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DF5F5FD2-5C8B-4B47-9E14-4D35CBDB7E60}"/>
    <pc:docChg chg="custSel modSld">
      <pc:chgData name="Arindam BASU" userId="e44240ce-abb5-476a-bff8-f15d6aa47beb" providerId="ADAL" clId="{DF5F5FD2-5C8B-4B47-9E14-4D35CBDB7E60}" dt="2024-03-15T04:58:11.658" v="129" actId="207"/>
      <pc:docMkLst>
        <pc:docMk/>
      </pc:docMkLst>
      <pc:sldChg chg="addSp delSp modSp">
        <pc:chgData name="Arindam BASU" userId="e44240ce-abb5-476a-bff8-f15d6aa47beb" providerId="ADAL" clId="{DF5F5FD2-5C8B-4B47-9E14-4D35CBDB7E60}" dt="2024-03-15T04:58:11.658" v="129" actId="207"/>
        <pc:sldMkLst>
          <pc:docMk/>
          <pc:sldMk cId="3488107912" sldId="332"/>
        </pc:sldMkLst>
        <pc:spChg chg="add mod">
          <ac:chgData name="Arindam BASU" userId="e44240ce-abb5-476a-bff8-f15d6aa47beb" providerId="ADAL" clId="{DF5F5FD2-5C8B-4B47-9E14-4D35CBDB7E60}" dt="2024-03-15T04:55:55.084" v="2" actId="208"/>
          <ac:spMkLst>
            <pc:docMk/>
            <pc:sldMk cId="3488107912" sldId="332"/>
            <ac:spMk id="9" creationId="{85F862DE-A386-4EE4-BA10-62BE21A3CCC6}"/>
          </ac:spMkLst>
        </pc:spChg>
        <pc:spChg chg="add mod">
          <ac:chgData name="Arindam BASU" userId="e44240ce-abb5-476a-bff8-f15d6aa47beb" providerId="ADAL" clId="{DF5F5FD2-5C8B-4B47-9E14-4D35CBDB7E60}" dt="2024-03-15T04:58:11.658" v="129" actId="207"/>
          <ac:spMkLst>
            <pc:docMk/>
            <pc:sldMk cId="3488107912" sldId="332"/>
            <ac:spMk id="17" creationId="{75060AEA-90C0-45A4-9889-E8300E054582}"/>
          </ac:spMkLst>
        </pc:spChg>
        <pc:spChg chg="add del mod">
          <ac:chgData name="Arindam BASU" userId="e44240ce-abb5-476a-bff8-f15d6aa47beb" providerId="ADAL" clId="{DF5F5FD2-5C8B-4B47-9E14-4D35CBDB7E60}" dt="2024-03-15T04:57:18.775" v="125" actId="478"/>
          <ac:spMkLst>
            <pc:docMk/>
            <pc:sldMk cId="3488107912" sldId="332"/>
            <ac:spMk id="18" creationId="{9509FF82-0F55-446F-8D78-55CB5603BA47}"/>
          </ac:spMkLst>
        </pc:spChg>
        <pc:spChg chg="add mod">
          <ac:chgData name="Arindam BASU" userId="e44240ce-abb5-476a-bff8-f15d6aa47beb" providerId="ADAL" clId="{DF5F5FD2-5C8B-4B47-9E14-4D35CBDB7E60}" dt="2024-03-15T04:57:42.991" v="128" actId="14100"/>
          <ac:spMkLst>
            <pc:docMk/>
            <pc:sldMk cId="3488107912" sldId="332"/>
            <ac:spMk id="19" creationId="{79C9D965-C9ED-4F6E-91C9-AF30BC9D5297}"/>
          </ac:spMkLst>
        </pc:spChg>
        <pc:cxnChg chg="add mod">
          <ac:chgData name="Arindam BASU" userId="e44240ce-abb5-476a-bff8-f15d6aa47beb" providerId="ADAL" clId="{DF5F5FD2-5C8B-4B47-9E14-4D35CBDB7E60}" dt="2024-03-15T04:56:01.955" v="3" actId="11529"/>
          <ac:cxnSpMkLst>
            <pc:docMk/>
            <pc:sldMk cId="3488107912" sldId="332"/>
            <ac:cxnSpMk id="16" creationId="{E96B5A72-8F37-4D5E-9E3B-11DB49227AF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15-Mar-24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Output Stages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1A3A1284-A3AB-43F5-B78F-C09A35F35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en-US" altLang="zh-CN" b="1" dirty="0">
                <a:latin typeface="Times-Roman"/>
              </a:rPr>
              <a:t>Limitation of CE amplifier</a:t>
            </a:r>
            <a:r>
              <a:rPr lang="en-US" altLang="zh-CN" dirty="0">
                <a:latin typeface="Times-Roman"/>
              </a:rPr>
              <a:t>: </a:t>
            </a:r>
            <a:r>
              <a:rPr lang="en-US" altLang="zh-CN" b="0" i="0" u="none" strike="noStrike" baseline="0" dirty="0">
                <a:latin typeface="Times-Roman"/>
              </a:rPr>
              <a:t>It provides a good gain, but it fails to drive a low-resistance (high-power) load.</a:t>
            </a:r>
            <a:endParaRPr lang="zh-CN" altLang="en-US" sz="4000" dirty="0"/>
          </a:p>
        </p:txBody>
      </p:sp>
      <p:sp>
        <p:nvSpPr>
          <p:cNvPr id="7" name="文本框 5">
            <a:extLst>
              <a:ext uri="{FF2B5EF4-FFF2-40B4-BE49-F238E27FC236}">
                <a16:creationId xmlns:a16="http://schemas.microsoft.com/office/drawing/2014/main" id="{FB2E9231-E737-4728-971E-B957A0914E68}"/>
              </a:ext>
            </a:extLst>
          </p:cNvPr>
          <p:cNvSpPr txBox="1"/>
          <p:nvPr/>
        </p:nvSpPr>
        <p:spPr>
          <a:xfrm>
            <a:off x="1458335" y="3748019"/>
            <a:ext cx="316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Find the gain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grpSp>
        <p:nvGrpSpPr>
          <p:cNvPr id="8" name="组合 9">
            <a:extLst>
              <a:ext uri="{FF2B5EF4-FFF2-40B4-BE49-F238E27FC236}">
                <a16:creationId xmlns:a16="http://schemas.microsoft.com/office/drawing/2014/main" id="{C3CB5BD8-94F0-4C74-AE6D-C5D8126697C5}"/>
              </a:ext>
            </a:extLst>
          </p:cNvPr>
          <p:cNvGrpSpPr/>
          <p:nvPr/>
        </p:nvGrpSpPr>
        <p:grpSpPr>
          <a:xfrm>
            <a:off x="5240769" y="2999145"/>
            <a:ext cx="5765871" cy="3508659"/>
            <a:chOff x="5240769" y="2999145"/>
            <a:chExt cx="5765871" cy="3508659"/>
          </a:xfrm>
        </p:grpSpPr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5DB62CAE-5462-4AB3-AD36-3C99364C6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0769" y="2999145"/>
              <a:ext cx="5765871" cy="3312755"/>
            </a:xfrm>
            <a:prstGeom prst="rect">
              <a:avLst/>
            </a:prstGeom>
          </p:spPr>
        </p:pic>
        <p:sp>
          <p:nvSpPr>
            <p:cNvPr id="10" name="矩形 8">
              <a:extLst>
                <a:ext uri="{FF2B5EF4-FFF2-40B4-BE49-F238E27FC236}">
                  <a16:creationId xmlns:a16="http://schemas.microsoft.com/office/drawing/2014/main" id="{58E30CE1-FE6B-457A-A022-FE8C8F12E9DD}"/>
                </a:ext>
              </a:extLst>
            </p:cNvPr>
            <p:cNvSpPr/>
            <p:nvPr/>
          </p:nvSpPr>
          <p:spPr>
            <a:xfrm>
              <a:off x="8394970" y="5856051"/>
              <a:ext cx="817124" cy="6517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11" name="内容占位符 4">
            <a:extLst>
              <a:ext uri="{FF2B5EF4-FFF2-40B4-BE49-F238E27FC236}">
                <a16:creationId xmlns:a16="http://schemas.microsoft.com/office/drawing/2014/main" id="{83231171-BB46-454F-8E50-4422B8C5B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0332" y="1553402"/>
            <a:ext cx="8952893" cy="5023724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0E886A-33A1-4EA7-BB9F-E2B54981874F}"/>
              </a:ext>
            </a:extLst>
          </p:cNvPr>
          <p:cNvSpPr/>
          <p:nvPr/>
        </p:nvSpPr>
        <p:spPr>
          <a:xfrm>
            <a:off x="8777037" y="5149516"/>
            <a:ext cx="2069431" cy="1167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6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E886A-33A1-4EA7-BB9F-E2B54981874F}"/>
              </a:ext>
            </a:extLst>
          </p:cNvPr>
          <p:cNvSpPr/>
          <p:nvPr/>
        </p:nvSpPr>
        <p:spPr>
          <a:xfrm>
            <a:off x="8777037" y="5149516"/>
            <a:ext cx="2069431" cy="1167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743DA190-50EC-497D-88B8-D0E7990AC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CN" b="1" i="0" u="none" strike="noStrike" baseline="0" dirty="0">
                <a:solidFill>
                  <a:srgbClr val="FF0000"/>
                </a:solidFill>
                <a:latin typeface="Times-Roman"/>
              </a:rPr>
              <a:t>Never load the CE amplifier directly!</a:t>
            </a:r>
            <a:r>
              <a:rPr lang="en-US" altLang="zh-CN" b="0" i="0" u="none" strike="noStrike" baseline="0" dirty="0">
                <a:latin typeface="Times-Roman"/>
              </a:rPr>
              <a:t> Use an output stage or buffer.</a:t>
            </a:r>
            <a:endParaRPr lang="zh-CN" alt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B9A0EB-3D18-452D-BA9C-22E0A0DE8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71" y="2863056"/>
            <a:ext cx="10525125" cy="2276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93BBFE-9B3F-436F-B084-396DEDC18724}"/>
              </a:ext>
            </a:extLst>
          </p:cNvPr>
          <p:cNvSpPr txBox="1"/>
          <p:nvPr/>
        </p:nvSpPr>
        <p:spPr>
          <a:xfrm>
            <a:off x="6068388" y="5058383"/>
            <a:ext cx="1488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en-US" altLang="zh-CN" b="1" dirty="0">
                <a:solidFill>
                  <a:srgbClr val="FF0000"/>
                </a:solidFill>
              </a:rPr>
              <a:t>arge input resistance!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775C4-13D9-466E-A996-ECE13A62CAFC}"/>
              </a:ext>
            </a:extLst>
          </p:cNvPr>
          <p:cNvSpPr txBox="1"/>
          <p:nvPr/>
        </p:nvSpPr>
        <p:spPr>
          <a:xfrm>
            <a:off x="7801581" y="4954865"/>
            <a:ext cx="3073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Unit Gain and</a:t>
            </a:r>
          </a:p>
          <a:p>
            <a:r>
              <a:rPr lang="en-US" b="1" dirty="0">
                <a:solidFill>
                  <a:srgbClr val="FF0000"/>
                </a:solidFill>
              </a:rPr>
              <a:t>Small output resistance!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E18E253-B0FD-4A9F-BFB4-32FD47448221}"/>
              </a:ext>
            </a:extLst>
          </p:cNvPr>
          <p:cNvCxnSpPr>
            <a:stCxn id="9" idx="0"/>
          </p:cNvCxnSpPr>
          <p:nvPr/>
        </p:nvCxnSpPr>
        <p:spPr>
          <a:xfrm flipV="1">
            <a:off x="6812554" y="4500664"/>
            <a:ext cx="113540" cy="5577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E17486-26E3-4423-AADF-3CADB5CC6C31}"/>
              </a:ext>
            </a:extLst>
          </p:cNvPr>
          <p:cNvCxnSpPr>
            <a:cxnSpLocks/>
          </p:cNvCxnSpPr>
          <p:nvPr/>
        </p:nvCxnSpPr>
        <p:spPr>
          <a:xfrm flipH="1" flipV="1">
            <a:off x="8017897" y="4608537"/>
            <a:ext cx="53604" cy="4498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15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Stage</a:t>
            </a:r>
          </a:p>
        </p:txBody>
      </p:sp>
      <p:pic>
        <p:nvPicPr>
          <p:cNvPr id="14" name="内容占位符 4">
            <a:extLst>
              <a:ext uri="{FF2B5EF4-FFF2-40B4-BE49-F238E27FC236}">
                <a16:creationId xmlns:a16="http://schemas.microsoft.com/office/drawing/2014/main" id="{F1C8E2E6-3F4F-4295-9863-029739BBB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0778" y="1636295"/>
            <a:ext cx="8759184" cy="5295202"/>
          </a:xfrm>
        </p:spPr>
      </p:pic>
    </p:spTree>
    <p:extLst>
      <p:ext uri="{BB962C8B-B14F-4D97-AF65-F5344CB8AC3E}">
        <p14:creationId xmlns:p14="http://schemas.microsoft.com/office/powerpoint/2010/main" val="420056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Emitter Follower (Class A)</a:t>
            </a:r>
          </a:p>
        </p:txBody>
      </p:sp>
      <p:pic>
        <p:nvPicPr>
          <p:cNvPr id="6" name="内容占位符 4">
            <a:extLst>
              <a:ext uri="{FF2B5EF4-FFF2-40B4-BE49-F238E27FC236}">
                <a16:creationId xmlns:a16="http://schemas.microsoft.com/office/drawing/2014/main" id="{8D168959-1A63-49CA-A2B0-F1EC41FB2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4865" y="1806169"/>
            <a:ext cx="7988721" cy="4497354"/>
          </a:xfrm>
        </p:spPr>
      </p:pic>
    </p:spTree>
    <p:extLst>
      <p:ext uri="{BB962C8B-B14F-4D97-AF65-F5344CB8AC3E}">
        <p14:creationId xmlns:p14="http://schemas.microsoft.com/office/powerpoint/2010/main" val="3608374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Emitter Follower: Large Signal Analysis</a:t>
            </a:r>
          </a:p>
        </p:txBody>
      </p:sp>
      <p:pic>
        <p:nvPicPr>
          <p:cNvPr id="7" name="内容占位符 4">
            <a:extLst>
              <a:ext uri="{FF2B5EF4-FFF2-40B4-BE49-F238E27FC236}">
                <a16:creationId xmlns:a16="http://schemas.microsoft.com/office/drawing/2014/main" id="{0807B743-CC9E-4162-94E7-DC5F18EA9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857" y="1936193"/>
            <a:ext cx="4705350" cy="4305300"/>
          </a:xfrm>
        </p:spPr>
      </p:pic>
      <p:pic>
        <p:nvPicPr>
          <p:cNvPr id="8" name="图片 6">
            <a:extLst>
              <a:ext uri="{FF2B5EF4-FFF2-40B4-BE49-F238E27FC236}">
                <a16:creationId xmlns:a16="http://schemas.microsoft.com/office/drawing/2014/main" id="{E3D2DA74-C245-4923-9118-0CF21C602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88" y="1629925"/>
            <a:ext cx="5495925" cy="1362075"/>
          </a:xfrm>
          <a:prstGeom prst="rect">
            <a:avLst/>
          </a:prstGeom>
        </p:spPr>
      </p:pic>
      <p:sp>
        <p:nvSpPr>
          <p:cNvPr id="11" name="文本框 11">
            <a:extLst>
              <a:ext uri="{FF2B5EF4-FFF2-40B4-BE49-F238E27FC236}">
                <a16:creationId xmlns:a16="http://schemas.microsoft.com/office/drawing/2014/main" id="{6C98AE88-74FD-44CB-8328-12873251D183}"/>
              </a:ext>
            </a:extLst>
          </p:cNvPr>
          <p:cNvSpPr txBox="1"/>
          <p:nvPr/>
        </p:nvSpPr>
        <p:spPr>
          <a:xfrm>
            <a:off x="4949249" y="1521053"/>
            <a:ext cx="251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</a:rPr>
              <a:t>If v</a:t>
            </a:r>
            <a:r>
              <a:rPr lang="en-US" altLang="zh-CN" sz="1600" baseline="-25000" dirty="0">
                <a:solidFill>
                  <a:srgbClr val="FF0000"/>
                </a:solidFill>
              </a:rPr>
              <a:t>be1</a:t>
            </a:r>
            <a:r>
              <a:rPr lang="en-US" altLang="zh-CN" sz="1600" dirty="0">
                <a:solidFill>
                  <a:srgbClr val="FF0000"/>
                </a:solidFill>
              </a:rPr>
              <a:t> = constant, </a:t>
            </a:r>
          </a:p>
          <a:p>
            <a:r>
              <a:rPr lang="en-US" altLang="zh-CN" sz="1600" dirty="0">
                <a:solidFill>
                  <a:srgbClr val="FF0000"/>
                </a:solidFill>
              </a:rPr>
              <a:t>Linear, no distortion!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矩形 12">
            <a:extLst>
              <a:ext uri="{FF2B5EF4-FFF2-40B4-BE49-F238E27FC236}">
                <a16:creationId xmlns:a16="http://schemas.microsoft.com/office/drawing/2014/main" id="{A660C45E-0B0F-4732-9F5B-2A92CE2E5B3A}"/>
              </a:ext>
            </a:extLst>
          </p:cNvPr>
          <p:cNvSpPr/>
          <p:nvPr/>
        </p:nvSpPr>
        <p:spPr>
          <a:xfrm>
            <a:off x="5000017" y="6011694"/>
            <a:ext cx="680936" cy="475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253145-78FB-4FD0-B5CB-3D9CA2F63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958" y="5013477"/>
            <a:ext cx="457200" cy="4667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5573581-7C84-49E7-9291-D6D6DC0B5C6B}"/>
              </a:ext>
            </a:extLst>
          </p:cNvPr>
          <p:cNvSpPr/>
          <p:nvPr/>
        </p:nvSpPr>
        <p:spPr>
          <a:xfrm>
            <a:off x="8320391" y="4491580"/>
            <a:ext cx="188069" cy="1686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35346A-A5BA-40C2-9AE3-DE97AEB28FD1}"/>
              </a:ext>
            </a:extLst>
          </p:cNvPr>
          <p:cNvCxnSpPr>
            <a:cxnSpLocks/>
          </p:cNvCxnSpPr>
          <p:nvPr/>
        </p:nvCxnSpPr>
        <p:spPr>
          <a:xfrm>
            <a:off x="6575258" y="1690688"/>
            <a:ext cx="2021305" cy="1389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269B224-22E8-43EC-8549-3E1685E7F791}"/>
              </a:ext>
            </a:extLst>
          </p:cNvPr>
          <p:cNvSpPr/>
          <p:nvPr/>
        </p:nvSpPr>
        <p:spPr>
          <a:xfrm>
            <a:off x="4241800" y="2051050"/>
            <a:ext cx="615950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+</a:t>
            </a:r>
            <a:r>
              <a:rPr lang="en-US" dirty="0" err="1"/>
              <a:t>V</a:t>
            </a:r>
            <a:r>
              <a:rPr lang="en-US" baseline="-25000" dirty="0" err="1"/>
              <a:t>cc</a:t>
            </a:r>
            <a:endParaRPr lang="en-US" baseline="-25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87CFBA-FCE5-4D97-814E-7F8AB91844FA}"/>
              </a:ext>
            </a:extLst>
          </p:cNvPr>
          <p:cNvSpPr/>
          <p:nvPr/>
        </p:nvSpPr>
        <p:spPr>
          <a:xfrm>
            <a:off x="3959158" y="5981143"/>
            <a:ext cx="615950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</a:t>
            </a:r>
            <a:r>
              <a:rPr lang="en-US" dirty="0" err="1"/>
              <a:t>V</a:t>
            </a:r>
            <a:r>
              <a:rPr lang="en-US" baseline="-25000" dirty="0" err="1"/>
              <a:t>cc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93331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Emitter Follower: Large Signal Analysis</a:t>
            </a:r>
          </a:p>
        </p:txBody>
      </p:sp>
      <p:pic>
        <p:nvPicPr>
          <p:cNvPr id="7" name="内容占位符 4">
            <a:extLst>
              <a:ext uri="{FF2B5EF4-FFF2-40B4-BE49-F238E27FC236}">
                <a16:creationId xmlns:a16="http://schemas.microsoft.com/office/drawing/2014/main" id="{0807B743-CC9E-4162-94E7-DC5F18EA9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857" y="1936193"/>
            <a:ext cx="4705350" cy="4305300"/>
          </a:xfrm>
        </p:spPr>
      </p:pic>
      <p:pic>
        <p:nvPicPr>
          <p:cNvPr id="8" name="图片 6">
            <a:extLst>
              <a:ext uri="{FF2B5EF4-FFF2-40B4-BE49-F238E27FC236}">
                <a16:creationId xmlns:a16="http://schemas.microsoft.com/office/drawing/2014/main" id="{E3D2DA74-C245-4923-9118-0CF21C602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88" y="1629925"/>
            <a:ext cx="5495925" cy="13620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F4F197-12F6-45C6-9087-B905C1A21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688" y="3402793"/>
            <a:ext cx="5305425" cy="1028700"/>
          </a:xfrm>
          <a:prstGeom prst="rect">
            <a:avLst/>
          </a:prstGeom>
        </p:spPr>
      </p:pic>
      <p:pic>
        <p:nvPicPr>
          <p:cNvPr id="10" name="图片 10">
            <a:extLst>
              <a:ext uri="{FF2B5EF4-FFF2-40B4-BE49-F238E27FC236}">
                <a16:creationId xmlns:a16="http://schemas.microsoft.com/office/drawing/2014/main" id="{FD2B1D12-3750-4500-BDE3-3D2742E82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467" y="4550538"/>
            <a:ext cx="5229225" cy="1533525"/>
          </a:xfrm>
          <a:prstGeom prst="rect">
            <a:avLst/>
          </a:prstGeom>
        </p:spPr>
      </p:pic>
      <p:sp>
        <p:nvSpPr>
          <p:cNvPr id="11" name="文本框 11">
            <a:extLst>
              <a:ext uri="{FF2B5EF4-FFF2-40B4-BE49-F238E27FC236}">
                <a16:creationId xmlns:a16="http://schemas.microsoft.com/office/drawing/2014/main" id="{6C98AE88-74FD-44CB-8328-12873251D183}"/>
              </a:ext>
            </a:extLst>
          </p:cNvPr>
          <p:cNvSpPr txBox="1"/>
          <p:nvPr/>
        </p:nvSpPr>
        <p:spPr>
          <a:xfrm>
            <a:off x="6322979" y="6084063"/>
            <a:ext cx="429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Weak nonlinearity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2">
            <a:extLst>
              <a:ext uri="{FF2B5EF4-FFF2-40B4-BE49-F238E27FC236}">
                <a16:creationId xmlns:a16="http://schemas.microsoft.com/office/drawing/2014/main" id="{A660C45E-0B0F-4732-9F5B-2A92CE2E5B3A}"/>
              </a:ext>
            </a:extLst>
          </p:cNvPr>
          <p:cNvSpPr/>
          <p:nvPr/>
        </p:nvSpPr>
        <p:spPr>
          <a:xfrm>
            <a:off x="5000017" y="6011694"/>
            <a:ext cx="680936" cy="475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253145-78FB-4FD0-B5CB-3D9CA2F63A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958" y="5013477"/>
            <a:ext cx="457200" cy="4667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5573581-7C84-49E7-9291-D6D6DC0B5C6B}"/>
              </a:ext>
            </a:extLst>
          </p:cNvPr>
          <p:cNvSpPr/>
          <p:nvPr/>
        </p:nvSpPr>
        <p:spPr>
          <a:xfrm>
            <a:off x="8320391" y="4491580"/>
            <a:ext cx="188069" cy="1686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390C17-0979-4926-9896-D1C2B50B465A}"/>
              </a:ext>
            </a:extLst>
          </p:cNvPr>
          <p:cNvSpPr/>
          <p:nvPr/>
        </p:nvSpPr>
        <p:spPr>
          <a:xfrm>
            <a:off x="4241800" y="2051050"/>
            <a:ext cx="615950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+</a:t>
            </a:r>
            <a:r>
              <a:rPr lang="en-US" dirty="0" err="1"/>
              <a:t>V</a:t>
            </a:r>
            <a:r>
              <a:rPr lang="en-US" baseline="-25000" dirty="0" err="1"/>
              <a:t>cc</a:t>
            </a:r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36A7-9C7D-454D-A2F8-376CCFEC4726}"/>
              </a:ext>
            </a:extLst>
          </p:cNvPr>
          <p:cNvSpPr/>
          <p:nvPr/>
        </p:nvSpPr>
        <p:spPr>
          <a:xfrm>
            <a:off x="3959158" y="5981143"/>
            <a:ext cx="615950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</a:t>
            </a:r>
            <a:r>
              <a:rPr lang="en-US" dirty="0" err="1"/>
              <a:t>V</a:t>
            </a:r>
            <a:r>
              <a:rPr lang="en-US" baseline="-25000" dirty="0" err="1"/>
              <a:t>cc</a:t>
            </a:r>
            <a:endParaRPr lang="en-US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82517B-1AF9-440A-B357-AB4EFA29C11D}"/>
              </a:ext>
            </a:extLst>
          </p:cNvPr>
          <p:cNvSpPr txBox="1"/>
          <p:nvPr/>
        </p:nvSpPr>
        <p:spPr>
          <a:xfrm>
            <a:off x="168442" y="1541495"/>
            <a:ext cx="2586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/>
              <a:t>+</a:t>
            </a:r>
            <a:r>
              <a:rPr lang="en-US" i="1" u="sng" dirty="0" err="1"/>
              <a:t>ve</a:t>
            </a:r>
            <a:r>
              <a:rPr lang="en-US" i="1" u="sng" dirty="0"/>
              <a:t> cycle</a:t>
            </a:r>
          </a:p>
          <a:p>
            <a:r>
              <a:rPr lang="en-US" dirty="0"/>
              <a:t>I</a:t>
            </a:r>
            <a:r>
              <a:rPr lang="en-US" baseline="-25000" dirty="0"/>
              <a:t>E1</a:t>
            </a:r>
            <a:r>
              <a:rPr lang="en-US" dirty="0"/>
              <a:t> = I</a:t>
            </a:r>
            <a:r>
              <a:rPr lang="en-US" baseline="-25000" dirty="0"/>
              <a:t>Q</a:t>
            </a:r>
            <a:r>
              <a:rPr lang="en-US" dirty="0"/>
              <a:t> + </a:t>
            </a:r>
            <a:r>
              <a:rPr lang="en-US" dirty="0" err="1"/>
              <a:t>I</a:t>
            </a:r>
            <a:r>
              <a:rPr lang="en-US" baseline="-25000" dirty="0" err="1"/>
              <a:t>out</a:t>
            </a:r>
            <a:endParaRPr lang="en-US" baseline="-25000" dirty="0"/>
          </a:p>
          <a:p>
            <a:r>
              <a:rPr lang="en-US" i="1" u="sng" dirty="0"/>
              <a:t>-</a:t>
            </a:r>
            <a:r>
              <a:rPr lang="en-US" i="1" u="sng" dirty="0" err="1"/>
              <a:t>ve</a:t>
            </a:r>
            <a:r>
              <a:rPr lang="en-US" i="1" u="sng" dirty="0"/>
              <a:t> cycle</a:t>
            </a:r>
          </a:p>
          <a:p>
            <a:r>
              <a:rPr lang="en-US" dirty="0"/>
              <a:t>I</a:t>
            </a:r>
            <a:r>
              <a:rPr lang="en-US" baseline="-25000" dirty="0"/>
              <a:t>E1</a:t>
            </a:r>
            <a:r>
              <a:rPr lang="en-US" dirty="0"/>
              <a:t>+I</a:t>
            </a:r>
            <a:r>
              <a:rPr lang="en-US" baseline="-25000" dirty="0"/>
              <a:t>out</a:t>
            </a:r>
            <a:r>
              <a:rPr lang="en-US" dirty="0"/>
              <a:t> = I</a:t>
            </a:r>
            <a:r>
              <a:rPr lang="en-US" baseline="-25000" dirty="0"/>
              <a:t>Q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7957FC-F47C-4786-833E-25581159FE3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4" r="40865"/>
          <a:stretch/>
        </p:blipFill>
        <p:spPr>
          <a:xfrm>
            <a:off x="1945666" y="2224722"/>
            <a:ext cx="743392" cy="6423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340B75-ACA6-4178-B469-0751A10848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4" r="40865"/>
          <a:stretch/>
        </p:blipFill>
        <p:spPr>
          <a:xfrm>
            <a:off x="4549775" y="2992000"/>
            <a:ext cx="743392" cy="64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64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Emitter Follower: Signal Clipping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442EAFF3-D5CF-4BC9-97A9-14F7613AF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en-US" altLang="zh-CN" sz="2000" b="0" i="0" u="none" strike="noStrike" baseline="0" dirty="0">
                <a:latin typeface="Times-Roman"/>
              </a:rPr>
              <a:t>We note that the good linearity is only maintained if both </a:t>
            </a:r>
            <a:r>
              <a:rPr lang="en-US" altLang="zh-CN" sz="2000" b="0" i="1" u="none" strike="noStrike" baseline="0" dirty="0">
                <a:latin typeface="Times-Italic"/>
              </a:rPr>
              <a:t>Q</a:t>
            </a:r>
            <a:r>
              <a:rPr lang="en-US" altLang="zh-CN" sz="2000" b="0" i="0" u="none" strike="noStrike" baseline="0" dirty="0">
                <a:latin typeface="Times-Roman"/>
              </a:rPr>
              <a:t>1 and </a:t>
            </a:r>
            <a:r>
              <a:rPr lang="en-US" altLang="zh-CN" sz="2000" b="0" i="1" u="none" strike="noStrike" baseline="0" dirty="0">
                <a:latin typeface="Times-Italic"/>
              </a:rPr>
              <a:t>Q</a:t>
            </a:r>
            <a:r>
              <a:rPr lang="en-US" altLang="zh-CN" sz="2000" b="0" i="0" u="none" strike="noStrike" baseline="0" dirty="0">
                <a:latin typeface="Times-Roman"/>
              </a:rPr>
              <a:t>2 are kept in active region.</a:t>
            </a:r>
          </a:p>
          <a:p>
            <a:pPr algn="l"/>
            <a:r>
              <a:rPr lang="en-US" altLang="zh-CN" sz="1800" b="0" i="0" u="none" strike="noStrike" baseline="0" dirty="0">
                <a:latin typeface="Times-Roman"/>
              </a:rPr>
              <a:t>If </a:t>
            </a:r>
            <a:r>
              <a:rPr lang="en-US" altLang="zh-CN" sz="1800" b="0" i="1" u="none" strike="noStrike" baseline="0" dirty="0"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latin typeface="Times-Roman"/>
              </a:rPr>
              <a:t>1 saturates, the output voltage clips at the top.</a:t>
            </a:r>
          </a:p>
          <a:p>
            <a:pPr algn="l"/>
            <a:r>
              <a:rPr lang="en-US" altLang="zh-CN" sz="1800" b="0" i="0" u="none" strike="noStrike" baseline="0" dirty="0">
                <a:latin typeface="Times-Roman"/>
              </a:rPr>
              <a:t>If </a:t>
            </a:r>
            <a:r>
              <a:rPr lang="en-US" altLang="zh-CN" sz="1800" b="0" i="1" u="none" strike="noStrike" baseline="0" dirty="0"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latin typeface="Times-Roman"/>
              </a:rPr>
              <a:t>2 saturates, the output voltage clips at the bottom.</a:t>
            </a:r>
            <a:endParaRPr lang="zh-CN" altLang="en-US" sz="3200" dirty="0"/>
          </a:p>
        </p:txBody>
      </p:sp>
      <p:pic>
        <p:nvPicPr>
          <p:cNvPr id="16" name="图片 4">
            <a:extLst>
              <a:ext uri="{FF2B5EF4-FFF2-40B4-BE49-F238E27FC236}">
                <a16:creationId xmlns:a16="http://schemas.microsoft.com/office/drawing/2014/main" id="{1D0AA455-CCB3-4738-9AC5-564661DB4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71" y="2948036"/>
            <a:ext cx="4639360" cy="3342171"/>
          </a:xfrm>
          <a:prstGeom prst="rect">
            <a:avLst/>
          </a:prstGeom>
        </p:spPr>
      </p:pic>
      <p:sp>
        <p:nvSpPr>
          <p:cNvPr id="17" name="文本框 5">
            <a:extLst>
              <a:ext uri="{FF2B5EF4-FFF2-40B4-BE49-F238E27FC236}">
                <a16:creationId xmlns:a16="http://schemas.microsoft.com/office/drawing/2014/main" id="{B9FB02ED-F47B-411E-8018-D3B9368D01F7}"/>
              </a:ext>
            </a:extLst>
          </p:cNvPr>
          <p:cNvSpPr txBox="1"/>
          <p:nvPr/>
        </p:nvSpPr>
        <p:spPr>
          <a:xfrm>
            <a:off x="6429983" y="3054485"/>
            <a:ext cx="53113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Times-Roman"/>
              </a:rPr>
              <a:t>Operating range without </a:t>
            </a:r>
            <a:r>
              <a:rPr lang="en-US" altLang="zh-CN" sz="2800" b="1" i="1" u="none" strike="noStrike" baseline="0" dirty="0">
                <a:solidFill>
                  <a:srgbClr val="FF0000"/>
                </a:solidFill>
                <a:latin typeface="Times-Italic"/>
              </a:rPr>
              <a:t>clippings caused by saturation</a:t>
            </a:r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Times-Roman"/>
              </a:rPr>
              <a:t>: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8" name="图片 7">
            <a:extLst>
              <a:ext uri="{FF2B5EF4-FFF2-40B4-BE49-F238E27FC236}">
                <a16:creationId xmlns:a16="http://schemas.microsoft.com/office/drawing/2014/main" id="{17956BED-E116-4716-96F9-C55578BC9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078" y="4382295"/>
            <a:ext cx="5965487" cy="473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39BFD3-72C2-4734-96A5-FB2CC673EC8F}"/>
              </a:ext>
            </a:extLst>
          </p:cNvPr>
          <p:cNvSpPr txBox="1"/>
          <p:nvPr/>
        </p:nvSpPr>
        <p:spPr>
          <a:xfrm>
            <a:off x="5980078" y="5552574"/>
            <a:ext cx="543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Clipping may also happen if </a:t>
            </a:r>
            <a:r>
              <a:rPr lang="en-US" dirty="0" err="1"/>
              <a:t>V</a:t>
            </a:r>
            <a:r>
              <a:rPr lang="en-US" baseline="-25000" dirty="0" err="1"/>
              <a:t>be</a:t>
            </a:r>
            <a:r>
              <a:rPr lang="en-US" dirty="0"/>
              <a:t> increases too much due to very large load current </a:t>
            </a:r>
            <a:r>
              <a:rPr lang="en-US" dirty="0" err="1"/>
              <a:t>I</a:t>
            </a:r>
            <a:r>
              <a:rPr lang="en-US" baseline="-25000" dirty="0" err="1"/>
              <a:t>out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1831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Emitter Follower: Signal Clipping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28FE3EE3-0E8A-481E-A513-16D23D9B8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1579124"/>
            <a:ext cx="8999403" cy="2404994"/>
          </a:xfrm>
          <a:prstGeom prst="rect">
            <a:avLst/>
          </a:prstGeom>
        </p:spPr>
      </p:pic>
      <p:pic>
        <p:nvPicPr>
          <p:cNvPr id="10" name="图片 6">
            <a:extLst>
              <a:ext uri="{FF2B5EF4-FFF2-40B4-BE49-F238E27FC236}">
                <a16:creationId xmlns:a16="http://schemas.microsoft.com/office/drawing/2014/main" id="{7E554741-8A74-4FA3-A6D5-C175D0F6E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912" y="4048668"/>
            <a:ext cx="9067498" cy="277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1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A: Power Efficiency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6E915D-F25C-4424-B6BE-E4A524DE6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667" y="1621476"/>
            <a:ext cx="6955757" cy="1445573"/>
          </a:xfrm>
          <a:prstGeom prst="rect">
            <a:avLst/>
          </a:prstGeom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F0425C85-6DA7-487D-B6CC-2688CFF16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129" y="3266344"/>
            <a:ext cx="8316296" cy="2253393"/>
          </a:xfrm>
          <a:prstGeom prst="rect">
            <a:avLst/>
          </a:prstGeom>
        </p:spPr>
      </p:pic>
      <p:pic>
        <p:nvPicPr>
          <p:cNvPr id="7" name="图片 8">
            <a:extLst>
              <a:ext uri="{FF2B5EF4-FFF2-40B4-BE49-F238E27FC236}">
                <a16:creationId xmlns:a16="http://schemas.microsoft.com/office/drawing/2014/main" id="{C2161C7E-16E2-4BDC-88C7-E08F48980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003" y="5523991"/>
            <a:ext cx="7874121" cy="13435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03E2FA-F411-4D5D-B94C-8972A12CC7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4" r="40865"/>
          <a:stretch/>
        </p:blipFill>
        <p:spPr>
          <a:xfrm>
            <a:off x="663575" y="5049400"/>
            <a:ext cx="743392" cy="6423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1B00F7-C16D-42CA-9DC6-5E60A1733BCF}"/>
              </a:ext>
            </a:extLst>
          </p:cNvPr>
          <p:cNvCxnSpPr/>
          <p:nvPr/>
        </p:nvCxnSpPr>
        <p:spPr>
          <a:xfrm>
            <a:off x="415089" y="5089357"/>
            <a:ext cx="11374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2CA35E3-6A23-49B3-8871-958909C132D6}"/>
              </a:ext>
            </a:extLst>
          </p:cNvPr>
          <p:cNvSpPr txBox="1"/>
          <p:nvPr/>
        </p:nvSpPr>
        <p:spPr>
          <a:xfrm>
            <a:off x="1328760" y="477052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+I</a:t>
            </a:r>
            <a:r>
              <a:rPr lang="en-US" baseline="-25000" dirty="0"/>
              <a:t>Q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F09C6D-072A-4658-A789-E749A272ED1E}"/>
              </a:ext>
            </a:extLst>
          </p:cNvPr>
          <p:cNvCxnSpPr/>
          <p:nvPr/>
        </p:nvCxnSpPr>
        <p:spPr>
          <a:xfrm>
            <a:off x="508837" y="5667672"/>
            <a:ext cx="11374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B006D64-72C2-4FDA-BD8E-0025C72F4102}"/>
              </a:ext>
            </a:extLst>
          </p:cNvPr>
          <p:cNvSpPr txBox="1"/>
          <p:nvPr/>
        </p:nvSpPr>
        <p:spPr>
          <a:xfrm>
            <a:off x="1367864" y="560128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-I</a:t>
            </a:r>
            <a:r>
              <a:rPr lang="en-US" baseline="-25000" dirty="0"/>
              <a:t>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51E6EB-0F65-4634-A989-0AF3A30DE8FF}"/>
              </a:ext>
            </a:extLst>
          </p:cNvPr>
          <p:cNvSpPr txBox="1"/>
          <p:nvPr/>
        </p:nvSpPr>
        <p:spPr>
          <a:xfrm>
            <a:off x="90237" y="513595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r>
              <a:rPr lang="en-US" baseline="-25000" dirty="0" err="1"/>
              <a:t>out</a:t>
            </a:r>
            <a:endParaRPr lang="en-US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BBF3CC-CF82-4D24-8CA3-13BC5E2DE595}"/>
              </a:ext>
            </a:extLst>
          </p:cNvPr>
          <p:cNvSpPr txBox="1"/>
          <p:nvPr/>
        </p:nvSpPr>
        <p:spPr>
          <a:xfrm>
            <a:off x="8002587" y="1966367"/>
            <a:ext cx="4189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Efficiency = Output Power / Input Power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Output power: AC power to load</a:t>
            </a:r>
          </a:p>
          <a:p>
            <a:r>
              <a:rPr lang="en-US" dirty="0">
                <a:solidFill>
                  <a:srgbClr val="FF0000"/>
                </a:solidFill>
              </a:rPr>
              <a:t>Input power: power taken from DC source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2F1D23-C434-4D71-9A44-C89787738500}"/>
              </a:ext>
            </a:extLst>
          </p:cNvPr>
          <p:cNvSpPr/>
          <p:nvPr/>
        </p:nvSpPr>
        <p:spPr>
          <a:xfrm>
            <a:off x="7382960" y="6119896"/>
            <a:ext cx="954923" cy="455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(sat)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F862DE-A386-4EE4-BA10-62BE21A3CCC6}"/>
              </a:ext>
            </a:extLst>
          </p:cNvPr>
          <p:cNvSpPr/>
          <p:nvPr/>
        </p:nvSpPr>
        <p:spPr>
          <a:xfrm>
            <a:off x="6096000" y="5505283"/>
            <a:ext cx="3890211" cy="522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6B5A72-8F37-4D5E-9E3B-11DB49227AFF}"/>
              </a:ext>
            </a:extLst>
          </p:cNvPr>
          <p:cNvCxnSpPr/>
          <p:nvPr/>
        </p:nvCxnSpPr>
        <p:spPr>
          <a:xfrm flipH="1" flipV="1">
            <a:off x="5047247" y="4981074"/>
            <a:ext cx="1048753" cy="4752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5060AEA-90C0-45A4-9889-E8300E054582}"/>
              </a:ext>
            </a:extLst>
          </p:cNvPr>
          <p:cNvSpPr txBox="1"/>
          <p:nvPr/>
        </p:nvSpPr>
        <p:spPr>
          <a:xfrm>
            <a:off x="2205789" y="4421605"/>
            <a:ext cx="2775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Note that this needs both I &amp; V to reach maxima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only possible if I</a:t>
            </a:r>
            <a:r>
              <a:rPr lang="en-US" baseline="-25000" dirty="0">
                <a:solidFill>
                  <a:srgbClr val="FF0000"/>
                </a:solidFill>
                <a:sym typeface="Wingdings" panose="05000000000000000000" pitchFamily="2" charset="2"/>
              </a:rPr>
              <a:t>Q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</a:t>
            </a:r>
            <a:r>
              <a:rPr lang="en-US" baseline="-25000" dirty="0">
                <a:solidFill>
                  <a:srgbClr val="FF0000"/>
                </a:solidFill>
                <a:sym typeface="Wingdings" panose="05000000000000000000" pitchFamily="2" charset="2"/>
              </a:rPr>
              <a:t>L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= (</a:t>
            </a:r>
            <a:r>
              <a:rPr lang="en-US" dirty="0" err="1">
                <a:solidFill>
                  <a:srgbClr val="FF0000"/>
                </a:solidFill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olidFill>
                  <a:srgbClr val="FF0000"/>
                </a:solidFill>
                <a:sym typeface="Wingdings" panose="05000000000000000000" pitchFamily="2" charset="2"/>
              </a:rPr>
              <a:t>cc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– </a:t>
            </a:r>
            <a:r>
              <a:rPr lang="en-US" dirty="0" err="1">
                <a:solidFill>
                  <a:srgbClr val="FF0000"/>
                </a:solidFill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olidFill>
                  <a:srgbClr val="FF0000"/>
                </a:solidFill>
                <a:sym typeface="Wingdings" panose="05000000000000000000" pitchFamily="2" charset="2"/>
              </a:rPr>
              <a:t>ce</a:t>
            </a:r>
            <a:r>
              <a:rPr lang="en-US" baseline="-25000" dirty="0">
                <a:solidFill>
                  <a:srgbClr val="FF0000"/>
                </a:solidFill>
                <a:sym typeface="Wingdings" panose="05000000000000000000" pitchFamily="2" charset="2"/>
              </a:rPr>
              <a:t>(sat)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)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C9D965-C9ED-4F6E-91C9-AF30BC9D5297}"/>
              </a:ext>
            </a:extLst>
          </p:cNvPr>
          <p:cNvSpPr/>
          <p:nvPr/>
        </p:nvSpPr>
        <p:spPr>
          <a:xfrm>
            <a:off x="2205789" y="4454281"/>
            <a:ext cx="2683545" cy="11651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07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A: Power Efficiency</a:t>
            </a:r>
          </a:p>
        </p:txBody>
      </p:sp>
      <p:pic>
        <p:nvPicPr>
          <p:cNvPr id="8" name="内容占位符 4">
            <a:extLst>
              <a:ext uri="{FF2B5EF4-FFF2-40B4-BE49-F238E27FC236}">
                <a16:creationId xmlns:a16="http://schemas.microsoft.com/office/drawing/2014/main" id="{BA9EA7AA-8895-444A-829E-AA8892BFA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212" y="1647116"/>
            <a:ext cx="9553575" cy="2838450"/>
          </a:xfrm>
        </p:spPr>
      </p:pic>
      <p:pic>
        <p:nvPicPr>
          <p:cNvPr id="9" name="图片 6">
            <a:extLst>
              <a:ext uri="{FF2B5EF4-FFF2-40B4-BE49-F238E27FC236}">
                <a16:creationId xmlns:a16="http://schemas.microsoft.com/office/drawing/2014/main" id="{D1A74DAF-554D-46ED-9AD7-C1D9A3AB1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212" y="4464928"/>
            <a:ext cx="6829425" cy="2286000"/>
          </a:xfrm>
          <a:prstGeom prst="rect">
            <a:avLst/>
          </a:prstGeom>
        </p:spPr>
      </p:pic>
      <p:sp>
        <p:nvSpPr>
          <p:cNvPr id="10" name="文本框 7">
            <a:extLst>
              <a:ext uri="{FF2B5EF4-FFF2-40B4-BE49-F238E27FC236}">
                <a16:creationId xmlns:a16="http://schemas.microsoft.com/office/drawing/2014/main" id="{5BDE90EC-1E20-4DF4-A1CF-712E22F2D671}"/>
              </a:ext>
            </a:extLst>
          </p:cNvPr>
          <p:cNvSpPr txBox="1"/>
          <p:nvPr/>
        </p:nvSpPr>
        <p:spPr>
          <a:xfrm>
            <a:off x="195262" y="5094372"/>
            <a:ext cx="4171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Class A has a poor efficiency, but very low distortion — </a:t>
            </a:r>
            <a:r>
              <a:rPr lang="en-US" altLang="zh-CN" sz="2400" b="1" i="1" dirty="0">
                <a:solidFill>
                  <a:srgbClr val="C00000"/>
                </a:solidFill>
              </a:rPr>
              <a:t>high-fidelity!</a:t>
            </a:r>
            <a:endParaRPr lang="zh-CN" altLang="en-US" sz="2400" b="1" i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CABBC0-784D-4783-94DD-DB77D43EB2EC}"/>
              </a:ext>
            </a:extLst>
          </p:cNvPr>
          <p:cNvSpPr/>
          <p:nvPr/>
        </p:nvSpPr>
        <p:spPr>
          <a:xfrm>
            <a:off x="5707982" y="4485566"/>
            <a:ext cx="488950" cy="3484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89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Power Efficiency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2167A50F-47F7-4D44-B641-979408E06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CN" sz="2400" b="0" i="0" u="none" strike="noStrike" baseline="0" dirty="0">
                <a:latin typeface="Times-Roman"/>
              </a:rPr>
              <a:t>Suppose we wish to find the efficiency of the following Class A power amplifier.</a:t>
            </a:r>
            <a:endParaRPr lang="zh-CN" altLang="en-US" sz="3600" dirty="0"/>
          </a:p>
        </p:txBody>
      </p:sp>
      <p:grpSp>
        <p:nvGrpSpPr>
          <p:cNvPr id="12" name="组合 8">
            <a:extLst>
              <a:ext uri="{FF2B5EF4-FFF2-40B4-BE49-F238E27FC236}">
                <a16:creationId xmlns:a16="http://schemas.microsoft.com/office/drawing/2014/main" id="{D4475DF4-CA3E-4B1F-A372-9F5F5F56B088}"/>
              </a:ext>
            </a:extLst>
          </p:cNvPr>
          <p:cNvGrpSpPr/>
          <p:nvPr/>
        </p:nvGrpSpPr>
        <p:grpSpPr>
          <a:xfrm>
            <a:off x="647700" y="2581275"/>
            <a:ext cx="3752851" cy="3487737"/>
            <a:chOff x="647700" y="2581275"/>
            <a:chExt cx="3752851" cy="3487737"/>
          </a:xfrm>
        </p:grpSpPr>
        <p:pic>
          <p:nvPicPr>
            <p:cNvPr id="13" name="图片 4">
              <a:extLst>
                <a:ext uri="{FF2B5EF4-FFF2-40B4-BE49-F238E27FC236}">
                  <a16:creationId xmlns:a16="http://schemas.microsoft.com/office/drawing/2014/main" id="{5A2637DE-06B2-49AA-B538-A4D1CC586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7700" y="2581275"/>
              <a:ext cx="3562350" cy="3352800"/>
            </a:xfrm>
            <a:prstGeom prst="rect">
              <a:avLst/>
            </a:prstGeom>
          </p:spPr>
        </p:pic>
        <p:sp>
          <p:nvSpPr>
            <p:cNvPr id="14" name="矩形 5">
              <a:extLst>
                <a:ext uri="{FF2B5EF4-FFF2-40B4-BE49-F238E27FC236}">
                  <a16:creationId xmlns:a16="http://schemas.microsoft.com/office/drawing/2014/main" id="{42EDF691-55FF-4B35-9108-8D9E8CC2A912}"/>
                </a:ext>
              </a:extLst>
            </p:cNvPr>
            <p:cNvSpPr/>
            <p:nvPr/>
          </p:nvSpPr>
          <p:spPr>
            <a:xfrm>
              <a:off x="3771901" y="2828925"/>
              <a:ext cx="628650" cy="1581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6">
              <a:extLst>
                <a:ext uri="{FF2B5EF4-FFF2-40B4-BE49-F238E27FC236}">
                  <a16:creationId xmlns:a16="http://schemas.microsoft.com/office/drawing/2014/main" id="{79051C94-AB30-43E7-B250-728FA57ABA5F}"/>
                </a:ext>
              </a:extLst>
            </p:cNvPr>
            <p:cNvSpPr/>
            <p:nvPr/>
          </p:nvSpPr>
          <p:spPr>
            <a:xfrm>
              <a:off x="3771901" y="4924425"/>
              <a:ext cx="561974" cy="3762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7">
              <a:extLst>
                <a:ext uri="{FF2B5EF4-FFF2-40B4-BE49-F238E27FC236}">
                  <a16:creationId xmlns:a16="http://schemas.microsoft.com/office/drawing/2014/main" id="{4F65E476-1CCC-4BE0-9FD6-00C9F54D81CD}"/>
                </a:ext>
              </a:extLst>
            </p:cNvPr>
            <p:cNvSpPr/>
            <p:nvPr/>
          </p:nvSpPr>
          <p:spPr>
            <a:xfrm>
              <a:off x="2390775" y="5657850"/>
              <a:ext cx="409575" cy="4111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0">
            <a:extLst>
              <a:ext uri="{FF2B5EF4-FFF2-40B4-BE49-F238E27FC236}">
                <a16:creationId xmlns:a16="http://schemas.microsoft.com/office/drawing/2014/main" id="{999C3D46-1048-49C8-84F5-78DD39041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1" y="2390775"/>
            <a:ext cx="5895975" cy="1047750"/>
          </a:xfrm>
          <a:prstGeom prst="rect">
            <a:avLst/>
          </a:prstGeom>
        </p:spPr>
      </p:pic>
      <p:pic>
        <p:nvPicPr>
          <p:cNvPr id="18" name="图片 12">
            <a:extLst>
              <a:ext uri="{FF2B5EF4-FFF2-40B4-BE49-F238E27FC236}">
                <a16:creationId xmlns:a16="http://schemas.microsoft.com/office/drawing/2014/main" id="{0B4F9E95-7629-40BC-B555-A30DF9D37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3360" y="3573462"/>
            <a:ext cx="6231355" cy="1047750"/>
          </a:xfrm>
          <a:prstGeom prst="rect">
            <a:avLst/>
          </a:prstGeom>
        </p:spPr>
      </p:pic>
      <p:sp>
        <p:nvSpPr>
          <p:cNvPr id="19" name="文本框 13">
            <a:extLst>
              <a:ext uri="{FF2B5EF4-FFF2-40B4-BE49-F238E27FC236}">
                <a16:creationId xmlns:a16="http://schemas.microsoft.com/office/drawing/2014/main" id="{01C1E9C8-F6C7-4192-B50C-322400A81834}"/>
              </a:ext>
            </a:extLst>
          </p:cNvPr>
          <p:cNvSpPr txBox="1"/>
          <p:nvPr/>
        </p:nvSpPr>
        <p:spPr>
          <a:xfrm>
            <a:off x="9096376" y="4436546"/>
            <a:ext cx="2510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No clipping occurs!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20" name="图片 15">
            <a:extLst>
              <a:ext uri="{FF2B5EF4-FFF2-40B4-BE49-F238E27FC236}">
                <a16:creationId xmlns:a16="http://schemas.microsoft.com/office/drawing/2014/main" id="{8DE87A18-46C2-4796-A378-11F98DC06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051" y="4986337"/>
            <a:ext cx="3761003" cy="150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79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Push-Pull (Class B)</a:t>
            </a: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057CB22C-795D-4254-87B6-C5EAA9130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en-US" altLang="zh-CN" sz="1800" b="0" i="0" u="none" strike="noStrike" baseline="0" dirty="0">
                <a:latin typeface="Times-Roman"/>
              </a:rPr>
              <a:t>The main disadvantage of Class A power amplifier is the poor efficiency because of the large dissipation even at zero output.</a:t>
            </a:r>
          </a:p>
          <a:p>
            <a:pPr algn="l"/>
            <a:r>
              <a:rPr lang="en-US" altLang="zh-CN" sz="1800" b="0" i="0" u="none" strike="noStrike" baseline="0" dirty="0">
                <a:latin typeface="Times-Roman"/>
              </a:rPr>
              <a:t>To improve efficiency, we may try to eliminate the dissipation at zero output. That means, we aim to design an amplifier whose dissipation is zero when </a:t>
            </a:r>
            <a:r>
              <a:rPr lang="en-US" altLang="zh-CN" sz="1800" b="0" i="1" u="none" strike="noStrike" baseline="0" dirty="0">
                <a:latin typeface="Times-Italic"/>
              </a:rPr>
              <a:t>v</a:t>
            </a:r>
            <a:r>
              <a:rPr lang="en-US" altLang="zh-CN" sz="1800" b="0" i="0" u="none" strike="noStrike" baseline="-25000" dirty="0">
                <a:latin typeface="Times-Roman"/>
              </a:rPr>
              <a:t>in</a:t>
            </a:r>
            <a:r>
              <a:rPr lang="en-US" altLang="zh-CN" sz="1800" b="0" i="0" u="none" strike="noStrike" baseline="0" dirty="0">
                <a:latin typeface="Times-Roman"/>
              </a:rPr>
              <a:t> = 0.</a:t>
            </a:r>
            <a:endParaRPr lang="zh-CN" altLang="en-US" sz="3600" dirty="0"/>
          </a:p>
        </p:txBody>
      </p:sp>
      <p:pic>
        <p:nvPicPr>
          <p:cNvPr id="22" name="图片 4">
            <a:extLst>
              <a:ext uri="{FF2B5EF4-FFF2-40B4-BE49-F238E27FC236}">
                <a16:creationId xmlns:a16="http://schemas.microsoft.com/office/drawing/2014/main" id="{3FC6E381-AA33-4B32-A985-329477C9F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337" y="3101975"/>
            <a:ext cx="3571875" cy="3390900"/>
          </a:xfrm>
          <a:prstGeom prst="rect">
            <a:avLst/>
          </a:prstGeom>
        </p:spPr>
      </p:pic>
      <p:pic>
        <p:nvPicPr>
          <p:cNvPr id="23" name="图片 6">
            <a:extLst>
              <a:ext uri="{FF2B5EF4-FFF2-40B4-BE49-F238E27FC236}">
                <a16:creationId xmlns:a16="http://schemas.microsoft.com/office/drawing/2014/main" id="{E0206632-C075-4644-ABCE-3CE744FD2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658" y="3067050"/>
            <a:ext cx="5676696" cy="3652591"/>
          </a:xfrm>
          <a:prstGeom prst="rect">
            <a:avLst/>
          </a:prstGeom>
        </p:spPr>
      </p:pic>
      <p:sp>
        <p:nvSpPr>
          <p:cNvPr id="24" name="矩形 7">
            <a:extLst>
              <a:ext uri="{FF2B5EF4-FFF2-40B4-BE49-F238E27FC236}">
                <a16:creationId xmlns:a16="http://schemas.microsoft.com/office/drawing/2014/main" id="{FC858DC1-4645-4A83-9020-A045874281DD}"/>
              </a:ext>
            </a:extLst>
          </p:cNvPr>
          <p:cNvSpPr/>
          <p:nvPr/>
        </p:nvSpPr>
        <p:spPr>
          <a:xfrm>
            <a:off x="5486212" y="5638800"/>
            <a:ext cx="609788" cy="2952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8">
            <a:extLst>
              <a:ext uri="{FF2B5EF4-FFF2-40B4-BE49-F238E27FC236}">
                <a16:creationId xmlns:a16="http://schemas.microsoft.com/office/drawing/2014/main" id="{D542B5A4-96D8-4BBE-AC6A-9556A04FE3CA}"/>
              </a:ext>
            </a:extLst>
          </p:cNvPr>
          <p:cNvSpPr/>
          <p:nvPr/>
        </p:nvSpPr>
        <p:spPr>
          <a:xfrm>
            <a:off x="6562725" y="3609975"/>
            <a:ext cx="4019550" cy="714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145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Push-Pull (Class B): Distortion</a:t>
            </a:r>
          </a:p>
        </p:txBody>
      </p:sp>
      <p:pic>
        <p:nvPicPr>
          <p:cNvPr id="13" name="内容占位符 4">
            <a:extLst>
              <a:ext uri="{FF2B5EF4-FFF2-40B4-BE49-F238E27FC236}">
                <a16:creationId xmlns:a16="http://schemas.microsoft.com/office/drawing/2014/main" id="{4EAADBFB-FCF1-4BC0-9748-E2B09A622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6157" y="1936987"/>
            <a:ext cx="7945855" cy="4921013"/>
          </a:xfrm>
        </p:spPr>
      </p:pic>
    </p:spTree>
    <p:extLst>
      <p:ext uri="{BB962C8B-B14F-4D97-AF65-F5344CB8AC3E}">
        <p14:creationId xmlns:p14="http://schemas.microsoft.com/office/powerpoint/2010/main" val="2705516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Push-Pull (Class B): Power Efficiency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E23AF4DB-9EA6-405D-8997-4E3B04A3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en-US" altLang="zh-CN" sz="2400" b="0" i="0" u="none" strike="noStrike" baseline="0" dirty="0">
                <a:latin typeface="Times-Roman"/>
              </a:rPr>
              <a:t>Each device only conducts for half cycle, i.e., 180</a:t>
            </a:r>
            <a:r>
              <a:rPr lang="en-US" altLang="zh-CN" sz="2400" b="0" i="0" u="none" strike="noStrike" baseline="30000" dirty="0">
                <a:latin typeface="Times-Roman"/>
              </a:rPr>
              <a:t>o</a:t>
            </a:r>
            <a:r>
              <a:rPr lang="en-US" altLang="zh-CN" sz="2400" b="0" i="0" u="none" strike="noStrike" baseline="0" dirty="0">
                <a:latin typeface="Times-Roman"/>
              </a:rPr>
              <a:t>. So, the current waveform for each device is a half -sinusoid.</a:t>
            </a:r>
            <a:endParaRPr lang="zh-CN" altLang="en-US" sz="3600" dirty="0"/>
          </a:p>
        </p:txBody>
      </p:sp>
      <p:pic>
        <p:nvPicPr>
          <p:cNvPr id="7" name="图片 4">
            <a:extLst>
              <a:ext uri="{FF2B5EF4-FFF2-40B4-BE49-F238E27FC236}">
                <a16:creationId xmlns:a16="http://schemas.microsoft.com/office/drawing/2014/main" id="{B3FCE073-39F4-48EB-90CE-DFB40508B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962" y="2981474"/>
            <a:ext cx="3374718" cy="2381101"/>
          </a:xfrm>
          <a:prstGeom prst="rect">
            <a:avLst/>
          </a:prstGeom>
        </p:spPr>
      </p:pic>
      <p:pic>
        <p:nvPicPr>
          <p:cNvPr id="8" name="图片 6">
            <a:extLst>
              <a:ext uri="{FF2B5EF4-FFF2-40B4-BE49-F238E27FC236}">
                <a16:creationId xmlns:a16="http://schemas.microsoft.com/office/drawing/2014/main" id="{16312761-648B-4F14-BE24-37D2DC743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75" y="2894807"/>
            <a:ext cx="3767913" cy="2605088"/>
          </a:xfrm>
          <a:prstGeom prst="rect">
            <a:avLst/>
          </a:prstGeom>
        </p:spPr>
      </p:pic>
      <p:pic>
        <p:nvPicPr>
          <p:cNvPr id="9" name="图片 7">
            <a:extLst>
              <a:ext uri="{FF2B5EF4-FFF2-40B4-BE49-F238E27FC236}">
                <a16:creationId xmlns:a16="http://schemas.microsoft.com/office/drawing/2014/main" id="{C59F92C2-7132-472B-9083-B7E899045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786063"/>
            <a:ext cx="357187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44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Push-Pull (Class B): Power Efficiency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61D6C019-386A-4EDF-9C50-9E76C2E3BA4F}"/>
              </a:ext>
            </a:extLst>
          </p:cNvPr>
          <p:cNvSpPr txBox="1">
            <a:spLocks/>
          </p:cNvSpPr>
          <p:nvPr/>
        </p:nvSpPr>
        <p:spPr>
          <a:xfrm>
            <a:off x="233362" y="264377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-Roman"/>
              </a:rPr>
              <a:t>For simplicity of analysis, we ignore the crossover distortion.</a:t>
            </a:r>
            <a:endParaRPr lang="zh-CN" altLang="en-US" sz="3600" dirty="0"/>
          </a:p>
        </p:txBody>
      </p:sp>
      <p:pic>
        <p:nvPicPr>
          <p:cNvPr id="12" name="图片 6">
            <a:extLst>
              <a:ext uri="{FF2B5EF4-FFF2-40B4-BE49-F238E27FC236}">
                <a16:creationId xmlns:a16="http://schemas.microsoft.com/office/drawing/2014/main" id="{1101C34E-21AA-4BAE-8491-CBA11CEBE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437829"/>
            <a:ext cx="3581400" cy="2162175"/>
          </a:xfrm>
          <a:prstGeom prst="rect">
            <a:avLst/>
          </a:prstGeom>
        </p:spPr>
      </p:pic>
      <p:sp>
        <p:nvSpPr>
          <p:cNvPr id="13" name="文本框 7">
            <a:extLst>
              <a:ext uri="{FF2B5EF4-FFF2-40B4-BE49-F238E27FC236}">
                <a16:creationId xmlns:a16="http://schemas.microsoft.com/office/drawing/2014/main" id="{756B9E79-A3A4-417F-95DC-C3B97118AC23}"/>
              </a:ext>
            </a:extLst>
          </p:cNvPr>
          <p:cNvSpPr txBox="1"/>
          <p:nvPr/>
        </p:nvSpPr>
        <p:spPr>
          <a:xfrm>
            <a:off x="2555081" y="3068497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Supply current</a:t>
            </a:r>
            <a:endParaRPr lang="zh-CN" altLang="en-US" b="1" dirty="0"/>
          </a:p>
        </p:txBody>
      </p:sp>
      <p:pic>
        <p:nvPicPr>
          <p:cNvPr id="14" name="图片 9">
            <a:extLst>
              <a:ext uri="{FF2B5EF4-FFF2-40B4-BE49-F238E27FC236}">
                <a16:creationId xmlns:a16="http://schemas.microsoft.com/office/drawing/2014/main" id="{696F8514-693F-4F42-88ED-9F652363D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162" y="3542088"/>
            <a:ext cx="3038475" cy="1066800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57A51A5D-6C30-494A-AFFE-E2FC67D38496}"/>
              </a:ext>
            </a:extLst>
          </p:cNvPr>
          <p:cNvSpPr txBox="1"/>
          <p:nvPr/>
        </p:nvSpPr>
        <p:spPr>
          <a:xfrm>
            <a:off x="6160294" y="3050797"/>
            <a:ext cx="22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Input power</a:t>
            </a:r>
            <a:endParaRPr lang="zh-CN" altLang="en-US" b="1" dirty="0"/>
          </a:p>
        </p:txBody>
      </p:sp>
      <p:pic>
        <p:nvPicPr>
          <p:cNvPr id="16" name="图片 12">
            <a:extLst>
              <a:ext uri="{FF2B5EF4-FFF2-40B4-BE49-F238E27FC236}">
                <a16:creationId xmlns:a16="http://schemas.microsoft.com/office/drawing/2014/main" id="{51FF32B5-857B-4C49-875B-75E2B5577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612" y="3508750"/>
            <a:ext cx="2124075" cy="1133475"/>
          </a:xfrm>
          <a:prstGeom prst="rect">
            <a:avLst/>
          </a:prstGeom>
        </p:spPr>
      </p:pic>
      <p:sp>
        <p:nvSpPr>
          <p:cNvPr id="17" name="文本框 13">
            <a:extLst>
              <a:ext uri="{FF2B5EF4-FFF2-40B4-BE49-F238E27FC236}">
                <a16:creationId xmlns:a16="http://schemas.microsoft.com/office/drawing/2014/main" id="{0010B379-6AB1-4D19-9ECD-2F311E023DAF}"/>
              </a:ext>
            </a:extLst>
          </p:cNvPr>
          <p:cNvSpPr txBox="1"/>
          <p:nvPr/>
        </p:nvSpPr>
        <p:spPr>
          <a:xfrm>
            <a:off x="9289256" y="3068497"/>
            <a:ext cx="22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Output power</a:t>
            </a:r>
            <a:endParaRPr lang="zh-CN" altLang="en-US" b="1" dirty="0"/>
          </a:p>
        </p:txBody>
      </p:sp>
      <p:pic>
        <p:nvPicPr>
          <p:cNvPr id="18" name="图片 15">
            <a:extLst>
              <a:ext uri="{FF2B5EF4-FFF2-40B4-BE49-F238E27FC236}">
                <a16:creationId xmlns:a16="http://schemas.microsoft.com/office/drawing/2014/main" id="{0ED64375-16F6-4EA1-9967-DC2528ADB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287" y="5772150"/>
            <a:ext cx="4448175" cy="1085850"/>
          </a:xfrm>
          <a:prstGeom prst="rect">
            <a:avLst/>
          </a:prstGeom>
        </p:spPr>
      </p:pic>
      <p:sp>
        <p:nvSpPr>
          <p:cNvPr id="19" name="文本框 16">
            <a:extLst>
              <a:ext uri="{FF2B5EF4-FFF2-40B4-BE49-F238E27FC236}">
                <a16:creationId xmlns:a16="http://schemas.microsoft.com/office/drawing/2014/main" id="{A9F3DDD6-75E4-4462-A089-C04589996254}"/>
              </a:ext>
            </a:extLst>
          </p:cNvPr>
          <p:cNvSpPr txBox="1"/>
          <p:nvPr/>
        </p:nvSpPr>
        <p:spPr>
          <a:xfrm>
            <a:off x="3083718" y="6178925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Efficiency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362E24-BFDD-4335-96D0-987390897AAD}"/>
              </a:ext>
            </a:extLst>
          </p:cNvPr>
          <p:cNvSpPr txBox="1"/>
          <p:nvPr/>
        </p:nvSpPr>
        <p:spPr>
          <a:xfrm>
            <a:off x="8165014" y="1496902"/>
            <a:ext cx="4189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Efficiency = Output Power / Input Power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Output power: AC power to load</a:t>
            </a:r>
          </a:p>
          <a:p>
            <a:r>
              <a:rPr lang="en-US" dirty="0">
                <a:solidFill>
                  <a:srgbClr val="FF0000"/>
                </a:solidFill>
              </a:rPr>
              <a:t>Input power: power taken from DC source</a:t>
            </a:r>
          </a:p>
        </p:txBody>
      </p:sp>
    </p:spTree>
    <p:extLst>
      <p:ext uri="{BB962C8B-B14F-4D97-AF65-F5344CB8AC3E}">
        <p14:creationId xmlns:p14="http://schemas.microsoft.com/office/powerpoint/2010/main" val="259296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Push-Pull (Class B): Power Efficiency</a:t>
            </a:r>
          </a:p>
        </p:txBody>
      </p:sp>
      <p:pic>
        <p:nvPicPr>
          <p:cNvPr id="20" name="内容占位符 4">
            <a:extLst>
              <a:ext uri="{FF2B5EF4-FFF2-40B4-BE49-F238E27FC236}">
                <a16:creationId xmlns:a16="http://schemas.microsoft.com/office/drawing/2014/main" id="{CA383549-7D6C-4A4E-ADBF-B81F9DA81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8300" y="1690688"/>
            <a:ext cx="9201150" cy="4114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A83D42-98A5-4AAA-85F7-2D06FA378E35}"/>
              </a:ext>
            </a:extLst>
          </p:cNvPr>
          <p:cNvSpPr txBox="1"/>
          <p:nvPr/>
        </p:nvSpPr>
        <p:spPr>
          <a:xfrm>
            <a:off x="1431758" y="6075947"/>
            <a:ext cx="10112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Problem is distortion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have high efficiency &amp; low distortion – need class AB amplifier</a:t>
            </a:r>
          </a:p>
        </p:txBody>
      </p:sp>
    </p:spTree>
    <p:extLst>
      <p:ext uri="{BB962C8B-B14F-4D97-AF65-F5344CB8AC3E}">
        <p14:creationId xmlns:p14="http://schemas.microsoft.com/office/powerpoint/2010/main" val="602193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0886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AB amplifier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C15754-6542-4A05-BC18-2150AAB9F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en-US" altLang="zh-CN" b="0" i="0" u="none" strike="noStrike" baseline="0" dirty="0">
                <a:solidFill>
                  <a:srgbClr val="000000"/>
                </a:solidFill>
                <a:latin typeface="Times-Roman"/>
              </a:rPr>
              <a:t>To eliminate the crossover distortion, we may bias the active devices so that they conduct a small quiescent current near the crossover </a:t>
            </a:r>
            <a:r>
              <a:rPr lang="en-US" altLang="zh-CN" b="0" i="1" u="none" strike="noStrike" baseline="0" dirty="0">
                <a:solidFill>
                  <a:srgbClr val="000000"/>
                </a:solidFill>
                <a:latin typeface="Times-Italic"/>
              </a:rPr>
              <a:t>v</a:t>
            </a:r>
            <a:r>
              <a:rPr lang="en-US" altLang="zh-CN" b="0" i="0" u="none" strike="noStrike" baseline="-25000" dirty="0">
                <a:solidFill>
                  <a:srgbClr val="000000"/>
                </a:solidFill>
                <a:latin typeface="Times-Roman"/>
              </a:rPr>
              <a:t>in</a:t>
            </a:r>
            <a:r>
              <a:rPr lang="en-US" altLang="zh-CN" b="0" i="0" u="none" strike="noStrike" baseline="0" dirty="0">
                <a:solidFill>
                  <a:srgbClr val="000000"/>
                </a:solidFill>
                <a:latin typeface="Times-Roman"/>
              </a:rPr>
              <a:t> = 0. </a:t>
            </a:r>
            <a:r>
              <a:rPr lang="en-US" altLang="zh-CN" b="1" i="0" u="none" strike="noStrike" baseline="0" dirty="0">
                <a:solidFill>
                  <a:srgbClr val="33339A"/>
                </a:solidFill>
                <a:latin typeface="Times-Bold"/>
              </a:rPr>
              <a:t>Don</a:t>
            </a:r>
            <a:r>
              <a:rPr lang="en-US" altLang="zh-CN" b="0" i="0" u="none" strike="noStrike" baseline="0" dirty="0">
                <a:solidFill>
                  <a:srgbClr val="33339A"/>
                </a:solidFill>
                <a:latin typeface="Osaka"/>
              </a:rPr>
              <a:t>’</a:t>
            </a:r>
            <a:r>
              <a:rPr lang="en-US" altLang="zh-CN" b="1" i="0" u="none" strike="noStrike" baseline="0" dirty="0">
                <a:solidFill>
                  <a:srgbClr val="33339A"/>
                </a:solidFill>
                <a:latin typeface="Times-Bold"/>
              </a:rPr>
              <a:t>t let them cutoff!</a:t>
            </a:r>
            <a:endParaRPr lang="zh-CN" altLang="en-US" sz="4000" dirty="0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2D09C6D8-8F2D-429B-AC7D-3E6D21C1A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217649"/>
            <a:ext cx="3114675" cy="3275226"/>
          </a:xfrm>
          <a:prstGeom prst="rect">
            <a:avLst/>
          </a:prstGeom>
        </p:spPr>
      </p:pic>
      <p:pic>
        <p:nvPicPr>
          <p:cNvPr id="5" name="图片 6">
            <a:extLst>
              <a:ext uri="{FF2B5EF4-FFF2-40B4-BE49-F238E27FC236}">
                <a16:creationId xmlns:a16="http://schemas.microsoft.com/office/drawing/2014/main" id="{6E05F1CA-B7CD-4F1E-BC55-01EB3958F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3650349"/>
            <a:ext cx="36766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10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AB amplifier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F5B9E3E2-F835-45D0-982F-F1D34015F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Here, </a:t>
            </a:r>
            <a:r>
              <a:rPr lang="en-US" altLang="zh-CN" sz="1800" b="0" i="0" u="none" strike="noStrike" baseline="0" dirty="0">
                <a:solidFill>
                  <a:srgbClr val="33339A"/>
                </a:solidFill>
                <a:latin typeface="Times-Roman"/>
              </a:rPr>
              <a:t>for </a:t>
            </a:r>
            <a:r>
              <a:rPr lang="en-US" altLang="zh-CN" sz="1800" b="0" i="1" u="none" strike="noStrike" baseline="0" dirty="0">
                <a:solidFill>
                  <a:srgbClr val="33339A"/>
                </a:solidFill>
                <a:latin typeface="Times-Italic"/>
              </a:rPr>
              <a:t>v</a:t>
            </a:r>
            <a:r>
              <a:rPr lang="en-US" altLang="zh-CN" sz="1800" b="0" i="0" u="none" strike="noStrike" baseline="-25000" dirty="0">
                <a:solidFill>
                  <a:srgbClr val="33339A"/>
                </a:solidFill>
                <a:latin typeface="Times-Roman"/>
              </a:rPr>
              <a:t>in</a:t>
            </a:r>
            <a:r>
              <a:rPr lang="en-US" altLang="zh-CN" sz="1800" b="0" i="0" u="none" strike="noStrike" baseline="0" dirty="0">
                <a:solidFill>
                  <a:srgbClr val="33339A"/>
                </a:solidFill>
                <a:latin typeface="Times-Roman"/>
              </a:rPr>
              <a:t> &lt; 0,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2 turns on and out</a:t>
            </a:r>
            <a:r>
              <a:rPr lang="en-US" altLang="zh-CN" sz="1800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follows . But since the diodes maintain a const ant total bias voltage across the BE junctions of both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1 turns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2,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V</a:t>
            </a:r>
            <a:r>
              <a:rPr lang="en-US" altLang="zh-CN" sz="1800" b="0" i="0" u="none" strike="noStrike" baseline="-25000" dirty="0">
                <a:solidFill>
                  <a:srgbClr val="000000"/>
                </a:solidFill>
                <a:latin typeface="Times-Roman"/>
              </a:rPr>
              <a:t>BE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 of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2 decreases by the same amount that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V</a:t>
            </a:r>
            <a:r>
              <a:rPr lang="en-US" altLang="zh-CN" sz="1800" b="0" i="0" u="none" strike="noStrike" baseline="-25000" dirty="0">
                <a:solidFill>
                  <a:srgbClr val="000000"/>
                </a:solidFill>
                <a:latin typeface="Times-Roman"/>
              </a:rPr>
              <a:t>BE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 of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1 increases. Thus,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1 stays on, but only allows a very small current to flow.</a:t>
            </a:r>
          </a:p>
          <a:p>
            <a:pPr algn="l"/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Similarly, </a:t>
            </a:r>
            <a:r>
              <a:rPr lang="en-US" altLang="zh-CN" sz="1800" b="0" i="0" u="none" strike="noStrike" baseline="0" dirty="0">
                <a:solidFill>
                  <a:srgbClr val="33339A"/>
                </a:solidFill>
                <a:latin typeface="Times-Roman"/>
              </a:rPr>
              <a:t>for </a:t>
            </a:r>
            <a:r>
              <a:rPr lang="en-US" altLang="zh-CN" sz="1800" b="0" i="1" u="none" strike="noStrike" baseline="0" dirty="0">
                <a:solidFill>
                  <a:srgbClr val="33339A"/>
                </a:solidFill>
                <a:latin typeface="Times-Italic"/>
              </a:rPr>
              <a:t>v</a:t>
            </a:r>
            <a:r>
              <a:rPr lang="en-US" altLang="zh-CN" sz="1800" b="0" i="0" u="none" strike="noStrike" baseline="-25000" dirty="0">
                <a:solidFill>
                  <a:srgbClr val="33339A"/>
                </a:solidFill>
                <a:latin typeface="Times-Roman"/>
              </a:rPr>
              <a:t>in</a:t>
            </a:r>
            <a:r>
              <a:rPr lang="en-US" altLang="zh-CN" sz="1800" b="0" i="0" u="none" strike="noStrike" baseline="0" dirty="0">
                <a:solidFill>
                  <a:srgbClr val="33339A"/>
                </a:solidFill>
                <a:latin typeface="Times-Roman"/>
              </a:rPr>
              <a:t> &gt; 0, 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we have the same situation, with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1 and </a:t>
            </a:r>
            <a:r>
              <a:rPr lang="en-US" altLang="zh-CN" sz="1800" b="0" i="1" u="none" strike="noStrike" baseline="0" dirty="0">
                <a:solidFill>
                  <a:srgbClr val="000000"/>
                </a:solidFill>
                <a:latin typeface="Times-Italic"/>
              </a:rPr>
              <a:t>Q</a:t>
            </a:r>
            <a:r>
              <a:rPr lang="en-US" altLang="zh-CN" sz="1800" b="0" i="0" u="none" strike="noStrike" baseline="0" dirty="0">
                <a:solidFill>
                  <a:srgbClr val="000000"/>
                </a:solidFill>
                <a:latin typeface="Times-Roman"/>
              </a:rPr>
              <a:t>2 interchanged.</a:t>
            </a:r>
          </a:p>
          <a:p>
            <a:pPr algn="l"/>
            <a:endParaRPr lang="zh-CN" altLang="en-US" sz="4000" dirty="0"/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553BFFA2-4EFA-461C-BA5D-80FFC4258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429000"/>
            <a:ext cx="3114675" cy="3275226"/>
          </a:xfrm>
          <a:prstGeom prst="rect">
            <a:avLst/>
          </a:prstGeom>
        </p:spPr>
      </p:pic>
      <p:pic>
        <p:nvPicPr>
          <p:cNvPr id="10" name="图片 6">
            <a:extLst>
              <a:ext uri="{FF2B5EF4-FFF2-40B4-BE49-F238E27FC236}">
                <a16:creationId xmlns:a16="http://schemas.microsoft.com/office/drawing/2014/main" id="{571CE1A6-53BD-43FD-955F-4550E2CFF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3861700"/>
            <a:ext cx="36766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44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18604</TotalTime>
  <Words>604</Words>
  <Application>Microsoft Office PowerPoint</Application>
  <PresentationFormat>Widescreen</PresentationFormat>
  <Paragraphs>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等线</vt:lpstr>
      <vt:lpstr>等线 Light</vt:lpstr>
      <vt:lpstr>Arial</vt:lpstr>
      <vt:lpstr>Calibri</vt:lpstr>
      <vt:lpstr>Calibri Light</vt:lpstr>
      <vt:lpstr>Osaka</vt:lpstr>
      <vt:lpstr>Times New Roman</vt:lpstr>
      <vt:lpstr>Times-Bold</vt:lpstr>
      <vt:lpstr>Times-Italic</vt:lpstr>
      <vt:lpstr>Times-Roman</vt:lpstr>
      <vt:lpstr>Wingdings</vt:lpstr>
      <vt:lpstr>Office Theme</vt:lpstr>
      <vt:lpstr>EE3122: Analogue Circuit Fundamentals</vt:lpstr>
      <vt:lpstr>Motivation</vt:lpstr>
      <vt:lpstr>Motivation</vt:lpstr>
      <vt:lpstr>Solution</vt:lpstr>
      <vt:lpstr>Output Stage</vt:lpstr>
      <vt:lpstr>Emitter Follower (Class A)</vt:lpstr>
      <vt:lpstr>Emitter Follower: Large Signal Analysis</vt:lpstr>
      <vt:lpstr>Emitter Follower: Large Signal Analysis</vt:lpstr>
      <vt:lpstr>Emitter Follower: Signal Clipping</vt:lpstr>
      <vt:lpstr>Emitter Follower: Signal Clipping</vt:lpstr>
      <vt:lpstr>Class A: Power Efficiency</vt:lpstr>
      <vt:lpstr>Class A: Power Efficiency</vt:lpstr>
      <vt:lpstr>Example: Power Efficiency</vt:lpstr>
      <vt:lpstr>Push-Pull (Class B)</vt:lpstr>
      <vt:lpstr>Push-Pull (Class B): Distortion</vt:lpstr>
      <vt:lpstr>Push-Pull (Class B): Power Efficiency</vt:lpstr>
      <vt:lpstr>Push-Pull (Class B): Power Efficiency</vt:lpstr>
      <vt:lpstr>Push-Pull (Class B): Power Efficiency</vt:lpstr>
      <vt:lpstr>Appendix</vt:lpstr>
      <vt:lpstr>Class AB amplifier</vt:lpstr>
      <vt:lpstr>Class AB amplifier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376</cp:revision>
  <dcterms:created xsi:type="dcterms:W3CDTF">2021-12-02T05:28:30Z</dcterms:created>
  <dcterms:modified xsi:type="dcterms:W3CDTF">2024-03-15T04:58:15Z</dcterms:modified>
</cp:coreProperties>
</file>