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84"/>
  </p:notesMasterIdLst>
  <p:sldIdLst>
    <p:sldId id="414" r:id="rId2"/>
    <p:sldId id="257" r:id="rId3"/>
    <p:sldId id="616" r:id="rId4"/>
    <p:sldId id="617" r:id="rId5"/>
    <p:sldId id="618" r:id="rId6"/>
    <p:sldId id="619" r:id="rId7"/>
    <p:sldId id="620" r:id="rId8"/>
    <p:sldId id="621" r:id="rId9"/>
    <p:sldId id="622" r:id="rId10"/>
    <p:sldId id="625" r:id="rId11"/>
    <p:sldId id="626" r:id="rId12"/>
    <p:sldId id="627" r:id="rId13"/>
    <p:sldId id="628" r:id="rId14"/>
    <p:sldId id="629" r:id="rId15"/>
    <p:sldId id="631" r:id="rId16"/>
    <p:sldId id="682" r:id="rId17"/>
    <p:sldId id="632" r:id="rId18"/>
    <p:sldId id="633" r:id="rId19"/>
    <p:sldId id="636" r:id="rId20"/>
    <p:sldId id="638" r:id="rId21"/>
    <p:sldId id="634" r:id="rId22"/>
    <p:sldId id="635" r:id="rId23"/>
    <p:sldId id="683" r:id="rId24"/>
    <p:sldId id="667" r:id="rId25"/>
    <p:sldId id="668" r:id="rId26"/>
    <p:sldId id="670" r:id="rId27"/>
    <p:sldId id="672" r:id="rId28"/>
    <p:sldId id="637" r:id="rId29"/>
    <p:sldId id="684" r:id="rId30"/>
    <p:sldId id="685" r:id="rId31"/>
    <p:sldId id="686" r:id="rId32"/>
    <p:sldId id="687" r:id="rId33"/>
    <p:sldId id="688" r:id="rId34"/>
    <p:sldId id="689" r:id="rId35"/>
    <p:sldId id="690" r:id="rId36"/>
    <p:sldId id="691" r:id="rId37"/>
    <p:sldId id="692" r:id="rId38"/>
    <p:sldId id="639" r:id="rId39"/>
    <p:sldId id="640" r:id="rId40"/>
    <p:sldId id="641" r:id="rId41"/>
    <p:sldId id="642" r:id="rId42"/>
    <p:sldId id="643" r:id="rId43"/>
    <p:sldId id="644" r:id="rId44"/>
    <p:sldId id="645" r:id="rId45"/>
    <p:sldId id="693" r:id="rId46"/>
    <p:sldId id="646" r:id="rId47"/>
    <p:sldId id="696" r:id="rId48"/>
    <p:sldId id="697" r:id="rId49"/>
    <p:sldId id="698" r:id="rId50"/>
    <p:sldId id="647" r:id="rId51"/>
    <p:sldId id="699" r:id="rId52"/>
    <p:sldId id="700" r:id="rId53"/>
    <p:sldId id="701" r:id="rId54"/>
    <p:sldId id="649" r:id="rId55"/>
    <p:sldId id="703" r:id="rId56"/>
    <p:sldId id="650" r:id="rId57"/>
    <p:sldId id="651" r:id="rId58"/>
    <p:sldId id="707" r:id="rId59"/>
    <p:sldId id="708" r:id="rId60"/>
    <p:sldId id="709" r:id="rId61"/>
    <p:sldId id="710" r:id="rId62"/>
    <p:sldId id="711" r:id="rId63"/>
    <p:sldId id="712" r:id="rId64"/>
    <p:sldId id="654" r:id="rId65"/>
    <p:sldId id="658" r:id="rId66"/>
    <p:sldId id="659" r:id="rId67"/>
    <p:sldId id="728" r:id="rId68"/>
    <p:sldId id="713" r:id="rId69"/>
    <p:sldId id="714" r:id="rId70"/>
    <p:sldId id="715" r:id="rId71"/>
    <p:sldId id="716" r:id="rId72"/>
    <p:sldId id="717" r:id="rId73"/>
    <p:sldId id="718" r:id="rId74"/>
    <p:sldId id="719" r:id="rId75"/>
    <p:sldId id="720" r:id="rId76"/>
    <p:sldId id="721" r:id="rId77"/>
    <p:sldId id="722" r:id="rId78"/>
    <p:sldId id="723" r:id="rId79"/>
    <p:sldId id="724" r:id="rId80"/>
    <p:sldId id="725" r:id="rId81"/>
    <p:sldId id="726" r:id="rId82"/>
    <p:sldId id="727" r:id="rId83"/>
  </p:sldIdLst>
  <p:sldSz cx="9144000" cy="6858000" type="screen4x3"/>
  <p:notesSz cx="6797675" cy="987425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0">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6633"/>
    <a:srgbClr val="ECDECB"/>
    <a:srgbClr val="FFCCFF"/>
    <a:srgbClr val="CCECFF"/>
    <a:srgbClr val="CC99FF"/>
    <a:srgbClr val="FFFF99"/>
    <a:srgbClr val="FF33CC"/>
    <a:srgbClr val="996600"/>
    <a:srgbClr val="B90F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80498" autoAdjust="0"/>
  </p:normalViewPr>
  <p:slideViewPr>
    <p:cSldViewPr>
      <p:cViewPr varScale="1">
        <p:scale>
          <a:sx n="103" d="100"/>
          <a:sy n="103" d="100"/>
        </p:scale>
        <p:origin x="1782" y="102"/>
      </p:cViewPr>
      <p:guideLst>
        <p:guide orient="horz" pos="2160"/>
        <p:guide pos="2880"/>
      </p:guideLst>
    </p:cSldViewPr>
  </p:slideViewPr>
  <p:notesTextViewPr>
    <p:cViewPr>
      <p:scale>
        <a:sx n="100" d="100"/>
        <a:sy n="100" d="100"/>
      </p:scale>
      <p:origin x="0" y="0"/>
    </p:cViewPr>
  </p:notesTextViewPr>
  <p:notesViewPr>
    <p:cSldViewPr>
      <p:cViewPr varScale="1">
        <p:scale>
          <a:sx n="75" d="100"/>
          <a:sy n="75" d="100"/>
        </p:scale>
        <p:origin x="-2160" y="-102"/>
      </p:cViewPr>
      <p:guideLst>
        <p:guide orient="horz" pos="3110"/>
        <p:guide pos="2141"/>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2" y="3"/>
            <a:ext cx="2945862" cy="493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64" tIns="47632" rIns="95264" bIns="47632" numCol="1" anchor="t" anchorCtr="0" compatLnSpc="1">
            <a:prstTxWarp prst="textNoShape">
              <a:avLst/>
            </a:prstTxWarp>
          </a:bodyPr>
          <a:lstStyle>
            <a:lvl1pPr defTabSz="952759">
              <a:defRPr sz="1300" smtClean="0"/>
            </a:lvl1pPr>
          </a:lstStyle>
          <a:p>
            <a:pPr>
              <a:defRPr/>
            </a:pPr>
            <a:endParaRPr lang="en-US"/>
          </a:p>
        </p:txBody>
      </p:sp>
      <p:sp>
        <p:nvSpPr>
          <p:cNvPr id="8195" name="Rectangle 3"/>
          <p:cNvSpPr>
            <a:spLocks noGrp="1" noChangeArrowheads="1"/>
          </p:cNvSpPr>
          <p:nvPr>
            <p:ph type="dt" idx="1"/>
          </p:nvPr>
        </p:nvSpPr>
        <p:spPr bwMode="auto">
          <a:xfrm>
            <a:off x="3850294" y="3"/>
            <a:ext cx="2945862" cy="493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64" tIns="47632" rIns="95264" bIns="47632" numCol="1" anchor="t" anchorCtr="0" compatLnSpc="1">
            <a:prstTxWarp prst="textNoShape">
              <a:avLst/>
            </a:prstTxWarp>
          </a:bodyPr>
          <a:lstStyle>
            <a:lvl1pPr algn="r" defTabSz="952759">
              <a:defRPr sz="1300" smtClean="0"/>
            </a:lvl1pPr>
          </a:lstStyle>
          <a:p>
            <a:pPr>
              <a:defRPr/>
            </a:pPr>
            <a:endParaRPr lang="en-US"/>
          </a:p>
        </p:txBody>
      </p:sp>
      <p:sp>
        <p:nvSpPr>
          <p:cNvPr id="30724" name="Rectangle 4"/>
          <p:cNvSpPr>
            <a:spLocks noGrp="1" noRot="1" noChangeAspect="1" noChangeArrowheads="1" noTextEdit="1"/>
          </p:cNvSpPr>
          <p:nvPr>
            <p:ph type="sldImg" idx="2"/>
          </p:nvPr>
        </p:nvSpPr>
        <p:spPr bwMode="auto">
          <a:xfrm>
            <a:off x="1196975" y="352425"/>
            <a:ext cx="4446588" cy="33353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226489" y="3835138"/>
            <a:ext cx="6344699" cy="5807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64" tIns="47632" rIns="95264" bIns="4763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2" y="9379544"/>
            <a:ext cx="2945862" cy="493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64" tIns="47632" rIns="95264" bIns="47632" numCol="1" anchor="b" anchorCtr="0" compatLnSpc="1">
            <a:prstTxWarp prst="textNoShape">
              <a:avLst/>
            </a:prstTxWarp>
          </a:bodyPr>
          <a:lstStyle>
            <a:lvl1pPr defTabSz="952759">
              <a:defRPr sz="1300" smtClean="0"/>
            </a:lvl1pPr>
          </a:lstStyle>
          <a:p>
            <a:pPr>
              <a:defRPr/>
            </a:pPr>
            <a:endParaRPr lang="en-US"/>
          </a:p>
        </p:txBody>
      </p:sp>
      <p:sp>
        <p:nvSpPr>
          <p:cNvPr id="8199" name="Rectangle 7"/>
          <p:cNvSpPr>
            <a:spLocks noGrp="1" noChangeArrowheads="1"/>
          </p:cNvSpPr>
          <p:nvPr>
            <p:ph type="sldNum" sz="quarter" idx="5"/>
          </p:nvPr>
        </p:nvSpPr>
        <p:spPr bwMode="auto">
          <a:xfrm>
            <a:off x="3690688" y="9201878"/>
            <a:ext cx="2944342" cy="493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264" tIns="47632" rIns="95264" bIns="47632" numCol="1" anchor="b" anchorCtr="0" compatLnSpc="1">
            <a:prstTxWarp prst="textNoShape">
              <a:avLst/>
            </a:prstTxWarp>
          </a:bodyPr>
          <a:lstStyle>
            <a:lvl1pPr algn="r" defTabSz="952759">
              <a:defRPr sz="1100" smtClean="0"/>
            </a:lvl1pPr>
          </a:lstStyle>
          <a:p>
            <a:pPr>
              <a:defRPr/>
            </a:pPr>
            <a:fld id="{20331F58-9BA4-44C1-87C3-F7FF9B2A26C5}" type="slidenum">
              <a:rPr lang="en-US"/>
              <a:pPr>
                <a:defRPr/>
              </a:pPr>
              <a:t>‹#›</a:t>
            </a:fld>
            <a:endParaRPr lang="en-US"/>
          </a:p>
        </p:txBody>
      </p:sp>
    </p:spTree>
    <p:extLst>
      <p:ext uri="{BB962C8B-B14F-4D97-AF65-F5344CB8AC3E}">
        <p14:creationId xmlns:p14="http://schemas.microsoft.com/office/powerpoint/2010/main" val="2672166628"/>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000" kern="1200">
        <a:solidFill>
          <a:schemeClr val="tx1"/>
        </a:solidFill>
        <a:latin typeface="Arial" charset="0"/>
        <a:ea typeface="+mn-ea"/>
        <a:cs typeface="+mn-cs"/>
      </a:defRPr>
    </a:lvl1pPr>
    <a:lvl2pPr marL="457200" algn="l" rtl="0" eaLnBrk="0" fontAlgn="base" hangingPunct="0">
      <a:spcBef>
        <a:spcPct val="0"/>
      </a:spcBef>
      <a:spcAft>
        <a:spcPct val="0"/>
      </a:spcAft>
      <a:defRPr sz="1000" kern="1200">
        <a:solidFill>
          <a:schemeClr val="tx1"/>
        </a:solidFill>
        <a:latin typeface="Arial" charset="0"/>
        <a:ea typeface="+mn-ea"/>
        <a:cs typeface="+mn-cs"/>
      </a:defRPr>
    </a:lvl2pPr>
    <a:lvl3pPr marL="914400" algn="l" rtl="0" eaLnBrk="0" fontAlgn="base" hangingPunct="0">
      <a:spcBef>
        <a:spcPct val="0"/>
      </a:spcBef>
      <a:spcAft>
        <a:spcPct val="0"/>
      </a:spcAft>
      <a:defRPr sz="1000" kern="1200">
        <a:solidFill>
          <a:schemeClr val="tx1"/>
        </a:solidFill>
        <a:latin typeface="Arial" charset="0"/>
        <a:ea typeface="+mn-ea"/>
        <a:cs typeface="+mn-cs"/>
      </a:defRPr>
    </a:lvl3pPr>
    <a:lvl4pPr marL="1371600" algn="l" rtl="0" eaLnBrk="0" fontAlgn="base" hangingPunct="0">
      <a:spcBef>
        <a:spcPct val="0"/>
      </a:spcBef>
      <a:spcAft>
        <a:spcPct val="0"/>
      </a:spcAft>
      <a:defRPr sz="1000" kern="1200">
        <a:solidFill>
          <a:schemeClr val="tx1"/>
        </a:solidFill>
        <a:latin typeface="Arial" charset="0"/>
        <a:ea typeface="+mn-ea"/>
        <a:cs typeface="+mn-cs"/>
      </a:defRPr>
    </a:lvl4pPr>
    <a:lvl5pPr marL="1828800" algn="l" rtl="0" eaLnBrk="0" fontAlgn="base" hangingPunct="0">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52759" eaLnBrk="0" hangingPunct="0">
              <a:defRPr>
                <a:solidFill>
                  <a:schemeClr val="tx1"/>
                </a:solidFill>
                <a:latin typeface="Arial" charset="0"/>
              </a:defRPr>
            </a:lvl1pPr>
            <a:lvl2pPr marL="714569" indent="-274834" defTabSz="952759" eaLnBrk="0" hangingPunct="0">
              <a:defRPr>
                <a:solidFill>
                  <a:schemeClr val="tx1"/>
                </a:solidFill>
                <a:latin typeface="Arial" charset="0"/>
              </a:defRPr>
            </a:lvl2pPr>
            <a:lvl3pPr marL="1099337" indent="-219867" defTabSz="952759" eaLnBrk="0" hangingPunct="0">
              <a:defRPr>
                <a:solidFill>
                  <a:schemeClr val="tx1"/>
                </a:solidFill>
                <a:latin typeface="Arial" charset="0"/>
              </a:defRPr>
            </a:lvl3pPr>
            <a:lvl4pPr marL="1539072" indent="-219867" defTabSz="952759" eaLnBrk="0" hangingPunct="0">
              <a:defRPr>
                <a:solidFill>
                  <a:schemeClr val="tx1"/>
                </a:solidFill>
                <a:latin typeface="Arial" charset="0"/>
              </a:defRPr>
            </a:lvl4pPr>
            <a:lvl5pPr marL="1978807" indent="-219867" defTabSz="952759" eaLnBrk="0" hangingPunct="0">
              <a:defRPr>
                <a:solidFill>
                  <a:schemeClr val="tx1"/>
                </a:solidFill>
                <a:latin typeface="Arial" charset="0"/>
              </a:defRPr>
            </a:lvl5pPr>
            <a:lvl6pPr marL="2418542" indent="-219867" defTabSz="952759" eaLnBrk="0" fontAlgn="base" hangingPunct="0">
              <a:spcBef>
                <a:spcPct val="0"/>
              </a:spcBef>
              <a:spcAft>
                <a:spcPct val="0"/>
              </a:spcAft>
              <a:defRPr>
                <a:solidFill>
                  <a:schemeClr val="tx1"/>
                </a:solidFill>
                <a:latin typeface="Arial" charset="0"/>
              </a:defRPr>
            </a:lvl6pPr>
            <a:lvl7pPr marL="2858277" indent="-219867" defTabSz="952759" eaLnBrk="0" fontAlgn="base" hangingPunct="0">
              <a:spcBef>
                <a:spcPct val="0"/>
              </a:spcBef>
              <a:spcAft>
                <a:spcPct val="0"/>
              </a:spcAft>
              <a:defRPr>
                <a:solidFill>
                  <a:schemeClr val="tx1"/>
                </a:solidFill>
                <a:latin typeface="Arial" charset="0"/>
              </a:defRPr>
            </a:lvl7pPr>
            <a:lvl8pPr marL="3298012" indent="-219867" defTabSz="952759" eaLnBrk="0" fontAlgn="base" hangingPunct="0">
              <a:spcBef>
                <a:spcPct val="0"/>
              </a:spcBef>
              <a:spcAft>
                <a:spcPct val="0"/>
              </a:spcAft>
              <a:defRPr>
                <a:solidFill>
                  <a:schemeClr val="tx1"/>
                </a:solidFill>
                <a:latin typeface="Arial" charset="0"/>
              </a:defRPr>
            </a:lvl8pPr>
            <a:lvl9pPr marL="3737747" indent="-219867" defTabSz="952759" eaLnBrk="0" fontAlgn="base" hangingPunct="0">
              <a:spcBef>
                <a:spcPct val="0"/>
              </a:spcBef>
              <a:spcAft>
                <a:spcPct val="0"/>
              </a:spcAft>
              <a:defRPr>
                <a:solidFill>
                  <a:schemeClr val="tx1"/>
                </a:solidFill>
                <a:latin typeface="Arial" charset="0"/>
              </a:defRPr>
            </a:lvl9pPr>
          </a:lstStyle>
          <a:p>
            <a:pPr eaLnBrk="1" hangingPunct="1"/>
            <a:fld id="{01CB856C-C68A-446C-812D-F88B921CBDAD}" type="slidenum">
              <a:rPr lang="en-US"/>
              <a:pPr eaLnBrk="1" hangingPunct="1"/>
              <a:t>1</a:t>
            </a:fld>
            <a:endParaRPr lang="en-US" dirty="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endParaRPr lang="en-US" dirty="0" smtClean="0"/>
          </a:p>
        </p:txBody>
      </p:sp>
    </p:spTree>
    <p:extLst>
      <p:ext uri="{BB962C8B-B14F-4D97-AF65-F5344CB8AC3E}">
        <p14:creationId xmlns:p14="http://schemas.microsoft.com/office/powerpoint/2010/main" val="1589023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defTabSz="952759" eaLnBrk="0" hangingPunct="0">
              <a:defRPr>
                <a:solidFill>
                  <a:schemeClr val="tx1"/>
                </a:solidFill>
                <a:latin typeface="Arial" charset="0"/>
              </a:defRPr>
            </a:lvl1pPr>
            <a:lvl2pPr marL="714569" indent="-274834" defTabSz="952759" eaLnBrk="0" hangingPunct="0">
              <a:defRPr>
                <a:solidFill>
                  <a:schemeClr val="tx1"/>
                </a:solidFill>
                <a:latin typeface="Arial" charset="0"/>
              </a:defRPr>
            </a:lvl2pPr>
            <a:lvl3pPr marL="1099337" indent="-219867" defTabSz="952759" eaLnBrk="0" hangingPunct="0">
              <a:defRPr>
                <a:solidFill>
                  <a:schemeClr val="tx1"/>
                </a:solidFill>
                <a:latin typeface="Arial" charset="0"/>
              </a:defRPr>
            </a:lvl3pPr>
            <a:lvl4pPr marL="1539072" indent="-219867" defTabSz="952759" eaLnBrk="0" hangingPunct="0">
              <a:defRPr>
                <a:solidFill>
                  <a:schemeClr val="tx1"/>
                </a:solidFill>
                <a:latin typeface="Arial" charset="0"/>
              </a:defRPr>
            </a:lvl4pPr>
            <a:lvl5pPr marL="1978807" indent="-219867" defTabSz="952759" eaLnBrk="0" hangingPunct="0">
              <a:defRPr>
                <a:solidFill>
                  <a:schemeClr val="tx1"/>
                </a:solidFill>
                <a:latin typeface="Arial" charset="0"/>
              </a:defRPr>
            </a:lvl5pPr>
            <a:lvl6pPr marL="2418542" indent="-219867" defTabSz="952759" eaLnBrk="0" fontAlgn="base" hangingPunct="0">
              <a:spcBef>
                <a:spcPct val="0"/>
              </a:spcBef>
              <a:spcAft>
                <a:spcPct val="0"/>
              </a:spcAft>
              <a:defRPr>
                <a:solidFill>
                  <a:schemeClr val="tx1"/>
                </a:solidFill>
                <a:latin typeface="Arial" charset="0"/>
              </a:defRPr>
            </a:lvl6pPr>
            <a:lvl7pPr marL="2858277" indent="-219867" defTabSz="952759" eaLnBrk="0" fontAlgn="base" hangingPunct="0">
              <a:spcBef>
                <a:spcPct val="0"/>
              </a:spcBef>
              <a:spcAft>
                <a:spcPct val="0"/>
              </a:spcAft>
              <a:defRPr>
                <a:solidFill>
                  <a:schemeClr val="tx1"/>
                </a:solidFill>
                <a:latin typeface="Arial" charset="0"/>
              </a:defRPr>
            </a:lvl7pPr>
            <a:lvl8pPr marL="3298012" indent="-219867" defTabSz="952759" eaLnBrk="0" fontAlgn="base" hangingPunct="0">
              <a:spcBef>
                <a:spcPct val="0"/>
              </a:spcBef>
              <a:spcAft>
                <a:spcPct val="0"/>
              </a:spcAft>
              <a:defRPr>
                <a:solidFill>
                  <a:schemeClr val="tx1"/>
                </a:solidFill>
                <a:latin typeface="Arial" charset="0"/>
              </a:defRPr>
            </a:lvl8pPr>
            <a:lvl9pPr marL="3737747" indent="-219867" defTabSz="952759" eaLnBrk="0" fontAlgn="base" hangingPunct="0">
              <a:spcBef>
                <a:spcPct val="0"/>
              </a:spcBef>
              <a:spcAft>
                <a:spcPct val="0"/>
              </a:spcAft>
              <a:defRPr>
                <a:solidFill>
                  <a:schemeClr val="tx1"/>
                </a:solidFill>
                <a:latin typeface="Arial" charset="0"/>
              </a:defRPr>
            </a:lvl9pPr>
          </a:lstStyle>
          <a:p>
            <a:pPr eaLnBrk="1" hangingPunct="1"/>
            <a:fld id="{A0014C53-E49F-4A91-8940-C268627D2BBA}" type="slidenum">
              <a:rPr lang="en-US"/>
              <a:pPr eaLnBrk="1" hangingPunct="1"/>
              <a:t>2</a:t>
            </a:fld>
            <a:endParaRPr lang="en-US" dirty="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en-US" dirty="0" smtClean="0"/>
          </a:p>
        </p:txBody>
      </p:sp>
    </p:spTree>
    <p:extLst>
      <p:ext uri="{BB962C8B-B14F-4D97-AF65-F5344CB8AC3E}">
        <p14:creationId xmlns:p14="http://schemas.microsoft.com/office/powerpoint/2010/main" val="2649991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3</a:t>
            </a:fld>
            <a:endParaRPr lang="en-US"/>
          </a:p>
        </p:txBody>
      </p:sp>
    </p:spTree>
    <p:extLst>
      <p:ext uri="{BB962C8B-B14F-4D97-AF65-F5344CB8AC3E}">
        <p14:creationId xmlns:p14="http://schemas.microsoft.com/office/powerpoint/2010/main" val="2147945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14</a:t>
            </a:fld>
            <a:endParaRPr lang="en-US"/>
          </a:p>
        </p:txBody>
      </p:sp>
    </p:spTree>
    <p:extLst>
      <p:ext uri="{BB962C8B-B14F-4D97-AF65-F5344CB8AC3E}">
        <p14:creationId xmlns:p14="http://schemas.microsoft.com/office/powerpoint/2010/main" val="3238649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15</a:t>
            </a:fld>
            <a:endParaRPr lang="en-US"/>
          </a:p>
        </p:txBody>
      </p:sp>
    </p:spTree>
    <p:extLst>
      <p:ext uri="{BB962C8B-B14F-4D97-AF65-F5344CB8AC3E}">
        <p14:creationId xmlns:p14="http://schemas.microsoft.com/office/powerpoint/2010/main" val="2035856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25</a:t>
            </a:fld>
            <a:endParaRPr lang="en-US"/>
          </a:p>
        </p:txBody>
      </p:sp>
    </p:spTree>
    <p:extLst>
      <p:ext uri="{BB962C8B-B14F-4D97-AF65-F5344CB8AC3E}">
        <p14:creationId xmlns:p14="http://schemas.microsoft.com/office/powerpoint/2010/main" val="3352262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47</a:t>
            </a:fld>
            <a:endParaRPr lang="en-US"/>
          </a:p>
        </p:txBody>
      </p:sp>
    </p:spTree>
    <p:extLst>
      <p:ext uri="{BB962C8B-B14F-4D97-AF65-F5344CB8AC3E}">
        <p14:creationId xmlns:p14="http://schemas.microsoft.com/office/powerpoint/2010/main" val="1486058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54</a:t>
            </a:fld>
            <a:endParaRPr lang="en-US"/>
          </a:p>
        </p:txBody>
      </p:sp>
    </p:spTree>
    <p:extLst>
      <p:ext uri="{BB962C8B-B14F-4D97-AF65-F5344CB8AC3E}">
        <p14:creationId xmlns:p14="http://schemas.microsoft.com/office/powerpoint/2010/main" val="1164849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Freeform 7"/>
          <p:cNvSpPr>
            <a:spLocks noChangeArrowheads="1"/>
          </p:cNvSpPr>
          <p:nvPr/>
        </p:nvSpPr>
        <p:spPr bwMode="auto">
          <a:xfrm>
            <a:off x="609600" y="1219200"/>
            <a:ext cx="7924800" cy="914400"/>
          </a:xfrm>
          <a:custGeom>
            <a:avLst/>
            <a:gdLst>
              <a:gd name="T0" fmla="*/ 0 w 1000"/>
              <a:gd name="T1" fmla="*/ 914400 h 1000"/>
              <a:gd name="T2" fmla="*/ 0 w 1000"/>
              <a:gd name="T3" fmla="*/ 0 h 1000"/>
              <a:gd name="T4" fmla="*/ 79248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 name="Rectangle 9"/>
          <p:cNvSpPr>
            <a:spLocks noChangeArrowheads="1"/>
          </p:cNvSpPr>
          <p:nvPr userDrawn="1"/>
        </p:nvSpPr>
        <p:spPr bwMode="auto">
          <a:xfrm>
            <a:off x="0" y="0"/>
            <a:ext cx="9144000" cy="6858000"/>
          </a:xfrm>
          <a:prstGeom prst="rect">
            <a:avLst/>
          </a:prstGeom>
          <a:noFill/>
          <a:ln w="63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2"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smtClean="0"/>
              <a:t>Click to edit Master title style</a:t>
            </a:r>
          </a:p>
        </p:txBody>
      </p:sp>
      <p:sp>
        <p:nvSpPr>
          <p:cNvPr id="5" name="Rectangle 4"/>
          <p:cNvSpPr>
            <a:spLocks noGrp="1" noChangeArrowheads="1"/>
          </p:cNvSpPr>
          <p:nvPr>
            <p:ph type="dt" sz="half" idx="10"/>
          </p:nvPr>
        </p:nvSpPr>
        <p:spPr/>
        <p:txBody>
          <a:bodyPr/>
          <a:lstStyle>
            <a:lvl1pPr>
              <a:defRPr smtClean="0"/>
            </a:lvl1pPr>
          </a:lstStyle>
          <a:p>
            <a:pPr>
              <a:defRPr/>
            </a:pPr>
            <a:endParaRPr lang="en-US" altLang="en-US"/>
          </a:p>
        </p:txBody>
      </p:sp>
      <p:sp>
        <p:nvSpPr>
          <p:cNvPr id="6" name="Rectangle 5"/>
          <p:cNvSpPr>
            <a:spLocks noGrp="1" noChangeArrowheads="1"/>
          </p:cNvSpPr>
          <p:nvPr>
            <p:ph type="ftr" sz="quarter" idx="11"/>
          </p:nvPr>
        </p:nvSpPr>
        <p:spPr>
          <a:xfrm>
            <a:off x="3124200" y="6243638"/>
            <a:ext cx="2895600" cy="457200"/>
          </a:xfrm>
        </p:spPr>
        <p:txBody>
          <a:bodyPr/>
          <a:lstStyle>
            <a:lvl1pPr>
              <a:defRPr smtClean="0"/>
            </a:lvl1pPr>
          </a:lstStyle>
          <a:p>
            <a:pPr>
              <a:defRPr/>
            </a:pPr>
            <a:endParaRPr lang="en-US" altLang="en-US"/>
          </a:p>
        </p:txBody>
      </p:sp>
      <p:sp>
        <p:nvSpPr>
          <p:cNvPr id="7" name="Rectangle 6"/>
          <p:cNvSpPr>
            <a:spLocks noGrp="1" noChangeArrowheads="1"/>
          </p:cNvSpPr>
          <p:nvPr>
            <p:ph type="sldNum" sz="quarter" idx="12"/>
          </p:nvPr>
        </p:nvSpPr>
        <p:spPr/>
        <p:txBody>
          <a:bodyPr/>
          <a:lstStyle>
            <a:lvl1pPr>
              <a:defRPr smtClean="0"/>
            </a:lvl1pPr>
          </a:lstStyle>
          <a:p>
            <a:pPr>
              <a:defRPr/>
            </a:pPr>
            <a:fld id="{C9219DD3-D3DE-4352-BC37-5C74E3E31AA1}" type="slidenum">
              <a:rPr lang="en-US" altLang="en-US"/>
              <a:pPr>
                <a:defRPr/>
              </a:pPr>
              <a:t>‹#›</a:t>
            </a:fld>
            <a:endParaRPr lang="en-US" altLang="en-US"/>
          </a:p>
        </p:txBody>
      </p:sp>
    </p:spTree>
    <p:extLst>
      <p:ext uri="{BB962C8B-B14F-4D97-AF65-F5344CB8AC3E}">
        <p14:creationId xmlns:p14="http://schemas.microsoft.com/office/powerpoint/2010/main" val="4191072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5F7BEE8-7113-41FB-B647-FB564AE79B70}" type="slidenum">
              <a:rPr lang="en-US" altLang="en-US"/>
              <a:pPr>
                <a:defRPr/>
              </a:pPr>
              <a:t>‹#›</a:t>
            </a:fld>
            <a:endParaRPr lang="en-US" altLang="en-US"/>
          </a:p>
        </p:txBody>
      </p:sp>
    </p:spTree>
    <p:extLst>
      <p:ext uri="{BB962C8B-B14F-4D97-AF65-F5344CB8AC3E}">
        <p14:creationId xmlns:p14="http://schemas.microsoft.com/office/powerpoint/2010/main" val="162213512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E471114-C35B-4E8F-BF87-5505A0C870A7}" type="slidenum">
              <a:rPr lang="en-US" altLang="en-US"/>
              <a:pPr>
                <a:defRPr/>
              </a:pPr>
              <a:t>‹#›</a:t>
            </a:fld>
            <a:endParaRPr lang="en-US" altLang="en-US"/>
          </a:p>
        </p:txBody>
      </p:sp>
    </p:spTree>
    <p:extLst>
      <p:ext uri="{BB962C8B-B14F-4D97-AF65-F5344CB8AC3E}">
        <p14:creationId xmlns:p14="http://schemas.microsoft.com/office/powerpoint/2010/main" val="530245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6EC6D01-0BB9-4D93-A30B-1132C4157E8B}" type="slidenum">
              <a:rPr lang="en-US" altLang="en-US"/>
              <a:pPr>
                <a:defRPr/>
              </a:pPr>
              <a:t>‹#›</a:t>
            </a:fld>
            <a:endParaRPr lang="en-US" altLang="en-US"/>
          </a:p>
        </p:txBody>
      </p:sp>
    </p:spTree>
    <p:extLst>
      <p:ext uri="{BB962C8B-B14F-4D97-AF65-F5344CB8AC3E}">
        <p14:creationId xmlns:p14="http://schemas.microsoft.com/office/powerpoint/2010/main" val="4249645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F47CD8A9-E7C4-48DA-9EB2-260C47B47505}" type="slidenum">
              <a:rPr lang="en-US" altLang="en-US"/>
              <a:pPr>
                <a:defRPr/>
              </a:pPr>
              <a:t>‹#›</a:t>
            </a:fld>
            <a:endParaRPr lang="en-US" altLang="en-US"/>
          </a:p>
        </p:txBody>
      </p:sp>
    </p:spTree>
    <p:extLst>
      <p:ext uri="{BB962C8B-B14F-4D97-AF65-F5344CB8AC3E}">
        <p14:creationId xmlns:p14="http://schemas.microsoft.com/office/powerpoint/2010/main" val="760504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CA08944E-5609-4F01-A31F-1BFDD05F592F}" type="slidenum">
              <a:rPr lang="en-US" altLang="en-US"/>
              <a:pPr>
                <a:defRPr/>
              </a:pPr>
              <a:t>‹#›</a:t>
            </a:fld>
            <a:endParaRPr lang="en-US" altLang="en-US"/>
          </a:p>
        </p:txBody>
      </p:sp>
    </p:spTree>
    <p:extLst>
      <p:ext uri="{BB962C8B-B14F-4D97-AF65-F5344CB8AC3E}">
        <p14:creationId xmlns:p14="http://schemas.microsoft.com/office/powerpoint/2010/main" val="3851211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BF88D82D-BB63-4D00-AD5C-A54C493E6939}" type="slidenum">
              <a:rPr lang="en-US" altLang="en-US"/>
              <a:pPr>
                <a:defRPr/>
              </a:pPr>
              <a:t>‹#›</a:t>
            </a:fld>
            <a:endParaRPr lang="en-US" altLang="en-US"/>
          </a:p>
        </p:txBody>
      </p:sp>
    </p:spTree>
    <p:extLst>
      <p:ext uri="{BB962C8B-B14F-4D97-AF65-F5344CB8AC3E}">
        <p14:creationId xmlns:p14="http://schemas.microsoft.com/office/powerpoint/2010/main" val="1439256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01342F5E-227E-458C-98DE-CD00BA0AD5E9}" type="slidenum">
              <a:rPr lang="en-US" altLang="en-US"/>
              <a:pPr>
                <a:defRPr/>
              </a:pPr>
              <a:t>‹#›</a:t>
            </a:fld>
            <a:endParaRPr lang="en-US" altLang="en-US"/>
          </a:p>
        </p:txBody>
      </p:sp>
    </p:spTree>
    <p:extLst>
      <p:ext uri="{BB962C8B-B14F-4D97-AF65-F5344CB8AC3E}">
        <p14:creationId xmlns:p14="http://schemas.microsoft.com/office/powerpoint/2010/main" val="3496015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49DE5A7-F1AA-4587-BE91-8DB5AE9ABDFE}" type="slidenum">
              <a:rPr lang="en-US" altLang="en-US"/>
              <a:pPr>
                <a:defRPr/>
              </a:pPr>
              <a:t>‹#›</a:t>
            </a:fld>
            <a:endParaRPr lang="en-US" altLang="en-US"/>
          </a:p>
        </p:txBody>
      </p:sp>
    </p:spTree>
    <p:extLst>
      <p:ext uri="{BB962C8B-B14F-4D97-AF65-F5344CB8AC3E}">
        <p14:creationId xmlns:p14="http://schemas.microsoft.com/office/powerpoint/2010/main" val="3258229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897E67B-E76F-41D6-AF71-8456E6449AC8}" type="slidenum">
              <a:rPr lang="en-US" altLang="en-US"/>
              <a:pPr>
                <a:defRPr/>
              </a:pPr>
              <a:t>‹#›</a:t>
            </a:fld>
            <a:endParaRPr lang="en-US" altLang="en-US"/>
          </a:p>
        </p:txBody>
      </p:sp>
    </p:spTree>
    <p:extLst>
      <p:ext uri="{BB962C8B-B14F-4D97-AF65-F5344CB8AC3E}">
        <p14:creationId xmlns:p14="http://schemas.microsoft.com/office/powerpoint/2010/main" val="1720455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BA855D0-E8B5-43A0-901A-206C87B15B45}" type="slidenum">
              <a:rPr lang="en-US" altLang="en-US"/>
              <a:pPr>
                <a:defRPr/>
              </a:pPr>
              <a:t>‹#›</a:t>
            </a:fld>
            <a:endParaRPr lang="en-US" altLang="en-US"/>
          </a:p>
        </p:txBody>
      </p:sp>
    </p:spTree>
    <p:extLst>
      <p:ext uri="{BB962C8B-B14F-4D97-AF65-F5344CB8AC3E}">
        <p14:creationId xmlns:p14="http://schemas.microsoft.com/office/powerpoint/2010/main" val="326150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E6E7093-F9BB-486B-B916-71D1B6E7BBA8}" type="slidenum">
              <a:rPr lang="en-US" altLang="en-US"/>
              <a:pPr>
                <a:defRPr/>
              </a:pPr>
              <a:t>‹#›</a:t>
            </a:fld>
            <a:endParaRPr lang="en-US" altLang="en-US"/>
          </a:p>
        </p:txBody>
      </p:sp>
    </p:spTree>
    <p:extLst>
      <p:ext uri="{BB962C8B-B14F-4D97-AF65-F5344CB8AC3E}">
        <p14:creationId xmlns:p14="http://schemas.microsoft.com/office/powerpoint/2010/main" val="1063608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00"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mn-lt"/>
              </a:defRPr>
            </a:lvl1pPr>
          </a:lstStyle>
          <a:p>
            <a:pPr>
              <a:defRPr/>
            </a:pPr>
            <a:endParaRPr lang="en-US" altLang="en-US"/>
          </a:p>
        </p:txBody>
      </p:sp>
      <p:sp>
        <p:nvSpPr>
          <p:cNvPr id="410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smtClean="0">
                <a:latin typeface="+mn-lt"/>
              </a:defRPr>
            </a:lvl1pPr>
          </a:lstStyle>
          <a:p>
            <a:pPr>
              <a:defRPr/>
            </a:pPr>
            <a:endParaRPr lang="en-US" altLang="en-US"/>
          </a:p>
        </p:txBody>
      </p:sp>
      <p:sp>
        <p:nvSpPr>
          <p:cNvPr id="4102"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atin typeface="+mn-lt"/>
              </a:defRPr>
            </a:lvl1pPr>
          </a:lstStyle>
          <a:p>
            <a:pPr>
              <a:defRPr/>
            </a:pPr>
            <a:fld id="{CB30700E-B878-47D8-B2DC-06E78386D535}" type="slidenum">
              <a:rPr lang="en-US" altLang="en-US"/>
              <a:pPr>
                <a:defRPr/>
              </a:pPr>
              <a:t>‹#›</a:t>
            </a:fld>
            <a:endParaRPr lang="en-US" altLang="en-US"/>
          </a:p>
        </p:txBody>
      </p:sp>
      <p:sp>
        <p:nvSpPr>
          <p:cNvPr id="1031" name="Freeform 7"/>
          <p:cNvSpPr>
            <a:spLocks noChangeArrowheads="1"/>
          </p:cNvSpPr>
          <p:nvPr/>
        </p:nvSpPr>
        <p:spPr bwMode="auto">
          <a:xfrm>
            <a:off x="381000" y="228600"/>
            <a:ext cx="8229600" cy="609600"/>
          </a:xfrm>
          <a:custGeom>
            <a:avLst/>
            <a:gdLst>
              <a:gd name="T0" fmla="*/ 0 w 1000"/>
              <a:gd name="T1" fmla="*/ 6096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3" name="Rectangle 9"/>
          <p:cNvSpPr>
            <a:spLocks noChangeArrowheads="1"/>
          </p:cNvSpPr>
          <p:nvPr/>
        </p:nvSpPr>
        <p:spPr bwMode="auto">
          <a:xfrm>
            <a:off x="0" y="0"/>
            <a:ext cx="9144000" cy="6858000"/>
          </a:xfrm>
          <a:prstGeom prst="rect">
            <a:avLst/>
          </a:prstGeom>
          <a:noFill/>
          <a:ln w="63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74"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0.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3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01.png"/><Relationship Id="rId1" Type="http://schemas.openxmlformats.org/officeDocument/2006/relationships/slideLayout" Target="../slideLayouts/slideLayout2.xml"/><Relationship Id="rId4" Type="http://schemas.openxmlformats.org/officeDocument/2006/relationships/image" Target="../media/image400.png"/></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image" Target="../media/image350.png"/><Relationship Id="rId1" Type="http://schemas.openxmlformats.org/officeDocument/2006/relationships/slideLayout" Target="../slideLayouts/slideLayout2.xml"/><Relationship Id="rId6" Type="http://schemas.openxmlformats.org/officeDocument/2006/relationships/image" Target="../media/image410.png"/><Relationship Id="rId5" Type="http://schemas.openxmlformats.org/officeDocument/2006/relationships/image" Target="../media/image400.png"/><Relationship Id="rId4" Type="http://schemas.openxmlformats.org/officeDocument/2006/relationships/image" Target="../media/image390.png"/></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2" Type="http://schemas.openxmlformats.org/officeDocument/2006/relationships/image" Target="../media/image4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49.xml.rels><?xml version="1.0" encoding="UTF-8" standalone="yes"?>
<Relationships xmlns="http://schemas.openxmlformats.org/package/2006/relationships"><Relationship Id="rId8" Type="http://schemas.openxmlformats.org/officeDocument/2006/relationships/image" Target="../media/image78.png"/><Relationship Id="rId7" Type="http://schemas.openxmlformats.org/officeDocument/2006/relationships/image" Target="../media/image77.png"/><Relationship Id="rId2" Type="http://schemas.openxmlformats.org/officeDocument/2006/relationships/image" Target="../media/image55.png"/><Relationship Id="rId1" Type="http://schemas.openxmlformats.org/officeDocument/2006/relationships/slideLayout" Target="../slideLayouts/slideLayout2.xml"/><Relationship Id="rId10" Type="http://schemas.openxmlformats.org/officeDocument/2006/relationships/image" Target="../media/image58.png"/><Relationship Id="rId9" Type="http://schemas.openxmlformats.org/officeDocument/2006/relationships/image" Target="../media/image57.png"/></Relationships>
</file>

<file path=ppt/slides/_rels/slide5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5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6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4.png"/><Relationship Id="rId3" Type="http://schemas.openxmlformats.org/officeDocument/2006/relationships/image" Target="../media/image57.png"/><Relationship Id="rId7" Type="http://schemas.openxmlformats.org/officeDocument/2006/relationships/image" Target="../media/image77.png"/><Relationship Id="rId12" Type="http://schemas.openxmlformats.org/officeDocument/2006/relationships/image" Target="../media/image83.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8.png"/><Relationship Id="rId11" Type="http://schemas.openxmlformats.org/officeDocument/2006/relationships/image" Target="../media/image810.png"/><Relationship Id="rId5" Type="http://schemas.openxmlformats.org/officeDocument/2006/relationships/image" Target="../media/image82.png"/><Relationship Id="rId10" Type="http://schemas.openxmlformats.org/officeDocument/2006/relationships/image" Target="../media/image800.png"/><Relationship Id="rId4" Type="http://schemas.openxmlformats.org/officeDocument/2006/relationships/image" Target="../media/image81.png"/><Relationship Id="rId9" Type="http://schemas.openxmlformats.org/officeDocument/2006/relationships/image" Target="../media/image790.png"/></Relationships>
</file>

<file path=ppt/slides/_rels/slide6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8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84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9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7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8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p:txBody>
          <a:bodyPr/>
          <a:lstStyle/>
          <a:p>
            <a:pPr>
              <a:defRPr/>
            </a:pPr>
            <a:fld id="{80A2EFA4-EF56-49F6-B0DD-1C1E3B203B48}" type="slidenum">
              <a:rPr lang="en-US" altLang="en-US"/>
              <a:pPr>
                <a:defRPr/>
              </a:pPr>
              <a:t>1</a:t>
            </a:fld>
            <a:endParaRPr lang="en-US" altLang="en-US" dirty="0"/>
          </a:p>
        </p:txBody>
      </p:sp>
      <p:sp>
        <p:nvSpPr>
          <p:cNvPr id="3075" name="Rectangle 2"/>
          <p:cNvSpPr>
            <a:spLocks noGrp="1" noChangeArrowheads="1"/>
          </p:cNvSpPr>
          <p:nvPr>
            <p:ph type="ctrTitle"/>
          </p:nvPr>
        </p:nvSpPr>
        <p:spPr>
          <a:xfrm>
            <a:off x="914400" y="1524000"/>
            <a:ext cx="8229600" cy="4953000"/>
          </a:xfrm>
        </p:spPr>
        <p:txBody>
          <a:bodyPr/>
          <a:lstStyle/>
          <a:p>
            <a:pPr eaLnBrk="1" hangingPunct="1"/>
            <a:r>
              <a:rPr lang="en-US" sz="3800">
                <a:solidFill>
                  <a:srgbClr val="996633"/>
                </a:solidFill>
                <a:latin typeface="Calibri" panose="020F0502020204030204" pitchFamily="34" charset="0"/>
                <a:cs typeface="Calibri" panose="020F0502020204030204" pitchFamily="34" charset="0"/>
              </a:rPr>
              <a:t>GE2262 </a:t>
            </a:r>
            <a:r>
              <a:rPr lang="en-US" sz="3800" dirty="0" smtClean="0">
                <a:solidFill>
                  <a:srgbClr val="996633"/>
                </a:solidFill>
                <a:latin typeface="Calibri" panose="020F0502020204030204" pitchFamily="34" charset="0"/>
                <a:cs typeface="Calibri" panose="020F0502020204030204" pitchFamily="34" charset="0"/>
              </a:rPr>
              <a:t>Business Statistics</a:t>
            </a:r>
            <a:r>
              <a:rPr lang="en-US" sz="3800" dirty="0" smtClean="0">
                <a:latin typeface="Calibri" panose="020F0502020204030204" pitchFamily="34" charset="0"/>
                <a:cs typeface="Calibri" panose="020F0502020204030204" pitchFamily="34" charset="0"/>
              </a:rPr>
              <a:t/>
            </a:r>
            <a:br>
              <a:rPr lang="en-US" sz="3800" dirty="0" smtClean="0">
                <a:latin typeface="Calibri" panose="020F0502020204030204" pitchFamily="34" charset="0"/>
                <a:cs typeface="Calibri" panose="020F0502020204030204" pitchFamily="34" charset="0"/>
              </a:rPr>
            </a:br>
            <a:r>
              <a:rPr lang="en-US" sz="3800" dirty="0" smtClean="0">
                <a:latin typeface="Calibri" panose="020F0502020204030204" pitchFamily="34" charset="0"/>
                <a:cs typeface="Calibri" panose="020F0502020204030204" pitchFamily="34" charset="0"/>
              </a:rPr>
              <a:t/>
            </a:r>
            <a:br>
              <a:rPr lang="en-US" sz="3800" dirty="0" smtClean="0">
                <a:latin typeface="Calibri" panose="020F0502020204030204" pitchFamily="34" charset="0"/>
                <a:cs typeface="Calibri" panose="020F0502020204030204" pitchFamily="34" charset="0"/>
              </a:rPr>
            </a:br>
            <a:r>
              <a:rPr lang="en-US" sz="3800" dirty="0" smtClean="0">
                <a:latin typeface="Calibri" panose="020F0502020204030204" pitchFamily="34" charset="0"/>
                <a:cs typeface="Calibri" panose="020F0502020204030204" pitchFamily="34" charset="0"/>
              </a:rPr>
              <a:t>Topic 8</a:t>
            </a:r>
            <a:br>
              <a:rPr lang="en-US" sz="3800" dirty="0" smtClean="0">
                <a:latin typeface="Calibri" panose="020F0502020204030204" pitchFamily="34" charset="0"/>
                <a:cs typeface="Calibri" panose="020F0502020204030204" pitchFamily="34" charset="0"/>
              </a:rPr>
            </a:br>
            <a:r>
              <a:rPr lang="en-US" sz="3800" dirty="0" smtClean="0">
                <a:latin typeface="Calibri" panose="020F0502020204030204" pitchFamily="34" charset="0"/>
                <a:cs typeface="Calibri" panose="020F0502020204030204" pitchFamily="34" charset="0"/>
              </a:rPr>
              <a:t>Simple Linear Regression</a:t>
            </a:r>
            <a:br>
              <a:rPr lang="en-US" sz="3800" dirty="0" smtClean="0">
                <a:latin typeface="Calibri" panose="020F0502020204030204" pitchFamily="34" charset="0"/>
                <a:cs typeface="Calibri" panose="020F0502020204030204" pitchFamily="34" charset="0"/>
              </a:rPr>
            </a:br>
            <a:r>
              <a:rPr lang="en-US" sz="3400" i="1" dirty="0">
                <a:latin typeface="Calibri" panose="020F0502020204030204" pitchFamily="34" charset="0"/>
                <a:cs typeface="Calibri" panose="020F0502020204030204" pitchFamily="34" charset="0"/>
              </a:rPr>
              <a:t/>
            </a:r>
            <a:br>
              <a:rPr lang="en-US" sz="3400" i="1" dirty="0">
                <a:latin typeface="Calibri" panose="020F0502020204030204" pitchFamily="34" charset="0"/>
                <a:cs typeface="Calibri" panose="020F0502020204030204" pitchFamily="34" charset="0"/>
              </a:rPr>
            </a:br>
            <a:r>
              <a:rPr lang="en-US" sz="2000" b="1" dirty="0">
                <a:solidFill>
                  <a:srgbClr val="996633"/>
                </a:solidFill>
                <a:latin typeface="Calibri" panose="020F0502020204030204" pitchFamily="34" charset="0"/>
                <a:cs typeface="Calibri" panose="020F0502020204030204" pitchFamily="34" charset="0"/>
              </a:rPr>
              <a:t>Reference</a:t>
            </a:r>
            <a:r>
              <a:rPr lang="en-US" sz="3400" i="1" dirty="0" smtClean="0">
                <a:latin typeface="Calibri" panose="020F0502020204030204" pitchFamily="34" charset="0"/>
                <a:cs typeface="Calibri" panose="020F0502020204030204" pitchFamily="34" charset="0"/>
              </a:rPr>
              <a:t/>
            </a:r>
            <a:br>
              <a:rPr lang="en-US" sz="3400" i="1" dirty="0" smtClean="0">
                <a:latin typeface="Calibri" panose="020F0502020204030204" pitchFamily="34" charset="0"/>
                <a:cs typeface="Calibri" panose="020F0502020204030204" pitchFamily="34" charset="0"/>
              </a:rPr>
            </a:br>
            <a:r>
              <a:rPr lang="en-GB" sz="1800" dirty="0">
                <a:solidFill>
                  <a:srgbClr val="996633"/>
                </a:solidFill>
                <a:latin typeface="Calibri" panose="020F0502020204030204" pitchFamily="34" charset="0"/>
                <a:cs typeface="Calibri" panose="020F0502020204030204" pitchFamily="34" charset="0"/>
              </a:rPr>
              <a:t>Levine, D.M., </a:t>
            </a:r>
            <a:r>
              <a:rPr lang="en-GB" sz="1800" dirty="0" err="1">
                <a:solidFill>
                  <a:srgbClr val="996633"/>
                </a:solidFill>
                <a:latin typeface="Calibri" panose="020F0502020204030204" pitchFamily="34" charset="0"/>
                <a:cs typeface="Calibri" panose="020F0502020204030204" pitchFamily="34" charset="0"/>
              </a:rPr>
              <a:t>Krehbiel</a:t>
            </a:r>
            <a:r>
              <a:rPr lang="en-GB" sz="1800" dirty="0">
                <a:solidFill>
                  <a:srgbClr val="996633"/>
                </a:solidFill>
                <a:latin typeface="Calibri" panose="020F0502020204030204" pitchFamily="34" charset="0"/>
                <a:cs typeface="Calibri" panose="020F0502020204030204" pitchFamily="34" charset="0"/>
              </a:rPr>
              <a:t>, T.C. and Berenson, M.L</a:t>
            </a:r>
            <a:r>
              <a:rPr lang="en-GB" sz="1800" dirty="0" smtClean="0">
                <a:solidFill>
                  <a:srgbClr val="996633"/>
                </a:solidFill>
                <a:latin typeface="Calibri" panose="020F0502020204030204" pitchFamily="34" charset="0"/>
                <a:cs typeface="Calibri" panose="020F0502020204030204" pitchFamily="34" charset="0"/>
              </a:rPr>
              <a:t>., </a:t>
            </a:r>
            <a:r>
              <a:rPr lang="en-GB" sz="1800" i="1" dirty="0">
                <a:solidFill>
                  <a:srgbClr val="996633"/>
                </a:solidFill>
                <a:latin typeface="Calibri" panose="020F0502020204030204" pitchFamily="34" charset="0"/>
                <a:cs typeface="Calibri" panose="020F0502020204030204" pitchFamily="34" charset="0"/>
              </a:rPr>
              <a:t>Business Statistics: A First Course</a:t>
            </a:r>
            <a:r>
              <a:rPr lang="en-GB" sz="1800" dirty="0" smtClean="0">
                <a:solidFill>
                  <a:srgbClr val="996633"/>
                </a:solidFill>
                <a:latin typeface="Calibri" panose="020F0502020204030204" pitchFamily="34" charset="0"/>
                <a:cs typeface="Calibri" panose="020F0502020204030204" pitchFamily="34" charset="0"/>
              </a:rPr>
              <a:t>, </a:t>
            </a:r>
            <a:r>
              <a:rPr lang="en-GB" sz="1800" dirty="0">
                <a:solidFill>
                  <a:srgbClr val="996633"/>
                </a:solidFill>
                <a:latin typeface="Calibri" panose="020F0502020204030204" pitchFamily="34" charset="0"/>
                <a:cs typeface="Calibri" panose="020F0502020204030204" pitchFamily="34" charset="0"/>
              </a:rPr>
              <a:t>Pearson Education Ltd, Chapter </a:t>
            </a:r>
            <a:r>
              <a:rPr lang="en-GB" sz="1800" dirty="0" smtClean="0">
                <a:solidFill>
                  <a:srgbClr val="996633"/>
                </a:solidFill>
                <a:latin typeface="Calibri" panose="020F0502020204030204" pitchFamily="34" charset="0"/>
                <a:cs typeface="Calibri" panose="020F0502020204030204" pitchFamily="34" charset="0"/>
              </a:rPr>
              <a:t>2 &amp; 3 </a:t>
            </a:r>
            <a:r>
              <a:rPr lang="en-GB" sz="1800" dirty="0">
                <a:solidFill>
                  <a:srgbClr val="996633"/>
                </a:solidFill>
                <a:latin typeface="Calibri" panose="020F0502020204030204" pitchFamily="34" charset="0"/>
                <a:cs typeface="Calibri" panose="020F0502020204030204" pitchFamily="34" charset="0"/>
              </a:rPr>
              <a:t>&amp; </a:t>
            </a:r>
            <a:r>
              <a:rPr lang="en-GB" sz="1800" dirty="0" smtClean="0">
                <a:solidFill>
                  <a:srgbClr val="996633"/>
                </a:solidFill>
                <a:latin typeface="Calibri" panose="020F0502020204030204" pitchFamily="34" charset="0"/>
                <a:cs typeface="Calibri" panose="020F0502020204030204" pitchFamily="34" charset="0"/>
              </a:rPr>
              <a:t>12</a:t>
            </a:r>
            <a:br>
              <a:rPr lang="en-GB" sz="1800" dirty="0" smtClean="0">
                <a:solidFill>
                  <a:srgbClr val="996633"/>
                </a:solidFill>
                <a:latin typeface="Calibri" panose="020F0502020204030204" pitchFamily="34" charset="0"/>
                <a:cs typeface="Calibri" panose="020F0502020204030204" pitchFamily="34" charset="0"/>
              </a:rPr>
            </a:br>
            <a:r>
              <a:rPr lang="en-US" sz="1800" dirty="0" smtClean="0">
                <a:solidFill>
                  <a:srgbClr val="996633"/>
                </a:solidFill>
                <a:latin typeface="Calibri" panose="020F0502020204030204" pitchFamily="34" charset="0"/>
                <a:cs typeface="Calibri" panose="020F0502020204030204" pitchFamily="34" charset="0"/>
              </a:rPr>
              <a:t/>
            </a:r>
            <a:br>
              <a:rPr lang="en-US" sz="1800" dirty="0" smtClean="0">
                <a:solidFill>
                  <a:srgbClr val="996633"/>
                </a:solidFill>
                <a:latin typeface="Calibri" panose="020F0502020204030204" pitchFamily="34" charset="0"/>
                <a:cs typeface="Calibri" panose="020F0502020204030204" pitchFamily="34" charset="0"/>
              </a:rPr>
            </a:br>
            <a:endParaRPr lang="en-US" sz="1800" dirty="0">
              <a:solidFill>
                <a:srgbClr val="99663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9085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FECF895-1252-426C-8908-BDD57D1FF965}" type="slidenum">
              <a:rPr lang="en-US" altLang="en-US"/>
              <a:pPr>
                <a:defRPr/>
              </a:pPr>
              <a:t>2</a:t>
            </a:fld>
            <a:endParaRPr lang="en-US" altLang="en-US" dirty="0"/>
          </a:p>
        </p:txBody>
      </p:sp>
      <p:sp>
        <p:nvSpPr>
          <p:cNvPr id="4099" name="Rectangle 2"/>
          <p:cNvSpPr>
            <a:spLocks noGrp="1" noChangeArrowheads="1"/>
          </p:cNvSpPr>
          <p:nvPr>
            <p:ph type="title"/>
          </p:nvPr>
        </p:nvSpPr>
        <p:spPr/>
        <p:txBody>
          <a:bodyPr/>
          <a:lstStyle/>
          <a:p>
            <a:pPr eaLnBrk="1" hangingPunct="1"/>
            <a:r>
              <a:rPr lang="en-US" dirty="0" smtClean="0"/>
              <a:t>Outline</a:t>
            </a:r>
          </a:p>
        </p:txBody>
      </p:sp>
      <p:sp>
        <p:nvSpPr>
          <p:cNvPr id="4100" name="Rectangle 3"/>
          <p:cNvSpPr>
            <a:spLocks noGrp="1" noChangeArrowheads="1"/>
          </p:cNvSpPr>
          <p:nvPr>
            <p:ph type="body" idx="1"/>
          </p:nvPr>
        </p:nvSpPr>
        <p:spPr/>
        <p:txBody>
          <a:bodyPr/>
          <a:lstStyle/>
          <a:p>
            <a:pPr eaLnBrk="1" hangingPunct="1">
              <a:lnSpc>
                <a:spcPct val="90000"/>
              </a:lnSpc>
            </a:pPr>
            <a:r>
              <a:rPr lang="en-US" dirty="0" smtClean="0"/>
              <a:t>Scatter Plot</a:t>
            </a:r>
          </a:p>
          <a:p>
            <a:pPr eaLnBrk="1" hangingPunct="1">
              <a:lnSpc>
                <a:spcPct val="90000"/>
              </a:lnSpc>
            </a:pPr>
            <a:r>
              <a:rPr lang="en-US" dirty="0" smtClean="0"/>
              <a:t>Covariance and the Coefficient of Correlation</a:t>
            </a:r>
          </a:p>
          <a:p>
            <a:pPr eaLnBrk="1" hangingPunct="1">
              <a:lnSpc>
                <a:spcPct val="90000"/>
              </a:lnSpc>
            </a:pPr>
            <a:r>
              <a:rPr lang="en-US" dirty="0" smtClean="0"/>
              <a:t>Simple Linear Regression</a:t>
            </a:r>
          </a:p>
          <a:p>
            <a:pPr lvl="1" eaLnBrk="1" hangingPunct="1">
              <a:lnSpc>
                <a:spcPct val="90000"/>
              </a:lnSpc>
            </a:pPr>
            <a:r>
              <a:rPr lang="en-US" dirty="0" smtClean="0"/>
              <a:t>Least Squares Estimation</a:t>
            </a:r>
          </a:p>
          <a:p>
            <a:pPr lvl="1" eaLnBrk="1" hangingPunct="1">
              <a:lnSpc>
                <a:spcPct val="90000"/>
              </a:lnSpc>
            </a:pPr>
            <a:r>
              <a:rPr lang="en-US" dirty="0"/>
              <a:t>Predictions in Regression </a:t>
            </a:r>
            <a:r>
              <a:rPr lang="en-US" dirty="0" smtClean="0"/>
              <a:t>Analysis</a:t>
            </a:r>
          </a:p>
          <a:p>
            <a:pPr lvl="1" eaLnBrk="1" hangingPunct="1">
              <a:lnSpc>
                <a:spcPct val="90000"/>
              </a:lnSpc>
            </a:pPr>
            <a:r>
              <a:rPr lang="en-US" dirty="0" smtClean="0"/>
              <a:t>Coefficient of Determination</a:t>
            </a:r>
          </a:p>
          <a:p>
            <a:pPr lvl="1" eaLnBrk="1" hangingPunct="1">
              <a:lnSpc>
                <a:spcPct val="90000"/>
              </a:lnSpc>
            </a:pPr>
            <a:r>
              <a:rPr lang="en-US" dirty="0" smtClean="0"/>
              <a:t>Inferences about the Slope</a:t>
            </a:r>
          </a:p>
          <a:p>
            <a:pPr eaLnBrk="1" hangingPunct="1">
              <a:lnSpc>
                <a:spcPct val="90000"/>
              </a:lnSpc>
            </a:pPr>
            <a:r>
              <a:rPr lang="en-US" dirty="0"/>
              <a:t>Applications of Linear Regression</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Association Between Two Numerical Variables</a:t>
            </a:r>
            <a:endParaRPr lang="en-US" dirty="0"/>
          </a:p>
        </p:txBody>
      </p:sp>
      <p:sp>
        <p:nvSpPr>
          <p:cNvPr id="3" name="Content Placeholder 2"/>
          <p:cNvSpPr>
            <a:spLocks noGrp="1"/>
          </p:cNvSpPr>
          <p:nvPr>
            <p:ph idx="1"/>
          </p:nvPr>
        </p:nvSpPr>
        <p:spPr/>
        <p:txBody>
          <a:bodyPr/>
          <a:lstStyle/>
          <a:p>
            <a:r>
              <a:rPr lang="en-US" sz="2600" dirty="0" smtClean="0"/>
              <a:t>To visualize the relationship between </a:t>
            </a:r>
            <a:r>
              <a:rPr lang="en-US" sz="2600" dirty="0">
                <a:solidFill>
                  <a:srgbClr val="FF0000"/>
                </a:solidFill>
              </a:rPr>
              <a:t>two numerical </a:t>
            </a:r>
            <a:r>
              <a:rPr lang="en-US" sz="2600" dirty="0" smtClean="0">
                <a:solidFill>
                  <a:srgbClr val="FF0000"/>
                </a:solidFill>
              </a:rPr>
              <a:t>variables</a:t>
            </a:r>
          </a:p>
          <a:p>
            <a:pPr lvl="1"/>
            <a:r>
              <a:rPr lang="en-US" sz="2200" dirty="0" smtClean="0"/>
              <a:t>Using</a:t>
            </a:r>
            <a:r>
              <a:rPr lang="en-US" sz="2200" dirty="0" smtClean="0">
                <a:solidFill>
                  <a:srgbClr val="FF0000"/>
                </a:solidFill>
              </a:rPr>
              <a:t> scatter plot</a:t>
            </a:r>
            <a:endParaRPr lang="en-US" sz="2200" dirty="0" smtClean="0"/>
          </a:p>
          <a:p>
            <a:r>
              <a:rPr lang="en-US" sz="2600" dirty="0" smtClean="0"/>
              <a:t>To measure the </a:t>
            </a:r>
            <a:r>
              <a:rPr lang="en-US" sz="2600" dirty="0" smtClean="0">
                <a:solidFill>
                  <a:srgbClr val="FF0000"/>
                </a:solidFill>
              </a:rPr>
              <a:t>degree of linear association</a:t>
            </a:r>
          </a:p>
          <a:p>
            <a:pPr lvl="1"/>
            <a:r>
              <a:rPr lang="en-US" sz="2200" dirty="0" smtClean="0"/>
              <a:t>Using </a:t>
            </a:r>
            <a:r>
              <a:rPr lang="en-US" sz="2200" dirty="0" smtClean="0">
                <a:solidFill>
                  <a:srgbClr val="FF0000"/>
                </a:solidFill>
              </a:rPr>
              <a:t>coefficient of correlation</a:t>
            </a:r>
          </a:p>
          <a:p>
            <a:r>
              <a:rPr lang="en-US" sz="2600" dirty="0" smtClean="0"/>
              <a:t>To </a:t>
            </a:r>
            <a:r>
              <a:rPr lang="en-US" sz="2600" dirty="0" smtClean="0">
                <a:solidFill>
                  <a:srgbClr val="FF0000"/>
                </a:solidFill>
              </a:rPr>
              <a:t>forecast</a:t>
            </a:r>
            <a:r>
              <a:rPr lang="en-US" sz="2600" dirty="0" smtClean="0"/>
              <a:t> one variable for given values of the other</a:t>
            </a:r>
          </a:p>
          <a:p>
            <a:pPr lvl="1"/>
            <a:r>
              <a:rPr lang="en-US" sz="2200" dirty="0" smtClean="0"/>
              <a:t>Using </a:t>
            </a:r>
            <a:r>
              <a:rPr lang="en-US" sz="2200" dirty="0" smtClean="0">
                <a:solidFill>
                  <a:srgbClr val="FF0000"/>
                </a:solidFill>
              </a:rPr>
              <a:t>regression model</a:t>
            </a:r>
          </a:p>
          <a:p>
            <a:r>
              <a:rPr lang="en-US" sz="2600" dirty="0"/>
              <a:t>Examples</a:t>
            </a:r>
          </a:p>
          <a:p>
            <a:pPr lvl="1"/>
            <a:r>
              <a:rPr lang="en-US" sz="2200" dirty="0" smtClean="0"/>
              <a:t>Apartment </a:t>
            </a:r>
            <a:r>
              <a:rPr lang="en-US" sz="2200" dirty="0"/>
              <a:t>price vs. Gross floor area</a:t>
            </a:r>
          </a:p>
          <a:p>
            <a:pPr lvl="1"/>
            <a:r>
              <a:rPr lang="en-US" sz="2200" dirty="0" smtClean="0"/>
              <a:t>Weekly sales for chain stores vs. Number of customers </a:t>
            </a:r>
            <a:endParaRPr lang="en-US" sz="2200" dirty="0"/>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a:t>
            </a:fld>
            <a:endParaRPr lang="en-US" altLang="en-US"/>
          </a:p>
        </p:txBody>
      </p:sp>
    </p:spTree>
    <p:extLst>
      <p:ext uri="{BB962C8B-B14F-4D97-AF65-F5344CB8AC3E}">
        <p14:creationId xmlns:p14="http://schemas.microsoft.com/office/powerpoint/2010/main" val="22898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Association Between Two Numerical Variables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a:t>We will look at two variables measuring different characteristics of some population of </a:t>
                </a:r>
                <a:r>
                  <a:rPr lang="en-US" sz="2600" dirty="0" smtClean="0"/>
                  <a:t>individuals</a:t>
                </a:r>
              </a:p>
              <a:p>
                <a:r>
                  <a:rPr lang="en-US" sz="2600" dirty="0" smtClean="0"/>
                  <a:t>Usually consist of paired sample data corresponding to pairs of observations on the two variables for </a:t>
                </a:r>
                <a14:m>
                  <m:oMath xmlns:m="http://schemas.openxmlformats.org/officeDocument/2006/math">
                    <m:r>
                      <a:rPr lang="en-US" sz="2600" i="1" dirty="0" smtClean="0">
                        <a:latin typeface="Cambria Math"/>
                      </a:rPr>
                      <m:t>𝑛</m:t>
                    </m:r>
                  </m:oMath>
                </a14:m>
                <a:r>
                  <a:rPr lang="en-US" sz="2600" dirty="0" smtClean="0"/>
                  <a:t> members of a sample taken from the population</a:t>
                </a:r>
              </a:p>
              <a:p>
                <a:r>
                  <a:rPr lang="en-US" sz="2600" dirty="0"/>
                  <a:t>If two variables are related, then the nature of the relationship may be indicated by plotting paired samples of observations for both variables on a </a:t>
                </a:r>
                <a:r>
                  <a:rPr lang="en-US" sz="2600" dirty="0">
                    <a:solidFill>
                      <a:srgbClr val="FF0000"/>
                    </a:solidFill>
                  </a:rPr>
                  <a:t>scatter </a:t>
                </a:r>
                <a:r>
                  <a:rPr lang="en-US" sz="2600" dirty="0" smtClean="0">
                    <a:solidFill>
                      <a:srgbClr val="FF0000"/>
                    </a:solidFill>
                  </a:rPr>
                  <a:t>plot</a:t>
                </a:r>
                <a:endParaRPr lang="en-US" sz="2600" dirty="0">
                  <a:solidFill>
                    <a:srgbClr val="FF0000"/>
                  </a:solidFill>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2148"/>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8529585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Association Between Two Numerical </a:t>
            </a:r>
            <a:r>
              <a:rPr lang="en-US" dirty="0" smtClean="0"/>
              <a:t>Variables </a:t>
            </a:r>
            <a:r>
              <a:rPr lang="en-US" dirty="0"/>
              <a:t>– Example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229600" cy="4530725"/>
              </a:xfrm>
            </p:spPr>
            <p:txBody>
              <a:bodyPr/>
              <a:lstStyle/>
              <a:p>
                <a:r>
                  <a:rPr lang="en-US" sz="2600" dirty="0" smtClean="0"/>
                  <a:t>Consider the following data for variables from a sample of 10 students</a:t>
                </a:r>
              </a:p>
              <a:p>
                <a:pPr lvl="1"/>
                <a14:m>
                  <m:oMath xmlns:m="http://schemas.openxmlformats.org/officeDocument/2006/math">
                    <m:r>
                      <a:rPr lang="en-US" sz="2200" i="1" dirty="0" smtClean="0">
                        <a:latin typeface="Cambria Math"/>
                      </a:rPr>
                      <m:t>𝑋</m:t>
                    </m:r>
                  </m:oMath>
                </a14:m>
                <a:r>
                  <a:rPr lang="en-US" sz="2200" dirty="0" smtClean="0"/>
                  <a:t> = Height (in cm.)</a:t>
                </a:r>
              </a:p>
              <a:p>
                <a:pPr lvl="1"/>
                <a14:m>
                  <m:oMath xmlns:m="http://schemas.openxmlformats.org/officeDocument/2006/math">
                    <m:r>
                      <a:rPr lang="en-US" sz="2200" i="1" dirty="0" smtClean="0">
                        <a:latin typeface="Cambria Math"/>
                      </a:rPr>
                      <m:t>𝑌</m:t>
                    </m:r>
                  </m:oMath>
                </a14:m>
                <a:r>
                  <a:rPr lang="en-US" sz="2200" dirty="0" smtClean="0"/>
                  <a:t> = Weight (in kg.)</a:t>
                </a:r>
                <a:endParaRPr lang="en-US"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229600" cy="4530725"/>
              </a:xfrm>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a:t>
            </a:fld>
            <a:endParaRPr lang="en-US" altLang="en-US"/>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3292706848"/>
                  </p:ext>
                </p:extLst>
              </p:nvPr>
            </p:nvGraphicFramePr>
            <p:xfrm>
              <a:off x="457200" y="3429000"/>
              <a:ext cx="2362200" cy="3124200"/>
            </p:xfrm>
            <a:graphic>
              <a:graphicData uri="http://schemas.openxmlformats.org/drawingml/2006/table">
                <a:tbl>
                  <a:tblPr firstRow="1" bandRow="1">
                    <a:tableStyleId>{5C22544A-7EE6-4342-B048-85BDC9FD1C3A}</a:tableStyleId>
                  </a:tblPr>
                  <a:tblGrid>
                    <a:gridCol w="1181100"/>
                    <a:gridCol w="1181100"/>
                  </a:tblGrid>
                  <a:tr h="304800">
                    <a:tc>
                      <a:txBody>
                        <a:bodyPr/>
                        <a:lstStyle/>
                        <a:p>
                          <a:pPr algn="ctr">
                            <a:lnSpc>
                              <a:spcPts val="15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𝑋</m:t>
                                </m:r>
                              </m:oMath>
                            </m:oMathPara>
                          </a14:m>
                          <a:endParaRPr lang="en-US" sz="1600" dirty="0">
                            <a:latin typeface="Calibri" panose="020F0502020204030204" pitchFamily="34" charset="0"/>
                          </a:endParaRPr>
                        </a:p>
                      </a:txBody>
                      <a:tcPr anchor="ctr" anchorCtr="1"/>
                    </a:tc>
                    <a:tc>
                      <a:txBody>
                        <a:bodyPr/>
                        <a:lstStyle/>
                        <a:p>
                          <a:pPr algn="ctr">
                            <a:lnSpc>
                              <a:spcPts val="15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𝑌</m:t>
                                </m:r>
                              </m:oMath>
                            </m:oMathPara>
                          </a14:m>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185</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165</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140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50</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180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150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60</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200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100</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160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65</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175</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3292706848"/>
                  </p:ext>
                </p:extLst>
              </p:nvPr>
            </p:nvGraphicFramePr>
            <p:xfrm>
              <a:off x="457200" y="3429000"/>
              <a:ext cx="2362200" cy="3124200"/>
            </p:xfrm>
            <a:graphic>
              <a:graphicData uri="http://schemas.openxmlformats.org/drawingml/2006/table">
                <a:tbl>
                  <a:tblPr firstRow="1" bandRow="1">
                    <a:tableStyleId>{5C22544A-7EE6-4342-B048-85BDC9FD1C3A}</a:tableStyleId>
                  </a:tblPr>
                  <a:tblGrid>
                    <a:gridCol w="1181100"/>
                    <a:gridCol w="1181100"/>
                  </a:tblGrid>
                  <a:tr h="304800">
                    <a:tc>
                      <a:txBody>
                        <a:bodyPr/>
                        <a:lstStyle/>
                        <a:p>
                          <a:endParaRPr lang="en-US"/>
                        </a:p>
                      </a:txBody>
                      <a:tcPr anchor="ctr" anchorCtr="1">
                        <a:blipFill rotWithShape="1">
                          <a:blip r:embed="rId3"/>
                          <a:stretch>
                            <a:fillRect t="-2000" r="-100000" b="-952000"/>
                          </a:stretch>
                        </a:blipFill>
                      </a:tcPr>
                    </a:tc>
                    <a:tc>
                      <a:txBody>
                        <a:bodyPr/>
                        <a:lstStyle/>
                        <a:p>
                          <a:endParaRPr lang="en-US"/>
                        </a:p>
                      </a:txBody>
                      <a:tcPr anchor="ctr" anchorCtr="1">
                        <a:blipFill rotWithShape="1">
                          <a:blip r:embed="rId3"/>
                          <a:stretch>
                            <a:fillRect l="-100000" t="-2000" b="-952000"/>
                          </a:stretch>
                        </a:blipFill>
                      </a:tcPr>
                    </a:tc>
                  </a:tr>
                  <a:tr h="281940">
                    <a:tc>
                      <a:txBody>
                        <a:bodyPr/>
                        <a:lstStyle/>
                        <a:p>
                          <a:pPr algn="ctr">
                            <a:lnSpc>
                              <a:spcPts val="15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185</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165</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140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50</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180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150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60</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200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100</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160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65</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175</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r>
                </a:tbl>
              </a:graphicData>
            </a:graphic>
          </p:graphicFrame>
        </mc:Fallback>
      </mc:AlternateContent>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8270" t="44926" r="24975" b="31691"/>
          <a:stretch/>
        </p:blipFill>
        <p:spPr bwMode="auto">
          <a:xfrm>
            <a:off x="3376346" y="2819400"/>
            <a:ext cx="5623560" cy="3325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57189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Association Between Two Numerical </a:t>
            </a:r>
            <a:r>
              <a:rPr lang="en-US" dirty="0" smtClean="0"/>
              <a:t>Variables – </a:t>
            </a:r>
            <a:r>
              <a:rPr lang="en-US" dirty="0"/>
              <a:t>Example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a:t>There is a clear tendency for small values of </a:t>
                </a:r>
                <a14:m>
                  <m:oMath xmlns:m="http://schemas.openxmlformats.org/officeDocument/2006/math">
                    <m:r>
                      <a:rPr lang="en-US" sz="2600" i="1" dirty="0">
                        <a:latin typeface="Cambria Math"/>
                      </a:rPr>
                      <m:t>𝑋</m:t>
                    </m:r>
                  </m:oMath>
                </a14:m>
                <a:r>
                  <a:rPr lang="en-US" sz="2600" dirty="0"/>
                  <a:t> to be associated with small values of </a:t>
                </a:r>
                <a14:m>
                  <m:oMath xmlns:m="http://schemas.openxmlformats.org/officeDocument/2006/math">
                    <m:r>
                      <a:rPr lang="en-US" sz="2600" i="1" dirty="0">
                        <a:latin typeface="Cambria Math"/>
                      </a:rPr>
                      <m:t>𝑌</m:t>
                    </m:r>
                  </m:oMath>
                </a14:m>
                <a:r>
                  <a:rPr lang="en-US" sz="2600" dirty="0"/>
                  <a:t>, and large </a:t>
                </a:r>
                <a14:m>
                  <m:oMath xmlns:m="http://schemas.openxmlformats.org/officeDocument/2006/math">
                    <m:r>
                      <a:rPr lang="en-US" sz="2600" i="1" dirty="0">
                        <a:latin typeface="Cambria Math"/>
                      </a:rPr>
                      <m:t>𝑋</m:t>
                    </m:r>
                  </m:oMath>
                </a14:m>
                <a:r>
                  <a:rPr lang="en-US" sz="2600" dirty="0"/>
                  <a:t> with large </a:t>
                </a:r>
                <a14:m>
                  <m:oMath xmlns:m="http://schemas.openxmlformats.org/officeDocument/2006/math">
                    <m:r>
                      <a:rPr lang="en-US" sz="2600" i="1" dirty="0">
                        <a:latin typeface="Cambria Math"/>
                      </a:rPr>
                      <m:t>𝑌</m:t>
                    </m:r>
                  </m:oMath>
                </a14:m>
                <a:endParaRPr lang="en-US" sz="2600" dirty="0"/>
              </a:p>
              <a:p>
                <a:r>
                  <a:rPr lang="en-US" sz="2600" dirty="0"/>
                  <a:t>The dots on the scatter </a:t>
                </a:r>
                <a:r>
                  <a:rPr lang="en-US" sz="2600" dirty="0" smtClean="0"/>
                  <a:t>plot lie </a:t>
                </a:r>
                <a:r>
                  <a:rPr lang="en-US" sz="2600" dirty="0"/>
                  <a:t>“close to” a </a:t>
                </a:r>
                <a:r>
                  <a:rPr lang="en-US" sz="2600" dirty="0">
                    <a:solidFill>
                      <a:srgbClr val="FF0000"/>
                    </a:solidFill>
                  </a:rPr>
                  <a:t>straight line</a:t>
                </a:r>
                <a:r>
                  <a:rPr lang="en-US" sz="2600" dirty="0"/>
                  <a:t> with a </a:t>
                </a:r>
                <a:r>
                  <a:rPr lang="en-US" sz="2600" dirty="0">
                    <a:solidFill>
                      <a:srgbClr val="FF0000"/>
                    </a:solidFill>
                  </a:rPr>
                  <a:t>positive slope</a:t>
                </a:r>
              </a:p>
              <a:p>
                <a:r>
                  <a:rPr lang="en-US" sz="2600" dirty="0"/>
                  <a:t>We say that </a:t>
                </a:r>
                <a:r>
                  <a:rPr lang="en-US" sz="2600" dirty="0" smtClean="0"/>
                  <a:t>these </a:t>
                </a:r>
                <a:r>
                  <a:rPr lang="en-US" sz="2600" dirty="0"/>
                  <a:t>two variables, height and weight, have a </a:t>
                </a:r>
                <a:r>
                  <a:rPr lang="en-US" sz="2600" dirty="0">
                    <a:solidFill>
                      <a:srgbClr val="FF0000"/>
                    </a:solidFill>
                  </a:rPr>
                  <a:t>positive linear association</a:t>
                </a:r>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1778"/>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6016345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Association Between Two Numerical Variables – Example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Consider the scatter plot between Height (</a:t>
                </a:r>
                <a14:m>
                  <m:oMath xmlns:m="http://schemas.openxmlformats.org/officeDocument/2006/math">
                    <m:r>
                      <a:rPr lang="en-US" sz="2600" i="1" dirty="0" smtClean="0">
                        <a:latin typeface="Cambria Math"/>
                      </a:rPr>
                      <m:t>𝑋</m:t>
                    </m:r>
                  </m:oMath>
                </a14:m>
                <a:r>
                  <a:rPr lang="en-US" sz="2600" dirty="0" smtClean="0"/>
                  <a:t>) and IQ (</a:t>
                </a:r>
                <a14:m>
                  <m:oMath xmlns:m="http://schemas.openxmlformats.org/officeDocument/2006/math">
                    <m:r>
                      <a:rPr lang="en-US" sz="2600" i="1" dirty="0" smtClean="0">
                        <a:latin typeface="Cambria Math"/>
                      </a:rPr>
                      <m:t>𝑍</m:t>
                    </m:r>
                  </m:oMath>
                </a14:m>
                <a:r>
                  <a:rPr lang="en-US" sz="2600" dirty="0" smtClean="0"/>
                  <a:t>) for the same 10 students</a:t>
                </a:r>
              </a:p>
              <a:p>
                <a:endParaRPr lang="en-US" sz="2600" dirty="0"/>
              </a:p>
              <a:p>
                <a:endParaRPr lang="en-US" sz="2600" dirty="0" smtClean="0"/>
              </a:p>
              <a:p>
                <a:endParaRPr lang="en-US" sz="2600" dirty="0"/>
              </a:p>
              <a:p>
                <a:endParaRPr lang="en-US" sz="2200" dirty="0" smtClean="0"/>
              </a:p>
              <a:p>
                <a:endParaRPr lang="en-US" sz="2600" dirty="0"/>
              </a:p>
              <a:p>
                <a:endParaRPr lang="en-US" sz="2200" dirty="0" smtClean="0"/>
              </a:p>
              <a:p>
                <a:endParaRPr lang="en-US" sz="2400" dirty="0"/>
              </a:p>
              <a:p>
                <a:r>
                  <a:rPr lang="en-US" sz="2600" dirty="0" smtClean="0"/>
                  <a:t>The </a:t>
                </a:r>
                <a:r>
                  <a:rPr lang="en-US" sz="2600" dirty="0"/>
                  <a:t>diagram indicates no obvious relationship between </a:t>
                </a:r>
                <a14:m>
                  <m:oMath xmlns:m="http://schemas.openxmlformats.org/officeDocument/2006/math">
                    <m:r>
                      <a:rPr lang="en-US" sz="2600" i="1" dirty="0" smtClean="0">
                        <a:latin typeface="Cambria Math"/>
                      </a:rPr>
                      <m:t>𝑋</m:t>
                    </m:r>
                  </m:oMath>
                </a14:m>
                <a:r>
                  <a:rPr lang="en-US" sz="2600" dirty="0"/>
                  <a:t> and </a:t>
                </a:r>
                <a14:m>
                  <m:oMath xmlns:m="http://schemas.openxmlformats.org/officeDocument/2006/math">
                    <m:r>
                      <a:rPr lang="en-US" sz="2600" i="1" dirty="0" smtClean="0">
                        <a:latin typeface="Cambria Math"/>
                      </a:rPr>
                      <m:t>𝑍</m:t>
                    </m:r>
                  </m:oMath>
                </a14:m>
                <a:r>
                  <a:rPr lang="en-US" sz="2600" dirty="0"/>
                  <a:t>, as you might well expected, since there is no known relationship between height and IQ</a:t>
                </a:r>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b="-2032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421884397"/>
                  </p:ext>
                </p:extLst>
              </p:nvPr>
            </p:nvGraphicFramePr>
            <p:xfrm>
              <a:off x="457200" y="2452914"/>
              <a:ext cx="2362200" cy="3109686"/>
            </p:xfrm>
            <a:graphic>
              <a:graphicData uri="http://schemas.openxmlformats.org/drawingml/2006/table">
                <a:tbl>
                  <a:tblPr firstRow="1" bandRow="1">
                    <a:tableStyleId>{5C22544A-7EE6-4342-B048-85BDC9FD1C3A}</a:tableStyleId>
                  </a:tblPr>
                  <a:tblGrid>
                    <a:gridCol w="1181100"/>
                    <a:gridCol w="1181100"/>
                  </a:tblGrid>
                  <a:tr h="290286">
                    <a:tc>
                      <a:txBody>
                        <a:bodyPr/>
                        <a:lstStyle/>
                        <a:p>
                          <a:pPr algn="ctr">
                            <a:lnSpc>
                              <a:spcPts val="15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𝑋</m:t>
                                </m:r>
                              </m:oMath>
                            </m:oMathPara>
                          </a14:m>
                          <a:endParaRPr lang="en-US" sz="1600" dirty="0">
                            <a:latin typeface="Calibri" panose="020F0502020204030204" pitchFamily="34" charset="0"/>
                          </a:endParaRPr>
                        </a:p>
                      </a:txBody>
                      <a:tcPr anchor="ctr" anchorCtr="1"/>
                    </a:tc>
                    <a:tc>
                      <a:txBody>
                        <a:bodyPr/>
                        <a:lstStyle/>
                        <a:p>
                          <a:pPr algn="ctr">
                            <a:lnSpc>
                              <a:spcPts val="1500"/>
                            </a:lnSpc>
                          </a:pPr>
                          <a14:m>
                            <m:oMathPara xmlns:m="http://schemas.openxmlformats.org/officeDocument/2006/math">
                              <m:oMathParaPr>
                                <m:jc m:val="centerGroup"/>
                              </m:oMathParaPr>
                              <m:oMath xmlns:m="http://schemas.openxmlformats.org/officeDocument/2006/math">
                                <m:r>
                                  <a:rPr lang="en-US" sz="1600" b="1" i="1" dirty="0" smtClean="0">
                                    <a:latin typeface="Cambria Math"/>
                                  </a:rPr>
                                  <m:t>𝒁</m:t>
                                </m:r>
                              </m:oMath>
                            </m:oMathPara>
                          </a14:m>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120</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185</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130</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165</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140</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140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135</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180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100</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150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115</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200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130</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160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125</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175</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145</a:t>
                          </a:r>
                          <a:endParaRPr lang="en-US" sz="1600" dirty="0">
                            <a:latin typeface="Calibri" panose="020F0502020204030204" pitchFamily="34" charset="0"/>
                          </a:endParaRPr>
                        </a:p>
                      </a:txBody>
                      <a:tcPr anchor="ctr" anchorCtr="1"/>
                    </a:tc>
                  </a:tr>
                  <a:tr h="263236">
                    <a:tc>
                      <a:txBody>
                        <a:bodyPr/>
                        <a:lstStyle/>
                        <a:p>
                          <a:pPr algn="ctr">
                            <a:lnSpc>
                              <a:spcPts val="15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110</a:t>
                          </a:r>
                          <a:endParaRPr lang="en-US" sz="1600" dirty="0">
                            <a:latin typeface="Calibri" panose="020F0502020204030204" pitchFamily="34" charset="0"/>
                          </a:endParaRPr>
                        </a:p>
                      </a:txBody>
                      <a:tcPr anchor="ctr" anchorCtr="1"/>
                    </a:tc>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421884397"/>
                  </p:ext>
                </p:extLst>
              </p:nvPr>
            </p:nvGraphicFramePr>
            <p:xfrm>
              <a:off x="457200" y="2452914"/>
              <a:ext cx="2362200" cy="3109686"/>
            </p:xfrm>
            <a:graphic>
              <a:graphicData uri="http://schemas.openxmlformats.org/drawingml/2006/table">
                <a:tbl>
                  <a:tblPr firstRow="1" bandRow="1">
                    <a:tableStyleId>{5C22544A-7EE6-4342-B048-85BDC9FD1C3A}</a:tableStyleId>
                  </a:tblPr>
                  <a:tblGrid>
                    <a:gridCol w="1181100"/>
                    <a:gridCol w="1181100"/>
                  </a:tblGrid>
                  <a:tr h="290286">
                    <a:tc>
                      <a:txBody>
                        <a:bodyPr/>
                        <a:lstStyle/>
                        <a:p>
                          <a:endParaRPr lang="en-US"/>
                        </a:p>
                      </a:txBody>
                      <a:tcPr anchor="ctr" anchorCtr="1">
                        <a:blipFill rotWithShape="1">
                          <a:blip r:embed="rId3"/>
                          <a:stretch>
                            <a:fillRect r="-100000" b="-991667"/>
                          </a:stretch>
                        </a:blipFill>
                      </a:tcPr>
                    </a:tc>
                    <a:tc>
                      <a:txBody>
                        <a:bodyPr/>
                        <a:lstStyle/>
                        <a:p>
                          <a:endParaRPr lang="en-US"/>
                        </a:p>
                      </a:txBody>
                      <a:tcPr anchor="ctr" anchorCtr="1">
                        <a:blipFill rotWithShape="1">
                          <a:blip r:embed="rId3"/>
                          <a:stretch>
                            <a:fillRect l="-100000" b="-991667"/>
                          </a:stretch>
                        </a:blipFill>
                      </a:tcPr>
                    </a:tc>
                  </a:tr>
                  <a:tr h="281940">
                    <a:tc>
                      <a:txBody>
                        <a:bodyPr/>
                        <a:lstStyle/>
                        <a:p>
                          <a:pPr algn="ctr">
                            <a:lnSpc>
                              <a:spcPts val="15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120</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185</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130</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165</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140</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140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135</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180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100</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150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115</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200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130</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160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125</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175</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145</a:t>
                          </a:r>
                          <a:endParaRPr lang="en-US" sz="1600" dirty="0">
                            <a:latin typeface="Calibri" panose="020F0502020204030204" pitchFamily="34" charset="0"/>
                          </a:endParaRPr>
                        </a:p>
                      </a:txBody>
                      <a:tcPr anchor="ctr" anchorCtr="1"/>
                    </a:tc>
                  </a:tr>
                  <a:tr h="281940">
                    <a:tc>
                      <a:txBody>
                        <a:bodyPr/>
                        <a:lstStyle/>
                        <a:p>
                          <a:pPr algn="ctr">
                            <a:lnSpc>
                              <a:spcPts val="15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500"/>
                            </a:lnSpc>
                          </a:pPr>
                          <a:r>
                            <a:rPr lang="en-US" sz="1600" dirty="0" smtClean="0">
                              <a:latin typeface="Calibri" panose="020F0502020204030204" pitchFamily="34" charset="0"/>
                            </a:rPr>
                            <a:t>110</a:t>
                          </a:r>
                          <a:endParaRPr lang="en-US" sz="1600" dirty="0">
                            <a:latin typeface="Calibri" panose="020F0502020204030204" pitchFamily="34" charset="0"/>
                          </a:endParaRPr>
                        </a:p>
                      </a:txBody>
                      <a:tcPr anchor="ctr" anchorCtr="1"/>
                    </a:tc>
                  </a:tr>
                </a:tbl>
              </a:graphicData>
            </a:graphic>
          </p:graphicFrame>
        </mc:Fallback>
      </mc:AlternateContent>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8270" t="44138" r="25596" b="33005"/>
          <a:stretch/>
        </p:blipFill>
        <p:spPr bwMode="auto">
          <a:xfrm>
            <a:off x="3291841" y="2467428"/>
            <a:ext cx="5318759" cy="31160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2355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Association Between Two Numerical Variables – Example </a:t>
            </a:r>
          </a:p>
        </p:txBody>
      </p:sp>
      <p:sp>
        <p:nvSpPr>
          <p:cNvPr id="3" name="Content Placeholder 2"/>
          <p:cNvSpPr>
            <a:spLocks noGrp="1"/>
          </p:cNvSpPr>
          <p:nvPr>
            <p:ph idx="1"/>
          </p:nvPr>
        </p:nvSpPr>
        <p:spPr/>
        <p:txBody>
          <a:bodyPr/>
          <a:lstStyle/>
          <a:p>
            <a:r>
              <a:rPr lang="en-US" sz="2600" dirty="0" smtClean="0"/>
              <a:t>If the dots on the scatter plot lie “close to” a </a:t>
            </a:r>
            <a:r>
              <a:rPr lang="en-US" sz="2600" dirty="0" smtClean="0">
                <a:solidFill>
                  <a:srgbClr val="FF0000"/>
                </a:solidFill>
              </a:rPr>
              <a:t>straight line </a:t>
            </a:r>
            <a:r>
              <a:rPr lang="en-US" sz="2600" dirty="0" smtClean="0"/>
              <a:t>with </a:t>
            </a:r>
            <a:r>
              <a:rPr lang="en-US" sz="2600" dirty="0" smtClean="0">
                <a:solidFill>
                  <a:srgbClr val="FF0000"/>
                </a:solidFill>
              </a:rPr>
              <a:t>negative slope</a:t>
            </a:r>
            <a:r>
              <a:rPr lang="en-US" sz="2600" dirty="0" smtClean="0"/>
              <a:t>, we say that the variables exhibit a </a:t>
            </a:r>
            <a:r>
              <a:rPr lang="en-US" sz="2600" dirty="0" smtClean="0">
                <a:solidFill>
                  <a:srgbClr val="FF0000"/>
                </a:solidFill>
              </a:rPr>
              <a:t>negative linear association</a:t>
            </a:r>
          </a:p>
          <a:p>
            <a:endParaRPr lang="en-US" sz="2600" dirty="0" smtClean="0"/>
          </a:p>
          <a:p>
            <a:pPr lvl="1"/>
            <a:endParaRPr lang="en-US" sz="22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8</a:t>
            </a:fld>
            <a:endParaRPr lang="en-US" altLang="en-US"/>
          </a:p>
        </p:txBody>
      </p:sp>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0603219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Covariance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How do we measure the </a:t>
                </a:r>
                <a:r>
                  <a:rPr lang="en-US" sz="2600" dirty="0" smtClean="0">
                    <a:solidFill>
                      <a:srgbClr val="FF0000"/>
                    </a:solidFill>
                  </a:rPr>
                  <a:t>degree of linear association </a:t>
                </a:r>
                <a:r>
                  <a:rPr lang="en-US" sz="2600" dirty="0" smtClean="0"/>
                  <a:t>between two variables </a:t>
                </a:r>
                <a14:m>
                  <m:oMath xmlns:m="http://schemas.openxmlformats.org/officeDocument/2006/math">
                    <m:r>
                      <a:rPr lang="en-US" sz="2600" i="1" dirty="0" smtClean="0">
                        <a:latin typeface="Cambria Math"/>
                      </a:rPr>
                      <m:t>𝑋</m:t>
                    </m:r>
                  </m:oMath>
                </a14:m>
                <a:r>
                  <a:rPr lang="en-US" sz="2600" dirty="0" smtClean="0"/>
                  <a:t> and </a:t>
                </a:r>
                <a14:m>
                  <m:oMath xmlns:m="http://schemas.openxmlformats.org/officeDocument/2006/math">
                    <m:r>
                      <a:rPr lang="en-US" sz="2600" i="1" dirty="0" smtClean="0">
                        <a:latin typeface="Cambria Math"/>
                      </a:rPr>
                      <m:t>𝑌</m:t>
                    </m:r>
                  </m:oMath>
                </a14:m>
                <a:r>
                  <a:rPr lang="en-US" sz="2600" dirty="0" smtClean="0"/>
                  <a:t>?</a:t>
                </a:r>
              </a:p>
              <a:p>
                <a:r>
                  <a:rPr lang="en-US" sz="2600" dirty="0" smtClean="0"/>
                  <a:t>The answer to this question is the </a:t>
                </a:r>
                <a:r>
                  <a:rPr lang="en-US" sz="2600" dirty="0" smtClean="0">
                    <a:solidFill>
                      <a:srgbClr val="FF0000"/>
                    </a:solidFill>
                  </a:rPr>
                  <a:t>covariance</a:t>
                </a:r>
              </a:p>
              <a:p>
                <a:pPr lvl="1"/>
                <a:r>
                  <a:rPr lang="en-US" dirty="0" smtClean="0"/>
                  <a:t>A quantity that measures the linear association</a:t>
                </a:r>
              </a:p>
              <a:p>
                <a:endParaRPr lang="en-US" sz="1000" dirty="0" smtClean="0"/>
              </a:p>
              <a:p>
                <a:r>
                  <a:rPr lang="en-US" sz="2600" dirty="0" smtClean="0"/>
                  <a:t>Population covariance</a:t>
                </a:r>
                <a:endParaRPr lang="en-US" dirty="0" smtClean="0"/>
              </a:p>
              <a:p>
                <a:pPr marL="0" indent="0">
                  <a:buNone/>
                </a:pPr>
                <a:r>
                  <a:rPr lang="en-US" sz="2600" dirty="0" smtClean="0"/>
                  <a:t>	</a:t>
                </a:r>
                <a14:m>
                  <m:oMath xmlns:m="http://schemas.openxmlformats.org/officeDocument/2006/math">
                    <m:sSub>
                      <m:sSubPr>
                        <m:ctrlPr>
                          <a:rPr lang="en-US" sz="2600" i="1" smtClean="0">
                            <a:latin typeface="Cambria Math" panose="02040503050406030204" pitchFamily="18" charset="0"/>
                          </a:rPr>
                        </m:ctrlPr>
                      </m:sSubPr>
                      <m:e>
                        <m:r>
                          <a:rPr lang="en-US" sz="2600" i="1" smtClean="0">
                            <a:latin typeface="Cambria Math"/>
                            <a:ea typeface="Cambria Math"/>
                          </a:rPr>
                          <m:t>𝜎</m:t>
                        </m:r>
                      </m:e>
                      <m:sub>
                        <m:r>
                          <a:rPr lang="en-US" sz="2600" b="0" i="1" smtClean="0">
                            <a:latin typeface="Cambria Math"/>
                          </a:rPr>
                          <m:t>𝑋𝑌</m:t>
                        </m:r>
                      </m:sub>
                    </m:sSub>
                    <m:r>
                      <a:rPr lang="en-US" sz="2600" b="0" i="1" smtClean="0">
                        <a:latin typeface="Cambria Math"/>
                      </a:rPr>
                      <m:t>=</m:t>
                    </m:r>
                    <m:f>
                      <m:fPr>
                        <m:ctrlPr>
                          <a:rPr lang="en-US" sz="2600" b="0" i="1" smtClean="0">
                            <a:latin typeface="Cambria Math" panose="02040503050406030204" pitchFamily="18" charset="0"/>
                          </a:rPr>
                        </m:ctrlPr>
                      </m:fPr>
                      <m:num>
                        <m:nary>
                          <m:naryPr>
                            <m:chr m:val="∑"/>
                            <m:limLoc m:val="subSup"/>
                            <m:ctrlPr>
                              <a:rPr lang="en-US" sz="2600" b="0" i="1" smtClean="0">
                                <a:latin typeface="Cambria Math" panose="02040503050406030204" pitchFamily="18" charset="0"/>
                              </a:rPr>
                            </m:ctrlPr>
                          </m:naryPr>
                          <m:sub>
                            <m:r>
                              <m:rPr>
                                <m:brk m:alnAt="25"/>
                              </m:rPr>
                              <a:rPr lang="en-US" sz="2600" b="0" i="1" smtClean="0">
                                <a:latin typeface="Cambria Math"/>
                              </a:rPr>
                              <m:t>𝑖</m:t>
                            </m:r>
                            <m:r>
                              <a:rPr lang="en-US" sz="2600" b="0" i="1" smtClean="0">
                                <a:latin typeface="Cambria Math"/>
                              </a:rPr>
                              <m:t>=1</m:t>
                            </m:r>
                          </m:sub>
                          <m:sup>
                            <m:r>
                              <a:rPr lang="en-US" sz="2600" b="0" i="1" smtClean="0">
                                <a:latin typeface="Cambria Math"/>
                              </a:rPr>
                              <m:t>𝑁</m:t>
                            </m:r>
                          </m:sup>
                          <m:e>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rPr>
                                  <m:t>𝑋</m:t>
                                </m:r>
                              </m:e>
                              <m:sub>
                                <m:r>
                                  <a:rPr lang="en-US" sz="2600" b="0" i="1" smtClean="0">
                                    <a:latin typeface="Cambria Math"/>
                                  </a:rPr>
                                  <m:t>𝑖</m:t>
                                </m:r>
                              </m:sub>
                            </m:sSub>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ea typeface="Cambria Math"/>
                                  </a:rPr>
                                  <m:t>𝜇</m:t>
                                </m:r>
                              </m:e>
                              <m:sub>
                                <m:r>
                                  <a:rPr lang="en-US" sz="2600" b="0" i="1" smtClean="0">
                                    <a:latin typeface="Cambria Math"/>
                                  </a:rPr>
                                  <m:t>𝑋</m:t>
                                </m:r>
                              </m:sub>
                            </m:sSub>
                            <m:r>
                              <a:rPr lang="en-US" sz="2600" b="0" i="1" smtClean="0">
                                <a:latin typeface="Cambria Math"/>
                              </a:rPr>
                              <m:t>)</m:t>
                            </m:r>
                            <m:r>
                              <a:rPr lang="en-US" sz="2600" i="1">
                                <a:latin typeface="Cambria Math"/>
                              </a:rPr>
                              <m:t>(</m:t>
                            </m:r>
                            <m:sSub>
                              <m:sSubPr>
                                <m:ctrlPr>
                                  <a:rPr lang="en-US" sz="2600" i="1">
                                    <a:latin typeface="Cambria Math" panose="02040503050406030204" pitchFamily="18" charset="0"/>
                                  </a:rPr>
                                </m:ctrlPr>
                              </m:sSubPr>
                              <m:e>
                                <m:r>
                                  <a:rPr lang="en-US" sz="2600" b="0" i="1" smtClean="0">
                                    <a:latin typeface="Cambria Math"/>
                                  </a:rPr>
                                  <m:t>𝑌</m:t>
                                </m:r>
                              </m:e>
                              <m:sub>
                                <m:r>
                                  <a:rPr lang="en-US" sz="2600" i="1">
                                    <a:latin typeface="Cambria Math"/>
                                  </a:rPr>
                                  <m:t>𝑖</m:t>
                                </m:r>
                              </m:sub>
                            </m:sSub>
                            <m:r>
                              <a:rPr lang="en-US" sz="2600" i="1">
                                <a:latin typeface="Cambria Math"/>
                              </a:rPr>
                              <m:t>−</m:t>
                            </m:r>
                            <m:sSub>
                              <m:sSubPr>
                                <m:ctrlPr>
                                  <a:rPr lang="en-US" sz="2600" i="1">
                                    <a:latin typeface="Cambria Math" panose="02040503050406030204" pitchFamily="18" charset="0"/>
                                  </a:rPr>
                                </m:ctrlPr>
                              </m:sSubPr>
                              <m:e>
                                <m:r>
                                  <a:rPr lang="en-US" sz="2600" i="1">
                                    <a:latin typeface="Cambria Math"/>
                                    <a:ea typeface="Cambria Math"/>
                                  </a:rPr>
                                  <m:t>𝜇</m:t>
                                </m:r>
                              </m:e>
                              <m:sub>
                                <m:r>
                                  <a:rPr lang="en-US" sz="2600" b="0" i="1" smtClean="0">
                                    <a:latin typeface="Cambria Math"/>
                                  </a:rPr>
                                  <m:t>𝑌</m:t>
                                </m:r>
                              </m:sub>
                            </m:sSub>
                            <m:r>
                              <a:rPr lang="en-US" sz="2600" i="1">
                                <a:latin typeface="Cambria Math"/>
                              </a:rPr>
                              <m:t>)</m:t>
                            </m:r>
                          </m:e>
                        </m:nary>
                      </m:num>
                      <m:den>
                        <m:r>
                          <a:rPr lang="en-US" sz="2600" b="0" i="1" smtClean="0">
                            <a:latin typeface="Cambria Math"/>
                          </a:rPr>
                          <m:t>𝑁</m:t>
                        </m:r>
                      </m:den>
                    </m:f>
                  </m:oMath>
                </a14:m>
                <a:endParaRPr lang="en-US" sz="2600" dirty="0" smtClean="0"/>
              </a:p>
              <a:p>
                <a:r>
                  <a:rPr lang="en-US" sz="2600" dirty="0" smtClean="0"/>
                  <a:t>Sample covariance</a:t>
                </a:r>
                <a:endParaRPr lang="en-US" dirty="0"/>
              </a:p>
              <a:p>
                <a:pPr marL="0" indent="0">
                  <a:buNone/>
                </a:pPr>
                <a:r>
                  <a:rPr lang="en-US" sz="2600" dirty="0"/>
                  <a:t>	</a:t>
                </a:r>
                <a14:m>
                  <m:oMath xmlns:m="http://schemas.openxmlformats.org/officeDocument/2006/math">
                    <m:sSub>
                      <m:sSubPr>
                        <m:ctrlPr>
                          <a:rPr lang="en-US" sz="2600" i="1">
                            <a:latin typeface="Cambria Math" panose="02040503050406030204" pitchFamily="18" charset="0"/>
                          </a:rPr>
                        </m:ctrlPr>
                      </m:sSubPr>
                      <m:e>
                        <m:r>
                          <a:rPr lang="en-US" sz="2600" b="0" i="1" smtClean="0">
                            <a:latin typeface="Cambria Math"/>
                            <a:ea typeface="Cambria Math"/>
                          </a:rPr>
                          <m:t>𝑆</m:t>
                        </m:r>
                      </m:e>
                      <m:sub>
                        <m:r>
                          <a:rPr lang="en-US" sz="2600" i="1">
                            <a:latin typeface="Cambria Math"/>
                          </a:rPr>
                          <m:t>𝑋𝑌</m:t>
                        </m:r>
                      </m:sub>
                    </m:sSub>
                    <m:r>
                      <a:rPr lang="en-US" sz="2600" i="1">
                        <a:latin typeface="Cambria Math"/>
                      </a:rPr>
                      <m:t>=</m:t>
                    </m:r>
                    <m:f>
                      <m:fPr>
                        <m:ctrlPr>
                          <a:rPr lang="en-US" sz="2600" i="1">
                            <a:latin typeface="Cambria Math" panose="02040503050406030204" pitchFamily="18" charset="0"/>
                          </a:rPr>
                        </m:ctrlPr>
                      </m:fPr>
                      <m:num>
                        <m:nary>
                          <m:naryPr>
                            <m:chr m:val="∑"/>
                            <m:limLoc m:val="subSup"/>
                            <m:ctrlPr>
                              <a:rPr lang="en-US" sz="2600" i="1">
                                <a:latin typeface="Cambria Math" panose="02040503050406030204" pitchFamily="18" charset="0"/>
                              </a:rPr>
                            </m:ctrlPr>
                          </m:naryPr>
                          <m:sub>
                            <m:r>
                              <m:rPr>
                                <m:brk m:alnAt="1"/>
                              </m:rPr>
                              <a:rPr lang="en-US" sz="2600" b="0" i="1" smtClean="0">
                                <a:latin typeface="Cambria Math"/>
                              </a:rPr>
                              <m:t>𝑖</m:t>
                            </m:r>
                            <m:r>
                              <a:rPr lang="en-US" sz="2600" b="0" i="1" smtClean="0">
                                <a:latin typeface="Cambria Math"/>
                              </a:rPr>
                              <m:t>=</m:t>
                            </m:r>
                            <m:r>
                              <a:rPr lang="en-US" sz="2600" i="1">
                                <a:latin typeface="Cambria Math"/>
                              </a:rPr>
                              <m:t>1</m:t>
                            </m:r>
                          </m:sub>
                          <m:sup>
                            <m:r>
                              <a:rPr lang="en-US" sz="2600" b="0" i="1" smtClean="0">
                                <a:latin typeface="Cambria Math"/>
                              </a:rPr>
                              <m:t>𝑛</m:t>
                            </m:r>
                          </m:sup>
                          <m:e>
                            <m:r>
                              <a:rPr lang="en-US" sz="2600" i="1">
                                <a:latin typeface="Cambria Math"/>
                              </a:rPr>
                              <m:t>(</m:t>
                            </m:r>
                            <m:sSub>
                              <m:sSubPr>
                                <m:ctrlPr>
                                  <a:rPr lang="en-US" sz="2600" i="1">
                                    <a:latin typeface="Cambria Math" panose="02040503050406030204" pitchFamily="18" charset="0"/>
                                  </a:rPr>
                                </m:ctrlPr>
                              </m:sSubPr>
                              <m:e>
                                <m:r>
                                  <a:rPr lang="en-US" sz="2600" i="1">
                                    <a:latin typeface="Cambria Math"/>
                                  </a:rPr>
                                  <m:t>𝑋</m:t>
                                </m:r>
                              </m:e>
                              <m:sub>
                                <m:r>
                                  <a:rPr lang="en-US" sz="2600" i="1">
                                    <a:latin typeface="Cambria Math"/>
                                  </a:rPr>
                                  <m:t>𝑖</m:t>
                                </m:r>
                              </m:sub>
                            </m:sSub>
                            <m:r>
                              <a:rPr lang="en-US" sz="2600" i="1">
                                <a:latin typeface="Cambria Math"/>
                              </a:rPr>
                              <m:t>−</m:t>
                            </m:r>
                            <m:acc>
                              <m:accPr>
                                <m:chr m:val="̅"/>
                                <m:ctrlPr>
                                  <a:rPr lang="en-US" sz="2600" i="1" smtClean="0">
                                    <a:latin typeface="Cambria Math" panose="02040503050406030204" pitchFamily="18" charset="0"/>
                                  </a:rPr>
                                </m:ctrlPr>
                              </m:accPr>
                              <m:e>
                                <m:r>
                                  <a:rPr lang="en-US" sz="2600" b="0" i="1" smtClean="0">
                                    <a:latin typeface="Cambria Math"/>
                                  </a:rPr>
                                  <m:t>𝑋</m:t>
                                </m:r>
                              </m:e>
                            </m:acc>
                            <m:r>
                              <a:rPr lang="en-US" sz="2600" i="1">
                                <a:latin typeface="Cambria Math"/>
                              </a:rPr>
                              <m:t>)(</m:t>
                            </m:r>
                            <m:sSub>
                              <m:sSubPr>
                                <m:ctrlPr>
                                  <a:rPr lang="en-US" sz="2600" i="1">
                                    <a:latin typeface="Cambria Math" panose="02040503050406030204" pitchFamily="18" charset="0"/>
                                  </a:rPr>
                                </m:ctrlPr>
                              </m:sSubPr>
                              <m:e>
                                <m:r>
                                  <a:rPr lang="en-US" sz="2600" i="1">
                                    <a:latin typeface="Cambria Math"/>
                                  </a:rPr>
                                  <m:t>𝑌</m:t>
                                </m:r>
                              </m:e>
                              <m:sub>
                                <m:r>
                                  <a:rPr lang="en-US" sz="2600" i="1">
                                    <a:latin typeface="Cambria Math"/>
                                  </a:rPr>
                                  <m:t>𝑖</m:t>
                                </m:r>
                              </m:sub>
                            </m:sSub>
                            <m:r>
                              <a:rPr lang="en-US" sz="2600" i="1">
                                <a:latin typeface="Cambria Math"/>
                              </a:rPr>
                              <m:t>−</m:t>
                            </m:r>
                            <m:acc>
                              <m:accPr>
                                <m:chr m:val="̅"/>
                                <m:ctrlPr>
                                  <a:rPr lang="en-US" sz="2600" i="1">
                                    <a:latin typeface="Cambria Math" panose="02040503050406030204" pitchFamily="18" charset="0"/>
                                  </a:rPr>
                                </m:ctrlPr>
                              </m:accPr>
                              <m:e>
                                <m:r>
                                  <a:rPr lang="en-US" sz="2600" b="0" i="1" smtClean="0">
                                    <a:latin typeface="Cambria Math"/>
                                  </a:rPr>
                                  <m:t>𝑌</m:t>
                                </m:r>
                              </m:e>
                            </m:acc>
                            <m:r>
                              <a:rPr lang="en-US" sz="2600" i="1">
                                <a:latin typeface="Cambria Math"/>
                              </a:rPr>
                              <m:t>)</m:t>
                            </m:r>
                          </m:e>
                        </m:nary>
                      </m:num>
                      <m:den>
                        <m:r>
                          <a:rPr lang="en-US" sz="2600" b="0" i="1" smtClean="0">
                            <a:latin typeface="Cambria Math"/>
                          </a:rPr>
                          <m:t>𝑛</m:t>
                        </m:r>
                        <m:r>
                          <a:rPr lang="en-US" sz="2600" b="0" i="1" smtClean="0">
                            <a:latin typeface="Cambria Math"/>
                          </a:rPr>
                          <m:t>−1</m:t>
                        </m:r>
                      </m:den>
                    </m:f>
                  </m:oMath>
                </a14:m>
                <a:endParaRPr lang="en-US" sz="2600" dirty="0"/>
              </a:p>
              <a:p>
                <a:pPr lvl="1"/>
                <a:r>
                  <a:rPr lang="en-US" sz="2200" dirty="0" smtClean="0"/>
                  <a:t>An estimator of </a:t>
                </a:r>
                <a14:m>
                  <m:oMath xmlns:m="http://schemas.openxmlformats.org/officeDocument/2006/math">
                    <m:sSub>
                      <m:sSubPr>
                        <m:ctrlPr>
                          <a:rPr lang="en-US" sz="2400" i="1">
                            <a:latin typeface="Cambria Math" panose="02040503050406030204" pitchFamily="18" charset="0"/>
                          </a:rPr>
                        </m:ctrlPr>
                      </m:sSubPr>
                      <m:e>
                        <m:r>
                          <a:rPr lang="en-US" sz="2400" i="1">
                            <a:latin typeface="Cambria Math"/>
                            <a:ea typeface="Cambria Math"/>
                          </a:rPr>
                          <m:t>𝜎</m:t>
                        </m:r>
                      </m:e>
                      <m:sub>
                        <m:r>
                          <a:rPr lang="en-US" sz="2400" i="1">
                            <a:latin typeface="Cambria Math"/>
                          </a:rPr>
                          <m:t>𝑋𝑌</m:t>
                        </m:r>
                      </m:sub>
                    </m:sSub>
                  </m:oMath>
                </a14:m>
                <a:r>
                  <a:rPr lang="en-US" sz="2200" dirty="0" smtClean="0"/>
                  <a:t> based on </a:t>
                </a:r>
                <a14:m>
                  <m:oMath xmlns:m="http://schemas.openxmlformats.org/officeDocument/2006/math">
                    <m:r>
                      <a:rPr lang="en-US" sz="2200" i="1" dirty="0" smtClean="0">
                        <a:latin typeface="Cambria Math"/>
                      </a:rPr>
                      <m:t>𝑛</m:t>
                    </m:r>
                  </m:oMath>
                </a14:m>
                <a:r>
                  <a:rPr lang="en-US" sz="2200" dirty="0" smtClean="0"/>
                  <a:t> pairs of sample values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b="-1144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9</a:t>
            </a:fld>
            <a:endParaRPr lang="en-US" altLang="en-US"/>
          </a:p>
        </p:txBody>
      </p:sp>
    </p:spTree>
    <p:extLst>
      <p:ext uri="{BB962C8B-B14F-4D97-AF65-F5344CB8AC3E}">
        <p14:creationId xmlns:p14="http://schemas.microsoft.com/office/powerpoint/2010/main" val="283429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Covariance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199" y="1600200"/>
                <a:ext cx="8233229" cy="4530725"/>
              </a:xfrm>
            </p:spPr>
            <p:txBody>
              <a:bodyPr/>
              <a:lstStyle/>
              <a:p>
                <a:r>
                  <a:rPr lang="en-US" sz="2600" dirty="0" smtClean="0"/>
                  <a:t>The </a:t>
                </a:r>
                <a:r>
                  <a:rPr lang="en-US" sz="2600" dirty="0"/>
                  <a:t>cross product term </a:t>
                </a:r>
                <a14:m>
                  <m:oMath xmlns:m="http://schemas.openxmlformats.org/officeDocument/2006/math">
                    <m:r>
                      <a:rPr lang="en-US" sz="2600" i="1">
                        <a:latin typeface="Cambria Math"/>
                      </a:rPr>
                      <m:t>(</m:t>
                    </m:r>
                    <m:sSub>
                      <m:sSubPr>
                        <m:ctrlPr>
                          <a:rPr lang="en-US" sz="2600" i="1">
                            <a:latin typeface="Cambria Math" panose="02040503050406030204" pitchFamily="18" charset="0"/>
                          </a:rPr>
                        </m:ctrlPr>
                      </m:sSubPr>
                      <m:e>
                        <m:r>
                          <a:rPr lang="en-US" sz="2600" i="1">
                            <a:latin typeface="Cambria Math"/>
                          </a:rPr>
                          <m:t>𝑋</m:t>
                        </m:r>
                      </m:e>
                      <m:sub>
                        <m:r>
                          <a:rPr lang="en-US" sz="2600" i="1">
                            <a:latin typeface="Cambria Math"/>
                          </a:rPr>
                          <m:t>𝑖</m:t>
                        </m:r>
                      </m:sub>
                    </m:sSub>
                    <m:r>
                      <a:rPr lang="en-US" sz="2600" i="1">
                        <a:latin typeface="Cambria Math"/>
                      </a:rPr>
                      <m:t>−</m:t>
                    </m:r>
                    <m:sSub>
                      <m:sSubPr>
                        <m:ctrlPr>
                          <a:rPr lang="en-US" sz="2600" i="1">
                            <a:latin typeface="Cambria Math" panose="02040503050406030204" pitchFamily="18" charset="0"/>
                          </a:rPr>
                        </m:ctrlPr>
                      </m:sSubPr>
                      <m:e>
                        <m:r>
                          <a:rPr lang="en-US" sz="2600" i="1">
                            <a:latin typeface="Cambria Math"/>
                            <a:ea typeface="Cambria Math"/>
                          </a:rPr>
                          <m:t>𝜇</m:t>
                        </m:r>
                      </m:e>
                      <m:sub>
                        <m:r>
                          <a:rPr lang="en-US" sz="2600" i="1">
                            <a:latin typeface="Cambria Math"/>
                          </a:rPr>
                          <m:t>𝑋</m:t>
                        </m:r>
                      </m:sub>
                    </m:sSub>
                    <m:r>
                      <a:rPr lang="en-US" sz="2600" i="1">
                        <a:latin typeface="Cambria Math"/>
                      </a:rPr>
                      <m:t>)(</m:t>
                    </m:r>
                    <m:sSub>
                      <m:sSubPr>
                        <m:ctrlPr>
                          <a:rPr lang="en-US" sz="2600" i="1">
                            <a:latin typeface="Cambria Math" panose="02040503050406030204" pitchFamily="18" charset="0"/>
                          </a:rPr>
                        </m:ctrlPr>
                      </m:sSubPr>
                      <m:e>
                        <m:r>
                          <a:rPr lang="en-US" sz="2600" i="1">
                            <a:latin typeface="Cambria Math"/>
                          </a:rPr>
                          <m:t>𝑌</m:t>
                        </m:r>
                      </m:e>
                      <m:sub>
                        <m:r>
                          <a:rPr lang="en-US" sz="2600" i="1">
                            <a:latin typeface="Cambria Math"/>
                          </a:rPr>
                          <m:t>𝑖</m:t>
                        </m:r>
                      </m:sub>
                    </m:sSub>
                    <m:r>
                      <a:rPr lang="en-US" sz="2600" i="1">
                        <a:latin typeface="Cambria Math"/>
                      </a:rPr>
                      <m:t>−</m:t>
                    </m:r>
                    <m:sSub>
                      <m:sSubPr>
                        <m:ctrlPr>
                          <a:rPr lang="en-US" sz="2600" i="1">
                            <a:latin typeface="Cambria Math" panose="02040503050406030204" pitchFamily="18" charset="0"/>
                          </a:rPr>
                        </m:ctrlPr>
                      </m:sSubPr>
                      <m:e>
                        <m:r>
                          <a:rPr lang="en-US" sz="2600" i="1">
                            <a:latin typeface="Cambria Math"/>
                            <a:ea typeface="Cambria Math"/>
                          </a:rPr>
                          <m:t>𝜇</m:t>
                        </m:r>
                      </m:e>
                      <m:sub>
                        <m:r>
                          <a:rPr lang="en-US" sz="2600" i="1">
                            <a:latin typeface="Cambria Math"/>
                          </a:rPr>
                          <m:t>𝑌</m:t>
                        </m:r>
                      </m:sub>
                    </m:sSub>
                    <m:r>
                      <a:rPr lang="en-US" sz="2600" i="1">
                        <a:latin typeface="Cambria Math"/>
                      </a:rPr>
                      <m:t>)</m:t>
                    </m:r>
                  </m:oMath>
                </a14:m>
                <a:r>
                  <a:rPr lang="en-US" sz="2600" dirty="0"/>
                  <a:t> will be </a:t>
                </a:r>
                <a:r>
                  <a:rPr lang="en-US" sz="2600" dirty="0" smtClean="0"/>
                  <a:t>positive in quadrants I and III, and negative in quadrants II and IV</a:t>
                </a:r>
                <a:endParaRPr lang="en-US" sz="2600"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199" y="1600200"/>
                <a:ext cx="8233229" cy="4530725"/>
              </a:xfrm>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10</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pSp>
        <p:nvGrpSpPr>
          <p:cNvPr id="18" name="Group 17"/>
          <p:cNvGrpSpPr/>
          <p:nvPr/>
        </p:nvGrpSpPr>
        <p:grpSpPr>
          <a:xfrm>
            <a:off x="3389086" y="3394554"/>
            <a:ext cx="5623560" cy="3325560"/>
            <a:chOff x="1905000" y="3750150"/>
            <a:chExt cx="5623560" cy="3325560"/>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8270" t="44926" r="24975" b="31691"/>
            <a:stretch/>
          </p:blipFill>
          <p:spPr bwMode="auto">
            <a:xfrm>
              <a:off x="1905000" y="3750150"/>
              <a:ext cx="5623560" cy="3325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Connector 7"/>
            <p:cNvCxnSpPr/>
            <p:nvPr/>
          </p:nvCxnSpPr>
          <p:spPr>
            <a:xfrm flipV="1">
              <a:off x="4982029" y="4330722"/>
              <a:ext cx="0" cy="2182743"/>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587171" y="5451121"/>
              <a:ext cx="4572000" cy="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120571" y="4210196"/>
              <a:ext cx="1371600" cy="307777"/>
            </a:xfrm>
            <a:prstGeom prst="rect">
              <a:avLst/>
            </a:prstGeom>
            <a:noFill/>
          </p:spPr>
          <p:txBody>
            <a:bodyPr wrap="square" rtlCol="0">
              <a:spAutoFit/>
            </a:bodyPr>
            <a:lstStyle/>
            <a:p>
              <a:r>
                <a:rPr lang="en-US" sz="1400" dirty="0" smtClean="0">
                  <a:solidFill>
                    <a:srgbClr val="996633"/>
                  </a:solidFill>
                </a:rPr>
                <a:t>Quadrant II</a:t>
              </a:r>
              <a:endParaRPr lang="en-US" sz="1400" dirty="0">
                <a:solidFill>
                  <a:srgbClr val="996633"/>
                </a:solidFill>
              </a:endParaRPr>
            </a:p>
          </p:txBody>
        </p:sp>
        <p:sp>
          <p:nvSpPr>
            <p:cNvPr id="15" name="TextBox 14"/>
            <p:cNvSpPr txBox="1"/>
            <p:nvPr/>
          </p:nvSpPr>
          <p:spPr>
            <a:xfrm>
              <a:off x="5863771" y="4207350"/>
              <a:ext cx="1371600" cy="307777"/>
            </a:xfrm>
            <a:prstGeom prst="rect">
              <a:avLst/>
            </a:prstGeom>
            <a:noFill/>
          </p:spPr>
          <p:txBody>
            <a:bodyPr wrap="square" rtlCol="0">
              <a:spAutoFit/>
            </a:bodyPr>
            <a:lstStyle/>
            <a:p>
              <a:r>
                <a:rPr lang="en-US" sz="1400" dirty="0" smtClean="0">
                  <a:solidFill>
                    <a:srgbClr val="996633"/>
                  </a:solidFill>
                </a:rPr>
                <a:t>Quadrant I</a:t>
              </a:r>
              <a:endParaRPr lang="en-US" sz="1400" dirty="0">
                <a:solidFill>
                  <a:srgbClr val="996633"/>
                </a:solidFill>
              </a:endParaRPr>
            </a:p>
          </p:txBody>
        </p:sp>
        <p:sp>
          <p:nvSpPr>
            <p:cNvPr id="16" name="TextBox 15"/>
            <p:cNvSpPr txBox="1"/>
            <p:nvPr/>
          </p:nvSpPr>
          <p:spPr>
            <a:xfrm>
              <a:off x="3120570" y="6124018"/>
              <a:ext cx="1596209" cy="307777"/>
            </a:xfrm>
            <a:prstGeom prst="rect">
              <a:avLst/>
            </a:prstGeom>
            <a:noFill/>
          </p:spPr>
          <p:txBody>
            <a:bodyPr wrap="square" rtlCol="0">
              <a:spAutoFit/>
            </a:bodyPr>
            <a:lstStyle/>
            <a:p>
              <a:r>
                <a:rPr lang="en-US" sz="1400" dirty="0" smtClean="0">
                  <a:solidFill>
                    <a:srgbClr val="996633"/>
                  </a:solidFill>
                </a:rPr>
                <a:t>Quadrant III</a:t>
              </a:r>
              <a:endParaRPr lang="en-US" sz="1400" dirty="0">
                <a:solidFill>
                  <a:srgbClr val="996633"/>
                </a:solidFill>
              </a:endParaRPr>
            </a:p>
          </p:txBody>
        </p:sp>
        <p:sp>
          <p:nvSpPr>
            <p:cNvPr id="17" name="TextBox 16"/>
            <p:cNvSpPr txBox="1"/>
            <p:nvPr/>
          </p:nvSpPr>
          <p:spPr>
            <a:xfrm>
              <a:off x="5863771" y="6121172"/>
              <a:ext cx="1524000" cy="307777"/>
            </a:xfrm>
            <a:prstGeom prst="rect">
              <a:avLst/>
            </a:prstGeom>
            <a:noFill/>
          </p:spPr>
          <p:txBody>
            <a:bodyPr wrap="square" rtlCol="0">
              <a:spAutoFit/>
            </a:bodyPr>
            <a:lstStyle/>
            <a:p>
              <a:r>
                <a:rPr lang="en-US" sz="1400" dirty="0" smtClean="0">
                  <a:solidFill>
                    <a:srgbClr val="996633"/>
                  </a:solidFill>
                </a:rPr>
                <a:t>Quadrant IV</a:t>
              </a:r>
              <a:endParaRPr lang="en-US" sz="1400" dirty="0">
                <a:solidFill>
                  <a:srgbClr val="996633"/>
                </a:solidFill>
              </a:endParaRPr>
            </a:p>
          </p:txBody>
        </p:sp>
        <mc:AlternateContent xmlns:mc="http://schemas.openxmlformats.org/markup-compatibility/2006" xmlns:a14="http://schemas.microsoft.com/office/drawing/2010/main">
          <mc:Choice Requires="a14">
            <p:sp>
              <p:nvSpPr>
                <p:cNvPr id="13" name="TextBox 12"/>
                <p:cNvSpPr txBox="1"/>
                <p:nvPr/>
              </p:nvSpPr>
              <p:spPr>
                <a:xfrm>
                  <a:off x="4492171" y="4040044"/>
                  <a:ext cx="98697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a:rPr>
                              <m:t>𝑋</m:t>
                            </m:r>
                          </m:e>
                        </m:acc>
                      </m:oMath>
                    </m:oMathPara>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4492171" y="4040044"/>
                  <a:ext cx="986971" cy="369332"/>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7039428" y="5257800"/>
                  <a:ext cx="37737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a:rPr>
                              <m:t>𝑌</m:t>
                            </m:r>
                          </m:e>
                        </m:acc>
                      </m:oMath>
                    </m:oMathPara>
                  </a14:m>
                  <a:endParaRPr lang="en-US" dirty="0"/>
                </a:p>
              </p:txBody>
            </p:sp>
          </mc:Choice>
          <mc:Fallback xmlns="">
            <p:sp>
              <p:nvSpPr>
                <p:cNvPr id="19" name="TextBox 18"/>
                <p:cNvSpPr txBox="1">
                  <a:spLocks noRot="1" noChangeAspect="1" noMove="1" noResize="1" noEditPoints="1" noAdjustHandles="1" noChangeArrowheads="1" noChangeShapeType="1" noTextEdit="1"/>
                </p:cNvSpPr>
                <p:nvPr/>
              </p:nvSpPr>
              <p:spPr>
                <a:xfrm>
                  <a:off x="7039428" y="5257800"/>
                  <a:ext cx="377371" cy="369332"/>
                </a:xfrm>
                <a:prstGeom prst="rect">
                  <a:avLst/>
                </a:prstGeom>
                <a:blipFill rotWithShape="1">
                  <a:blip r:embed="rId5"/>
                  <a:stretch>
                    <a:fillRect/>
                  </a:stretch>
                </a:blipFill>
              </p:spPr>
              <p:txBody>
                <a:bodyPr/>
                <a:lstStyle/>
                <a:p>
                  <a:r>
                    <a:rPr lang="en-US">
                      <a:noFill/>
                    </a:rPr>
                    <a:t> </a:t>
                  </a:r>
                </a:p>
              </p:txBody>
            </p:sp>
          </mc:Fallback>
        </mc:AlternateContent>
      </p:grpSp>
      <p:sp>
        <p:nvSpPr>
          <p:cNvPr id="21" name="Content Placeholder 2"/>
          <p:cNvSpPr txBox="1">
            <a:spLocks/>
          </p:cNvSpPr>
          <p:nvPr/>
        </p:nvSpPr>
        <p:spPr bwMode="auto">
          <a:xfrm>
            <a:off x="457201" y="2875190"/>
            <a:ext cx="3047999" cy="3186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r>
              <a:rPr lang="en-US" sz="2600" kern="0" dirty="0" smtClean="0"/>
              <a:t>With </a:t>
            </a:r>
            <a:r>
              <a:rPr lang="en-US" sz="2600" kern="0" dirty="0" smtClean="0">
                <a:solidFill>
                  <a:srgbClr val="FF0000"/>
                </a:solidFill>
              </a:rPr>
              <a:t>positive </a:t>
            </a:r>
            <a:r>
              <a:rPr lang="en-US" sz="2600" kern="0" dirty="0" smtClean="0"/>
              <a:t>linear association, there is a tendency for the dots to lie predominantly in </a:t>
            </a:r>
            <a:r>
              <a:rPr lang="en-US" sz="2600" kern="0" dirty="0" smtClean="0">
                <a:solidFill>
                  <a:srgbClr val="FF0000"/>
                </a:solidFill>
              </a:rPr>
              <a:t>quadrants I and III</a:t>
            </a:r>
            <a:endParaRPr lang="en-US" sz="2600" kern="0" dirty="0">
              <a:solidFill>
                <a:srgbClr val="FF0000"/>
              </a:solidFill>
            </a:endParaRPr>
          </a:p>
        </p:txBody>
      </p:sp>
    </p:spTree>
    <p:extLst>
      <p:ext uri="{BB962C8B-B14F-4D97-AF65-F5344CB8AC3E}">
        <p14:creationId xmlns:p14="http://schemas.microsoft.com/office/powerpoint/2010/main" val="286154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Covariance</a:t>
            </a:r>
          </a:p>
        </p:txBody>
      </p:sp>
      <p:sp>
        <p:nvSpPr>
          <p:cNvPr id="3" name="Content Placeholder 2"/>
          <p:cNvSpPr>
            <a:spLocks noGrp="1"/>
          </p:cNvSpPr>
          <p:nvPr>
            <p:ph idx="1"/>
          </p:nvPr>
        </p:nvSpPr>
        <p:spPr/>
        <p:txBody>
          <a:bodyPr/>
          <a:lstStyle/>
          <a:p>
            <a:r>
              <a:rPr lang="en-US" sz="2600" dirty="0" smtClean="0"/>
              <a:t>On the other hand, with </a:t>
            </a:r>
            <a:r>
              <a:rPr lang="en-US" sz="2600" dirty="0" smtClean="0">
                <a:solidFill>
                  <a:srgbClr val="FF0000"/>
                </a:solidFill>
              </a:rPr>
              <a:t>negative </a:t>
            </a:r>
            <a:r>
              <a:rPr lang="en-US" sz="2600" dirty="0" smtClean="0"/>
              <a:t>linear association, there is a tendency for the dots to lie predominantly in </a:t>
            </a:r>
            <a:r>
              <a:rPr lang="en-US" sz="2600" dirty="0" smtClean="0">
                <a:solidFill>
                  <a:srgbClr val="FF0000"/>
                </a:solidFill>
              </a:rPr>
              <a:t>quadrants II and IV</a:t>
            </a:r>
            <a:endParaRPr lang="en-US" sz="2600" dirty="0">
              <a:solidFill>
                <a:srgbClr val="FF0000"/>
              </a:solidFill>
            </a:endParaRP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11</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841" t="46634" r="10079" b="4236"/>
          <a:stretch/>
        </p:blipFill>
        <p:spPr bwMode="auto">
          <a:xfrm>
            <a:off x="990600" y="2823030"/>
            <a:ext cx="7300687" cy="3606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41041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Covariance</a:t>
            </a:r>
          </a:p>
        </p:txBody>
      </p:sp>
      <p:sp>
        <p:nvSpPr>
          <p:cNvPr id="3" name="Content Placeholder 2"/>
          <p:cNvSpPr>
            <a:spLocks noGrp="1"/>
          </p:cNvSpPr>
          <p:nvPr>
            <p:ph idx="1"/>
          </p:nvPr>
        </p:nvSpPr>
        <p:spPr/>
        <p:txBody>
          <a:bodyPr/>
          <a:lstStyle/>
          <a:p>
            <a:r>
              <a:rPr lang="en-US" sz="2600" dirty="0" smtClean="0"/>
              <a:t>If there is </a:t>
            </a:r>
            <a:r>
              <a:rPr lang="en-US" sz="2600" dirty="0" smtClean="0">
                <a:solidFill>
                  <a:srgbClr val="FF0000"/>
                </a:solidFill>
              </a:rPr>
              <a:t>no or very weak </a:t>
            </a:r>
            <a:r>
              <a:rPr lang="en-US" sz="2600" dirty="0" smtClean="0"/>
              <a:t>linear association, then there is a tendency for the dots to scatter across </a:t>
            </a:r>
            <a:r>
              <a:rPr lang="en-US" sz="2600" dirty="0" smtClean="0">
                <a:solidFill>
                  <a:srgbClr val="FF0000"/>
                </a:solidFill>
              </a:rPr>
              <a:t>all four quadrants</a:t>
            </a:r>
            <a:endParaRPr lang="en-US" sz="2600" dirty="0">
              <a:solidFill>
                <a:srgbClr val="FF0000"/>
              </a:solidFill>
            </a:endParaRP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12</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104" t="48277" r="9896" b="3275"/>
          <a:stretch/>
        </p:blipFill>
        <p:spPr bwMode="auto">
          <a:xfrm>
            <a:off x="990600" y="2872846"/>
            <a:ext cx="7239000" cy="3531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66795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Covariance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The covariance only measures linear association</a:t>
                </a:r>
              </a:p>
              <a:p>
                <a:r>
                  <a:rPr lang="en-US" sz="2600" dirty="0" smtClean="0"/>
                  <a:t>A covariance of </a:t>
                </a:r>
                <a:r>
                  <a:rPr lang="en-US" sz="2600" dirty="0" smtClean="0">
                    <a:solidFill>
                      <a:srgbClr val="FF0000"/>
                    </a:solidFill>
                  </a:rPr>
                  <a:t>zero</a:t>
                </a:r>
                <a:r>
                  <a:rPr lang="en-US" sz="2600" dirty="0" smtClean="0"/>
                  <a:t> does not necessarily imply that </a:t>
                </a:r>
                <a14:m>
                  <m:oMath xmlns:m="http://schemas.openxmlformats.org/officeDocument/2006/math">
                    <m:r>
                      <a:rPr lang="en-US" sz="2600" i="1" dirty="0" smtClean="0">
                        <a:latin typeface="Cambria Math"/>
                      </a:rPr>
                      <m:t>𝑋</m:t>
                    </m:r>
                  </m:oMath>
                </a14:m>
                <a:r>
                  <a:rPr lang="en-US" sz="2600" dirty="0" smtClean="0"/>
                  <a:t> and </a:t>
                </a:r>
                <a14:m>
                  <m:oMath xmlns:m="http://schemas.openxmlformats.org/officeDocument/2006/math">
                    <m:r>
                      <a:rPr lang="en-US" sz="2600" i="1" dirty="0" smtClean="0">
                        <a:latin typeface="Cambria Math"/>
                      </a:rPr>
                      <m:t>𝑌</m:t>
                    </m:r>
                  </m:oMath>
                </a14:m>
                <a:r>
                  <a:rPr lang="en-US" sz="2600" dirty="0" smtClean="0"/>
                  <a:t> have no association because they may be related in a </a:t>
                </a:r>
                <a:r>
                  <a:rPr lang="en-US" sz="2600" dirty="0" smtClean="0">
                    <a:solidFill>
                      <a:srgbClr val="FF0000"/>
                    </a:solidFill>
                  </a:rPr>
                  <a:t>non-linear</a:t>
                </a:r>
                <a:r>
                  <a:rPr lang="en-US" sz="2600" dirty="0" smtClean="0"/>
                  <a:t> way</a:t>
                </a:r>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13</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133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0104" t="47241" r="10104" b="3965"/>
          <a:stretch/>
        </p:blipFill>
        <p:spPr bwMode="auto">
          <a:xfrm>
            <a:off x="1752600" y="3338286"/>
            <a:ext cx="6117808" cy="3016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42299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Covariance – Example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Consider the sample data regarding Height (</a:t>
                </a:r>
                <a14:m>
                  <m:oMath xmlns:m="http://schemas.openxmlformats.org/officeDocument/2006/math">
                    <m:r>
                      <a:rPr lang="en-US" sz="2600" i="1" dirty="0" smtClean="0">
                        <a:latin typeface="Cambria Math"/>
                      </a:rPr>
                      <m:t>𝑋</m:t>
                    </m:r>
                  </m:oMath>
                </a14:m>
                <a:r>
                  <a:rPr lang="en-US" sz="2600" dirty="0" smtClean="0"/>
                  <a:t>) and Weight (</a:t>
                </a:r>
                <a14:m>
                  <m:oMath xmlns:m="http://schemas.openxmlformats.org/officeDocument/2006/math">
                    <m:r>
                      <a:rPr lang="en-US" sz="2600" i="1" dirty="0" smtClean="0">
                        <a:latin typeface="Cambria Math"/>
                      </a:rPr>
                      <m:t>𝑌</m:t>
                    </m:r>
                  </m:oMath>
                </a14:m>
                <a:r>
                  <a:rPr lang="en-US" sz="2600" dirty="0" smtClean="0"/>
                  <a:t>)</a:t>
                </a:r>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14</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288556613"/>
                  </p:ext>
                </p:extLst>
              </p:nvPr>
            </p:nvGraphicFramePr>
            <p:xfrm>
              <a:off x="838200" y="2467428"/>
              <a:ext cx="7772400" cy="3520440"/>
            </p:xfrm>
            <a:graphic>
              <a:graphicData uri="http://schemas.openxmlformats.org/drawingml/2006/table">
                <a:tbl>
                  <a:tblPr firstRow="1" bandRow="1">
                    <a:tableStyleId>{5C22544A-7EE6-4342-B048-85BDC9FD1C3A}</a:tableStyleId>
                  </a:tblPr>
                  <a:tblGrid>
                    <a:gridCol w="1554480"/>
                    <a:gridCol w="1554480"/>
                    <a:gridCol w="1554480"/>
                    <a:gridCol w="1554480"/>
                    <a:gridCol w="1554480"/>
                  </a:tblGrid>
                  <a:tr h="447040">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𝑋</m:t>
                                </m:r>
                              </m:oMath>
                            </m:oMathPara>
                          </a14:m>
                          <a:endParaRPr lang="en-US" sz="1600" dirty="0">
                            <a:latin typeface="Calibri" panose="020F0502020204030204" pitchFamily="34" charset="0"/>
                          </a:endParaRPr>
                        </a:p>
                      </a:txBody>
                      <a:tcPr anchor="ctr"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𝑌</m:t>
                                </m:r>
                              </m:oMath>
                            </m:oMathPara>
                          </a14:m>
                          <a:endParaRPr lang="en-US" sz="1600" dirty="0">
                            <a:latin typeface="Calibri" panose="020F0502020204030204" pitchFamily="34" charset="0"/>
                          </a:endParaRPr>
                        </a:p>
                      </a:txBody>
                      <a:tcPr anchor="ctr"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b="1" i="1" smtClean="0">
                                    <a:latin typeface="Cambria Math"/>
                                  </a:rPr>
                                  <m:t>𝑿</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𝑿</m:t>
                                    </m:r>
                                  </m:e>
                                </m:acc>
                              </m:oMath>
                            </m:oMathPara>
                          </a14:m>
                          <a:endParaRPr lang="en-US" sz="1600" dirty="0">
                            <a:latin typeface="Calibri" panose="020F0502020204030204" pitchFamily="34" charset="0"/>
                          </a:endParaRPr>
                        </a:p>
                      </a:txBody>
                      <a:tcPr anchor="ctr"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b="1" i="1" smtClean="0">
                                    <a:latin typeface="Cambria Math"/>
                                  </a:rPr>
                                  <m:t>𝒀</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𝒀</m:t>
                                    </m:r>
                                  </m:e>
                                </m:acc>
                              </m:oMath>
                            </m:oMathPara>
                          </a14:m>
                          <a:endParaRPr lang="en-US" sz="1600" dirty="0">
                            <a:latin typeface="Calibri" panose="020F0502020204030204" pitchFamily="34" charset="0"/>
                          </a:endParaRPr>
                        </a:p>
                      </a:txBody>
                      <a:tcPr anchor="ctr"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b="1" i="1" smtClean="0">
                                    <a:latin typeface="Cambria Math"/>
                                  </a:rPr>
                                  <m:t>(</m:t>
                                </m:r>
                                <m:r>
                                  <a:rPr lang="en-US" sz="1600" b="1" i="1" smtClean="0">
                                    <a:latin typeface="Cambria Math"/>
                                  </a:rPr>
                                  <m:t>𝑿</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𝑿</m:t>
                                    </m:r>
                                  </m:e>
                                </m:acc>
                                <m:r>
                                  <a:rPr lang="en-US" sz="1600" b="1" i="1" smtClean="0">
                                    <a:latin typeface="Cambria Math"/>
                                  </a:rPr>
                                  <m:t>)(</m:t>
                                </m:r>
                                <m:r>
                                  <a:rPr lang="en-US" sz="1600" b="1" i="1" smtClean="0">
                                    <a:latin typeface="Cambria Math"/>
                                  </a:rPr>
                                  <m:t>𝒀</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𝒀</m:t>
                                    </m:r>
                                  </m:e>
                                </m:acc>
                                <m:r>
                                  <a:rPr lang="en-US" sz="1600" b="1" i="1" smtClean="0">
                                    <a:latin typeface="Cambria Math"/>
                                  </a:rPr>
                                  <m:t>)</m:t>
                                </m:r>
                              </m:oMath>
                            </m:oMathPara>
                          </a14:m>
                          <a:endParaRPr lang="en-US" sz="1600" dirty="0">
                            <a:latin typeface="Calibri" panose="020F0502020204030204" pitchFamily="34" charset="0"/>
                          </a:endParaRPr>
                        </a:p>
                      </a:txBody>
                      <a:tcPr anchor="ctr" anchorCtr="1"/>
                    </a:tc>
                  </a:tr>
                  <a:tr h="263236">
                    <a:tc>
                      <a:txBody>
                        <a:bodyPr/>
                        <a:lstStyle/>
                        <a:p>
                          <a:pPr algn="ctr">
                            <a:lnSpc>
                              <a:spcPts val="17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0.5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1.25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185</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15.5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116.25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165</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-4.5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-11.25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140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50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-29.5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-22.5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663.75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180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-26.25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150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60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243.75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200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100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30.5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838.75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160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65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71.25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175</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5.5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41.25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-1.25</a:t>
                          </a:r>
                        </a:p>
                      </a:txBody>
                      <a:tcPr marL="9525" marR="9525" marT="9525" marB="0" anchor="ctr" anchorCtr="1"/>
                    </a:tc>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288556613"/>
                  </p:ext>
                </p:extLst>
              </p:nvPr>
            </p:nvGraphicFramePr>
            <p:xfrm>
              <a:off x="838200" y="2467428"/>
              <a:ext cx="7772400" cy="3520440"/>
            </p:xfrm>
            <a:graphic>
              <a:graphicData uri="http://schemas.openxmlformats.org/drawingml/2006/table">
                <a:tbl>
                  <a:tblPr firstRow="1" bandRow="1">
                    <a:tableStyleId>{5C22544A-7EE6-4342-B048-85BDC9FD1C3A}</a:tableStyleId>
                  </a:tblPr>
                  <a:tblGrid>
                    <a:gridCol w="1554480"/>
                    <a:gridCol w="1554480"/>
                    <a:gridCol w="1554480"/>
                    <a:gridCol w="1554480"/>
                    <a:gridCol w="1554480"/>
                  </a:tblGrid>
                  <a:tr h="447040">
                    <a:tc>
                      <a:txBody>
                        <a:bodyPr/>
                        <a:lstStyle/>
                        <a:p>
                          <a:endParaRPr lang="en-US"/>
                        </a:p>
                      </a:txBody>
                      <a:tcPr anchor="ctr" anchorCtr="1">
                        <a:blipFill rotWithShape="1">
                          <a:blip r:embed="rId4"/>
                          <a:stretch>
                            <a:fillRect l="-392" t="-1370" r="-400000" b="-710959"/>
                          </a:stretch>
                        </a:blipFill>
                      </a:tcPr>
                    </a:tc>
                    <a:tc>
                      <a:txBody>
                        <a:bodyPr/>
                        <a:lstStyle/>
                        <a:p>
                          <a:endParaRPr lang="en-US"/>
                        </a:p>
                      </a:txBody>
                      <a:tcPr anchor="ctr" anchorCtr="1">
                        <a:blipFill rotWithShape="1">
                          <a:blip r:embed="rId4"/>
                          <a:stretch>
                            <a:fillRect l="-100392" t="-1370" r="-300000" b="-710959"/>
                          </a:stretch>
                        </a:blipFill>
                      </a:tcPr>
                    </a:tc>
                    <a:tc>
                      <a:txBody>
                        <a:bodyPr/>
                        <a:lstStyle/>
                        <a:p>
                          <a:endParaRPr lang="en-US"/>
                        </a:p>
                      </a:txBody>
                      <a:tcPr anchor="ctr" anchorCtr="1">
                        <a:blipFill rotWithShape="1">
                          <a:blip r:embed="rId4"/>
                          <a:stretch>
                            <a:fillRect l="-200392" t="-1370" r="-200000" b="-710959"/>
                          </a:stretch>
                        </a:blipFill>
                      </a:tcPr>
                    </a:tc>
                    <a:tc>
                      <a:txBody>
                        <a:bodyPr/>
                        <a:lstStyle/>
                        <a:p>
                          <a:endParaRPr lang="en-US"/>
                        </a:p>
                      </a:txBody>
                      <a:tcPr anchor="ctr" anchorCtr="1">
                        <a:blipFill rotWithShape="1">
                          <a:blip r:embed="rId4"/>
                          <a:stretch>
                            <a:fillRect l="-300392" t="-1370" r="-100000" b="-710959"/>
                          </a:stretch>
                        </a:blipFill>
                      </a:tcPr>
                    </a:tc>
                    <a:tc>
                      <a:txBody>
                        <a:bodyPr/>
                        <a:lstStyle/>
                        <a:p>
                          <a:endParaRPr lang="en-US"/>
                        </a:p>
                      </a:txBody>
                      <a:tcPr anchor="ctr" anchorCtr="1">
                        <a:blipFill rotWithShape="1">
                          <a:blip r:embed="rId4"/>
                          <a:stretch>
                            <a:fillRect l="-400392" t="-1370" b="-710959"/>
                          </a:stretch>
                        </a:blipFill>
                      </a:tcPr>
                    </a:tc>
                  </a:tr>
                  <a:tr h="307340">
                    <a:tc>
                      <a:txBody>
                        <a:bodyPr/>
                        <a:lstStyle/>
                        <a:p>
                          <a:pPr algn="ctr">
                            <a:lnSpc>
                              <a:spcPts val="17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0.5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1.25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185</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15.5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116.25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165</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-4.5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-11.25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140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50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-29.5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-22.5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663.75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180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-26.25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150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60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243.75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200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100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30.5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838.75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160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65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71.25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175</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5.5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41.25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-1.25</a:t>
                          </a:r>
                        </a:p>
                      </a:txBody>
                      <a:tcPr marL="9525" marR="9525" marT="9525" marB="0" anchor="ctr" anchorCtr="1"/>
                    </a:tc>
                  </a:tr>
                </a:tbl>
              </a:graphicData>
            </a:graphic>
          </p:graphicFrame>
        </mc:Fallback>
      </mc:AlternateContent>
      <mc:AlternateContent xmlns:mc="http://schemas.openxmlformats.org/markup-compatibility/2006" xmlns:a14="http://schemas.microsoft.com/office/drawing/2010/main">
        <mc:Choice Requires="a14">
          <p:graphicFrame>
            <p:nvGraphicFramePr>
              <p:cNvPr id="7" name="Table 6"/>
              <p:cNvGraphicFramePr>
                <a:graphicFrameLocks noGrp="1"/>
              </p:cNvGraphicFramePr>
              <p:nvPr>
                <p:extLst>
                  <p:ext uri="{D42A27DB-BD31-4B8C-83A1-F6EECF244321}">
                    <p14:modId xmlns:p14="http://schemas.microsoft.com/office/powerpoint/2010/main" val="1496492668"/>
                  </p:ext>
                </p:extLst>
              </p:nvPr>
            </p:nvGraphicFramePr>
            <p:xfrm>
              <a:off x="838199" y="6019800"/>
              <a:ext cx="7772400" cy="447040"/>
            </p:xfrm>
            <a:graphic>
              <a:graphicData uri="http://schemas.openxmlformats.org/drawingml/2006/table">
                <a:tbl>
                  <a:tblPr firstRow="1" bandRow="1">
                    <a:tableStyleId>{5C22544A-7EE6-4342-B048-85BDC9FD1C3A}</a:tableStyleId>
                  </a:tblPr>
                  <a:tblGrid>
                    <a:gridCol w="1554480"/>
                    <a:gridCol w="1554480"/>
                    <a:gridCol w="1554480"/>
                    <a:gridCol w="1554480"/>
                    <a:gridCol w="1554480"/>
                  </a:tblGrid>
                  <a:tr h="447040">
                    <a:tc>
                      <a:txBody>
                        <a:bodyPr/>
                        <a:lstStyle/>
                        <a:p>
                          <a:pPr algn="ctr"/>
                          <a14:m>
                            <m:oMath xmlns:m="http://schemas.openxmlformats.org/officeDocument/2006/math">
                              <m:acc>
                                <m:accPr>
                                  <m:chr m:val="̅"/>
                                  <m:ctrlPr>
                                    <a:rPr lang="en-US" i="1" smtClean="0">
                                      <a:solidFill>
                                        <a:schemeClr val="bg1"/>
                                      </a:solidFill>
                                      <a:latin typeface="Cambria Math" panose="02040503050406030204" pitchFamily="18" charset="0"/>
                                    </a:rPr>
                                  </m:ctrlPr>
                                </m:accPr>
                                <m:e>
                                  <m:r>
                                    <a:rPr lang="en-US" b="1" i="1" smtClean="0">
                                      <a:solidFill>
                                        <a:schemeClr val="bg1"/>
                                      </a:solidFill>
                                      <a:latin typeface="Cambria Math"/>
                                    </a:rPr>
                                    <m:t>𝑿</m:t>
                                  </m:r>
                                </m:e>
                              </m:acc>
                              <m:r>
                                <a:rPr lang="en-US" b="1" i="1" smtClean="0">
                                  <a:solidFill>
                                    <a:schemeClr val="bg1"/>
                                  </a:solidFill>
                                  <a:latin typeface="Cambria Math"/>
                                </a:rPr>
                                <m:t>=</m:t>
                              </m:r>
                            </m:oMath>
                          </a14:m>
                          <a:r>
                            <a:rPr lang="en-US" dirty="0" smtClean="0">
                              <a:solidFill>
                                <a:schemeClr val="bg1"/>
                              </a:solidFill>
                              <a:latin typeface="Calibri" panose="020F0502020204030204" pitchFamily="34" charset="0"/>
                            </a:rPr>
                            <a:t> 169.5</a:t>
                          </a:r>
                          <a:endParaRPr lang="en-US" dirty="0">
                            <a:solidFill>
                              <a:schemeClr val="bg1"/>
                            </a:solidFill>
                            <a:latin typeface="Calibri" panose="020F0502020204030204" pitchFamily="34" charset="0"/>
                          </a:endParaRPr>
                        </a:p>
                      </a:txBody>
                      <a:tcPr anchor="ctr" anchorCtr="1"/>
                    </a:tc>
                    <a:tc>
                      <a:txBody>
                        <a:bodyPr/>
                        <a:lstStyle/>
                        <a:p>
                          <a:pPr algn="ctr"/>
                          <a14:m>
                            <m:oMath xmlns:m="http://schemas.openxmlformats.org/officeDocument/2006/math">
                              <m:acc>
                                <m:accPr>
                                  <m:chr m:val="̅"/>
                                  <m:ctrlPr>
                                    <a:rPr lang="en-US" i="1" smtClean="0">
                                      <a:solidFill>
                                        <a:schemeClr val="bg1"/>
                                      </a:solidFill>
                                      <a:latin typeface="Cambria Math" panose="02040503050406030204" pitchFamily="18" charset="0"/>
                                    </a:rPr>
                                  </m:ctrlPr>
                                </m:accPr>
                                <m:e>
                                  <m:r>
                                    <a:rPr lang="en-US" b="1" i="1" smtClean="0">
                                      <a:solidFill>
                                        <a:schemeClr val="bg1"/>
                                      </a:solidFill>
                                      <a:latin typeface="Cambria Math"/>
                                    </a:rPr>
                                    <m:t>𝒀</m:t>
                                  </m:r>
                                </m:e>
                              </m:acc>
                              <m:r>
                                <a:rPr lang="en-US" b="1" i="1" smtClean="0">
                                  <a:solidFill>
                                    <a:schemeClr val="bg1"/>
                                  </a:solidFill>
                                  <a:latin typeface="Cambria Math"/>
                                </a:rPr>
                                <m:t>=</m:t>
                              </m:r>
                            </m:oMath>
                          </a14:m>
                          <a:r>
                            <a:rPr lang="en-US" dirty="0" smtClean="0">
                              <a:latin typeface="Calibri" panose="020F0502020204030204" pitchFamily="34" charset="0"/>
                            </a:rPr>
                            <a:t> 72.5</a:t>
                          </a:r>
                          <a:endParaRPr lang="en-US" dirty="0">
                            <a:latin typeface="Calibri" panose="020F0502020204030204" pitchFamily="34" charset="0"/>
                          </a:endParaRPr>
                        </a:p>
                      </a:txBody>
                      <a:tcPr anchor="ctr" anchorCtr="1"/>
                    </a:tc>
                    <a:tc>
                      <a:txBody>
                        <a:bodyPr/>
                        <a:lstStyle/>
                        <a:p>
                          <a:pPr algn="ctr"/>
                          <a:endParaRPr lang="en-US" dirty="0">
                            <a:latin typeface="Calibri" panose="020F0502020204030204" pitchFamily="34" charset="0"/>
                          </a:endParaRPr>
                        </a:p>
                      </a:txBody>
                      <a:tcPr anchor="ctr" anchorCtr="1"/>
                    </a:tc>
                    <a:tc>
                      <a:txBody>
                        <a:bodyPr/>
                        <a:lstStyle/>
                        <a:p>
                          <a:pPr algn="ctr"/>
                          <a:endParaRPr lang="en-US" dirty="0">
                            <a:latin typeface="Calibri" panose="020F0502020204030204" pitchFamily="34" charset="0"/>
                          </a:endParaRPr>
                        </a:p>
                      </a:txBody>
                      <a:tcPr anchor="ctr" anchorCtr="1"/>
                    </a:tc>
                    <a:tc>
                      <a:txBody>
                        <a:bodyPr/>
                        <a:lstStyle/>
                        <a:p>
                          <a:pPr algn="ctr"/>
                          <a14:m>
                            <m:oMath xmlns:m="http://schemas.openxmlformats.org/officeDocument/2006/math">
                              <m:sSub>
                                <m:sSubPr>
                                  <m:ctrlPr>
                                    <a:rPr lang="en-US" i="1" smtClean="0">
                                      <a:latin typeface="Cambria Math" panose="02040503050406030204" pitchFamily="18" charset="0"/>
                                    </a:rPr>
                                  </m:ctrlPr>
                                </m:sSubPr>
                                <m:e>
                                  <m:r>
                                    <a:rPr lang="en-US" b="1" i="1" smtClean="0">
                                      <a:latin typeface="Cambria Math"/>
                                    </a:rPr>
                                    <m:t>𝑺</m:t>
                                  </m:r>
                                </m:e>
                                <m:sub>
                                  <m:r>
                                    <a:rPr lang="en-US" b="1" i="1" smtClean="0">
                                      <a:latin typeface="Cambria Math"/>
                                    </a:rPr>
                                    <m:t>𝑿𝒀</m:t>
                                  </m:r>
                                </m:sub>
                              </m:sSub>
                              <m:r>
                                <a:rPr lang="en-US" b="1" i="1" smtClean="0">
                                  <a:latin typeface="Cambria Math"/>
                                </a:rPr>
                                <m:t>=</m:t>
                              </m:r>
                            </m:oMath>
                          </a14:m>
                          <a:r>
                            <a:rPr lang="en-US" dirty="0" smtClean="0">
                              <a:latin typeface="Calibri" panose="020F0502020204030204" pitchFamily="34" charset="0"/>
                            </a:rPr>
                            <a:t> 215.28</a:t>
                          </a:r>
                          <a:endParaRPr lang="en-US" dirty="0">
                            <a:latin typeface="Calibri" panose="020F0502020204030204" pitchFamily="34" charset="0"/>
                          </a:endParaRPr>
                        </a:p>
                      </a:txBody>
                      <a:tcPr anchor="ctr" anchorCtr="1"/>
                    </a:tc>
                  </a:tr>
                </a:tbl>
              </a:graphicData>
            </a:graphic>
          </p:graphicFrame>
        </mc:Choice>
        <mc:Fallback xmlns="">
          <p:graphicFrame>
            <p:nvGraphicFramePr>
              <p:cNvPr id="7" name="Table 6"/>
              <p:cNvGraphicFramePr>
                <a:graphicFrameLocks noGrp="1"/>
              </p:cNvGraphicFramePr>
              <p:nvPr>
                <p:extLst>
                  <p:ext uri="{D42A27DB-BD31-4B8C-83A1-F6EECF244321}">
                    <p14:modId xmlns:p14="http://schemas.microsoft.com/office/powerpoint/2010/main" val="1496492668"/>
                  </p:ext>
                </p:extLst>
              </p:nvPr>
            </p:nvGraphicFramePr>
            <p:xfrm>
              <a:off x="838199" y="6019800"/>
              <a:ext cx="7772400" cy="447040"/>
            </p:xfrm>
            <a:graphic>
              <a:graphicData uri="http://schemas.openxmlformats.org/drawingml/2006/table">
                <a:tbl>
                  <a:tblPr firstRow="1" bandRow="1">
                    <a:tableStyleId>{5C22544A-7EE6-4342-B048-85BDC9FD1C3A}</a:tableStyleId>
                  </a:tblPr>
                  <a:tblGrid>
                    <a:gridCol w="1554480"/>
                    <a:gridCol w="1554480"/>
                    <a:gridCol w="1554480"/>
                    <a:gridCol w="1554480"/>
                    <a:gridCol w="1554480"/>
                  </a:tblGrid>
                  <a:tr h="447040">
                    <a:tc>
                      <a:txBody>
                        <a:bodyPr/>
                        <a:lstStyle/>
                        <a:p>
                          <a:endParaRPr lang="en-US"/>
                        </a:p>
                      </a:txBody>
                      <a:tcPr anchor="ctr" anchorCtr="1">
                        <a:blipFill rotWithShape="1">
                          <a:blip r:embed="rId5"/>
                          <a:stretch>
                            <a:fillRect t="-1370" r="-400392" b="-12329"/>
                          </a:stretch>
                        </a:blipFill>
                      </a:tcPr>
                    </a:tc>
                    <a:tc>
                      <a:txBody>
                        <a:bodyPr/>
                        <a:lstStyle/>
                        <a:p>
                          <a:endParaRPr lang="en-US"/>
                        </a:p>
                      </a:txBody>
                      <a:tcPr anchor="ctr" anchorCtr="1">
                        <a:blipFill rotWithShape="1">
                          <a:blip r:embed="rId5"/>
                          <a:stretch>
                            <a:fillRect l="-100000" t="-1370" r="-300392" b="-12329"/>
                          </a:stretch>
                        </a:blipFill>
                      </a:tcPr>
                    </a:tc>
                    <a:tc>
                      <a:txBody>
                        <a:bodyPr/>
                        <a:lstStyle/>
                        <a:p>
                          <a:pPr algn="ctr"/>
                          <a:endParaRPr lang="en-US" dirty="0">
                            <a:latin typeface="Calibri" panose="020F0502020204030204" pitchFamily="34" charset="0"/>
                          </a:endParaRPr>
                        </a:p>
                      </a:txBody>
                      <a:tcPr anchor="ctr" anchorCtr="1"/>
                    </a:tc>
                    <a:tc>
                      <a:txBody>
                        <a:bodyPr/>
                        <a:lstStyle/>
                        <a:p>
                          <a:pPr algn="ctr"/>
                          <a:endParaRPr lang="en-US" dirty="0">
                            <a:latin typeface="Calibri" panose="020F0502020204030204" pitchFamily="34" charset="0"/>
                          </a:endParaRPr>
                        </a:p>
                      </a:txBody>
                      <a:tcPr anchor="ctr" anchorCtr="1"/>
                    </a:tc>
                    <a:tc>
                      <a:txBody>
                        <a:bodyPr/>
                        <a:lstStyle/>
                        <a:p>
                          <a:endParaRPr lang="en-US"/>
                        </a:p>
                      </a:txBody>
                      <a:tcPr anchor="ctr" anchorCtr="1">
                        <a:blipFill rotWithShape="1">
                          <a:blip r:embed="rId5"/>
                          <a:stretch>
                            <a:fillRect l="-400000" t="-1370" r="-392" b="-12329"/>
                          </a:stretch>
                        </a:blipFill>
                      </a:tcPr>
                    </a:tc>
                  </a:tr>
                </a:tbl>
              </a:graphicData>
            </a:graphic>
          </p:graphicFrame>
        </mc:Fallback>
      </mc:AlternateContent>
      <p:cxnSp>
        <p:nvCxnSpPr>
          <p:cNvPr id="9" name="Straight Connector 8"/>
          <p:cNvCxnSpPr/>
          <p:nvPr/>
        </p:nvCxnSpPr>
        <p:spPr>
          <a:xfrm>
            <a:off x="4829175" y="2581275"/>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372225" y="2581275"/>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620000" y="2581275"/>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258175" y="2581275"/>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162050" y="61341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743200" y="61341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90194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Covariance – Example </a:t>
            </a:r>
          </a:p>
        </p:txBody>
      </p:sp>
      <p:sp>
        <p:nvSpPr>
          <p:cNvPr id="3" name="Content Placeholder 2"/>
          <p:cNvSpPr>
            <a:spLocks noGrp="1"/>
          </p:cNvSpPr>
          <p:nvPr>
            <p:ph idx="1"/>
          </p:nvPr>
        </p:nvSpPr>
        <p:spPr>
          <a:xfrm>
            <a:off x="457200" y="1600200"/>
            <a:ext cx="8305800" cy="5105400"/>
          </a:xfrm>
        </p:spPr>
        <p:txBody>
          <a:bodyPr/>
          <a:lstStyle/>
          <a:p>
            <a:r>
              <a:rPr lang="en-US" sz="2600" dirty="0" smtClean="0"/>
              <a:t>Let’s convert the height of the students from cm. to m. </a:t>
            </a:r>
          </a:p>
          <a:p>
            <a:endParaRPr lang="en-US" sz="2600" dirty="0" smtClean="0"/>
          </a:p>
          <a:p>
            <a:endParaRPr lang="en-US" sz="2600" dirty="0"/>
          </a:p>
          <a:p>
            <a:endParaRPr lang="en-US" sz="2600" dirty="0" smtClean="0"/>
          </a:p>
          <a:p>
            <a:endParaRPr lang="en-US" sz="2600" dirty="0"/>
          </a:p>
          <a:p>
            <a:endParaRPr lang="en-US" sz="2600" dirty="0" smtClean="0"/>
          </a:p>
          <a:p>
            <a:endParaRPr lang="en-US" sz="2600" dirty="0"/>
          </a:p>
          <a:p>
            <a:endParaRPr lang="en-US" sz="2600" dirty="0" smtClean="0"/>
          </a:p>
          <a:p>
            <a:endParaRPr lang="en-US" sz="2600" dirty="0"/>
          </a:p>
          <a:p>
            <a:endParaRPr lang="en-US" sz="1400" dirty="0" smtClean="0"/>
          </a:p>
          <a:p>
            <a:r>
              <a:rPr lang="en-US" sz="2600" dirty="0" smtClean="0"/>
              <a:t>The sample covariance </a:t>
            </a:r>
            <a:r>
              <a:rPr lang="en-US" sz="2600" smtClean="0"/>
              <a:t>is reduced </a:t>
            </a:r>
            <a:r>
              <a:rPr lang="en-US" sz="2600" dirty="0" smtClean="0"/>
              <a:t>by a factor of 100</a:t>
            </a:r>
            <a:endParaRPr lang="en-US" sz="2600" dirty="0"/>
          </a:p>
          <a:p>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15</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1009914715"/>
                  </p:ext>
                </p:extLst>
              </p:nvPr>
            </p:nvGraphicFramePr>
            <p:xfrm>
              <a:off x="381001" y="2051240"/>
              <a:ext cx="8458200" cy="3504102"/>
            </p:xfrm>
            <a:graphic>
              <a:graphicData uri="http://schemas.openxmlformats.org/drawingml/2006/table">
                <a:tbl>
                  <a:tblPr firstRow="1" bandRow="1">
                    <a:tableStyleId>{5C22544A-7EE6-4342-B048-85BDC9FD1C3A}</a:tableStyleId>
                  </a:tblPr>
                  <a:tblGrid>
                    <a:gridCol w="1691640"/>
                    <a:gridCol w="1691640"/>
                    <a:gridCol w="1691640"/>
                    <a:gridCol w="1691640"/>
                    <a:gridCol w="1691640"/>
                  </a:tblGrid>
                  <a:tr h="430702">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𝑋</m:t>
                                </m:r>
                                <m:r>
                                  <a:rPr lang="en-US" sz="1600" b="1" i="1" dirty="0" smtClean="0">
                                    <a:latin typeface="Cambria Math"/>
                                  </a:rPr>
                                  <m:t>′</m:t>
                                </m:r>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b="1" i="1" dirty="0" smtClean="0">
                                    <a:latin typeface="Cambria Math"/>
                                  </a:rPr>
                                  <m:t>𝒀</m:t>
                                </m:r>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b="1" i="1" smtClean="0">
                                    <a:latin typeface="Cambria Math"/>
                                  </a:rPr>
                                  <m:t>𝑿</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𝑿</m:t>
                                    </m:r>
                                    <m:r>
                                      <a:rPr lang="en-US" sz="1600" b="1" i="1" smtClean="0">
                                        <a:latin typeface="Cambria Math"/>
                                      </a:rPr>
                                      <m:t>′</m:t>
                                    </m:r>
                                  </m:e>
                                </m:acc>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b="1" i="1" smtClean="0">
                                    <a:latin typeface="Cambria Math"/>
                                  </a:rPr>
                                  <m:t>𝒀</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𝒀</m:t>
                                    </m:r>
                                  </m:e>
                                </m:acc>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b="1" i="1" smtClean="0">
                                    <a:latin typeface="Cambria Math"/>
                                  </a:rPr>
                                  <m:t>(</m:t>
                                </m:r>
                                <m:r>
                                  <a:rPr lang="en-US" sz="1600" b="1" i="1" smtClean="0">
                                    <a:latin typeface="Cambria Math"/>
                                  </a:rPr>
                                  <m:t>𝑿</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𝑿</m:t>
                                    </m:r>
                                    <m:r>
                                      <a:rPr lang="en-US" sz="1600" b="1" i="1" smtClean="0">
                                        <a:latin typeface="Cambria Math"/>
                                      </a:rPr>
                                      <m:t>′</m:t>
                                    </m:r>
                                  </m:e>
                                </m:acc>
                                <m:r>
                                  <a:rPr lang="en-US" sz="1600" b="1" i="1" smtClean="0">
                                    <a:latin typeface="Cambria Math"/>
                                  </a:rPr>
                                  <m:t>)(</m:t>
                                </m:r>
                                <m:r>
                                  <a:rPr lang="en-US" sz="1600" b="1" i="1" smtClean="0">
                                    <a:latin typeface="Cambria Math"/>
                                  </a:rPr>
                                  <m:t>𝒀</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𝒀</m:t>
                                    </m:r>
                                  </m:e>
                                </m:acc>
                                <m:r>
                                  <a:rPr lang="en-US" sz="1600" b="1" i="1" smtClean="0">
                                    <a:latin typeface="Cambria Math"/>
                                  </a:rPr>
                                  <m:t>)</m:t>
                                </m:r>
                              </m:oMath>
                            </m:oMathPara>
                          </a14:m>
                          <a:endParaRPr lang="en-US" sz="1600" dirty="0">
                            <a:latin typeface="Calibri" panose="020F0502020204030204" pitchFamily="34" charset="0"/>
                          </a:endParaRPr>
                        </a:p>
                      </a:txBody>
                      <a:tcPr anchor="b" anchorCtr="1"/>
                    </a:tc>
                  </a:tr>
                  <a:tr h="296337">
                    <a:tc>
                      <a:txBody>
                        <a:bodyPr/>
                        <a:lstStyle/>
                        <a:p>
                          <a:pPr algn="ctr" fontAlgn="b">
                            <a:lnSpc>
                              <a:spcPts val="1700"/>
                            </a:lnSpc>
                          </a:pPr>
                          <a:r>
                            <a:rPr lang="en-US" sz="1600" b="0" i="0" u="none" strike="noStrike" dirty="0">
                              <a:solidFill>
                                <a:srgbClr val="000000"/>
                              </a:solidFill>
                              <a:effectLst/>
                              <a:latin typeface="Calibri"/>
                            </a:rPr>
                            <a:t>1.7</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a:rPr>
                            <a:t>0.005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2.5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0.0125</a:t>
                          </a:r>
                        </a:p>
                      </a:txBody>
                      <a:tcPr marL="9525" marR="9525" marT="9525" marB="0" anchor="ctr" anchorCtr="1"/>
                    </a:tc>
                  </a:tr>
                  <a:tr h="296337">
                    <a:tc>
                      <a:txBody>
                        <a:bodyPr/>
                        <a:lstStyle/>
                        <a:p>
                          <a:pPr algn="ctr" fontAlgn="b">
                            <a:lnSpc>
                              <a:spcPts val="1700"/>
                            </a:lnSpc>
                          </a:pPr>
                          <a:r>
                            <a:rPr lang="en-US" sz="1600" b="0" i="0" u="none" strike="noStrike" dirty="0">
                              <a:solidFill>
                                <a:srgbClr val="000000"/>
                              </a:solidFill>
                              <a:effectLst/>
                              <a:latin typeface="Calibri"/>
                            </a:rPr>
                            <a:t>1.85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a:rPr>
                            <a:t>0.155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1.1625</a:t>
                          </a:r>
                        </a:p>
                      </a:txBody>
                      <a:tcPr marL="9525" marR="9525" marT="9525" marB="0" anchor="ctr" anchorCtr="1"/>
                    </a:tc>
                  </a:tr>
                  <a:tr h="296337">
                    <a:tc>
                      <a:txBody>
                        <a:bodyPr/>
                        <a:lstStyle/>
                        <a:p>
                          <a:pPr algn="ctr" fontAlgn="b">
                            <a:lnSpc>
                              <a:spcPts val="1700"/>
                            </a:lnSpc>
                          </a:pPr>
                          <a:r>
                            <a:rPr lang="en-US" sz="1600" b="0" i="0" u="none" strike="noStrike">
                              <a:solidFill>
                                <a:srgbClr val="000000"/>
                              </a:solidFill>
                              <a:effectLst/>
                              <a:latin typeface="Calibri"/>
                            </a:rPr>
                            <a:t>1.65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a:rPr>
                            <a:t>-0.045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-0.1125</a:t>
                          </a:r>
                        </a:p>
                      </a:txBody>
                      <a:tcPr marL="9525" marR="9525" marT="9525" marB="0" anchor="ctr" anchorCtr="1"/>
                    </a:tc>
                  </a:tr>
                  <a:tr h="296337">
                    <a:tc>
                      <a:txBody>
                        <a:bodyPr/>
                        <a:lstStyle/>
                        <a:p>
                          <a:pPr algn="ctr" fontAlgn="b">
                            <a:lnSpc>
                              <a:spcPts val="1700"/>
                            </a:lnSpc>
                          </a:pPr>
                          <a:r>
                            <a:rPr lang="en-US" sz="1600" b="0" i="0" u="none" strike="noStrike">
                              <a:solidFill>
                                <a:srgbClr val="000000"/>
                              </a:solidFill>
                              <a:effectLst/>
                              <a:latin typeface="Calibri"/>
                            </a:rPr>
                            <a:t>1.4</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50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a:rPr>
                            <a:t>-0.295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-22.5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6.6375</a:t>
                          </a:r>
                        </a:p>
                      </a:txBody>
                      <a:tcPr marL="9525" marR="9525" marT="9525" marB="0" anchor="ctr" anchorCtr="1"/>
                    </a:tc>
                  </a:tr>
                  <a:tr h="296337">
                    <a:tc>
                      <a:txBody>
                        <a:bodyPr/>
                        <a:lstStyle/>
                        <a:p>
                          <a:pPr algn="ctr" fontAlgn="b">
                            <a:lnSpc>
                              <a:spcPts val="1700"/>
                            </a:lnSpc>
                          </a:pPr>
                          <a:r>
                            <a:rPr lang="en-US" sz="1600" b="0" i="0" u="none" strike="noStrike">
                              <a:solidFill>
                                <a:srgbClr val="000000"/>
                              </a:solidFill>
                              <a:effectLst/>
                              <a:latin typeface="Calibri"/>
                            </a:rPr>
                            <a:t>1.8</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a:rPr>
                            <a:t>0.105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-0.2625</a:t>
                          </a:r>
                        </a:p>
                      </a:txBody>
                      <a:tcPr marL="9525" marR="9525" marT="9525" marB="0" anchor="ctr" anchorCtr="1"/>
                    </a:tc>
                  </a:tr>
                  <a:tr h="296337">
                    <a:tc>
                      <a:txBody>
                        <a:bodyPr/>
                        <a:lstStyle/>
                        <a:p>
                          <a:pPr algn="ctr" fontAlgn="b">
                            <a:lnSpc>
                              <a:spcPts val="1700"/>
                            </a:lnSpc>
                          </a:pPr>
                          <a:r>
                            <a:rPr lang="en-US" sz="1600" b="0" i="0" u="none" strike="noStrike">
                              <a:solidFill>
                                <a:srgbClr val="000000"/>
                              </a:solidFill>
                              <a:effectLst/>
                              <a:latin typeface="Calibri"/>
                            </a:rPr>
                            <a:t>1.5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60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a:rPr>
                            <a:t>-0.195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-12.5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2.4375</a:t>
                          </a:r>
                        </a:p>
                      </a:txBody>
                      <a:tcPr marL="9525" marR="9525" marT="9525" marB="0" anchor="ctr" anchorCtr="1"/>
                    </a:tc>
                  </a:tr>
                  <a:tr h="296337">
                    <a:tc>
                      <a:txBody>
                        <a:bodyPr/>
                        <a:lstStyle/>
                        <a:p>
                          <a:pPr algn="ctr" fontAlgn="b">
                            <a:lnSpc>
                              <a:spcPts val="1700"/>
                            </a:lnSpc>
                          </a:pPr>
                          <a:r>
                            <a:rPr lang="en-US" sz="1600" b="0" i="0" u="none" strike="noStrike">
                              <a:solidFill>
                                <a:srgbClr val="000000"/>
                              </a:solidFill>
                              <a:effectLst/>
                              <a:latin typeface="Calibri"/>
                            </a:rPr>
                            <a:t>2</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100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a:rPr>
                            <a:t>0.305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27.5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8.3875</a:t>
                          </a:r>
                        </a:p>
                      </a:txBody>
                      <a:tcPr marL="9525" marR="9525" marT="9525" marB="0" anchor="ctr" anchorCtr="1"/>
                    </a:tc>
                  </a:tr>
                  <a:tr h="296337">
                    <a:tc>
                      <a:txBody>
                        <a:bodyPr/>
                        <a:lstStyle/>
                        <a:p>
                          <a:pPr algn="ctr" fontAlgn="b">
                            <a:lnSpc>
                              <a:spcPts val="1700"/>
                            </a:lnSpc>
                          </a:pPr>
                          <a:r>
                            <a:rPr lang="en-US" sz="1600" b="0" i="0" u="none" strike="noStrike">
                              <a:solidFill>
                                <a:srgbClr val="000000"/>
                              </a:solidFill>
                              <a:effectLst/>
                              <a:latin typeface="Calibri"/>
                            </a:rPr>
                            <a:t>1.6</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65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a:rPr>
                            <a:t>-0.095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0.7125</a:t>
                          </a:r>
                        </a:p>
                      </a:txBody>
                      <a:tcPr marL="9525" marR="9525" marT="9525" marB="0" anchor="ctr" anchorCtr="1"/>
                    </a:tc>
                  </a:tr>
                  <a:tr h="296337">
                    <a:tc>
                      <a:txBody>
                        <a:bodyPr/>
                        <a:lstStyle/>
                        <a:p>
                          <a:pPr algn="ctr" fontAlgn="b">
                            <a:lnSpc>
                              <a:spcPts val="1700"/>
                            </a:lnSpc>
                          </a:pPr>
                          <a:r>
                            <a:rPr lang="en-US" sz="1600" b="0" i="0" u="none" strike="noStrike">
                              <a:solidFill>
                                <a:srgbClr val="000000"/>
                              </a:solidFill>
                              <a:effectLst/>
                              <a:latin typeface="Calibri"/>
                            </a:rPr>
                            <a:t>1.75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a:rPr>
                            <a:t>0.055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7.5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0.4125</a:t>
                          </a:r>
                        </a:p>
                      </a:txBody>
                      <a:tcPr marL="9525" marR="9525" marT="9525" marB="0" anchor="ctr" anchorCtr="1"/>
                    </a:tc>
                  </a:tr>
                  <a:tr h="296337">
                    <a:tc>
                      <a:txBody>
                        <a:bodyPr/>
                        <a:lstStyle/>
                        <a:p>
                          <a:pPr algn="ctr" fontAlgn="b">
                            <a:lnSpc>
                              <a:spcPts val="1700"/>
                            </a:lnSpc>
                          </a:pPr>
                          <a:r>
                            <a:rPr lang="en-US" sz="1600" b="0" i="0" u="none" strike="noStrike" dirty="0">
                              <a:solidFill>
                                <a:srgbClr val="000000"/>
                              </a:solidFill>
                              <a:effectLst/>
                              <a:latin typeface="Calibri"/>
                            </a:rPr>
                            <a:t>1.7</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a:rPr>
                            <a:t>0.005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-2.5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-0.0125</a:t>
                          </a:r>
                        </a:p>
                      </a:txBody>
                      <a:tcPr marL="9525" marR="9525" marT="9525" marB="0" anchor="ctr" anchorCtr="1"/>
                    </a:tc>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1009914715"/>
                  </p:ext>
                </p:extLst>
              </p:nvPr>
            </p:nvGraphicFramePr>
            <p:xfrm>
              <a:off x="381001" y="2051240"/>
              <a:ext cx="8458200" cy="3504102"/>
            </p:xfrm>
            <a:graphic>
              <a:graphicData uri="http://schemas.openxmlformats.org/drawingml/2006/table">
                <a:tbl>
                  <a:tblPr firstRow="1" bandRow="1">
                    <a:tableStyleId>{5C22544A-7EE6-4342-B048-85BDC9FD1C3A}</a:tableStyleId>
                  </a:tblPr>
                  <a:tblGrid>
                    <a:gridCol w="1691640"/>
                    <a:gridCol w="1691640"/>
                    <a:gridCol w="1691640"/>
                    <a:gridCol w="1691640"/>
                    <a:gridCol w="1691640"/>
                  </a:tblGrid>
                  <a:tr h="430702">
                    <a:tc>
                      <a:txBody>
                        <a:bodyPr/>
                        <a:lstStyle/>
                        <a:p>
                          <a:endParaRPr lang="en-US"/>
                        </a:p>
                      </a:txBody>
                      <a:tcPr anchor="b" anchorCtr="1">
                        <a:blipFill rotWithShape="1">
                          <a:blip r:embed="rId3"/>
                          <a:stretch>
                            <a:fillRect l="-361" r="-400722" b="-730986"/>
                          </a:stretch>
                        </a:blipFill>
                      </a:tcPr>
                    </a:tc>
                    <a:tc>
                      <a:txBody>
                        <a:bodyPr/>
                        <a:lstStyle/>
                        <a:p>
                          <a:endParaRPr lang="en-US"/>
                        </a:p>
                      </a:txBody>
                      <a:tcPr anchor="b" anchorCtr="1">
                        <a:blipFill rotWithShape="1">
                          <a:blip r:embed="rId3"/>
                          <a:stretch>
                            <a:fillRect l="-100000" r="-299281" b="-730986"/>
                          </a:stretch>
                        </a:blipFill>
                      </a:tcPr>
                    </a:tc>
                    <a:tc>
                      <a:txBody>
                        <a:bodyPr/>
                        <a:lstStyle/>
                        <a:p>
                          <a:endParaRPr lang="en-US"/>
                        </a:p>
                      </a:txBody>
                      <a:tcPr anchor="b" anchorCtr="1">
                        <a:blipFill rotWithShape="1">
                          <a:blip r:embed="rId3"/>
                          <a:stretch>
                            <a:fillRect l="-200722" r="-200361" b="-730986"/>
                          </a:stretch>
                        </a:blipFill>
                      </a:tcPr>
                    </a:tc>
                    <a:tc>
                      <a:txBody>
                        <a:bodyPr/>
                        <a:lstStyle/>
                        <a:p>
                          <a:endParaRPr lang="en-US"/>
                        </a:p>
                      </a:txBody>
                      <a:tcPr anchor="b" anchorCtr="1">
                        <a:blipFill rotWithShape="1">
                          <a:blip r:embed="rId3"/>
                          <a:stretch>
                            <a:fillRect l="-299640" r="-99640" b="-730986"/>
                          </a:stretch>
                        </a:blipFill>
                      </a:tcPr>
                    </a:tc>
                    <a:tc>
                      <a:txBody>
                        <a:bodyPr/>
                        <a:lstStyle/>
                        <a:p>
                          <a:endParaRPr lang="en-US"/>
                        </a:p>
                      </a:txBody>
                      <a:tcPr anchor="b" anchorCtr="1">
                        <a:blipFill rotWithShape="1">
                          <a:blip r:embed="rId3"/>
                          <a:stretch>
                            <a:fillRect l="-401083" b="-730986"/>
                          </a:stretch>
                        </a:blipFill>
                      </a:tcPr>
                    </a:tc>
                  </a:tr>
                  <a:tr h="307340">
                    <a:tc>
                      <a:txBody>
                        <a:bodyPr/>
                        <a:lstStyle/>
                        <a:p>
                          <a:pPr algn="ctr" fontAlgn="b">
                            <a:lnSpc>
                              <a:spcPts val="1700"/>
                            </a:lnSpc>
                          </a:pPr>
                          <a:r>
                            <a:rPr lang="en-US" sz="1600" b="0" i="0" u="none" strike="noStrike" dirty="0">
                              <a:solidFill>
                                <a:srgbClr val="000000"/>
                              </a:solidFill>
                              <a:effectLst/>
                              <a:latin typeface="Calibri"/>
                            </a:rPr>
                            <a:t>1.7</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a:rPr>
                            <a:t>0.005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2.5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0.0125</a:t>
                          </a:r>
                        </a:p>
                      </a:txBody>
                      <a:tcPr marL="9525" marR="9525" marT="9525" marB="0" anchor="ctr" anchorCtr="1"/>
                    </a:tc>
                  </a:tr>
                  <a:tr h="307340">
                    <a:tc>
                      <a:txBody>
                        <a:bodyPr/>
                        <a:lstStyle/>
                        <a:p>
                          <a:pPr algn="ctr" fontAlgn="b">
                            <a:lnSpc>
                              <a:spcPts val="1700"/>
                            </a:lnSpc>
                          </a:pPr>
                          <a:r>
                            <a:rPr lang="en-US" sz="1600" b="0" i="0" u="none" strike="noStrike" dirty="0">
                              <a:solidFill>
                                <a:srgbClr val="000000"/>
                              </a:solidFill>
                              <a:effectLst/>
                              <a:latin typeface="Calibri"/>
                            </a:rPr>
                            <a:t>1.85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a:rPr>
                            <a:t>0.155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1.1625</a:t>
                          </a:r>
                        </a:p>
                      </a:txBody>
                      <a:tcPr marL="9525" marR="9525" marT="9525" marB="0" anchor="ctr" anchorCtr="1"/>
                    </a:tc>
                  </a:tr>
                  <a:tr h="307340">
                    <a:tc>
                      <a:txBody>
                        <a:bodyPr/>
                        <a:lstStyle/>
                        <a:p>
                          <a:pPr algn="ctr" fontAlgn="b">
                            <a:lnSpc>
                              <a:spcPts val="1700"/>
                            </a:lnSpc>
                          </a:pPr>
                          <a:r>
                            <a:rPr lang="en-US" sz="1600" b="0" i="0" u="none" strike="noStrike">
                              <a:solidFill>
                                <a:srgbClr val="000000"/>
                              </a:solidFill>
                              <a:effectLst/>
                              <a:latin typeface="Calibri"/>
                            </a:rPr>
                            <a:t>1.65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a:rPr>
                            <a:t>-0.045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-0.1125</a:t>
                          </a:r>
                        </a:p>
                      </a:txBody>
                      <a:tcPr marL="9525" marR="9525" marT="9525" marB="0" anchor="ctr" anchorCtr="1"/>
                    </a:tc>
                  </a:tr>
                  <a:tr h="307340">
                    <a:tc>
                      <a:txBody>
                        <a:bodyPr/>
                        <a:lstStyle/>
                        <a:p>
                          <a:pPr algn="ctr" fontAlgn="b">
                            <a:lnSpc>
                              <a:spcPts val="1700"/>
                            </a:lnSpc>
                          </a:pPr>
                          <a:r>
                            <a:rPr lang="en-US" sz="1600" b="0" i="0" u="none" strike="noStrike">
                              <a:solidFill>
                                <a:srgbClr val="000000"/>
                              </a:solidFill>
                              <a:effectLst/>
                              <a:latin typeface="Calibri"/>
                            </a:rPr>
                            <a:t>1.4</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50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a:rPr>
                            <a:t>-0.295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-22.5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6.6375</a:t>
                          </a:r>
                        </a:p>
                      </a:txBody>
                      <a:tcPr marL="9525" marR="9525" marT="9525" marB="0" anchor="ctr" anchorCtr="1"/>
                    </a:tc>
                  </a:tr>
                  <a:tr h="307340">
                    <a:tc>
                      <a:txBody>
                        <a:bodyPr/>
                        <a:lstStyle/>
                        <a:p>
                          <a:pPr algn="ctr" fontAlgn="b">
                            <a:lnSpc>
                              <a:spcPts val="1700"/>
                            </a:lnSpc>
                          </a:pPr>
                          <a:r>
                            <a:rPr lang="en-US" sz="1600" b="0" i="0" u="none" strike="noStrike">
                              <a:solidFill>
                                <a:srgbClr val="000000"/>
                              </a:solidFill>
                              <a:effectLst/>
                              <a:latin typeface="Calibri"/>
                            </a:rPr>
                            <a:t>1.8</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a:rPr>
                            <a:t>0.105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-0.2625</a:t>
                          </a:r>
                        </a:p>
                      </a:txBody>
                      <a:tcPr marL="9525" marR="9525" marT="9525" marB="0" anchor="ctr" anchorCtr="1"/>
                    </a:tc>
                  </a:tr>
                  <a:tr h="307340">
                    <a:tc>
                      <a:txBody>
                        <a:bodyPr/>
                        <a:lstStyle/>
                        <a:p>
                          <a:pPr algn="ctr" fontAlgn="b">
                            <a:lnSpc>
                              <a:spcPts val="1700"/>
                            </a:lnSpc>
                          </a:pPr>
                          <a:r>
                            <a:rPr lang="en-US" sz="1600" b="0" i="0" u="none" strike="noStrike">
                              <a:solidFill>
                                <a:srgbClr val="000000"/>
                              </a:solidFill>
                              <a:effectLst/>
                              <a:latin typeface="Calibri"/>
                            </a:rPr>
                            <a:t>1.5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60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a:rPr>
                            <a:t>-0.195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-12.5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2.4375</a:t>
                          </a:r>
                        </a:p>
                      </a:txBody>
                      <a:tcPr marL="9525" marR="9525" marT="9525" marB="0" anchor="ctr" anchorCtr="1"/>
                    </a:tc>
                  </a:tr>
                  <a:tr h="307340">
                    <a:tc>
                      <a:txBody>
                        <a:bodyPr/>
                        <a:lstStyle/>
                        <a:p>
                          <a:pPr algn="ctr" fontAlgn="b">
                            <a:lnSpc>
                              <a:spcPts val="1700"/>
                            </a:lnSpc>
                          </a:pPr>
                          <a:r>
                            <a:rPr lang="en-US" sz="1600" b="0" i="0" u="none" strike="noStrike">
                              <a:solidFill>
                                <a:srgbClr val="000000"/>
                              </a:solidFill>
                              <a:effectLst/>
                              <a:latin typeface="Calibri"/>
                            </a:rPr>
                            <a:t>2</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100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a:rPr>
                            <a:t>0.305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27.5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8.3875</a:t>
                          </a:r>
                        </a:p>
                      </a:txBody>
                      <a:tcPr marL="9525" marR="9525" marT="9525" marB="0" anchor="ctr" anchorCtr="1"/>
                    </a:tc>
                  </a:tr>
                  <a:tr h="307340">
                    <a:tc>
                      <a:txBody>
                        <a:bodyPr/>
                        <a:lstStyle/>
                        <a:p>
                          <a:pPr algn="ctr" fontAlgn="b">
                            <a:lnSpc>
                              <a:spcPts val="1700"/>
                            </a:lnSpc>
                          </a:pPr>
                          <a:r>
                            <a:rPr lang="en-US" sz="1600" b="0" i="0" u="none" strike="noStrike">
                              <a:solidFill>
                                <a:srgbClr val="000000"/>
                              </a:solidFill>
                              <a:effectLst/>
                              <a:latin typeface="Calibri"/>
                            </a:rPr>
                            <a:t>1.6</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65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a:rPr>
                            <a:t>-0.095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a:rPr>
                            <a:t>0.7125</a:t>
                          </a:r>
                        </a:p>
                      </a:txBody>
                      <a:tcPr marL="9525" marR="9525" marT="9525" marB="0" anchor="ctr" anchorCtr="1"/>
                    </a:tc>
                  </a:tr>
                  <a:tr h="307340">
                    <a:tc>
                      <a:txBody>
                        <a:bodyPr/>
                        <a:lstStyle/>
                        <a:p>
                          <a:pPr algn="ctr" fontAlgn="b">
                            <a:lnSpc>
                              <a:spcPts val="1700"/>
                            </a:lnSpc>
                          </a:pPr>
                          <a:r>
                            <a:rPr lang="en-US" sz="1600" b="0" i="0" u="none" strike="noStrike">
                              <a:solidFill>
                                <a:srgbClr val="000000"/>
                              </a:solidFill>
                              <a:effectLst/>
                              <a:latin typeface="Calibri"/>
                            </a:rPr>
                            <a:t>1.75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a:rPr>
                            <a:t>0.055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7.5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0.4125</a:t>
                          </a:r>
                        </a:p>
                      </a:txBody>
                      <a:tcPr marL="9525" marR="9525" marT="9525" marB="0" anchor="ctr" anchorCtr="1"/>
                    </a:tc>
                  </a:tr>
                  <a:tr h="307340">
                    <a:tc>
                      <a:txBody>
                        <a:bodyPr/>
                        <a:lstStyle/>
                        <a:p>
                          <a:pPr algn="ctr" fontAlgn="b">
                            <a:lnSpc>
                              <a:spcPts val="1700"/>
                            </a:lnSpc>
                          </a:pPr>
                          <a:r>
                            <a:rPr lang="en-US" sz="1600" b="0" i="0" u="none" strike="noStrike" dirty="0">
                              <a:solidFill>
                                <a:srgbClr val="000000"/>
                              </a:solidFill>
                              <a:effectLst/>
                              <a:latin typeface="Calibri"/>
                            </a:rPr>
                            <a:t>1.7</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a:rPr>
                            <a:t>0.005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-2.5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a:rPr>
                            <a:t>-0.0125</a:t>
                          </a:r>
                        </a:p>
                      </a:txBody>
                      <a:tcPr marL="9525" marR="9525" marT="9525" marB="0" anchor="ctr" anchorCtr="1"/>
                    </a:tc>
                  </a:tr>
                </a:tbl>
              </a:graphicData>
            </a:graphic>
          </p:graphicFrame>
        </mc:Fallback>
      </mc:AlternateContent>
      <mc:AlternateContent xmlns:mc="http://schemas.openxmlformats.org/markup-compatibility/2006" xmlns:a14="http://schemas.microsoft.com/office/drawing/2010/main">
        <mc:Choice Requires="a14">
          <p:graphicFrame>
            <p:nvGraphicFramePr>
              <p:cNvPr id="7" name="Table 6"/>
              <p:cNvGraphicFramePr>
                <a:graphicFrameLocks noGrp="1"/>
              </p:cNvGraphicFramePr>
              <p:nvPr>
                <p:extLst>
                  <p:ext uri="{D42A27DB-BD31-4B8C-83A1-F6EECF244321}">
                    <p14:modId xmlns:p14="http://schemas.microsoft.com/office/powerpoint/2010/main" val="317749199"/>
                  </p:ext>
                </p:extLst>
              </p:nvPr>
            </p:nvGraphicFramePr>
            <p:xfrm>
              <a:off x="381000" y="5638800"/>
              <a:ext cx="8458200" cy="424542"/>
            </p:xfrm>
            <a:graphic>
              <a:graphicData uri="http://schemas.openxmlformats.org/drawingml/2006/table">
                <a:tbl>
                  <a:tblPr firstRow="1" bandRow="1">
                    <a:tableStyleId>{5C22544A-7EE6-4342-B048-85BDC9FD1C3A}</a:tableStyleId>
                  </a:tblPr>
                  <a:tblGrid>
                    <a:gridCol w="1691640"/>
                    <a:gridCol w="1691640"/>
                    <a:gridCol w="1691640"/>
                    <a:gridCol w="1691640"/>
                    <a:gridCol w="1691640"/>
                  </a:tblGrid>
                  <a:tr h="424542">
                    <a:tc>
                      <a:txBody>
                        <a:bodyPr/>
                        <a:lstStyle/>
                        <a:p>
                          <a:pPr algn="ctr"/>
                          <a14:m>
                            <m:oMath xmlns:m="http://schemas.openxmlformats.org/officeDocument/2006/math">
                              <m:acc>
                                <m:accPr>
                                  <m:chr m:val="̅"/>
                                  <m:ctrlPr>
                                    <a:rPr lang="en-US" i="1" smtClean="0">
                                      <a:solidFill>
                                        <a:schemeClr val="bg1"/>
                                      </a:solidFill>
                                      <a:latin typeface="Cambria Math" panose="02040503050406030204" pitchFamily="18" charset="0"/>
                                    </a:rPr>
                                  </m:ctrlPr>
                                </m:accPr>
                                <m:e>
                                  <m:r>
                                    <a:rPr lang="en-US" b="1" i="1" smtClean="0">
                                      <a:solidFill>
                                        <a:schemeClr val="bg1"/>
                                      </a:solidFill>
                                      <a:latin typeface="Cambria Math"/>
                                    </a:rPr>
                                    <m:t>𝑿</m:t>
                                  </m:r>
                                  <m:r>
                                    <a:rPr lang="en-US" b="1" i="1" smtClean="0">
                                      <a:solidFill>
                                        <a:schemeClr val="bg1"/>
                                      </a:solidFill>
                                      <a:latin typeface="Cambria Math"/>
                                    </a:rPr>
                                    <m:t>′</m:t>
                                  </m:r>
                                </m:e>
                              </m:acc>
                              <m:r>
                                <a:rPr lang="en-US" b="1" i="1" smtClean="0">
                                  <a:solidFill>
                                    <a:schemeClr val="bg1"/>
                                  </a:solidFill>
                                  <a:latin typeface="Cambria Math"/>
                                </a:rPr>
                                <m:t>=</m:t>
                              </m:r>
                            </m:oMath>
                          </a14:m>
                          <a:r>
                            <a:rPr lang="en-US" dirty="0" smtClean="0">
                              <a:solidFill>
                                <a:schemeClr val="bg1"/>
                              </a:solidFill>
                              <a:latin typeface="Calibri" panose="020F0502020204030204" pitchFamily="34" charset="0"/>
                            </a:rPr>
                            <a:t> 1.695</a:t>
                          </a:r>
                          <a:endParaRPr lang="en-US" dirty="0">
                            <a:solidFill>
                              <a:schemeClr val="bg1"/>
                            </a:solidFill>
                            <a:latin typeface="Calibri" panose="020F0502020204030204" pitchFamily="34" charset="0"/>
                          </a:endParaRPr>
                        </a:p>
                      </a:txBody>
                      <a:tcPr anchor="b" anchorCtr="1"/>
                    </a:tc>
                    <a:tc>
                      <a:txBody>
                        <a:bodyPr/>
                        <a:lstStyle/>
                        <a:p>
                          <a:pPr algn="ctr"/>
                          <a14:m>
                            <m:oMath xmlns:m="http://schemas.openxmlformats.org/officeDocument/2006/math">
                              <m:acc>
                                <m:accPr>
                                  <m:chr m:val="̅"/>
                                  <m:ctrlPr>
                                    <a:rPr lang="en-US" i="1" smtClean="0">
                                      <a:solidFill>
                                        <a:schemeClr val="bg1"/>
                                      </a:solidFill>
                                      <a:latin typeface="Cambria Math" panose="02040503050406030204" pitchFamily="18" charset="0"/>
                                    </a:rPr>
                                  </m:ctrlPr>
                                </m:accPr>
                                <m:e>
                                  <m:r>
                                    <a:rPr lang="en-US" b="1" i="1" smtClean="0">
                                      <a:solidFill>
                                        <a:schemeClr val="bg1"/>
                                      </a:solidFill>
                                      <a:latin typeface="Cambria Math"/>
                                    </a:rPr>
                                    <m:t>𝒀</m:t>
                                  </m:r>
                                </m:e>
                              </m:acc>
                              <m:r>
                                <a:rPr lang="en-US" b="1" i="1" smtClean="0">
                                  <a:solidFill>
                                    <a:schemeClr val="bg1"/>
                                  </a:solidFill>
                                  <a:latin typeface="Cambria Math"/>
                                </a:rPr>
                                <m:t>=</m:t>
                              </m:r>
                            </m:oMath>
                          </a14:m>
                          <a:r>
                            <a:rPr lang="en-US" dirty="0" smtClean="0">
                              <a:latin typeface="Calibri" panose="020F0502020204030204" pitchFamily="34" charset="0"/>
                            </a:rPr>
                            <a:t> 72.5</a:t>
                          </a:r>
                          <a:endParaRPr lang="en-US" dirty="0">
                            <a:latin typeface="Calibri" panose="020F0502020204030204" pitchFamily="34" charset="0"/>
                          </a:endParaRPr>
                        </a:p>
                      </a:txBody>
                      <a:tcPr anchor="b" anchorCtr="1"/>
                    </a:tc>
                    <a:tc>
                      <a:txBody>
                        <a:bodyPr/>
                        <a:lstStyle/>
                        <a:p>
                          <a:pPr algn="ctr"/>
                          <a:endParaRPr lang="en-US" dirty="0">
                            <a:latin typeface="Calibri" panose="020F0502020204030204" pitchFamily="34" charset="0"/>
                          </a:endParaRPr>
                        </a:p>
                      </a:txBody>
                      <a:tcPr anchor="b" anchorCtr="1"/>
                    </a:tc>
                    <a:tc>
                      <a:txBody>
                        <a:bodyPr/>
                        <a:lstStyle/>
                        <a:p>
                          <a:pPr algn="ctr"/>
                          <a:endParaRPr lang="en-US" dirty="0">
                            <a:latin typeface="Calibri" panose="020F0502020204030204" pitchFamily="34" charset="0"/>
                          </a:endParaRPr>
                        </a:p>
                      </a:txBody>
                      <a:tcPr anchor="b" anchorCtr="1"/>
                    </a:tc>
                    <a:tc>
                      <a:txBody>
                        <a:bodyPr/>
                        <a:lstStyle/>
                        <a:p>
                          <a:pPr algn="ctr"/>
                          <a14:m>
                            <m:oMath xmlns:m="http://schemas.openxmlformats.org/officeDocument/2006/math">
                              <m:sSub>
                                <m:sSubPr>
                                  <m:ctrlPr>
                                    <a:rPr lang="en-US" i="1" smtClean="0">
                                      <a:latin typeface="Cambria Math" panose="02040503050406030204" pitchFamily="18" charset="0"/>
                                    </a:rPr>
                                  </m:ctrlPr>
                                </m:sSubPr>
                                <m:e>
                                  <m:r>
                                    <a:rPr lang="en-US" b="1" i="1" smtClean="0">
                                      <a:latin typeface="Cambria Math"/>
                                    </a:rPr>
                                    <m:t>𝑺</m:t>
                                  </m:r>
                                </m:e>
                                <m:sub>
                                  <m:sSup>
                                    <m:sSupPr>
                                      <m:ctrlPr>
                                        <a:rPr lang="en-US" b="1" i="1" smtClean="0">
                                          <a:latin typeface="Cambria Math" panose="02040503050406030204" pitchFamily="18" charset="0"/>
                                        </a:rPr>
                                      </m:ctrlPr>
                                    </m:sSupPr>
                                    <m:e>
                                      <m:r>
                                        <a:rPr lang="en-US" b="1" i="1" smtClean="0">
                                          <a:latin typeface="Cambria Math"/>
                                        </a:rPr>
                                        <m:t>𝑿</m:t>
                                      </m:r>
                                    </m:e>
                                    <m:sup>
                                      <m:r>
                                        <a:rPr lang="en-US" b="1" i="1" smtClean="0">
                                          <a:latin typeface="Cambria Math"/>
                                        </a:rPr>
                                        <m:t>′</m:t>
                                      </m:r>
                                    </m:sup>
                                  </m:sSup>
                                  <m:r>
                                    <a:rPr lang="en-US" b="1" i="1" smtClean="0">
                                      <a:latin typeface="Cambria Math"/>
                                    </a:rPr>
                                    <m:t>𝒀</m:t>
                                  </m:r>
                                </m:sub>
                              </m:sSub>
                              <m:r>
                                <a:rPr lang="en-US" b="1" i="1" smtClean="0">
                                  <a:latin typeface="Cambria Math"/>
                                </a:rPr>
                                <m:t>=</m:t>
                              </m:r>
                            </m:oMath>
                          </a14:m>
                          <a:r>
                            <a:rPr lang="en-US" dirty="0" smtClean="0">
                              <a:latin typeface="Calibri" panose="020F0502020204030204" pitchFamily="34" charset="0"/>
                            </a:rPr>
                            <a:t> 2.1528</a:t>
                          </a:r>
                          <a:endParaRPr lang="en-US" dirty="0">
                            <a:latin typeface="Calibri" panose="020F0502020204030204" pitchFamily="34" charset="0"/>
                          </a:endParaRPr>
                        </a:p>
                      </a:txBody>
                      <a:tcPr anchor="b" anchorCtr="1"/>
                    </a:tc>
                  </a:tr>
                </a:tbl>
              </a:graphicData>
            </a:graphic>
          </p:graphicFrame>
        </mc:Choice>
        <mc:Fallback xmlns="">
          <p:graphicFrame>
            <p:nvGraphicFramePr>
              <p:cNvPr id="7" name="Table 6"/>
              <p:cNvGraphicFramePr>
                <a:graphicFrameLocks noGrp="1"/>
              </p:cNvGraphicFramePr>
              <p:nvPr>
                <p:extLst>
                  <p:ext uri="{D42A27DB-BD31-4B8C-83A1-F6EECF244321}">
                    <p14:modId xmlns:p14="http://schemas.microsoft.com/office/powerpoint/2010/main" val="317749199"/>
                  </p:ext>
                </p:extLst>
              </p:nvPr>
            </p:nvGraphicFramePr>
            <p:xfrm>
              <a:off x="381000" y="5638800"/>
              <a:ext cx="8458200" cy="424542"/>
            </p:xfrm>
            <a:graphic>
              <a:graphicData uri="http://schemas.openxmlformats.org/drawingml/2006/table">
                <a:tbl>
                  <a:tblPr firstRow="1" bandRow="1">
                    <a:tableStyleId>{5C22544A-7EE6-4342-B048-85BDC9FD1C3A}</a:tableStyleId>
                  </a:tblPr>
                  <a:tblGrid>
                    <a:gridCol w="1691640"/>
                    <a:gridCol w="1691640"/>
                    <a:gridCol w="1691640"/>
                    <a:gridCol w="1691640"/>
                    <a:gridCol w="1691640"/>
                  </a:tblGrid>
                  <a:tr h="424542">
                    <a:tc>
                      <a:txBody>
                        <a:bodyPr/>
                        <a:lstStyle/>
                        <a:p>
                          <a:endParaRPr lang="en-US"/>
                        </a:p>
                      </a:txBody>
                      <a:tcPr anchor="b" anchorCtr="1">
                        <a:blipFill rotWithShape="1">
                          <a:blip r:embed="rId4"/>
                          <a:stretch>
                            <a:fillRect l="-361" r="-400722" b="-22857"/>
                          </a:stretch>
                        </a:blipFill>
                      </a:tcPr>
                    </a:tc>
                    <a:tc>
                      <a:txBody>
                        <a:bodyPr/>
                        <a:lstStyle/>
                        <a:p>
                          <a:endParaRPr lang="en-US"/>
                        </a:p>
                      </a:txBody>
                      <a:tcPr anchor="b" anchorCtr="1">
                        <a:blipFill rotWithShape="1">
                          <a:blip r:embed="rId4"/>
                          <a:stretch>
                            <a:fillRect l="-100000" r="-299281" b="-22857"/>
                          </a:stretch>
                        </a:blipFill>
                      </a:tcPr>
                    </a:tc>
                    <a:tc>
                      <a:txBody>
                        <a:bodyPr/>
                        <a:lstStyle/>
                        <a:p>
                          <a:pPr algn="ctr"/>
                          <a:endParaRPr lang="en-US" dirty="0">
                            <a:latin typeface="Calibri" panose="020F0502020204030204" pitchFamily="34" charset="0"/>
                          </a:endParaRPr>
                        </a:p>
                      </a:txBody>
                      <a:tcPr anchor="b" anchorCtr="1"/>
                    </a:tc>
                    <a:tc>
                      <a:txBody>
                        <a:bodyPr/>
                        <a:lstStyle/>
                        <a:p>
                          <a:pPr algn="ctr"/>
                          <a:endParaRPr lang="en-US" dirty="0">
                            <a:latin typeface="Calibri" panose="020F0502020204030204" pitchFamily="34" charset="0"/>
                          </a:endParaRPr>
                        </a:p>
                      </a:txBody>
                      <a:tcPr anchor="b" anchorCtr="1"/>
                    </a:tc>
                    <a:tc>
                      <a:txBody>
                        <a:bodyPr/>
                        <a:lstStyle/>
                        <a:p>
                          <a:endParaRPr lang="en-US"/>
                        </a:p>
                      </a:txBody>
                      <a:tcPr anchor="b" anchorCtr="1">
                        <a:blipFill rotWithShape="1">
                          <a:blip r:embed="rId4"/>
                          <a:stretch>
                            <a:fillRect l="-401083" b="-22857"/>
                          </a:stretch>
                        </a:blipFill>
                      </a:tcPr>
                    </a:tc>
                  </a:tr>
                </a:tbl>
              </a:graphicData>
            </a:graphic>
          </p:graphicFrame>
        </mc:Fallback>
      </mc:AlternateContent>
      <p:cxnSp>
        <p:nvCxnSpPr>
          <p:cNvPr id="8" name="Straight Connector 7"/>
          <p:cNvCxnSpPr/>
          <p:nvPr/>
        </p:nvCxnSpPr>
        <p:spPr>
          <a:xfrm>
            <a:off x="714375" y="5753100"/>
            <a:ext cx="2381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505075" y="577215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05350" y="2200275"/>
            <a:ext cx="2381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762875" y="2200275"/>
            <a:ext cx="2381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400800" y="2219325"/>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496300" y="2219325"/>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0351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Covariance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One problem with the </a:t>
                </a:r>
                <a:r>
                  <a:rPr lang="en-US" sz="2600" dirty="0" smtClean="0">
                    <a:solidFill>
                      <a:schemeClr val="tx1"/>
                    </a:solidFill>
                  </a:rPr>
                  <a:t>covariance is that it is </a:t>
                </a:r>
                <a:r>
                  <a:rPr lang="en-US" sz="2600" dirty="0" smtClean="0">
                    <a:solidFill>
                      <a:srgbClr val="FF0000"/>
                    </a:solidFill>
                  </a:rPr>
                  <a:t>dependent on the units used</a:t>
                </a:r>
                <a:r>
                  <a:rPr lang="en-US" sz="2600" dirty="0" smtClean="0">
                    <a:solidFill>
                      <a:schemeClr val="tx1"/>
                    </a:solidFill>
                  </a:rPr>
                  <a:t> to measure </a:t>
                </a:r>
                <a14:m>
                  <m:oMath xmlns:m="http://schemas.openxmlformats.org/officeDocument/2006/math">
                    <m:r>
                      <a:rPr lang="en-US" sz="2600" i="1" dirty="0" smtClean="0">
                        <a:solidFill>
                          <a:schemeClr val="tx1"/>
                        </a:solidFill>
                        <a:latin typeface="Cambria Math"/>
                      </a:rPr>
                      <m:t>𝑋</m:t>
                    </m:r>
                  </m:oMath>
                </a14:m>
                <a:r>
                  <a:rPr lang="en-US" sz="2600" dirty="0" smtClean="0">
                    <a:solidFill>
                      <a:schemeClr val="tx1"/>
                    </a:solidFill>
                  </a:rPr>
                  <a:t> and </a:t>
                </a:r>
                <a14:m>
                  <m:oMath xmlns:m="http://schemas.openxmlformats.org/officeDocument/2006/math">
                    <m:r>
                      <a:rPr lang="en-US" sz="2600" i="1" dirty="0" smtClean="0">
                        <a:solidFill>
                          <a:schemeClr val="tx1"/>
                        </a:solidFill>
                        <a:latin typeface="Cambria Math"/>
                      </a:rPr>
                      <m:t>𝑌</m:t>
                    </m:r>
                  </m:oMath>
                </a14:m>
                <a:endParaRPr lang="en-US" sz="2600" dirty="0" smtClean="0">
                  <a:solidFill>
                    <a:schemeClr val="tx1"/>
                  </a:solidFill>
                </a:endParaRPr>
              </a:p>
              <a:p>
                <a:pPr lvl="1"/>
                <a:r>
                  <a:rPr lang="en-US" sz="2200" dirty="0" smtClean="0">
                    <a:solidFill>
                      <a:schemeClr val="tx1"/>
                    </a:solidFill>
                  </a:rPr>
                  <a:t>Its value does not indicate the strength of the linear relationship of the two variables</a:t>
                </a:r>
              </a:p>
              <a:p>
                <a:pPr lvl="1"/>
                <a:r>
                  <a:rPr lang="en-US" sz="2200" dirty="0" smtClean="0"/>
                  <a:t>Its value cannot be </a:t>
                </a:r>
                <a:r>
                  <a:rPr lang="en-US" sz="2200" dirty="0" smtClean="0">
                    <a:solidFill>
                      <a:schemeClr val="tx1"/>
                    </a:solidFill>
                  </a:rPr>
                  <a:t>directly compared for different </a:t>
                </a:r>
                <a:r>
                  <a:rPr lang="en-US" sz="2200" dirty="0" smtClean="0"/>
                  <a:t>variables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74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16</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6211997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Coefficient of Correlation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The </a:t>
                </a:r>
                <a:r>
                  <a:rPr lang="en-US" sz="2600" dirty="0" smtClean="0">
                    <a:solidFill>
                      <a:srgbClr val="FF0000"/>
                    </a:solidFill>
                  </a:rPr>
                  <a:t>coefficient of correlation </a:t>
                </a:r>
                <a:r>
                  <a:rPr lang="en-US" sz="2600" dirty="0" smtClean="0"/>
                  <a:t>measures the relative </a:t>
                </a:r>
                <a:r>
                  <a:rPr lang="en-US" sz="2600" dirty="0" smtClean="0">
                    <a:solidFill>
                      <a:srgbClr val="FF0000"/>
                    </a:solidFill>
                  </a:rPr>
                  <a:t>strength</a:t>
                </a:r>
                <a:r>
                  <a:rPr lang="en-US" sz="2600" dirty="0" smtClean="0"/>
                  <a:t> of a linear association between two variables that is not affected by the variables’ units of measure</a:t>
                </a:r>
              </a:p>
              <a:p>
                <a:pPr lvl="1"/>
                <a:r>
                  <a:rPr lang="en-US" sz="2200" dirty="0" smtClean="0"/>
                  <a:t>It adjusts the covariance by the standard deviations of </a:t>
                </a:r>
                <a14:m>
                  <m:oMath xmlns:m="http://schemas.openxmlformats.org/officeDocument/2006/math">
                    <m:r>
                      <a:rPr lang="en-US" sz="2200" i="1" dirty="0" smtClean="0">
                        <a:latin typeface="Cambria Math"/>
                      </a:rPr>
                      <m:t>𝑋</m:t>
                    </m:r>
                  </m:oMath>
                </a14:m>
                <a:r>
                  <a:rPr lang="en-US" sz="2200" dirty="0" smtClean="0"/>
                  <a:t> and </a:t>
                </a:r>
                <a14:m>
                  <m:oMath xmlns:m="http://schemas.openxmlformats.org/officeDocument/2006/math">
                    <m:r>
                      <a:rPr lang="en-US" sz="2200" i="1" dirty="0" smtClean="0">
                        <a:latin typeface="Cambria Math"/>
                      </a:rPr>
                      <m:t>𝑌</m:t>
                    </m:r>
                  </m:oMath>
                </a14:m>
                <a:r>
                  <a:rPr lang="en-US" sz="2200" dirty="0" smtClean="0"/>
                  <a:t> so that the resulting measure is </a:t>
                </a:r>
                <a:r>
                  <a:rPr lang="en-US" sz="2200" dirty="0" smtClean="0">
                    <a:solidFill>
                      <a:srgbClr val="FF0000"/>
                    </a:solidFill>
                  </a:rPr>
                  <a:t>unit-free</a:t>
                </a:r>
              </a:p>
              <a:p>
                <a:pPr lvl="1"/>
                <a:r>
                  <a:rPr lang="en-US" sz="2200" dirty="0" smtClean="0"/>
                  <a:t>It is a “standardized score” of the covariance</a:t>
                </a:r>
                <a:endParaRPr lang="en-US"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17</a:t>
            </a:fld>
            <a:endParaRPr lang="en-US" altLang="en-US"/>
          </a:p>
        </p:txBody>
      </p:sp>
    </p:spTree>
    <p:extLst>
      <p:ext uri="{BB962C8B-B14F-4D97-AF65-F5344CB8AC3E}">
        <p14:creationId xmlns:p14="http://schemas.microsoft.com/office/powerpoint/2010/main" val="7183893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Coefficient of Correlation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Population </a:t>
                </a:r>
                <a:r>
                  <a:rPr lang="en-US" sz="2600" dirty="0"/>
                  <a:t>coefficient of correlation </a:t>
                </a:r>
                <a:endParaRPr lang="en-US" sz="2600" dirty="0" smtClean="0"/>
              </a:p>
              <a:p>
                <a:pPr marL="0" indent="0">
                  <a:buNone/>
                </a:pPr>
                <a:r>
                  <a:rPr lang="en-US" sz="2600" dirty="0" smtClean="0"/>
                  <a:t>	</a:t>
                </a:r>
                <a14:m>
                  <m:oMath xmlns:m="http://schemas.openxmlformats.org/officeDocument/2006/math">
                    <m:sSub>
                      <m:sSubPr>
                        <m:ctrlPr>
                          <a:rPr lang="en-US" sz="2600" i="1" smtClean="0">
                            <a:latin typeface="Cambria Math" panose="02040503050406030204" pitchFamily="18" charset="0"/>
                          </a:rPr>
                        </m:ctrlPr>
                      </m:sSubPr>
                      <m:e>
                        <m:r>
                          <a:rPr lang="en-US" sz="2600" i="1" smtClean="0">
                            <a:latin typeface="Cambria Math"/>
                            <a:ea typeface="Cambria Math"/>
                          </a:rPr>
                          <m:t>𝜌</m:t>
                        </m:r>
                      </m:e>
                      <m:sub>
                        <m:r>
                          <a:rPr lang="en-US" sz="2600" b="0" i="1" smtClean="0">
                            <a:latin typeface="Cambria Math"/>
                          </a:rPr>
                          <m:t>𝑋𝑌</m:t>
                        </m:r>
                      </m:sub>
                    </m:sSub>
                    <m:r>
                      <a:rPr lang="en-US" sz="2600" b="0" i="1" smtClean="0">
                        <a:latin typeface="Cambria Math"/>
                      </a:rPr>
                      <m:t>=</m:t>
                    </m:r>
                    <m:f>
                      <m:fPr>
                        <m:ctrlPr>
                          <a:rPr lang="en-US" sz="2600" b="0" i="1" smtClean="0">
                            <a:latin typeface="Cambria Math" panose="02040503050406030204" pitchFamily="18" charset="0"/>
                          </a:rPr>
                        </m:ctrlPr>
                      </m:fPr>
                      <m:num>
                        <m:nary>
                          <m:naryPr>
                            <m:chr m:val="∑"/>
                            <m:limLoc m:val="subSup"/>
                            <m:ctrlPr>
                              <a:rPr lang="en-US" sz="2600" b="0" i="1" smtClean="0">
                                <a:latin typeface="Cambria Math" panose="02040503050406030204" pitchFamily="18" charset="0"/>
                              </a:rPr>
                            </m:ctrlPr>
                          </m:naryPr>
                          <m:sub>
                            <m:r>
                              <m:rPr>
                                <m:brk m:alnAt="25"/>
                              </m:rPr>
                              <a:rPr lang="en-US" sz="2600" b="0" i="1" smtClean="0">
                                <a:latin typeface="Cambria Math"/>
                              </a:rPr>
                              <m:t>𝑖</m:t>
                            </m:r>
                            <m:r>
                              <a:rPr lang="en-US" sz="2600" b="0" i="1" smtClean="0">
                                <a:latin typeface="Cambria Math"/>
                              </a:rPr>
                              <m:t>=1</m:t>
                            </m:r>
                          </m:sub>
                          <m:sup>
                            <m:r>
                              <a:rPr lang="en-US" sz="2600" b="0" i="1" smtClean="0">
                                <a:latin typeface="Cambria Math"/>
                              </a:rPr>
                              <m:t>𝑁</m:t>
                            </m:r>
                          </m:sup>
                          <m:e>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rPr>
                                  <m:t>𝑋</m:t>
                                </m:r>
                              </m:e>
                              <m:sub>
                                <m:r>
                                  <a:rPr lang="en-US" sz="2600" b="0" i="1" smtClean="0">
                                    <a:latin typeface="Cambria Math"/>
                                  </a:rPr>
                                  <m:t>𝑖</m:t>
                                </m:r>
                              </m:sub>
                            </m:sSub>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ea typeface="Cambria Math"/>
                                  </a:rPr>
                                  <m:t>𝜇</m:t>
                                </m:r>
                              </m:e>
                              <m:sub>
                                <m:r>
                                  <a:rPr lang="en-US" sz="2600" b="0" i="1" smtClean="0">
                                    <a:latin typeface="Cambria Math"/>
                                  </a:rPr>
                                  <m:t>𝑋</m:t>
                                </m:r>
                              </m:sub>
                            </m:sSub>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rPr>
                                  <m:t>𝑌</m:t>
                                </m:r>
                              </m:e>
                              <m:sub>
                                <m:r>
                                  <a:rPr lang="en-US" sz="2600" b="0" i="1" smtClean="0">
                                    <a:latin typeface="Cambria Math"/>
                                  </a:rPr>
                                  <m:t>𝑖</m:t>
                                </m:r>
                              </m:sub>
                            </m:sSub>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ea typeface="Cambria Math"/>
                                  </a:rPr>
                                  <m:t>𝜇</m:t>
                                </m:r>
                              </m:e>
                              <m:sub>
                                <m:r>
                                  <a:rPr lang="en-US" sz="2600" b="0" i="1" smtClean="0">
                                    <a:latin typeface="Cambria Math"/>
                                  </a:rPr>
                                  <m:t>𝑌</m:t>
                                </m:r>
                              </m:sub>
                            </m:sSub>
                            <m:r>
                              <a:rPr lang="en-US" sz="2600" b="0" i="1" smtClean="0">
                                <a:latin typeface="Cambria Math"/>
                              </a:rPr>
                              <m:t>)</m:t>
                            </m:r>
                          </m:e>
                        </m:nary>
                      </m:num>
                      <m:den>
                        <m:rad>
                          <m:radPr>
                            <m:degHide m:val="on"/>
                            <m:ctrlPr>
                              <a:rPr lang="en-US" sz="2600" b="0" i="1" smtClean="0">
                                <a:latin typeface="Cambria Math" panose="02040503050406030204" pitchFamily="18" charset="0"/>
                              </a:rPr>
                            </m:ctrlPr>
                          </m:radPr>
                          <m:deg/>
                          <m:e>
                            <m:nary>
                              <m:naryPr>
                                <m:chr m:val="∑"/>
                                <m:limLoc m:val="subSup"/>
                                <m:ctrlPr>
                                  <a:rPr lang="en-US" sz="2600" b="0" i="1" smtClean="0">
                                    <a:latin typeface="Cambria Math" panose="02040503050406030204" pitchFamily="18" charset="0"/>
                                  </a:rPr>
                                </m:ctrlPr>
                              </m:naryPr>
                              <m:sub>
                                <m:r>
                                  <m:rPr>
                                    <m:brk m:alnAt="25"/>
                                  </m:rPr>
                                  <a:rPr lang="en-US" sz="2600" b="0" i="1" smtClean="0">
                                    <a:latin typeface="Cambria Math"/>
                                  </a:rPr>
                                  <m:t>𝑖</m:t>
                                </m:r>
                                <m:r>
                                  <a:rPr lang="en-US" sz="2600" b="0" i="1" smtClean="0">
                                    <a:latin typeface="Cambria Math"/>
                                  </a:rPr>
                                  <m:t>=1</m:t>
                                </m:r>
                              </m:sub>
                              <m:sup>
                                <m:r>
                                  <a:rPr lang="en-US" sz="2600" b="0" i="1" smtClean="0">
                                    <a:latin typeface="Cambria Math"/>
                                  </a:rPr>
                                  <m:t>𝑁</m:t>
                                </m:r>
                              </m:sup>
                              <m:e>
                                <m:sSup>
                                  <m:sSupPr>
                                    <m:ctrlPr>
                                      <a:rPr lang="en-US" sz="2600" b="0" i="1" smtClean="0">
                                        <a:latin typeface="Cambria Math" panose="02040503050406030204" pitchFamily="18" charset="0"/>
                                      </a:rPr>
                                    </m:ctrlPr>
                                  </m:sSupPr>
                                  <m:e>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rPr>
                                          <m:t>𝑋</m:t>
                                        </m:r>
                                      </m:e>
                                      <m:sub>
                                        <m:r>
                                          <a:rPr lang="en-US" sz="2600" b="0" i="1" smtClean="0">
                                            <a:latin typeface="Cambria Math"/>
                                          </a:rPr>
                                          <m:t>𝑖</m:t>
                                        </m:r>
                                      </m:sub>
                                    </m:sSub>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ea typeface="Cambria Math"/>
                                          </a:rPr>
                                          <m:t>𝜇</m:t>
                                        </m:r>
                                      </m:e>
                                      <m:sub>
                                        <m:r>
                                          <a:rPr lang="en-US" sz="2600" b="0" i="1" smtClean="0">
                                            <a:latin typeface="Cambria Math"/>
                                          </a:rPr>
                                          <m:t>𝑋</m:t>
                                        </m:r>
                                      </m:sub>
                                    </m:sSub>
                                    <m:r>
                                      <a:rPr lang="en-US" sz="2600" b="0" i="1" smtClean="0">
                                        <a:latin typeface="Cambria Math"/>
                                      </a:rPr>
                                      <m:t>)</m:t>
                                    </m:r>
                                  </m:e>
                                  <m:sup>
                                    <m:r>
                                      <a:rPr lang="en-US" sz="2600" b="0" i="1" smtClean="0">
                                        <a:latin typeface="Cambria Math"/>
                                      </a:rPr>
                                      <m:t>2</m:t>
                                    </m:r>
                                  </m:sup>
                                </m:sSup>
                              </m:e>
                            </m:nary>
                            <m:nary>
                              <m:naryPr>
                                <m:chr m:val="∑"/>
                                <m:limLoc m:val="subSup"/>
                                <m:ctrlPr>
                                  <a:rPr lang="en-US" sz="2600" i="1">
                                    <a:latin typeface="Cambria Math" panose="02040503050406030204" pitchFamily="18" charset="0"/>
                                  </a:rPr>
                                </m:ctrlPr>
                              </m:naryPr>
                              <m:sub>
                                <m:r>
                                  <m:rPr>
                                    <m:brk m:alnAt="1"/>
                                  </m:rPr>
                                  <a:rPr lang="en-US" sz="2600" b="0" i="1" smtClean="0">
                                    <a:latin typeface="Cambria Math"/>
                                  </a:rPr>
                                  <m:t>𝑖</m:t>
                                </m:r>
                                <m:r>
                                  <a:rPr lang="en-US" sz="2600" b="0" i="1" smtClean="0">
                                    <a:latin typeface="Cambria Math"/>
                                  </a:rPr>
                                  <m:t>=</m:t>
                                </m:r>
                                <m:r>
                                  <m:rPr>
                                    <m:brk m:alnAt="25"/>
                                  </m:rPr>
                                  <a:rPr lang="en-US" sz="2600" i="1">
                                    <a:latin typeface="Cambria Math"/>
                                  </a:rPr>
                                  <m:t>1</m:t>
                                </m:r>
                              </m:sub>
                              <m:sup>
                                <m:r>
                                  <a:rPr lang="en-US" sz="2600" i="1">
                                    <a:latin typeface="Cambria Math"/>
                                  </a:rPr>
                                  <m:t>𝑁</m:t>
                                </m:r>
                              </m:sup>
                              <m:e>
                                <m:sSup>
                                  <m:sSupPr>
                                    <m:ctrlPr>
                                      <a:rPr lang="en-US" sz="2600" i="1">
                                        <a:latin typeface="Cambria Math" panose="02040503050406030204" pitchFamily="18" charset="0"/>
                                      </a:rPr>
                                    </m:ctrlPr>
                                  </m:sSupPr>
                                  <m:e>
                                    <m:r>
                                      <a:rPr lang="en-US" sz="2600" i="1">
                                        <a:latin typeface="Cambria Math"/>
                                      </a:rPr>
                                      <m:t>(</m:t>
                                    </m:r>
                                    <m:sSub>
                                      <m:sSubPr>
                                        <m:ctrlPr>
                                          <a:rPr lang="en-US" sz="2600" i="1">
                                            <a:latin typeface="Cambria Math" panose="02040503050406030204" pitchFamily="18" charset="0"/>
                                          </a:rPr>
                                        </m:ctrlPr>
                                      </m:sSubPr>
                                      <m:e>
                                        <m:r>
                                          <a:rPr lang="en-US" sz="2600" b="0" i="1" smtClean="0">
                                            <a:latin typeface="Cambria Math"/>
                                          </a:rPr>
                                          <m:t>𝑌</m:t>
                                        </m:r>
                                      </m:e>
                                      <m:sub>
                                        <m:r>
                                          <a:rPr lang="en-US" sz="2600" i="1">
                                            <a:latin typeface="Cambria Math"/>
                                          </a:rPr>
                                          <m:t>𝑖</m:t>
                                        </m:r>
                                      </m:sub>
                                    </m:sSub>
                                    <m:r>
                                      <a:rPr lang="en-US" sz="2600" i="1">
                                        <a:latin typeface="Cambria Math"/>
                                      </a:rPr>
                                      <m:t>−</m:t>
                                    </m:r>
                                    <m:sSub>
                                      <m:sSubPr>
                                        <m:ctrlPr>
                                          <a:rPr lang="en-US" sz="2600" i="1">
                                            <a:latin typeface="Cambria Math" panose="02040503050406030204" pitchFamily="18" charset="0"/>
                                          </a:rPr>
                                        </m:ctrlPr>
                                      </m:sSubPr>
                                      <m:e>
                                        <m:r>
                                          <a:rPr lang="en-US" sz="2600" i="1">
                                            <a:latin typeface="Cambria Math"/>
                                            <a:ea typeface="Cambria Math"/>
                                          </a:rPr>
                                          <m:t>𝜇</m:t>
                                        </m:r>
                                      </m:e>
                                      <m:sub>
                                        <m:r>
                                          <a:rPr lang="en-US" sz="2600" b="0" i="1" smtClean="0">
                                            <a:latin typeface="Cambria Math"/>
                                          </a:rPr>
                                          <m:t>𝑌</m:t>
                                        </m:r>
                                      </m:sub>
                                    </m:sSub>
                                    <m:r>
                                      <a:rPr lang="en-US" sz="2600" i="1">
                                        <a:latin typeface="Cambria Math"/>
                                      </a:rPr>
                                      <m:t>)</m:t>
                                    </m:r>
                                  </m:e>
                                  <m:sup>
                                    <m:r>
                                      <a:rPr lang="en-US" sz="2600" i="1">
                                        <a:latin typeface="Cambria Math"/>
                                      </a:rPr>
                                      <m:t>2</m:t>
                                    </m:r>
                                  </m:sup>
                                </m:sSup>
                              </m:e>
                            </m:nary>
                          </m:e>
                        </m:rad>
                      </m:den>
                    </m:f>
                    <m:r>
                      <a:rPr lang="en-US" sz="2600" b="0" i="1" smtClean="0">
                        <a:latin typeface="Cambria Math"/>
                      </a:rPr>
                      <m:t>=</m:t>
                    </m:r>
                    <m:f>
                      <m:fPr>
                        <m:ctrlPr>
                          <a:rPr lang="en-US" sz="2600" b="0" i="1" smtClean="0">
                            <a:latin typeface="Cambria Math" panose="02040503050406030204" pitchFamily="18" charset="0"/>
                          </a:rPr>
                        </m:ctrlPr>
                      </m:fPr>
                      <m:num>
                        <m:sSub>
                          <m:sSubPr>
                            <m:ctrlPr>
                              <a:rPr lang="en-US" sz="2600" b="0" i="1" smtClean="0">
                                <a:latin typeface="Cambria Math" panose="02040503050406030204" pitchFamily="18" charset="0"/>
                              </a:rPr>
                            </m:ctrlPr>
                          </m:sSubPr>
                          <m:e>
                            <m:r>
                              <a:rPr lang="en-US" sz="2600" b="0" i="1" smtClean="0">
                                <a:latin typeface="Cambria Math"/>
                                <a:ea typeface="Cambria Math"/>
                              </a:rPr>
                              <m:t>𝜎</m:t>
                            </m:r>
                          </m:e>
                          <m:sub>
                            <m:r>
                              <a:rPr lang="en-US" sz="2600" b="0" i="1" smtClean="0">
                                <a:latin typeface="Cambria Math"/>
                              </a:rPr>
                              <m:t>𝑋𝑌</m:t>
                            </m:r>
                          </m:sub>
                        </m:sSub>
                      </m:num>
                      <m:den>
                        <m:sSub>
                          <m:sSubPr>
                            <m:ctrlPr>
                              <a:rPr lang="en-US" sz="2600" b="0" i="1" smtClean="0">
                                <a:latin typeface="Cambria Math" panose="02040503050406030204" pitchFamily="18" charset="0"/>
                              </a:rPr>
                            </m:ctrlPr>
                          </m:sSubPr>
                          <m:e>
                            <m:r>
                              <a:rPr lang="en-US" sz="2600" b="0" i="1" smtClean="0">
                                <a:latin typeface="Cambria Math"/>
                                <a:ea typeface="Cambria Math"/>
                              </a:rPr>
                              <m:t>𝜎</m:t>
                            </m:r>
                          </m:e>
                          <m:sub>
                            <m:r>
                              <a:rPr lang="en-US" sz="2600" b="0" i="1" smtClean="0">
                                <a:latin typeface="Cambria Math"/>
                              </a:rPr>
                              <m:t>𝑋</m:t>
                            </m:r>
                          </m:sub>
                        </m:sSub>
                        <m:sSub>
                          <m:sSubPr>
                            <m:ctrlPr>
                              <a:rPr lang="en-US" sz="2600" b="0" i="1" smtClean="0">
                                <a:latin typeface="Cambria Math" panose="02040503050406030204" pitchFamily="18" charset="0"/>
                              </a:rPr>
                            </m:ctrlPr>
                          </m:sSubPr>
                          <m:e>
                            <m:r>
                              <a:rPr lang="en-US" sz="2600" b="0" i="1" smtClean="0">
                                <a:latin typeface="Cambria Math"/>
                                <a:ea typeface="Cambria Math"/>
                              </a:rPr>
                              <m:t>𝜎</m:t>
                            </m:r>
                          </m:e>
                          <m:sub>
                            <m:r>
                              <a:rPr lang="en-US" sz="2600" b="0" i="1" smtClean="0">
                                <a:latin typeface="Cambria Math"/>
                              </a:rPr>
                              <m:t>𝑌</m:t>
                            </m:r>
                          </m:sub>
                        </m:sSub>
                      </m:den>
                    </m:f>
                  </m:oMath>
                </a14:m>
                <a:endParaRPr lang="en-US" sz="2600" dirty="0" smtClean="0"/>
              </a:p>
              <a:p>
                <a:r>
                  <a:rPr lang="en-US" sz="2600" dirty="0" smtClean="0"/>
                  <a:t>Sample </a:t>
                </a:r>
                <a:r>
                  <a:rPr lang="en-US" sz="2600" dirty="0"/>
                  <a:t>coefficient of correlation </a:t>
                </a:r>
                <a:endParaRPr lang="en-US" sz="2600" dirty="0" smtClean="0"/>
              </a:p>
              <a:p>
                <a:pPr marL="0" indent="0">
                  <a:buNone/>
                </a:pPr>
                <a:r>
                  <a:rPr lang="en-US" sz="2600" dirty="0" smtClean="0"/>
                  <a:t>	</a:t>
                </a:r>
                <a14:m>
                  <m:oMath xmlns:m="http://schemas.openxmlformats.org/officeDocument/2006/math">
                    <m:sSub>
                      <m:sSubPr>
                        <m:ctrlPr>
                          <a:rPr lang="en-US" sz="2600" i="1">
                            <a:latin typeface="Cambria Math" panose="02040503050406030204" pitchFamily="18" charset="0"/>
                          </a:rPr>
                        </m:ctrlPr>
                      </m:sSubPr>
                      <m:e>
                        <m:r>
                          <a:rPr lang="en-US" sz="2600" b="0" i="1" smtClean="0">
                            <a:latin typeface="Cambria Math"/>
                            <a:ea typeface="Cambria Math"/>
                          </a:rPr>
                          <m:t>𝑟</m:t>
                        </m:r>
                      </m:e>
                      <m:sub>
                        <m:r>
                          <a:rPr lang="en-US" sz="2600" i="1">
                            <a:latin typeface="Cambria Math"/>
                          </a:rPr>
                          <m:t>𝑋𝑌</m:t>
                        </m:r>
                      </m:sub>
                    </m:sSub>
                    <m:r>
                      <a:rPr lang="en-US" sz="2600" i="1">
                        <a:latin typeface="Cambria Math"/>
                      </a:rPr>
                      <m:t>=</m:t>
                    </m:r>
                    <m:f>
                      <m:fPr>
                        <m:ctrlPr>
                          <a:rPr lang="en-US" sz="2600" i="1">
                            <a:latin typeface="Cambria Math" panose="02040503050406030204" pitchFamily="18" charset="0"/>
                          </a:rPr>
                        </m:ctrlPr>
                      </m:fPr>
                      <m:num>
                        <m:nary>
                          <m:naryPr>
                            <m:chr m:val="∑"/>
                            <m:limLoc m:val="subSup"/>
                            <m:ctrlPr>
                              <a:rPr lang="en-US" sz="2600" i="1">
                                <a:latin typeface="Cambria Math" panose="02040503050406030204" pitchFamily="18" charset="0"/>
                              </a:rPr>
                            </m:ctrlPr>
                          </m:naryPr>
                          <m:sub>
                            <m:r>
                              <m:rPr>
                                <m:brk m:alnAt="1"/>
                              </m:rPr>
                              <a:rPr lang="en-US" sz="2600" b="0" i="1" smtClean="0">
                                <a:latin typeface="Cambria Math"/>
                              </a:rPr>
                              <m:t>𝑖</m:t>
                            </m:r>
                            <m:r>
                              <a:rPr lang="en-US" sz="2600" b="0" i="1" smtClean="0">
                                <a:latin typeface="Cambria Math"/>
                              </a:rPr>
                              <m:t>=</m:t>
                            </m:r>
                            <m:r>
                              <m:rPr>
                                <m:brk m:alnAt="25"/>
                              </m:rPr>
                              <a:rPr lang="en-US" sz="2600" i="1">
                                <a:latin typeface="Cambria Math"/>
                              </a:rPr>
                              <m:t>1</m:t>
                            </m:r>
                          </m:sub>
                          <m:sup>
                            <m:r>
                              <a:rPr lang="en-US" sz="2600" b="0" i="1" smtClean="0">
                                <a:latin typeface="Cambria Math"/>
                              </a:rPr>
                              <m:t>𝑛</m:t>
                            </m:r>
                          </m:sup>
                          <m:e>
                            <m:r>
                              <a:rPr lang="en-US" sz="2600" i="1">
                                <a:latin typeface="Cambria Math"/>
                              </a:rPr>
                              <m:t>(</m:t>
                            </m:r>
                            <m:sSub>
                              <m:sSubPr>
                                <m:ctrlPr>
                                  <a:rPr lang="en-US" sz="2600" i="1">
                                    <a:latin typeface="Cambria Math" panose="02040503050406030204" pitchFamily="18" charset="0"/>
                                  </a:rPr>
                                </m:ctrlPr>
                              </m:sSubPr>
                              <m:e>
                                <m:r>
                                  <a:rPr lang="en-US" sz="2600" i="1">
                                    <a:latin typeface="Cambria Math"/>
                                  </a:rPr>
                                  <m:t>𝑋</m:t>
                                </m:r>
                              </m:e>
                              <m:sub>
                                <m:r>
                                  <a:rPr lang="en-US" sz="2600" i="1">
                                    <a:latin typeface="Cambria Math"/>
                                  </a:rPr>
                                  <m:t>𝑖</m:t>
                                </m:r>
                              </m:sub>
                            </m:sSub>
                            <m:r>
                              <a:rPr lang="en-US" sz="2600" i="1">
                                <a:latin typeface="Cambria Math"/>
                              </a:rPr>
                              <m:t>−</m:t>
                            </m:r>
                            <m:acc>
                              <m:accPr>
                                <m:chr m:val="̅"/>
                                <m:ctrlPr>
                                  <a:rPr lang="en-US" sz="2600" i="1" smtClean="0">
                                    <a:latin typeface="Cambria Math" panose="02040503050406030204" pitchFamily="18" charset="0"/>
                                  </a:rPr>
                                </m:ctrlPr>
                              </m:accPr>
                              <m:e>
                                <m:r>
                                  <a:rPr lang="en-US" sz="2600" b="0" i="1" smtClean="0">
                                    <a:latin typeface="Cambria Math"/>
                                  </a:rPr>
                                  <m:t>𝑋</m:t>
                                </m:r>
                              </m:e>
                            </m:acc>
                            <m:r>
                              <a:rPr lang="en-US" sz="2600" i="1">
                                <a:latin typeface="Cambria Math"/>
                              </a:rPr>
                              <m:t>)(</m:t>
                            </m:r>
                            <m:sSub>
                              <m:sSubPr>
                                <m:ctrlPr>
                                  <a:rPr lang="en-US" sz="2600" i="1">
                                    <a:latin typeface="Cambria Math" panose="02040503050406030204" pitchFamily="18" charset="0"/>
                                  </a:rPr>
                                </m:ctrlPr>
                              </m:sSubPr>
                              <m:e>
                                <m:r>
                                  <a:rPr lang="en-US" sz="2600" i="1">
                                    <a:latin typeface="Cambria Math"/>
                                  </a:rPr>
                                  <m:t>𝑌</m:t>
                                </m:r>
                              </m:e>
                              <m:sub>
                                <m:r>
                                  <a:rPr lang="en-US" sz="2600" i="1">
                                    <a:latin typeface="Cambria Math"/>
                                  </a:rPr>
                                  <m:t>𝑖</m:t>
                                </m:r>
                              </m:sub>
                            </m:sSub>
                            <m:r>
                              <a:rPr lang="en-US" sz="2600" i="1">
                                <a:latin typeface="Cambria Math"/>
                              </a:rPr>
                              <m:t>−</m:t>
                            </m:r>
                            <m:acc>
                              <m:accPr>
                                <m:chr m:val="̅"/>
                                <m:ctrlPr>
                                  <a:rPr lang="en-US" sz="2600" i="1">
                                    <a:latin typeface="Cambria Math" panose="02040503050406030204" pitchFamily="18" charset="0"/>
                                  </a:rPr>
                                </m:ctrlPr>
                              </m:accPr>
                              <m:e>
                                <m:r>
                                  <a:rPr lang="en-US" sz="2600" b="0" i="1" smtClean="0">
                                    <a:latin typeface="Cambria Math"/>
                                  </a:rPr>
                                  <m:t>𝑌</m:t>
                                </m:r>
                              </m:e>
                            </m:acc>
                            <m:r>
                              <a:rPr lang="en-US" sz="2600" i="1">
                                <a:latin typeface="Cambria Math"/>
                              </a:rPr>
                              <m:t>)</m:t>
                            </m:r>
                          </m:e>
                        </m:nary>
                      </m:num>
                      <m:den>
                        <m:rad>
                          <m:radPr>
                            <m:degHide m:val="on"/>
                            <m:ctrlPr>
                              <a:rPr lang="en-US" sz="2600" i="1">
                                <a:latin typeface="Cambria Math" panose="02040503050406030204" pitchFamily="18" charset="0"/>
                              </a:rPr>
                            </m:ctrlPr>
                          </m:radPr>
                          <m:deg/>
                          <m:e>
                            <m:nary>
                              <m:naryPr>
                                <m:chr m:val="∑"/>
                                <m:limLoc m:val="subSup"/>
                                <m:ctrlPr>
                                  <a:rPr lang="en-US" sz="2600" i="1">
                                    <a:latin typeface="Cambria Math" panose="02040503050406030204" pitchFamily="18" charset="0"/>
                                  </a:rPr>
                                </m:ctrlPr>
                              </m:naryPr>
                              <m:sub>
                                <m:r>
                                  <m:rPr>
                                    <m:brk m:alnAt="1"/>
                                  </m:rPr>
                                  <a:rPr lang="en-US" sz="2600" b="0" i="1" smtClean="0">
                                    <a:latin typeface="Cambria Math"/>
                                  </a:rPr>
                                  <m:t>𝑖</m:t>
                                </m:r>
                                <m:r>
                                  <a:rPr lang="en-US" sz="2600" b="0" i="1" smtClean="0">
                                    <a:latin typeface="Cambria Math"/>
                                  </a:rPr>
                                  <m:t>=</m:t>
                                </m:r>
                                <m:r>
                                  <m:rPr>
                                    <m:brk m:alnAt="25"/>
                                  </m:rPr>
                                  <a:rPr lang="en-US" sz="2600" i="1">
                                    <a:latin typeface="Cambria Math"/>
                                  </a:rPr>
                                  <m:t>1</m:t>
                                </m:r>
                              </m:sub>
                              <m:sup>
                                <m:r>
                                  <a:rPr lang="en-US" sz="2600" b="0" i="1" smtClean="0">
                                    <a:latin typeface="Cambria Math"/>
                                  </a:rPr>
                                  <m:t>𝑛</m:t>
                                </m:r>
                              </m:sup>
                              <m:e>
                                <m:sSup>
                                  <m:sSupPr>
                                    <m:ctrlPr>
                                      <a:rPr lang="en-US" sz="2600" i="1">
                                        <a:latin typeface="Cambria Math" panose="02040503050406030204" pitchFamily="18" charset="0"/>
                                      </a:rPr>
                                    </m:ctrlPr>
                                  </m:sSupPr>
                                  <m:e>
                                    <m:r>
                                      <a:rPr lang="en-US" sz="2600" i="1">
                                        <a:latin typeface="Cambria Math"/>
                                      </a:rPr>
                                      <m:t>(</m:t>
                                    </m:r>
                                    <m:sSub>
                                      <m:sSubPr>
                                        <m:ctrlPr>
                                          <a:rPr lang="en-US" sz="2600" i="1">
                                            <a:latin typeface="Cambria Math" panose="02040503050406030204" pitchFamily="18" charset="0"/>
                                          </a:rPr>
                                        </m:ctrlPr>
                                      </m:sSubPr>
                                      <m:e>
                                        <m:r>
                                          <a:rPr lang="en-US" sz="2600" i="1">
                                            <a:latin typeface="Cambria Math"/>
                                          </a:rPr>
                                          <m:t>𝑋</m:t>
                                        </m:r>
                                      </m:e>
                                      <m:sub>
                                        <m:r>
                                          <a:rPr lang="en-US" sz="2600" i="1">
                                            <a:latin typeface="Cambria Math"/>
                                          </a:rPr>
                                          <m:t>𝑖</m:t>
                                        </m:r>
                                      </m:sub>
                                    </m:sSub>
                                    <m:r>
                                      <a:rPr lang="en-US" sz="2600" i="1">
                                        <a:latin typeface="Cambria Math"/>
                                      </a:rPr>
                                      <m:t>−</m:t>
                                    </m:r>
                                    <m:acc>
                                      <m:accPr>
                                        <m:chr m:val="̅"/>
                                        <m:ctrlPr>
                                          <a:rPr lang="en-US" sz="2600" i="1">
                                            <a:latin typeface="Cambria Math" panose="02040503050406030204" pitchFamily="18" charset="0"/>
                                          </a:rPr>
                                        </m:ctrlPr>
                                      </m:accPr>
                                      <m:e>
                                        <m:r>
                                          <a:rPr lang="en-US" sz="2600" i="1">
                                            <a:latin typeface="Cambria Math"/>
                                          </a:rPr>
                                          <m:t>𝑋</m:t>
                                        </m:r>
                                      </m:e>
                                    </m:acc>
                                    <m:r>
                                      <a:rPr lang="en-US" sz="2600" i="1">
                                        <a:latin typeface="Cambria Math"/>
                                      </a:rPr>
                                      <m:t>)</m:t>
                                    </m:r>
                                  </m:e>
                                  <m:sup>
                                    <m:r>
                                      <a:rPr lang="en-US" sz="2600" i="1">
                                        <a:latin typeface="Cambria Math"/>
                                      </a:rPr>
                                      <m:t>2</m:t>
                                    </m:r>
                                  </m:sup>
                                </m:sSup>
                              </m:e>
                            </m:nary>
                            <m:nary>
                              <m:naryPr>
                                <m:chr m:val="∑"/>
                                <m:limLoc m:val="subSup"/>
                                <m:ctrlPr>
                                  <a:rPr lang="en-US" sz="2600" i="1">
                                    <a:latin typeface="Cambria Math" panose="02040503050406030204" pitchFamily="18" charset="0"/>
                                  </a:rPr>
                                </m:ctrlPr>
                              </m:naryPr>
                              <m:sub>
                                <m:r>
                                  <m:rPr>
                                    <m:brk m:alnAt="1"/>
                                  </m:rPr>
                                  <a:rPr lang="en-US" sz="2600" b="0" i="1" smtClean="0">
                                    <a:latin typeface="Cambria Math"/>
                                  </a:rPr>
                                  <m:t>𝑖</m:t>
                                </m:r>
                                <m:r>
                                  <a:rPr lang="en-US" sz="2600" b="0" i="1" smtClean="0">
                                    <a:latin typeface="Cambria Math"/>
                                  </a:rPr>
                                  <m:t>=</m:t>
                                </m:r>
                                <m:r>
                                  <m:rPr>
                                    <m:brk m:alnAt="25"/>
                                  </m:rPr>
                                  <a:rPr lang="en-US" sz="2600" i="1">
                                    <a:latin typeface="Cambria Math"/>
                                  </a:rPr>
                                  <m:t>1</m:t>
                                </m:r>
                              </m:sub>
                              <m:sup>
                                <m:r>
                                  <a:rPr lang="en-US" sz="2600" b="0" i="1" smtClean="0">
                                    <a:latin typeface="Cambria Math"/>
                                  </a:rPr>
                                  <m:t>𝑛</m:t>
                                </m:r>
                              </m:sup>
                              <m:e>
                                <m:sSup>
                                  <m:sSupPr>
                                    <m:ctrlPr>
                                      <a:rPr lang="en-US" sz="2600" i="1">
                                        <a:latin typeface="Cambria Math" panose="02040503050406030204" pitchFamily="18" charset="0"/>
                                      </a:rPr>
                                    </m:ctrlPr>
                                  </m:sSupPr>
                                  <m:e>
                                    <m:r>
                                      <a:rPr lang="en-US" sz="2600" i="1">
                                        <a:latin typeface="Cambria Math"/>
                                      </a:rPr>
                                      <m:t>(</m:t>
                                    </m:r>
                                    <m:sSub>
                                      <m:sSubPr>
                                        <m:ctrlPr>
                                          <a:rPr lang="en-US" sz="2600" i="1">
                                            <a:latin typeface="Cambria Math" panose="02040503050406030204" pitchFamily="18" charset="0"/>
                                          </a:rPr>
                                        </m:ctrlPr>
                                      </m:sSubPr>
                                      <m:e>
                                        <m:r>
                                          <a:rPr lang="en-US" sz="2600" i="1">
                                            <a:latin typeface="Cambria Math"/>
                                          </a:rPr>
                                          <m:t>𝑌</m:t>
                                        </m:r>
                                      </m:e>
                                      <m:sub>
                                        <m:r>
                                          <a:rPr lang="en-US" sz="2600" i="1">
                                            <a:latin typeface="Cambria Math"/>
                                          </a:rPr>
                                          <m:t>𝑖</m:t>
                                        </m:r>
                                      </m:sub>
                                    </m:sSub>
                                    <m:r>
                                      <a:rPr lang="en-US" sz="2600" i="1">
                                        <a:latin typeface="Cambria Math"/>
                                      </a:rPr>
                                      <m:t>−</m:t>
                                    </m:r>
                                    <m:acc>
                                      <m:accPr>
                                        <m:chr m:val="̅"/>
                                        <m:ctrlPr>
                                          <a:rPr lang="en-US" sz="2600" i="1">
                                            <a:latin typeface="Cambria Math" panose="02040503050406030204" pitchFamily="18" charset="0"/>
                                          </a:rPr>
                                        </m:ctrlPr>
                                      </m:accPr>
                                      <m:e>
                                        <m:r>
                                          <a:rPr lang="en-US" sz="2600" b="0" i="1" smtClean="0">
                                            <a:latin typeface="Cambria Math"/>
                                          </a:rPr>
                                          <m:t>𝑌</m:t>
                                        </m:r>
                                      </m:e>
                                    </m:acc>
                                    <m:r>
                                      <a:rPr lang="en-US" sz="2600" b="0" i="1" smtClean="0">
                                        <a:latin typeface="Cambria Math"/>
                                      </a:rPr>
                                      <m:t>)</m:t>
                                    </m:r>
                                  </m:e>
                                  <m:sup>
                                    <m:r>
                                      <a:rPr lang="en-US" sz="2600" i="1">
                                        <a:latin typeface="Cambria Math"/>
                                      </a:rPr>
                                      <m:t>2</m:t>
                                    </m:r>
                                  </m:sup>
                                </m:sSup>
                              </m:e>
                            </m:nary>
                          </m:e>
                        </m:rad>
                      </m:den>
                    </m:f>
                    <m:r>
                      <a:rPr lang="en-US" sz="2600" i="1">
                        <a:latin typeface="Cambria Math"/>
                      </a:rPr>
                      <m:t>=</m:t>
                    </m:r>
                    <m:f>
                      <m:fPr>
                        <m:ctrlPr>
                          <a:rPr lang="en-US" sz="2600" i="1">
                            <a:latin typeface="Cambria Math" panose="02040503050406030204" pitchFamily="18" charset="0"/>
                          </a:rPr>
                        </m:ctrlPr>
                      </m:fPr>
                      <m:num>
                        <m:sSub>
                          <m:sSubPr>
                            <m:ctrlPr>
                              <a:rPr lang="en-US" sz="2600" i="1">
                                <a:latin typeface="Cambria Math" panose="02040503050406030204" pitchFamily="18" charset="0"/>
                              </a:rPr>
                            </m:ctrlPr>
                          </m:sSubPr>
                          <m:e>
                            <m:r>
                              <a:rPr lang="en-US" sz="2600" b="0" i="1" smtClean="0">
                                <a:latin typeface="Cambria Math"/>
                                <a:ea typeface="Cambria Math"/>
                              </a:rPr>
                              <m:t>𝑆</m:t>
                            </m:r>
                          </m:e>
                          <m:sub>
                            <m:r>
                              <a:rPr lang="en-US" sz="2600" i="1">
                                <a:latin typeface="Cambria Math"/>
                              </a:rPr>
                              <m:t>𝑋𝑌</m:t>
                            </m:r>
                          </m:sub>
                        </m:sSub>
                      </m:num>
                      <m:den>
                        <m:sSub>
                          <m:sSubPr>
                            <m:ctrlPr>
                              <a:rPr lang="en-US" sz="2600" i="1">
                                <a:latin typeface="Cambria Math" panose="02040503050406030204" pitchFamily="18" charset="0"/>
                              </a:rPr>
                            </m:ctrlPr>
                          </m:sSubPr>
                          <m:e>
                            <m:r>
                              <a:rPr lang="en-US" sz="2600" b="0" i="1" smtClean="0">
                                <a:latin typeface="Cambria Math"/>
                                <a:ea typeface="Cambria Math"/>
                              </a:rPr>
                              <m:t>𝑆</m:t>
                            </m:r>
                          </m:e>
                          <m:sub>
                            <m:r>
                              <a:rPr lang="en-US" sz="2600" i="1">
                                <a:latin typeface="Cambria Math"/>
                              </a:rPr>
                              <m:t>𝑋</m:t>
                            </m:r>
                          </m:sub>
                        </m:sSub>
                        <m:sSub>
                          <m:sSubPr>
                            <m:ctrlPr>
                              <a:rPr lang="en-US" sz="2600" i="1">
                                <a:latin typeface="Cambria Math" panose="02040503050406030204" pitchFamily="18" charset="0"/>
                              </a:rPr>
                            </m:ctrlPr>
                          </m:sSubPr>
                          <m:e>
                            <m:r>
                              <a:rPr lang="en-US" sz="2600" b="0" i="1" smtClean="0">
                                <a:latin typeface="Cambria Math"/>
                                <a:ea typeface="Cambria Math"/>
                              </a:rPr>
                              <m:t>𝑆</m:t>
                            </m:r>
                          </m:e>
                          <m:sub>
                            <m:r>
                              <a:rPr lang="en-US" sz="2600" i="1">
                                <a:latin typeface="Cambria Math"/>
                              </a:rPr>
                              <m:t>𝑌</m:t>
                            </m:r>
                          </m:sub>
                        </m:sSub>
                      </m:den>
                    </m:f>
                  </m:oMath>
                </a14:m>
                <a:endParaRPr lang="en-US" sz="2600" dirty="0" smtClean="0"/>
              </a:p>
              <a:p>
                <a:pPr lvl="1" indent="-342900"/>
                <a:r>
                  <a:rPr lang="en-US" sz="2200" dirty="0"/>
                  <a:t>An estimator of </a:t>
                </a:r>
                <a14:m>
                  <m:oMath xmlns:m="http://schemas.openxmlformats.org/officeDocument/2006/math">
                    <m:sSub>
                      <m:sSubPr>
                        <m:ctrlPr>
                          <a:rPr lang="en-US" sz="2200" i="1" smtClean="0">
                            <a:latin typeface="Cambria Math" panose="02040503050406030204" pitchFamily="18" charset="0"/>
                          </a:rPr>
                        </m:ctrlPr>
                      </m:sSubPr>
                      <m:e>
                        <m:r>
                          <a:rPr lang="en-US" sz="2200" i="1" smtClean="0">
                            <a:latin typeface="Cambria Math"/>
                            <a:ea typeface="Cambria Math"/>
                          </a:rPr>
                          <m:t>𝜌</m:t>
                        </m:r>
                      </m:e>
                      <m:sub>
                        <m:r>
                          <a:rPr lang="en-US" sz="2200" b="0" i="1" smtClean="0">
                            <a:latin typeface="Cambria Math"/>
                          </a:rPr>
                          <m:t>𝑋𝑌</m:t>
                        </m:r>
                      </m:sub>
                    </m:sSub>
                  </m:oMath>
                </a14:m>
                <a:endParaRPr lang="en-US" sz="2200" dirty="0" smtClean="0"/>
              </a:p>
              <a:p>
                <a:r>
                  <a:rPr lang="en-US" sz="2600" dirty="0" smtClean="0"/>
                  <a:t>The sign of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ea typeface="Cambria Math"/>
                          </a:rPr>
                          <m:t>𝜌</m:t>
                        </m:r>
                      </m:e>
                      <m:sub>
                        <m:r>
                          <a:rPr lang="en-US" sz="2600" i="1">
                            <a:latin typeface="Cambria Math"/>
                          </a:rPr>
                          <m:t>𝑋𝑌</m:t>
                        </m:r>
                      </m:sub>
                    </m:sSub>
                  </m:oMath>
                </a14:m>
                <a:r>
                  <a:rPr lang="en-US" sz="2600" dirty="0" smtClean="0"/>
                  <a:t> (</a:t>
                </a:r>
                <a14:m>
                  <m:oMath xmlns:m="http://schemas.openxmlformats.org/officeDocument/2006/math">
                    <m:sSub>
                      <m:sSubPr>
                        <m:ctrlPr>
                          <a:rPr lang="en-US" sz="2600" i="1">
                            <a:latin typeface="Cambria Math" panose="02040503050406030204" pitchFamily="18" charset="0"/>
                          </a:rPr>
                        </m:ctrlPr>
                      </m:sSubPr>
                      <m:e>
                        <m:r>
                          <a:rPr lang="en-US" sz="2600" b="0" i="1" smtClean="0">
                            <a:latin typeface="Cambria Math"/>
                            <a:ea typeface="Cambria Math"/>
                          </a:rPr>
                          <m:t>𝑟</m:t>
                        </m:r>
                      </m:e>
                      <m:sub>
                        <m:r>
                          <a:rPr lang="en-US" sz="2600" i="1">
                            <a:latin typeface="Cambria Math"/>
                          </a:rPr>
                          <m:t>𝑋𝑌</m:t>
                        </m:r>
                      </m:sub>
                    </m:sSub>
                  </m:oMath>
                </a14:m>
                <a:r>
                  <a:rPr lang="en-US" sz="2600" dirty="0" smtClean="0"/>
                  <a:t>) is the same as that of </a:t>
                </a:r>
                <a14:m>
                  <m:oMath xmlns:m="http://schemas.openxmlformats.org/officeDocument/2006/math">
                    <m:sSub>
                      <m:sSubPr>
                        <m:ctrlPr>
                          <a:rPr lang="en-US" sz="2600" i="1">
                            <a:latin typeface="Cambria Math" panose="02040503050406030204" pitchFamily="18" charset="0"/>
                          </a:rPr>
                        </m:ctrlPr>
                      </m:sSubPr>
                      <m:e>
                        <m:r>
                          <a:rPr lang="en-US" sz="2600" i="1" smtClean="0">
                            <a:latin typeface="Cambria Math"/>
                            <a:ea typeface="Cambria Math"/>
                          </a:rPr>
                          <m:t>𝜎</m:t>
                        </m:r>
                      </m:e>
                      <m:sub>
                        <m:r>
                          <a:rPr lang="en-US" sz="2600" i="1">
                            <a:latin typeface="Cambria Math"/>
                          </a:rPr>
                          <m:t>𝑋𝑌</m:t>
                        </m:r>
                      </m:sub>
                    </m:sSub>
                  </m:oMath>
                </a14:m>
                <a:r>
                  <a:rPr lang="en-US" sz="2600" dirty="0" smtClean="0"/>
                  <a:t> (</a:t>
                </a:r>
                <a14:m>
                  <m:oMath xmlns:m="http://schemas.openxmlformats.org/officeDocument/2006/math">
                    <m:sSub>
                      <m:sSubPr>
                        <m:ctrlPr>
                          <a:rPr lang="en-US" sz="2600" i="1">
                            <a:latin typeface="Cambria Math" panose="02040503050406030204" pitchFamily="18" charset="0"/>
                          </a:rPr>
                        </m:ctrlPr>
                      </m:sSubPr>
                      <m:e>
                        <m:r>
                          <a:rPr lang="en-US" sz="2600" b="0" i="1" smtClean="0">
                            <a:latin typeface="Cambria Math"/>
                            <a:ea typeface="Cambria Math"/>
                          </a:rPr>
                          <m:t>𝑆</m:t>
                        </m:r>
                      </m:e>
                      <m:sub>
                        <m:r>
                          <a:rPr lang="en-US" sz="2600" i="1">
                            <a:latin typeface="Cambria Math"/>
                          </a:rPr>
                          <m:t>𝑋𝑌</m:t>
                        </m:r>
                      </m:sub>
                    </m:sSub>
                  </m:oMath>
                </a14:m>
                <a:r>
                  <a:rPr lang="en-US" sz="2600" dirty="0" smtClean="0"/>
                  <a:t>)</a:t>
                </a:r>
              </a:p>
              <a:p>
                <a:pPr lvl="1"/>
                <a:r>
                  <a:rPr lang="en-US" sz="2200" dirty="0" smtClean="0"/>
                  <a:t>As the denominator of </a:t>
                </a:r>
                <a14:m>
                  <m:oMath xmlns:m="http://schemas.openxmlformats.org/officeDocument/2006/math">
                    <m:sSub>
                      <m:sSubPr>
                        <m:ctrlPr>
                          <a:rPr lang="en-US" sz="2400" i="1">
                            <a:latin typeface="Cambria Math" panose="02040503050406030204" pitchFamily="18" charset="0"/>
                          </a:rPr>
                        </m:ctrlPr>
                      </m:sSubPr>
                      <m:e>
                        <m:r>
                          <a:rPr lang="en-US" sz="2400" i="1">
                            <a:latin typeface="Cambria Math"/>
                            <a:ea typeface="Cambria Math"/>
                          </a:rPr>
                          <m:t>𝜌</m:t>
                        </m:r>
                      </m:e>
                      <m:sub>
                        <m:r>
                          <a:rPr lang="en-US" sz="2400" i="1">
                            <a:latin typeface="Cambria Math"/>
                          </a:rPr>
                          <m:t>𝑋𝑌</m:t>
                        </m:r>
                      </m:sub>
                    </m:sSub>
                  </m:oMath>
                </a14:m>
                <a:r>
                  <a:rPr lang="en-US" sz="2200" dirty="0" smtClean="0"/>
                  <a:t> is always non-negative</a:t>
                </a:r>
                <a:endParaRPr lang="en-US"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b="-363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18</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
        <p:nvSpPr>
          <p:cNvPr id="6" name="Text Box 12"/>
          <p:cNvSpPr txBox="1">
            <a:spLocks noChangeArrowheads="1"/>
          </p:cNvSpPr>
          <p:nvPr/>
        </p:nvSpPr>
        <p:spPr bwMode="auto">
          <a:xfrm>
            <a:off x="304800" y="2035567"/>
            <a:ext cx="1981200" cy="369332"/>
          </a:xfrm>
          <a:prstGeom prst="rect">
            <a:avLst/>
          </a:prstGeom>
          <a:solidFill>
            <a:srgbClr val="FFFF99"/>
          </a:solidFill>
          <a:ln>
            <a:noFill/>
          </a:ln>
          <a:effectLst/>
        </p:spPr>
        <p:txBody>
          <a:bodyPr wrap="square">
            <a:spAutoFit/>
          </a:bodyPr>
          <a:lstStyle>
            <a:defPPr>
              <a:defRPr lang="en-US"/>
            </a:defPPr>
            <a:lvl1pPr algn="ctr" eaLnBrk="1" hangingPunct="1">
              <a:spcBef>
                <a:spcPct val="50000"/>
              </a:spcBef>
              <a:defRPr sz="2400">
                <a:latin typeface="Tahoma" pitchFamily="34" charset="0"/>
                <a:ea typeface="PMingLiU" pitchFamily="18" charset="-120"/>
              </a:defRPr>
            </a:lvl1pPr>
            <a:lvl2pPr marL="742950" indent="-285750" eaLnBrk="0" hangingPunct="0">
              <a:defRPr sz="2400">
                <a:latin typeface="Tahoma" pitchFamily="34" charset="0"/>
              </a:defRPr>
            </a:lvl2pPr>
            <a:lvl3pPr marL="1143000" indent="-228600" eaLnBrk="0" hangingPunct="0">
              <a:defRPr sz="2400">
                <a:latin typeface="Tahoma" pitchFamily="34" charset="0"/>
              </a:defRPr>
            </a:lvl3pPr>
            <a:lvl4pPr marL="1600200" indent="-228600" eaLnBrk="0" hangingPunct="0">
              <a:defRPr sz="2400">
                <a:latin typeface="Tahoma" pitchFamily="34" charset="0"/>
              </a:defRPr>
            </a:lvl4pPr>
            <a:lvl5pPr marL="2057400" indent="-228600" eaLnBrk="0" hangingPunct="0">
              <a:defRPr sz="2400">
                <a:latin typeface="Tahoma" pitchFamily="34" charset="0"/>
              </a:defRPr>
            </a:lvl5pPr>
            <a:lvl6pPr marL="2514600" indent="-228600" eaLnBrk="0" fontAlgn="base" hangingPunct="0">
              <a:spcBef>
                <a:spcPct val="0"/>
              </a:spcBef>
              <a:spcAft>
                <a:spcPct val="0"/>
              </a:spcAft>
              <a:defRPr sz="2400">
                <a:latin typeface="Tahoma" pitchFamily="34" charset="0"/>
              </a:defRPr>
            </a:lvl6pPr>
            <a:lvl7pPr marL="2971800" indent="-228600" eaLnBrk="0" fontAlgn="base" hangingPunct="0">
              <a:spcBef>
                <a:spcPct val="0"/>
              </a:spcBef>
              <a:spcAft>
                <a:spcPct val="0"/>
              </a:spcAft>
              <a:defRPr sz="2400">
                <a:latin typeface="Tahoma" pitchFamily="34" charset="0"/>
              </a:defRPr>
            </a:lvl7pPr>
            <a:lvl8pPr marL="3429000" indent="-228600" eaLnBrk="0" fontAlgn="base" hangingPunct="0">
              <a:spcBef>
                <a:spcPct val="0"/>
              </a:spcBef>
              <a:spcAft>
                <a:spcPct val="0"/>
              </a:spcAft>
              <a:defRPr sz="2400">
                <a:latin typeface="Tahoma" pitchFamily="34" charset="0"/>
              </a:defRPr>
            </a:lvl8pPr>
            <a:lvl9pPr marL="3886200" indent="-228600" eaLnBrk="0" fontAlgn="base" hangingPunct="0">
              <a:spcBef>
                <a:spcPct val="0"/>
              </a:spcBef>
              <a:spcAft>
                <a:spcPct val="0"/>
              </a:spcAft>
              <a:defRPr sz="2400">
                <a:latin typeface="Tahoma" pitchFamily="34" charset="0"/>
              </a:defRPr>
            </a:lvl9pPr>
          </a:lstStyle>
          <a:p>
            <a:r>
              <a:rPr lang="en-US" altLang="en-US" sz="1800" dirty="0" smtClean="0"/>
              <a:t>pronounced rho</a:t>
            </a:r>
            <a:endParaRPr lang="en-US" altLang="en-US" sz="1800" dirty="0"/>
          </a:p>
        </p:txBody>
      </p:sp>
      <p:sp>
        <p:nvSpPr>
          <p:cNvPr id="7" name="Line 8"/>
          <p:cNvSpPr>
            <a:spLocks noChangeShapeType="1"/>
          </p:cNvSpPr>
          <p:nvPr/>
        </p:nvSpPr>
        <p:spPr bwMode="auto">
          <a:xfrm>
            <a:off x="1266372" y="2402166"/>
            <a:ext cx="152400" cy="239990"/>
          </a:xfrm>
          <a:prstGeom prst="line">
            <a:avLst/>
          </a:prstGeom>
          <a:noFill/>
          <a:ln w="9525">
            <a:solidFill>
              <a:schemeClr val="hlink"/>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Tree>
    <p:extLst>
      <p:ext uri="{BB962C8B-B14F-4D97-AF65-F5344CB8AC3E}">
        <p14:creationId xmlns:p14="http://schemas.microsoft.com/office/powerpoint/2010/main" val="177818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Coefficient of Correlation </a:t>
            </a:r>
            <a:r>
              <a:rPr lang="en-US" dirty="0" smtClean="0"/>
              <a:t>– Example </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600200"/>
                <a:ext cx="8229600" cy="5257800"/>
              </a:xfrm>
            </p:spPr>
            <p:txBody>
              <a:bodyPr/>
              <a:lstStyle/>
              <a:p>
                <a:r>
                  <a:rPr lang="en-US" sz="2600" dirty="0" smtClean="0"/>
                  <a:t>Consider the sample data regarding Height (</a:t>
                </a:r>
                <a14:m>
                  <m:oMath xmlns:m="http://schemas.openxmlformats.org/officeDocument/2006/math">
                    <m:r>
                      <a:rPr lang="en-US" sz="2600" i="1" dirty="0">
                        <a:latin typeface="Cambria Math"/>
                      </a:rPr>
                      <m:t>𝑋</m:t>
                    </m:r>
                  </m:oMath>
                </a14:m>
                <a:r>
                  <a:rPr lang="en-US" sz="2600" dirty="0"/>
                  <a:t>) and Weight (</a:t>
                </a:r>
                <a14:m>
                  <m:oMath xmlns:m="http://schemas.openxmlformats.org/officeDocument/2006/math">
                    <m:r>
                      <a:rPr lang="en-US" sz="2600" i="1" dirty="0">
                        <a:latin typeface="Cambria Math"/>
                      </a:rPr>
                      <m:t>𝑌</m:t>
                    </m:r>
                  </m:oMath>
                </a14:m>
                <a:r>
                  <a:rPr lang="en-US" sz="2600" dirty="0" smtClean="0"/>
                  <a:t>) again</a:t>
                </a:r>
              </a:p>
              <a:p>
                <a:endParaRPr lang="en-US" sz="2600" dirty="0"/>
              </a:p>
              <a:p>
                <a:endParaRPr lang="en-US" sz="2600" dirty="0" smtClean="0"/>
              </a:p>
              <a:p>
                <a:endParaRPr lang="en-US" sz="2600" dirty="0"/>
              </a:p>
              <a:p>
                <a:endParaRPr lang="en-US" sz="2600" dirty="0" smtClean="0"/>
              </a:p>
              <a:p>
                <a:endParaRPr lang="en-US" sz="2600" dirty="0"/>
              </a:p>
              <a:p>
                <a:endParaRPr lang="en-US" sz="2600" dirty="0" smtClean="0"/>
              </a:p>
              <a:p>
                <a:endParaRPr lang="en-US" sz="2600" dirty="0"/>
              </a:p>
              <a:p>
                <a:endParaRPr lang="en-US" sz="2600" dirty="0" smtClean="0"/>
              </a:p>
              <a:p>
                <a14:m>
                  <m:oMath xmlns:m="http://schemas.openxmlformats.org/officeDocument/2006/math">
                    <m:sSub>
                      <m:sSubPr>
                        <m:ctrlPr>
                          <a:rPr lang="en-US" sz="2600" i="1" smtClean="0">
                            <a:latin typeface="Cambria Math" panose="02040503050406030204" pitchFamily="18" charset="0"/>
                          </a:rPr>
                        </m:ctrlPr>
                      </m:sSubPr>
                      <m:e>
                        <m:r>
                          <a:rPr lang="en-US" sz="2600" b="0" i="1" smtClean="0">
                            <a:latin typeface="Cambria Math"/>
                          </a:rPr>
                          <m:t>𝑟</m:t>
                        </m:r>
                      </m:e>
                      <m:sub>
                        <m:r>
                          <a:rPr lang="en-US" sz="2600" b="0" i="1" smtClean="0">
                            <a:latin typeface="Cambria Math"/>
                          </a:rPr>
                          <m:t>𝑋𝑌</m:t>
                        </m:r>
                      </m:sub>
                    </m:sSub>
                    <m:r>
                      <a:rPr lang="en-US" sz="2600" b="0" i="1" smtClean="0">
                        <a:latin typeface="Cambria Math"/>
                      </a:rPr>
                      <m:t>=</m:t>
                    </m:r>
                    <m:f>
                      <m:fPr>
                        <m:type m:val="lin"/>
                        <m:ctrlPr>
                          <a:rPr lang="en-US" sz="2600" b="0" i="1" smtClean="0">
                            <a:latin typeface="Cambria Math" panose="02040503050406030204" pitchFamily="18" charset="0"/>
                          </a:rPr>
                        </m:ctrlPr>
                      </m:fPr>
                      <m:num>
                        <m:f>
                          <m:fPr>
                            <m:type m:val="lin"/>
                            <m:ctrlPr>
                              <a:rPr lang="en-US" sz="2600" b="0" i="1" smtClean="0">
                                <a:latin typeface="Cambria Math" panose="02040503050406030204" pitchFamily="18" charset="0"/>
                              </a:rPr>
                            </m:ctrlPr>
                          </m:fPr>
                          <m:num>
                            <m:sSub>
                              <m:sSubPr>
                                <m:ctrlPr>
                                  <a:rPr lang="en-US" sz="2600" b="0" i="1" smtClean="0">
                                    <a:latin typeface="Cambria Math" panose="02040503050406030204" pitchFamily="18" charset="0"/>
                                  </a:rPr>
                                </m:ctrlPr>
                              </m:sSubPr>
                              <m:e>
                                <m:r>
                                  <a:rPr lang="en-US" sz="2600" b="0" i="1" smtClean="0">
                                    <a:latin typeface="Cambria Math"/>
                                  </a:rPr>
                                  <m:t>𝑆</m:t>
                                </m:r>
                              </m:e>
                              <m:sub>
                                <m:r>
                                  <a:rPr lang="en-US" sz="2600" b="0" i="1" smtClean="0">
                                    <a:latin typeface="Cambria Math"/>
                                  </a:rPr>
                                  <m:t>𝑋𝑌</m:t>
                                </m:r>
                              </m:sub>
                            </m:sSub>
                          </m:num>
                          <m:den>
                            <m:sSub>
                              <m:sSubPr>
                                <m:ctrlPr>
                                  <a:rPr lang="en-US" sz="2600" b="0" i="1" smtClean="0">
                                    <a:latin typeface="Cambria Math" panose="02040503050406030204" pitchFamily="18" charset="0"/>
                                  </a:rPr>
                                </m:ctrlPr>
                              </m:sSubPr>
                              <m:e>
                                <m:r>
                                  <a:rPr lang="en-US" sz="2600" b="0" i="1" smtClean="0">
                                    <a:latin typeface="Cambria Math"/>
                                  </a:rPr>
                                  <m:t>𝑆</m:t>
                                </m:r>
                              </m:e>
                              <m:sub>
                                <m:r>
                                  <a:rPr lang="en-US" sz="2600" b="0" i="1" smtClean="0">
                                    <a:latin typeface="Cambria Math"/>
                                  </a:rPr>
                                  <m:t>𝑋</m:t>
                                </m:r>
                              </m:sub>
                            </m:sSub>
                            <m:sSub>
                              <m:sSubPr>
                                <m:ctrlPr>
                                  <a:rPr lang="en-US" sz="2600" b="0" i="1" smtClean="0">
                                    <a:latin typeface="Cambria Math" panose="02040503050406030204" pitchFamily="18" charset="0"/>
                                  </a:rPr>
                                </m:ctrlPr>
                              </m:sSubPr>
                              <m:e>
                                <m:r>
                                  <a:rPr lang="en-US" sz="2600" b="0" i="1" smtClean="0">
                                    <a:latin typeface="Cambria Math"/>
                                  </a:rPr>
                                  <m:t>𝑆</m:t>
                                </m:r>
                              </m:e>
                              <m:sub>
                                <m:r>
                                  <a:rPr lang="en-US" sz="2600" b="0" i="1" smtClean="0">
                                    <a:latin typeface="Cambria Math"/>
                                  </a:rPr>
                                  <m:t>𝑌</m:t>
                                </m:r>
                              </m:sub>
                            </m:sSub>
                          </m:den>
                        </m:f>
                        <m:r>
                          <a:rPr lang="en-US" sz="2600" b="0" i="1" smtClean="0">
                            <a:latin typeface="Cambria Math"/>
                          </a:rPr>
                          <m:t>=215.28</m:t>
                        </m:r>
                      </m:num>
                      <m:den>
                        <m:r>
                          <a:rPr lang="en-US" sz="2600" b="0" i="1" smtClean="0">
                            <a:latin typeface="Cambria Math" panose="02040503050406030204" pitchFamily="18" charset="0"/>
                          </a:rPr>
                          <m:t>(</m:t>
                        </m:r>
                        <m:r>
                          <a:rPr lang="en-US" sz="2600" b="0" i="1" smtClean="0">
                            <a:latin typeface="Cambria Math"/>
                          </a:rPr>
                          <m:t>17.232</m:t>
                        </m:r>
                        <m:r>
                          <a:rPr lang="en-US" sz="2600" b="0" i="1" smtClean="0">
                            <a:latin typeface="Cambria Math"/>
                            <a:ea typeface="Cambria Math"/>
                          </a:rPr>
                          <m:t>×13.385</m:t>
                        </m:r>
                        <m:r>
                          <a:rPr lang="en-US" sz="2600" b="0" i="1" smtClean="0">
                            <a:latin typeface="Cambria Math" panose="02040503050406030204" pitchFamily="18" charset="0"/>
                            <a:ea typeface="Cambria Math"/>
                          </a:rPr>
                          <m:t>)</m:t>
                        </m:r>
                      </m:den>
                    </m:f>
                    <m:r>
                      <a:rPr lang="en-US" sz="2600" b="0" i="1" smtClean="0">
                        <a:latin typeface="Cambria Math"/>
                      </a:rPr>
                      <m:t>=0.933</m:t>
                    </m:r>
                  </m:oMath>
                </a14:m>
                <a:endParaRPr lang="en-US" sz="2600" dirty="0"/>
              </a:p>
              <a:p>
                <a:endParaRPr lang="en-US" sz="26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600200"/>
                <a:ext cx="8229600" cy="5257800"/>
              </a:xfrm>
              <a:blipFill rotWithShape="0">
                <a:blip r:embed="rId2"/>
                <a:stretch>
                  <a:fillRect l="-296" t="-104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19</a:t>
            </a:fld>
            <a:endParaRPr lang="en-US" altLang="en-US" dirty="0"/>
          </a:p>
        </p:txBody>
      </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4179847912"/>
                  </p:ext>
                </p:extLst>
              </p:nvPr>
            </p:nvGraphicFramePr>
            <p:xfrm>
              <a:off x="76200" y="2524760"/>
              <a:ext cx="8991598" cy="3444240"/>
            </p:xfrm>
            <a:graphic>
              <a:graphicData uri="http://schemas.openxmlformats.org/drawingml/2006/table">
                <a:tbl>
                  <a:tblPr firstRow="1" bandRow="1">
                    <a:tableStyleId>{5C22544A-7EE6-4342-B048-85BDC9FD1C3A}</a:tableStyleId>
                  </a:tblPr>
                  <a:tblGrid>
                    <a:gridCol w="1066800"/>
                    <a:gridCol w="1066800"/>
                    <a:gridCol w="1333500"/>
                    <a:gridCol w="1333500"/>
                    <a:gridCol w="1621970"/>
                    <a:gridCol w="1284514"/>
                    <a:gridCol w="1284514"/>
                  </a:tblGrid>
                  <a:tr h="370840">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𝑋</m:t>
                                </m:r>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𝑌</m:t>
                                </m:r>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b="1" i="1" smtClean="0">
                                    <a:latin typeface="Cambria Math"/>
                                  </a:rPr>
                                  <m:t>𝑿</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𝑿</m:t>
                                    </m:r>
                                  </m:e>
                                </m:acc>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b="1" i="1" smtClean="0">
                                    <a:latin typeface="Cambria Math"/>
                                  </a:rPr>
                                  <m:t>𝒀</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𝒀</m:t>
                                    </m:r>
                                  </m:e>
                                </m:acc>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b="1" i="1" smtClean="0">
                                    <a:latin typeface="Cambria Math"/>
                                  </a:rPr>
                                  <m:t>(</m:t>
                                </m:r>
                                <m:r>
                                  <a:rPr lang="en-US" sz="1600" b="1" i="1" smtClean="0">
                                    <a:latin typeface="Cambria Math"/>
                                  </a:rPr>
                                  <m:t>𝑿</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𝑿</m:t>
                                    </m:r>
                                  </m:e>
                                </m:acc>
                                <m:r>
                                  <a:rPr lang="en-US" sz="1600" b="1" i="1" smtClean="0">
                                    <a:latin typeface="Cambria Math"/>
                                  </a:rPr>
                                  <m:t>)(</m:t>
                                </m:r>
                                <m:r>
                                  <a:rPr lang="en-US" sz="1600" b="1" i="1" smtClean="0">
                                    <a:latin typeface="Cambria Math"/>
                                  </a:rPr>
                                  <m:t>𝒀</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𝒀</m:t>
                                    </m:r>
                                  </m:e>
                                </m:acc>
                                <m:r>
                                  <a:rPr lang="en-US" sz="1600" b="1" i="1" smtClean="0">
                                    <a:latin typeface="Cambria Math"/>
                                  </a:rPr>
                                  <m:t>)</m:t>
                                </m:r>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1" i="1" smtClean="0">
                                        <a:latin typeface="Cambria Math"/>
                                      </a:rPr>
                                      <m:t>(</m:t>
                                    </m:r>
                                    <m:r>
                                      <a:rPr lang="en-US" sz="1600" b="1" i="1" smtClean="0">
                                        <a:latin typeface="Cambria Math"/>
                                      </a:rPr>
                                      <m:t>𝑿</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𝑿</m:t>
                                        </m:r>
                                      </m:e>
                                    </m:acc>
                                    <m:r>
                                      <a:rPr lang="en-US" sz="1600" b="1" i="1" smtClean="0">
                                        <a:latin typeface="Cambria Math"/>
                                      </a:rPr>
                                      <m:t>)</m:t>
                                    </m:r>
                                  </m:e>
                                  <m:sup>
                                    <m:r>
                                      <a:rPr lang="en-US" sz="1600" b="1" i="1" smtClean="0">
                                        <a:latin typeface="Cambria Math"/>
                                      </a:rPr>
                                      <m:t>𝟐</m:t>
                                    </m:r>
                                  </m:sup>
                                </m:sSup>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1" i="1" smtClean="0">
                                        <a:latin typeface="Cambria Math"/>
                                      </a:rPr>
                                      <m:t>(</m:t>
                                    </m:r>
                                    <m:r>
                                      <a:rPr lang="en-US" sz="1600" b="1" i="1" smtClean="0">
                                        <a:latin typeface="Cambria Math"/>
                                      </a:rPr>
                                      <m:t>𝒀</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𝒀</m:t>
                                        </m:r>
                                      </m:e>
                                    </m:acc>
                                    <m:r>
                                      <a:rPr lang="en-US" sz="1600" b="1" i="1" smtClean="0">
                                        <a:latin typeface="Cambria Math"/>
                                      </a:rPr>
                                      <m:t>)</m:t>
                                    </m:r>
                                  </m:e>
                                  <m:sup>
                                    <m:r>
                                      <a:rPr lang="en-US" sz="1600" b="1" i="1" smtClean="0">
                                        <a:latin typeface="Cambria Math"/>
                                      </a:rPr>
                                      <m:t>𝟐</m:t>
                                    </m:r>
                                  </m:sup>
                                </m:sSup>
                              </m:oMath>
                            </m:oMathPara>
                          </a14:m>
                          <a:endParaRPr lang="en-US" sz="1600" dirty="0">
                            <a:latin typeface="Calibri" panose="020F0502020204030204" pitchFamily="34" charset="0"/>
                          </a:endParaRPr>
                        </a:p>
                      </a:txBody>
                      <a:tcPr anchor="b" anchorCtr="1"/>
                    </a:tc>
                  </a:tr>
                  <a:tr h="263236">
                    <a:tc>
                      <a:txBody>
                        <a:bodyPr/>
                        <a:lstStyle/>
                        <a:p>
                          <a:pPr algn="ctr">
                            <a:lnSpc>
                              <a:spcPts val="17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1.25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6.25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185</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15.5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116.25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240.25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56.25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165</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-4.5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-11.25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20.25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6.25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140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50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-29.5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-22.5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663.75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870.25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506.25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180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-26.25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110.25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6.25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150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60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-12.5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243.75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380.25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156.25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200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100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30.5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27.5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838.75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930.25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756.25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160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65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71.25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90.25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56.25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175</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5.5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41.25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30.25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56.25</a:t>
                          </a:r>
                        </a:p>
                      </a:txBody>
                      <a:tcPr marL="9525" marR="9525" marT="9525" marB="0" anchor="ctr" anchorCtr="1"/>
                    </a:tc>
                  </a:tr>
                  <a:tr h="263236">
                    <a:tc>
                      <a:txBody>
                        <a:bodyPr/>
                        <a:lstStyle/>
                        <a:p>
                          <a:pPr algn="ctr">
                            <a:lnSpc>
                              <a:spcPts val="17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6.25</a:t>
                          </a:r>
                        </a:p>
                      </a:txBody>
                      <a:tcPr marL="9525" marR="9525" marT="9525" marB="0" anchor="ctr" anchorCtr="1"/>
                    </a:tc>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4179847912"/>
                  </p:ext>
                </p:extLst>
              </p:nvPr>
            </p:nvGraphicFramePr>
            <p:xfrm>
              <a:off x="76200" y="2524760"/>
              <a:ext cx="8991598" cy="3444240"/>
            </p:xfrm>
            <a:graphic>
              <a:graphicData uri="http://schemas.openxmlformats.org/drawingml/2006/table">
                <a:tbl>
                  <a:tblPr firstRow="1" bandRow="1">
                    <a:tableStyleId>{5C22544A-7EE6-4342-B048-85BDC9FD1C3A}</a:tableStyleId>
                  </a:tblPr>
                  <a:tblGrid>
                    <a:gridCol w="1066800"/>
                    <a:gridCol w="1066800"/>
                    <a:gridCol w="1333500"/>
                    <a:gridCol w="1333500"/>
                    <a:gridCol w="1621970"/>
                    <a:gridCol w="1284514"/>
                    <a:gridCol w="1284514"/>
                  </a:tblGrid>
                  <a:tr h="370840">
                    <a:tc>
                      <a:txBody>
                        <a:bodyPr/>
                        <a:lstStyle/>
                        <a:p>
                          <a:endParaRPr lang="en-US"/>
                        </a:p>
                      </a:txBody>
                      <a:tcPr anchor="b" anchorCtr="1">
                        <a:blipFill rotWithShape="1">
                          <a:blip r:embed="rId3"/>
                          <a:stretch>
                            <a:fillRect l="-571" r="-742857" b="-854098"/>
                          </a:stretch>
                        </a:blipFill>
                      </a:tcPr>
                    </a:tc>
                    <a:tc>
                      <a:txBody>
                        <a:bodyPr/>
                        <a:lstStyle/>
                        <a:p>
                          <a:endParaRPr lang="en-US"/>
                        </a:p>
                      </a:txBody>
                      <a:tcPr anchor="b" anchorCtr="1">
                        <a:blipFill rotWithShape="1">
                          <a:blip r:embed="rId3"/>
                          <a:stretch>
                            <a:fillRect l="-100571" r="-642857" b="-854098"/>
                          </a:stretch>
                        </a:blipFill>
                      </a:tcPr>
                    </a:tc>
                    <a:tc>
                      <a:txBody>
                        <a:bodyPr/>
                        <a:lstStyle/>
                        <a:p>
                          <a:endParaRPr lang="en-US"/>
                        </a:p>
                      </a:txBody>
                      <a:tcPr anchor="b" anchorCtr="1">
                        <a:blipFill rotWithShape="1">
                          <a:blip r:embed="rId3"/>
                          <a:stretch>
                            <a:fillRect l="-161009" r="-416055" b="-854098"/>
                          </a:stretch>
                        </a:blipFill>
                      </a:tcPr>
                    </a:tc>
                    <a:tc>
                      <a:txBody>
                        <a:bodyPr/>
                        <a:lstStyle/>
                        <a:p>
                          <a:endParaRPr lang="en-US"/>
                        </a:p>
                      </a:txBody>
                      <a:tcPr anchor="b" anchorCtr="1">
                        <a:blipFill rotWithShape="1">
                          <a:blip r:embed="rId3"/>
                          <a:stretch>
                            <a:fillRect l="-259817" r="-314155" b="-854098"/>
                          </a:stretch>
                        </a:blipFill>
                      </a:tcPr>
                    </a:tc>
                    <a:tc>
                      <a:txBody>
                        <a:bodyPr/>
                        <a:lstStyle/>
                        <a:p>
                          <a:endParaRPr lang="en-US"/>
                        </a:p>
                      </a:txBody>
                      <a:tcPr anchor="b" anchorCtr="1">
                        <a:blipFill rotWithShape="1">
                          <a:blip r:embed="rId3"/>
                          <a:stretch>
                            <a:fillRect l="-296241" r="-158647" b="-854098"/>
                          </a:stretch>
                        </a:blipFill>
                      </a:tcPr>
                    </a:tc>
                    <a:tc>
                      <a:txBody>
                        <a:bodyPr/>
                        <a:lstStyle/>
                        <a:p>
                          <a:endParaRPr lang="en-US"/>
                        </a:p>
                      </a:txBody>
                      <a:tcPr anchor="b" anchorCtr="1">
                        <a:blipFill rotWithShape="1">
                          <a:blip r:embed="rId3"/>
                          <a:stretch>
                            <a:fillRect l="-501905" r="-100952" b="-854098"/>
                          </a:stretch>
                        </a:blipFill>
                      </a:tcPr>
                    </a:tc>
                    <a:tc>
                      <a:txBody>
                        <a:bodyPr/>
                        <a:lstStyle/>
                        <a:p>
                          <a:endParaRPr lang="en-US"/>
                        </a:p>
                      </a:txBody>
                      <a:tcPr anchor="b" anchorCtr="1">
                        <a:blipFill rotWithShape="1">
                          <a:blip r:embed="rId3"/>
                          <a:stretch>
                            <a:fillRect l="-599052" r="-474" b="-854098"/>
                          </a:stretch>
                        </a:blipFill>
                      </a:tcPr>
                    </a:tc>
                  </a:tr>
                  <a:tr h="307340">
                    <a:tc>
                      <a:txBody>
                        <a:bodyPr/>
                        <a:lstStyle/>
                        <a:p>
                          <a:pPr algn="ctr">
                            <a:lnSpc>
                              <a:spcPts val="17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1.25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6.25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185</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15.5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116.25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240.25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56.25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165</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-4.5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-11.25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20.25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6.25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140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50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-29.5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-22.5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663.75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870.25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506.25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180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-26.25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110.25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6.25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150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60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-12.5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243.75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380.25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156.25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200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100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30.5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27.5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838.75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930.25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756.25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160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65</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71.25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90.25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56.25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175</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5.5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lnSpc>
                              <a:spcPts val="1700"/>
                            </a:lnSpc>
                          </a:pPr>
                          <a:r>
                            <a:rPr lang="en-US" sz="1600" b="0" i="0" u="none" strike="noStrike">
                              <a:solidFill>
                                <a:srgbClr val="000000"/>
                              </a:solidFill>
                              <a:effectLst/>
                              <a:latin typeface="Calibri" panose="020F0502020204030204" pitchFamily="34" charset="0"/>
                            </a:rPr>
                            <a:t>41.25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30.25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56.25</a:t>
                          </a:r>
                        </a:p>
                      </a:txBody>
                      <a:tcPr marL="9525" marR="9525" marT="9525" marB="0" anchor="ctr" anchorCtr="1"/>
                    </a:tc>
                  </a:tr>
                  <a:tr h="307340">
                    <a:tc>
                      <a:txBody>
                        <a:bodyPr/>
                        <a:lstStyle/>
                        <a:p>
                          <a:pPr algn="ctr">
                            <a:lnSpc>
                              <a:spcPts val="1700"/>
                            </a:lnSpc>
                          </a:pPr>
                          <a:r>
                            <a:rPr lang="en-US" sz="1600" dirty="0" smtClean="0">
                              <a:latin typeface="Calibri" panose="020F0502020204030204" pitchFamily="34" charset="0"/>
                            </a:rPr>
                            <a:t>170</a:t>
                          </a:r>
                          <a:endParaRPr lang="en-US" sz="1600" dirty="0">
                            <a:latin typeface="Calibri" panose="020F0502020204030204" pitchFamily="34" charset="0"/>
                          </a:endParaRPr>
                        </a:p>
                      </a:txBody>
                      <a:tcPr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-1.25</a:t>
                          </a:r>
                        </a:p>
                      </a:txBody>
                      <a:tcPr marL="9525" marR="9525" marT="9525" marB="0" anchor="ctr" anchorCtr="1"/>
                    </a:tc>
                    <a:tc>
                      <a:txBody>
                        <a:bodyPr/>
                        <a:lstStyle/>
                        <a:p>
                          <a:pPr algn="ctr" fontAlgn="b"/>
                          <a:r>
                            <a:rPr lang="en-US" sz="1600" b="0" i="0" u="none" strike="noStrike">
                              <a:solidFill>
                                <a:srgbClr val="000000"/>
                              </a:solidFill>
                              <a:effectLst/>
                              <a:latin typeface="Calibri" panose="020F0502020204030204" pitchFamily="34" charset="0"/>
                            </a:rPr>
                            <a:t>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6.25</a:t>
                          </a:r>
                        </a:p>
                      </a:txBody>
                      <a:tcPr marL="9525" marR="9525" marT="9525" marB="0" anchor="ctr" anchorCtr="1"/>
                    </a:tc>
                  </a:tr>
                </a:tbl>
              </a:graphicData>
            </a:graphic>
          </p:graphicFrame>
        </mc:Fallback>
      </mc:AlternateContent>
      <mc:AlternateContent xmlns:mc="http://schemas.openxmlformats.org/markup-compatibility/2006" xmlns:a14="http://schemas.microsoft.com/office/drawing/2010/main">
        <mc:Choice Requires="a14">
          <p:graphicFrame>
            <p:nvGraphicFramePr>
              <p:cNvPr id="7" name="Table 6"/>
              <p:cNvGraphicFramePr>
                <a:graphicFrameLocks noGrp="1"/>
              </p:cNvGraphicFramePr>
              <p:nvPr>
                <p:extLst>
                  <p:ext uri="{D42A27DB-BD31-4B8C-83A1-F6EECF244321}">
                    <p14:modId xmlns:p14="http://schemas.microsoft.com/office/powerpoint/2010/main" val="1624967931"/>
                  </p:ext>
                </p:extLst>
              </p:nvPr>
            </p:nvGraphicFramePr>
            <p:xfrm>
              <a:off x="76202" y="5943600"/>
              <a:ext cx="8991598" cy="381000"/>
            </p:xfrm>
            <a:graphic>
              <a:graphicData uri="http://schemas.openxmlformats.org/drawingml/2006/table">
                <a:tbl>
                  <a:tblPr firstRow="1" bandRow="1">
                    <a:tableStyleId>{5C22544A-7EE6-4342-B048-85BDC9FD1C3A}</a:tableStyleId>
                  </a:tblPr>
                  <a:tblGrid>
                    <a:gridCol w="1066799"/>
                    <a:gridCol w="1066799"/>
                    <a:gridCol w="1333501"/>
                    <a:gridCol w="1333501"/>
                    <a:gridCol w="1621970"/>
                    <a:gridCol w="1284514"/>
                    <a:gridCol w="1284514"/>
                  </a:tblGrid>
                  <a:tr h="381000">
                    <a:tc>
                      <a:txBody>
                        <a:bodyPr/>
                        <a:lstStyle/>
                        <a:p>
                          <a:pPr algn="ctr">
                            <a:lnSpc>
                              <a:spcPts val="1700"/>
                            </a:lnSpc>
                          </a:pPr>
                          <a14:m>
                            <m:oMath xmlns:m="http://schemas.openxmlformats.org/officeDocument/2006/math">
                              <m:acc>
                                <m:accPr>
                                  <m:chr m:val="̅"/>
                                  <m:ctrlPr>
                                    <a:rPr lang="en-US" sz="1600" b="1" i="1" smtClean="0">
                                      <a:latin typeface="Cambria Math" panose="02040503050406030204" pitchFamily="18" charset="0"/>
                                    </a:rPr>
                                  </m:ctrlPr>
                                </m:accPr>
                                <m:e>
                                  <m:r>
                                    <a:rPr lang="en-US" sz="1600" b="1" i="1" smtClean="0">
                                      <a:latin typeface="Cambria Math"/>
                                    </a:rPr>
                                    <m:t>𝑿</m:t>
                                  </m:r>
                                </m:e>
                              </m:acc>
                              <m:r>
                                <a:rPr lang="en-US" sz="1600" b="1" i="1" smtClean="0">
                                  <a:latin typeface="Cambria Math"/>
                                </a:rPr>
                                <m:t>=</m:t>
                              </m:r>
                            </m:oMath>
                          </a14:m>
                          <a:r>
                            <a:rPr lang="en-US" sz="1600" dirty="0" smtClean="0">
                              <a:latin typeface="Calibri" panose="020F0502020204030204" pitchFamily="34" charset="0"/>
                            </a:rPr>
                            <a:t> 169.5</a:t>
                          </a:r>
                          <a:endParaRPr lang="en-US" sz="1600" dirty="0">
                            <a:latin typeface="Calibri" panose="020F0502020204030204" pitchFamily="34" charset="0"/>
                          </a:endParaRPr>
                        </a:p>
                      </a:txBody>
                      <a:tcPr anchor="b" anchorCtr="1"/>
                    </a:tc>
                    <a:tc>
                      <a:txBody>
                        <a:bodyPr/>
                        <a:lstStyle/>
                        <a:p>
                          <a:pPr algn="ctr">
                            <a:lnSpc>
                              <a:spcPts val="1700"/>
                            </a:lnSpc>
                          </a:pPr>
                          <a14:m>
                            <m:oMath xmlns:m="http://schemas.openxmlformats.org/officeDocument/2006/math">
                              <m:acc>
                                <m:accPr>
                                  <m:chr m:val="̅"/>
                                  <m:ctrlPr>
                                    <a:rPr lang="en-US" sz="1600" b="1" i="1" smtClean="0">
                                      <a:latin typeface="Cambria Math" panose="02040503050406030204" pitchFamily="18" charset="0"/>
                                    </a:rPr>
                                  </m:ctrlPr>
                                </m:accPr>
                                <m:e>
                                  <m:r>
                                    <a:rPr lang="en-US" sz="1600" b="1" i="1" smtClean="0">
                                      <a:latin typeface="Cambria Math"/>
                                    </a:rPr>
                                    <m:t>𝒀</m:t>
                                  </m:r>
                                </m:e>
                              </m:acc>
                              <m:r>
                                <a:rPr lang="en-US" sz="1600" b="1" i="1" smtClean="0">
                                  <a:latin typeface="Cambria Math"/>
                                </a:rPr>
                                <m:t>=</m:t>
                              </m:r>
                            </m:oMath>
                          </a14:m>
                          <a:r>
                            <a:rPr lang="en-US" sz="1600" dirty="0" smtClean="0">
                              <a:latin typeface="Calibri" panose="020F0502020204030204" pitchFamily="34" charset="0"/>
                            </a:rPr>
                            <a:t> 72.5</a:t>
                          </a:r>
                          <a:endParaRPr lang="en-US" sz="1600" dirty="0">
                            <a:latin typeface="Calibri" panose="020F0502020204030204" pitchFamily="34" charset="0"/>
                          </a:endParaRPr>
                        </a:p>
                      </a:txBody>
                      <a:tcPr anchor="b" anchorCtr="1"/>
                    </a:tc>
                    <a:tc>
                      <a:txBody>
                        <a:bodyPr/>
                        <a:lstStyle/>
                        <a:p>
                          <a:pPr algn="ctr">
                            <a:lnSpc>
                              <a:spcPts val="1700"/>
                            </a:lnSpc>
                          </a:pPr>
                          <a:endParaRPr lang="en-US" sz="1600" dirty="0">
                            <a:latin typeface="Calibri" panose="020F0502020204030204" pitchFamily="34" charset="0"/>
                          </a:endParaRPr>
                        </a:p>
                      </a:txBody>
                      <a:tcPr anchor="b" anchorCtr="1"/>
                    </a:tc>
                    <a:tc>
                      <a:txBody>
                        <a:bodyPr/>
                        <a:lstStyle/>
                        <a:p>
                          <a:pPr algn="ctr">
                            <a:lnSpc>
                              <a:spcPts val="1700"/>
                            </a:lnSpc>
                          </a:pPr>
                          <a:endParaRPr lang="en-US" sz="1600" dirty="0">
                            <a:latin typeface="Calibri" panose="020F0502020204030204" pitchFamily="34" charset="0"/>
                          </a:endParaRPr>
                        </a:p>
                      </a:txBody>
                      <a:tcPr anchor="b" anchorCtr="1"/>
                    </a:tc>
                    <a:tc>
                      <a:txBody>
                        <a:bodyPr/>
                        <a:lstStyle/>
                        <a:p>
                          <a:pPr algn="ctr">
                            <a:lnSpc>
                              <a:spcPts val="1700"/>
                            </a:lnSpc>
                          </a:pPr>
                          <a14:m>
                            <m:oMath xmlns:m="http://schemas.openxmlformats.org/officeDocument/2006/math">
                              <m:sSub>
                                <m:sSubPr>
                                  <m:ctrlPr>
                                    <a:rPr lang="en-US" sz="1600" i="1" smtClean="0">
                                      <a:latin typeface="Cambria Math" panose="02040503050406030204" pitchFamily="18" charset="0"/>
                                    </a:rPr>
                                  </m:ctrlPr>
                                </m:sSubPr>
                                <m:e>
                                  <m:r>
                                    <a:rPr lang="en-US" sz="1600" b="1" i="1" smtClean="0">
                                      <a:latin typeface="Cambria Math"/>
                                    </a:rPr>
                                    <m:t>𝑺</m:t>
                                  </m:r>
                                </m:e>
                                <m:sub>
                                  <m:r>
                                    <a:rPr lang="en-US" sz="1600" b="1" i="1" smtClean="0">
                                      <a:latin typeface="Cambria Math"/>
                                    </a:rPr>
                                    <m:t>𝑿𝒀</m:t>
                                  </m:r>
                                </m:sub>
                              </m:sSub>
                              <m:r>
                                <a:rPr lang="en-US" sz="1600" b="1" i="1" smtClean="0">
                                  <a:latin typeface="Cambria Math"/>
                                </a:rPr>
                                <m:t>=</m:t>
                              </m:r>
                            </m:oMath>
                          </a14:m>
                          <a:r>
                            <a:rPr lang="en-US" sz="1600" dirty="0" smtClean="0">
                              <a:latin typeface="Calibri" panose="020F0502020204030204" pitchFamily="34" charset="0"/>
                            </a:rPr>
                            <a:t> 215.28</a:t>
                          </a:r>
                          <a:endParaRPr lang="en-US" sz="1600" dirty="0">
                            <a:latin typeface="Calibri" panose="020F0502020204030204" pitchFamily="34" charset="0"/>
                          </a:endParaRPr>
                        </a:p>
                      </a:txBody>
                      <a:tcPr anchor="b" anchorCtr="1"/>
                    </a:tc>
                    <a:tc>
                      <a:txBody>
                        <a:bodyPr/>
                        <a:lstStyle/>
                        <a:p>
                          <a:pPr marL="0" marR="0" indent="0" algn="ctr" defTabSz="914400" rtl="0" eaLnBrk="1" fontAlgn="auto" latinLnBrk="0" hangingPunct="1">
                            <a:lnSpc>
                              <a:spcPts val="1700"/>
                            </a:lnSpc>
                            <a:spcBef>
                              <a:spcPts val="0"/>
                            </a:spcBef>
                            <a:spcAft>
                              <a:spcPts val="0"/>
                            </a:spcAft>
                            <a:buClrTx/>
                            <a:buSzTx/>
                            <a:buFontTx/>
                            <a:buNone/>
                            <a:tabLst/>
                            <a:defRPr/>
                          </a:pPr>
                          <a14:m>
                            <m:oMath xmlns:m="http://schemas.openxmlformats.org/officeDocument/2006/math">
                              <m:sSub>
                                <m:sSubPr>
                                  <m:ctrlPr>
                                    <a:rPr lang="en-US" sz="1600" i="1" smtClean="0">
                                      <a:latin typeface="Cambria Math" panose="02040503050406030204" pitchFamily="18" charset="0"/>
                                    </a:rPr>
                                  </m:ctrlPr>
                                </m:sSubPr>
                                <m:e>
                                  <m:r>
                                    <a:rPr lang="en-US" sz="1600" b="1" i="1" smtClean="0">
                                      <a:latin typeface="Cambria Math"/>
                                    </a:rPr>
                                    <m:t>𝑺</m:t>
                                  </m:r>
                                </m:e>
                                <m:sub>
                                  <m:r>
                                    <a:rPr lang="en-US" sz="1600" b="1" i="1" smtClean="0">
                                      <a:latin typeface="Cambria Math"/>
                                    </a:rPr>
                                    <m:t>𝑿</m:t>
                                  </m:r>
                                </m:sub>
                              </m:sSub>
                              <m:r>
                                <a:rPr lang="en-US" sz="1600" b="1" i="1" smtClean="0">
                                  <a:latin typeface="Cambria Math"/>
                                </a:rPr>
                                <m:t>=</m:t>
                              </m:r>
                            </m:oMath>
                          </a14:m>
                          <a:r>
                            <a:rPr lang="en-US" sz="1600" dirty="0" smtClean="0">
                              <a:latin typeface="Calibri" panose="020F0502020204030204" pitchFamily="34" charset="0"/>
                            </a:rPr>
                            <a:t> 17.232</a:t>
                          </a:r>
                          <a:endParaRPr lang="en-US" sz="1600" dirty="0">
                            <a:latin typeface="Calibri" panose="020F0502020204030204" pitchFamily="34" charset="0"/>
                          </a:endParaRPr>
                        </a:p>
                      </a:txBody>
                      <a:tcPr anchor="b" anchorCtr="1"/>
                    </a:tc>
                    <a:tc>
                      <a:txBody>
                        <a:bodyPr/>
                        <a:lstStyle/>
                        <a:p>
                          <a:pPr marL="0" marR="0" indent="0" algn="ctr" defTabSz="914400" rtl="0" eaLnBrk="1" fontAlgn="auto" latinLnBrk="0" hangingPunct="1">
                            <a:lnSpc>
                              <a:spcPts val="1700"/>
                            </a:lnSpc>
                            <a:spcBef>
                              <a:spcPts val="0"/>
                            </a:spcBef>
                            <a:spcAft>
                              <a:spcPts val="0"/>
                            </a:spcAft>
                            <a:buClrTx/>
                            <a:buSzTx/>
                            <a:buFontTx/>
                            <a:buNone/>
                            <a:tabLst/>
                            <a:defRPr/>
                          </a:pPr>
                          <a14:m>
                            <m:oMath xmlns:m="http://schemas.openxmlformats.org/officeDocument/2006/math">
                              <m:sSub>
                                <m:sSubPr>
                                  <m:ctrlPr>
                                    <a:rPr lang="en-US" sz="1600" i="1" smtClean="0">
                                      <a:latin typeface="Cambria Math" panose="02040503050406030204" pitchFamily="18" charset="0"/>
                                    </a:rPr>
                                  </m:ctrlPr>
                                </m:sSubPr>
                                <m:e>
                                  <m:r>
                                    <a:rPr lang="en-US" sz="1600" b="1" i="1" smtClean="0">
                                      <a:latin typeface="Cambria Math"/>
                                    </a:rPr>
                                    <m:t>𝑺</m:t>
                                  </m:r>
                                </m:e>
                                <m:sub>
                                  <m:r>
                                    <a:rPr lang="en-US" sz="1600" b="1" i="1" smtClean="0">
                                      <a:latin typeface="Cambria Math"/>
                                    </a:rPr>
                                    <m:t>𝒀</m:t>
                                  </m:r>
                                </m:sub>
                              </m:sSub>
                              <m:r>
                                <a:rPr lang="en-US" sz="1600" b="1" i="1" smtClean="0">
                                  <a:latin typeface="Cambria Math"/>
                                </a:rPr>
                                <m:t>=</m:t>
                              </m:r>
                            </m:oMath>
                          </a14:m>
                          <a:r>
                            <a:rPr lang="en-US" sz="1600" dirty="0" smtClean="0">
                              <a:latin typeface="Calibri" panose="020F0502020204030204" pitchFamily="34" charset="0"/>
                            </a:rPr>
                            <a:t> 13.385</a:t>
                          </a:r>
                          <a:endParaRPr lang="en-US" sz="1600" dirty="0">
                            <a:latin typeface="Calibri" panose="020F0502020204030204" pitchFamily="34" charset="0"/>
                          </a:endParaRPr>
                        </a:p>
                      </a:txBody>
                      <a:tcPr anchor="b" anchorCtr="1"/>
                    </a:tc>
                  </a:tr>
                </a:tbl>
              </a:graphicData>
            </a:graphic>
          </p:graphicFrame>
        </mc:Choice>
        <mc:Fallback xmlns="">
          <p:graphicFrame>
            <p:nvGraphicFramePr>
              <p:cNvPr id="7" name="Table 6"/>
              <p:cNvGraphicFramePr>
                <a:graphicFrameLocks noGrp="1"/>
              </p:cNvGraphicFramePr>
              <p:nvPr>
                <p:extLst>
                  <p:ext uri="{D42A27DB-BD31-4B8C-83A1-F6EECF244321}">
                    <p14:modId xmlns:p14="http://schemas.microsoft.com/office/powerpoint/2010/main" val="1624967931"/>
                  </p:ext>
                </p:extLst>
              </p:nvPr>
            </p:nvGraphicFramePr>
            <p:xfrm>
              <a:off x="76202" y="5943600"/>
              <a:ext cx="8991598" cy="381000"/>
            </p:xfrm>
            <a:graphic>
              <a:graphicData uri="http://schemas.openxmlformats.org/drawingml/2006/table">
                <a:tbl>
                  <a:tblPr firstRow="1" bandRow="1">
                    <a:tableStyleId>{5C22544A-7EE6-4342-B048-85BDC9FD1C3A}</a:tableStyleId>
                  </a:tblPr>
                  <a:tblGrid>
                    <a:gridCol w="1066799"/>
                    <a:gridCol w="1066799"/>
                    <a:gridCol w="1333501"/>
                    <a:gridCol w="1333501"/>
                    <a:gridCol w="1621970"/>
                    <a:gridCol w="1284514"/>
                    <a:gridCol w="1284514"/>
                  </a:tblGrid>
                  <a:tr h="381000">
                    <a:tc>
                      <a:txBody>
                        <a:bodyPr/>
                        <a:lstStyle/>
                        <a:p>
                          <a:endParaRPr lang="en-US"/>
                        </a:p>
                      </a:txBody>
                      <a:tcPr anchor="b" anchorCtr="1">
                        <a:blipFill rotWithShape="1">
                          <a:blip r:embed="rId4"/>
                          <a:stretch>
                            <a:fillRect l="-571" r="-742857" b="-20635"/>
                          </a:stretch>
                        </a:blipFill>
                      </a:tcPr>
                    </a:tc>
                    <a:tc>
                      <a:txBody>
                        <a:bodyPr/>
                        <a:lstStyle/>
                        <a:p>
                          <a:endParaRPr lang="en-US"/>
                        </a:p>
                      </a:txBody>
                      <a:tcPr anchor="b" anchorCtr="1">
                        <a:blipFill rotWithShape="1">
                          <a:blip r:embed="rId4"/>
                          <a:stretch>
                            <a:fillRect l="-100571" r="-642857" b="-20635"/>
                          </a:stretch>
                        </a:blipFill>
                      </a:tcPr>
                    </a:tc>
                    <a:tc>
                      <a:txBody>
                        <a:bodyPr/>
                        <a:lstStyle/>
                        <a:p>
                          <a:pPr algn="ctr">
                            <a:lnSpc>
                              <a:spcPts val="1700"/>
                            </a:lnSpc>
                          </a:pPr>
                          <a:endParaRPr lang="en-US" sz="1600" dirty="0">
                            <a:latin typeface="Calibri" panose="020F0502020204030204" pitchFamily="34" charset="0"/>
                          </a:endParaRPr>
                        </a:p>
                      </a:txBody>
                      <a:tcPr anchor="b" anchorCtr="1"/>
                    </a:tc>
                    <a:tc>
                      <a:txBody>
                        <a:bodyPr/>
                        <a:lstStyle/>
                        <a:p>
                          <a:pPr algn="ctr">
                            <a:lnSpc>
                              <a:spcPts val="1700"/>
                            </a:lnSpc>
                          </a:pPr>
                          <a:endParaRPr lang="en-US" sz="1600" dirty="0">
                            <a:latin typeface="Calibri" panose="020F0502020204030204" pitchFamily="34" charset="0"/>
                          </a:endParaRPr>
                        </a:p>
                      </a:txBody>
                      <a:tcPr anchor="b" anchorCtr="1"/>
                    </a:tc>
                    <a:tc>
                      <a:txBody>
                        <a:bodyPr/>
                        <a:lstStyle/>
                        <a:p>
                          <a:endParaRPr lang="en-US"/>
                        </a:p>
                      </a:txBody>
                      <a:tcPr anchor="b" anchorCtr="1">
                        <a:blipFill rotWithShape="1">
                          <a:blip r:embed="rId4"/>
                          <a:stretch>
                            <a:fillRect l="-296617" r="-158271" b="-20635"/>
                          </a:stretch>
                        </a:blipFill>
                      </a:tcPr>
                    </a:tc>
                    <a:tc>
                      <a:txBody>
                        <a:bodyPr/>
                        <a:lstStyle/>
                        <a:p>
                          <a:endParaRPr lang="en-US"/>
                        </a:p>
                      </a:txBody>
                      <a:tcPr anchor="b" anchorCtr="1">
                        <a:blipFill rotWithShape="1">
                          <a:blip r:embed="rId4"/>
                          <a:stretch>
                            <a:fillRect l="-502381" r="-100476" b="-20635"/>
                          </a:stretch>
                        </a:blipFill>
                      </a:tcPr>
                    </a:tc>
                    <a:tc>
                      <a:txBody>
                        <a:bodyPr/>
                        <a:lstStyle/>
                        <a:p>
                          <a:endParaRPr lang="en-US"/>
                        </a:p>
                      </a:txBody>
                      <a:tcPr anchor="b" anchorCtr="1">
                        <a:blipFill rotWithShape="1">
                          <a:blip r:embed="rId4"/>
                          <a:stretch>
                            <a:fillRect l="-599526" b="-20635"/>
                          </a:stretch>
                        </a:blipFill>
                      </a:tcPr>
                    </a:tc>
                  </a:tr>
                </a:tbl>
              </a:graphicData>
            </a:graphic>
          </p:graphicFrame>
        </mc:Fallback>
      </mc:AlternateContent>
      <p:cxnSp>
        <p:nvCxnSpPr>
          <p:cNvPr id="8" name="Straight Connector 7"/>
          <p:cNvCxnSpPr/>
          <p:nvPr/>
        </p:nvCxnSpPr>
        <p:spPr>
          <a:xfrm>
            <a:off x="2971800" y="26289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314825" y="26289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467350" y="26289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124575" y="26289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7200900" y="26289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8467725" y="26289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295400" y="60579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71450" y="60579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27216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20</a:t>
            </a:fld>
            <a:endParaRPr lang="en-US" altLang="en-US" dirty="0"/>
          </a:p>
        </p:txBody>
      </p:sp>
      <p:sp>
        <p:nvSpPr>
          <p:cNvPr id="2" name="Title 1"/>
          <p:cNvSpPr>
            <a:spLocks noGrp="1"/>
          </p:cNvSpPr>
          <p:nvPr>
            <p:ph type="title"/>
          </p:nvPr>
        </p:nvSpPr>
        <p:spPr/>
        <p:txBody>
          <a:bodyPr/>
          <a:lstStyle/>
          <a:p>
            <a:r>
              <a:rPr lang="en-US" dirty="0"/>
              <a:t>Coefficient of Correlation </a:t>
            </a:r>
            <a:r>
              <a:rPr lang="en-US" dirty="0" smtClean="0"/>
              <a:t>– Example </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556658"/>
                <a:ext cx="8610598" cy="5257800"/>
              </a:xfrm>
              <a:noFill/>
            </p:spPr>
            <p:txBody>
              <a:bodyPr/>
              <a:lstStyle/>
              <a:p>
                <a:r>
                  <a:rPr lang="en-US" sz="2600" dirty="0" smtClean="0"/>
                  <a:t>What if the height is measured in m.?</a:t>
                </a:r>
              </a:p>
              <a:p>
                <a:endParaRPr lang="en-US" sz="2600" dirty="0" smtClean="0"/>
              </a:p>
              <a:p>
                <a:endParaRPr lang="en-US" sz="2600" dirty="0"/>
              </a:p>
              <a:p>
                <a:endParaRPr lang="en-US" sz="2600" dirty="0" smtClean="0"/>
              </a:p>
              <a:p>
                <a:endParaRPr lang="en-US" sz="2600" dirty="0"/>
              </a:p>
              <a:p>
                <a:endParaRPr lang="en-US" sz="2600" dirty="0" smtClean="0"/>
              </a:p>
              <a:p>
                <a:endParaRPr lang="en-US" sz="2600" dirty="0"/>
              </a:p>
              <a:p>
                <a:endParaRPr lang="en-US" sz="2600" dirty="0" smtClean="0"/>
              </a:p>
              <a:p>
                <a:endParaRPr lang="en-US" sz="1800" dirty="0"/>
              </a:p>
              <a:p>
                <a14:m>
                  <m:oMath xmlns:m="http://schemas.openxmlformats.org/officeDocument/2006/math">
                    <m:sSub>
                      <m:sSubPr>
                        <m:ctrlPr>
                          <a:rPr lang="en-US" sz="2600" i="1" smtClean="0">
                            <a:latin typeface="Cambria Math" panose="02040503050406030204" pitchFamily="18" charset="0"/>
                          </a:rPr>
                        </m:ctrlPr>
                      </m:sSubPr>
                      <m:e>
                        <m:r>
                          <a:rPr lang="en-US" sz="2600" b="0" i="1" smtClean="0">
                            <a:latin typeface="Cambria Math"/>
                          </a:rPr>
                          <m:t>𝑟</m:t>
                        </m:r>
                      </m:e>
                      <m:sub>
                        <m:sSup>
                          <m:sSupPr>
                            <m:ctrlPr>
                              <a:rPr lang="en-US" sz="2600" b="0" i="1" smtClean="0">
                                <a:latin typeface="Cambria Math" panose="02040503050406030204" pitchFamily="18" charset="0"/>
                              </a:rPr>
                            </m:ctrlPr>
                          </m:sSupPr>
                          <m:e>
                            <m:r>
                              <a:rPr lang="en-US" sz="2600" b="0" i="1" smtClean="0">
                                <a:latin typeface="Cambria Math"/>
                              </a:rPr>
                              <m:t>𝑋</m:t>
                            </m:r>
                          </m:e>
                          <m:sup>
                            <m:r>
                              <a:rPr lang="en-US" sz="2600" b="0" i="1" smtClean="0">
                                <a:latin typeface="Cambria Math"/>
                              </a:rPr>
                              <m:t>′</m:t>
                            </m:r>
                          </m:sup>
                        </m:sSup>
                        <m:r>
                          <a:rPr lang="en-US" sz="2600" b="0" i="1" smtClean="0">
                            <a:latin typeface="Cambria Math"/>
                          </a:rPr>
                          <m:t>𝑌</m:t>
                        </m:r>
                      </m:sub>
                    </m:sSub>
                    <m:r>
                      <a:rPr lang="en-US" sz="2600" b="0" i="1" smtClean="0">
                        <a:latin typeface="Cambria Math"/>
                      </a:rPr>
                      <m:t>=</m:t>
                    </m:r>
                    <m:f>
                      <m:fPr>
                        <m:type m:val="lin"/>
                        <m:ctrlPr>
                          <a:rPr lang="en-US" sz="2600" b="0" i="1" smtClean="0">
                            <a:latin typeface="Cambria Math" panose="02040503050406030204" pitchFamily="18" charset="0"/>
                          </a:rPr>
                        </m:ctrlPr>
                      </m:fPr>
                      <m:num>
                        <m:f>
                          <m:fPr>
                            <m:type m:val="lin"/>
                            <m:ctrlPr>
                              <a:rPr lang="en-US" sz="2600" b="0" i="1" smtClean="0">
                                <a:latin typeface="Cambria Math" panose="02040503050406030204" pitchFamily="18" charset="0"/>
                              </a:rPr>
                            </m:ctrlPr>
                          </m:fPr>
                          <m:num>
                            <m:sSub>
                              <m:sSubPr>
                                <m:ctrlPr>
                                  <a:rPr lang="en-US" sz="2600" b="0" i="1" smtClean="0">
                                    <a:latin typeface="Cambria Math" panose="02040503050406030204" pitchFamily="18" charset="0"/>
                                  </a:rPr>
                                </m:ctrlPr>
                              </m:sSubPr>
                              <m:e>
                                <m:r>
                                  <a:rPr lang="en-US" sz="2600" b="0" i="1" smtClean="0">
                                    <a:latin typeface="Cambria Math"/>
                                  </a:rPr>
                                  <m:t>𝑆</m:t>
                                </m:r>
                              </m:e>
                              <m:sub>
                                <m:sSup>
                                  <m:sSupPr>
                                    <m:ctrlPr>
                                      <a:rPr lang="en-US" sz="2600" b="0" i="1" smtClean="0">
                                        <a:latin typeface="Cambria Math" panose="02040503050406030204" pitchFamily="18" charset="0"/>
                                      </a:rPr>
                                    </m:ctrlPr>
                                  </m:sSupPr>
                                  <m:e>
                                    <m:r>
                                      <a:rPr lang="en-US" sz="2600" b="0" i="1" smtClean="0">
                                        <a:latin typeface="Cambria Math"/>
                                      </a:rPr>
                                      <m:t>𝑋</m:t>
                                    </m:r>
                                  </m:e>
                                  <m:sup>
                                    <m:r>
                                      <a:rPr lang="en-US" sz="2600" b="0" i="1" smtClean="0">
                                        <a:latin typeface="Cambria Math"/>
                                      </a:rPr>
                                      <m:t>′</m:t>
                                    </m:r>
                                  </m:sup>
                                </m:sSup>
                                <m:r>
                                  <a:rPr lang="en-US" sz="2600" b="0" i="1" smtClean="0">
                                    <a:latin typeface="Cambria Math"/>
                                  </a:rPr>
                                  <m:t>𝑌</m:t>
                                </m:r>
                              </m:sub>
                            </m:sSub>
                          </m:num>
                          <m:den>
                            <m:sSub>
                              <m:sSubPr>
                                <m:ctrlPr>
                                  <a:rPr lang="en-US" sz="2600" b="0" i="1" smtClean="0">
                                    <a:latin typeface="Cambria Math" panose="02040503050406030204" pitchFamily="18" charset="0"/>
                                  </a:rPr>
                                </m:ctrlPr>
                              </m:sSubPr>
                              <m:e>
                                <m:r>
                                  <a:rPr lang="en-US" sz="2600" b="0" i="1" smtClean="0">
                                    <a:latin typeface="Cambria Math"/>
                                  </a:rPr>
                                  <m:t>𝑆</m:t>
                                </m:r>
                              </m:e>
                              <m:sub>
                                <m:r>
                                  <a:rPr lang="en-US" sz="2600" b="0" i="1" smtClean="0">
                                    <a:latin typeface="Cambria Math"/>
                                  </a:rPr>
                                  <m:t>𝑋</m:t>
                                </m:r>
                                <m:r>
                                  <a:rPr lang="en-US" sz="2600" b="0" i="1" smtClean="0">
                                    <a:latin typeface="Cambria Math"/>
                                  </a:rPr>
                                  <m:t>′</m:t>
                                </m:r>
                              </m:sub>
                            </m:sSub>
                            <m:sSub>
                              <m:sSubPr>
                                <m:ctrlPr>
                                  <a:rPr lang="en-US" sz="2600" b="0" i="1" smtClean="0">
                                    <a:latin typeface="Cambria Math" panose="02040503050406030204" pitchFamily="18" charset="0"/>
                                  </a:rPr>
                                </m:ctrlPr>
                              </m:sSubPr>
                              <m:e>
                                <m:r>
                                  <a:rPr lang="en-US" sz="2600" b="0" i="1" smtClean="0">
                                    <a:latin typeface="Cambria Math"/>
                                  </a:rPr>
                                  <m:t>𝑆</m:t>
                                </m:r>
                              </m:e>
                              <m:sub>
                                <m:r>
                                  <a:rPr lang="en-US" sz="2600" b="0" i="1" smtClean="0">
                                    <a:latin typeface="Cambria Math"/>
                                  </a:rPr>
                                  <m:t>𝑌</m:t>
                                </m:r>
                              </m:sub>
                            </m:sSub>
                          </m:den>
                        </m:f>
                        <m:r>
                          <a:rPr lang="en-US" sz="2600" b="0" i="1" smtClean="0">
                            <a:latin typeface="Cambria Math"/>
                          </a:rPr>
                          <m:t>=2.1528</m:t>
                        </m:r>
                      </m:num>
                      <m:den>
                        <m:r>
                          <a:rPr lang="en-US" sz="2600" b="0" i="1" smtClean="0">
                            <a:latin typeface="Cambria Math" panose="02040503050406030204" pitchFamily="18" charset="0"/>
                          </a:rPr>
                          <m:t>(</m:t>
                        </m:r>
                        <m:r>
                          <a:rPr lang="en-US" sz="2600" b="0" i="1" smtClean="0">
                            <a:latin typeface="Cambria Math"/>
                          </a:rPr>
                          <m:t>0.1723</m:t>
                        </m:r>
                        <m:r>
                          <a:rPr lang="en-US" sz="2600" b="0" i="1" smtClean="0">
                            <a:latin typeface="Cambria Math"/>
                            <a:ea typeface="Cambria Math"/>
                          </a:rPr>
                          <m:t>×13.385</m:t>
                        </m:r>
                        <m:r>
                          <a:rPr lang="en-US" sz="2600" b="0" i="1" smtClean="0">
                            <a:latin typeface="Cambria Math" panose="02040503050406030204" pitchFamily="18" charset="0"/>
                            <a:ea typeface="Cambria Math"/>
                          </a:rPr>
                          <m:t>)</m:t>
                        </m:r>
                      </m:den>
                    </m:f>
                    <m:r>
                      <a:rPr lang="en-US" sz="2600" b="0" i="1" smtClean="0">
                        <a:latin typeface="Cambria Math"/>
                      </a:rPr>
                      <m:t>=0.933</m:t>
                    </m:r>
                  </m:oMath>
                </a14:m>
                <a:endParaRPr lang="en-US" sz="2600" dirty="0" smtClean="0"/>
              </a:p>
              <a:p>
                <a:pPr lvl="1"/>
                <a:r>
                  <a:rPr lang="en-US" sz="2200" dirty="0" smtClean="0"/>
                  <a:t>The sample correlation remains </a:t>
                </a:r>
                <a:r>
                  <a:rPr lang="en-US" sz="2200" dirty="0" smtClean="0">
                    <a:solidFill>
                      <a:srgbClr val="FF0000"/>
                    </a:solidFill>
                  </a:rPr>
                  <a:t>unchanged</a:t>
                </a:r>
                <a:r>
                  <a:rPr lang="en-US" sz="2200" dirty="0" smtClean="0"/>
                  <a:t> although the sample covariance has been reduced by a factor of 100</a:t>
                </a:r>
                <a:endParaRPr lang="en-US" sz="2200" dirty="0"/>
              </a:p>
              <a:p>
                <a:endParaRPr lang="en-US" sz="26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556658"/>
                <a:ext cx="8610598" cy="5257800"/>
              </a:xfrm>
              <a:blipFill rotWithShape="0">
                <a:blip r:embed="rId2"/>
                <a:stretch>
                  <a:fillRect l="-283" t="-927" b="-42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3095344353"/>
                  </p:ext>
                </p:extLst>
              </p:nvPr>
            </p:nvGraphicFramePr>
            <p:xfrm>
              <a:off x="76200" y="1970316"/>
              <a:ext cx="8991598" cy="3454400"/>
            </p:xfrm>
            <a:graphic>
              <a:graphicData uri="http://schemas.openxmlformats.org/drawingml/2006/table">
                <a:tbl>
                  <a:tblPr firstRow="1" bandRow="1">
                    <a:tableStyleId>{5C22544A-7EE6-4342-B048-85BDC9FD1C3A}</a:tableStyleId>
                  </a:tblPr>
                  <a:tblGrid>
                    <a:gridCol w="1104900"/>
                    <a:gridCol w="1104900"/>
                    <a:gridCol w="1181100"/>
                    <a:gridCol w="1257300"/>
                    <a:gridCol w="1676400"/>
                    <a:gridCol w="1333499"/>
                    <a:gridCol w="1333499"/>
                  </a:tblGrid>
                  <a:tr h="381000">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𝑋</m:t>
                                </m:r>
                                <m:r>
                                  <a:rPr lang="en-US" sz="1600" b="1" i="1" dirty="0" smtClean="0">
                                    <a:latin typeface="Cambria Math"/>
                                  </a:rPr>
                                  <m:t>′</m:t>
                                </m:r>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𝑌</m:t>
                                </m:r>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b="1" i="1" smtClean="0">
                                    <a:latin typeface="Cambria Math"/>
                                  </a:rPr>
                                  <m:t>𝑿</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𝑿</m:t>
                                    </m:r>
                                    <m:r>
                                      <a:rPr lang="en-US" sz="1600" b="1" i="1" smtClean="0">
                                        <a:latin typeface="Cambria Math"/>
                                      </a:rPr>
                                      <m:t>′</m:t>
                                    </m:r>
                                  </m:e>
                                </m:acc>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b="1" i="1" smtClean="0">
                                    <a:latin typeface="Cambria Math"/>
                                  </a:rPr>
                                  <m:t>𝒀</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𝒀</m:t>
                                    </m:r>
                                  </m:e>
                                </m:acc>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r>
                                  <a:rPr lang="en-US" sz="1600" b="1" i="1" smtClean="0">
                                    <a:latin typeface="Cambria Math"/>
                                  </a:rPr>
                                  <m:t>(</m:t>
                                </m:r>
                                <m:r>
                                  <a:rPr lang="en-US" sz="1600" b="1" i="1" smtClean="0">
                                    <a:latin typeface="Cambria Math"/>
                                  </a:rPr>
                                  <m:t>𝑿</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𝑿</m:t>
                                    </m:r>
                                  </m:e>
                                </m:acc>
                                <m:r>
                                  <a:rPr lang="en-US" sz="1600" b="1" i="1" smtClean="0">
                                    <a:latin typeface="Cambria Math"/>
                                  </a:rPr>
                                  <m:t>′)(</m:t>
                                </m:r>
                                <m:r>
                                  <a:rPr lang="en-US" sz="1600" b="1" i="1" smtClean="0">
                                    <a:latin typeface="Cambria Math"/>
                                  </a:rPr>
                                  <m:t>𝒀</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𝒀</m:t>
                                    </m:r>
                                  </m:e>
                                </m:acc>
                                <m:r>
                                  <a:rPr lang="en-US" sz="1600" b="1" i="1" smtClean="0">
                                    <a:latin typeface="Cambria Math"/>
                                  </a:rPr>
                                  <m:t>)</m:t>
                                </m:r>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1" i="1" smtClean="0">
                                        <a:latin typeface="Cambria Math"/>
                                      </a:rPr>
                                      <m:t>(</m:t>
                                    </m:r>
                                    <m:r>
                                      <a:rPr lang="en-US" sz="1600" b="1" i="1" smtClean="0">
                                        <a:latin typeface="Cambria Math"/>
                                      </a:rPr>
                                      <m:t>𝑿</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𝑿</m:t>
                                        </m:r>
                                      </m:e>
                                    </m:acc>
                                    <m:r>
                                      <a:rPr lang="en-US" sz="1600" b="1" i="1" smtClean="0">
                                        <a:latin typeface="Cambria Math"/>
                                      </a:rPr>
                                      <m:t>′)</m:t>
                                    </m:r>
                                  </m:e>
                                  <m:sup>
                                    <m:r>
                                      <a:rPr lang="en-US" sz="1600" b="1" i="1" smtClean="0">
                                        <a:latin typeface="Cambria Math"/>
                                      </a:rPr>
                                      <m:t>𝟐</m:t>
                                    </m:r>
                                  </m:sup>
                                </m:sSup>
                              </m:oMath>
                            </m:oMathPara>
                          </a14:m>
                          <a:endParaRPr lang="en-US" sz="1600" dirty="0">
                            <a:latin typeface="Calibri" panose="020F0502020204030204" pitchFamily="34" charset="0"/>
                          </a:endParaRPr>
                        </a:p>
                      </a:txBody>
                      <a:tcPr anchor="b" anchorCtr="1"/>
                    </a:tc>
                    <a:tc>
                      <a:txBody>
                        <a:bodyPr/>
                        <a:lstStyle/>
                        <a:p>
                          <a:pPr algn="ctr">
                            <a:lnSpc>
                              <a:spcPts val="1700"/>
                            </a:lnSpc>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1" i="1" smtClean="0">
                                        <a:latin typeface="Cambria Math"/>
                                      </a:rPr>
                                      <m:t>(</m:t>
                                    </m:r>
                                    <m:r>
                                      <a:rPr lang="en-US" sz="1600" b="1" i="1" smtClean="0">
                                        <a:latin typeface="Cambria Math"/>
                                      </a:rPr>
                                      <m:t>𝒀</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𝒀</m:t>
                                        </m:r>
                                      </m:e>
                                    </m:acc>
                                    <m:r>
                                      <a:rPr lang="en-US" sz="1600" b="1" i="1" smtClean="0">
                                        <a:latin typeface="Cambria Math"/>
                                      </a:rPr>
                                      <m:t>)</m:t>
                                    </m:r>
                                  </m:e>
                                  <m:sup>
                                    <m:r>
                                      <a:rPr lang="en-US" sz="1600" b="1" i="1" smtClean="0">
                                        <a:latin typeface="Cambria Math"/>
                                      </a:rPr>
                                      <m:t>𝟐</m:t>
                                    </m:r>
                                  </m:sup>
                                </m:sSup>
                              </m:oMath>
                            </m:oMathPara>
                          </a14:m>
                          <a:endParaRPr lang="en-US" sz="1600" dirty="0">
                            <a:latin typeface="Calibri" panose="020F0502020204030204" pitchFamily="34" charset="0"/>
                          </a:endParaRPr>
                        </a:p>
                      </a:txBody>
                      <a:tcPr anchor="b" anchorCtr="1"/>
                    </a:tc>
                  </a:tr>
                  <a:tr h="263236">
                    <a:tc>
                      <a:txBody>
                        <a:bodyPr/>
                        <a:lstStyle/>
                        <a:p>
                          <a:pPr algn="ctr" fontAlgn="b"/>
                          <a:r>
                            <a:rPr lang="en-US" sz="1600" b="0" i="0" u="none" strike="noStrike" dirty="0">
                              <a:solidFill>
                                <a:srgbClr val="000000"/>
                              </a:solidFill>
                              <a:effectLst/>
                              <a:latin typeface="Calibri"/>
                            </a:rPr>
                            <a:t>1.7</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r>
                            <a:rPr lang="en-US" sz="1600" b="0" i="0" u="none" strike="noStrike" dirty="0">
                              <a:solidFill>
                                <a:srgbClr val="000000"/>
                              </a:solidFill>
                              <a:effectLst/>
                              <a:latin typeface="Calibri"/>
                            </a:rPr>
                            <a:t>0.005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r>
                            <a:rPr lang="en-US" sz="1600" b="0" i="0" u="none" strike="noStrike">
                              <a:solidFill>
                                <a:srgbClr val="000000"/>
                              </a:solidFill>
                              <a:effectLst/>
                              <a:latin typeface="Calibri"/>
                            </a:rPr>
                            <a:t>0.0125</a:t>
                          </a:r>
                        </a:p>
                      </a:txBody>
                      <a:tcPr marL="9525" marR="9525" marT="9525" marB="0" anchor="ctr" anchorCtr="1"/>
                    </a:tc>
                    <a:tc>
                      <a:txBody>
                        <a:bodyPr/>
                        <a:lstStyle/>
                        <a:p>
                          <a:pPr algn="ctr" fontAlgn="b"/>
                          <a:r>
                            <a:rPr lang="en-US" sz="1600" b="0" i="0" u="none" strike="noStrike">
                              <a:solidFill>
                                <a:srgbClr val="000000"/>
                              </a:solidFill>
                              <a:effectLst/>
                              <a:latin typeface="Calibri"/>
                            </a:rPr>
                            <a:t>0.000025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6.25</a:t>
                          </a:r>
                        </a:p>
                      </a:txBody>
                      <a:tcPr marL="9525" marR="9525" marT="9525" marB="0" anchor="ctr" anchorCtr="1"/>
                    </a:tc>
                  </a:tr>
                  <a:tr h="263236">
                    <a:tc>
                      <a:txBody>
                        <a:bodyPr/>
                        <a:lstStyle/>
                        <a:p>
                          <a:pPr algn="ctr" fontAlgn="b"/>
                          <a:r>
                            <a:rPr lang="en-US" sz="1600" b="0" i="0" u="none" strike="noStrike">
                              <a:solidFill>
                                <a:srgbClr val="000000"/>
                              </a:solidFill>
                              <a:effectLst/>
                              <a:latin typeface="Calibri"/>
                            </a:rPr>
                            <a:t>1.85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0.155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r>
                            <a:rPr lang="en-US" sz="1600" b="0" i="0" u="none" strike="noStrike" dirty="0">
                              <a:solidFill>
                                <a:srgbClr val="000000"/>
                              </a:solidFill>
                              <a:effectLst/>
                              <a:latin typeface="Calibri"/>
                            </a:rPr>
                            <a:t>1.1625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0.024025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56.25</a:t>
                          </a:r>
                        </a:p>
                      </a:txBody>
                      <a:tcPr marL="9525" marR="9525" marT="9525" marB="0" anchor="ctr" anchorCtr="1"/>
                    </a:tc>
                  </a:tr>
                  <a:tr h="263236">
                    <a:tc>
                      <a:txBody>
                        <a:bodyPr/>
                        <a:lstStyle/>
                        <a:p>
                          <a:pPr algn="ctr" fontAlgn="b"/>
                          <a:r>
                            <a:rPr lang="en-US" sz="1600" b="0" i="0" u="none" strike="noStrike">
                              <a:solidFill>
                                <a:srgbClr val="000000"/>
                              </a:solidFill>
                              <a:effectLst/>
                              <a:latin typeface="Calibri"/>
                            </a:rPr>
                            <a:t>1.65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-0.045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r>
                            <a:rPr lang="en-US" sz="1600" b="0" i="0" u="none" strike="noStrike">
                              <a:solidFill>
                                <a:srgbClr val="000000"/>
                              </a:solidFill>
                              <a:effectLst/>
                              <a:latin typeface="Calibri"/>
                            </a:rPr>
                            <a:t>-0.1125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0.002025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6.25</a:t>
                          </a:r>
                        </a:p>
                      </a:txBody>
                      <a:tcPr marL="9525" marR="9525" marT="9525" marB="0" anchor="ctr" anchorCtr="1"/>
                    </a:tc>
                  </a:tr>
                  <a:tr h="263236">
                    <a:tc>
                      <a:txBody>
                        <a:bodyPr/>
                        <a:lstStyle/>
                        <a:p>
                          <a:pPr algn="ctr" fontAlgn="b"/>
                          <a:r>
                            <a:rPr lang="en-US" sz="1600" b="0" i="0" u="none" strike="noStrike">
                              <a:solidFill>
                                <a:srgbClr val="000000"/>
                              </a:solidFill>
                              <a:effectLst/>
                              <a:latin typeface="Calibri"/>
                            </a:rPr>
                            <a:t>1.4</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50</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-0.295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-22.5</a:t>
                          </a:r>
                        </a:p>
                      </a:txBody>
                      <a:tcPr marL="9525" marR="9525" marT="9525" marB="0" anchor="ctr" anchorCtr="1"/>
                    </a:tc>
                    <a:tc>
                      <a:txBody>
                        <a:bodyPr/>
                        <a:lstStyle/>
                        <a:p>
                          <a:pPr algn="ctr" fontAlgn="b"/>
                          <a:r>
                            <a:rPr lang="en-US" sz="1600" b="0" i="0" u="none" strike="noStrike" dirty="0">
                              <a:solidFill>
                                <a:srgbClr val="000000"/>
                              </a:solidFill>
                              <a:effectLst/>
                              <a:latin typeface="Calibri"/>
                            </a:rPr>
                            <a:t>6.6375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0.087025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506.25</a:t>
                          </a:r>
                        </a:p>
                      </a:txBody>
                      <a:tcPr marL="9525" marR="9525" marT="9525" marB="0" anchor="ctr" anchorCtr="1"/>
                    </a:tc>
                  </a:tr>
                  <a:tr h="263236">
                    <a:tc>
                      <a:txBody>
                        <a:bodyPr/>
                        <a:lstStyle/>
                        <a:p>
                          <a:pPr algn="ctr" fontAlgn="b"/>
                          <a:r>
                            <a:rPr lang="en-US" sz="1600" b="0" i="0" u="none" strike="noStrike">
                              <a:solidFill>
                                <a:srgbClr val="000000"/>
                              </a:solidFill>
                              <a:effectLst/>
                              <a:latin typeface="Calibri"/>
                            </a:rPr>
                            <a:t>1.8</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0.105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r>
                            <a:rPr lang="en-US" sz="1600" b="0" i="0" u="none" strike="noStrike" dirty="0">
                              <a:solidFill>
                                <a:srgbClr val="000000"/>
                              </a:solidFill>
                              <a:effectLst/>
                              <a:latin typeface="Calibri"/>
                            </a:rPr>
                            <a:t>-0.2625</a:t>
                          </a:r>
                        </a:p>
                      </a:txBody>
                      <a:tcPr marL="9525" marR="9525" marT="9525" marB="0" anchor="ctr" anchorCtr="1"/>
                    </a:tc>
                    <a:tc>
                      <a:txBody>
                        <a:bodyPr/>
                        <a:lstStyle/>
                        <a:p>
                          <a:pPr algn="ctr" fontAlgn="b"/>
                          <a:r>
                            <a:rPr lang="en-US" sz="1600" b="0" i="0" u="none" strike="noStrike">
                              <a:solidFill>
                                <a:srgbClr val="000000"/>
                              </a:solidFill>
                              <a:effectLst/>
                              <a:latin typeface="Calibri"/>
                            </a:rPr>
                            <a:t>0.011025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6.25</a:t>
                          </a:r>
                        </a:p>
                      </a:txBody>
                      <a:tcPr marL="9525" marR="9525" marT="9525" marB="0" anchor="ctr" anchorCtr="1"/>
                    </a:tc>
                  </a:tr>
                  <a:tr h="263236">
                    <a:tc>
                      <a:txBody>
                        <a:bodyPr/>
                        <a:lstStyle/>
                        <a:p>
                          <a:pPr algn="ctr" fontAlgn="b"/>
                          <a:r>
                            <a:rPr lang="en-US" sz="1600" b="0" i="0" u="none" strike="noStrike">
                              <a:solidFill>
                                <a:srgbClr val="000000"/>
                              </a:solidFill>
                              <a:effectLst/>
                              <a:latin typeface="Calibri"/>
                            </a:rPr>
                            <a:t>1.5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60</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-0.195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-12.5</a:t>
                          </a:r>
                        </a:p>
                      </a:txBody>
                      <a:tcPr marL="9525" marR="9525" marT="9525" marB="0" anchor="ctr" anchorCtr="1"/>
                    </a:tc>
                    <a:tc>
                      <a:txBody>
                        <a:bodyPr/>
                        <a:lstStyle/>
                        <a:p>
                          <a:pPr algn="ctr" fontAlgn="b"/>
                          <a:r>
                            <a:rPr lang="en-US" sz="1600" b="0" i="0" u="none" strike="noStrike" dirty="0">
                              <a:solidFill>
                                <a:srgbClr val="000000"/>
                              </a:solidFill>
                              <a:effectLst/>
                              <a:latin typeface="Calibri"/>
                            </a:rPr>
                            <a:t>2.4375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0.038025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156.25</a:t>
                          </a:r>
                        </a:p>
                      </a:txBody>
                      <a:tcPr marL="9525" marR="9525" marT="9525" marB="0" anchor="ctr" anchorCtr="1"/>
                    </a:tc>
                  </a:tr>
                  <a:tr h="263236">
                    <a:tc>
                      <a:txBody>
                        <a:bodyPr/>
                        <a:lstStyle/>
                        <a:p>
                          <a:pPr algn="ctr" fontAlgn="b"/>
                          <a:r>
                            <a:rPr lang="en-US" sz="1600" b="0" i="0" u="none" strike="noStrike">
                              <a:solidFill>
                                <a:srgbClr val="000000"/>
                              </a:solidFill>
                              <a:effectLst/>
                              <a:latin typeface="Calibri"/>
                            </a:rPr>
                            <a:t>2</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100</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0.305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27.5</a:t>
                          </a:r>
                        </a:p>
                      </a:txBody>
                      <a:tcPr marL="9525" marR="9525" marT="9525" marB="0" anchor="ctr" anchorCtr="1"/>
                    </a:tc>
                    <a:tc>
                      <a:txBody>
                        <a:bodyPr/>
                        <a:lstStyle/>
                        <a:p>
                          <a:pPr algn="ctr" fontAlgn="b"/>
                          <a:r>
                            <a:rPr lang="en-US" sz="1600" b="0" i="0" u="none" strike="noStrike">
                              <a:solidFill>
                                <a:srgbClr val="000000"/>
                              </a:solidFill>
                              <a:effectLst/>
                              <a:latin typeface="Calibri"/>
                            </a:rPr>
                            <a:t>8.3875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0.093025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756.25</a:t>
                          </a:r>
                        </a:p>
                      </a:txBody>
                      <a:tcPr marL="9525" marR="9525" marT="9525" marB="0" anchor="ctr" anchorCtr="1"/>
                    </a:tc>
                  </a:tr>
                  <a:tr h="263236">
                    <a:tc>
                      <a:txBody>
                        <a:bodyPr/>
                        <a:lstStyle/>
                        <a:p>
                          <a:pPr algn="ctr" fontAlgn="b"/>
                          <a:r>
                            <a:rPr lang="en-US" sz="1600" b="0" i="0" u="none" strike="noStrike">
                              <a:solidFill>
                                <a:srgbClr val="000000"/>
                              </a:solidFill>
                              <a:effectLst/>
                              <a:latin typeface="Calibri"/>
                            </a:rPr>
                            <a:t>1.6</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65</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-0.095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r>
                            <a:rPr lang="en-US" sz="1600" b="0" i="0" u="none" strike="noStrike">
                              <a:solidFill>
                                <a:srgbClr val="000000"/>
                              </a:solidFill>
                              <a:effectLst/>
                              <a:latin typeface="Calibri"/>
                            </a:rPr>
                            <a:t>0.7125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0.009025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56.25</a:t>
                          </a:r>
                        </a:p>
                      </a:txBody>
                      <a:tcPr marL="9525" marR="9525" marT="9525" marB="0" anchor="ctr" anchorCtr="1"/>
                    </a:tc>
                  </a:tr>
                  <a:tr h="263236">
                    <a:tc>
                      <a:txBody>
                        <a:bodyPr/>
                        <a:lstStyle/>
                        <a:p>
                          <a:pPr algn="ctr" fontAlgn="b"/>
                          <a:r>
                            <a:rPr lang="en-US" sz="1600" b="0" i="0" u="none" strike="noStrike">
                              <a:solidFill>
                                <a:srgbClr val="000000"/>
                              </a:solidFill>
                              <a:effectLst/>
                              <a:latin typeface="Calibri"/>
                            </a:rPr>
                            <a:t>1.75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0.055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r>
                            <a:rPr lang="en-US" sz="1600" b="0" i="0" u="none" strike="noStrike">
                              <a:solidFill>
                                <a:srgbClr val="000000"/>
                              </a:solidFill>
                              <a:effectLst/>
                              <a:latin typeface="Calibri"/>
                            </a:rPr>
                            <a:t>0.4125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0.003025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56.25</a:t>
                          </a:r>
                        </a:p>
                      </a:txBody>
                      <a:tcPr marL="9525" marR="9525" marT="9525" marB="0" anchor="ctr" anchorCtr="1"/>
                    </a:tc>
                  </a:tr>
                  <a:tr h="263236">
                    <a:tc>
                      <a:txBody>
                        <a:bodyPr/>
                        <a:lstStyle/>
                        <a:p>
                          <a:pPr algn="ctr" fontAlgn="b"/>
                          <a:r>
                            <a:rPr lang="en-US" sz="1600" b="0" i="0" u="none" strike="noStrike" dirty="0">
                              <a:solidFill>
                                <a:srgbClr val="000000"/>
                              </a:solidFill>
                              <a:effectLst/>
                              <a:latin typeface="Calibri"/>
                            </a:rPr>
                            <a:t>1.7</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r>
                            <a:rPr lang="en-US" sz="1600" b="0" i="0" u="none" strike="noStrike" dirty="0">
                              <a:solidFill>
                                <a:srgbClr val="000000"/>
                              </a:solidFill>
                              <a:effectLst/>
                              <a:latin typeface="Calibri"/>
                            </a:rPr>
                            <a:t>0.005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-0.0125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0.000025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6.25</a:t>
                          </a:r>
                        </a:p>
                      </a:txBody>
                      <a:tcPr marL="9525" marR="9525" marT="9525" marB="0" anchor="ctr" anchorCtr="1"/>
                    </a:tc>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3095344353"/>
                  </p:ext>
                </p:extLst>
              </p:nvPr>
            </p:nvGraphicFramePr>
            <p:xfrm>
              <a:off x="76200" y="1970316"/>
              <a:ext cx="8991598" cy="3454400"/>
            </p:xfrm>
            <a:graphic>
              <a:graphicData uri="http://schemas.openxmlformats.org/drawingml/2006/table">
                <a:tbl>
                  <a:tblPr firstRow="1" bandRow="1">
                    <a:tableStyleId>{5C22544A-7EE6-4342-B048-85BDC9FD1C3A}</a:tableStyleId>
                  </a:tblPr>
                  <a:tblGrid>
                    <a:gridCol w="1104900"/>
                    <a:gridCol w="1104900"/>
                    <a:gridCol w="1181100"/>
                    <a:gridCol w="1257300"/>
                    <a:gridCol w="1676400"/>
                    <a:gridCol w="1333499"/>
                    <a:gridCol w="1333499"/>
                  </a:tblGrid>
                  <a:tr h="381000">
                    <a:tc>
                      <a:txBody>
                        <a:bodyPr/>
                        <a:lstStyle/>
                        <a:p>
                          <a:endParaRPr lang="en-US"/>
                        </a:p>
                      </a:txBody>
                      <a:tcPr anchor="b" anchorCtr="1">
                        <a:blipFill rotWithShape="1">
                          <a:blip r:embed="rId3"/>
                          <a:stretch>
                            <a:fillRect l="-552" r="-714917" b="-826984"/>
                          </a:stretch>
                        </a:blipFill>
                      </a:tcPr>
                    </a:tc>
                    <a:tc>
                      <a:txBody>
                        <a:bodyPr/>
                        <a:lstStyle/>
                        <a:p>
                          <a:endParaRPr lang="en-US"/>
                        </a:p>
                      </a:txBody>
                      <a:tcPr anchor="b" anchorCtr="1">
                        <a:blipFill rotWithShape="1">
                          <a:blip r:embed="rId3"/>
                          <a:stretch>
                            <a:fillRect l="-100552" r="-614917" b="-826984"/>
                          </a:stretch>
                        </a:blipFill>
                      </a:tcPr>
                    </a:tc>
                    <a:tc>
                      <a:txBody>
                        <a:bodyPr/>
                        <a:lstStyle/>
                        <a:p>
                          <a:endParaRPr lang="en-US"/>
                        </a:p>
                      </a:txBody>
                      <a:tcPr anchor="b" anchorCtr="1">
                        <a:blipFill rotWithShape="1">
                          <a:blip r:embed="rId3"/>
                          <a:stretch>
                            <a:fillRect l="-187113" r="-473711" b="-826984"/>
                          </a:stretch>
                        </a:blipFill>
                      </a:tcPr>
                    </a:tc>
                    <a:tc>
                      <a:txBody>
                        <a:bodyPr/>
                        <a:lstStyle/>
                        <a:p>
                          <a:endParaRPr lang="en-US"/>
                        </a:p>
                      </a:txBody>
                      <a:tcPr anchor="b" anchorCtr="1">
                        <a:blipFill rotWithShape="1">
                          <a:blip r:embed="rId3"/>
                          <a:stretch>
                            <a:fillRect l="-270388" r="-346117" b="-826984"/>
                          </a:stretch>
                        </a:blipFill>
                      </a:tcPr>
                    </a:tc>
                    <a:tc>
                      <a:txBody>
                        <a:bodyPr/>
                        <a:lstStyle/>
                        <a:p>
                          <a:endParaRPr lang="en-US"/>
                        </a:p>
                      </a:txBody>
                      <a:tcPr anchor="b" anchorCtr="1">
                        <a:blipFill rotWithShape="1">
                          <a:blip r:embed="rId3"/>
                          <a:stretch>
                            <a:fillRect l="-277455" r="-159273" b="-826984"/>
                          </a:stretch>
                        </a:blipFill>
                      </a:tcPr>
                    </a:tc>
                    <a:tc>
                      <a:txBody>
                        <a:bodyPr/>
                        <a:lstStyle/>
                        <a:p>
                          <a:endParaRPr lang="en-US"/>
                        </a:p>
                      </a:txBody>
                      <a:tcPr anchor="b" anchorCtr="1">
                        <a:blipFill rotWithShape="1">
                          <a:blip r:embed="rId3"/>
                          <a:stretch>
                            <a:fillRect l="-476147" r="-100917" b="-826984"/>
                          </a:stretch>
                        </a:blipFill>
                      </a:tcPr>
                    </a:tc>
                    <a:tc>
                      <a:txBody>
                        <a:bodyPr/>
                        <a:lstStyle/>
                        <a:p>
                          <a:endParaRPr lang="en-US"/>
                        </a:p>
                      </a:txBody>
                      <a:tcPr anchor="b" anchorCtr="1">
                        <a:blipFill rotWithShape="1">
                          <a:blip r:embed="rId3"/>
                          <a:stretch>
                            <a:fillRect l="-573516" r="-457" b="-826984"/>
                          </a:stretch>
                        </a:blipFill>
                      </a:tcPr>
                    </a:tc>
                  </a:tr>
                  <a:tr h="307340">
                    <a:tc>
                      <a:txBody>
                        <a:bodyPr/>
                        <a:lstStyle/>
                        <a:p>
                          <a:pPr algn="ctr" fontAlgn="b"/>
                          <a:r>
                            <a:rPr lang="en-US" sz="1600" b="0" i="0" u="none" strike="noStrike" dirty="0">
                              <a:solidFill>
                                <a:srgbClr val="000000"/>
                              </a:solidFill>
                              <a:effectLst/>
                              <a:latin typeface="Calibri"/>
                            </a:rPr>
                            <a:t>1.7</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r>
                            <a:rPr lang="en-US" sz="1600" b="0" i="0" u="none" strike="noStrike" dirty="0">
                              <a:solidFill>
                                <a:srgbClr val="000000"/>
                              </a:solidFill>
                              <a:effectLst/>
                              <a:latin typeface="Calibri"/>
                            </a:rPr>
                            <a:t>0.005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r>
                            <a:rPr lang="en-US" sz="1600" b="0" i="0" u="none" strike="noStrike">
                              <a:solidFill>
                                <a:srgbClr val="000000"/>
                              </a:solidFill>
                              <a:effectLst/>
                              <a:latin typeface="Calibri"/>
                            </a:rPr>
                            <a:t>0.0125</a:t>
                          </a:r>
                        </a:p>
                      </a:txBody>
                      <a:tcPr marL="9525" marR="9525" marT="9525" marB="0" anchor="ctr" anchorCtr="1"/>
                    </a:tc>
                    <a:tc>
                      <a:txBody>
                        <a:bodyPr/>
                        <a:lstStyle/>
                        <a:p>
                          <a:pPr algn="ctr" fontAlgn="b"/>
                          <a:r>
                            <a:rPr lang="en-US" sz="1600" b="0" i="0" u="none" strike="noStrike">
                              <a:solidFill>
                                <a:srgbClr val="000000"/>
                              </a:solidFill>
                              <a:effectLst/>
                              <a:latin typeface="Calibri"/>
                            </a:rPr>
                            <a:t>0.000025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6.25</a:t>
                          </a:r>
                        </a:p>
                      </a:txBody>
                      <a:tcPr marL="9525" marR="9525" marT="9525" marB="0" anchor="ctr" anchorCtr="1"/>
                    </a:tc>
                  </a:tr>
                  <a:tr h="307340">
                    <a:tc>
                      <a:txBody>
                        <a:bodyPr/>
                        <a:lstStyle/>
                        <a:p>
                          <a:pPr algn="ctr" fontAlgn="b"/>
                          <a:r>
                            <a:rPr lang="en-US" sz="1600" b="0" i="0" u="none" strike="noStrike">
                              <a:solidFill>
                                <a:srgbClr val="000000"/>
                              </a:solidFill>
                              <a:effectLst/>
                              <a:latin typeface="Calibri"/>
                            </a:rPr>
                            <a:t>1.85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0.155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r>
                            <a:rPr lang="en-US" sz="1600" b="0" i="0" u="none" strike="noStrike" dirty="0">
                              <a:solidFill>
                                <a:srgbClr val="000000"/>
                              </a:solidFill>
                              <a:effectLst/>
                              <a:latin typeface="Calibri"/>
                            </a:rPr>
                            <a:t>1.1625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0.024025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56.25</a:t>
                          </a:r>
                        </a:p>
                      </a:txBody>
                      <a:tcPr marL="9525" marR="9525" marT="9525" marB="0" anchor="ctr" anchorCtr="1"/>
                    </a:tc>
                  </a:tr>
                  <a:tr h="307340">
                    <a:tc>
                      <a:txBody>
                        <a:bodyPr/>
                        <a:lstStyle/>
                        <a:p>
                          <a:pPr algn="ctr" fontAlgn="b"/>
                          <a:r>
                            <a:rPr lang="en-US" sz="1600" b="0" i="0" u="none" strike="noStrike">
                              <a:solidFill>
                                <a:srgbClr val="000000"/>
                              </a:solidFill>
                              <a:effectLst/>
                              <a:latin typeface="Calibri"/>
                            </a:rPr>
                            <a:t>1.65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75</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-0.045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r>
                            <a:rPr lang="en-US" sz="1600" b="0" i="0" u="none" strike="noStrike">
                              <a:solidFill>
                                <a:srgbClr val="000000"/>
                              </a:solidFill>
                              <a:effectLst/>
                              <a:latin typeface="Calibri"/>
                            </a:rPr>
                            <a:t>-0.1125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0.002025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6.25</a:t>
                          </a:r>
                        </a:p>
                      </a:txBody>
                      <a:tcPr marL="9525" marR="9525" marT="9525" marB="0" anchor="ctr" anchorCtr="1"/>
                    </a:tc>
                  </a:tr>
                  <a:tr h="307340">
                    <a:tc>
                      <a:txBody>
                        <a:bodyPr/>
                        <a:lstStyle/>
                        <a:p>
                          <a:pPr algn="ctr" fontAlgn="b"/>
                          <a:r>
                            <a:rPr lang="en-US" sz="1600" b="0" i="0" u="none" strike="noStrike">
                              <a:solidFill>
                                <a:srgbClr val="000000"/>
                              </a:solidFill>
                              <a:effectLst/>
                              <a:latin typeface="Calibri"/>
                            </a:rPr>
                            <a:t>1.4</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50</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-0.295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-22.5</a:t>
                          </a:r>
                        </a:p>
                      </a:txBody>
                      <a:tcPr marL="9525" marR="9525" marT="9525" marB="0" anchor="ctr" anchorCtr="1"/>
                    </a:tc>
                    <a:tc>
                      <a:txBody>
                        <a:bodyPr/>
                        <a:lstStyle/>
                        <a:p>
                          <a:pPr algn="ctr" fontAlgn="b"/>
                          <a:r>
                            <a:rPr lang="en-US" sz="1600" b="0" i="0" u="none" strike="noStrike" dirty="0">
                              <a:solidFill>
                                <a:srgbClr val="000000"/>
                              </a:solidFill>
                              <a:effectLst/>
                              <a:latin typeface="Calibri"/>
                            </a:rPr>
                            <a:t>6.6375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0.087025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506.25</a:t>
                          </a:r>
                        </a:p>
                      </a:txBody>
                      <a:tcPr marL="9525" marR="9525" marT="9525" marB="0" anchor="ctr" anchorCtr="1"/>
                    </a:tc>
                  </a:tr>
                  <a:tr h="307340">
                    <a:tc>
                      <a:txBody>
                        <a:bodyPr/>
                        <a:lstStyle/>
                        <a:p>
                          <a:pPr algn="ctr" fontAlgn="b"/>
                          <a:r>
                            <a:rPr lang="en-US" sz="1600" b="0" i="0" u="none" strike="noStrike">
                              <a:solidFill>
                                <a:srgbClr val="000000"/>
                              </a:solidFill>
                              <a:effectLst/>
                              <a:latin typeface="Calibri"/>
                            </a:rPr>
                            <a:t>1.8</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0.105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r>
                            <a:rPr lang="en-US" sz="1600" b="0" i="0" u="none" strike="noStrike" dirty="0">
                              <a:solidFill>
                                <a:srgbClr val="000000"/>
                              </a:solidFill>
                              <a:effectLst/>
                              <a:latin typeface="Calibri"/>
                            </a:rPr>
                            <a:t>-0.2625</a:t>
                          </a:r>
                        </a:p>
                      </a:txBody>
                      <a:tcPr marL="9525" marR="9525" marT="9525" marB="0" anchor="ctr" anchorCtr="1"/>
                    </a:tc>
                    <a:tc>
                      <a:txBody>
                        <a:bodyPr/>
                        <a:lstStyle/>
                        <a:p>
                          <a:pPr algn="ctr" fontAlgn="b"/>
                          <a:r>
                            <a:rPr lang="en-US" sz="1600" b="0" i="0" u="none" strike="noStrike">
                              <a:solidFill>
                                <a:srgbClr val="000000"/>
                              </a:solidFill>
                              <a:effectLst/>
                              <a:latin typeface="Calibri"/>
                            </a:rPr>
                            <a:t>0.011025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6.25</a:t>
                          </a:r>
                        </a:p>
                      </a:txBody>
                      <a:tcPr marL="9525" marR="9525" marT="9525" marB="0" anchor="ctr" anchorCtr="1"/>
                    </a:tc>
                  </a:tr>
                  <a:tr h="307340">
                    <a:tc>
                      <a:txBody>
                        <a:bodyPr/>
                        <a:lstStyle/>
                        <a:p>
                          <a:pPr algn="ctr" fontAlgn="b"/>
                          <a:r>
                            <a:rPr lang="en-US" sz="1600" b="0" i="0" u="none" strike="noStrike">
                              <a:solidFill>
                                <a:srgbClr val="000000"/>
                              </a:solidFill>
                              <a:effectLst/>
                              <a:latin typeface="Calibri"/>
                            </a:rPr>
                            <a:t>1.5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60</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-0.195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-12.5</a:t>
                          </a:r>
                        </a:p>
                      </a:txBody>
                      <a:tcPr marL="9525" marR="9525" marT="9525" marB="0" anchor="ctr" anchorCtr="1"/>
                    </a:tc>
                    <a:tc>
                      <a:txBody>
                        <a:bodyPr/>
                        <a:lstStyle/>
                        <a:p>
                          <a:pPr algn="ctr" fontAlgn="b"/>
                          <a:r>
                            <a:rPr lang="en-US" sz="1600" b="0" i="0" u="none" strike="noStrike" dirty="0">
                              <a:solidFill>
                                <a:srgbClr val="000000"/>
                              </a:solidFill>
                              <a:effectLst/>
                              <a:latin typeface="Calibri"/>
                            </a:rPr>
                            <a:t>2.4375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0.038025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156.25</a:t>
                          </a:r>
                        </a:p>
                      </a:txBody>
                      <a:tcPr marL="9525" marR="9525" marT="9525" marB="0" anchor="ctr" anchorCtr="1"/>
                    </a:tc>
                  </a:tr>
                  <a:tr h="307340">
                    <a:tc>
                      <a:txBody>
                        <a:bodyPr/>
                        <a:lstStyle/>
                        <a:p>
                          <a:pPr algn="ctr" fontAlgn="b"/>
                          <a:r>
                            <a:rPr lang="en-US" sz="1600" b="0" i="0" u="none" strike="noStrike">
                              <a:solidFill>
                                <a:srgbClr val="000000"/>
                              </a:solidFill>
                              <a:effectLst/>
                              <a:latin typeface="Calibri"/>
                            </a:rPr>
                            <a:t>2</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100</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0.305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27.5</a:t>
                          </a:r>
                        </a:p>
                      </a:txBody>
                      <a:tcPr marL="9525" marR="9525" marT="9525" marB="0" anchor="ctr" anchorCtr="1"/>
                    </a:tc>
                    <a:tc>
                      <a:txBody>
                        <a:bodyPr/>
                        <a:lstStyle/>
                        <a:p>
                          <a:pPr algn="ctr" fontAlgn="b"/>
                          <a:r>
                            <a:rPr lang="en-US" sz="1600" b="0" i="0" u="none" strike="noStrike">
                              <a:solidFill>
                                <a:srgbClr val="000000"/>
                              </a:solidFill>
                              <a:effectLst/>
                              <a:latin typeface="Calibri"/>
                            </a:rPr>
                            <a:t>8.3875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0.093025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756.25</a:t>
                          </a:r>
                        </a:p>
                      </a:txBody>
                      <a:tcPr marL="9525" marR="9525" marT="9525" marB="0" anchor="ctr" anchorCtr="1"/>
                    </a:tc>
                  </a:tr>
                  <a:tr h="307340">
                    <a:tc>
                      <a:txBody>
                        <a:bodyPr/>
                        <a:lstStyle/>
                        <a:p>
                          <a:pPr algn="ctr" fontAlgn="b"/>
                          <a:r>
                            <a:rPr lang="en-US" sz="1600" b="0" i="0" u="none" strike="noStrike">
                              <a:solidFill>
                                <a:srgbClr val="000000"/>
                              </a:solidFill>
                              <a:effectLst/>
                              <a:latin typeface="Calibri"/>
                            </a:rPr>
                            <a:t>1.6</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65</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-0.095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r>
                            <a:rPr lang="en-US" sz="1600" b="0" i="0" u="none" strike="noStrike">
                              <a:solidFill>
                                <a:srgbClr val="000000"/>
                              </a:solidFill>
                              <a:effectLst/>
                              <a:latin typeface="Calibri"/>
                            </a:rPr>
                            <a:t>0.7125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0.009025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56.25</a:t>
                          </a:r>
                        </a:p>
                      </a:txBody>
                      <a:tcPr marL="9525" marR="9525" marT="9525" marB="0" anchor="ctr" anchorCtr="1"/>
                    </a:tc>
                  </a:tr>
                  <a:tr h="307340">
                    <a:tc>
                      <a:txBody>
                        <a:bodyPr/>
                        <a:lstStyle/>
                        <a:p>
                          <a:pPr algn="ctr" fontAlgn="b"/>
                          <a:r>
                            <a:rPr lang="en-US" sz="1600" b="0" i="0" u="none" strike="noStrike">
                              <a:solidFill>
                                <a:srgbClr val="000000"/>
                              </a:solidFill>
                              <a:effectLst/>
                              <a:latin typeface="Calibri"/>
                            </a:rPr>
                            <a:t>1.75</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80</a:t>
                          </a:r>
                          <a:endParaRPr lang="en-US" sz="1600" dirty="0">
                            <a:latin typeface="Calibri" panose="020F0502020204030204" pitchFamily="34" charset="0"/>
                          </a:endParaRPr>
                        </a:p>
                      </a:txBody>
                      <a:tcPr anchor="ctr" anchorCtr="1"/>
                    </a:tc>
                    <a:tc>
                      <a:txBody>
                        <a:bodyPr/>
                        <a:lstStyle/>
                        <a:p>
                          <a:pPr algn="ctr" fontAlgn="b"/>
                          <a:r>
                            <a:rPr lang="en-US" sz="1600" b="0" i="0" u="none" strike="noStrike">
                              <a:solidFill>
                                <a:srgbClr val="000000"/>
                              </a:solidFill>
                              <a:effectLst/>
                              <a:latin typeface="Calibri"/>
                            </a:rPr>
                            <a:t>0.055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7.5</a:t>
                          </a:r>
                        </a:p>
                      </a:txBody>
                      <a:tcPr marL="9525" marR="9525" marT="9525" marB="0" anchor="ctr" anchorCtr="1"/>
                    </a:tc>
                    <a:tc>
                      <a:txBody>
                        <a:bodyPr/>
                        <a:lstStyle/>
                        <a:p>
                          <a:pPr algn="ctr" fontAlgn="b"/>
                          <a:r>
                            <a:rPr lang="en-US" sz="1600" b="0" i="0" u="none" strike="noStrike">
                              <a:solidFill>
                                <a:srgbClr val="000000"/>
                              </a:solidFill>
                              <a:effectLst/>
                              <a:latin typeface="Calibri"/>
                            </a:rPr>
                            <a:t>0.4125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0.003025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56.25</a:t>
                          </a:r>
                        </a:p>
                      </a:txBody>
                      <a:tcPr marL="9525" marR="9525" marT="9525" marB="0" anchor="ctr" anchorCtr="1"/>
                    </a:tc>
                  </a:tr>
                  <a:tr h="307340">
                    <a:tc>
                      <a:txBody>
                        <a:bodyPr/>
                        <a:lstStyle/>
                        <a:p>
                          <a:pPr algn="ctr" fontAlgn="b"/>
                          <a:r>
                            <a:rPr lang="en-US" sz="1600" b="0" i="0" u="none" strike="noStrike" dirty="0">
                              <a:solidFill>
                                <a:srgbClr val="000000"/>
                              </a:solidFill>
                              <a:effectLst/>
                              <a:latin typeface="Calibri"/>
                            </a:rPr>
                            <a:t>1.7</a:t>
                          </a:r>
                        </a:p>
                      </a:txBody>
                      <a:tcPr marL="9525" marR="9525" marT="9525" marB="0" anchor="ctr" anchorCtr="1"/>
                    </a:tc>
                    <a:tc>
                      <a:txBody>
                        <a:bodyPr/>
                        <a:lstStyle/>
                        <a:p>
                          <a:pPr algn="ctr">
                            <a:lnSpc>
                              <a:spcPts val="1700"/>
                            </a:lnSpc>
                          </a:pPr>
                          <a:r>
                            <a:rPr lang="en-US" sz="1600" dirty="0" smtClean="0">
                              <a:latin typeface="Calibri" panose="020F0502020204030204" pitchFamily="34" charset="0"/>
                            </a:rPr>
                            <a:t>70</a:t>
                          </a:r>
                          <a:endParaRPr lang="en-US" sz="1600" dirty="0">
                            <a:latin typeface="Calibri" panose="020F0502020204030204" pitchFamily="34" charset="0"/>
                          </a:endParaRPr>
                        </a:p>
                      </a:txBody>
                      <a:tcPr anchor="ctr" anchorCtr="1"/>
                    </a:tc>
                    <a:tc>
                      <a:txBody>
                        <a:bodyPr/>
                        <a:lstStyle/>
                        <a:p>
                          <a:pPr algn="ctr" fontAlgn="b"/>
                          <a:r>
                            <a:rPr lang="en-US" sz="1600" b="0" i="0" u="none" strike="noStrike" dirty="0">
                              <a:solidFill>
                                <a:srgbClr val="000000"/>
                              </a:solidFill>
                              <a:effectLst/>
                              <a:latin typeface="Calibri"/>
                            </a:rPr>
                            <a:t>0.005</a:t>
                          </a:r>
                        </a:p>
                      </a:txBody>
                      <a:tcPr marL="9525" marR="9525" marT="9525" marB="0" anchor="ctr" anchorCtr="1"/>
                    </a:tc>
                    <a:tc>
                      <a:txBody>
                        <a:bodyPr/>
                        <a:lstStyle/>
                        <a:p>
                          <a:pPr algn="ctr" fontAlgn="b">
                            <a:lnSpc>
                              <a:spcPts val="1700"/>
                            </a:lnSpc>
                          </a:pPr>
                          <a:r>
                            <a:rPr lang="en-US" sz="1600" b="0" i="0" u="none" strike="noStrike" dirty="0">
                              <a:solidFill>
                                <a:srgbClr val="000000"/>
                              </a:solidFill>
                              <a:effectLst/>
                              <a:latin typeface="Calibri" panose="020F0502020204030204" pitchFamily="34" charset="0"/>
                            </a:rPr>
                            <a:t>-2.5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-0.0125</a:t>
                          </a:r>
                        </a:p>
                      </a:txBody>
                      <a:tcPr marL="9525" marR="9525" marT="9525" marB="0" anchor="ctr" anchorCtr="1"/>
                    </a:tc>
                    <a:tc>
                      <a:txBody>
                        <a:bodyPr/>
                        <a:lstStyle/>
                        <a:p>
                          <a:pPr algn="ctr" fontAlgn="b"/>
                          <a:r>
                            <a:rPr lang="en-US" sz="1600" b="0" i="0" u="none" strike="noStrike" dirty="0">
                              <a:solidFill>
                                <a:srgbClr val="000000"/>
                              </a:solidFill>
                              <a:effectLst/>
                              <a:latin typeface="Calibri"/>
                            </a:rPr>
                            <a:t>0.000025</a:t>
                          </a:r>
                        </a:p>
                      </a:txBody>
                      <a:tcPr marL="9525" marR="9525" marT="9525" marB="0" anchor="ctr" anchorCtr="1"/>
                    </a:tc>
                    <a:tc>
                      <a:txBody>
                        <a:bodyPr/>
                        <a:lstStyle/>
                        <a:p>
                          <a:pPr algn="ctr" fontAlgn="b"/>
                          <a:r>
                            <a:rPr lang="en-US" sz="1600" b="0" i="0" u="none" strike="noStrike" dirty="0">
                              <a:solidFill>
                                <a:srgbClr val="000000"/>
                              </a:solidFill>
                              <a:effectLst/>
                              <a:latin typeface="Calibri" panose="020F0502020204030204" pitchFamily="34" charset="0"/>
                            </a:rPr>
                            <a:t>6.25</a:t>
                          </a:r>
                        </a:p>
                      </a:txBody>
                      <a:tcPr marL="9525" marR="9525" marT="9525" marB="0" anchor="ctr" anchorCtr="1"/>
                    </a:tc>
                  </a:tr>
                </a:tbl>
              </a:graphicData>
            </a:graphic>
          </p:graphicFrame>
        </mc:Fallback>
      </mc:AlternateContent>
      <mc:AlternateContent xmlns:mc="http://schemas.openxmlformats.org/markup-compatibility/2006" xmlns:a14="http://schemas.microsoft.com/office/drawing/2010/main">
        <mc:Choice Requires="a14">
          <p:graphicFrame>
            <p:nvGraphicFramePr>
              <p:cNvPr id="7" name="Table 6"/>
              <p:cNvGraphicFramePr>
                <a:graphicFrameLocks noGrp="1"/>
              </p:cNvGraphicFramePr>
              <p:nvPr>
                <p:extLst>
                  <p:ext uri="{D42A27DB-BD31-4B8C-83A1-F6EECF244321}">
                    <p14:modId xmlns:p14="http://schemas.microsoft.com/office/powerpoint/2010/main" val="3912185"/>
                  </p:ext>
                </p:extLst>
              </p:nvPr>
            </p:nvGraphicFramePr>
            <p:xfrm>
              <a:off x="76202" y="5389156"/>
              <a:ext cx="8991598" cy="391160"/>
            </p:xfrm>
            <a:graphic>
              <a:graphicData uri="http://schemas.openxmlformats.org/drawingml/2006/table">
                <a:tbl>
                  <a:tblPr firstRow="1" bandRow="1">
                    <a:tableStyleId>{5C22544A-7EE6-4342-B048-85BDC9FD1C3A}</a:tableStyleId>
                  </a:tblPr>
                  <a:tblGrid>
                    <a:gridCol w="1104899"/>
                    <a:gridCol w="1104899"/>
                    <a:gridCol w="1181100"/>
                    <a:gridCol w="1257300"/>
                    <a:gridCol w="1676400"/>
                    <a:gridCol w="1333500"/>
                    <a:gridCol w="1333500"/>
                  </a:tblGrid>
                  <a:tr h="391160">
                    <a:tc>
                      <a:txBody>
                        <a:bodyPr/>
                        <a:lstStyle/>
                        <a:p>
                          <a:pPr algn="ctr">
                            <a:lnSpc>
                              <a:spcPts val="1700"/>
                            </a:lnSpc>
                          </a:pPr>
                          <a14:m>
                            <m:oMath xmlns:m="http://schemas.openxmlformats.org/officeDocument/2006/math">
                              <m:acc>
                                <m:accPr>
                                  <m:chr m:val="̅"/>
                                  <m:ctrlPr>
                                    <a:rPr lang="en-US" sz="1600" b="1" i="1" smtClean="0">
                                      <a:latin typeface="Cambria Math" panose="02040503050406030204" pitchFamily="18" charset="0"/>
                                    </a:rPr>
                                  </m:ctrlPr>
                                </m:accPr>
                                <m:e>
                                  <m:r>
                                    <a:rPr lang="en-US" sz="1600" b="1" i="1" smtClean="0">
                                      <a:latin typeface="Cambria Math"/>
                                    </a:rPr>
                                    <m:t>𝑿</m:t>
                                  </m:r>
                                  <m:r>
                                    <a:rPr lang="en-US" sz="1600" b="1" i="1" smtClean="0">
                                      <a:latin typeface="Cambria Math"/>
                                    </a:rPr>
                                    <m:t>′</m:t>
                                  </m:r>
                                </m:e>
                              </m:acc>
                              <m:r>
                                <a:rPr lang="en-US" sz="1600" b="1" i="1" smtClean="0">
                                  <a:latin typeface="Cambria Math"/>
                                </a:rPr>
                                <m:t>=</m:t>
                              </m:r>
                            </m:oMath>
                          </a14:m>
                          <a:r>
                            <a:rPr lang="en-US" sz="1600" dirty="0" smtClean="0">
                              <a:latin typeface="Calibri" panose="020F0502020204030204" pitchFamily="34" charset="0"/>
                            </a:rPr>
                            <a:t> 1.695</a:t>
                          </a:r>
                          <a:endParaRPr lang="en-US" sz="1600" dirty="0">
                            <a:latin typeface="Calibri" panose="020F0502020204030204" pitchFamily="34" charset="0"/>
                          </a:endParaRPr>
                        </a:p>
                      </a:txBody>
                      <a:tcPr anchor="b" anchorCtr="1"/>
                    </a:tc>
                    <a:tc>
                      <a:txBody>
                        <a:bodyPr/>
                        <a:lstStyle/>
                        <a:p>
                          <a:pPr algn="ctr">
                            <a:lnSpc>
                              <a:spcPts val="1700"/>
                            </a:lnSpc>
                          </a:pPr>
                          <a14:m>
                            <m:oMath xmlns:m="http://schemas.openxmlformats.org/officeDocument/2006/math">
                              <m:acc>
                                <m:accPr>
                                  <m:chr m:val="̅"/>
                                  <m:ctrlPr>
                                    <a:rPr lang="en-US" sz="1600" b="1" i="1" smtClean="0">
                                      <a:latin typeface="Cambria Math" panose="02040503050406030204" pitchFamily="18" charset="0"/>
                                    </a:rPr>
                                  </m:ctrlPr>
                                </m:accPr>
                                <m:e>
                                  <m:r>
                                    <a:rPr lang="en-US" sz="1600" b="1" i="1" smtClean="0">
                                      <a:latin typeface="Cambria Math"/>
                                    </a:rPr>
                                    <m:t>𝒀</m:t>
                                  </m:r>
                                </m:e>
                              </m:acc>
                              <m:r>
                                <a:rPr lang="en-US" sz="1600" b="1" i="1" smtClean="0">
                                  <a:latin typeface="Cambria Math"/>
                                </a:rPr>
                                <m:t>=</m:t>
                              </m:r>
                            </m:oMath>
                          </a14:m>
                          <a:r>
                            <a:rPr lang="en-US" sz="1600" dirty="0" smtClean="0">
                              <a:latin typeface="Calibri" panose="020F0502020204030204" pitchFamily="34" charset="0"/>
                            </a:rPr>
                            <a:t> 72.5</a:t>
                          </a:r>
                          <a:endParaRPr lang="en-US" sz="1600" dirty="0">
                            <a:latin typeface="Calibri" panose="020F0502020204030204" pitchFamily="34" charset="0"/>
                          </a:endParaRPr>
                        </a:p>
                      </a:txBody>
                      <a:tcPr anchor="b" anchorCtr="1"/>
                    </a:tc>
                    <a:tc>
                      <a:txBody>
                        <a:bodyPr/>
                        <a:lstStyle/>
                        <a:p>
                          <a:pPr algn="ctr">
                            <a:lnSpc>
                              <a:spcPts val="1700"/>
                            </a:lnSpc>
                          </a:pPr>
                          <a:endParaRPr lang="en-US" sz="1600" dirty="0">
                            <a:latin typeface="Calibri" panose="020F0502020204030204" pitchFamily="34" charset="0"/>
                          </a:endParaRPr>
                        </a:p>
                      </a:txBody>
                      <a:tcPr anchor="b" anchorCtr="1"/>
                    </a:tc>
                    <a:tc>
                      <a:txBody>
                        <a:bodyPr/>
                        <a:lstStyle/>
                        <a:p>
                          <a:pPr algn="ctr">
                            <a:lnSpc>
                              <a:spcPts val="1700"/>
                            </a:lnSpc>
                          </a:pPr>
                          <a:endParaRPr lang="en-US" sz="1600" dirty="0">
                            <a:latin typeface="Calibri" panose="020F0502020204030204" pitchFamily="34" charset="0"/>
                          </a:endParaRPr>
                        </a:p>
                      </a:txBody>
                      <a:tcPr anchor="b" anchorCtr="1"/>
                    </a:tc>
                    <a:tc>
                      <a:txBody>
                        <a:bodyPr/>
                        <a:lstStyle/>
                        <a:p>
                          <a:pPr algn="ctr">
                            <a:lnSpc>
                              <a:spcPts val="1700"/>
                            </a:lnSpc>
                          </a:pPr>
                          <a14:m>
                            <m:oMath xmlns:m="http://schemas.openxmlformats.org/officeDocument/2006/math">
                              <m:sSub>
                                <m:sSubPr>
                                  <m:ctrlPr>
                                    <a:rPr lang="en-US" sz="1600" i="1" smtClean="0">
                                      <a:latin typeface="Cambria Math" panose="02040503050406030204" pitchFamily="18" charset="0"/>
                                    </a:rPr>
                                  </m:ctrlPr>
                                </m:sSubPr>
                                <m:e>
                                  <m:r>
                                    <a:rPr lang="en-US" sz="1600" b="1" i="1" smtClean="0">
                                      <a:latin typeface="Cambria Math"/>
                                    </a:rPr>
                                    <m:t>𝑺</m:t>
                                  </m:r>
                                </m:e>
                                <m:sub>
                                  <m:sSup>
                                    <m:sSupPr>
                                      <m:ctrlPr>
                                        <a:rPr lang="en-US" sz="1600" b="1" i="1" smtClean="0">
                                          <a:latin typeface="Cambria Math" panose="02040503050406030204" pitchFamily="18" charset="0"/>
                                        </a:rPr>
                                      </m:ctrlPr>
                                    </m:sSupPr>
                                    <m:e>
                                      <m:r>
                                        <a:rPr lang="en-US" sz="1600" b="1" i="1" smtClean="0">
                                          <a:latin typeface="Cambria Math"/>
                                        </a:rPr>
                                        <m:t>𝑿</m:t>
                                      </m:r>
                                    </m:e>
                                    <m:sup>
                                      <m:r>
                                        <a:rPr lang="en-US" sz="1600" b="1" i="1" smtClean="0">
                                          <a:latin typeface="Cambria Math"/>
                                        </a:rPr>
                                        <m:t>′</m:t>
                                      </m:r>
                                    </m:sup>
                                  </m:sSup>
                                  <m:r>
                                    <a:rPr lang="en-US" sz="1600" b="1" i="1" smtClean="0">
                                      <a:latin typeface="Cambria Math"/>
                                    </a:rPr>
                                    <m:t>𝒀</m:t>
                                  </m:r>
                                </m:sub>
                              </m:sSub>
                              <m:r>
                                <a:rPr lang="en-US" sz="1600" b="1" i="1" smtClean="0">
                                  <a:latin typeface="Cambria Math"/>
                                </a:rPr>
                                <m:t>=</m:t>
                              </m:r>
                            </m:oMath>
                          </a14:m>
                          <a:r>
                            <a:rPr lang="en-US" sz="1600" dirty="0" smtClean="0">
                              <a:latin typeface="Calibri" panose="020F0502020204030204" pitchFamily="34" charset="0"/>
                            </a:rPr>
                            <a:t> 2.1528</a:t>
                          </a:r>
                          <a:endParaRPr lang="en-US" sz="1600" dirty="0">
                            <a:latin typeface="Calibri" panose="020F0502020204030204" pitchFamily="34" charset="0"/>
                          </a:endParaRPr>
                        </a:p>
                      </a:txBody>
                      <a:tcPr anchor="b" anchorCtr="1"/>
                    </a:tc>
                    <a:tc>
                      <a:txBody>
                        <a:bodyPr/>
                        <a:lstStyle/>
                        <a:p>
                          <a:pPr marL="0" marR="0" indent="0" algn="ctr" defTabSz="914400" rtl="0" eaLnBrk="1" fontAlgn="auto" latinLnBrk="0" hangingPunct="1">
                            <a:lnSpc>
                              <a:spcPts val="1700"/>
                            </a:lnSpc>
                            <a:spcBef>
                              <a:spcPts val="0"/>
                            </a:spcBef>
                            <a:spcAft>
                              <a:spcPts val="0"/>
                            </a:spcAft>
                            <a:buClrTx/>
                            <a:buSzTx/>
                            <a:buFontTx/>
                            <a:buNone/>
                            <a:tabLst/>
                            <a:defRPr/>
                          </a:pPr>
                          <a14:m>
                            <m:oMath xmlns:m="http://schemas.openxmlformats.org/officeDocument/2006/math">
                              <m:sSub>
                                <m:sSubPr>
                                  <m:ctrlPr>
                                    <a:rPr lang="en-US" sz="1600" i="1" smtClean="0">
                                      <a:latin typeface="Cambria Math" panose="02040503050406030204" pitchFamily="18" charset="0"/>
                                    </a:rPr>
                                  </m:ctrlPr>
                                </m:sSubPr>
                                <m:e>
                                  <m:r>
                                    <a:rPr lang="en-US" sz="1600" b="1" i="1" smtClean="0">
                                      <a:latin typeface="Cambria Math"/>
                                    </a:rPr>
                                    <m:t>𝑺</m:t>
                                  </m:r>
                                </m:e>
                                <m:sub>
                                  <m:sSup>
                                    <m:sSupPr>
                                      <m:ctrlPr>
                                        <a:rPr lang="en-US" sz="1600" b="1" i="1" smtClean="0">
                                          <a:latin typeface="Cambria Math" panose="02040503050406030204" pitchFamily="18" charset="0"/>
                                        </a:rPr>
                                      </m:ctrlPr>
                                    </m:sSupPr>
                                    <m:e>
                                      <m:r>
                                        <a:rPr lang="en-US" sz="1600" b="1" i="1" smtClean="0">
                                          <a:latin typeface="Cambria Math"/>
                                        </a:rPr>
                                        <m:t>𝑿</m:t>
                                      </m:r>
                                    </m:e>
                                    <m:sup>
                                      <m:r>
                                        <a:rPr lang="en-US" sz="1600" b="1" i="1" smtClean="0">
                                          <a:latin typeface="Cambria Math"/>
                                        </a:rPr>
                                        <m:t>′</m:t>
                                      </m:r>
                                    </m:sup>
                                  </m:sSup>
                                </m:sub>
                              </m:sSub>
                              <m:r>
                                <a:rPr lang="en-US" sz="1600" b="1" i="1" smtClean="0">
                                  <a:latin typeface="Cambria Math"/>
                                </a:rPr>
                                <m:t>=</m:t>
                              </m:r>
                            </m:oMath>
                          </a14:m>
                          <a:r>
                            <a:rPr lang="en-US" sz="1600" dirty="0" smtClean="0">
                              <a:latin typeface="Calibri" panose="020F0502020204030204" pitchFamily="34" charset="0"/>
                            </a:rPr>
                            <a:t> 0.1723</a:t>
                          </a:r>
                          <a:endParaRPr lang="en-US" sz="1600" dirty="0">
                            <a:latin typeface="Calibri" panose="020F0502020204030204" pitchFamily="34" charset="0"/>
                          </a:endParaRPr>
                        </a:p>
                      </a:txBody>
                      <a:tcPr anchor="b" anchorCtr="1"/>
                    </a:tc>
                    <a:tc>
                      <a:txBody>
                        <a:bodyPr/>
                        <a:lstStyle/>
                        <a:p>
                          <a:pPr marL="0" marR="0" indent="0" algn="ctr" defTabSz="914400" rtl="0" eaLnBrk="1" fontAlgn="auto" latinLnBrk="0" hangingPunct="1">
                            <a:lnSpc>
                              <a:spcPts val="1700"/>
                            </a:lnSpc>
                            <a:spcBef>
                              <a:spcPts val="0"/>
                            </a:spcBef>
                            <a:spcAft>
                              <a:spcPts val="0"/>
                            </a:spcAft>
                            <a:buClrTx/>
                            <a:buSzTx/>
                            <a:buFontTx/>
                            <a:buNone/>
                            <a:tabLst/>
                            <a:defRPr/>
                          </a:pPr>
                          <a14:m>
                            <m:oMath xmlns:m="http://schemas.openxmlformats.org/officeDocument/2006/math">
                              <m:sSub>
                                <m:sSubPr>
                                  <m:ctrlPr>
                                    <a:rPr lang="en-US" sz="1600" i="1" smtClean="0">
                                      <a:latin typeface="Cambria Math" panose="02040503050406030204" pitchFamily="18" charset="0"/>
                                    </a:rPr>
                                  </m:ctrlPr>
                                </m:sSubPr>
                                <m:e>
                                  <m:r>
                                    <a:rPr lang="en-US" sz="1600" b="1" i="1" smtClean="0">
                                      <a:latin typeface="Cambria Math"/>
                                    </a:rPr>
                                    <m:t>𝑺</m:t>
                                  </m:r>
                                </m:e>
                                <m:sub>
                                  <m:r>
                                    <a:rPr lang="en-US" sz="1600" b="1" i="1" smtClean="0">
                                      <a:latin typeface="Cambria Math"/>
                                    </a:rPr>
                                    <m:t>𝒀</m:t>
                                  </m:r>
                                </m:sub>
                              </m:sSub>
                              <m:r>
                                <a:rPr lang="en-US" sz="1600" b="1" i="1" smtClean="0">
                                  <a:latin typeface="Cambria Math"/>
                                </a:rPr>
                                <m:t>=</m:t>
                              </m:r>
                            </m:oMath>
                          </a14:m>
                          <a:r>
                            <a:rPr lang="en-US" sz="1600" dirty="0" smtClean="0">
                              <a:latin typeface="Calibri" panose="020F0502020204030204" pitchFamily="34" charset="0"/>
                            </a:rPr>
                            <a:t> 13.385</a:t>
                          </a:r>
                          <a:endParaRPr lang="en-US" sz="1600" dirty="0">
                            <a:latin typeface="Calibri" panose="020F0502020204030204" pitchFamily="34" charset="0"/>
                          </a:endParaRPr>
                        </a:p>
                      </a:txBody>
                      <a:tcPr anchor="b" anchorCtr="1"/>
                    </a:tc>
                  </a:tr>
                </a:tbl>
              </a:graphicData>
            </a:graphic>
          </p:graphicFrame>
        </mc:Choice>
        <mc:Fallback xmlns="">
          <p:graphicFrame>
            <p:nvGraphicFramePr>
              <p:cNvPr id="7" name="Table 6"/>
              <p:cNvGraphicFramePr>
                <a:graphicFrameLocks noGrp="1"/>
              </p:cNvGraphicFramePr>
              <p:nvPr>
                <p:extLst>
                  <p:ext uri="{D42A27DB-BD31-4B8C-83A1-F6EECF244321}">
                    <p14:modId xmlns:p14="http://schemas.microsoft.com/office/powerpoint/2010/main" val="3912185"/>
                  </p:ext>
                </p:extLst>
              </p:nvPr>
            </p:nvGraphicFramePr>
            <p:xfrm>
              <a:off x="76202" y="5389156"/>
              <a:ext cx="8991598" cy="391160"/>
            </p:xfrm>
            <a:graphic>
              <a:graphicData uri="http://schemas.openxmlformats.org/drawingml/2006/table">
                <a:tbl>
                  <a:tblPr firstRow="1" bandRow="1">
                    <a:tableStyleId>{5C22544A-7EE6-4342-B048-85BDC9FD1C3A}</a:tableStyleId>
                  </a:tblPr>
                  <a:tblGrid>
                    <a:gridCol w="1104899"/>
                    <a:gridCol w="1104899"/>
                    <a:gridCol w="1181100"/>
                    <a:gridCol w="1257300"/>
                    <a:gridCol w="1676400"/>
                    <a:gridCol w="1333500"/>
                    <a:gridCol w="1333500"/>
                  </a:tblGrid>
                  <a:tr h="391160">
                    <a:tc>
                      <a:txBody>
                        <a:bodyPr/>
                        <a:lstStyle/>
                        <a:p>
                          <a:endParaRPr lang="en-US"/>
                        </a:p>
                      </a:txBody>
                      <a:tcPr anchor="b" anchorCtr="1">
                        <a:blipFill rotWithShape="1">
                          <a:blip r:embed="rId4"/>
                          <a:stretch>
                            <a:fillRect l="-552" r="-714917" b="-21875"/>
                          </a:stretch>
                        </a:blipFill>
                      </a:tcPr>
                    </a:tc>
                    <a:tc>
                      <a:txBody>
                        <a:bodyPr/>
                        <a:lstStyle/>
                        <a:p>
                          <a:endParaRPr lang="en-US"/>
                        </a:p>
                      </a:txBody>
                      <a:tcPr anchor="b" anchorCtr="1">
                        <a:blipFill rotWithShape="1">
                          <a:blip r:embed="rId4"/>
                          <a:stretch>
                            <a:fillRect l="-100552" r="-614917" b="-21875"/>
                          </a:stretch>
                        </a:blipFill>
                      </a:tcPr>
                    </a:tc>
                    <a:tc>
                      <a:txBody>
                        <a:bodyPr/>
                        <a:lstStyle/>
                        <a:p>
                          <a:pPr algn="ctr">
                            <a:lnSpc>
                              <a:spcPts val="1700"/>
                            </a:lnSpc>
                          </a:pPr>
                          <a:endParaRPr lang="en-US" sz="1600" dirty="0">
                            <a:latin typeface="Calibri" panose="020F0502020204030204" pitchFamily="34" charset="0"/>
                          </a:endParaRPr>
                        </a:p>
                      </a:txBody>
                      <a:tcPr anchor="b" anchorCtr="1"/>
                    </a:tc>
                    <a:tc>
                      <a:txBody>
                        <a:bodyPr/>
                        <a:lstStyle/>
                        <a:p>
                          <a:pPr algn="ctr">
                            <a:lnSpc>
                              <a:spcPts val="1700"/>
                            </a:lnSpc>
                          </a:pPr>
                          <a:endParaRPr lang="en-US" sz="1600" dirty="0">
                            <a:latin typeface="Calibri" panose="020F0502020204030204" pitchFamily="34" charset="0"/>
                          </a:endParaRPr>
                        </a:p>
                      </a:txBody>
                      <a:tcPr anchor="b" anchorCtr="1"/>
                    </a:tc>
                    <a:tc>
                      <a:txBody>
                        <a:bodyPr/>
                        <a:lstStyle/>
                        <a:p>
                          <a:endParaRPr lang="en-US"/>
                        </a:p>
                      </a:txBody>
                      <a:tcPr anchor="b" anchorCtr="1">
                        <a:blipFill rotWithShape="1">
                          <a:blip r:embed="rId4"/>
                          <a:stretch>
                            <a:fillRect l="-277455" r="-159273" b="-21875"/>
                          </a:stretch>
                        </a:blipFill>
                      </a:tcPr>
                    </a:tc>
                    <a:tc>
                      <a:txBody>
                        <a:bodyPr/>
                        <a:lstStyle/>
                        <a:p>
                          <a:endParaRPr lang="en-US"/>
                        </a:p>
                      </a:txBody>
                      <a:tcPr anchor="b" anchorCtr="1">
                        <a:blipFill rotWithShape="1">
                          <a:blip r:embed="rId4"/>
                          <a:stretch>
                            <a:fillRect l="-473973" r="-100000" b="-21875"/>
                          </a:stretch>
                        </a:blipFill>
                      </a:tcPr>
                    </a:tc>
                    <a:tc>
                      <a:txBody>
                        <a:bodyPr/>
                        <a:lstStyle/>
                        <a:p>
                          <a:endParaRPr lang="en-US"/>
                        </a:p>
                      </a:txBody>
                      <a:tcPr anchor="b" anchorCtr="1">
                        <a:blipFill rotWithShape="1">
                          <a:blip r:embed="rId4"/>
                          <a:stretch>
                            <a:fillRect l="-573973" b="-21875"/>
                          </a:stretch>
                        </a:blipFill>
                      </a:tcPr>
                    </a:tc>
                  </a:tr>
                </a:tbl>
              </a:graphicData>
            </a:graphic>
          </p:graphicFrame>
        </mc:Fallback>
      </mc:AlternateContent>
      <p:sp>
        <p:nvSpPr>
          <p:cNvPr id="8" name="TextBox 7"/>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cxnSp>
        <p:nvCxnSpPr>
          <p:cNvPr id="9" name="Straight Connector 8"/>
          <p:cNvCxnSpPr/>
          <p:nvPr/>
        </p:nvCxnSpPr>
        <p:spPr>
          <a:xfrm>
            <a:off x="4191000" y="2085975"/>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334000" y="2085975"/>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971800" y="2066925"/>
            <a:ext cx="228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048375" y="2085975"/>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143750" y="2085975"/>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458200" y="2085975"/>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352550" y="5514975"/>
            <a:ext cx="1676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42875" y="5495925"/>
            <a:ext cx="2381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14532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Coefficient of Correlation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It can be shown it is always the case that</a:t>
                </a:r>
              </a:p>
              <a:p>
                <a:pPr marL="0" indent="0">
                  <a:buNone/>
                </a:pPr>
                <a:r>
                  <a:rPr lang="en-US" sz="2600" b="0" dirty="0" smtClean="0"/>
                  <a:t>	</a:t>
                </a:r>
                <a14:m>
                  <m:oMath xmlns:m="http://schemas.openxmlformats.org/officeDocument/2006/math">
                    <m:r>
                      <a:rPr lang="en-US" sz="2600" b="0" i="1" smtClean="0">
                        <a:latin typeface="Cambria Math"/>
                      </a:rPr>
                      <m:t>−1</m:t>
                    </m:r>
                    <m:r>
                      <a:rPr lang="en-US" sz="2600" b="0" i="1" smtClean="0">
                        <a:latin typeface="Cambria Math"/>
                        <a:ea typeface="Cambria Math"/>
                      </a:rPr>
                      <m:t>≤</m:t>
                    </m:r>
                    <m:sSub>
                      <m:sSubPr>
                        <m:ctrlPr>
                          <a:rPr lang="en-US" sz="2600" b="0" i="1" smtClean="0">
                            <a:latin typeface="Cambria Math" panose="02040503050406030204" pitchFamily="18" charset="0"/>
                            <a:ea typeface="Cambria Math"/>
                          </a:rPr>
                        </m:ctrlPr>
                      </m:sSubPr>
                      <m:e>
                        <m:r>
                          <a:rPr lang="en-US" sz="2600" b="0" i="1" smtClean="0">
                            <a:latin typeface="Cambria Math"/>
                            <a:ea typeface="Cambria Math"/>
                          </a:rPr>
                          <m:t>𝜌</m:t>
                        </m:r>
                      </m:e>
                      <m:sub>
                        <m:r>
                          <a:rPr lang="en-US" sz="2600" b="0" i="1" smtClean="0">
                            <a:latin typeface="Cambria Math"/>
                            <a:ea typeface="Cambria Math"/>
                          </a:rPr>
                          <m:t>𝑋𝑌</m:t>
                        </m:r>
                      </m:sub>
                    </m:sSub>
                    <m:r>
                      <a:rPr lang="en-US" sz="2600" b="0" i="1" smtClean="0">
                        <a:latin typeface="Cambria Math"/>
                        <a:ea typeface="Cambria Math"/>
                      </a:rPr>
                      <m:t>≤1</m:t>
                    </m:r>
                  </m:oMath>
                </a14:m>
                <a:r>
                  <a:rPr lang="en-US" sz="2600" dirty="0" smtClean="0"/>
                  <a:t>	and	</a:t>
                </a:r>
                <a14:m>
                  <m:oMath xmlns:m="http://schemas.openxmlformats.org/officeDocument/2006/math">
                    <m:r>
                      <a:rPr lang="en-US" sz="2600" b="0" i="1" smtClean="0">
                        <a:latin typeface="Cambria Math"/>
                      </a:rPr>
                      <m:t>−1</m:t>
                    </m:r>
                    <m:r>
                      <a:rPr lang="en-US" sz="2600" b="0" i="1" smtClean="0">
                        <a:latin typeface="Cambria Math"/>
                        <a:ea typeface="Cambria Math"/>
                      </a:rPr>
                      <m:t>≤</m:t>
                    </m:r>
                    <m:sSub>
                      <m:sSubPr>
                        <m:ctrlPr>
                          <a:rPr lang="en-US" sz="2600" b="0" i="1" smtClean="0">
                            <a:latin typeface="Cambria Math" panose="02040503050406030204" pitchFamily="18" charset="0"/>
                            <a:ea typeface="Cambria Math"/>
                          </a:rPr>
                        </m:ctrlPr>
                      </m:sSubPr>
                      <m:e>
                        <m:r>
                          <a:rPr lang="en-US" sz="2600" b="0" i="1" smtClean="0">
                            <a:latin typeface="Cambria Math"/>
                            <a:ea typeface="Cambria Math"/>
                          </a:rPr>
                          <m:t>𝑟</m:t>
                        </m:r>
                      </m:e>
                      <m:sub>
                        <m:r>
                          <a:rPr lang="en-US" sz="2600" b="0" i="1" smtClean="0">
                            <a:latin typeface="Cambria Math"/>
                            <a:ea typeface="Cambria Math"/>
                          </a:rPr>
                          <m:t>𝑋𝑌</m:t>
                        </m:r>
                      </m:sub>
                    </m:sSub>
                    <m:r>
                      <a:rPr lang="en-US" sz="2600" b="0" i="1" smtClean="0">
                        <a:latin typeface="Cambria Math"/>
                        <a:ea typeface="Cambria Math"/>
                      </a:rPr>
                      <m:t>≤1</m:t>
                    </m:r>
                  </m:oMath>
                </a14:m>
                <a:endParaRPr lang="en-US" sz="2600" dirty="0" smtClean="0"/>
              </a:p>
              <a:p>
                <a:r>
                  <a:rPr lang="en-US" sz="2600" dirty="0" smtClean="0"/>
                  <a:t>Three special values of </a:t>
                </a:r>
                <a14:m>
                  <m:oMath xmlns:m="http://schemas.openxmlformats.org/officeDocument/2006/math">
                    <m:sSub>
                      <m:sSubPr>
                        <m:ctrlPr>
                          <a:rPr lang="en-US" sz="2600" i="1">
                            <a:latin typeface="Cambria Math" panose="02040503050406030204" pitchFamily="18" charset="0"/>
                            <a:ea typeface="Cambria Math"/>
                          </a:rPr>
                        </m:ctrlPr>
                      </m:sSubPr>
                      <m:e>
                        <m:r>
                          <a:rPr lang="en-US" sz="2600" i="1">
                            <a:latin typeface="Cambria Math"/>
                            <a:ea typeface="Cambria Math"/>
                          </a:rPr>
                          <m:t>𝜌</m:t>
                        </m:r>
                      </m:e>
                      <m:sub>
                        <m:r>
                          <a:rPr lang="en-US" sz="2600" i="1">
                            <a:latin typeface="Cambria Math"/>
                            <a:ea typeface="Cambria Math"/>
                          </a:rPr>
                          <m:t>𝑋𝑌</m:t>
                        </m:r>
                      </m:sub>
                    </m:sSub>
                  </m:oMath>
                </a14:m>
                <a:r>
                  <a:rPr lang="en-US" sz="2600" dirty="0" smtClean="0"/>
                  <a:t> and </a:t>
                </a:r>
                <a14:m>
                  <m:oMath xmlns:m="http://schemas.openxmlformats.org/officeDocument/2006/math">
                    <m:sSub>
                      <m:sSubPr>
                        <m:ctrlPr>
                          <a:rPr lang="en-US" sz="2600" i="1">
                            <a:latin typeface="Cambria Math" panose="02040503050406030204" pitchFamily="18" charset="0"/>
                            <a:ea typeface="Cambria Math"/>
                          </a:rPr>
                        </m:ctrlPr>
                      </m:sSubPr>
                      <m:e>
                        <m:r>
                          <a:rPr lang="en-US" sz="2600" b="0" i="1" smtClean="0">
                            <a:latin typeface="Cambria Math"/>
                            <a:ea typeface="Cambria Math"/>
                          </a:rPr>
                          <m:t>𝑟</m:t>
                        </m:r>
                      </m:e>
                      <m:sub>
                        <m:r>
                          <a:rPr lang="en-US" sz="2600" i="1">
                            <a:latin typeface="Cambria Math"/>
                            <a:ea typeface="Cambria Math"/>
                          </a:rPr>
                          <m:t>𝑋𝑌</m:t>
                        </m:r>
                      </m:sub>
                    </m:sSub>
                  </m:oMath>
                </a14:m>
                <a:r>
                  <a:rPr lang="en-US" sz="2600" dirty="0" smtClean="0"/>
                  <a:t> are of interest</a:t>
                </a:r>
              </a:p>
              <a:p>
                <a:pPr lvl="1"/>
                <a:r>
                  <a:rPr lang="en-US" sz="2200" dirty="0" smtClean="0"/>
                  <a:t>When </a:t>
                </a:r>
                <a14:m>
                  <m:oMath xmlns:m="http://schemas.openxmlformats.org/officeDocument/2006/math">
                    <m:sSub>
                      <m:sSubPr>
                        <m:ctrlPr>
                          <a:rPr lang="en-US" sz="2200" i="1">
                            <a:latin typeface="Cambria Math" panose="02040503050406030204" pitchFamily="18" charset="0"/>
                            <a:ea typeface="Cambria Math"/>
                          </a:rPr>
                        </m:ctrlPr>
                      </m:sSubPr>
                      <m:e>
                        <m:r>
                          <a:rPr lang="en-US" sz="2200" i="1">
                            <a:latin typeface="Cambria Math"/>
                            <a:ea typeface="Cambria Math"/>
                          </a:rPr>
                          <m:t>𝜌</m:t>
                        </m:r>
                      </m:e>
                      <m:sub>
                        <m:r>
                          <a:rPr lang="en-US" sz="2200" i="1">
                            <a:latin typeface="Cambria Math"/>
                            <a:ea typeface="Cambria Math"/>
                          </a:rPr>
                          <m:t>𝑋𝑌</m:t>
                        </m:r>
                      </m:sub>
                    </m:sSub>
                    <m:r>
                      <a:rPr lang="en-US" sz="2200" b="0" i="0" smtClean="0">
                        <a:latin typeface="Cambria Math"/>
                        <a:ea typeface="Cambria Math"/>
                      </a:rPr>
                      <m:t>=0</m:t>
                    </m:r>
                  </m:oMath>
                </a14:m>
                <a:r>
                  <a:rPr lang="en-US" sz="2200" dirty="0" smtClean="0"/>
                  <a:t> (</a:t>
                </a:r>
                <a14:m>
                  <m:oMath xmlns:m="http://schemas.openxmlformats.org/officeDocument/2006/math">
                    <m:sSub>
                      <m:sSubPr>
                        <m:ctrlPr>
                          <a:rPr lang="en-US" sz="2200" i="1">
                            <a:latin typeface="Cambria Math" panose="02040503050406030204" pitchFamily="18" charset="0"/>
                            <a:ea typeface="Cambria Math"/>
                          </a:rPr>
                        </m:ctrlPr>
                      </m:sSubPr>
                      <m:e>
                        <m:r>
                          <a:rPr lang="en-US" sz="2200" b="0" i="1" smtClean="0">
                            <a:latin typeface="Cambria Math"/>
                            <a:ea typeface="Cambria Math"/>
                          </a:rPr>
                          <m:t>𝑟</m:t>
                        </m:r>
                      </m:e>
                      <m:sub>
                        <m:r>
                          <a:rPr lang="en-US" sz="2200" i="1">
                            <a:latin typeface="Cambria Math"/>
                            <a:ea typeface="Cambria Math"/>
                          </a:rPr>
                          <m:t>𝑋𝑌</m:t>
                        </m:r>
                      </m:sub>
                    </m:sSub>
                    <m:r>
                      <a:rPr lang="en-US" sz="2200" b="0" i="1" smtClean="0">
                        <a:latin typeface="Cambria Math"/>
                        <a:ea typeface="Cambria Math"/>
                      </a:rPr>
                      <m:t>=0</m:t>
                    </m:r>
                  </m:oMath>
                </a14:m>
                <a:r>
                  <a:rPr lang="en-US" sz="2200" dirty="0" smtClean="0"/>
                  <a:t>), </a:t>
                </a:r>
                <a14:m>
                  <m:oMath xmlns:m="http://schemas.openxmlformats.org/officeDocument/2006/math">
                    <m:r>
                      <a:rPr lang="en-US" sz="2200" i="1" dirty="0" smtClean="0">
                        <a:latin typeface="Cambria Math"/>
                      </a:rPr>
                      <m:t>𝑋</m:t>
                    </m:r>
                  </m:oMath>
                </a14:m>
                <a:r>
                  <a:rPr lang="en-US" sz="2200" dirty="0" smtClean="0"/>
                  <a:t> and </a:t>
                </a:r>
                <a14:m>
                  <m:oMath xmlns:m="http://schemas.openxmlformats.org/officeDocument/2006/math">
                    <m:r>
                      <a:rPr lang="en-US" sz="2200" i="1" dirty="0" smtClean="0">
                        <a:latin typeface="Cambria Math"/>
                      </a:rPr>
                      <m:t>𝑌</m:t>
                    </m:r>
                  </m:oMath>
                </a14:m>
                <a:r>
                  <a:rPr lang="en-US" sz="2200" dirty="0" smtClean="0"/>
                  <a:t> are not linearly related, and we say that </a:t>
                </a:r>
                <a14:m>
                  <m:oMath xmlns:m="http://schemas.openxmlformats.org/officeDocument/2006/math">
                    <m:r>
                      <a:rPr lang="en-US" sz="2200" i="1" dirty="0" smtClean="0">
                        <a:latin typeface="Cambria Math"/>
                      </a:rPr>
                      <m:t>𝑋</m:t>
                    </m:r>
                  </m:oMath>
                </a14:m>
                <a:r>
                  <a:rPr lang="en-US" sz="2200" dirty="0" smtClean="0"/>
                  <a:t> and </a:t>
                </a:r>
                <a14:m>
                  <m:oMath xmlns:m="http://schemas.openxmlformats.org/officeDocument/2006/math">
                    <m:r>
                      <a:rPr lang="en-US" sz="2200" i="1" dirty="0" smtClean="0">
                        <a:latin typeface="Cambria Math"/>
                      </a:rPr>
                      <m:t>𝑌</m:t>
                    </m:r>
                  </m:oMath>
                </a14:m>
                <a:r>
                  <a:rPr lang="en-US" sz="2200" dirty="0" smtClean="0"/>
                  <a:t> are uncorrelated in the population (sample)</a:t>
                </a:r>
              </a:p>
              <a:p>
                <a:pPr lvl="1"/>
                <a:r>
                  <a:rPr lang="en-US" sz="2200" dirty="0" smtClean="0"/>
                  <a:t>When all population (sample) values of </a:t>
                </a:r>
                <a14:m>
                  <m:oMath xmlns:m="http://schemas.openxmlformats.org/officeDocument/2006/math">
                    <m:r>
                      <a:rPr lang="en-US" sz="2200" i="1" dirty="0">
                        <a:latin typeface="Cambria Math"/>
                      </a:rPr>
                      <m:t>𝑋</m:t>
                    </m:r>
                  </m:oMath>
                </a14:m>
                <a:r>
                  <a:rPr lang="en-US" sz="2200" dirty="0"/>
                  <a:t> and </a:t>
                </a:r>
                <a14:m>
                  <m:oMath xmlns:m="http://schemas.openxmlformats.org/officeDocument/2006/math">
                    <m:r>
                      <a:rPr lang="en-US" sz="2200" i="1" dirty="0">
                        <a:latin typeface="Cambria Math"/>
                      </a:rPr>
                      <m:t>𝑌</m:t>
                    </m:r>
                  </m:oMath>
                </a14:m>
                <a:r>
                  <a:rPr lang="en-US" sz="2200" dirty="0"/>
                  <a:t> </a:t>
                </a:r>
                <a:r>
                  <a:rPr lang="en-US" sz="2200" dirty="0" smtClean="0"/>
                  <a:t>lie exactly on a straight line having a positive slope, then </a:t>
                </a:r>
                <a14:m>
                  <m:oMath xmlns:m="http://schemas.openxmlformats.org/officeDocument/2006/math">
                    <m:sSub>
                      <m:sSubPr>
                        <m:ctrlPr>
                          <a:rPr lang="en-US" sz="2200" i="1">
                            <a:latin typeface="Cambria Math" panose="02040503050406030204" pitchFamily="18" charset="0"/>
                            <a:ea typeface="Cambria Math"/>
                          </a:rPr>
                        </m:ctrlPr>
                      </m:sSubPr>
                      <m:e>
                        <m:r>
                          <a:rPr lang="en-US" sz="2200" i="1">
                            <a:latin typeface="Cambria Math"/>
                            <a:ea typeface="Cambria Math"/>
                          </a:rPr>
                          <m:t>𝜌</m:t>
                        </m:r>
                      </m:e>
                      <m:sub>
                        <m:r>
                          <a:rPr lang="en-US" sz="2200" i="1">
                            <a:latin typeface="Cambria Math"/>
                            <a:ea typeface="Cambria Math"/>
                          </a:rPr>
                          <m:t>𝑋𝑌</m:t>
                        </m:r>
                      </m:sub>
                    </m:sSub>
                    <m:r>
                      <a:rPr lang="en-US" sz="2200">
                        <a:latin typeface="Cambria Math"/>
                        <a:ea typeface="Cambria Math"/>
                      </a:rPr>
                      <m:t>=</m:t>
                    </m:r>
                    <m:r>
                      <a:rPr lang="en-US" sz="2200" b="0" i="0" smtClean="0">
                        <a:latin typeface="Cambria Math"/>
                        <a:ea typeface="Cambria Math"/>
                      </a:rPr>
                      <m:t>1</m:t>
                    </m:r>
                  </m:oMath>
                </a14:m>
                <a:r>
                  <a:rPr lang="en-US" sz="2200" dirty="0"/>
                  <a:t> (</a:t>
                </a:r>
                <a14:m>
                  <m:oMath xmlns:m="http://schemas.openxmlformats.org/officeDocument/2006/math">
                    <m:sSub>
                      <m:sSubPr>
                        <m:ctrlPr>
                          <a:rPr lang="en-US" sz="2200" i="1">
                            <a:latin typeface="Cambria Math" panose="02040503050406030204" pitchFamily="18" charset="0"/>
                            <a:ea typeface="Cambria Math"/>
                          </a:rPr>
                        </m:ctrlPr>
                      </m:sSubPr>
                      <m:e>
                        <m:r>
                          <a:rPr lang="en-US" sz="2200" i="1">
                            <a:latin typeface="Cambria Math"/>
                            <a:ea typeface="Cambria Math"/>
                          </a:rPr>
                          <m:t>𝑟</m:t>
                        </m:r>
                      </m:e>
                      <m:sub>
                        <m:r>
                          <a:rPr lang="en-US" sz="2200" i="1">
                            <a:latin typeface="Cambria Math"/>
                            <a:ea typeface="Cambria Math"/>
                          </a:rPr>
                          <m:t>𝑋𝑌</m:t>
                        </m:r>
                      </m:sub>
                    </m:sSub>
                    <m:r>
                      <a:rPr lang="en-US" sz="2200" i="1">
                        <a:latin typeface="Cambria Math"/>
                        <a:ea typeface="Cambria Math"/>
                      </a:rPr>
                      <m:t>=</m:t>
                    </m:r>
                    <m:r>
                      <a:rPr lang="en-US" sz="2200" b="0" i="1" smtClean="0">
                        <a:latin typeface="Cambria Math"/>
                        <a:ea typeface="Cambria Math"/>
                      </a:rPr>
                      <m:t>1</m:t>
                    </m:r>
                  </m:oMath>
                </a14:m>
                <a:r>
                  <a:rPr lang="en-US" sz="2200" dirty="0" smtClean="0"/>
                  <a:t>)</a:t>
                </a:r>
              </a:p>
              <a:p>
                <a:pPr lvl="1"/>
                <a:r>
                  <a:rPr lang="en-US" sz="2200" dirty="0"/>
                  <a:t>When all population (sample) values of </a:t>
                </a:r>
                <a14:m>
                  <m:oMath xmlns:m="http://schemas.openxmlformats.org/officeDocument/2006/math">
                    <m:r>
                      <a:rPr lang="en-US" sz="2200" i="1" dirty="0">
                        <a:latin typeface="Cambria Math"/>
                      </a:rPr>
                      <m:t>𝑋</m:t>
                    </m:r>
                  </m:oMath>
                </a14:m>
                <a:r>
                  <a:rPr lang="en-US" sz="2200" dirty="0"/>
                  <a:t> and </a:t>
                </a:r>
                <a14:m>
                  <m:oMath xmlns:m="http://schemas.openxmlformats.org/officeDocument/2006/math">
                    <m:r>
                      <a:rPr lang="en-US" sz="2200" i="1" dirty="0">
                        <a:latin typeface="Cambria Math"/>
                      </a:rPr>
                      <m:t>𝑌</m:t>
                    </m:r>
                  </m:oMath>
                </a14:m>
                <a:r>
                  <a:rPr lang="en-US" sz="2200" dirty="0"/>
                  <a:t> lie exactly on a straight line having a </a:t>
                </a:r>
                <a:r>
                  <a:rPr lang="en-US" sz="2200" dirty="0" smtClean="0"/>
                  <a:t>negative slope</a:t>
                </a:r>
                <a:r>
                  <a:rPr lang="en-US" sz="2200" dirty="0"/>
                  <a:t>, then </a:t>
                </a:r>
                <a14:m>
                  <m:oMath xmlns:m="http://schemas.openxmlformats.org/officeDocument/2006/math">
                    <m:sSub>
                      <m:sSubPr>
                        <m:ctrlPr>
                          <a:rPr lang="en-US" sz="2200" i="1">
                            <a:latin typeface="Cambria Math" panose="02040503050406030204" pitchFamily="18" charset="0"/>
                            <a:ea typeface="Cambria Math"/>
                          </a:rPr>
                        </m:ctrlPr>
                      </m:sSubPr>
                      <m:e>
                        <m:r>
                          <a:rPr lang="en-US" sz="2200" i="1">
                            <a:latin typeface="Cambria Math"/>
                            <a:ea typeface="Cambria Math"/>
                          </a:rPr>
                          <m:t>𝜌</m:t>
                        </m:r>
                      </m:e>
                      <m:sub>
                        <m:r>
                          <a:rPr lang="en-US" sz="2200" i="1">
                            <a:latin typeface="Cambria Math"/>
                            <a:ea typeface="Cambria Math"/>
                          </a:rPr>
                          <m:t>𝑋𝑌</m:t>
                        </m:r>
                      </m:sub>
                    </m:sSub>
                    <m:r>
                      <a:rPr lang="en-US" sz="2200">
                        <a:latin typeface="Cambria Math"/>
                        <a:ea typeface="Cambria Math"/>
                      </a:rPr>
                      <m:t>=</m:t>
                    </m:r>
                    <m:r>
                      <a:rPr lang="en-US" sz="2200" b="0" i="0" smtClean="0">
                        <a:latin typeface="Cambria Math"/>
                        <a:ea typeface="Cambria Math"/>
                      </a:rPr>
                      <m:t>−</m:t>
                    </m:r>
                    <m:r>
                      <a:rPr lang="en-US" sz="2200">
                        <a:latin typeface="Cambria Math"/>
                        <a:ea typeface="Cambria Math"/>
                      </a:rPr>
                      <m:t>1</m:t>
                    </m:r>
                  </m:oMath>
                </a14:m>
                <a:r>
                  <a:rPr lang="en-US" sz="2200" dirty="0"/>
                  <a:t> (</a:t>
                </a:r>
                <a14:m>
                  <m:oMath xmlns:m="http://schemas.openxmlformats.org/officeDocument/2006/math">
                    <m:sSub>
                      <m:sSubPr>
                        <m:ctrlPr>
                          <a:rPr lang="en-US" sz="2200" i="1">
                            <a:latin typeface="Cambria Math" panose="02040503050406030204" pitchFamily="18" charset="0"/>
                            <a:ea typeface="Cambria Math"/>
                          </a:rPr>
                        </m:ctrlPr>
                      </m:sSubPr>
                      <m:e>
                        <m:r>
                          <a:rPr lang="en-US" sz="2200" i="1">
                            <a:latin typeface="Cambria Math"/>
                            <a:ea typeface="Cambria Math"/>
                          </a:rPr>
                          <m:t>𝑟</m:t>
                        </m:r>
                      </m:e>
                      <m:sub>
                        <m:r>
                          <a:rPr lang="en-US" sz="2200" i="1">
                            <a:latin typeface="Cambria Math"/>
                            <a:ea typeface="Cambria Math"/>
                          </a:rPr>
                          <m:t>𝑋𝑌</m:t>
                        </m:r>
                      </m:sub>
                    </m:sSub>
                    <m:r>
                      <a:rPr lang="en-US" sz="2200" i="1">
                        <a:latin typeface="Cambria Math"/>
                        <a:ea typeface="Cambria Math"/>
                      </a:rPr>
                      <m:t>=</m:t>
                    </m:r>
                    <m:r>
                      <a:rPr lang="en-US" sz="2200" b="0" i="1" smtClean="0">
                        <a:latin typeface="Cambria Math"/>
                        <a:ea typeface="Cambria Math"/>
                      </a:rPr>
                      <m:t>−</m:t>
                    </m:r>
                    <m:r>
                      <a:rPr lang="en-US" sz="2200" i="1">
                        <a:latin typeface="Cambria Math"/>
                        <a:ea typeface="Cambria Math"/>
                      </a:rPr>
                      <m:t>1</m:t>
                    </m:r>
                  </m:oMath>
                </a14:m>
                <a:r>
                  <a:rPr lang="en-US" sz="2200" dirty="0" smtClean="0"/>
                  <a:t>)</a:t>
                </a:r>
              </a:p>
              <a:p>
                <a:r>
                  <a:rPr lang="en-US" sz="2600" dirty="0" smtClean="0"/>
                  <a:t>If the population (sample) values of </a:t>
                </a:r>
                <a14:m>
                  <m:oMath xmlns:m="http://schemas.openxmlformats.org/officeDocument/2006/math">
                    <m:r>
                      <a:rPr lang="en-US" sz="2600" i="1" dirty="0" smtClean="0">
                        <a:latin typeface="Cambria Math"/>
                      </a:rPr>
                      <m:t>𝑋</m:t>
                    </m:r>
                  </m:oMath>
                </a14:m>
                <a:r>
                  <a:rPr lang="en-US" sz="2600" dirty="0" smtClean="0"/>
                  <a:t> and </a:t>
                </a:r>
                <a14:m>
                  <m:oMath xmlns:m="http://schemas.openxmlformats.org/officeDocument/2006/math">
                    <m:r>
                      <a:rPr lang="en-US" sz="2600" i="1" dirty="0" smtClean="0">
                        <a:latin typeface="Cambria Math"/>
                      </a:rPr>
                      <m:t>𝑌</m:t>
                    </m:r>
                  </m:oMath>
                </a14:m>
                <a:r>
                  <a:rPr lang="en-US" sz="2600" dirty="0" smtClean="0"/>
                  <a:t> lie close to a straight line, then </a:t>
                </a:r>
                <a14:m>
                  <m:oMath xmlns:m="http://schemas.openxmlformats.org/officeDocument/2006/math">
                    <m:sSub>
                      <m:sSubPr>
                        <m:ctrlPr>
                          <a:rPr lang="en-US" sz="2600" i="1">
                            <a:latin typeface="Cambria Math" panose="02040503050406030204" pitchFamily="18" charset="0"/>
                            <a:ea typeface="Cambria Math"/>
                          </a:rPr>
                        </m:ctrlPr>
                      </m:sSubPr>
                      <m:e>
                        <m:r>
                          <a:rPr lang="en-US" sz="2600" i="1">
                            <a:latin typeface="Cambria Math"/>
                            <a:ea typeface="Cambria Math"/>
                          </a:rPr>
                          <m:t>𝜌</m:t>
                        </m:r>
                      </m:e>
                      <m:sub>
                        <m:r>
                          <a:rPr lang="en-US" sz="2600" i="1">
                            <a:latin typeface="Cambria Math"/>
                            <a:ea typeface="Cambria Math"/>
                          </a:rPr>
                          <m:t>𝑋𝑌</m:t>
                        </m:r>
                      </m:sub>
                    </m:sSub>
                  </m:oMath>
                </a14:m>
                <a:r>
                  <a:rPr lang="en-US" sz="2600" dirty="0"/>
                  <a:t> (</a:t>
                </a:r>
                <a14:m>
                  <m:oMath xmlns:m="http://schemas.openxmlformats.org/officeDocument/2006/math">
                    <m:sSub>
                      <m:sSubPr>
                        <m:ctrlPr>
                          <a:rPr lang="en-US" sz="2600" i="1">
                            <a:latin typeface="Cambria Math" panose="02040503050406030204" pitchFamily="18" charset="0"/>
                            <a:ea typeface="Cambria Math"/>
                          </a:rPr>
                        </m:ctrlPr>
                      </m:sSubPr>
                      <m:e>
                        <m:r>
                          <a:rPr lang="en-US" sz="2600" i="1">
                            <a:latin typeface="Cambria Math"/>
                            <a:ea typeface="Cambria Math"/>
                          </a:rPr>
                          <m:t>𝑟</m:t>
                        </m:r>
                      </m:e>
                      <m:sub>
                        <m:r>
                          <a:rPr lang="en-US" sz="2600" i="1">
                            <a:latin typeface="Cambria Math"/>
                            <a:ea typeface="Cambria Math"/>
                          </a:rPr>
                          <m:t>𝑋𝑌</m:t>
                        </m:r>
                      </m:sub>
                    </m:sSub>
                  </m:oMath>
                </a14:m>
                <a:r>
                  <a:rPr lang="en-US" sz="2600" dirty="0"/>
                  <a:t>)</a:t>
                </a:r>
                <a:r>
                  <a:rPr lang="en-US" sz="2600" dirty="0" smtClean="0"/>
                  <a:t> will be close to 1 or -1</a:t>
                </a:r>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1556" b="-323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21</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12321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Coefficient of Correlation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382000" cy="4530725"/>
              </a:xfrm>
            </p:spPr>
            <p:txBody>
              <a:bodyPr/>
              <a:lstStyle/>
              <a:p>
                <a:r>
                  <a:rPr lang="en-US" sz="2600" dirty="0" smtClean="0"/>
                  <a:t>Here are some diagrams illustrating different values of </a:t>
                </a:r>
                <a14:m>
                  <m:oMath xmlns:m="http://schemas.openxmlformats.org/officeDocument/2006/math">
                    <m:sSub>
                      <m:sSubPr>
                        <m:ctrlPr>
                          <a:rPr lang="en-US" sz="2600" i="1" smtClean="0">
                            <a:latin typeface="Cambria Math" panose="02040503050406030204" pitchFamily="18" charset="0"/>
                          </a:rPr>
                        </m:ctrlPr>
                      </m:sSubPr>
                      <m:e>
                        <m:r>
                          <a:rPr lang="en-US" sz="2600" b="0" i="1" smtClean="0">
                            <a:latin typeface="Cambria Math"/>
                          </a:rPr>
                          <m:t>𝑟</m:t>
                        </m:r>
                      </m:e>
                      <m:sub>
                        <m:r>
                          <a:rPr lang="en-US" sz="2600" b="0" i="1" smtClean="0">
                            <a:latin typeface="Cambria Math"/>
                          </a:rPr>
                          <m:t>𝑋𝑌</m:t>
                        </m:r>
                      </m:sub>
                    </m:sSub>
                  </m:oMath>
                </a14:m>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382000" cy="4530725"/>
              </a:xfrm>
              <a:blipFill rotWithShape="1">
                <a:blip r:embed="rId2"/>
                <a:stretch>
                  <a:fillRect l="-291"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22</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607" t="42692" r="5952" b="17242"/>
          <a:stretch/>
        </p:blipFill>
        <p:spPr bwMode="auto">
          <a:xfrm>
            <a:off x="1400629" y="2256972"/>
            <a:ext cx="6183085" cy="44268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31994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Coefficient of Correlation</a:t>
            </a:r>
          </a:p>
        </p:txBody>
      </p:sp>
      <p:sp>
        <p:nvSpPr>
          <p:cNvPr id="3" name="Content Placeholder 2"/>
          <p:cNvSpPr>
            <a:spLocks noGrp="1"/>
          </p:cNvSpPr>
          <p:nvPr>
            <p:ph idx="1"/>
          </p:nvPr>
        </p:nvSpPr>
        <p:spPr/>
        <p:txBody>
          <a:bodyPr/>
          <a:lstStyle/>
          <a:p>
            <a:r>
              <a:rPr lang="en-US" dirty="0" smtClean="0"/>
              <a:t>Correlation alone cannot prove that there is a causation effect</a:t>
            </a:r>
          </a:p>
          <a:p>
            <a:pPr lvl="1"/>
            <a:r>
              <a:rPr lang="en-US" dirty="0" smtClean="0"/>
              <a:t>Causation effect means that the change in the value of one variable caused the change in the other variable</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23</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1041420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Diversifying Your Investments</a:t>
            </a:r>
            <a:br>
              <a:rPr lang="en-US" dirty="0" smtClean="0"/>
            </a:br>
            <a:endParaRPr lang="en-US" dirty="0"/>
          </a:p>
        </p:txBody>
      </p:sp>
      <p:sp>
        <p:nvSpPr>
          <p:cNvPr id="3" name="Content Placeholder 2"/>
          <p:cNvSpPr>
            <a:spLocks noGrp="1"/>
          </p:cNvSpPr>
          <p:nvPr>
            <p:ph idx="1"/>
          </p:nvPr>
        </p:nvSpPr>
        <p:spPr/>
        <p:txBody>
          <a:bodyPr/>
          <a:lstStyle/>
          <a:p>
            <a:r>
              <a:rPr lang="en-US" sz="2600" dirty="0" smtClean="0"/>
              <a:t>One basic theory of investing is diversification</a:t>
            </a:r>
          </a:p>
          <a:p>
            <a:pPr lvl="1"/>
            <a:r>
              <a:rPr lang="en-US" sz="2200" dirty="0" smtClean="0"/>
              <a:t>The idea is that you want to have a basket of stocks that do not all “move in the same direction’</a:t>
            </a:r>
          </a:p>
          <a:p>
            <a:pPr lvl="1"/>
            <a:r>
              <a:rPr lang="en-US" sz="2200" dirty="0" smtClean="0"/>
              <a:t>If one investment goes down, you don’t want a second investment in your portfolio that is also likely to go down</a:t>
            </a:r>
          </a:p>
          <a:p>
            <a:r>
              <a:rPr lang="en-US" sz="2600" dirty="0" smtClean="0"/>
              <a:t>One hallmark of a good portfolio is a low correlation between investments</a:t>
            </a:r>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24</a:t>
            </a:fld>
            <a:endParaRPr lang="en-US" altLang="en-US"/>
          </a:p>
        </p:txBody>
      </p:sp>
      <p:pic>
        <p:nvPicPr>
          <p:cNvPr id="1026" name="Picture 2" descr="C:\Users\susannat\AppData\Local\Microsoft\Windows\Temporary Internet Files\Content.IE5\PM623RFM\MC900441517[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4419600"/>
            <a:ext cx="2836130" cy="1641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2369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Diversifying Your Investments</a:t>
            </a:r>
          </a:p>
        </p:txBody>
      </p:sp>
      <p:sp>
        <p:nvSpPr>
          <p:cNvPr id="3" name="Content Placeholder 2"/>
          <p:cNvSpPr>
            <a:spLocks noGrp="1"/>
          </p:cNvSpPr>
          <p:nvPr>
            <p:ph idx="1"/>
          </p:nvPr>
        </p:nvSpPr>
        <p:spPr/>
        <p:txBody>
          <a:bodyPr/>
          <a:lstStyle/>
          <a:p>
            <a:r>
              <a:rPr lang="en-US" sz="2600" dirty="0" smtClean="0"/>
              <a:t>The following data represent the annual rates of return for various stocks</a:t>
            </a:r>
          </a:p>
          <a:p>
            <a:endParaRPr lang="en-US" sz="2600" dirty="0" smtClean="0"/>
          </a:p>
          <a:p>
            <a:endParaRPr lang="en-US" sz="2600" dirty="0"/>
          </a:p>
          <a:p>
            <a:endParaRPr lang="en-US" sz="2600" dirty="0" smtClean="0"/>
          </a:p>
          <a:p>
            <a:endParaRPr lang="en-US" sz="2600" dirty="0"/>
          </a:p>
          <a:p>
            <a:endParaRPr lang="en-US" sz="2600" dirty="0" smtClean="0"/>
          </a:p>
          <a:p>
            <a:endParaRPr lang="en-US" sz="2600" dirty="0"/>
          </a:p>
          <a:p>
            <a:endParaRPr lang="en-US" sz="2600" dirty="0" smtClean="0"/>
          </a:p>
          <a:p>
            <a:pPr marL="0" indent="0">
              <a:buNone/>
            </a:pPr>
            <a:endParaRPr lang="en-US" sz="600" dirty="0" smtClean="0"/>
          </a:p>
          <a:p>
            <a:pPr marL="0" indent="0">
              <a:buNone/>
            </a:pPr>
            <a:endParaRPr lang="en-US" sz="600" dirty="0"/>
          </a:p>
          <a:p>
            <a:pPr marL="0" indent="0">
              <a:buNone/>
            </a:pPr>
            <a:endParaRPr lang="en-US" sz="1000" dirty="0" smtClean="0"/>
          </a:p>
          <a:p>
            <a:pPr marL="0" indent="0">
              <a:buNone/>
            </a:pPr>
            <a:r>
              <a:rPr lang="en-US" sz="1400" dirty="0" smtClean="0"/>
              <a:t>Source: </a:t>
            </a:r>
            <a:r>
              <a:rPr lang="en-US" sz="1400" dirty="0" err="1" smtClean="0"/>
              <a:t>Yohoo!Finance</a:t>
            </a:r>
            <a:endParaRPr lang="en-US" sz="1400" dirty="0" smtClean="0"/>
          </a:p>
          <a:p>
            <a:endParaRPr lang="en-US" sz="2600" dirty="0" smtClean="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25</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aphicFrame>
        <p:nvGraphicFramePr>
          <p:cNvPr id="6" name="Table 5"/>
          <p:cNvGraphicFramePr>
            <a:graphicFrameLocks noGrp="1"/>
          </p:cNvGraphicFramePr>
          <p:nvPr>
            <p:extLst>
              <p:ext uri="{D42A27DB-BD31-4B8C-83A1-F6EECF244321}">
                <p14:modId xmlns:p14="http://schemas.microsoft.com/office/powerpoint/2010/main" val="1664203274"/>
              </p:ext>
            </p:extLst>
          </p:nvPr>
        </p:nvGraphicFramePr>
        <p:xfrm>
          <a:off x="114300" y="2621282"/>
          <a:ext cx="8915403" cy="3474718"/>
        </p:xfrm>
        <a:graphic>
          <a:graphicData uri="http://schemas.openxmlformats.org/drawingml/2006/table">
            <a:tbl>
              <a:tblPr firstRow="1" bandRow="1">
                <a:tableStyleId>{5C22544A-7EE6-4342-B048-85BDC9FD1C3A}</a:tableStyleId>
              </a:tblPr>
              <a:tblGrid>
                <a:gridCol w="1273629"/>
                <a:gridCol w="1273629"/>
                <a:gridCol w="1273629"/>
                <a:gridCol w="1273629"/>
                <a:gridCol w="1273629"/>
                <a:gridCol w="1273629"/>
                <a:gridCol w="1273629"/>
              </a:tblGrid>
              <a:tr h="267286">
                <a:tc>
                  <a:txBody>
                    <a:bodyPr/>
                    <a:lstStyle/>
                    <a:p>
                      <a:pPr algn="ctr" fontAlgn="b">
                        <a:lnSpc>
                          <a:spcPts val="1400"/>
                        </a:lnSpc>
                      </a:pPr>
                      <a:r>
                        <a:rPr lang="en-US" sz="1400" b="1" i="0" u="none" strike="noStrike" dirty="0">
                          <a:solidFill>
                            <a:schemeClr val="bg1"/>
                          </a:solidFill>
                          <a:effectLst/>
                          <a:latin typeface="Calibri" panose="020F0502020204030204" pitchFamily="34" charset="0"/>
                        </a:rPr>
                        <a:t>Year</a:t>
                      </a:r>
                    </a:p>
                  </a:txBody>
                  <a:tcPr marL="9525" marR="9525" marT="9525" marB="0" anchor="ctr" anchorCtr="1"/>
                </a:tc>
                <a:tc>
                  <a:txBody>
                    <a:bodyPr/>
                    <a:lstStyle/>
                    <a:p>
                      <a:pPr algn="ctr" fontAlgn="b">
                        <a:lnSpc>
                          <a:spcPts val="1400"/>
                        </a:lnSpc>
                      </a:pPr>
                      <a:r>
                        <a:rPr lang="en-US" sz="1400" b="1" i="0" u="none" strike="noStrike" dirty="0">
                          <a:solidFill>
                            <a:schemeClr val="bg1"/>
                          </a:solidFill>
                          <a:effectLst/>
                          <a:latin typeface="Calibri" panose="020F0502020204030204" pitchFamily="34" charset="0"/>
                        </a:rPr>
                        <a:t>Cisco Systems</a:t>
                      </a:r>
                    </a:p>
                  </a:txBody>
                  <a:tcPr marL="9525" marR="9525" marT="9525" marB="0" anchor="ctr" anchorCtr="1"/>
                </a:tc>
                <a:tc>
                  <a:txBody>
                    <a:bodyPr/>
                    <a:lstStyle/>
                    <a:p>
                      <a:pPr algn="ctr" fontAlgn="b">
                        <a:lnSpc>
                          <a:spcPts val="1400"/>
                        </a:lnSpc>
                      </a:pPr>
                      <a:r>
                        <a:rPr lang="en-US" sz="1400" b="1" i="0" u="none" strike="noStrike" dirty="0">
                          <a:solidFill>
                            <a:schemeClr val="bg1"/>
                          </a:solidFill>
                          <a:effectLst/>
                          <a:latin typeface="Calibri" panose="020F0502020204030204" pitchFamily="34" charset="0"/>
                        </a:rPr>
                        <a:t>Walt Disney</a:t>
                      </a:r>
                    </a:p>
                  </a:txBody>
                  <a:tcPr marL="9525" marR="9525" marT="9525" marB="0" anchor="ctr" anchorCtr="1"/>
                </a:tc>
                <a:tc>
                  <a:txBody>
                    <a:bodyPr/>
                    <a:lstStyle/>
                    <a:p>
                      <a:pPr algn="ctr" fontAlgn="b">
                        <a:lnSpc>
                          <a:spcPts val="1400"/>
                        </a:lnSpc>
                      </a:pPr>
                      <a:r>
                        <a:rPr lang="en-US" sz="1400" b="1" i="0" u="none" strike="noStrike" dirty="0">
                          <a:solidFill>
                            <a:schemeClr val="bg1"/>
                          </a:solidFill>
                          <a:effectLst/>
                          <a:latin typeface="Calibri" panose="020F0502020204030204" pitchFamily="34" charset="0"/>
                        </a:rPr>
                        <a:t>General Electric</a:t>
                      </a:r>
                    </a:p>
                  </a:txBody>
                  <a:tcPr marL="9525" marR="9525" marT="9525" marB="0" anchor="ctr" anchorCtr="1"/>
                </a:tc>
                <a:tc>
                  <a:txBody>
                    <a:bodyPr/>
                    <a:lstStyle/>
                    <a:p>
                      <a:pPr algn="ctr" fontAlgn="b">
                        <a:lnSpc>
                          <a:spcPts val="1400"/>
                        </a:lnSpc>
                      </a:pPr>
                      <a:r>
                        <a:rPr lang="en-US" sz="1400" b="1" i="0" u="none" strike="noStrike" dirty="0">
                          <a:solidFill>
                            <a:schemeClr val="bg1"/>
                          </a:solidFill>
                          <a:effectLst/>
                          <a:latin typeface="Calibri" panose="020F0502020204030204" pitchFamily="34" charset="0"/>
                        </a:rPr>
                        <a:t>Exxon Mobil</a:t>
                      </a:r>
                    </a:p>
                  </a:txBody>
                  <a:tcPr marL="9525" marR="9525" marT="9525" marB="0" anchor="ctr" anchorCtr="1"/>
                </a:tc>
                <a:tc>
                  <a:txBody>
                    <a:bodyPr/>
                    <a:lstStyle/>
                    <a:p>
                      <a:pPr algn="ctr" fontAlgn="b">
                        <a:lnSpc>
                          <a:spcPts val="1400"/>
                        </a:lnSpc>
                      </a:pPr>
                      <a:r>
                        <a:rPr lang="en-US" sz="1400" b="1" i="0" u="none" strike="noStrike" dirty="0">
                          <a:solidFill>
                            <a:schemeClr val="bg1"/>
                          </a:solidFill>
                          <a:effectLst/>
                          <a:latin typeface="Calibri" panose="020F0502020204030204" pitchFamily="34" charset="0"/>
                        </a:rPr>
                        <a:t>TECO Energy</a:t>
                      </a:r>
                    </a:p>
                  </a:txBody>
                  <a:tcPr marL="9525" marR="9525" marT="9525" marB="0" anchor="ctr" anchorCtr="1"/>
                </a:tc>
                <a:tc>
                  <a:txBody>
                    <a:bodyPr/>
                    <a:lstStyle/>
                    <a:p>
                      <a:pPr algn="ctr" fontAlgn="b">
                        <a:lnSpc>
                          <a:spcPts val="1400"/>
                        </a:lnSpc>
                      </a:pPr>
                      <a:r>
                        <a:rPr lang="en-US" sz="1400" b="1" i="0" u="none" strike="noStrike" dirty="0">
                          <a:solidFill>
                            <a:schemeClr val="bg1"/>
                          </a:solidFill>
                          <a:effectLst/>
                          <a:latin typeface="Calibri" panose="020F0502020204030204" pitchFamily="34" charset="0"/>
                        </a:rPr>
                        <a:t>Dell</a:t>
                      </a:r>
                    </a:p>
                  </a:txBody>
                  <a:tcPr marL="9525" marR="9525" marT="9525" marB="0" anchor="ctr" anchorCtr="1"/>
                </a:tc>
              </a:tr>
              <a:tr h="267286">
                <a:tc>
                  <a:txBody>
                    <a:bodyPr/>
                    <a:lstStyle/>
                    <a:p>
                      <a:pPr algn="ctr" fontAlgn="b">
                        <a:lnSpc>
                          <a:spcPts val="1400"/>
                        </a:lnSpc>
                      </a:pPr>
                      <a:r>
                        <a:rPr lang="en-US" sz="1400" b="0" i="0" u="none" strike="noStrike">
                          <a:solidFill>
                            <a:srgbClr val="000000"/>
                          </a:solidFill>
                          <a:effectLst/>
                          <a:latin typeface="Calibri" panose="020F0502020204030204" pitchFamily="34" charset="0"/>
                        </a:rPr>
                        <a:t>1999</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1.310</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-0.015</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0.574</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0.151</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-0.303</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-0.319</a:t>
                      </a:r>
                    </a:p>
                  </a:txBody>
                  <a:tcPr marL="9525" marR="9525" marT="9525" marB="0" anchor="ctr" anchorCtr="1"/>
                </a:tc>
              </a:tr>
              <a:tr h="267286">
                <a:tc>
                  <a:txBody>
                    <a:bodyPr/>
                    <a:lstStyle/>
                    <a:p>
                      <a:pPr algn="ctr" fontAlgn="b">
                        <a:lnSpc>
                          <a:spcPts val="1400"/>
                        </a:lnSpc>
                      </a:pPr>
                      <a:r>
                        <a:rPr lang="en-US" sz="1400" b="0" i="0" u="none" strike="noStrike">
                          <a:solidFill>
                            <a:srgbClr val="000000"/>
                          </a:solidFill>
                          <a:effectLst/>
                          <a:latin typeface="Calibri" panose="020F0502020204030204" pitchFamily="34" charset="0"/>
                        </a:rPr>
                        <a:t>2000</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-0.286</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-0.004</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-0.055</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0.127</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0.849</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-0.661</a:t>
                      </a:r>
                    </a:p>
                  </a:txBody>
                  <a:tcPr marL="9525" marR="9525" marT="9525" marB="0" anchor="ctr" anchorCtr="1"/>
                </a:tc>
              </a:tr>
              <a:tr h="267286">
                <a:tc>
                  <a:txBody>
                    <a:bodyPr/>
                    <a:lstStyle/>
                    <a:p>
                      <a:pPr algn="ctr" fontAlgn="b">
                        <a:lnSpc>
                          <a:spcPts val="1400"/>
                        </a:lnSpc>
                      </a:pPr>
                      <a:r>
                        <a:rPr lang="en-US" sz="1400" b="0" i="0" u="none" strike="noStrike">
                          <a:solidFill>
                            <a:srgbClr val="000000"/>
                          </a:solidFill>
                          <a:effectLst/>
                          <a:latin typeface="Calibri" panose="020F0502020204030204" pitchFamily="34" charset="0"/>
                        </a:rPr>
                        <a:t>2001</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-0.527</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-0.277</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-0.151</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-0.066</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-0.150</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0.553</a:t>
                      </a:r>
                    </a:p>
                  </a:txBody>
                  <a:tcPr marL="9525" marR="9525" marT="9525" marB="0" anchor="ctr" anchorCtr="1"/>
                </a:tc>
              </a:tr>
              <a:tr h="267286">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2002</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-0.277</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-0.203</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-0.377</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-0.089</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-0.369</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-0.031</a:t>
                      </a:r>
                    </a:p>
                  </a:txBody>
                  <a:tcPr marL="9525" marR="9525" marT="9525" marB="0" anchor="ctr" anchorCtr="1"/>
                </a:tc>
              </a:tr>
              <a:tr h="267286">
                <a:tc>
                  <a:txBody>
                    <a:bodyPr/>
                    <a:lstStyle/>
                    <a:p>
                      <a:pPr algn="ctr" fontAlgn="b">
                        <a:lnSpc>
                          <a:spcPts val="1400"/>
                        </a:lnSpc>
                      </a:pPr>
                      <a:r>
                        <a:rPr lang="en-US" sz="1400" b="0" i="0" u="none" strike="noStrike">
                          <a:solidFill>
                            <a:srgbClr val="000000"/>
                          </a:solidFill>
                          <a:effectLst/>
                          <a:latin typeface="Calibri" panose="020F0502020204030204" pitchFamily="34" charset="0"/>
                        </a:rPr>
                        <a:t>2003</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0.850</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0.444</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0.308</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0.206</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0.004</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0.254</a:t>
                      </a:r>
                    </a:p>
                  </a:txBody>
                  <a:tcPr marL="9525" marR="9525" marT="9525" marB="0" anchor="ctr" anchorCtr="1"/>
                </a:tc>
              </a:tr>
              <a:tr h="267286">
                <a:tc>
                  <a:txBody>
                    <a:bodyPr/>
                    <a:lstStyle/>
                    <a:p>
                      <a:pPr algn="ctr" fontAlgn="b">
                        <a:lnSpc>
                          <a:spcPts val="1400"/>
                        </a:lnSpc>
                      </a:pPr>
                      <a:r>
                        <a:rPr lang="en-US" sz="1400" b="0" i="0" u="none" strike="noStrike">
                          <a:solidFill>
                            <a:srgbClr val="000000"/>
                          </a:solidFill>
                          <a:effectLst/>
                          <a:latin typeface="Calibri" panose="020F0502020204030204" pitchFamily="34" charset="0"/>
                        </a:rPr>
                        <a:t>2004</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-0.203</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0.202</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0.207</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0.281</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0.128</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0.234</a:t>
                      </a:r>
                    </a:p>
                  </a:txBody>
                  <a:tcPr marL="9525" marR="9525" marT="9525" marB="0" anchor="ctr" anchorCtr="1"/>
                </a:tc>
              </a:tr>
              <a:tr h="267286">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2005</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0.029</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-0.129</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-0.014</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0.118</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0.170</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-0.288</a:t>
                      </a:r>
                    </a:p>
                  </a:txBody>
                  <a:tcPr marL="9525" marR="9525" marT="9525" marB="0" anchor="ctr" anchorCtr="1"/>
                </a:tc>
              </a:tr>
              <a:tr h="267286">
                <a:tc>
                  <a:txBody>
                    <a:bodyPr/>
                    <a:lstStyle/>
                    <a:p>
                      <a:pPr algn="ctr" fontAlgn="b">
                        <a:lnSpc>
                          <a:spcPts val="1400"/>
                        </a:lnSpc>
                      </a:pPr>
                      <a:r>
                        <a:rPr lang="en-US" sz="1400" b="0" i="0" u="none" strike="noStrike">
                          <a:solidFill>
                            <a:srgbClr val="000000"/>
                          </a:solidFill>
                          <a:effectLst/>
                          <a:latin typeface="Calibri" panose="020F0502020204030204" pitchFamily="34" charset="0"/>
                        </a:rPr>
                        <a:t>2006</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0.434</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0.443</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0.093</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0.391</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0.051</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-0.164</a:t>
                      </a:r>
                    </a:p>
                  </a:txBody>
                  <a:tcPr marL="9525" marR="9525" marT="9525" marB="0" anchor="ctr" anchorCtr="1"/>
                </a:tc>
              </a:tr>
              <a:tr h="267286">
                <a:tc>
                  <a:txBody>
                    <a:bodyPr/>
                    <a:lstStyle/>
                    <a:p>
                      <a:pPr algn="ctr" fontAlgn="b">
                        <a:lnSpc>
                          <a:spcPts val="1400"/>
                        </a:lnSpc>
                      </a:pPr>
                      <a:r>
                        <a:rPr lang="en-US" sz="1400" b="0" i="0" u="none" strike="noStrike">
                          <a:solidFill>
                            <a:srgbClr val="000000"/>
                          </a:solidFill>
                          <a:effectLst/>
                          <a:latin typeface="Calibri" panose="020F0502020204030204" pitchFamily="34" charset="0"/>
                        </a:rPr>
                        <a:t>2007</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0.044</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-0.043</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0.126</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0.243</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0.058</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-0.033</a:t>
                      </a:r>
                    </a:p>
                  </a:txBody>
                  <a:tcPr marL="9525" marR="9525" marT="9525" marB="0" anchor="ctr" anchorCtr="1"/>
                </a:tc>
              </a:tr>
              <a:tr h="267286">
                <a:tc>
                  <a:txBody>
                    <a:bodyPr/>
                    <a:lstStyle/>
                    <a:p>
                      <a:pPr algn="ctr" fontAlgn="b">
                        <a:lnSpc>
                          <a:spcPts val="1400"/>
                        </a:lnSpc>
                      </a:pPr>
                      <a:r>
                        <a:rPr lang="en-US" sz="1400" b="0" i="0" u="none" strike="noStrike">
                          <a:solidFill>
                            <a:srgbClr val="000000"/>
                          </a:solidFill>
                          <a:effectLst/>
                          <a:latin typeface="Calibri" panose="020F0502020204030204" pitchFamily="34" charset="0"/>
                        </a:rPr>
                        <a:t>2008</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-0.396</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-0.306</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-0.593</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-0.193</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-0.355</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-0.580</a:t>
                      </a:r>
                    </a:p>
                  </a:txBody>
                  <a:tcPr marL="9525" marR="9525" marT="9525" marB="0" anchor="ctr" anchorCtr="1"/>
                </a:tc>
              </a:tr>
              <a:tr h="267286">
                <a:tc>
                  <a:txBody>
                    <a:bodyPr/>
                    <a:lstStyle/>
                    <a:p>
                      <a:pPr algn="ctr" fontAlgn="b">
                        <a:lnSpc>
                          <a:spcPts val="1400"/>
                        </a:lnSpc>
                      </a:pPr>
                      <a:r>
                        <a:rPr lang="en-US" sz="1400" b="0" i="0" u="none" strike="noStrike">
                          <a:solidFill>
                            <a:srgbClr val="000000"/>
                          </a:solidFill>
                          <a:effectLst/>
                          <a:latin typeface="Calibri" panose="020F0502020204030204" pitchFamily="34" charset="0"/>
                        </a:rPr>
                        <a:t>2009</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0.459</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0.417</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-0.102</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-0.171</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0.249</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0.393</a:t>
                      </a:r>
                    </a:p>
                  </a:txBody>
                  <a:tcPr marL="9525" marR="9525" marT="9525" marB="0" anchor="ctr" anchorCtr="1"/>
                </a:tc>
              </a:tr>
              <a:tr h="267286">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2010</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-0.185</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0.155</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0.053</a:t>
                      </a:r>
                    </a:p>
                  </a:txBody>
                  <a:tcPr marL="9525" marR="9525" marT="9525" marB="0" anchor="ctr" anchorCtr="1"/>
                </a:tc>
                <a:tc>
                  <a:txBody>
                    <a:bodyPr/>
                    <a:lstStyle/>
                    <a:p>
                      <a:pPr algn="ctr" fontAlgn="b">
                        <a:lnSpc>
                          <a:spcPts val="1400"/>
                        </a:lnSpc>
                      </a:pPr>
                      <a:r>
                        <a:rPr lang="en-US" sz="1400" b="0" i="0" u="none" strike="noStrike">
                          <a:solidFill>
                            <a:srgbClr val="000000"/>
                          </a:solidFill>
                          <a:effectLst/>
                          <a:latin typeface="Calibri" panose="020F0502020204030204" pitchFamily="34" charset="0"/>
                        </a:rPr>
                        <a:t>0.023</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0.044</a:t>
                      </a:r>
                    </a:p>
                  </a:txBody>
                  <a:tcPr marL="9525" marR="9525" marT="9525" marB="0" anchor="ctr" anchorCtr="1"/>
                </a:tc>
                <a:tc>
                  <a:txBody>
                    <a:bodyPr/>
                    <a:lstStyle/>
                    <a:p>
                      <a:pPr algn="ctr" fontAlgn="b">
                        <a:lnSpc>
                          <a:spcPts val="1400"/>
                        </a:lnSpc>
                      </a:pPr>
                      <a:r>
                        <a:rPr lang="en-US" sz="1400" b="0" i="0" u="none" strike="noStrike" dirty="0">
                          <a:solidFill>
                            <a:srgbClr val="000000"/>
                          </a:solidFill>
                          <a:effectLst/>
                          <a:latin typeface="Calibri" panose="020F0502020204030204" pitchFamily="34" charset="0"/>
                        </a:rPr>
                        <a:t>-0.323</a:t>
                      </a:r>
                    </a:p>
                  </a:txBody>
                  <a:tcPr marL="9525" marR="9525" marT="9525" marB="0" anchor="ctr" anchorCtr="1"/>
                </a:tc>
              </a:tr>
            </a:tbl>
          </a:graphicData>
        </a:graphic>
      </p:graphicFrame>
    </p:spTree>
    <p:extLst>
      <p:ext uri="{BB962C8B-B14F-4D97-AF65-F5344CB8AC3E}">
        <p14:creationId xmlns:p14="http://schemas.microsoft.com/office/powerpoint/2010/main" val="23892987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Calculating Coefficient of Correlation in Excel</a:t>
            </a:r>
            <a:endParaRPr lang="en-US" dirty="0"/>
          </a:p>
        </p:txBody>
      </p:sp>
      <p:sp>
        <p:nvSpPr>
          <p:cNvPr id="3" name="Content Placeholder 2"/>
          <p:cNvSpPr>
            <a:spLocks noGrp="1"/>
          </p:cNvSpPr>
          <p:nvPr>
            <p:ph idx="1"/>
          </p:nvPr>
        </p:nvSpPr>
        <p:spPr>
          <a:xfrm>
            <a:off x="457200" y="1600200"/>
            <a:ext cx="8229600" cy="1793873"/>
          </a:xfrm>
        </p:spPr>
        <p:txBody>
          <a:bodyPr/>
          <a:lstStyle/>
          <a:p>
            <a:r>
              <a:rPr lang="en-US" sz="2600" dirty="0" smtClean="0"/>
              <a:t>Find “Data Analysis” in the “Data” menu bar</a:t>
            </a:r>
            <a:endParaRPr lang="en-US" sz="2600" dirty="0"/>
          </a:p>
        </p:txBody>
      </p:sp>
      <p:sp>
        <p:nvSpPr>
          <p:cNvPr id="4" name="Slide Number Placeholder 3"/>
          <p:cNvSpPr>
            <a:spLocks noGrp="1"/>
          </p:cNvSpPr>
          <p:nvPr>
            <p:ph type="sldNum" sz="quarter" idx="12"/>
          </p:nvPr>
        </p:nvSpPr>
        <p:spPr>
          <a:xfrm>
            <a:off x="6513872" y="6172200"/>
            <a:ext cx="2133600" cy="457200"/>
          </a:xfrm>
        </p:spPr>
        <p:txBody>
          <a:bodyPr/>
          <a:lstStyle/>
          <a:p>
            <a:pPr>
              <a:defRPr/>
            </a:pPr>
            <a:fld id="{A5F7BEE8-7113-41FB-B647-FB564AE79B70}" type="slidenum">
              <a:rPr lang="en-US" altLang="en-US" smtClean="0"/>
              <a:pPr>
                <a:defRPr/>
              </a:pPr>
              <a:t>26</a:t>
            </a:fld>
            <a:endParaRPr lang="en-US" altLang="en-US"/>
          </a:p>
        </p:txBody>
      </p:sp>
      <p:pic>
        <p:nvPicPr>
          <p:cNvPr id="5" name="Picture 10"/>
          <p:cNvPicPr>
            <a:picLocks noChangeAspect="1" noChangeArrowheads="1"/>
          </p:cNvPicPr>
          <p:nvPr/>
        </p:nvPicPr>
        <p:blipFill rotWithShape="1">
          <a:blip r:embed="rId2">
            <a:extLst>
              <a:ext uri="{28A0092B-C50C-407E-A947-70E740481C1C}">
                <a14:useLocalDpi xmlns:a14="http://schemas.microsoft.com/office/drawing/2010/main" val="0"/>
              </a:ext>
            </a:extLst>
          </a:blip>
          <a:srcRect b="87596"/>
          <a:stretch/>
        </p:blipFill>
        <p:spPr bwMode="auto">
          <a:xfrm>
            <a:off x="259980" y="2070100"/>
            <a:ext cx="8731620" cy="1323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7"/>
          <p:cNvSpPr>
            <a:spLocks noChangeArrowheads="1"/>
          </p:cNvSpPr>
          <p:nvPr/>
        </p:nvSpPr>
        <p:spPr bwMode="auto">
          <a:xfrm>
            <a:off x="7194180" y="2487613"/>
            <a:ext cx="1034755" cy="374724"/>
          </a:xfrm>
          <a:prstGeom prst="ellipse">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343400"/>
            <a:ext cx="4104615"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396" y="4271224"/>
            <a:ext cx="3895725" cy="232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Content Placeholder 2"/>
          <p:cNvSpPr txBox="1">
            <a:spLocks/>
          </p:cNvSpPr>
          <p:nvPr/>
        </p:nvSpPr>
        <p:spPr bwMode="auto">
          <a:xfrm>
            <a:off x="457200" y="3394075"/>
            <a:ext cx="4168590" cy="254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r>
              <a:rPr lang="en-US" sz="2600" kern="0" dirty="0" smtClean="0"/>
              <a:t>Choose “Correlation” at “Data Analysis” browser</a:t>
            </a:r>
            <a:endParaRPr lang="en-US" sz="2600" kern="0" dirty="0"/>
          </a:p>
        </p:txBody>
      </p:sp>
      <p:sp>
        <p:nvSpPr>
          <p:cNvPr id="13" name="Oval 7"/>
          <p:cNvSpPr>
            <a:spLocks noChangeArrowheads="1"/>
          </p:cNvSpPr>
          <p:nvPr/>
        </p:nvSpPr>
        <p:spPr bwMode="auto">
          <a:xfrm>
            <a:off x="6371347" y="4629758"/>
            <a:ext cx="1360521" cy="401336"/>
          </a:xfrm>
          <a:prstGeom prst="ellipse">
            <a:avLst/>
          </a:prstGeom>
          <a:noFill/>
          <a:ln w="285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14" name="Line 8"/>
          <p:cNvSpPr>
            <a:spLocks noChangeShapeType="1"/>
          </p:cNvSpPr>
          <p:nvPr/>
        </p:nvSpPr>
        <p:spPr bwMode="auto">
          <a:xfrm flipV="1">
            <a:off x="6934199" y="4114800"/>
            <a:ext cx="259981" cy="514958"/>
          </a:xfrm>
          <a:prstGeom prst="line">
            <a:avLst/>
          </a:prstGeom>
          <a:noFill/>
          <a:ln w="28575">
            <a:solidFill>
              <a:srgbClr val="0000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5" name="Text Box 9"/>
          <p:cNvSpPr txBox="1">
            <a:spLocks noChangeArrowheads="1"/>
          </p:cNvSpPr>
          <p:nvPr/>
        </p:nvSpPr>
        <p:spPr bwMode="auto">
          <a:xfrm>
            <a:off x="6797175" y="3807023"/>
            <a:ext cx="1143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pPr>
            <a:r>
              <a:rPr lang="en-US" altLang="zh-TW" sz="1400" b="1" dirty="0">
                <a:solidFill>
                  <a:schemeClr val="folHlink"/>
                </a:solidFill>
                <a:ea typeface="PMingLiU" pitchFamily="18" charset="-120"/>
              </a:rPr>
              <a:t>Data </a:t>
            </a:r>
            <a:r>
              <a:rPr lang="en-US" altLang="zh-TW" sz="1400" b="1" dirty="0" smtClean="0">
                <a:solidFill>
                  <a:schemeClr val="folHlink"/>
                </a:solidFill>
                <a:ea typeface="PMingLiU" pitchFamily="18" charset="-120"/>
              </a:rPr>
              <a:t>Cells </a:t>
            </a:r>
            <a:endParaRPr lang="en-US" altLang="zh-TW" sz="1400" b="1" dirty="0">
              <a:solidFill>
                <a:schemeClr val="folHlink"/>
              </a:solidFill>
              <a:ea typeface="PMingLiU" pitchFamily="18" charset="-120"/>
            </a:endParaRPr>
          </a:p>
        </p:txBody>
      </p:sp>
      <p:sp>
        <p:nvSpPr>
          <p:cNvPr id="17" name="Line 11"/>
          <p:cNvSpPr>
            <a:spLocks noChangeShapeType="1"/>
          </p:cNvSpPr>
          <p:nvPr/>
        </p:nvSpPr>
        <p:spPr bwMode="auto">
          <a:xfrm>
            <a:off x="7450918" y="6034751"/>
            <a:ext cx="380499" cy="138142"/>
          </a:xfrm>
          <a:prstGeom prst="line">
            <a:avLst/>
          </a:prstGeom>
          <a:noFill/>
          <a:ln w="28575">
            <a:solidFill>
              <a:srgbClr val="0000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8" name="Text Box 12"/>
          <p:cNvSpPr txBox="1">
            <a:spLocks noChangeArrowheads="1"/>
          </p:cNvSpPr>
          <p:nvPr/>
        </p:nvSpPr>
        <p:spPr bwMode="auto">
          <a:xfrm>
            <a:off x="7465122" y="6172893"/>
            <a:ext cx="122167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zh-TW" sz="1400" b="1" dirty="0">
                <a:solidFill>
                  <a:schemeClr val="folHlink"/>
                </a:solidFill>
                <a:ea typeface="PMingLiU" pitchFamily="18" charset="-120"/>
              </a:rPr>
              <a:t>Output Cell</a:t>
            </a:r>
          </a:p>
        </p:txBody>
      </p:sp>
      <p:sp>
        <p:nvSpPr>
          <p:cNvPr id="19" name="Oval 7"/>
          <p:cNvSpPr>
            <a:spLocks noChangeArrowheads="1"/>
          </p:cNvSpPr>
          <p:nvPr/>
        </p:nvSpPr>
        <p:spPr bwMode="auto">
          <a:xfrm>
            <a:off x="6362700" y="5664200"/>
            <a:ext cx="1360521" cy="401336"/>
          </a:xfrm>
          <a:prstGeom prst="ellipse">
            <a:avLst/>
          </a:prstGeom>
          <a:noFill/>
          <a:ln w="285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Tree>
    <p:extLst>
      <p:ext uri="{BB962C8B-B14F-4D97-AF65-F5344CB8AC3E}">
        <p14:creationId xmlns:p14="http://schemas.microsoft.com/office/powerpoint/2010/main" val="3538393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2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4" grpId="0" animBg="1"/>
      <p:bldP spid="15" grpId="0"/>
      <p:bldP spid="17" grpId="0" animBg="1"/>
      <p:bldP spid="18" grpId="0"/>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Diversifying Your Investments</a:t>
            </a:r>
          </a:p>
        </p:txBody>
      </p:sp>
      <p:sp>
        <p:nvSpPr>
          <p:cNvPr id="3" name="Content Placeholder 2"/>
          <p:cNvSpPr>
            <a:spLocks noGrp="1"/>
          </p:cNvSpPr>
          <p:nvPr>
            <p:ph idx="1"/>
          </p:nvPr>
        </p:nvSpPr>
        <p:spPr>
          <a:xfrm>
            <a:off x="457200" y="3810000"/>
            <a:ext cx="8153400" cy="2320925"/>
          </a:xfrm>
        </p:spPr>
        <p:txBody>
          <a:bodyPr/>
          <a:lstStyle/>
          <a:p>
            <a:r>
              <a:rPr lang="en-US" sz="2600" dirty="0" smtClean="0"/>
              <a:t>If you only wish to invest in two stocks</a:t>
            </a:r>
          </a:p>
          <a:p>
            <a:pPr lvl="1"/>
            <a:r>
              <a:rPr lang="en-US" sz="2200" dirty="0"/>
              <a:t>Which two would you select if your goal is to have low correlation between the two investments?</a:t>
            </a:r>
          </a:p>
          <a:p>
            <a:pPr marL="344487" lvl="1" indent="0">
              <a:buNone/>
            </a:pPr>
            <a:r>
              <a:rPr lang="en-US" sz="2200" dirty="0" smtClean="0"/>
              <a:t>	</a:t>
            </a:r>
            <a:endParaRPr lang="en-US" sz="2200" dirty="0" smtClean="0">
              <a:solidFill>
                <a:srgbClr val="0000FF"/>
              </a:solidFill>
            </a:endParaRPr>
          </a:p>
          <a:p>
            <a:pPr lvl="1"/>
            <a:r>
              <a:rPr lang="en-US" sz="2200" dirty="0" smtClean="0"/>
              <a:t>Which two would you select if your goal is to have one stock go up when the other goes down?</a:t>
            </a:r>
          </a:p>
          <a:p>
            <a:pPr marL="344487" lvl="1" indent="0">
              <a:buNone/>
            </a:pPr>
            <a:r>
              <a:rPr lang="en-US" sz="2200" dirty="0" smtClean="0"/>
              <a:t>	</a:t>
            </a:r>
            <a:endParaRPr lang="en-US" sz="22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27</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aphicFrame>
        <p:nvGraphicFramePr>
          <p:cNvPr id="6" name="Table 5"/>
          <p:cNvGraphicFramePr>
            <a:graphicFrameLocks noGrp="1"/>
          </p:cNvGraphicFramePr>
          <p:nvPr>
            <p:extLst>
              <p:ext uri="{D42A27DB-BD31-4B8C-83A1-F6EECF244321}">
                <p14:modId xmlns:p14="http://schemas.microsoft.com/office/powerpoint/2010/main" val="3648006829"/>
              </p:ext>
            </p:extLst>
          </p:nvPr>
        </p:nvGraphicFramePr>
        <p:xfrm>
          <a:off x="203194" y="1447800"/>
          <a:ext cx="8763006" cy="2362200"/>
        </p:xfrm>
        <a:graphic>
          <a:graphicData uri="http://schemas.openxmlformats.org/drawingml/2006/table">
            <a:tbl>
              <a:tblPr firstRow="1" bandRow="1">
                <a:tableStyleId>{5C22544A-7EE6-4342-B048-85BDC9FD1C3A}</a:tableStyleId>
              </a:tblPr>
              <a:tblGrid>
                <a:gridCol w="1251858"/>
                <a:gridCol w="1251858"/>
                <a:gridCol w="1251858"/>
                <a:gridCol w="1251858"/>
                <a:gridCol w="1251858"/>
                <a:gridCol w="1251858"/>
                <a:gridCol w="1251858"/>
              </a:tblGrid>
              <a:tr h="434748">
                <a:tc>
                  <a:txBody>
                    <a:bodyPr/>
                    <a:lstStyle/>
                    <a:p>
                      <a:pPr>
                        <a:lnSpc>
                          <a:spcPts val="1600"/>
                        </a:lnSpc>
                      </a:pPr>
                      <a:endParaRPr lang="en-US" dirty="0"/>
                    </a:p>
                  </a:txBody>
                  <a:tcPr anchor="ctr" anchorCtr="1"/>
                </a:tc>
                <a:tc>
                  <a:txBody>
                    <a:bodyPr/>
                    <a:lstStyle/>
                    <a:p>
                      <a:pPr algn="ctr" fontAlgn="b">
                        <a:lnSpc>
                          <a:spcPts val="1600"/>
                        </a:lnSpc>
                      </a:pPr>
                      <a:r>
                        <a:rPr lang="en-US" sz="1400" b="1" i="0" u="none" strike="noStrike" dirty="0">
                          <a:solidFill>
                            <a:schemeClr val="bg1"/>
                          </a:solidFill>
                          <a:effectLst/>
                          <a:latin typeface="Calibri" panose="020F0502020204030204" pitchFamily="34" charset="0"/>
                        </a:rPr>
                        <a:t>Cisco Systems</a:t>
                      </a:r>
                    </a:p>
                  </a:txBody>
                  <a:tcPr marL="9525" marR="9525" marT="9525" marB="0" anchor="ctr" anchorCtr="1"/>
                </a:tc>
                <a:tc>
                  <a:txBody>
                    <a:bodyPr/>
                    <a:lstStyle/>
                    <a:p>
                      <a:pPr algn="ctr" fontAlgn="b">
                        <a:lnSpc>
                          <a:spcPts val="1600"/>
                        </a:lnSpc>
                      </a:pPr>
                      <a:r>
                        <a:rPr lang="en-US" sz="1400" b="1" i="0" u="none" strike="noStrike" dirty="0">
                          <a:solidFill>
                            <a:schemeClr val="bg1"/>
                          </a:solidFill>
                          <a:effectLst/>
                          <a:latin typeface="Calibri" panose="020F0502020204030204" pitchFamily="34" charset="0"/>
                        </a:rPr>
                        <a:t>Walt Disney</a:t>
                      </a:r>
                    </a:p>
                  </a:txBody>
                  <a:tcPr marL="9525" marR="9525" marT="9525" marB="0" anchor="ctr" anchorCtr="1"/>
                </a:tc>
                <a:tc>
                  <a:txBody>
                    <a:bodyPr/>
                    <a:lstStyle/>
                    <a:p>
                      <a:pPr algn="ctr" fontAlgn="b">
                        <a:lnSpc>
                          <a:spcPts val="1600"/>
                        </a:lnSpc>
                      </a:pPr>
                      <a:r>
                        <a:rPr lang="en-US" sz="1400" b="1" i="0" u="none" strike="noStrike" dirty="0">
                          <a:solidFill>
                            <a:schemeClr val="bg1"/>
                          </a:solidFill>
                          <a:effectLst/>
                          <a:latin typeface="Calibri" panose="020F0502020204030204" pitchFamily="34" charset="0"/>
                        </a:rPr>
                        <a:t>General Electric</a:t>
                      </a:r>
                    </a:p>
                  </a:txBody>
                  <a:tcPr marL="9525" marR="9525" marT="9525" marB="0" anchor="ctr" anchorCtr="1"/>
                </a:tc>
                <a:tc>
                  <a:txBody>
                    <a:bodyPr/>
                    <a:lstStyle/>
                    <a:p>
                      <a:pPr algn="ctr" fontAlgn="b">
                        <a:lnSpc>
                          <a:spcPts val="1600"/>
                        </a:lnSpc>
                      </a:pPr>
                      <a:r>
                        <a:rPr lang="en-US" sz="1400" b="1" i="0" u="none" strike="noStrike" dirty="0">
                          <a:solidFill>
                            <a:schemeClr val="bg1"/>
                          </a:solidFill>
                          <a:effectLst/>
                          <a:latin typeface="Calibri" panose="020F0502020204030204" pitchFamily="34" charset="0"/>
                        </a:rPr>
                        <a:t>Exxon Mobil</a:t>
                      </a:r>
                    </a:p>
                  </a:txBody>
                  <a:tcPr marL="9525" marR="9525" marT="9525" marB="0" anchor="ctr" anchorCtr="1"/>
                </a:tc>
                <a:tc>
                  <a:txBody>
                    <a:bodyPr/>
                    <a:lstStyle/>
                    <a:p>
                      <a:pPr algn="ctr" fontAlgn="b">
                        <a:lnSpc>
                          <a:spcPts val="1600"/>
                        </a:lnSpc>
                      </a:pPr>
                      <a:r>
                        <a:rPr lang="en-US" sz="1400" b="1" i="0" u="none" strike="noStrike" dirty="0">
                          <a:solidFill>
                            <a:schemeClr val="bg1"/>
                          </a:solidFill>
                          <a:effectLst/>
                          <a:latin typeface="Calibri" panose="020F0502020204030204" pitchFamily="34" charset="0"/>
                        </a:rPr>
                        <a:t>TECO Energy</a:t>
                      </a:r>
                    </a:p>
                  </a:txBody>
                  <a:tcPr marL="9525" marR="9525" marT="9525" marB="0" anchor="ctr" anchorCtr="1"/>
                </a:tc>
                <a:tc>
                  <a:txBody>
                    <a:bodyPr/>
                    <a:lstStyle/>
                    <a:p>
                      <a:pPr algn="ctr" fontAlgn="b">
                        <a:lnSpc>
                          <a:spcPts val="1600"/>
                        </a:lnSpc>
                      </a:pPr>
                      <a:r>
                        <a:rPr lang="en-US" sz="1400" b="1" i="0" u="none" strike="noStrike" dirty="0">
                          <a:solidFill>
                            <a:schemeClr val="bg1"/>
                          </a:solidFill>
                          <a:effectLst/>
                          <a:latin typeface="Calibri" panose="020F0502020204030204" pitchFamily="34" charset="0"/>
                        </a:rPr>
                        <a:t>Dell</a:t>
                      </a:r>
                    </a:p>
                  </a:txBody>
                  <a:tcPr marL="9525" marR="9525" marT="9525" marB="0" anchor="ctr" anchorCtr="1"/>
                </a:tc>
              </a:tr>
              <a:tr h="321242">
                <a:tc>
                  <a:txBody>
                    <a:bodyPr/>
                    <a:lstStyle/>
                    <a:p>
                      <a:pPr algn="l" fontAlgn="b">
                        <a:lnSpc>
                          <a:spcPts val="1600"/>
                        </a:lnSpc>
                      </a:pPr>
                      <a:r>
                        <a:rPr lang="en-US" sz="1400" b="1" i="0" u="none" strike="noStrike">
                          <a:solidFill>
                            <a:schemeClr val="bg1"/>
                          </a:solidFill>
                          <a:effectLst/>
                          <a:latin typeface="Calibri"/>
                        </a:rPr>
                        <a:t>Cisco Systems</a:t>
                      </a:r>
                    </a:p>
                  </a:txBody>
                  <a:tcPr marL="9525" marR="9525" marT="9525" marB="0" anchor="ctr" anchorCtr="1">
                    <a:solidFill>
                      <a:schemeClr val="accent1"/>
                    </a:solidFill>
                  </a:tcPr>
                </a:tc>
                <a:tc>
                  <a:txBody>
                    <a:bodyPr/>
                    <a:lstStyle/>
                    <a:p>
                      <a:pPr algn="ctr" fontAlgn="b">
                        <a:lnSpc>
                          <a:spcPts val="1600"/>
                        </a:lnSpc>
                      </a:pPr>
                      <a:r>
                        <a:rPr lang="en-US" sz="1400" b="0" i="0" u="none" strike="noStrike" dirty="0">
                          <a:solidFill>
                            <a:srgbClr val="000000"/>
                          </a:solidFill>
                          <a:effectLst/>
                          <a:latin typeface="Calibri"/>
                        </a:rPr>
                        <a:t>1</a:t>
                      </a:r>
                    </a:p>
                  </a:txBody>
                  <a:tcPr marL="9525" marR="9525" marT="9525" marB="0" anchor="ctr" anchorCtr="1"/>
                </a:tc>
                <a:tc>
                  <a:txBody>
                    <a:bodyPr/>
                    <a:lstStyle/>
                    <a:p>
                      <a:pPr algn="ctr" fontAlgn="b">
                        <a:lnSpc>
                          <a:spcPts val="1600"/>
                        </a:lnSpc>
                      </a:pPr>
                      <a:endParaRPr lang="en-US" sz="1400" b="0" i="0" u="none" strike="noStrike" dirty="0">
                        <a:solidFill>
                          <a:srgbClr val="000000"/>
                        </a:solidFill>
                        <a:effectLst/>
                        <a:latin typeface="Calibri"/>
                      </a:endParaRPr>
                    </a:p>
                  </a:txBody>
                  <a:tcPr marL="9525" marR="9525" marT="9525" marB="0" anchor="ctr" anchorCtr="1"/>
                </a:tc>
                <a:tc>
                  <a:txBody>
                    <a:bodyPr/>
                    <a:lstStyle/>
                    <a:p>
                      <a:pPr algn="ctr" fontAlgn="b">
                        <a:lnSpc>
                          <a:spcPts val="1600"/>
                        </a:lnSpc>
                      </a:pPr>
                      <a:endParaRPr lang="en-US" sz="1400" b="0" i="0" u="none" strike="noStrike" dirty="0">
                        <a:solidFill>
                          <a:srgbClr val="000000"/>
                        </a:solidFill>
                        <a:effectLst/>
                        <a:latin typeface="Calibri"/>
                      </a:endParaRPr>
                    </a:p>
                  </a:txBody>
                  <a:tcPr marL="9525" marR="9525" marT="9525" marB="0" anchor="ctr" anchorCtr="1"/>
                </a:tc>
                <a:tc>
                  <a:txBody>
                    <a:bodyPr/>
                    <a:lstStyle/>
                    <a:p>
                      <a:pPr algn="ctr" fontAlgn="b">
                        <a:lnSpc>
                          <a:spcPts val="1600"/>
                        </a:lnSpc>
                      </a:pPr>
                      <a:endParaRPr lang="en-US" sz="1400" b="0" i="0" u="none" strike="noStrike" dirty="0">
                        <a:solidFill>
                          <a:srgbClr val="000000"/>
                        </a:solidFill>
                        <a:effectLst/>
                        <a:latin typeface="Calibri"/>
                      </a:endParaRPr>
                    </a:p>
                  </a:txBody>
                  <a:tcPr marL="9525" marR="9525" marT="9525" marB="0" anchor="ctr" anchorCtr="1"/>
                </a:tc>
                <a:tc>
                  <a:txBody>
                    <a:bodyPr/>
                    <a:lstStyle/>
                    <a:p>
                      <a:pPr algn="ctr" fontAlgn="b">
                        <a:lnSpc>
                          <a:spcPts val="1600"/>
                        </a:lnSpc>
                      </a:pPr>
                      <a:endParaRPr lang="en-US" sz="1400" b="0" i="0" u="none" strike="noStrike">
                        <a:solidFill>
                          <a:srgbClr val="000000"/>
                        </a:solidFill>
                        <a:effectLst/>
                        <a:latin typeface="Calibri"/>
                      </a:endParaRPr>
                    </a:p>
                  </a:txBody>
                  <a:tcPr marL="9525" marR="9525" marT="9525" marB="0" anchor="ctr" anchorCtr="1"/>
                </a:tc>
                <a:tc>
                  <a:txBody>
                    <a:bodyPr/>
                    <a:lstStyle/>
                    <a:p>
                      <a:pPr algn="ctr" fontAlgn="b">
                        <a:lnSpc>
                          <a:spcPts val="1600"/>
                        </a:lnSpc>
                      </a:pPr>
                      <a:endParaRPr lang="en-US" sz="1400" b="0" i="0" u="none" strike="noStrike">
                        <a:solidFill>
                          <a:srgbClr val="000000"/>
                        </a:solidFill>
                        <a:effectLst/>
                        <a:latin typeface="Calibri"/>
                      </a:endParaRPr>
                    </a:p>
                  </a:txBody>
                  <a:tcPr marL="9525" marR="9525" marT="9525" marB="0" anchor="ctr" anchorCtr="1"/>
                </a:tc>
              </a:tr>
              <a:tr h="321242">
                <a:tc>
                  <a:txBody>
                    <a:bodyPr/>
                    <a:lstStyle/>
                    <a:p>
                      <a:pPr algn="l" fontAlgn="b">
                        <a:lnSpc>
                          <a:spcPts val="1600"/>
                        </a:lnSpc>
                      </a:pPr>
                      <a:r>
                        <a:rPr lang="en-US" sz="1400" b="1" i="0" u="none" strike="noStrike">
                          <a:solidFill>
                            <a:schemeClr val="bg1"/>
                          </a:solidFill>
                          <a:effectLst/>
                          <a:latin typeface="Calibri"/>
                        </a:rPr>
                        <a:t>Walt Disney</a:t>
                      </a:r>
                    </a:p>
                  </a:txBody>
                  <a:tcPr marL="9525" marR="9525" marT="9525" marB="0" anchor="ctr" anchorCtr="1">
                    <a:solidFill>
                      <a:schemeClr val="accent1"/>
                    </a:solidFill>
                  </a:tcPr>
                </a:tc>
                <a:tc>
                  <a:txBody>
                    <a:bodyPr/>
                    <a:lstStyle/>
                    <a:p>
                      <a:pPr algn="ctr" fontAlgn="b">
                        <a:lnSpc>
                          <a:spcPts val="1600"/>
                        </a:lnSpc>
                      </a:pPr>
                      <a:r>
                        <a:rPr lang="en-US" sz="1400" b="0" i="0" u="none" strike="noStrike">
                          <a:solidFill>
                            <a:srgbClr val="000000"/>
                          </a:solidFill>
                          <a:effectLst/>
                          <a:latin typeface="Calibri"/>
                        </a:rPr>
                        <a:t>0.5512</a:t>
                      </a:r>
                    </a:p>
                  </a:txBody>
                  <a:tcPr marL="9525" marR="9525" marT="9525" marB="0" anchor="ctr" anchorCtr="1"/>
                </a:tc>
                <a:tc>
                  <a:txBody>
                    <a:bodyPr/>
                    <a:lstStyle/>
                    <a:p>
                      <a:pPr algn="ctr" fontAlgn="b">
                        <a:lnSpc>
                          <a:spcPts val="1600"/>
                        </a:lnSpc>
                      </a:pPr>
                      <a:r>
                        <a:rPr lang="en-US" sz="1400" b="0" i="0" u="none" strike="noStrike">
                          <a:solidFill>
                            <a:srgbClr val="000000"/>
                          </a:solidFill>
                          <a:effectLst/>
                          <a:latin typeface="Calibri"/>
                        </a:rPr>
                        <a:t>1</a:t>
                      </a:r>
                    </a:p>
                  </a:txBody>
                  <a:tcPr marL="9525" marR="9525" marT="9525" marB="0" anchor="ctr" anchorCtr="1"/>
                </a:tc>
                <a:tc>
                  <a:txBody>
                    <a:bodyPr/>
                    <a:lstStyle/>
                    <a:p>
                      <a:pPr algn="ctr" fontAlgn="b">
                        <a:lnSpc>
                          <a:spcPts val="1600"/>
                        </a:lnSpc>
                      </a:pPr>
                      <a:endParaRPr lang="en-US" sz="1400" b="0" i="0" u="none" strike="noStrike">
                        <a:solidFill>
                          <a:srgbClr val="000000"/>
                        </a:solidFill>
                        <a:effectLst/>
                        <a:latin typeface="Calibri"/>
                      </a:endParaRPr>
                    </a:p>
                  </a:txBody>
                  <a:tcPr marL="9525" marR="9525" marT="9525" marB="0" anchor="ctr" anchorCtr="1"/>
                </a:tc>
                <a:tc>
                  <a:txBody>
                    <a:bodyPr/>
                    <a:lstStyle/>
                    <a:p>
                      <a:pPr algn="ctr" fontAlgn="b">
                        <a:lnSpc>
                          <a:spcPts val="1600"/>
                        </a:lnSpc>
                      </a:pPr>
                      <a:endParaRPr lang="en-US" sz="1400" b="0" i="0" u="none" strike="noStrike" dirty="0">
                        <a:solidFill>
                          <a:srgbClr val="000000"/>
                        </a:solidFill>
                        <a:effectLst/>
                        <a:latin typeface="Calibri"/>
                      </a:endParaRPr>
                    </a:p>
                  </a:txBody>
                  <a:tcPr marL="9525" marR="9525" marT="9525" marB="0" anchor="ctr" anchorCtr="1"/>
                </a:tc>
                <a:tc>
                  <a:txBody>
                    <a:bodyPr/>
                    <a:lstStyle/>
                    <a:p>
                      <a:pPr algn="ctr" fontAlgn="b">
                        <a:lnSpc>
                          <a:spcPts val="1600"/>
                        </a:lnSpc>
                      </a:pPr>
                      <a:endParaRPr lang="en-US" sz="1400" b="0" i="0" u="none" strike="noStrike">
                        <a:solidFill>
                          <a:srgbClr val="000000"/>
                        </a:solidFill>
                        <a:effectLst/>
                        <a:latin typeface="Calibri"/>
                      </a:endParaRPr>
                    </a:p>
                  </a:txBody>
                  <a:tcPr marL="9525" marR="9525" marT="9525" marB="0" anchor="ctr" anchorCtr="1"/>
                </a:tc>
                <a:tc>
                  <a:txBody>
                    <a:bodyPr/>
                    <a:lstStyle/>
                    <a:p>
                      <a:pPr algn="ctr" fontAlgn="b">
                        <a:lnSpc>
                          <a:spcPts val="1600"/>
                        </a:lnSpc>
                      </a:pPr>
                      <a:endParaRPr lang="en-US" sz="1400" b="0" i="0" u="none" strike="noStrike">
                        <a:solidFill>
                          <a:srgbClr val="000000"/>
                        </a:solidFill>
                        <a:effectLst/>
                        <a:latin typeface="Calibri"/>
                      </a:endParaRPr>
                    </a:p>
                  </a:txBody>
                  <a:tcPr marL="9525" marR="9525" marT="9525" marB="0" anchor="ctr" anchorCtr="1"/>
                </a:tc>
              </a:tr>
              <a:tr h="321242">
                <a:tc>
                  <a:txBody>
                    <a:bodyPr/>
                    <a:lstStyle/>
                    <a:p>
                      <a:pPr algn="l" fontAlgn="b">
                        <a:lnSpc>
                          <a:spcPts val="1600"/>
                        </a:lnSpc>
                      </a:pPr>
                      <a:r>
                        <a:rPr lang="en-US" sz="1400" b="1" i="0" u="none" strike="noStrike">
                          <a:solidFill>
                            <a:schemeClr val="bg1"/>
                          </a:solidFill>
                          <a:effectLst/>
                          <a:latin typeface="Calibri"/>
                        </a:rPr>
                        <a:t>General Electric</a:t>
                      </a:r>
                    </a:p>
                  </a:txBody>
                  <a:tcPr marL="9525" marR="9525" marT="9525" marB="0" anchor="ctr" anchorCtr="1">
                    <a:solidFill>
                      <a:schemeClr val="accent1"/>
                    </a:solidFill>
                  </a:tcPr>
                </a:tc>
                <a:tc>
                  <a:txBody>
                    <a:bodyPr/>
                    <a:lstStyle/>
                    <a:p>
                      <a:pPr algn="ctr" fontAlgn="b">
                        <a:lnSpc>
                          <a:spcPts val="1600"/>
                        </a:lnSpc>
                      </a:pPr>
                      <a:r>
                        <a:rPr lang="en-US" sz="1400" b="0" i="0" u="none" strike="noStrike">
                          <a:solidFill>
                            <a:srgbClr val="000000"/>
                          </a:solidFill>
                          <a:effectLst/>
                          <a:latin typeface="Calibri"/>
                        </a:rPr>
                        <a:t>0.7461</a:t>
                      </a:r>
                    </a:p>
                  </a:txBody>
                  <a:tcPr marL="9525" marR="9525" marT="9525" marB="0" anchor="ctr" anchorCtr="1"/>
                </a:tc>
                <a:tc>
                  <a:txBody>
                    <a:bodyPr/>
                    <a:lstStyle/>
                    <a:p>
                      <a:pPr algn="ctr" fontAlgn="b">
                        <a:lnSpc>
                          <a:spcPts val="1600"/>
                        </a:lnSpc>
                      </a:pPr>
                      <a:r>
                        <a:rPr lang="en-US" sz="1400" b="0" i="0" u="none" strike="noStrike">
                          <a:solidFill>
                            <a:srgbClr val="000000"/>
                          </a:solidFill>
                          <a:effectLst/>
                          <a:latin typeface="Calibri"/>
                        </a:rPr>
                        <a:t>0.5110</a:t>
                      </a:r>
                    </a:p>
                  </a:txBody>
                  <a:tcPr marL="9525" marR="9525" marT="9525" marB="0" anchor="ctr" anchorCtr="1"/>
                </a:tc>
                <a:tc>
                  <a:txBody>
                    <a:bodyPr/>
                    <a:lstStyle/>
                    <a:p>
                      <a:pPr algn="ctr" fontAlgn="b">
                        <a:lnSpc>
                          <a:spcPts val="1600"/>
                        </a:lnSpc>
                      </a:pPr>
                      <a:r>
                        <a:rPr lang="en-US" sz="1400" b="0" i="0" u="none" strike="noStrike">
                          <a:solidFill>
                            <a:srgbClr val="000000"/>
                          </a:solidFill>
                          <a:effectLst/>
                          <a:latin typeface="Calibri"/>
                        </a:rPr>
                        <a:t>1</a:t>
                      </a:r>
                    </a:p>
                  </a:txBody>
                  <a:tcPr marL="9525" marR="9525" marT="9525" marB="0" anchor="ctr" anchorCtr="1"/>
                </a:tc>
                <a:tc>
                  <a:txBody>
                    <a:bodyPr/>
                    <a:lstStyle/>
                    <a:p>
                      <a:pPr algn="ctr" fontAlgn="b">
                        <a:lnSpc>
                          <a:spcPts val="1600"/>
                        </a:lnSpc>
                      </a:pPr>
                      <a:endParaRPr lang="en-US" sz="1400" b="0" i="0" u="none" strike="noStrike" dirty="0">
                        <a:solidFill>
                          <a:srgbClr val="000000"/>
                        </a:solidFill>
                        <a:effectLst/>
                        <a:latin typeface="Calibri"/>
                      </a:endParaRPr>
                    </a:p>
                  </a:txBody>
                  <a:tcPr marL="9525" marR="9525" marT="9525" marB="0" anchor="ctr" anchorCtr="1"/>
                </a:tc>
                <a:tc>
                  <a:txBody>
                    <a:bodyPr/>
                    <a:lstStyle/>
                    <a:p>
                      <a:pPr algn="ctr" fontAlgn="b">
                        <a:lnSpc>
                          <a:spcPts val="1600"/>
                        </a:lnSpc>
                      </a:pPr>
                      <a:endParaRPr lang="en-US" sz="1400" b="0" i="0" u="none" strike="noStrike" dirty="0">
                        <a:solidFill>
                          <a:srgbClr val="000000"/>
                        </a:solidFill>
                        <a:effectLst/>
                        <a:latin typeface="Calibri"/>
                      </a:endParaRPr>
                    </a:p>
                  </a:txBody>
                  <a:tcPr marL="9525" marR="9525" marT="9525" marB="0" anchor="ctr" anchorCtr="1"/>
                </a:tc>
                <a:tc>
                  <a:txBody>
                    <a:bodyPr/>
                    <a:lstStyle/>
                    <a:p>
                      <a:pPr algn="ctr" fontAlgn="b">
                        <a:lnSpc>
                          <a:spcPts val="1600"/>
                        </a:lnSpc>
                      </a:pPr>
                      <a:endParaRPr lang="en-US" sz="1400" b="0" i="0" u="none" strike="noStrike">
                        <a:solidFill>
                          <a:srgbClr val="000000"/>
                        </a:solidFill>
                        <a:effectLst/>
                        <a:latin typeface="Calibri"/>
                      </a:endParaRPr>
                    </a:p>
                  </a:txBody>
                  <a:tcPr marL="9525" marR="9525" marT="9525" marB="0" anchor="ctr" anchorCtr="1"/>
                </a:tc>
              </a:tr>
              <a:tr h="321242">
                <a:tc>
                  <a:txBody>
                    <a:bodyPr/>
                    <a:lstStyle/>
                    <a:p>
                      <a:pPr algn="l" fontAlgn="b">
                        <a:lnSpc>
                          <a:spcPts val="1600"/>
                        </a:lnSpc>
                      </a:pPr>
                      <a:r>
                        <a:rPr lang="en-US" sz="1400" b="1" i="0" u="none" strike="noStrike">
                          <a:solidFill>
                            <a:schemeClr val="bg1"/>
                          </a:solidFill>
                          <a:effectLst/>
                          <a:latin typeface="Calibri"/>
                        </a:rPr>
                        <a:t>Exxon Mobil</a:t>
                      </a:r>
                    </a:p>
                  </a:txBody>
                  <a:tcPr marL="9525" marR="9525" marT="9525" marB="0" anchor="ctr" anchorCtr="1">
                    <a:solidFill>
                      <a:schemeClr val="accent1"/>
                    </a:solidFill>
                  </a:tcPr>
                </a:tc>
                <a:tc>
                  <a:txBody>
                    <a:bodyPr/>
                    <a:lstStyle/>
                    <a:p>
                      <a:pPr algn="ctr" fontAlgn="b">
                        <a:lnSpc>
                          <a:spcPts val="1600"/>
                        </a:lnSpc>
                      </a:pPr>
                      <a:r>
                        <a:rPr lang="en-US" sz="1400" b="0" i="0" u="none" strike="noStrike">
                          <a:solidFill>
                            <a:srgbClr val="000000"/>
                          </a:solidFill>
                          <a:effectLst/>
                          <a:latin typeface="Calibri"/>
                        </a:rPr>
                        <a:t>0.3625</a:t>
                      </a:r>
                    </a:p>
                  </a:txBody>
                  <a:tcPr marL="9525" marR="9525" marT="9525" marB="0" anchor="ctr" anchorCtr="1"/>
                </a:tc>
                <a:tc>
                  <a:txBody>
                    <a:bodyPr/>
                    <a:lstStyle/>
                    <a:p>
                      <a:pPr algn="ctr" fontAlgn="b">
                        <a:lnSpc>
                          <a:spcPts val="1600"/>
                        </a:lnSpc>
                      </a:pPr>
                      <a:r>
                        <a:rPr lang="en-US" sz="1400" b="0" i="0" u="none" strike="noStrike">
                          <a:solidFill>
                            <a:srgbClr val="000000"/>
                          </a:solidFill>
                          <a:effectLst/>
                          <a:latin typeface="Calibri"/>
                        </a:rPr>
                        <a:t>0.4701</a:t>
                      </a:r>
                    </a:p>
                  </a:txBody>
                  <a:tcPr marL="9525" marR="9525" marT="9525" marB="0" anchor="ctr" anchorCtr="1"/>
                </a:tc>
                <a:tc>
                  <a:txBody>
                    <a:bodyPr/>
                    <a:lstStyle/>
                    <a:p>
                      <a:pPr algn="ctr" fontAlgn="b">
                        <a:lnSpc>
                          <a:spcPts val="1600"/>
                        </a:lnSpc>
                      </a:pPr>
                      <a:r>
                        <a:rPr lang="en-US" sz="1400" b="0" i="0" u="none" strike="noStrike">
                          <a:solidFill>
                            <a:srgbClr val="000000"/>
                          </a:solidFill>
                          <a:effectLst/>
                          <a:latin typeface="Calibri"/>
                        </a:rPr>
                        <a:t>0.7024</a:t>
                      </a:r>
                    </a:p>
                  </a:txBody>
                  <a:tcPr marL="9525" marR="9525" marT="9525" marB="0" anchor="ctr" anchorCtr="1"/>
                </a:tc>
                <a:tc>
                  <a:txBody>
                    <a:bodyPr/>
                    <a:lstStyle/>
                    <a:p>
                      <a:pPr algn="ctr" fontAlgn="b">
                        <a:lnSpc>
                          <a:spcPts val="1600"/>
                        </a:lnSpc>
                      </a:pPr>
                      <a:r>
                        <a:rPr lang="en-US" sz="1400" b="0" i="0" u="none" strike="noStrike" dirty="0">
                          <a:solidFill>
                            <a:srgbClr val="000000"/>
                          </a:solidFill>
                          <a:effectLst/>
                          <a:latin typeface="Calibri"/>
                        </a:rPr>
                        <a:t>1</a:t>
                      </a:r>
                    </a:p>
                  </a:txBody>
                  <a:tcPr marL="9525" marR="9525" marT="9525" marB="0" anchor="ctr" anchorCtr="1"/>
                </a:tc>
                <a:tc>
                  <a:txBody>
                    <a:bodyPr/>
                    <a:lstStyle/>
                    <a:p>
                      <a:pPr algn="ctr" fontAlgn="b">
                        <a:lnSpc>
                          <a:spcPts val="1600"/>
                        </a:lnSpc>
                      </a:pPr>
                      <a:endParaRPr lang="en-US" sz="1400" b="0" i="0" u="none" strike="noStrike" dirty="0">
                        <a:solidFill>
                          <a:srgbClr val="000000"/>
                        </a:solidFill>
                        <a:effectLst/>
                        <a:latin typeface="Calibri"/>
                      </a:endParaRPr>
                    </a:p>
                  </a:txBody>
                  <a:tcPr marL="9525" marR="9525" marT="9525" marB="0" anchor="ctr" anchorCtr="1"/>
                </a:tc>
                <a:tc>
                  <a:txBody>
                    <a:bodyPr/>
                    <a:lstStyle/>
                    <a:p>
                      <a:pPr algn="ctr" fontAlgn="b">
                        <a:lnSpc>
                          <a:spcPts val="1600"/>
                        </a:lnSpc>
                      </a:pPr>
                      <a:endParaRPr lang="en-US" sz="1400" b="0" i="0" u="none" strike="noStrike">
                        <a:solidFill>
                          <a:srgbClr val="000000"/>
                        </a:solidFill>
                        <a:effectLst/>
                        <a:latin typeface="Calibri"/>
                      </a:endParaRPr>
                    </a:p>
                  </a:txBody>
                  <a:tcPr marL="9525" marR="9525" marT="9525" marB="0" anchor="ctr" anchorCtr="1"/>
                </a:tc>
              </a:tr>
              <a:tr h="321242">
                <a:tc>
                  <a:txBody>
                    <a:bodyPr/>
                    <a:lstStyle/>
                    <a:p>
                      <a:pPr algn="l" fontAlgn="b">
                        <a:lnSpc>
                          <a:spcPts val="1600"/>
                        </a:lnSpc>
                      </a:pPr>
                      <a:r>
                        <a:rPr lang="en-US" sz="1400" b="1" i="0" u="none" strike="noStrike">
                          <a:solidFill>
                            <a:schemeClr val="bg1"/>
                          </a:solidFill>
                          <a:effectLst/>
                          <a:latin typeface="Calibri"/>
                        </a:rPr>
                        <a:t>TECO Energy</a:t>
                      </a:r>
                    </a:p>
                  </a:txBody>
                  <a:tcPr marL="9525" marR="9525" marT="9525" marB="0" anchor="ctr" anchorCtr="1">
                    <a:solidFill>
                      <a:schemeClr val="accent1"/>
                    </a:solidFill>
                  </a:tcPr>
                </a:tc>
                <a:tc>
                  <a:txBody>
                    <a:bodyPr/>
                    <a:lstStyle/>
                    <a:p>
                      <a:pPr algn="ctr" fontAlgn="b">
                        <a:lnSpc>
                          <a:spcPts val="1600"/>
                        </a:lnSpc>
                      </a:pPr>
                      <a:r>
                        <a:rPr lang="en-US" sz="1400" b="0" i="0" u="none" strike="noStrike" dirty="0">
                          <a:solidFill>
                            <a:srgbClr val="000000"/>
                          </a:solidFill>
                          <a:effectLst/>
                          <a:latin typeface="Calibri"/>
                        </a:rPr>
                        <a:t>-0.1211</a:t>
                      </a:r>
                    </a:p>
                  </a:txBody>
                  <a:tcPr marL="9525" marR="9525" marT="9525" marB="0" anchor="ctr" anchorCtr="1"/>
                </a:tc>
                <a:tc>
                  <a:txBody>
                    <a:bodyPr/>
                    <a:lstStyle/>
                    <a:p>
                      <a:pPr algn="ctr" fontAlgn="b">
                        <a:lnSpc>
                          <a:spcPts val="1600"/>
                        </a:lnSpc>
                      </a:pPr>
                      <a:r>
                        <a:rPr lang="en-US" sz="1400" b="0" i="0" u="none" strike="noStrike">
                          <a:solidFill>
                            <a:srgbClr val="000000"/>
                          </a:solidFill>
                          <a:effectLst/>
                          <a:latin typeface="Calibri"/>
                        </a:rPr>
                        <a:t>0.3432</a:t>
                      </a:r>
                    </a:p>
                  </a:txBody>
                  <a:tcPr marL="9525" marR="9525" marT="9525" marB="0" anchor="ctr" anchorCtr="1"/>
                </a:tc>
                <a:tc>
                  <a:txBody>
                    <a:bodyPr/>
                    <a:lstStyle/>
                    <a:p>
                      <a:pPr algn="ctr" fontAlgn="b">
                        <a:lnSpc>
                          <a:spcPts val="1600"/>
                        </a:lnSpc>
                      </a:pPr>
                      <a:r>
                        <a:rPr lang="en-US" sz="1400" b="0" i="0" u="none" strike="noStrike">
                          <a:solidFill>
                            <a:srgbClr val="000000"/>
                          </a:solidFill>
                          <a:effectLst/>
                          <a:latin typeface="Calibri"/>
                        </a:rPr>
                        <a:t>0.1477</a:t>
                      </a:r>
                    </a:p>
                  </a:txBody>
                  <a:tcPr marL="9525" marR="9525" marT="9525" marB="0" anchor="ctr" anchorCtr="1"/>
                </a:tc>
                <a:tc>
                  <a:txBody>
                    <a:bodyPr/>
                    <a:lstStyle/>
                    <a:p>
                      <a:pPr algn="ctr" fontAlgn="b">
                        <a:lnSpc>
                          <a:spcPts val="1600"/>
                        </a:lnSpc>
                      </a:pPr>
                      <a:r>
                        <a:rPr lang="en-US" sz="1400" b="0" i="0" u="none" strike="noStrike">
                          <a:solidFill>
                            <a:srgbClr val="000000"/>
                          </a:solidFill>
                          <a:effectLst/>
                          <a:latin typeface="Calibri"/>
                        </a:rPr>
                        <a:t>0.2828</a:t>
                      </a:r>
                    </a:p>
                  </a:txBody>
                  <a:tcPr marL="9525" marR="9525" marT="9525" marB="0" anchor="ctr" anchorCtr="1"/>
                </a:tc>
                <a:tc>
                  <a:txBody>
                    <a:bodyPr/>
                    <a:lstStyle/>
                    <a:p>
                      <a:pPr algn="ctr" fontAlgn="b">
                        <a:lnSpc>
                          <a:spcPts val="1600"/>
                        </a:lnSpc>
                      </a:pPr>
                      <a:r>
                        <a:rPr lang="en-US" sz="1400" b="0" i="0" u="none" strike="noStrike" dirty="0">
                          <a:solidFill>
                            <a:srgbClr val="000000"/>
                          </a:solidFill>
                          <a:effectLst/>
                          <a:latin typeface="Calibri"/>
                        </a:rPr>
                        <a:t>1</a:t>
                      </a:r>
                    </a:p>
                  </a:txBody>
                  <a:tcPr marL="9525" marR="9525" marT="9525" marB="0" anchor="ctr" anchorCtr="1"/>
                </a:tc>
                <a:tc>
                  <a:txBody>
                    <a:bodyPr/>
                    <a:lstStyle/>
                    <a:p>
                      <a:pPr algn="ctr" fontAlgn="b">
                        <a:lnSpc>
                          <a:spcPts val="1600"/>
                        </a:lnSpc>
                      </a:pPr>
                      <a:endParaRPr lang="en-US" sz="1400" b="0" i="0" u="none" strike="noStrike" dirty="0">
                        <a:solidFill>
                          <a:srgbClr val="000000"/>
                        </a:solidFill>
                        <a:effectLst/>
                        <a:latin typeface="Calibri"/>
                      </a:endParaRPr>
                    </a:p>
                  </a:txBody>
                  <a:tcPr marL="9525" marR="9525" marT="9525" marB="0" anchor="ctr" anchorCtr="1"/>
                </a:tc>
              </a:tr>
              <a:tr h="321242">
                <a:tc>
                  <a:txBody>
                    <a:bodyPr/>
                    <a:lstStyle/>
                    <a:p>
                      <a:pPr algn="l" fontAlgn="b">
                        <a:lnSpc>
                          <a:spcPts val="1600"/>
                        </a:lnSpc>
                      </a:pPr>
                      <a:r>
                        <a:rPr lang="en-US" sz="1400" b="1" i="0" u="none" strike="noStrike" dirty="0">
                          <a:solidFill>
                            <a:schemeClr val="bg1"/>
                          </a:solidFill>
                          <a:effectLst/>
                          <a:latin typeface="Calibri"/>
                        </a:rPr>
                        <a:t>Dell</a:t>
                      </a:r>
                    </a:p>
                  </a:txBody>
                  <a:tcPr marL="9525" marR="9525" marT="9525" marB="0" anchor="ctr" anchorCtr="1">
                    <a:solidFill>
                      <a:schemeClr val="accent1"/>
                    </a:solidFill>
                  </a:tcPr>
                </a:tc>
                <a:tc>
                  <a:txBody>
                    <a:bodyPr/>
                    <a:lstStyle/>
                    <a:p>
                      <a:pPr algn="ctr" fontAlgn="b">
                        <a:lnSpc>
                          <a:spcPts val="1600"/>
                        </a:lnSpc>
                      </a:pPr>
                      <a:r>
                        <a:rPr lang="en-US" sz="1400" b="0" i="0" u="none" strike="noStrike">
                          <a:solidFill>
                            <a:srgbClr val="000000"/>
                          </a:solidFill>
                          <a:effectLst/>
                          <a:latin typeface="Calibri"/>
                        </a:rPr>
                        <a:t>0.0630</a:t>
                      </a:r>
                    </a:p>
                  </a:txBody>
                  <a:tcPr marL="9525" marR="9525" marT="9525" marB="0" anchor="ctr" anchorCtr="1"/>
                </a:tc>
                <a:tc>
                  <a:txBody>
                    <a:bodyPr/>
                    <a:lstStyle/>
                    <a:p>
                      <a:pPr algn="ctr" fontAlgn="b">
                        <a:lnSpc>
                          <a:spcPts val="1600"/>
                        </a:lnSpc>
                      </a:pPr>
                      <a:r>
                        <a:rPr lang="en-US" sz="1400" b="0" i="0" u="none" strike="noStrike">
                          <a:solidFill>
                            <a:srgbClr val="000000"/>
                          </a:solidFill>
                          <a:effectLst/>
                          <a:latin typeface="Calibri"/>
                        </a:rPr>
                        <a:t>0.2906</a:t>
                      </a:r>
                    </a:p>
                  </a:txBody>
                  <a:tcPr marL="9525" marR="9525" marT="9525" marB="0" anchor="ctr" anchorCtr="1"/>
                </a:tc>
                <a:tc>
                  <a:txBody>
                    <a:bodyPr/>
                    <a:lstStyle/>
                    <a:p>
                      <a:pPr algn="ctr" fontAlgn="b">
                        <a:lnSpc>
                          <a:spcPts val="1600"/>
                        </a:lnSpc>
                      </a:pPr>
                      <a:r>
                        <a:rPr lang="en-US" sz="1400" b="0" i="0" u="none" strike="noStrike">
                          <a:solidFill>
                            <a:srgbClr val="000000"/>
                          </a:solidFill>
                          <a:effectLst/>
                          <a:latin typeface="Calibri"/>
                        </a:rPr>
                        <a:t>0.1448</a:t>
                      </a:r>
                    </a:p>
                  </a:txBody>
                  <a:tcPr marL="9525" marR="9525" marT="9525" marB="0" anchor="ctr" anchorCtr="1"/>
                </a:tc>
                <a:tc>
                  <a:txBody>
                    <a:bodyPr/>
                    <a:lstStyle/>
                    <a:p>
                      <a:pPr algn="ctr" fontAlgn="b">
                        <a:lnSpc>
                          <a:spcPts val="1600"/>
                        </a:lnSpc>
                      </a:pPr>
                      <a:r>
                        <a:rPr lang="en-US" sz="1400" b="0" i="0" u="none" strike="noStrike">
                          <a:solidFill>
                            <a:srgbClr val="000000"/>
                          </a:solidFill>
                          <a:effectLst/>
                          <a:latin typeface="Calibri"/>
                        </a:rPr>
                        <a:t>-0.0445</a:t>
                      </a:r>
                    </a:p>
                  </a:txBody>
                  <a:tcPr marL="9525" marR="9525" marT="9525" marB="0" anchor="ctr" anchorCtr="1"/>
                </a:tc>
                <a:tc>
                  <a:txBody>
                    <a:bodyPr/>
                    <a:lstStyle/>
                    <a:p>
                      <a:pPr algn="ctr" fontAlgn="b">
                        <a:lnSpc>
                          <a:spcPts val="1600"/>
                        </a:lnSpc>
                      </a:pPr>
                      <a:r>
                        <a:rPr lang="en-US" sz="1400" b="0" i="0" u="none" strike="noStrike">
                          <a:solidFill>
                            <a:srgbClr val="000000"/>
                          </a:solidFill>
                          <a:effectLst/>
                          <a:latin typeface="Calibri"/>
                        </a:rPr>
                        <a:t>-0.1768</a:t>
                      </a:r>
                    </a:p>
                  </a:txBody>
                  <a:tcPr marL="9525" marR="9525" marT="9525" marB="0" anchor="ctr" anchorCtr="1"/>
                </a:tc>
                <a:tc>
                  <a:txBody>
                    <a:bodyPr/>
                    <a:lstStyle/>
                    <a:p>
                      <a:pPr algn="ctr" fontAlgn="b">
                        <a:lnSpc>
                          <a:spcPts val="1600"/>
                        </a:lnSpc>
                      </a:pPr>
                      <a:r>
                        <a:rPr lang="en-US" sz="1400" b="0" i="0" u="none" strike="noStrike" dirty="0">
                          <a:solidFill>
                            <a:srgbClr val="000000"/>
                          </a:solidFill>
                          <a:effectLst/>
                          <a:latin typeface="Calibri"/>
                        </a:rPr>
                        <a:t>1</a:t>
                      </a:r>
                    </a:p>
                  </a:txBody>
                  <a:tcPr marL="9525" marR="9525" marT="9525" marB="0" anchor="ctr" anchorCtr="1"/>
                </a:tc>
              </a:tr>
            </a:tbl>
          </a:graphicData>
        </a:graphic>
      </p:graphicFrame>
    </p:spTree>
    <p:extLst>
      <p:ext uri="{BB962C8B-B14F-4D97-AF65-F5344CB8AC3E}">
        <p14:creationId xmlns:p14="http://schemas.microsoft.com/office/powerpoint/2010/main" val="302669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lnSpc>
                <a:spcPct val="90000"/>
              </a:lnSpc>
            </a:pPr>
            <a:r>
              <a:rPr lang="en-US" dirty="0" smtClean="0"/>
              <a:t>Linear Regression Model</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Suppose that a scatter plot or the coefficient of correlation indicates linear association between two variables, then it is quite easy</a:t>
                </a:r>
              </a:p>
              <a:p>
                <a:pPr lvl="1"/>
                <a:r>
                  <a:rPr lang="en-US" sz="2200" dirty="0" smtClean="0"/>
                  <a:t>To </a:t>
                </a:r>
                <a:r>
                  <a:rPr lang="en-US" sz="2200" dirty="0"/>
                  <a:t>fit a </a:t>
                </a:r>
                <a:r>
                  <a:rPr lang="en-US" sz="2200" dirty="0">
                    <a:solidFill>
                      <a:srgbClr val="FF0000"/>
                    </a:solidFill>
                  </a:rPr>
                  <a:t>straight line </a:t>
                </a:r>
                <a:r>
                  <a:rPr lang="en-US" sz="2200" dirty="0"/>
                  <a:t>to the scatter </a:t>
                </a:r>
                <a:r>
                  <a:rPr lang="en-US" sz="2200" dirty="0" smtClean="0"/>
                  <a:t>plot, and</a:t>
                </a:r>
                <a:endParaRPr lang="en-US" sz="2200" dirty="0"/>
              </a:p>
              <a:p>
                <a:pPr lvl="1"/>
                <a:r>
                  <a:rPr lang="en-US" sz="2200" dirty="0"/>
                  <a:t>Use the fitted straight line to forecast values of one variable </a:t>
                </a:r>
                <a:r>
                  <a:rPr lang="en-US" sz="2200" dirty="0" smtClean="0"/>
                  <a:t>(indicated as </a:t>
                </a:r>
                <a14:m>
                  <m:oMath xmlns:m="http://schemas.openxmlformats.org/officeDocument/2006/math">
                    <m:r>
                      <a:rPr lang="en-US" sz="2200" i="1" dirty="0" smtClean="0">
                        <a:solidFill>
                          <a:srgbClr val="FF0000"/>
                        </a:solidFill>
                        <a:latin typeface="Cambria Math"/>
                      </a:rPr>
                      <m:t>𝑌</m:t>
                    </m:r>
                  </m:oMath>
                </a14:m>
                <a:r>
                  <a:rPr lang="en-US" sz="2200" dirty="0" smtClean="0"/>
                  <a:t> variable or </a:t>
                </a:r>
                <a:r>
                  <a:rPr lang="en-US" sz="2200" dirty="0" smtClean="0">
                    <a:solidFill>
                      <a:srgbClr val="FF0000"/>
                    </a:solidFill>
                  </a:rPr>
                  <a:t>dependent variable</a:t>
                </a:r>
                <a:r>
                  <a:rPr lang="en-US" sz="2200" dirty="0" smtClean="0"/>
                  <a:t>) given </a:t>
                </a:r>
                <a:r>
                  <a:rPr lang="en-US" sz="2200" dirty="0"/>
                  <a:t>values of the </a:t>
                </a:r>
                <a:r>
                  <a:rPr lang="en-US" sz="2200" dirty="0" smtClean="0"/>
                  <a:t>other (indicated as </a:t>
                </a:r>
                <a14:m>
                  <m:oMath xmlns:m="http://schemas.openxmlformats.org/officeDocument/2006/math">
                    <m:r>
                      <a:rPr lang="en-US" sz="2200" i="1" dirty="0" smtClean="0">
                        <a:solidFill>
                          <a:srgbClr val="FF0000"/>
                        </a:solidFill>
                        <a:latin typeface="Cambria Math"/>
                      </a:rPr>
                      <m:t>𝑋</m:t>
                    </m:r>
                  </m:oMath>
                </a14:m>
                <a:r>
                  <a:rPr lang="en-US" sz="2200" dirty="0" smtClean="0"/>
                  <a:t> variable or </a:t>
                </a:r>
                <a:r>
                  <a:rPr lang="en-US" sz="2200" dirty="0" smtClean="0">
                    <a:solidFill>
                      <a:srgbClr val="FF0000"/>
                    </a:solidFill>
                  </a:rPr>
                  <a:t>independent variable</a:t>
                </a:r>
                <a:r>
                  <a:rPr lang="en-US" sz="2200" dirty="0" smtClean="0"/>
                  <a:t>)</a:t>
                </a:r>
              </a:p>
              <a:p>
                <a:pPr lvl="2">
                  <a:tabLst>
                    <a:tab pos="1143000" algn="l"/>
                  </a:tabLst>
                </a:pPr>
                <a:r>
                  <a:rPr lang="en-US" sz="2000" dirty="0" smtClean="0"/>
                  <a:t>In other words, given that the variable </a:t>
                </a:r>
                <a14:m>
                  <m:oMath xmlns:m="http://schemas.openxmlformats.org/officeDocument/2006/math">
                    <m:r>
                      <a:rPr lang="en-US" sz="2000" i="1" dirty="0" smtClean="0">
                        <a:latin typeface="Cambria Math"/>
                      </a:rPr>
                      <m:t>𝑋</m:t>
                    </m:r>
                  </m:oMath>
                </a14:m>
                <a:r>
                  <a:rPr lang="en-US" sz="2000" dirty="0" smtClean="0"/>
                  <a:t> takes a specific value, we expect a response in the variable </a:t>
                </a:r>
                <a14:m>
                  <m:oMath xmlns:m="http://schemas.openxmlformats.org/officeDocument/2006/math">
                    <m:r>
                      <a:rPr lang="en-US" sz="2000" i="1" dirty="0" smtClean="0">
                        <a:latin typeface="Cambria Math"/>
                      </a:rPr>
                      <m:t>𝑌</m:t>
                    </m:r>
                  </m:oMath>
                </a14:m>
                <a:endParaRPr lang="en-US" sz="2000" dirty="0" smtClean="0"/>
              </a:p>
              <a:p>
                <a:pPr lvl="2">
                  <a:tabLst>
                    <a:tab pos="1143000" algn="l"/>
                  </a:tabLst>
                </a:pPr>
                <a:r>
                  <a:rPr lang="en-US" sz="2000" dirty="0" smtClean="0"/>
                  <a:t>This can be thought of as a dependency of </a:t>
                </a:r>
                <a14:m>
                  <m:oMath xmlns:m="http://schemas.openxmlformats.org/officeDocument/2006/math">
                    <m:r>
                      <a:rPr lang="en-US" sz="2000" i="1" dirty="0" smtClean="0">
                        <a:latin typeface="Cambria Math"/>
                      </a:rPr>
                      <m:t>𝑌</m:t>
                    </m:r>
                  </m:oMath>
                </a14:m>
                <a:r>
                  <a:rPr lang="en-US" sz="2000" dirty="0" smtClean="0"/>
                  <a:t> on </a:t>
                </a:r>
                <a14:m>
                  <m:oMath xmlns:m="http://schemas.openxmlformats.org/officeDocument/2006/math">
                    <m:r>
                      <a:rPr lang="en-US" sz="2000" i="1" dirty="0" smtClean="0">
                        <a:latin typeface="Cambria Math"/>
                      </a:rPr>
                      <m:t>𝑋</m:t>
                    </m:r>
                  </m:oMath>
                </a14:m>
                <a:endParaRPr lang="en-US" sz="2000" dirty="0"/>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28</a:t>
            </a:fld>
            <a:endParaRPr lang="en-US" altLang="en-US"/>
          </a:p>
        </p:txBody>
      </p:sp>
    </p:spTree>
    <p:extLst>
      <p:ext uri="{BB962C8B-B14F-4D97-AF65-F5344CB8AC3E}">
        <p14:creationId xmlns:p14="http://schemas.microsoft.com/office/powerpoint/2010/main" val="14141491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a:t>
            </a:r>
            <a:r>
              <a:rPr lang="en-US" dirty="0"/>
              <a:t>Regression Model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Our concern is with the value taken </a:t>
                </a:r>
                <a:r>
                  <a:rPr lang="en-US" sz="2600" dirty="0"/>
                  <a:t>by the </a:t>
                </a:r>
                <a:r>
                  <a:rPr lang="en-US" sz="2600" dirty="0" smtClean="0"/>
                  <a:t>variable </a:t>
                </a:r>
                <a14:m>
                  <m:oMath xmlns:m="http://schemas.openxmlformats.org/officeDocument/2006/math">
                    <m:r>
                      <a:rPr lang="en-US" sz="2600" i="1" dirty="0" smtClean="0">
                        <a:latin typeface="Cambria Math"/>
                      </a:rPr>
                      <m:t>𝑌</m:t>
                    </m:r>
                  </m:oMath>
                </a14:m>
                <a:r>
                  <a:rPr lang="en-US" sz="2600" dirty="0"/>
                  <a:t>, when the </a:t>
                </a:r>
                <a:r>
                  <a:rPr lang="en-US" sz="2600" dirty="0" smtClean="0"/>
                  <a:t>variable </a:t>
                </a:r>
                <a14:m>
                  <m:oMath xmlns:m="http://schemas.openxmlformats.org/officeDocument/2006/math">
                    <m:r>
                      <a:rPr lang="en-US" sz="2600" i="1" dirty="0" smtClean="0">
                        <a:latin typeface="Cambria Math"/>
                      </a:rPr>
                      <m:t>𝑋</m:t>
                    </m:r>
                  </m:oMath>
                </a14:m>
                <a:r>
                  <a:rPr lang="en-US" sz="2600" i="1" dirty="0"/>
                  <a:t> </a:t>
                </a:r>
                <a:r>
                  <a:rPr lang="en-US" sz="2600" dirty="0"/>
                  <a:t>takes a specific </a:t>
                </a:r>
                <a:r>
                  <a:rPr lang="en-US" sz="2600" dirty="0" smtClean="0"/>
                  <a:t>value</a:t>
                </a:r>
                <a:endParaRPr lang="en-US" sz="2600" dirty="0"/>
              </a:p>
              <a:p>
                <a:r>
                  <a:rPr lang="en-US" sz="2600" dirty="0"/>
                  <a:t>The </a:t>
                </a:r>
                <a:r>
                  <a:rPr lang="en-US" sz="2600" dirty="0" smtClean="0"/>
                  <a:t>variable </a:t>
                </a:r>
                <a14:m>
                  <m:oMath xmlns:m="http://schemas.openxmlformats.org/officeDocument/2006/math">
                    <m:r>
                      <a:rPr lang="en-US" sz="2600" i="1" dirty="0" smtClean="0">
                        <a:latin typeface="Cambria Math"/>
                      </a:rPr>
                      <m:t>𝑌</m:t>
                    </m:r>
                  </m:oMath>
                </a14:m>
                <a:r>
                  <a:rPr lang="en-US" sz="2600" i="1" dirty="0"/>
                  <a:t> </a:t>
                </a:r>
                <a:r>
                  <a:rPr lang="en-US" sz="2600" dirty="0"/>
                  <a:t>could take many different values for a specific </a:t>
                </a:r>
                <a14:m>
                  <m:oMath xmlns:m="http://schemas.openxmlformats.org/officeDocument/2006/math">
                    <m:r>
                      <a:rPr lang="en-US" sz="2600" i="1" dirty="0" smtClean="0">
                        <a:latin typeface="Cambria Math"/>
                      </a:rPr>
                      <m:t>𝑋</m:t>
                    </m:r>
                  </m:oMath>
                </a14:m>
                <a:r>
                  <a:rPr lang="en-US" sz="2600" dirty="0"/>
                  <a:t> </a:t>
                </a:r>
                <a:r>
                  <a:rPr lang="en-US" sz="2600" dirty="0" smtClean="0"/>
                  <a:t>value</a:t>
                </a:r>
                <a:endParaRPr lang="en-US" sz="2600" dirty="0"/>
              </a:p>
              <a:p>
                <a:pPr lvl="1"/>
                <a:r>
                  <a:rPr lang="en-US" sz="2200" dirty="0"/>
                  <a:t>For example, we may be interested in the value of retail sales per household in a year in  which disposable income per household is $12,000. At that income, the retail sales value per household in the population could be $5,800, or $</a:t>
                </a:r>
                <a:r>
                  <a:rPr lang="en-US" sz="2200" dirty="0" smtClean="0"/>
                  <a:t>5,900</a:t>
                </a:r>
                <a:r>
                  <a:rPr lang="en-US" sz="2200" dirty="0"/>
                  <a:t>, or $6,000, etc. It is not reasonable to think of just a single possible retail sales level resulting from a particular value for disposable </a:t>
                </a:r>
                <a:r>
                  <a:rPr lang="en-US" sz="2200" dirty="0" smtClean="0"/>
                  <a:t>income</a:t>
                </a:r>
                <a:endParaRPr lang="en-US" sz="2200" dirty="0"/>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29</a:t>
            </a:fld>
            <a:endParaRPr lang="en-US" altLang="en-US" dirty="0"/>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000891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a:t>
            </a:r>
            <a:r>
              <a:rPr lang="en-US" dirty="0"/>
              <a:t>Regression Model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a:t>It is more realistic to consider a distribution of possible </a:t>
                </a:r>
                <a14:m>
                  <m:oMath xmlns:m="http://schemas.openxmlformats.org/officeDocument/2006/math">
                    <m:r>
                      <a:rPr lang="en-US" sz="2600" i="1" dirty="0">
                        <a:latin typeface="Cambria Math"/>
                      </a:rPr>
                      <m:t>𝑌</m:t>
                    </m:r>
                  </m:oMath>
                </a14:m>
                <a:r>
                  <a:rPr lang="en-US" sz="2600" dirty="0"/>
                  <a:t> values resulting from each possible </a:t>
                </a:r>
                <a14:m>
                  <m:oMath xmlns:m="http://schemas.openxmlformats.org/officeDocument/2006/math">
                    <m:r>
                      <a:rPr lang="en-US" sz="2600" i="1" dirty="0">
                        <a:latin typeface="Cambria Math"/>
                      </a:rPr>
                      <m:t>𝑋</m:t>
                    </m:r>
                  </m:oMath>
                </a14:m>
                <a:r>
                  <a:rPr lang="en-US" sz="2600" dirty="0"/>
                  <a:t> value</a:t>
                </a:r>
              </a:p>
              <a:p>
                <a:r>
                  <a:rPr lang="en-US" sz="2600" dirty="0"/>
                  <a:t>A crucial characteristic of this distribution is the population mean, or the expected value, of </a:t>
                </a:r>
                <a14:m>
                  <m:oMath xmlns:m="http://schemas.openxmlformats.org/officeDocument/2006/math">
                    <m:r>
                      <a:rPr lang="en-US" sz="2600" i="1" dirty="0">
                        <a:latin typeface="Cambria Math"/>
                      </a:rPr>
                      <m:t>𝑌</m:t>
                    </m:r>
                  </m:oMath>
                </a14:m>
                <a:r>
                  <a:rPr lang="en-US" sz="2600" i="1" dirty="0"/>
                  <a:t> </a:t>
                </a:r>
                <a:r>
                  <a:rPr lang="en-US" sz="2600" dirty="0"/>
                  <a:t>when </a:t>
                </a:r>
                <a14:m>
                  <m:oMath xmlns:m="http://schemas.openxmlformats.org/officeDocument/2006/math">
                    <m:r>
                      <a:rPr lang="en-US" sz="2600" i="1" dirty="0">
                        <a:latin typeface="Cambria Math"/>
                      </a:rPr>
                      <m:t>𝑋</m:t>
                    </m:r>
                  </m:oMath>
                </a14:m>
                <a:r>
                  <a:rPr lang="en-US" sz="2600" dirty="0"/>
                  <a:t> takes a specific value</a:t>
                </a:r>
              </a:p>
              <a:p>
                <a:pPr lvl="1"/>
                <a:r>
                  <a:rPr lang="en-US" sz="2200" dirty="0"/>
                  <a:t>For example, we can ask what would be the average (population mean) retail sales per household in which disposable income per household was $12,000</a:t>
                </a:r>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118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30</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6738255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a:t>
            </a:r>
            <a:r>
              <a:rPr lang="en-US" dirty="0"/>
              <a:t>Regression Model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524000"/>
                <a:ext cx="8229600" cy="4530725"/>
              </a:xfrm>
            </p:spPr>
            <p:txBody>
              <a:bodyPr/>
              <a:lstStyle/>
              <a:p>
                <a:r>
                  <a:rPr lang="en-US" sz="2600" dirty="0"/>
                  <a:t>In general, we will denote the expected value of the </a:t>
                </a:r>
                <a:r>
                  <a:rPr lang="en-US" sz="2600" dirty="0" smtClean="0"/>
                  <a:t>variable </a:t>
                </a:r>
                <a14:m>
                  <m:oMath xmlns:m="http://schemas.openxmlformats.org/officeDocument/2006/math">
                    <m:r>
                      <a:rPr lang="en-US" sz="2600" i="1" dirty="0" smtClean="0">
                        <a:latin typeface="Cambria Math"/>
                      </a:rPr>
                      <m:t>𝑌</m:t>
                    </m:r>
                  </m:oMath>
                </a14:m>
                <a:r>
                  <a:rPr lang="en-US" sz="2600" dirty="0"/>
                  <a:t>, when the </a:t>
                </a:r>
                <a:r>
                  <a:rPr lang="en-US" sz="2600" dirty="0" smtClean="0"/>
                  <a:t>variable </a:t>
                </a:r>
                <a14:m>
                  <m:oMath xmlns:m="http://schemas.openxmlformats.org/officeDocument/2006/math">
                    <m:r>
                      <a:rPr lang="en-US" sz="2600" i="1" dirty="0" smtClean="0">
                        <a:latin typeface="Cambria Math"/>
                      </a:rPr>
                      <m:t>𝑋</m:t>
                    </m:r>
                  </m:oMath>
                </a14:m>
                <a:r>
                  <a:rPr lang="en-US" sz="2600" dirty="0"/>
                  <a:t> takes the specific value of </a:t>
                </a:r>
                <a14:m>
                  <m:oMath xmlns:m="http://schemas.openxmlformats.org/officeDocument/2006/math">
                    <m:r>
                      <a:rPr lang="en-US" sz="2600" i="1" dirty="0" smtClean="0">
                        <a:latin typeface="Cambria Math"/>
                      </a:rPr>
                      <m:t>𝑥</m:t>
                    </m:r>
                  </m:oMath>
                </a14:m>
                <a:r>
                  <a:rPr lang="en-US" sz="2600" dirty="0"/>
                  <a:t> </a:t>
                </a:r>
                <a:r>
                  <a:rPr lang="en-US" sz="2600" dirty="0" smtClean="0"/>
                  <a:t>by</a:t>
                </a:r>
                <a:endParaRPr lang="en-US" sz="2600" dirty="0"/>
              </a:p>
              <a:p>
                <a:pPr marL="0" indent="0">
                  <a:buNone/>
                </a:pPr>
                <a14:m>
                  <m:oMathPara xmlns:m="http://schemas.openxmlformats.org/officeDocument/2006/math">
                    <m:oMathParaPr>
                      <m:jc m:val="centerGroup"/>
                    </m:oMathParaPr>
                    <m:oMath xmlns:m="http://schemas.openxmlformats.org/officeDocument/2006/math">
                      <m:r>
                        <a:rPr lang="en-US" sz="2600" i="1">
                          <a:latin typeface="Cambria Math" charset="0"/>
                        </a:rPr>
                        <m:t>𝐸</m:t>
                      </m:r>
                      <m:d>
                        <m:dPr>
                          <m:ctrlPr>
                            <a:rPr lang="en-US" sz="2600" i="1">
                              <a:latin typeface="Cambria Math" panose="02040503050406030204" pitchFamily="18" charset="0"/>
                            </a:rPr>
                          </m:ctrlPr>
                        </m:dPr>
                        <m:e>
                          <m:r>
                            <a:rPr lang="en-US" sz="2600" i="1">
                              <a:latin typeface="Cambria Math" charset="0"/>
                            </a:rPr>
                            <m:t>𝑌</m:t>
                          </m:r>
                        </m:e>
                        <m:e>
                          <m:r>
                            <a:rPr lang="en-US" sz="2600" i="1">
                              <a:latin typeface="Cambria Math" charset="0"/>
                            </a:rPr>
                            <m:t>𝑋</m:t>
                          </m:r>
                          <m:r>
                            <a:rPr lang="en-US" sz="2600" i="1">
                              <a:latin typeface="Cambria Math" charset="0"/>
                            </a:rPr>
                            <m:t>=</m:t>
                          </m:r>
                          <m:r>
                            <a:rPr lang="en-US" sz="2600" i="1">
                              <a:latin typeface="Cambria Math" charset="0"/>
                            </a:rPr>
                            <m:t>𝑥</m:t>
                          </m:r>
                        </m:e>
                      </m:d>
                    </m:oMath>
                  </m:oMathPara>
                </a14:m>
                <a:endParaRPr lang="en-US" sz="2600" dirty="0"/>
              </a:p>
              <a:p>
                <a:r>
                  <a:rPr lang="en-US" sz="2600" dirty="0"/>
                  <a:t>Our </a:t>
                </a:r>
                <a:r>
                  <a:rPr lang="en-US" sz="2600" dirty="0">
                    <a:solidFill>
                      <a:srgbClr val="FF0000"/>
                    </a:solidFill>
                  </a:rPr>
                  <a:t>assumption of linearity </a:t>
                </a:r>
                <a:r>
                  <a:rPr lang="en-US" sz="2600" dirty="0"/>
                  <a:t>is the assumption that this conditional expectation depends linearly on </a:t>
                </a:r>
                <a14:m>
                  <m:oMath xmlns:m="http://schemas.openxmlformats.org/officeDocument/2006/math">
                    <m:r>
                      <a:rPr lang="en-US" sz="2600" i="1" dirty="0" smtClean="0">
                        <a:latin typeface="Cambria Math"/>
                      </a:rPr>
                      <m:t>𝑥</m:t>
                    </m:r>
                  </m:oMath>
                </a14:m>
                <a:endParaRPr lang="en-US" sz="2600" dirty="0"/>
              </a:p>
              <a:p>
                <a:r>
                  <a:rPr lang="en-US" sz="2600" dirty="0"/>
                  <a:t>This implies that </a:t>
                </a:r>
              </a:p>
              <a:p>
                <a:pPr marL="0" indent="0">
                  <a:buNone/>
                </a:pPr>
                <a14:m>
                  <m:oMathPara xmlns:m="http://schemas.openxmlformats.org/officeDocument/2006/math">
                    <m:oMathParaPr>
                      <m:jc m:val="centerGroup"/>
                    </m:oMathParaPr>
                    <m:oMath xmlns:m="http://schemas.openxmlformats.org/officeDocument/2006/math">
                      <m:r>
                        <a:rPr lang="en-US" sz="2600" i="1">
                          <a:latin typeface="Cambria Math" charset="0"/>
                        </a:rPr>
                        <m:t>𝐸</m:t>
                      </m:r>
                      <m:d>
                        <m:dPr>
                          <m:ctrlPr>
                            <a:rPr lang="en-US" sz="2600" i="1">
                              <a:latin typeface="Cambria Math" panose="02040503050406030204" pitchFamily="18" charset="0"/>
                            </a:rPr>
                          </m:ctrlPr>
                        </m:dPr>
                        <m:e>
                          <m:r>
                            <a:rPr lang="en-US" sz="2600" i="1">
                              <a:latin typeface="Cambria Math" charset="0"/>
                            </a:rPr>
                            <m:t>𝑌</m:t>
                          </m:r>
                        </m:e>
                        <m:e>
                          <m:r>
                            <a:rPr lang="en-US" sz="2600" i="1">
                              <a:latin typeface="Cambria Math" charset="0"/>
                            </a:rPr>
                            <m:t>𝑋</m:t>
                          </m:r>
                          <m:r>
                            <a:rPr lang="en-US" sz="2600" i="1">
                              <a:latin typeface="Cambria Math" charset="0"/>
                            </a:rPr>
                            <m:t>=</m:t>
                          </m:r>
                          <m:r>
                            <a:rPr lang="en-US" sz="2600" i="1">
                              <a:latin typeface="Cambria Math" charset="0"/>
                            </a:rPr>
                            <m:t>𝑥</m:t>
                          </m:r>
                        </m:e>
                      </m:d>
                      <m:r>
                        <a:rPr lang="en-US" sz="2600" i="1">
                          <a:latin typeface="Cambria Math" charset="0"/>
                        </a:rPr>
                        <m:t>=</m:t>
                      </m:r>
                      <m:sSub>
                        <m:sSubPr>
                          <m:ctrlPr>
                            <a:rPr lang="en-US" sz="2600" i="1">
                              <a:latin typeface="Cambria Math" panose="02040503050406030204" pitchFamily="18" charset="0"/>
                            </a:rPr>
                          </m:ctrlPr>
                        </m:sSubPr>
                        <m:e>
                          <m:r>
                            <a:rPr lang="en-US" sz="2600" i="1">
                              <a:latin typeface="Cambria Math" charset="0"/>
                              <a:ea typeface="Cambria Math" charset="0"/>
                              <a:cs typeface="Cambria Math" charset="0"/>
                            </a:rPr>
                            <m:t>𝛽</m:t>
                          </m:r>
                        </m:e>
                        <m:sub>
                          <m:r>
                            <a:rPr lang="en-US" sz="2600" i="1">
                              <a:latin typeface="Cambria Math" charset="0"/>
                            </a:rPr>
                            <m:t>0</m:t>
                          </m:r>
                        </m:sub>
                      </m:sSub>
                      <m:r>
                        <a:rPr lang="en-US" sz="2600" i="1">
                          <a:latin typeface="Cambria Math" charset="0"/>
                          <a:ea typeface="Cambria Math" charset="0"/>
                          <a:cs typeface="Cambria Math" charset="0"/>
                        </a:rPr>
                        <m:t>+</m:t>
                      </m:r>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𝛽</m:t>
                          </m:r>
                        </m:e>
                        <m:sub>
                          <m:r>
                            <a:rPr lang="en-US" sz="2600" i="1">
                              <a:latin typeface="Cambria Math" charset="0"/>
                              <a:ea typeface="Cambria Math" charset="0"/>
                              <a:cs typeface="Cambria Math" charset="0"/>
                            </a:rPr>
                            <m:t>1</m:t>
                          </m:r>
                        </m:sub>
                      </m:sSub>
                      <m:r>
                        <a:rPr lang="en-US" sz="2600" i="1">
                          <a:latin typeface="Cambria Math" charset="0"/>
                          <a:ea typeface="Cambria Math" charset="0"/>
                          <a:cs typeface="Cambria Math" charset="0"/>
                        </a:rPr>
                        <m:t>𝑥</m:t>
                      </m:r>
                    </m:oMath>
                  </m:oMathPara>
                </a14:m>
                <a:endParaRPr lang="en-US" sz="2600" dirty="0"/>
              </a:p>
              <a:p>
                <a:pPr marL="457200" lvl="1" indent="0">
                  <a:buNone/>
                </a:pPr>
                <a:r>
                  <a:rPr lang="en-US" dirty="0"/>
                  <a:t>where the fixed numbers </a:t>
                </a:r>
                <a14:m>
                  <m:oMath xmlns:m="http://schemas.openxmlformats.org/officeDocument/2006/math">
                    <m:sSub>
                      <m:sSubPr>
                        <m:ctrlPr>
                          <a:rPr lang="en-US" i="1">
                            <a:latin typeface="Cambria Math" panose="02040503050406030204" pitchFamily="18" charset="0"/>
                          </a:rPr>
                        </m:ctrlPr>
                      </m:sSubPr>
                      <m:e>
                        <m:r>
                          <a:rPr lang="en-US" i="1">
                            <a:latin typeface="Cambria Math" charset="0"/>
                            <a:ea typeface="Cambria Math" charset="0"/>
                            <a:cs typeface="Cambria Math" charset="0"/>
                          </a:rPr>
                          <m:t>𝛽</m:t>
                        </m:r>
                      </m:e>
                      <m:sub>
                        <m:r>
                          <a:rPr lang="en-US" i="1">
                            <a:latin typeface="Cambria Math" charset="0"/>
                          </a:rPr>
                          <m:t>0</m:t>
                        </m:r>
                      </m:sub>
                    </m:sSub>
                  </m:oMath>
                </a14:m>
                <a:r>
                  <a:rPr lang="en-US" dirty="0" smtClean="0"/>
                  <a:t> </a:t>
                </a:r>
                <a:r>
                  <a:rPr lang="en-US" dirty="0"/>
                  <a:t>and </a:t>
                </a:r>
                <a14:m>
                  <m:oMath xmlns:m="http://schemas.openxmlformats.org/officeDocument/2006/math">
                    <m:sSub>
                      <m:sSubPr>
                        <m:ctrlPr>
                          <a:rPr lang="en-US" i="1">
                            <a:latin typeface="Cambria Math" panose="02040503050406030204" pitchFamily="18" charset="0"/>
                            <a:ea typeface="Cambria Math" charset="0"/>
                            <a:cs typeface="Cambria Math" charset="0"/>
                          </a:rPr>
                        </m:ctrlPr>
                      </m:sSubPr>
                      <m:e>
                        <m:r>
                          <a:rPr lang="en-US" i="1">
                            <a:latin typeface="Cambria Math" charset="0"/>
                            <a:ea typeface="Cambria Math" charset="0"/>
                            <a:cs typeface="Cambria Math" charset="0"/>
                          </a:rPr>
                          <m:t>𝛽</m:t>
                        </m:r>
                      </m:e>
                      <m:sub>
                        <m:r>
                          <a:rPr lang="en-US" i="1">
                            <a:latin typeface="Cambria Math" charset="0"/>
                            <a:ea typeface="Cambria Math" charset="0"/>
                            <a:cs typeface="Cambria Math" charset="0"/>
                          </a:rPr>
                          <m:t>1</m:t>
                        </m:r>
                      </m:sub>
                    </m:sSub>
                  </m:oMath>
                </a14:m>
                <a:r>
                  <a:rPr lang="en-US" dirty="0"/>
                  <a:t>determine a specific straight </a:t>
                </a:r>
                <a:r>
                  <a:rPr lang="en-US" dirty="0" smtClean="0"/>
                  <a:t>line</a:t>
                </a:r>
                <a:endParaRPr lang="en-US" dirty="0"/>
              </a:p>
              <a:p>
                <a:pPr lvl="1"/>
                <a:r>
                  <a:rPr lang="en-US" sz="2200" dirty="0"/>
                  <a:t>The true values of</a:t>
                </a:r>
                <a14:m>
                  <m:oMath xmlns:m="http://schemas.openxmlformats.org/officeDocument/2006/math">
                    <m:sSub>
                      <m:sSubPr>
                        <m:ctrlPr>
                          <a:rPr lang="en-US" sz="2200" i="1">
                            <a:latin typeface="Cambria Math" panose="02040503050406030204" pitchFamily="18" charset="0"/>
                          </a:rPr>
                        </m:ctrlPr>
                      </m:sSubPr>
                      <m:e>
                        <m:r>
                          <a:rPr lang="en-US" sz="2200" i="1">
                            <a:latin typeface="Cambria Math" charset="0"/>
                          </a:rPr>
                          <m:t> </m:t>
                        </m:r>
                        <m:r>
                          <a:rPr lang="en-US" sz="2200" i="1">
                            <a:latin typeface="Cambria Math" charset="0"/>
                            <a:ea typeface="Cambria Math" charset="0"/>
                            <a:cs typeface="Cambria Math" charset="0"/>
                          </a:rPr>
                          <m:t>𝛽</m:t>
                        </m:r>
                      </m:e>
                      <m:sub>
                        <m:r>
                          <a:rPr lang="en-US" sz="2200" i="1">
                            <a:latin typeface="Cambria Math" charset="0"/>
                          </a:rPr>
                          <m:t>0</m:t>
                        </m:r>
                      </m:sub>
                    </m:sSub>
                  </m:oMath>
                </a14:m>
                <a:r>
                  <a:rPr lang="en-US" sz="2200" dirty="0"/>
                  <a:t>and </a:t>
                </a:r>
                <a14:m>
                  <m:oMath xmlns:m="http://schemas.openxmlformats.org/officeDocument/2006/math">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𝛽</m:t>
                        </m:r>
                      </m:e>
                      <m:sub>
                        <m:r>
                          <a:rPr lang="en-US" sz="2200" i="1">
                            <a:latin typeface="Cambria Math" charset="0"/>
                            <a:ea typeface="Cambria Math" charset="0"/>
                            <a:cs typeface="Cambria Math" charset="0"/>
                          </a:rPr>
                          <m:t>1</m:t>
                        </m:r>
                      </m:sub>
                    </m:sSub>
                  </m:oMath>
                </a14:m>
                <a:r>
                  <a:rPr lang="en-US" sz="2200" dirty="0"/>
                  <a:t>are unknown to </a:t>
                </a:r>
                <a:r>
                  <a:rPr lang="en-US" sz="2200" dirty="0" smtClean="0"/>
                  <a:t>us</a:t>
                </a:r>
                <a:endParaRPr lang="en-US" sz="2200" dirty="0"/>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524000"/>
                <a:ext cx="8229600" cy="4530725"/>
              </a:xfrm>
              <a:blipFill rotWithShape="1">
                <a:blip r:embed="rId2"/>
                <a:stretch>
                  <a:fillRect l="-296" t="-1077" r="-741" b="-632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31</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810515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a:t>
            </a:r>
            <a:r>
              <a:rPr lang="en-US" dirty="0"/>
              <a:t>Regression Model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a:t>We hypothesize that the conditional expected value of </a:t>
                </a:r>
                <a14:m>
                  <m:oMath xmlns:m="http://schemas.openxmlformats.org/officeDocument/2006/math">
                    <m:r>
                      <a:rPr lang="en-US" sz="2600" i="1" dirty="0" smtClean="0">
                        <a:latin typeface="Cambria Math"/>
                      </a:rPr>
                      <m:t>𝑌</m:t>
                    </m:r>
                    <m:r>
                      <a:rPr lang="en-US" sz="2600" i="1" baseline="-25000" dirty="0">
                        <a:latin typeface="Cambria Math"/>
                      </a:rPr>
                      <m:t>𝑖</m:t>
                    </m:r>
                    <m:r>
                      <a:rPr lang="en-US" sz="2600" i="1" dirty="0">
                        <a:latin typeface="Cambria Math"/>
                      </a:rPr>
                      <m:t> </m:t>
                    </m:r>
                  </m:oMath>
                </a14:m>
                <a:r>
                  <a:rPr lang="en-US" sz="2600" dirty="0"/>
                  <a:t>depends linearly on </a:t>
                </a:r>
                <a14:m>
                  <m:oMath xmlns:m="http://schemas.openxmlformats.org/officeDocument/2006/math">
                    <m:r>
                      <a:rPr lang="en-US" sz="2600" i="1" dirty="0" smtClean="0">
                        <a:latin typeface="Cambria Math"/>
                      </a:rPr>
                      <m:t>𝑋</m:t>
                    </m:r>
                    <m:r>
                      <a:rPr lang="en-US" sz="2600" i="1" baseline="-25000" dirty="0">
                        <a:latin typeface="Cambria Math"/>
                      </a:rPr>
                      <m:t>𝑖</m:t>
                    </m:r>
                  </m:oMath>
                </a14:m>
                <a:endParaRPr lang="en-US" sz="2600" dirty="0" smtClean="0"/>
              </a:p>
              <a:p>
                <a:pPr lvl="1"/>
                <a:r>
                  <a:rPr lang="en-US" sz="2200" dirty="0"/>
                  <a:t>Such hypothesis will not hold exactly in the real </a:t>
                </a:r>
                <a:r>
                  <a:rPr lang="en-US" sz="2200" dirty="0" smtClean="0"/>
                  <a:t>world</a:t>
                </a:r>
              </a:p>
              <a:p>
                <a:pPr lvl="1"/>
                <a:r>
                  <a:rPr lang="en-US" sz="2200" dirty="0" smtClean="0"/>
                  <a:t>In addition, we </a:t>
                </a:r>
                <a:r>
                  <a:rPr lang="en-US" sz="2200" dirty="0"/>
                  <a:t>do not actually observe the expected value of </a:t>
                </a:r>
                <a14:m>
                  <m:oMath xmlns:m="http://schemas.openxmlformats.org/officeDocument/2006/math">
                    <m:r>
                      <a:rPr lang="en-US" sz="2200" i="1" dirty="0" smtClean="0">
                        <a:latin typeface="Cambria Math"/>
                      </a:rPr>
                      <m:t>𝑌</m:t>
                    </m:r>
                    <m:r>
                      <a:rPr lang="en-US" sz="2200" i="1" baseline="-25000" dirty="0">
                        <a:latin typeface="Cambria Math"/>
                      </a:rPr>
                      <m:t>𝑖</m:t>
                    </m:r>
                  </m:oMath>
                </a14:m>
                <a:r>
                  <a:rPr lang="en-US" sz="2200" dirty="0"/>
                  <a:t> for the </a:t>
                </a:r>
                <a14:m>
                  <m:oMath xmlns:m="http://schemas.openxmlformats.org/officeDocument/2006/math">
                    <m:r>
                      <a:rPr lang="en-US" sz="2200" i="1" dirty="0" smtClean="0">
                        <a:latin typeface="Cambria Math"/>
                      </a:rPr>
                      <m:t>𝑋</m:t>
                    </m:r>
                    <m:r>
                      <a:rPr lang="en-US" sz="2200" i="1" baseline="-25000" dirty="0">
                        <a:latin typeface="Cambria Math"/>
                      </a:rPr>
                      <m:t>𝑖</m:t>
                    </m:r>
                  </m:oMath>
                </a14:m>
                <a:r>
                  <a:rPr lang="en-US" sz="2200" dirty="0"/>
                  <a:t> </a:t>
                </a:r>
              </a:p>
              <a:p>
                <a:r>
                  <a:rPr lang="en-US" sz="2600" dirty="0"/>
                  <a:t>Denote the discrepancy between the observed </a:t>
                </a:r>
                <a14:m>
                  <m:oMath xmlns:m="http://schemas.openxmlformats.org/officeDocument/2006/math">
                    <m:r>
                      <a:rPr lang="en-US" sz="2600" i="1" dirty="0" smtClean="0">
                        <a:latin typeface="Cambria Math"/>
                      </a:rPr>
                      <m:t>𝑌</m:t>
                    </m:r>
                    <m:r>
                      <a:rPr lang="en-US" sz="2600" i="1" baseline="-25000" dirty="0">
                        <a:latin typeface="Cambria Math"/>
                      </a:rPr>
                      <m:t>𝑖</m:t>
                    </m:r>
                  </m:oMath>
                </a14:m>
                <a:r>
                  <a:rPr lang="en-US" sz="2600" dirty="0"/>
                  <a:t> and its conditional expected value </a:t>
                </a:r>
                <a14:m>
                  <m:oMath xmlns:m="http://schemas.openxmlformats.org/officeDocument/2006/math">
                    <m:r>
                      <a:rPr lang="en-US" sz="2600" i="1">
                        <a:latin typeface="Cambria Math" charset="0"/>
                      </a:rPr>
                      <m:t>𝐸</m:t>
                    </m:r>
                    <m:d>
                      <m:dPr>
                        <m:ctrlPr>
                          <a:rPr lang="en-US" sz="2600" i="1">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charset="0"/>
                              </a:rPr>
                              <m:t>𝑌</m:t>
                            </m:r>
                          </m:e>
                          <m:sub>
                            <m:r>
                              <a:rPr lang="en-US" sz="2600" i="1">
                                <a:latin typeface="Cambria Math" charset="0"/>
                              </a:rPr>
                              <m:t>𝑖</m:t>
                            </m:r>
                          </m:sub>
                        </m:sSub>
                      </m:e>
                      <m:e>
                        <m:r>
                          <a:rPr lang="en-US" sz="2600" i="1">
                            <a:latin typeface="Cambria Math" charset="0"/>
                          </a:rPr>
                          <m:t>𝑋</m:t>
                        </m:r>
                        <m:r>
                          <a:rPr lang="en-US" sz="2600" i="1">
                            <a:latin typeface="Cambria Math" charset="0"/>
                          </a:rPr>
                          <m:t>=</m:t>
                        </m:r>
                        <m:sSub>
                          <m:sSubPr>
                            <m:ctrlPr>
                              <a:rPr lang="en-US" sz="2600" i="1">
                                <a:latin typeface="Cambria Math" panose="02040503050406030204" pitchFamily="18" charset="0"/>
                              </a:rPr>
                            </m:ctrlPr>
                          </m:sSubPr>
                          <m:e>
                            <m:r>
                              <a:rPr lang="en-US" sz="2600" i="1">
                                <a:latin typeface="Cambria Math" charset="0"/>
                              </a:rPr>
                              <m:t>𝑋</m:t>
                            </m:r>
                          </m:e>
                          <m:sub>
                            <m:r>
                              <a:rPr lang="en-US" sz="2600" i="1">
                                <a:latin typeface="Cambria Math" charset="0"/>
                              </a:rPr>
                              <m:t>𝑖</m:t>
                            </m:r>
                          </m:sub>
                        </m:sSub>
                      </m:e>
                    </m:d>
                  </m:oMath>
                </a14:m>
                <a:r>
                  <a:rPr lang="en-US" sz="2600" dirty="0"/>
                  <a:t> by </a:t>
                </a:r>
                <a14:m>
                  <m:oMath xmlns:m="http://schemas.openxmlformats.org/officeDocument/2006/math">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𝜀</m:t>
                        </m:r>
                      </m:e>
                      <m:sub>
                        <m:r>
                          <a:rPr lang="en-US" sz="2600" i="1">
                            <a:latin typeface="Cambria Math" charset="0"/>
                            <a:ea typeface="Cambria Math" charset="0"/>
                            <a:cs typeface="Cambria Math" charset="0"/>
                          </a:rPr>
                          <m:t>𝑖</m:t>
                        </m:r>
                      </m:sub>
                    </m:sSub>
                  </m:oMath>
                </a14:m>
                <a:r>
                  <a:rPr lang="en-US" sz="2600" dirty="0"/>
                  <a:t> such that</a:t>
                </a:r>
              </a:p>
              <a:p>
                <a:pPr marL="0" indent="0">
                  <a:buNone/>
                </a:pPr>
                <a14:m>
                  <m:oMathPara xmlns:m="http://schemas.openxmlformats.org/officeDocument/2006/math">
                    <m:oMathParaPr>
                      <m:jc m:val="centerGroup"/>
                    </m:oMathParaPr>
                    <m:oMath xmlns:m="http://schemas.openxmlformats.org/officeDocument/2006/math">
                      <m:sSub>
                        <m:sSubPr>
                          <m:ctrlPr>
                            <a:rPr lang="en-US" sz="2600" i="1">
                              <a:latin typeface="Cambria Math" panose="02040503050406030204" pitchFamily="18" charset="0"/>
                            </a:rPr>
                          </m:ctrlPr>
                        </m:sSubPr>
                        <m:e>
                          <m:r>
                            <a:rPr lang="en-US" sz="2600" i="1">
                              <a:latin typeface="Cambria Math" charset="0"/>
                              <a:ea typeface="Cambria Math" charset="0"/>
                              <a:cs typeface="Cambria Math" charset="0"/>
                            </a:rPr>
                            <m:t>𝜀</m:t>
                          </m:r>
                        </m:e>
                        <m:sub>
                          <m:r>
                            <a:rPr lang="en-US" sz="2600" i="1">
                              <a:latin typeface="Cambria Math" charset="0"/>
                            </a:rPr>
                            <m:t>𝑖</m:t>
                          </m:r>
                        </m:sub>
                      </m:sSub>
                      <m:r>
                        <a:rPr lang="en-US" sz="2600" i="1">
                          <a:latin typeface="Cambria Math" charset="0"/>
                        </a:rPr>
                        <m:t>=</m:t>
                      </m:r>
                      <m:sSub>
                        <m:sSubPr>
                          <m:ctrlPr>
                            <a:rPr lang="en-US" sz="2600" i="1">
                              <a:latin typeface="Cambria Math" panose="02040503050406030204" pitchFamily="18" charset="0"/>
                            </a:rPr>
                          </m:ctrlPr>
                        </m:sSubPr>
                        <m:e>
                          <m:r>
                            <a:rPr lang="en-US" sz="2600" i="1">
                              <a:latin typeface="Cambria Math" charset="0"/>
                            </a:rPr>
                            <m:t>𝑌</m:t>
                          </m:r>
                        </m:e>
                        <m:sub>
                          <m:r>
                            <a:rPr lang="en-US" sz="2600" i="1">
                              <a:latin typeface="Cambria Math" charset="0"/>
                            </a:rPr>
                            <m:t>𝑖</m:t>
                          </m:r>
                        </m:sub>
                      </m:sSub>
                      <m:r>
                        <a:rPr lang="en-US" sz="2600" i="1">
                          <a:latin typeface="Cambria Math" charset="0"/>
                        </a:rPr>
                        <m:t>−</m:t>
                      </m:r>
                      <m:r>
                        <a:rPr lang="en-US" sz="2600" i="1">
                          <a:latin typeface="Cambria Math" charset="0"/>
                        </a:rPr>
                        <m:t>𝐸</m:t>
                      </m:r>
                      <m:d>
                        <m:dPr>
                          <m:ctrlPr>
                            <a:rPr lang="en-US" sz="2600" i="1">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charset="0"/>
                                </a:rPr>
                                <m:t>𝑌</m:t>
                              </m:r>
                            </m:e>
                            <m:sub>
                              <m:r>
                                <a:rPr lang="en-US" sz="2600" i="1">
                                  <a:latin typeface="Cambria Math" charset="0"/>
                                </a:rPr>
                                <m:t>𝑖</m:t>
                              </m:r>
                            </m:sub>
                          </m:sSub>
                        </m:e>
                        <m:e>
                          <m:r>
                            <a:rPr lang="en-US" sz="2600" i="1">
                              <a:latin typeface="Cambria Math" charset="0"/>
                            </a:rPr>
                            <m:t>𝑋</m:t>
                          </m:r>
                          <m:r>
                            <a:rPr lang="en-US" sz="2600" i="1">
                              <a:latin typeface="Cambria Math" charset="0"/>
                            </a:rPr>
                            <m:t>=</m:t>
                          </m:r>
                          <m:sSub>
                            <m:sSubPr>
                              <m:ctrlPr>
                                <a:rPr lang="en-US" sz="2600" i="1">
                                  <a:latin typeface="Cambria Math" panose="02040503050406030204" pitchFamily="18" charset="0"/>
                                </a:rPr>
                              </m:ctrlPr>
                            </m:sSubPr>
                            <m:e>
                              <m:r>
                                <a:rPr lang="en-US" sz="2600" i="1">
                                  <a:latin typeface="Cambria Math" charset="0"/>
                                </a:rPr>
                                <m:t>𝑋</m:t>
                              </m:r>
                            </m:e>
                            <m:sub>
                              <m:r>
                                <a:rPr lang="en-US" sz="2600" i="1">
                                  <a:latin typeface="Cambria Math" charset="0"/>
                                </a:rPr>
                                <m:t>𝑖</m:t>
                              </m:r>
                            </m:sub>
                          </m:sSub>
                        </m:e>
                      </m:d>
                      <m:r>
                        <a:rPr lang="en-US" sz="2600" i="1">
                          <a:latin typeface="Cambria Math" charset="0"/>
                        </a:rPr>
                        <m:t>=</m:t>
                      </m:r>
                      <m:sSub>
                        <m:sSubPr>
                          <m:ctrlPr>
                            <a:rPr lang="en-US" sz="2600" i="1">
                              <a:latin typeface="Cambria Math" panose="02040503050406030204" pitchFamily="18" charset="0"/>
                            </a:rPr>
                          </m:ctrlPr>
                        </m:sSubPr>
                        <m:e>
                          <m:r>
                            <a:rPr lang="en-US" sz="2600" i="1">
                              <a:latin typeface="Cambria Math" charset="0"/>
                            </a:rPr>
                            <m:t>𝑌</m:t>
                          </m:r>
                        </m:e>
                        <m:sub>
                          <m:r>
                            <a:rPr lang="en-US" sz="2600" i="1">
                              <a:latin typeface="Cambria Math" charset="0"/>
                            </a:rPr>
                            <m:t>𝑖</m:t>
                          </m:r>
                        </m:sub>
                      </m:sSub>
                      <m:r>
                        <a:rPr lang="en-US" sz="2600" i="1">
                          <a:latin typeface="Cambria Math" charset="0"/>
                        </a:rPr>
                        <m:t>−</m:t>
                      </m:r>
                      <m:d>
                        <m:dPr>
                          <m:ctrlPr>
                            <a:rPr lang="en-US" sz="2600" i="1">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charset="0"/>
                                  <a:ea typeface="Cambria Math" charset="0"/>
                                  <a:cs typeface="Cambria Math" charset="0"/>
                                </a:rPr>
                                <m:t>𝛽</m:t>
                              </m:r>
                            </m:e>
                            <m:sub>
                              <m:r>
                                <a:rPr lang="en-US" sz="2600" i="1">
                                  <a:latin typeface="Cambria Math" charset="0"/>
                                </a:rPr>
                                <m:t>0</m:t>
                              </m:r>
                            </m:sub>
                          </m:sSub>
                          <m:r>
                            <a:rPr lang="en-US" sz="2600" i="1">
                              <a:latin typeface="Cambria Math" charset="0"/>
                              <a:ea typeface="Cambria Math" charset="0"/>
                              <a:cs typeface="Cambria Math" charset="0"/>
                            </a:rPr>
                            <m:t>+</m:t>
                          </m:r>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𝛽</m:t>
                              </m:r>
                            </m:e>
                            <m:sub>
                              <m:r>
                                <a:rPr lang="en-US" sz="2600" i="1">
                                  <a:latin typeface="Cambria Math" charset="0"/>
                                  <a:ea typeface="Cambria Math" charset="0"/>
                                  <a:cs typeface="Cambria Math" charset="0"/>
                                </a:rPr>
                                <m:t>1</m:t>
                              </m:r>
                            </m:sub>
                          </m:sSub>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𝑋</m:t>
                              </m:r>
                            </m:e>
                            <m:sub>
                              <m:r>
                                <a:rPr lang="en-US" sz="2600" i="1">
                                  <a:latin typeface="Cambria Math" charset="0"/>
                                  <a:ea typeface="Cambria Math" charset="0"/>
                                  <a:cs typeface="Cambria Math" charset="0"/>
                                </a:rPr>
                                <m:t>𝑖</m:t>
                              </m:r>
                            </m:sub>
                          </m:sSub>
                        </m:e>
                      </m:d>
                    </m:oMath>
                  </m:oMathPara>
                </a14:m>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96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32</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07440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a:t>
            </a:r>
            <a:r>
              <a:rPr lang="en-US" dirty="0"/>
              <a:t>Regression Model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a:t>The population (or true) regression line is defined as</a:t>
                </a:r>
              </a:p>
              <a:p>
                <a:pPr marL="0" indent="0">
                  <a:buNone/>
                </a:pPr>
                <a14:m>
                  <m:oMathPara xmlns:m="http://schemas.openxmlformats.org/officeDocument/2006/math">
                    <m:oMathParaPr>
                      <m:jc m:val="centerGroup"/>
                    </m:oMathParaPr>
                    <m:oMath xmlns:m="http://schemas.openxmlformats.org/officeDocument/2006/math">
                      <m:sSub>
                        <m:sSubPr>
                          <m:ctrlPr>
                            <a:rPr lang="en-US" sz="2600" i="1">
                              <a:latin typeface="Cambria Math" panose="02040503050406030204" pitchFamily="18" charset="0"/>
                            </a:rPr>
                          </m:ctrlPr>
                        </m:sSubPr>
                        <m:e>
                          <m:r>
                            <a:rPr lang="en-US" sz="2600" i="1">
                              <a:latin typeface="Cambria Math" charset="0"/>
                            </a:rPr>
                            <m:t>𝑌</m:t>
                          </m:r>
                        </m:e>
                        <m:sub>
                          <m:r>
                            <a:rPr lang="en-US" sz="2600" i="1">
                              <a:latin typeface="Cambria Math" charset="0"/>
                            </a:rPr>
                            <m:t>𝑖</m:t>
                          </m:r>
                        </m:sub>
                      </m:sSub>
                      <m:r>
                        <a:rPr lang="en-US" sz="2600" i="1">
                          <a:latin typeface="Cambria Math" charset="0"/>
                        </a:rPr>
                        <m:t>=</m:t>
                      </m:r>
                      <m:sSub>
                        <m:sSubPr>
                          <m:ctrlPr>
                            <a:rPr lang="en-US" sz="2600" i="1">
                              <a:latin typeface="Cambria Math" panose="02040503050406030204" pitchFamily="18" charset="0"/>
                            </a:rPr>
                          </m:ctrlPr>
                        </m:sSubPr>
                        <m:e>
                          <m:r>
                            <a:rPr lang="en-US" sz="2600" i="1">
                              <a:latin typeface="Cambria Math" charset="0"/>
                              <a:ea typeface="Cambria Math" charset="0"/>
                              <a:cs typeface="Cambria Math" charset="0"/>
                            </a:rPr>
                            <m:t>𝛽</m:t>
                          </m:r>
                        </m:e>
                        <m:sub>
                          <m:r>
                            <a:rPr lang="en-US" sz="2600" i="1">
                              <a:latin typeface="Cambria Math" charset="0"/>
                            </a:rPr>
                            <m:t>0</m:t>
                          </m:r>
                        </m:sub>
                      </m:sSub>
                      <m:r>
                        <a:rPr lang="en-US" sz="2600" i="1">
                          <a:latin typeface="Cambria Math" charset="0"/>
                          <a:ea typeface="Cambria Math" charset="0"/>
                          <a:cs typeface="Cambria Math" charset="0"/>
                        </a:rPr>
                        <m:t>+</m:t>
                      </m:r>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𝛽</m:t>
                          </m:r>
                        </m:e>
                        <m:sub>
                          <m:r>
                            <a:rPr lang="en-US" sz="2600" i="1">
                              <a:latin typeface="Cambria Math" charset="0"/>
                              <a:ea typeface="Cambria Math" charset="0"/>
                              <a:cs typeface="Cambria Math" charset="0"/>
                            </a:rPr>
                            <m:t>1</m:t>
                          </m:r>
                        </m:sub>
                      </m:sSub>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𝑋</m:t>
                          </m:r>
                        </m:e>
                        <m:sub>
                          <m:r>
                            <a:rPr lang="en-US" sz="2600" i="1">
                              <a:latin typeface="Cambria Math" charset="0"/>
                              <a:ea typeface="Cambria Math" charset="0"/>
                              <a:cs typeface="Cambria Math" charset="0"/>
                            </a:rPr>
                            <m:t>𝑖</m:t>
                          </m:r>
                        </m:sub>
                      </m:sSub>
                      <m:r>
                        <a:rPr lang="en-US" sz="2600">
                          <a:latin typeface="Cambria Math" charset="0"/>
                          <a:ea typeface="Cambria Math" charset="0"/>
                          <a:cs typeface="Cambria Math" charset="0"/>
                        </a:rPr>
                        <m:t>+</m:t>
                      </m:r>
                      <m:sSub>
                        <m:sSubPr>
                          <m:ctrlPr>
                            <a:rPr lang="en-US" sz="2600" i="1">
                              <a:latin typeface="Cambria Math" panose="02040503050406030204" pitchFamily="18" charset="0"/>
                            </a:rPr>
                          </m:ctrlPr>
                        </m:sSubPr>
                        <m:e>
                          <m:r>
                            <a:rPr lang="en-US" sz="2600" i="1">
                              <a:latin typeface="Cambria Math" charset="0"/>
                              <a:ea typeface="Cambria Math" charset="0"/>
                              <a:cs typeface="Cambria Math" charset="0"/>
                            </a:rPr>
                            <m:t>𝜀</m:t>
                          </m:r>
                        </m:e>
                        <m:sub>
                          <m:r>
                            <a:rPr lang="en-US" sz="2600" i="1">
                              <a:latin typeface="Cambria Math" charset="0"/>
                            </a:rPr>
                            <m:t>𝑖</m:t>
                          </m:r>
                        </m:sub>
                      </m:sSub>
                    </m:oMath>
                  </m:oMathPara>
                </a14:m>
                <a:endParaRPr lang="en-US" sz="2600" dirty="0"/>
              </a:p>
              <a:p>
                <a:r>
                  <a:rPr lang="en-US" sz="2600" dirty="0"/>
                  <a:t>The response of </a:t>
                </a:r>
                <a14:m>
                  <m:oMath xmlns:m="http://schemas.openxmlformats.org/officeDocument/2006/math">
                    <m:r>
                      <a:rPr lang="en-US" sz="2600" i="1" dirty="0" smtClean="0">
                        <a:latin typeface="Cambria Math"/>
                      </a:rPr>
                      <m:t>𝑌</m:t>
                    </m:r>
                    <m:r>
                      <a:rPr lang="en-US" sz="2600" i="1" baseline="-25000" dirty="0">
                        <a:latin typeface="Cambria Math"/>
                      </a:rPr>
                      <m:t>𝑖</m:t>
                    </m:r>
                  </m:oMath>
                </a14:m>
                <a:r>
                  <a:rPr lang="en-US" sz="2600" dirty="0"/>
                  <a:t> to a particular value </a:t>
                </a:r>
                <a14:m>
                  <m:oMath xmlns:m="http://schemas.openxmlformats.org/officeDocument/2006/math">
                    <m:r>
                      <a:rPr lang="en-US" sz="2600" i="1" dirty="0" smtClean="0">
                        <a:latin typeface="Cambria Math"/>
                      </a:rPr>
                      <m:t>𝑋</m:t>
                    </m:r>
                    <m:r>
                      <a:rPr lang="en-US" sz="2600" i="1" baseline="-25000" dirty="0">
                        <a:latin typeface="Cambria Math"/>
                      </a:rPr>
                      <m:t>𝑖</m:t>
                    </m:r>
                  </m:oMath>
                </a14:m>
                <a:r>
                  <a:rPr lang="en-US" sz="2600" dirty="0"/>
                  <a:t> will be the sum of two </a:t>
                </a:r>
                <a:r>
                  <a:rPr lang="en-US" sz="2600" dirty="0" smtClean="0"/>
                  <a:t>parts</a:t>
                </a:r>
              </a:p>
              <a:p>
                <a:pPr lvl="1"/>
                <a:r>
                  <a:rPr lang="en-US" sz="2200" dirty="0" smtClean="0"/>
                  <a:t>An </a:t>
                </a:r>
                <a:r>
                  <a:rPr lang="en-US" sz="2200" dirty="0"/>
                  <a:t>expectation </a:t>
                </a:r>
                <a14:m>
                  <m:oMath xmlns:m="http://schemas.openxmlformats.org/officeDocument/2006/math">
                    <m:sSub>
                      <m:sSubPr>
                        <m:ctrlPr>
                          <a:rPr lang="en-US" sz="2200" i="1">
                            <a:latin typeface="Cambria Math" panose="02040503050406030204" pitchFamily="18" charset="0"/>
                          </a:rPr>
                        </m:ctrlPr>
                      </m:sSubPr>
                      <m:e>
                        <m:r>
                          <a:rPr lang="en-US" sz="2200" i="1">
                            <a:latin typeface="Cambria Math" charset="0"/>
                          </a:rPr>
                          <m:t>(</m:t>
                        </m:r>
                        <m:r>
                          <a:rPr lang="en-US" sz="2200" i="1">
                            <a:latin typeface="Cambria Math" charset="0"/>
                            <a:ea typeface="Cambria Math" charset="0"/>
                            <a:cs typeface="Cambria Math" charset="0"/>
                          </a:rPr>
                          <m:t>𝛽</m:t>
                        </m:r>
                      </m:e>
                      <m:sub>
                        <m:r>
                          <a:rPr lang="en-US" sz="2200" i="1">
                            <a:latin typeface="Cambria Math" charset="0"/>
                          </a:rPr>
                          <m:t>0</m:t>
                        </m:r>
                      </m:sub>
                    </m:sSub>
                    <m:r>
                      <a:rPr lang="en-US" sz="2200" i="1">
                        <a:latin typeface="Cambria Math" charset="0"/>
                        <a:ea typeface="Cambria Math" charset="0"/>
                        <a:cs typeface="Cambria Math" charset="0"/>
                      </a:rPr>
                      <m:t>+</m:t>
                    </m:r>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𝛽</m:t>
                        </m:r>
                      </m:e>
                      <m:sub>
                        <m:r>
                          <a:rPr lang="en-US" sz="2200" i="1">
                            <a:latin typeface="Cambria Math" charset="0"/>
                            <a:ea typeface="Cambria Math" charset="0"/>
                            <a:cs typeface="Cambria Math" charset="0"/>
                          </a:rPr>
                          <m:t>1</m:t>
                        </m:r>
                      </m:sub>
                    </m:sSub>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𝑋</m:t>
                        </m:r>
                      </m:e>
                      <m:sub>
                        <m:r>
                          <a:rPr lang="en-US" sz="2200" i="1">
                            <a:latin typeface="Cambria Math" charset="0"/>
                            <a:ea typeface="Cambria Math" charset="0"/>
                            <a:cs typeface="Cambria Math" charset="0"/>
                          </a:rPr>
                          <m:t>𝑖</m:t>
                        </m:r>
                      </m:sub>
                    </m:sSub>
                    <m:r>
                      <a:rPr lang="en-US" sz="2200" i="1">
                        <a:latin typeface="Cambria Math" charset="0"/>
                        <a:ea typeface="Cambria Math" charset="0"/>
                        <a:cs typeface="Cambria Math" charset="0"/>
                      </a:rPr>
                      <m:t>)</m:t>
                    </m:r>
                  </m:oMath>
                </a14:m>
                <a:r>
                  <a:rPr lang="en-US" sz="2200" dirty="0"/>
                  <a:t> reflecting their systematic relationship </a:t>
                </a:r>
                <a:endParaRPr lang="en-US" sz="2200" dirty="0" smtClean="0"/>
              </a:p>
              <a:p>
                <a:pPr lvl="1"/>
                <a:r>
                  <a:rPr lang="en-US" sz="2200" dirty="0"/>
                  <a:t>A</a:t>
                </a:r>
                <a:r>
                  <a:rPr lang="en-US" sz="2200" dirty="0" smtClean="0"/>
                  <a:t> </a:t>
                </a:r>
                <a:r>
                  <a:rPr lang="en-US" sz="2200" dirty="0"/>
                  <a:t>discrepancy </a:t>
                </a:r>
                <a14:m>
                  <m:oMath xmlns:m="http://schemas.openxmlformats.org/officeDocument/2006/math">
                    <m:sSub>
                      <m:sSubPr>
                        <m:ctrlPr>
                          <a:rPr lang="en-US" sz="2200" i="1">
                            <a:latin typeface="Cambria Math" panose="02040503050406030204" pitchFamily="18" charset="0"/>
                          </a:rPr>
                        </m:ctrlPr>
                      </m:sSubPr>
                      <m:e>
                        <m:r>
                          <a:rPr lang="en-US" sz="2200" i="1">
                            <a:latin typeface="Cambria Math" charset="0"/>
                            <a:ea typeface="Cambria Math" charset="0"/>
                            <a:cs typeface="Cambria Math" charset="0"/>
                          </a:rPr>
                          <m:t>𝜀</m:t>
                        </m:r>
                      </m:e>
                      <m:sub>
                        <m:r>
                          <a:rPr lang="en-US" sz="2200" i="1">
                            <a:latin typeface="Cambria Math" charset="0"/>
                          </a:rPr>
                          <m:t>𝑖</m:t>
                        </m:r>
                      </m:sub>
                    </m:sSub>
                  </m:oMath>
                </a14:m>
                <a:r>
                  <a:rPr lang="en-US" sz="2200" dirty="0"/>
                  <a:t> from the </a:t>
                </a:r>
                <a:r>
                  <a:rPr lang="en-US" sz="2200" dirty="0" smtClean="0"/>
                  <a:t>expectation, often called </a:t>
                </a:r>
                <a:r>
                  <a:rPr lang="en-US" sz="2200" dirty="0"/>
                  <a:t>the error </a:t>
                </a:r>
                <a:r>
                  <a:rPr lang="en-US" sz="2200" dirty="0" smtClean="0"/>
                  <a:t>term</a:t>
                </a:r>
              </a:p>
              <a:p>
                <a:r>
                  <a:rPr lang="en-US" sz="2600" dirty="0" smtClean="0"/>
                  <a:t>Since </a:t>
                </a:r>
                <a:r>
                  <a:rPr lang="en-US" sz="2600" dirty="0"/>
                  <a:t>the population regression line involves on </a:t>
                </a:r>
                <a:r>
                  <a:rPr lang="en-US" sz="2600" dirty="0" smtClean="0">
                    <a:solidFill>
                      <a:srgbClr val="FF0000"/>
                    </a:solidFill>
                  </a:rPr>
                  <a:t>one independent variable (</a:t>
                </a:r>
                <a14:m>
                  <m:oMath xmlns:m="http://schemas.openxmlformats.org/officeDocument/2006/math">
                    <m:r>
                      <a:rPr lang="en-US" sz="2600" i="1" dirty="0" smtClean="0">
                        <a:solidFill>
                          <a:srgbClr val="FF0000"/>
                        </a:solidFill>
                        <a:latin typeface="Cambria Math"/>
                      </a:rPr>
                      <m:t>𝑋</m:t>
                    </m:r>
                    <m:r>
                      <a:rPr lang="en-US" sz="2600" i="1" baseline="-25000" dirty="0">
                        <a:solidFill>
                          <a:srgbClr val="FF0000"/>
                        </a:solidFill>
                        <a:latin typeface="Cambria Math"/>
                      </a:rPr>
                      <m:t>𝑖</m:t>
                    </m:r>
                  </m:oMath>
                </a14:m>
                <a:r>
                  <a:rPr lang="en-US" sz="2600" dirty="0">
                    <a:solidFill>
                      <a:srgbClr val="FF0000"/>
                    </a:solidFill>
                  </a:rPr>
                  <a:t>)</a:t>
                </a:r>
                <a:r>
                  <a:rPr lang="en-US" sz="2600" dirty="0"/>
                  <a:t>, the line is sometimes called </a:t>
                </a:r>
                <a:r>
                  <a:rPr lang="en-US" sz="2600" dirty="0">
                    <a:solidFill>
                      <a:srgbClr val="FF0000"/>
                    </a:solidFill>
                  </a:rPr>
                  <a:t>simple linear regression </a:t>
                </a:r>
                <a:r>
                  <a:rPr lang="en-US" sz="2600" dirty="0" smtClean="0">
                    <a:solidFill>
                      <a:srgbClr val="FF0000"/>
                    </a:solidFill>
                  </a:rPr>
                  <a:t>model</a:t>
                </a:r>
                <a:endParaRPr lang="en-US" sz="2600" dirty="0"/>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b="-2692"/>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33</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6959154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Least Squares Estimation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199" y="1600200"/>
                <a:ext cx="5486401" cy="4530725"/>
              </a:xfrm>
            </p:spPr>
            <p:txBody>
              <a:bodyPr/>
              <a:lstStyle/>
              <a:p>
                <a:r>
                  <a:rPr lang="en-US" sz="2600" dirty="0"/>
                  <a:t>If the random error term </a:t>
                </a:r>
                <a14:m>
                  <m:oMath xmlns:m="http://schemas.openxmlformats.org/officeDocument/2006/math">
                    <m:sSub>
                      <m:sSubPr>
                        <m:ctrlPr>
                          <a:rPr lang="en-US" sz="2600" i="1">
                            <a:latin typeface="Cambria Math" panose="02040503050406030204" pitchFamily="18" charset="0"/>
                          </a:rPr>
                        </m:ctrlPr>
                      </m:sSubPr>
                      <m:e>
                        <m:r>
                          <a:rPr lang="en-US" sz="2600" i="1">
                            <a:latin typeface="Cambria Math" charset="0"/>
                            <a:ea typeface="Cambria Math" charset="0"/>
                            <a:cs typeface="Cambria Math" charset="0"/>
                          </a:rPr>
                          <m:t>𝜀</m:t>
                        </m:r>
                      </m:e>
                      <m:sub>
                        <m:r>
                          <a:rPr lang="en-US" sz="2600" i="1">
                            <a:latin typeface="Cambria Math" charset="0"/>
                          </a:rPr>
                          <m:t>𝑖</m:t>
                        </m:r>
                      </m:sub>
                    </m:sSub>
                  </m:oMath>
                </a14:m>
                <a:r>
                  <a:rPr lang="en-US" sz="2600" dirty="0"/>
                  <a:t> = 0 for all </a:t>
                </a:r>
                <a14:m>
                  <m:oMath xmlns:m="http://schemas.openxmlformats.org/officeDocument/2006/math">
                    <m:r>
                      <a:rPr lang="en-US" sz="2600" i="1" dirty="0" smtClean="0">
                        <a:latin typeface="Cambria Math"/>
                      </a:rPr>
                      <m:t>𝑖</m:t>
                    </m:r>
                  </m:oMath>
                </a14:m>
                <a:r>
                  <a:rPr lang="en-US" sz="2600" dirty="0"/>
                  <a:t>, it implies  </a:t>
                </a:r>
                <a14:m>
                  <m:oMath xmlns:m="http://schemas.openxmlformats.org/officeDocument/2006/math">
                    <m:sSub>
                      <m:sSubPr>
                        <m:ctrlPr>
                          <a:rPr lang="en-US" sz="2600" i="1">
                            <a:latin typeface="Cambria Math" panose="02040503050406030204" pitchFamily="18" charset="0"/>
                          </a:rPr>
                        </m:ctrlPr>
                      </m:sSubPr>
                      <m:e>
                        <m:r>
                          <a:rPr lang="en-US" sz="2600" i="1">
                            <a:latin typeface="Cambria Math" charset="0"/>
                          </a:rPr>
                          <m:t>𝑌</m:t>
                        </m:r>
                      </m:e>
                      <m:sub>
                        <m:r>
                          <a:rPr lang="en-US" sz="2600" i="1">
                            <a:latin typeface="Cambria Math" charset="0"/>
                          </a:rPr>
                          <m:t>𝑖</m:t>
                        </m:r>
                      </m:sub>
                    </m:sSub>
                    <m:r>
                      <a:rPr lang="en-US" sz="2600" i="1">
                        <a:latin typeface="Cambria Math" charset="0"/>
                      </a:rPr>
                      <m:t>=</m:t>
                    </m:r>
                    <m:sSub>
                      <m:sSubPr>
                        <m:ctrlPr>
                          <a:rPr lang="en-US" sz="2600" i="1">
                            <a:latin typeface="Cambria Math" panose="02040503050406030204" pitchFamily="18" charset="0"/>
                          </a:rPr>
                        </m:ctrlPr>
                      </m:sSubPr>
                      <m:e>
                        <m:r>
                          <a:rPr lang="en-US" sz="2600" i="1">
                            <a:latin typeface="Cambria Math" charset="0"/>
                            <a:ea typeface="Cambria Math" charset="0"/>
                            <a:cs typeface="Cambria Math" charset="0"/>
                          </a:rPr>
                          <m:t>𝛽</m:t>
                        </m:r>
                      </m:e>
                      <m:sub>
                        <m:r>
                          <a:rPr lang="en-US" sz="2600" i="1">
                            <a:latin typeface="Cambria Math" charset="0"/>
                          </a:rPr>
                          <m:t>0</m:t>
                        </m:r>
                      </m:sub>
                    </m:sSub>
                    <m:r>
                      <a:rPr lang="en-US" sz="2600" i="1">
                        <a:latin typeface="Cambria Math" charset="0"/>
                        <a:ea typeface="Cambria Math" charset="0"/>
                        <a:cs typeface="Cambria Math" charset="0"/>
                      </a:rPr>
                      <m:t>+</m:t>
                    </m:r>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𝛽</m:t>
                        </m:r>
                      </m:e>
                      <m:sub>
                        <m:r>
                          <a:rPr lang="en-US" sz="2600" i="1">
                            <a:latin typeface="Cambria Math" charset="0"/>
                            <a:ea typeface="Cambria Math" charset="0"/>
                            <a:cs typeface="Cambria Math" charset="0"/>
                          </a:rPr>
                          <m:t>1</m:t>
                        </m:r>
                      </m:sub>
                    </m:sSub>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𝑋</m:t>
                        </m:r>
                      </m:e>
                      <m:sub>
                        <m:r>
                          <a:rPr lang="en-US" sz="2600" i="1">
                            <a:latin typeface="Cambria Math" charset="0"/>
                            <a:ea typeface="Cambria Math" charset="0"/>
                            <a:cs typeface="Cambria Math" charset="0"/>
                          </a:rPr>
                          <m:t>𝑖</m:t>
                        </m:r>
                      </m:sub>
                    </m:sSub>
                  </m:oMath>
                </a14:m>
                <a:r>
                  <a:rPr lang="en-US" sz="2600" dirty="0"/>
                  <a:t> </a:t>
                </a:r>
                <a:r>
                  <a:rPr lang="en-US" sz="2600" dirty="0" smtClean="0"/>
                  <a:t>exactly</a:t>
                </a:r>
              </a:p>
              <a:p>
                <a:endParaRPr lang="en-US" sz="2800" dirty="0" smtClean="0"/>
              </a:p>
              <a:p>
                <a:r>
                  <a:rPr lang="en-US" sz="2600" dirty="0" smtClean="0"/>
                  <a:t>If </a:t>
                </a:r>
                <a:r>
                  <a:rPr lang="en-US" sz="2600" dirty="0"/>
                  <a:t>the random error term </a:t>
                </a:r>
                <a14:m>
                  <m:oMath xmlns:m="http://schemas.openxmlformats.org/officeDocument/2006/math">
                    <m:sSub>
                      <m:sSubPr>
                        <m:ctrlPr>
                          <a:rPr lang="en-US" sz="2600" i="1">
                            <a:latin typeface="Cambria Math" panose="02040503050406030204" pitchFamily="18" charset="0"/>
                          </a:rPr>
                        </m:ctrlPr>
                      </m:sSubPr>
                      <m:e>
                        <m:r>
                          <a:rPr lang="en-US" sz="2600" i="1">
                            <a:latin typeface="Cambria Math" charset="0"/>
                            <a:ea typeface="Cambria Math" charset="0"/>
                            <a:cs typeface="Cambria Math" charset="0"/>
                          </a:rPr>
                          <m:t>𝜀</m:t>
                        </m:r>
                      </m:e>
                      <m:sub>
                        <m:r>
                          <a:rPr lang="en-US" sz="2600" i="1">
                            <a:latin typeface="Cambria Math" charset="0"/>
                          </a:rPr>
                          <m:t>𝑖</m:t>
                        </m:r>
                      </m:sub>
                    </m:sSub>
                  </m:oMath>
                </a14:m>
                <a:r>
                  <a:rPr lang="en-US" sz="2600" dirty="0"/>
                  <a:t> , </a:t>
                </a:r>
                <a14:m>
                  <m:oMath xmlns:m="http://schemas.openxmlformats.org/officeDocument/2006/math">
                    <m:r>
                      <a:rPr lang="en-US" sz="2600" i="1" dirty="0" smtClean="0">
                        <a:latin typeface="Cambria Math"/>
                      </a:rPr>
                      <m:t>𝑖</m:t>
                    </m:r>
                  </m:oMath>
                </a14:m>
                <a:r>
                  <a:rPr lang="en-US" sz="2600" i="1" dirty="0"/>
                  <a:t> </a:t>
                </a:r>
                <a:r>
                  <a:rPr lang="en-US" sz="2600" dirty="0"/>
                  <a:t>= 1, …, </a:t>
                </a:r>
                <a14:m>
                  <m:oMath xmlns:m="http://schemas.openxmlformats.org/officeDocument/2006/math">
                    <m:r>
                      <a:rPr lang="en-US" sz="2600" i="1" dirty="0" smtClean="0">
                        <a:latin typeface="Cambria Math"/>
                      </a:rPr>
                      <m:t>𝑛</m:t>
                    </m:r>
                  </m:oMath>
                </a14:m>
                <a:r>
                  <a:rPr lang="en-US" sz="2600" i="1" dirty="0"/>
                  <a:t>, </a:t>
                </a:r>
                <a:r>
                  <a:rPr lang="en-US" sz="2600" dirty="0"/>
                  <a:t>are not all equal to 0, then the </a:t>
                </a:r>
                <a14:m>
                  <m:oMath xmlns:m="http://schemas.openxmlformats.org/officeDocument/2006/math">
                    <m:r>
                      <a:rPr lang="en-US" sz="2600" i="1" dirty="0" smtClean="0">
                        <a:latin typeface="Cambria Math"/>
                      </a:rPr>
                      <m:t>𝑛</m:t>
                    </m:r>
                  </m:oMath>
                </a14:m>
                <a:r>
                  <a:rPr lang="en-US" sz="2600" dirty="0"/>
                  <a:t> observed pairs (</a:t>
                </a:r>
                <a14:m>
                  <m:oMath xmlns:m="http://schemas.openxmlformats.org/officeDocument/2006/math">
                    <m:r>
                      <a:rPr lang="en-US" sz="2600" i="1" dirty="0" smtClean="0">
                        <a:latin typeface="Cambria Math"/>
                      </a:rPr>
                      <m:t>𝑋</m:t>
                    </m:r>
                    <m:r>
                      <a:rPr lang="en-US" sz="2600" i="1" baseline="-25000" dirty="0">
                        <a:latin typeface="Cambria Math"/>
                      </a:rPr>
                      <m:t>𝑖</m:t>
                    </m:r>
                  </m:oMath>
                </a14:m>
                <a:r>
                  <a:rPr lang="en-US" sz="2600" dirty="0"/>
                  <a:t>, </a:t>
                </a:r>
                <a14:m>
                  <m:oMath xmlns:m="http://schemas.openxmlformats.org/officeDocument/2006/math">
                    <m:r>
                      <a:rPr lang="en-US" sz="2600" i="1" dirty="0" smtClean="0">
                        <a:latin typeface="Cambria Math"/>
                      </a:rPr>
                      <m:t>𝑌</m:t>
                    </m:r>
                    <m:r>
                      <a:rPr lang="en-US" sz="2600" i="1" baseline="-25000" dirty="0">
                        <a:latin typeface="Cambria Math"/>
                      </a:rPr>
                      <m:t>𝑖</m:t>
                    </m:r>
                  </m:oMath>
                </a14:m>
                <a:r>
                  <a:rPr lang="en-US" sz="2600" dirty="0"/>
                  <a:t>), </a:t>
                </a:r>
                <a14:m>
                  <m:oMath xmlns:m="http://schemas.openxmlformats.org/officeDocument/2006/math">
                    <m:r>
                      <a:rPr lang="en-US" sz="2600" i="1" dirty="0">
                        <a:latin typeface="Cambria Math"/>
                      </a:rPr>
                      <m:t>𝑖</m:t>
                    </m:r>
                  </m:oMath>
                </a14:m>
                <a:r>
                  <a:rPr lang="en-US" sz="2600" i="1" dirty="0"/>
                  <a:t> </a:t>
                </a:r>
                <a:r>
                  <a:rPr lang="en-US" sz="2600" dirty="0"/>
                  <a:t>= 1, …, </a:t>
                </a:r>
                <a14:m>
                  <m:oMath xmlns:m="http://schemas.openxmlformats.org/officeDocument/2006/math">
                    <m:r>
                      <a:rPr lang="en-US" sz="2600" i="1" dirty="0">
                        <a:latin typeface="Cambria Math"/>
                      </a:rPr>
                      <m:t>𝑛</m:t>
                    </m:r>
                  </m:oMath>
                </a14:m>
                <a:r>
                  <a:rPr lang="en-US" sz="2600" i="1" dirty="0"/>
                  <a:t>, </a:t>
                </a:r>
                <a:r>
                  <a:rPr lang="en-US" sz="2600" dirty="0"/>
                  <a:t>cannot be drawn on a straight </a:t>
                </a:r>
                <a:r>
                  <a:rPr lang="en-US" sz="2600" dirty="0" smtClean="0"/>
                  <a:t>line</a:t>
                </a:r>
              </a:p>
              <a:p>
                <a:pPr lvl="1"/>
                <a:r>
                  <a:rPr lang="en-US" sz="2200" dirty="0" smtClean="0"/>
                  <a:t>It is possible to find a straight line that will fit the set as accurately as possible, i.e. the fitting errors should be minimized</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199" y="1600200"/>
                <a:ext cx="5486401" cy="4530725"/>
              </a:xfrm>
              <a:blipFill rotWithShape="1">
                <a:blip r:embed="rId2"/>
                <a:stretch>
                  <a:fillRect l="-444" t="-1077" r="-3111" b="-996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34</a:t>
            </a:fld>
            <a:endParaRPr lang="en-US" altLang="en-US"/>
          </a:p>
        </p:txBody>
      </p:sp>
      <p:grpSp>
        <p:nvGrpSpPr>
          <p:cNvPr id="5" name="Group 4"/>
          <p:cNvGrpSpPr/>
          <p:nvPr/>
        </p:nvGrpSpPr>
        <p:grpSpPr>
          <a:xfrm>
            <a:off x="6041910" y="1396817"/>
            <a:ext cx="2996447" cy="1826284"/>
            <a:chOff x="1769319" y="4115170"/>
            <a:chExt cx="3325489" cy="2434466"/>
          </a:xfrm>
        </p:grpSpPr>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9319" y="4115170"/>
              <a:ext cx="3325489" cy="2434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784309" y="4963071"/>
              <a:ext cx="269343" cy="338554"/>
            </a:xfrm>
            <a:prstGeom prst="rect">
              <a:avLst/>
            </a:prstGeom>
            <a:solidFill>
              <a:schemeClr val="bg1"/>
            </a:solidFill>
          </p:spPr>
          <p:txBody>
            <a:bodyPr wrap="square" rtlCol="0">
              <a:spAutoFit/>
            </a:bodyPr>
            <a:lstStyle/>
            <a:p>
              <a:r>
                <a:rPr lang="en-US" sz="1600" i="1" smtClean="0"/>
                <a:t>Y</a:t>
              </a:r>
              <a:endParaRPr lang="en-US" sz="1600" i="1"/>
            </a:p>
          </p:txBody>
        </p:sp>
        <p:sp>
          <p:nvSpPr>
            <p:cNvPr id="8" name="TextBox 7"/>
            <p:cNvSpPr txBox="1"/>
            <p:nvPr/>
          </p:nvSpPr>
          <p:spPr>
            <a:xfrm>
              <a:off x="3432063" y="6176963"/>
              <a:ext cx="269343" cy="338554"/>
            </a:xfrm>
            <a:prstGeom prst="rect">
              <a:avLst/>
            </a:prstGeom>
            <a:solidFill>
              <a:schemeClr val="bg1"/>
            </a:solidFill>
          </p:spPr>
          <p:txBody>
            <a:bodyPr wrap="square" rtlCol="0">
              <a:spAutoFit/>
            </a:bodyPr>
            <a:lstStyle/>
            <a:p>
              <a:r>
                <a:rPr lang="en-US" sz="1600" i="1" dirty="0"/>
                <a:t>X</a:t>
              </a:r>
            </a:p>
          </p:txBody>
        </p:sp>
      </p:grpSp>
      <p:grpSp>
        <p:nvGrpSpPr>
          <p:cNvPr id="9" name="Group 8"/>
          <p:cNvGrpSpPr/>
          <p:nvPr/>
        </p:nvGrpSpPr>
        <p:grpSpPr>
          <a:xfrm>
            <a:off x="6041911" y="3581400"/>
            <a:ext cx="2996447" cy="2308393"/>
            <a:chOff x="838201" y="3353286"/>
            <a:chExt cx="3465542" cy="2536993"/>
          </a:xfrm>
        </p:grpSpPr>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201" y="3353286"/>
              <a:ext cx="3465542" cy="2536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884421" y="4283228"/>
              <a:ext cx="254833" cy="338554"/>
            </a:xfrm>
            <a:prstGeom prst="rect">
              <a:avLst/>
            </a:prstGeom>
            <a:solidFill>
              <a:schemeClr val="bg1"/>
            </a:solidFill>
          </p:spPr>
          <p:txBody>
            <a:bodyPr wrap="square" rtlCol="0">
              <a:spAutoFit/>
            </a:bodyPr>
            <a:lstStyle/>
            <a:p>
              <a:r>
                <a:rPr lang="en-US" sz="1600" i="1" smtClean="0"/>
                <a:t>Y</a:t>
              </a:r>
              <a:endParaRPr lang="en-US" sz="1600" i="1"/>
            </a:p>
          </p:txBody>
        </p:sp>
        <p:sp>
          <p:nvSpPr>
            <p:cNvPr id="12" name="TextBox 11"/>
            <p:cNvSpPr txBox="1"/>
            <p:nvPr/>
          </p:nvSpPr>
          <p:spPr>
            <a:xfrm>
              <a:off x="2570972" y="5525790"/>
              <a:ext cx="254833" cy="338554"/>
            </a:xfrm>
            <a:prstGeom prst="rect">
              <a:avLst/>
            </a:prstGeom>
            <a:solidFill>
              <a:schemeClr val="bg1"/>
            </a:solidFill>
          </p:spPr>
          <p:txBody>
            <a:bodyPr wrap="square" rtlCol="0">
              <a:spAutoFit/>
            </a:bodyPr>
            <a:lstStyle/>
            <a:p>
              <a:r>
                <a:rPr lang="en-US" sz="1600" i="1" dirty="0"/>
                <a:t>X</a:t>
              </a:r>
            </a:p>
          </p:txBody>
        </p:sp>
      </p:grpSp>
    </p:spTree>
    <p:extLst>
      <p:ext uri="{BB962C8B-B14F-4D97-AF65-F5344CB8AC3E}">
        <p14:creationId xmlns:p14="http://schemas.microsoft.com/office/powerpoint/2010/main" val="229930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Least Squares Estimation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a:t>Consider two lines A and B, both are fitted to the same set of (</a:t>
                </a:r>
                <a14:m>
                  <m:oMath xmlns:m="http://schemas.openxmlformats.org/officeDocument/2006/math">
                    <m:r>
                      <a:rPr lang="en-US" sz="2600" i="1" dirty="0" smtClean="0">
                        <a:latin typeface="Cambria Math"/>
                      </a:rPr>
                      <m:t>𝑋</m:t>
                    </m:r>
                    <m:r>
                      <a:rPr lang="en-US" sz="2600" i="1" baseline="-25000" dirty="0">
                        <a:latin typeface="Cambria Math"/>
                      </a:rPr>
                      <m:t>𝑖</m:t>
                    </m:r>
                  </m:oMath>
                </a14:m>
                <a:r>
                  <a:rPr lang="en-US" sz="2600" i="1" baseline="-25000" dirty="0"/>
                  <a:t> </a:t>
                </a:r>
                <a:r>
                  <a:rPr lang="en-US" sz="2600" i="1" dirty="0"/>
                  <a:t>,</a:t>
                </a:r>
                <a14:m>
                  <m:oMath xmlns:m="http://schemas.openxmlformats.org/officeDocument/2006/math">
                    <m:r>
                      <a:rPr lang="en-US" sz="2600" i="1" dirty="0" smtClean="0">
                        <a:latin typeface="Cambria Math"/>
                      </a:rPr>
                      <m:t>𝑌</m:t>
                    </m:r>
                    <m:r>
                      <a:rPr lang="en-US" sz="2600" i="1" baseline="-25000" dirty="0">
                        <a:latin typeface="Cambria Math"/>
                      </a:rPr>
                      <m:t>𝑖</m:t>
                    </m:r>
                  </m:oMath>
                </a14:m>
                <a:r>
                  <a:rPr lang="en-US" sz="2600" dirty="0"/>
                  <a:t>) </a:t>
                </a:r>
                <a:r>
                  <a:rPr lang="en-US" sz="2600" dirty="0" smtClean="0"/>
                  <a:t>pairs</a:t>
                </a:r>
                <a:endParaRPr lang="en-US" sz="2600" dirty="0"/>
              </a:p>
              <a:p>
                <a:endParaRPr lang="en-US" sz="2600" dirty="0"/>
              </a:p>
              <a:p>
                <a:endParaRPr lang="en-US" sz="2600" dirty="0"/>
              </a:p>
              <a:p>
                <a:endParaRPr lang="en-US" sz="2600" dirty="0"/>
              </a:p>
              <a:p>
                <a:endParaRPr lang="en-US" sz="2600" dirty="0" smtClean="0"/>
              </a:p>
              <a:p>
                <a:endParaRPr lang="en-US" sz="2600" dirty="0"/>
              </a:p>
              <a:p>
                <a:endParaRPr lang="en-US" sz="2600" dirty="0"/>
              </a:p>
              <a:p>
                <a:pPr lvl="1"/>
                <a:r>
                  <a:rPr lang="en-US" sz="2200" dirty="0"/>
                  <a:t>Which line seems to fit the set of points better? Why?</a:t>
                </a:r>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35</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pSp>
        <p:nvGrpSpPr>
          <p:cNvPr id="6" name="Group 5"/>
          <p:cNvGrpSpPr/>
          <p:nvPr/>
        </p:nvGrpSpPr>
        <p:grpSpPr>
          <a:xfrm>
            <a:off x="2729346" y="2626945"/>
            <a:ext cx="3900053" cy="2707055"/>
            <a:chOff x="2729347" y="2626945"/>
            <a:chExt cx="3641806" cy="2499315"/>
          </a:xfrm>
        </p:grpSpPr>
        <p:grpSp>
          <p:nvGrpSpPr>
            <p:cNvPr id="7" name="Group 6"/>
            <p:cNvGrpSpPr/>
            <p:nvPr/>
          </p:nvGrpSpPr>
          <p:grpSpPr>
            <a:xfrm>
              <a:off x="2729347" y="2626945"/>
              <a:ext cx="3641806" cy="2499315"/>
              <a:chOff x="2699792" y="2420888"/>
              <a:chExt cx="3081263" cy="2255677"/>
            </a:xfrm>
          </p:grpSpPr>
          <p:pic>
            <p:nvPicPr>
              <p:cNvPr id="10"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9792" y="2420888"/>
                <a:ext cx="3081263" cy="2255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Straight Connector 10"/>
              <p:cNvCxnSpPr/>
              <p:nvPr/>
            </p:nvCxnSpPr>
            <p:spPr>
              <a:xfrm flipV="1">
                <a:off x="3275856" y="2492896"/>
                <a:ext cx="2016224" cy="1656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707904" y="2564904"/>
                <a:ext cx="1562472" cy="1562472"/>
              </a:xfrm>
              <a:prstGeom prst="line">
                <a:avLst/>
              </a:prstGeom>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5220072" y="3923764"/>
                <a:ext cx="288032" cy="338554"/>
              </a:xfrm>
              <a:prstGeom prst="rect">
                <a:avLst/>
              </a:prstGeom>
              <a:noFill/>
            </p:spPr>
            <p:txBody>
              <a:bodyPr wrap="square" rtlCol="0">
                <a:spAutoFit/>
              </a:bodyPr>
              <a:lstStyle/>
              <a:p>
                <a:r>
                  <a:rPr lang="en-US" sz="1600" dirty="0" smtClean="0"/>
                  <a:t>B</a:t>
                </a:r>
                <a:endParaRPr lang="en-GB" sz="1600" dirty="0"/>
              </a:p>
            </p:txBody>
          </p:sp>
          <p:sp>
            <p:nvSpPr>
              <p:cNvPr id="14" name="TextBox 13"/>
              <p:cNvSpPr txBox="1"/>
              <p:nvPr/>
            </p:nvSpPr>
            <p:spPr>
              <a:xfrm>
                <a:off x="5220072" y="2420888"/>
                <a:ext cx="288032" cy="338554"/>
              </a:xfrm>
              <a:prstGeom prst="rect">
                <a:avLst/>
              </a:prstGeom>
              <a:noFill/>
            </p:spPr>
            <p:txBody>
              <a:bodyPr wrap="square" rtlCol="0">
                <a:spAutoFit/>
              </a:bodyPr>
              <a:lstStyle/>
              <a:p>
                <a:r>
                  <a:rPr lang="en-US" sz="1600" dirty="0"/>
                  <a:t>A</a:t>
                </a:r>
                <a:endParaRPr lang="en-GB" sz="1600" dirty="0"/>
              </a:p>
            </p:txBody>
          </p:sp>
        </p:grpSp>
        <p:sp>
          <p:nvSpPr>
            <p:cNvPr id="8" name="TextBox 7"/>
            <p:cNvSpPr txBox="1"/>
            <p:nvPr/>
          </p:nvSpPr>
          <p:spPr>
            <a:xfrm>
              <a:off x="2790713" y="3538048"/>
              <a:ext cx="254833" cy="338554"/>
            </a:xfrm>
            <a:prstGeom prst="rect">
              <a:avLst/>
            </a:prstGeom>
            <a:solidFill>
              <a:schemeClr val="bg1"/>
            </a:solidFill>
          </p:spPr>
          <p:txBody>
            <a:bodyPr wrap="square" rtlCol="0">
              <a:spAutoFit/>
            </a:bodyPr>
            <a:lstStyle/>
            <a:p>
              <a:r>
                <a:rPr lang="en-US" sz="1600" i="1" dirty="0" smtClean="0"/>
                <a:t>Y</a:t>
              </a:r>
              <a:endParaRPr lang="en-US" sz="1600" i="1" dirty="0"/>
            </a:p>
          </p:txBody>
        </p:sp>
        <p:sp>
          <p:nvSpPr>
            <p:cNvPr id="9" name="TextBox 8"/>
            <p:cNvSpPr txBox="1"/>
            <p:nvPr/>
          </p:nvSpPr>
          <p:spPr>
            <a:xfrm>
              <a:off x="4561652" y="4746141"/>
              <a:ext cx="254833" cy="338554"/>
            </a:xfrm>
            <a:prstGeom prst="rect">
              <a:avLst/>
            </a:prstGeom>
            <a:solidFill>
              <a:schemeClr val="bg1"/>
            </a:solidFill>
          </p:spPr>
          <p:txBody>
            <a:bodyPr wrap="square" rtlCol="0">
              <a:spAutoFit/>
            </a:bodyPr>
            <a:lstStyle/>
            <a:p>
              <a:r>
                <a:rPr lang="en-US" sz="1600" i="1" dirty="0"/>
                <a:t>X</a:t>
              </a:r>
            </a:p>
          </p:txBody>
        </p:sp>
      </p:grpSp>
    </p:spTree>
    <p:extLst>
      <p:ext uri="{BB962C8B-B14F-4D97-AF65-F5344CB8AC3E}">
        <p14:creationId xmlns:p14="http://schemas.microsoft.com/office/powerpoint/2010/main" val="26916929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Least Squares Estimation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a:t>Consider anther two possible lines A and C, both are fitted to the same set of (</a:t>
                </a:r>
                <a14:m>
                  <m:oMath xmlns:m="http://schemas.openxmlformats.org/officeDocument/2006/math">
                    <m:r>
                      <a:rPr lang="en-US" sz="2600" i="1" dirty="0" smtClean="0">
                        <a:latin typeface="Cambria Math"/>
                      </a:rPr>
                      <m:t>𝑋</m:t>
                    </m:r>
                    <m:r>
                      <a:rPr lang="en-US" sz="2600" i="1" baseline="-25000" dirty="0">
                        <a:latin typeface="Cambria Math"/>
                      </a:rPr>
                      <m:t>𝑖</m:t>
                    </m:r>
                  </m:oMath>
                </a14:m>
                <a:r>
                  <a:rPr lang="en-US" sz="2600" i="1" baseline="-25000" dirty="0"/>
                  <a:t> </a:t>
                </a:r>
                <a:r>
                  <a:rPr lang="en-US" sz="2600" i="1" dirty="0"/>
                  <a:t>,</a:t>
                </a:r>
                <a14:m>
                  <m:oMath xmlns:m="http://schemas.openxmlformats.org/officeDocument/2006/math">
                    <m:r>
                      <a:rPr lang="en-US" sz="2600" i="1" dirty="0" smtClean="0">
                        <a:latin typeface="Cambria Math"/>
                      </a:rPr>
                      <m:t>𝑌</m:t>
                    </m:r>
                    <m:r>
                      <a:rPr lang="en-US" sz="2600" i="1" baseline="-25000" dirty="0">
                        <a:latin typeface="Cambria Math"/>
                      </a:rPr>
                      <m:t>𝑖</m:t>
                    </m:r>
                  </m:oMath>
                </a14:m>
                <a:r>
                  <a:rPr lang="en-US" sz="2600" dirty="0"/>
                  <a:t>) </a:t>
                </a:r>
                <a:r>
                  <a:rPr lang="en-US" sz="2600" dirty="0" smtClean="0"/>
                  <a:t>pairs</a:t>
                </a:r>
                <a:endParaRPr lang="en-US" sz="2600" dirty="0"/>
              </a:p>
              <a:p>
                <a:endParaRPr lang="en-US" sz="2600" dirty="0"/>
              </a:p>
              <a:p>
                <a:endParaRPr lang="en-US" sz="2600" dirty="0"/>
              </a:p>
              <a:p>
                <a:endParaRPr lang="en-US" sz="2600" dirty="0"/>
              </a:p>
              <a:p>
                <a:endParaRPr lang="en-US" sz="2600" dirty="0"/>
              </a:p>
              <a:p>
                <a:endParaRPr lang="en-US" sz="2600" dirty="0"/>
              </a:p>
              <a:p>
                <a:endParaRPr lang="en-US" sz="2600" dirty="0"/>
              </a:p>
              <a:p>
                <a:pPr marL="685800" lvl="2">
                  <a:spcBef>
                    <a:spcPts val="1000"/>
                  </a:spcBef>
                </a:pPr>
                <a:r>
                  <a:rPr lang="en-US" dirty="0"/>
                  <a:t>Which line seems to fit the set of points better? Why?</a:t>
                </a:r>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36</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pSp>
        <p:nvGrpSpPr>
          <p:cNvPr id="6" name="Group 5"/>
          <p:cNvGrpSpPr/>
          <p:nvPr/>
        </p:nvGrpSpPr>
        <p:grpSpPr>
          <a:xfrm>
            <a:off x="2731559" y="2590800"/>
            <a:ext cx="3669241" cy="2788829"/>
            <a:chOff x="2915816" y="3356992"/>
            <a:chExt cx="3081263" cy="2273697"/>
          </a:xfrm>
        </p:grpSpPr>
        <p:pic>
          <p:nvPicPr>
            <p:cNvPr id="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5816" y="3375012"/>
              <a:ext cx="3081263" cy="2255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Connector 7"/>
            <p:cNvCxnSpPr/>
            <p:nvPr/>
          </p:nvCxnSpPr>
          <p:spPr>
            <a:xfrm flipV="1">
              <a:off x="3491880" y="3447020"/>
              <a:ext cx="2016224" cy="1656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419872" y="4602614"/>
              <a:ext cx="288032" cy="338554"/>
            </a:xfrm>
            <a:prstGeom prst="rect">
              <a:avLst/>
            </a:prstGeom>
            <a:noFill/>
          </p:spPr>
          <p:txBody>
            <a:bodyPr wrap="square" rtlCol="0">
              <a:spAutoFit/>
            </a:bodyPr>
            <a:lstStyle/>
            <a:p>
              <a:r>
                <a:rPr lang="en-US" sz="1600" dirty="0" smtClean="0"/>
                <a:t>C</a:t>
              </a:r>
              <a:endParaRPr lang="en-GB" sz="1600" dirty="0"/>
            </a:p>
          </p:txBody>
        </p:sp>
        <p:sp>
          <p:nvSpPr>
            <p:cNvPr id="10" name="TextBox 9"/>
            <p:cNvSpPr txBox="1"/>
            <p:nvPr/>
          </p:nvSpPr>
          <p:spPr>
            <a:xfrm>
              <a:off x="5076056" y="3356992"/>
              <a:ext cx="288032" cy="338554"/>
            </a:xfrm>
            <a:prstGeom prst="rect">
              <a:avLst/>
            </a:prstGeom>
            <a:noFill/>
          </p:spPr>
          <p:txBody>
            <a:bodyPr wrap="square" rtlCol="0">
              <a:spAutoFit/>
            </a:bodyPr>
            <a:lstStyle/>
            <a:p>
              <a:r>
                <a:rPr lang="en-US" sz="1600" dirty="0"/>
                <a:t>A</a:t>
              </a:r>
              <a:endParaRPr lang="en-GB" sz="1600" dirty="0"/>
            </a:p>
          </p:txBody>
        </p:sp>
        <p:cxnSp>
          <p:nvCxnSpPr>
            <p:cNvPr id="11" name="Straight Connector 10"/>
            <p:cNvCxnSpPr/>
            <p:nvPr/>
          </p:nvCxnSpPr>
          <p:spPr>
            <a:xfrm flipV="1">
              <a:off x="3491880" y="3544289"/>
              <a:ext cx="2088232" cy="1396880"/>
            </a:xfrm>
            <a:prstGeom prst="line">
              <a:avLst/>
            </a:prstGeom>
          </p:spPr>
          <p:style>
            <a:lnRef idx="1">
              <a:schemeClr val="dk1"/>
            </a:lnRef>
            <a:fillRef idx="0">
              <a:schemeClr val="dk1"/>
            </a:fillRef>
            <a:effectRef idx="0">
              <a:schemeClr val="dk1"/>
            </a:effectRef>
            <a:fontRef idx="minor">
              <a:schemeClr val="tx1"/>
            </a:fontRef>
          </p:style>
        </p:cxnSp>
      </p:grpSp>
      <p:sp>
        <p:nvSpPr>
          <p:cNvPr id="12" name="TextBox 11"/>
          <p:cNvSpPr txBox="1"/>
          <p:nvPr/>
        </p:nvSpPr>
        <p:spPr>
          <a:xfrm>
            <a:off x="2790713" y="3700046"/>
            <a:ext cx="254833" cy="338554"/>
          </a:xfrm>
          <a:prstGeom prst="rect">
            <a:avLst/>
          </a:prstGeom>
          <a:solidFill>
            <a:schemeClr val="bg1"/>
          </a:solidFill>
        </p:spPr>
        <p:txBody>
          <a:bodyPr wrap="square" rtlCol="0">
            <a:spAutoFit/>
          </a:bodyPr>
          <a:lstStyle/>
          <a:p>
            <a:r>
              <a:rPr lang="en-US" sz="1600" i="1" dirty="0" smtClean="0"/>
              <a:t>Y</a:t>
            </a:r>
            <a:endParaRPr lang="en-US" sz="1600" i="1" dirty="0"/>
          </a:p>
        </p:txBody>
      </p:sp>
      <p:sp>
        <p:nvSpPr>
          <p:cNvPr id="13" name="TextBox 12"/>
          <p:cNvSpPr txBox="1"/>
          <p:nvPr/>
        </p:nvSpPr>
        <p:spPr>
          <a:xfrm>
            <a:off x="4545767" y="4995446"/>
            <a:ext cx="254833" cy="338554"/>
          </a:xfrm>
          <a:prstGeom prst="rect">
            <a:avLst/>
          </a:prstGeom>
          <a:solidFill>
            <a:schemeClr val="bg1"/>
          </a:solidFill>
        </p:spPr>
        <p:txBody>
          <a:bodyPr wrap="square" rtlCol="0">
            <a:spAutoFit/>
          </a:bodyPr>
          <a:lstStyle/>
          <a:p>
            <a:r>
              <a:rPr lang="en-US" sz="1600" i="1" dirty="0"/>
              <a:t>X</a:t>
            </a:r>
          </a:p>
        </p:txBody>
      </p:sp>
    </p:spTree>
    <p:extLst>
      <p:ext uri="{BB962C8B-B14F-4D97-AF65-F5344CB8AC3E}">
        <p14:creationId xmlns:p14="http://schemas.microsoft.com/office/powerpoint/2010/main" val="2838852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Least Squares Estimation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199" y="1600200"/>
                <a:ext cx="6534663" cy="4530725"/>
              </a:xfrm>
            </p:spPr>
            <p:txBody>
              <a:bodyPr/>
              <a:lstStyle/>
              <a:p>
                <a:r>
                  <a:rPr lang="en-US" sz="2600" dirty="0"/>
                  <a:t>For a given </a:t>
                </a:r>
                <a14:m>
                  <m:oMath xmlns:m="http://schemas.openxmlformats.org/officeDocument/2006/math">
                    <m:r>
                      <a:rPr lang="en-US" sz="2600" i="1" dirty="0" smtClean="0">
                        <a:latin typeface="Cambria Math"/>
                      </a:rPr>
                      <m:t>𝑋</m:t>
                    </m:r>
                  </m:oMath>
                </a14:m>
                <a:r>
                  <a:rPr lang="en-US" sz="2600" i="1" dirty="0">
                    <a:latin typeface="Times New Roman" pitchFamily="18" charset="0"/>
                    <a:cs typeface="Times New Roman" pitchFamily="18" charset="0"/>
                  </a:rPr>
                  <a:t>,</a:t>
                </a:r>
                <a:r>
                  <a:rPr lang="en-US" sz="2600" dirty="0"/>
                  <a:t> when a line pass through the point (</a:t>
                </a:r>
                <a14:m>
                  <m:oMath xmlns:m="http://schemas.openxmlformats.org/officeDocument/2006/math">
                    <m:r>
                      <a:rPr lang="en-US" sz="2600" i="1" dirty="0" smtClean="0">
                        <a:latin typeface="Cambria Math"/>
                      </a:rPr>
                      <m:t>𝑋</m:t>
                    </m:r>
                  </m:oMath>
                </a14:m>
                <a:r>
                  <a:rPr lang="en-US" sz="2600" dirty="0"/>
                  <a:t> ,</a:t>
                </a:r>
                <a14:m>
                  <m:oMath xmlns:m="http://schemas.openxmlformats.org/officeDocument/2006/math">
                    <m:r>
                      <a:rPr lang="en-US" sz="2600" i="1" dirty="0" smtClean="0">
                        <a:latin typeface="Cambria Math"/>
                      </a:rPr>
                      <m:t>𝑌</m:t>
                    </m:r>
                  </m:oMath>
                </a14:m>
                <a:r>
                  <a:rPr lang="en-US" sz="2600" dirty="0"/>
                  <a:t>) exactly, we say there is no </a:t>
                </a:r>
                <a:r>
                  <a:rPr lang="en-US" sz="2600" dirty="0" smtClean="0"/>
                  <a:t>error </a:t>
                </a:r>
                <a:endParaRPr lang="en-US" sz="2600" dirty="0"/>
              </a:p>
              <a:p>
                <a:r>
                  <a:rPr lang="en-US" sz="2600" dirty="0"/>
                  <a:t>When a line does not pass through the point, we say there is an </a:t>
                </a:r>
                <a:r>
                  <a:rPr lang="en-US" sz="2600" dirty="0" smtClean="0"/>
                  <a:t>error</a:t>
                </a:r>
                <a:endParaRPr lang="en-US" sz="2600" dirty="0"/>
              </a:p>
              <a:p>
                <a:r>
                  <a:rPr lang="en-US" sz="2600" dirty="0"/>
                  <a:t>The amount of error is represented by the distance between the actual value (</a:t>
                </a:r>
                <a14:m>
                  <m:oMath xmlns:m="http://schemas.openxmlformats.org/officeDocument/2006/math">
                    <m:r>
                      <a:rPr lang="en-US" sz="2600" i="1" dirty="0" smtClean="0">
                        <a:latin typeface="Cambria Math"/>
                      </a:rPr>
                      <m:t>𝑌</m:t>
                    </m:r>
                  </m:oMath>
                </a14:m>
                <a:r>
                  <a:rPr lang="en-US" sz="2600" dirty="0"/>
                  <a:t>) and the fitted (or predicted) value </a:t>
                </a:r>
                <a14:m>
                  <m:oMath xmlns:m="http://schemas.openxmlformats.org/officeDocument/2006/math">
                    <m:r>
                      <a:rPr lang="en-US" sz="2600">
                        <a:latin typeface="Cambria Math"/>
                      </a:rPr>
                      <m:t>(</m:t>
                    </m:r>
                    <m:acc>
                      <m:accPr>
                        <m:chr m:val="̂"/>
                        <m:ctrlPr>
                          <a:rPr lang="en-US" sz="2600" i="1">
                            <a:latin typeface="Cambria Math" panose="02040503050406030204" pitchFamily="18" charset="0"/>
                          </a:rPr>
                        </m:ctrlPr>
                      </m:accPr>
                      <m:e>
                        <m:r>
                          <a:rPr lang="en-US" sz="2600" i="1">
                            <a:latin typeface="Cambria Math" charset="0"/>
                          </a:rPr>
                          <m:t>𝑌</m:t>
                        </m:r>
                      </m:e>
                    </m:acc>
                    <m:r>
                      <a:rPr lang="en-US" sz="2600" i="1">
                        <a:latin typeface="Cambria Math"/>
                      </a:rPr>
                      <m:t>)</m:t>
                    </m:r>
                  </m:oMath>
                </a14:m>
                <a:r>
                  <a:rPr lang="en-US" sz="2600" dirty="0"/>
                  <a:t> given by the straight line for the same </a:t>
                </a:r>
                <a14:m>
                  <m:oMath xmlns:m="http://schemas.openxmlformats.org/officeDocument/2006/math">
                    <m:r>
                      <a:rPr lang="en-US" sz="2600" i="1" dirty="0" smtClean="0">
                        <a:latin typeface="Cambria Math"/>
                      </a:rPr>
                      <m:t>𝑋</m:t>
                    </m:r>
                  </m:oMath>
                </a14:m>
                <a:endParaRPr lang="en-US" sz="2600" dirty="0"/>
              </a:p>
              <a:p>
                <a:r>
                  <a:rPr lang="en-US" sz="2600" dirty="0"/>
                  <a:t>That is, </a:t>
                </a:r>
                <a14:m>
                  <m:oMath xmlns:m="http://schemas.openxmlformats.org/officeDocument/2006/math">
                    <m:r>
                      <a:rPr lang="en-US" sz="2600" i="1" dirty="0" smtClean="0">
                        <a:solidFill>
                          <a:srgbClr val="FF0000"/>
                        </a:solidFill>
                        <a:latin typeface="Cambria Math"/>
                      </a:rPr>
                      <m:t>𝑒𝑟𝑟𝑜𝑟</m:t>
                    </m:r>
                  </m:oMath>
                </a14:m>
                <a:r>
                  <a:rPr lang="en-US" sz="2600" dirty="0">
                    <a:solidFill>
                      <a:srgbClr val="FF0000"/>
                    </a:solidFill>
                  </a:rPr>
                  <a:t> = </a:t>
                </a:r>
                <a14:m>
                  <m:oMath xmlns:m="http://schemas.openxmlformats.org/officeDocument/2006/math">
                    <m:r>
                      <a:rPr lang="en-US" sz="2600" i="1" dirty="0" smtClean="0">
                        <a:solidFill>
                          <a:srgbClr val="FF0000"/>
                        </a:solidFill>
                        <a:latin typeface="Cambria Math"/>
                      </a:rPr>
                      <m:t>𝑌</m:t>
                    </m:r>
                    <m:r>
                      <a:rPr lang="en-US" sz="2600" i="1" dirty="0" smtClean="0">
                        <a:solidFill>
                          <a:srgbClr val="FF0000"/>
                        </a:solidFill>
                        <a:latin typeface="Cambria Math"/>
                      </a:rPr>
                      <m:t>−</m:t>
                    </m:r>
                    <m:acc>
                      <m:accPr>
                        <m:chr m:val="̂"/>
                        <m:ctrlPr>
                          <a:rPr lang="en-US" sz="2600" i="1">
                            <a:solidFill>
                              <a:srgbClr val="FF0000"/>
                            </a:solidFill>
                            <a:latin typeface="Cambria Math" panose="02040503050406030204" pitchFamily="18" charset="0"/>
                          </a:rPr>
                        </m:ctrlPr>
                      </m:accPr>
                      <m:e>
                        <m:r>
                          <a:rPr lang="en-US" sz="2600" i="1">
                            <a:solidFill>
                              <a:srgbClr val="FF0000"/>
                            </a:solidFill>
                            <a:latin typeface="Cambria Math" charset="0"/>
                          </a:rPr>
                          <m:t>𝑌</m:t>
                        </m:r>
                      </m:e>
                    </m:acc>
                  </m:oMath>
                </a14:m>
                <a:r>
                  <a:rPr lang="en-US" sz="2600" dirty="0"/>
                  <a:t> </a:t>
                </a:r>
                <a:endParaRPr lang="en-US" sz="2600" dirty="0" smtClean="0"/>
              </a:p>
              <a:p>
                <a:pPr lvl="1"/>
                <a:r>
                  <a:rPr lang="en-US" sz="2200" dirty="0" smtClean="0"/>
                  <a:t>This </a:t>
                </a:r>
                <a:r>
                  <a:rPr lang="en-US" sz="2200" dirty="0"/>
                  <a:t>error is also called </a:t>
                </a:r>
                <a:r>
                  <a:rPr lang="en-US" sz="2200" dirty="0">
                    <a:solidFill>
                      <a:srgbClr val="FF0000"/>
                    </a:solidFill>
                  </a:rPr>
                  <a:t>residual</a:t>
                </a:r>
                <a:r>
                  <a:rPr lang="en-US" sz="2200" dirty="0"/>
                  <a:t> in regression </a:t>
                </a:r>
                <a:r>
                  <a:rPr lang="en-US" sz="2200" dirty="0" smtClean="0"/>
                  <a:t>analysis, and denoted </a:t>
                </a:r>
                <a:r>
                  <a:rPr lang="en-US" sz="2200" dirty="0"/>
                  <a:t>as </a:t>
                </a:r>
                <a14:m>
                  <m:oMath xmlns:m="http://schemas.openxmlformats.org/officeDocument/2006/math">
                    <m:r>
                      <a:rPr lang="en-US" sz="2200" i="1" dirty="0" smtClean="0">
                        <a:solidFill>
                          <a:srgbClr val="FF0000"/>
                        </a:solidFill>
                        <a:latin typeface="Cambria Math"/>
                      </a:rPr>
                      <m:t>𝑒</m:t>
                    </m:r>
                  </m:oMath>
                </a14:m>
                <a:endParaRPr lang="en-US" sz="2200" dirty="0">
                  <a:solidFill>
                    <a:srgbClr val="FF0000"/>
                  </a:solidFill>
                </a:endParaRPr>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199" y="1600200"/>
                <a:ext cx="6534663" cy="4530725"/>
              </a:xfrm>
              <a:blipFill rotWithShape="1">
                <a:blip r:embed="rId2"/>
                <a:stretch>
                  <a:fillRect l="-373" t="-1346" r="-1306" b="-538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37</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pSp>
        <p:nvGrpSpPr>
          <p:cNvPr id="20" name="Group 19"/>
          <p:cNvGrpSpPr/>
          <p:nvPr/>
        </p:nvGrpSpPr>
        <p:grpSpPr>
          <a:xfrm>
            <a:off x="7121516" y="1600200"/>
            <a:ext cx="1793880" cy="1060924"/>
            <a:chOff x="9001919" y="2125408"/>
            <a:chExt cx="1330686" cy="864096"/>
          </a:xfrm>
        </p:grpSpPr>
        <p:sp>
          <p:nvSpPr>
            <p:cNvPr id="21" name="Oval 20"/>
            <p:cNvSpPr/>
            <p:nvPr/>
          </p:nvSpPr>
          <p:spPr>
            <a:xfrm>
              <a:off x="9411107" y="2534596"/>
              <a:ext cx="45720"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600">
                <a:latin typeface="Calibri" charset="0"/>
                <a:ea typeface="Calibri" charset="0"/>
                <a:cs typeface="Calibri" charset="0"/>
              </a:endParaRPr>
            </a:p>
          </p:txBody>
        </p:sp>
        <p:cxnSp>
          <p:nvCxnSpPr>
            <p:cNvPr id="22" name="Straight Connector 21"/>
            <p:cNvCxnSpPr/>
            <p:nvPr/>
          </p:nvCxnSpPr>
          <p:spPr>
            <a:xfrm flipH="1">
              <a:off x="9001919" y="2125408"/>
              <a:ext cx="864096" cy="864096"/>
            </a:xfrm>
            <a:prstGeom prst="line">
              <a:avLst/>
            </a:prstGeom>
          </p:spPr>
          <p:style>
            <a:lnRef idx="1">
              <a:schemeClr val="dk1"/>
            </a:lnRef>
            <a:fillRef idx="0">
              <a:schemeClr val="dk1"/>
            </a:fillRef>
            <a:effectRef idx="0">
              <a:schemeClr val="dk1"/>
            </a:effectRef>
            <a:fontRef idx="minor">
              <a:schemeClr val="tx1"/>
            </a:fontRef>
          </p:style>
        </p:cxnSp>
        <p:sp>
          <p:nvSpPr>
            <p:cNvPr id="23" name="TextBox 22"/>
            <p:cNvSpPr txBox="1"/>
            <p:nvPr/>
          </p:nvSpPr>
          <p:spPr>
            <a:xfrm>
              <a:off x="9658815" y="2425078"/>
              <a:ext cx="673790" cy="275744"/>
            </a:xfrm>
            <a:prstGeom prst="rect">
              <a:avLst/>
            </a:prstGeom>
            <a:noFill/>
          </p:spPr>
          <p:txBody>
            <a:bodyPr wrap="square" rtlCol="0">
              <a:spAutoFit/>
            </a:bodyPr>
            <a:lstStyle/>
            <a:p>
              <a:r>
                <a:rPr lang="en-US" sz="1600" dirty="0">
                  <a:latin typeface="Calibri" charset="0"/>
                  <a:ea typeface="Calibri" charset="0"/>
                  <a:cs typeface="Calibri" charset="0"/>
                </a:rPr>
                <a:t>Error = 0</a:t>
              </a:r>
              <a:endParaRPr lang="en-GB" sz="1600" dirty="0">
                <a:latin typeface="Calibri" charset="0"/>
                <a:ea typeface="Calibri" charset="0"/>
                <a:cs typeface="Calibri" charset="0"/>
              </a:endParaRPr>
            </a:p>
          </p:txBody>
        </p:sp>
        <p:sp>
          <p:nvSpPr>
            <p:cNvPr id="24" name="TextBox 23"/>
            <p:cNvSpPr txBox="1"/>
            <p:nvPr/>
          </p:nvSpPr>
          <p:spPr>
            <a:xfrm>
              <a:off x="9060818" y="2242616"/>
              <a:ext cx="407288" cy="275744"/>
            </a:xfrm>
            <a:prstGeom prst="rect">
              <a:avLst/>
            </a:prstGeom>
            <a:noFill/>
          </p:spPr>
          <p:txBody>
            <a:bodyPr wrap="square" rtlCol="0">
              <a:spAutoFit/>
            </a:bodyPr>
            <a:lstStyle/>
            <a:p>
              <a:r>
                <a:rPr lang="en-GB" sz="1600" dirty="0" smtClean="0">
                  <a:latin typeface="Calibri" charset="0"/>
                  <a:ea typeface="Calibri" charset="0"/>
                  <a:cs typeface="Calibri" charset="0"/>
                </a:rPr>
                <a:t>(X,Y)</a:t>
              </a:r>
              <a:endParaRPr lang="en-GB" sz="1600" dirty="0">
                <a:latin typeface="Calibri" charset="0"/>
                <a:ea typeface="Calibri" charset="0"/>
                <a:cs typeface="Calibri" charset="0"/>
              </a:endParaRPr>
            </a:p>
          </p:txBody>
        </p:sp>
      </p:grpSp>
      <p:grpSp>
        <p:nvGrpSpPr>
          <p:cNvPr id="25" name="Group 24"/>
          <p:cNvGrpSpPr/>
          <p:nvPr/>
        </p:nvGrpSpPr>
        <p:grpSpPr>
          <a:xfrm>
            <a:off x="6781799" y="3200400"/>
            <a:ext cx="2286001" cy="1232178"/>
            <a:chOff x="8748684" y="3971690"/>
            <a:chExt cx="2011348" cy="1003578"/>
          </a:xfrm>
        </p:grpSpPr>
        <p:grpSp>
          <p:nvGrpSpPr>
            <p:cNvPr id="26" name="Group 25"/>
            <p:cNvGrpSpPr/>
            <p:nvPr/>
          </p:nvGrpSpPr>
          <p:grpSpPr>
            <a:xfrm>
              <a:off x="8748684" y="3971690"/>
              <a:ext cx="2011348" cy="1003578"/>
              <a:chOff x="8578000" y="4487974"/>
              <a:chExt cx="2011348" cy="1003578"/>
            </a:xfrm>
          </p:grpSpPr>
          <mc:AlternateContent xmlns:mc="http://schemas.openxmlformats.org/markup-compatibility/2006" xmlns:a14="http://schemas.microsoft.com/office/drawing/2010/main">
            <mc:Choice Requires="a14">
              <p:sp>
                <p:nvSpPr>
                  <p:cNvPr id="28" name="TextBox 27"/>
                  <p:cNvSpPr txBox="1"/>
                  <p:nvPr/>
                </p:nvSpPr>
                <p:spPr>
                  <a:xfrm>
                    <a:off x="9544785" y="4653917"/>
                    <a:ext cx="1044563" cy="281175"/>
                  </a:xfrm>
                  <a:prstGeom prst="rect">
                    <a:avLst/>
                  </a:prstGeom>
                  <a:noFill/>
                </p:spPr>
                <p:txBody>
                  <a:bodyPr wrap="square" rtlCol="0">
                    <a:spAutoFit/>
                  </a:bodyPr>
                  <a:lstStyle/>
                  <a:p>
                    <a:r>
                      <a:rPr lang="en-US" sz="1600" dirty="0" smtClean="0">
                        <a:latin typeface="Calibri" charset="0"/>
                        <a:ea typeface="Calibri" charset="0"/>
                        <a:cs typeface="Calibri" charset="0"/>
                      </a:rPr>
                      <a:t>Error </a:t>
                    </a:r>
                    <a:r>
                      <a:rPr lang="en-US" sz="1600" dirty="0">
                        <a:latin typeface="Calibri" charset="0"/>
                        <a:ea typeface="Calibri" charset="0"/>
                        <a:cs typeface="Calibri" charset="0"/>
                      </a:rPr>
                      <a:t>= </a:t>
                    </a:r>
                    <a:r>
                      <a:rPr lang="en-US" sz="1600" i="1" dirty="0">
                        <a:latin typeface="Calibri" charset="0"/>
                        <a:ea typeface="Calibri" charset="0"/>
                        <a:cs typeface="Calibri" charset="0"/>
                      </a:rPr>
                      <a:t>Y</a:t>
                    </a:r>
                    <a:r>
                      <a:rPr lang="en-US" sz="1600" i="1" dirty="0" smtClean="0">
                        <a:latin typeface="Calibri" charset="0"/>
                        <a:ea typeface="Calibri" charset="0"/>
                        <a:cs typeface="Calibri" charset="0"/>
                      </a:rPr>
                      <a:t> </a:t>
                    </a:r>
                    <a:r>
                      <a:rPr lang="en-US" sz="1600" i="1" dirty="0">
                        <a:latin typeface="Calibri" charset="0"/>
                        <a:ea typeface="Calibri" charset="0"/>
                        <a:cs typeface="Calibri" charset="0"/>
                      </a:rPr>
                      <a:t>- </a:t>
                    </a:r>
                    <a14:m>
                      <m:oMath xmlns:m="http://schemas.openxmlformats.org/officeDocument/2006/math">
                        <m:acc>
                          <m:accPr>
                            <m:chr m:val="̂"/>
                            <m:ctrlPr>
                              <a:rPr lang="en-US" sz="1600" i="1">
                                <a:latin typeface="Cambria Math" panose="02040503050406030204" pitchFamily="18" charset="0"/>
                                <a:ea typeface="Calibri" charset="0"/>
                                <a:cs typeface="Calibri" charset="0"/>
                              </a:rPr>
                            </m:ctrlPr>
                          </m:accPr>
                          <m:e>
                            <m:r>
                              <a:rPr lang="en-US" sz="1600" b="0" i="1" smtClean="0">
                                <a:latin typeface="Cambria Math"/>
                                <a:ea typeface="Calibri" charset="0"/>
                                <a:cs typeface="Calibri" charset="0"/>
                              </a:rPr>
                              <m:t>𝑌</m:t>
                            </m:r>
                          </m:e>
                        </m:acc>
                      </m:oMath>
                    </a14:m>
                    <a:endParaRPr lang="en-GB" sz="1600" dirty="0">
                      <a:latin typeface="Calibri" charset="0"/>
                      <a:ea typeface="Calibri" charset="0"/>
                      <a:cs typeface="Calibri" charset="0"/>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9544785" y="4653917"/>
                    <a:ext cx="1044563" cy="281175"/>
                  </a:xfrm>
                  <a:prstGeom prst="rect">
                    <a:avLst/>
                  </a:prstGeom>
                  <a:blipFill rotWithShape="1">
                    <a:blip r:embed="rId3"/>
                    <a:stretch>
                      <a:fillRect l="-3077" t="-1754" r="-16923" b="-22807"/>
                    </a:stretch>
                  </a:blipFill>
                </p:spPr>
                <p:txBody>
                  <a:bodyPr/>
                  <a:lstStyle/>
                  <a:p>
                    <a:r>
                      <a:rPr lang="en-US">
                        <a:noFill/>
                      </a:rPr>
                      <a:t> </a:t>
                    </a:r>
                  </a:p>
                </p:txBody>
              </p:sp>
            </mc:Fallback>
          </mc:AlternateContent>
          <p:sp>
            <p:nvSpPr>
              <p:cNvPr id="29" name="Oval 28"/>
              <p:cNvSpPr/>
              <p:nvPr/>
            </p:nvSpPr>
            <p:spPr>
              <a:xfrm>
                <a:off x="8920892" y="4788039"/>
                <a:ext cx="62704" cy="4572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600">
                  <a:latin typeface="Calibri" charset="0"/>
                  <a:ea typeface="Calibri" charset="0"/>
                  <a:cs typeface="Calibri" charset="0"/>
                </a:endParaRPr>
              </a:p>
            </p:txBody>
          </p:sp>
          <p:cxnSp>
            <p:nvCxnSpPr>
              <p:cNvPr id="30" name="Straight Connector 29"/>
              <p:cNvCxnSpPr/>
              <p:nvPr/>
            </p:nvCxnSpPr>
            <p:spPr>
              <a:xfrm flipH="1">
                <a:off x="8876904" y="4561461"/>
                <a:ext cx="903555" cy="824486"/>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a:off x="8958558" y="4785163"/>
                <a:ext cx="0" cy="48585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8578000" y="4487974"/>
                <a:ext cx="685784" cy="338554"/>
              </a:xfrm>
              <a:prstGeom prst="rect">
                <a:avLst/>
              </a:prstGeom>
              <a:noFill/>
            </p:spPr>
            <p:txBody>
              <a:bodyPr wrap="square" rtlCol="0">
                <a:spAutoFit/>
              </a:bodyPr>
              <a:lstStyle/>
              <a:p>
                <a:r>
                  <a:rPr lang="en-GB" sz="1600" dirty="0" smtClean="0">
                    <a:latin typeface="Calibri" charset="0"/>
                    <a:ea typeface="Calibri" charset="0"/>
                    <a:cs typeface="Calibri" charset="0"/>
                  </a:rPr>
                  <a:t>(X,Y)</a:t>
                </a:r>
                <a:endParaRPr lang="en-GB" sz="1600" dirty="0">
                  <a:latin typeface="Calibri" charset="0"/>
                  <a:ea typeface="Calibri" charset="0"/>
                  <a:cs typeface="Calibri" charset="0"/>
                </a:endParaRPr>
              </a:p>
            </p:txBody>
          </p:sp>
          <mc:AlternateContent xmlns:mc="http://schemas.openxmlformats.org/markup-compatibility/2006" xmlns:a14="http://schemas.microsoft.com/office/drawing/2010/main">
            <mc:Choice Requires="a14">
              <p:sp>
                <p:nvSpPr>
                  <p:cNvPr id="33" name="TextBox 32"/>
                  <p:cNvSpPr txBox="1"/>
                  <p:nvPr/>
                </p:nvSpPr>
                <p:spPr>
                  <a:xfrm>
                    <a:off x="8963488" y="5146329"/>
                    <a:ext cx="1093025" cy="345223"/>
                  </a:xfrm>
                  <a:prstGeom prst="rect">
                    <a:avLst/>
                  </a:prstGeom>
                  <a:noFill/>
                </p:spPr>
                <p:txBody>
                  <a:bodyPr wrap="square" rtlCol="0">
                    <a:spAutoFit/>
                  </a:bodyPr>
                  <a:lstStyle/>
                  <a:p>
                    <a14:m>
                      <m:oMath xmlns:m="http://schemas.openxmlformats.org/officeDocument/2006/math">
                        <m:r>
                          <a:rPr lang="en-US" sz="1600" b="0" i="1" smtClean="0">
                            <a:latin typeface="Cambria Math"/>
                            <a:ea typeface="Calibri" charset="0"/>
                            <a:cs typeface="Calibri" charset="0"/>
                          </a:rPr>
                          <m:t>(</m:t>
                        </m:r>
                        <m:r>
                          <a:rPr lang="en-US" sz="1600" b="0" i="1" smtClean="0">
                            <a:latin typeface="Cambria Math"/>
                            <a:ea typeface="Calibri" charset="0"/>
                            <a:cs typeface="Calibri" charset="0"/>
                          </a:rPr>
                          <m:t>𝑋</m:t>
                        </m:r>
                        <m:r>
                          <a:rPr lang="en-US" sz="1600" b="0" i="1" smtClean="0">
                            <a:latin typeface="Cambria Math"/>
                            <a:ea typeface="Calibri" charset="0"/>
                            <a:cs typeface="Calibri" charset="0"/>
                          </a:rPr>
                          <m:t>,</m:t>
                        </m:r>
                        <m:acc>
                          <m:accPr>
                            <m:chr m:val="̂"/>
                            <m:ctrlPr>
                              <a:rPr lang="en-GB" sz="1600" i="1" smtClean="0">
                                <a:latin typeface="Cambria Math" panose="02040503050406030204" pitchFamily="18" charset="0"/>
                                <a:ea typeface="Calibri" charset="0"/>
                                <a:cs typeface="Calibri" charset="0"/>
                              </a:rPr>
                            </m:ctrlPr>
                          </m:accPr>
                          <m:e>
                            <m:r>
                              <a:rPr lang="en-US" sz="1600" b="0" i="1" smtClean="0">
                                <a:latin typeface="Cambria Math"/>
                                <a:ea typeface="Calibri" charset="0"/>
                                <a:cs typeface="Calibri" charset="0"/>
                              </a:rPr>
                              <m:t>𝑌</m:t>
                            </m:r>
                          </m:e>
                        </m:acc>
                      </m:oMath>
                    </a14:m>
                    <a:r>
                      <a:rPr lang="en-GB" sz="1600" dirty="0" smtClean="0">
                        <a:latin typeface="Calibri" charset="0"/>
                        <a:ea typeface="Calibri" charset="0"/>
                        <a:cs typeface="Calibri" charset="0"/>
                      </a:rPr>
                      <a:t>)</a:t>
                    </a:r>
                    <a:endParaRPr lang="en-GB" sz="1600" dirty="0">
                      <a:latin typeface="Calibri" charset="0"/>
                      <a:ea typeface="Calibri" charset="0"/>
                      <a:cs typeface="Calibri" charset="0"/>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8963488" y="5146329"/>
                    <a:ext cx="1093025" cy="471539"/>
                  </a:xfrm>
                  <a:prstGeom prst="rect">
                    <a:avLst/>
                  </a:prstGeom>
                  <a:blipFill rotWithShape="0">
                    <a:blip r:embed="rId4"/>
                    <a:stretch>
                      <a:fillRect l="-4444" t="-9091" r="-6667" b="-29870"/>
                    </a:stretch>
                  </a:blipFill>
                </p:spPr>
                <p:txBody>
                  <a:bodyPr/>
                  <a:lstStyle/>
                  <a:p>
                    <a:r>
                      <a:rPr lang="en-US">
                        <a:noFill/>
                      </a:rPr>
                      <a:t> </a:t>
                    </a:r>
                  </a:p>
                </p:txBody>
              </p:sp>
            </mc:Fallback>
          </mc:AlternateContent>
        </p:grpSp>
        <p:sp>
          <p:nvSpPr>
            <p:cNvPr id="27" name="Oval 26"/>
            <p:cNvSpPr/>
            <p:nvPr/>
          </p:nvSpPr>
          <p:spPr bwMode="auto">
            <a:xfrm>
              <a:off x="9107340" y="4774434"/>
              <a:ext cx="45719" cy="45719"/>
            </a:xfrm>
            <a:prstGeom prst="ellipse">
              <a:avLst/>
            </a:prstGeom>
            <a:solidFill>
              <a:schemeClr val="tx1"/>
            </a:solidFill>
            <a:ln w="12700" cap="rnd" cmpd="sng">
              <a:solidFill>
                <a:schemeClr val="tx1"/>
              </a:solidFill>
              <a:prstDash val="solid"/>
              <a:round/>
              <a:headEnd type="none" w="med" len="med"/>
              <a:tailEnd type="none" w="med" len="med"/>
            </a:ln>
          </p:spPr>
          <p:txBody>
            <a:bodyPr rtlCol="0" anchor="ctr"/>
            <a:lstStyle/>
            <a:p>
              <a:pPr algn="ctr"/>
              <a:endParaRPr lang="en-US" sz="1600"/>
            </a:p>
          </p:txBody>
        </p:sp>
      </p:grpSp>
    </p:spTree>
    <p:extLst>
      <p:ext uri="{BB962C8B-B14F-4D97-AF65-F5344CB8AC3E}">
        <p14:creationId xmlns:p14="http://schemas.microsoft.com/office/powerpoint/2010/main" val="73352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38</a:t>
            </a:fld>
            <a:endParaRPr lang="en-US" altLang="en-US"/>
          </a:p>
        </p:txBody>
      </p:sp>
      <p:sp>
        <p:nvSpPr>
          <p:cNvPr id="2" name="Title 1"/>
          <p:cNvSpPr>
            <a:spLocks noGrp="1"/>
          </p:cNvSpPr>
          <p:nvPr>
            <p:ph type="title"/>
          </p:nvPr>
        </p:nvSpPr>
        <p:spPr/>
        <p:txBody>
          <a:bodyPr/>
          <a:lstStyle/>
          <a:p>
            <a:pPr lvl="1" eaLnBrk="1" hangingPunct="1">
              <a:lnSpc>
                <a:spcPct val="90000"/>
              </a:lnSpc>
            </a:pPr>
            <a:r>
              <a:rPr lang="en-US" dirty="0">
                <a:latin typeface="Calibri" panose="020F0502020204030204" pitchFamily="34" charset="0"/>
              </a:rPr>
              <a:t>Least Squares Estimation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305800" cy="4530725"/>
              </a:xfrm>
            </p:spPr>
            <p:txBody>
              <a:bodyPr/>
              <a:lstStyle/>
              <a:p>
                <a:r>
                  <a:rPr lang="en-US" sz="2600" dirty="0" smtClean="0"/>
                  <a:t>We must consider the entire set of </a:t>
                </a:r>
                <a:r>
                  <a:rPr lang="en-US" sz="2600" dirty="0"/>
                  <a:t>(</a:t>
                </a:r>
                <a14:m>
                  <m:oMath xmlns:m="http://schemas.openxmlformats.org/officeDocument/2006/math">
                    <m:r>
                      <a:rPr lang="en-US" sz="2600" i="1" dirty="0" smtClean="0">
                        <a:latin typeface="Cambria Math"/>
                      </a:rPr>
                      <m:t>𝑋</m:t>
                    </m:r>
                    <m:r>
                      <a:rPr lang="en-US" sz="2600" i="1" baseline="-25000" dirty="0">
                        <a:latin typeface="Cambria Math"/>
                      </a:rPr>
                      <m:t>𝑖</m:t>
                    </m:r>
                  </m:oMath>
                </a14:m>
                <a:r>
                  <a:rPr lang="en-US" sz="2600" dirty="0"/>
                  <a:t>, </a:t>
                </a:r>
                <a14:m>
                  <m:oMath xmlns:m="http://schemas.openxmlformats.org/officeDocument/2006/math">
                    <m:r>
                      <a:rPr lang="en-US" sz="2600" i="1" dirty="0" smtClean="0">
                        <a:latin typeface="Cambria Math"/>
                      </a:rPr>
                      <m:t>𝑌</m:t>
                    </m:r>
                    <m:r>
                      <a:rPr lang="en-US" sz="2600" i="1" baseline="-25000" dirty="0">
                        <a:latin typeface="Cambria Math"/>
                      </a:rPr>
                      <m:t>𝑖</m:t>
                    </m:r>
                  </m:oMath>
                </a14:m>
                <a:r>
                  <a:rPr lang="en-US" sz="2600" dirty="0"/>
                  <a:t>), </a:t>
                </a:r>
                <a14:m>
                  <m:oMath xmlns:m="http://schemas.openxmlformats.org/officeDocument/2006/math">
                    <m:r>
                      <a:rPr lang="en-US" sz="2600" i="1" dirty="0" smtClean="0">
                        <a:latin typeface="Cambria Math"/>
                      </a:rPr>
                      <m:t>𝑖</m:t>
                    </m:r>
                  </m:oMath>
                </a14:m>
                <a:r>
                  <a:rPr lang="en-US" sz="2600" dirty="0"/>
                  <a:t> = 1, …, </a:t>
                </a:r>
                <a14:m>
                  <m:oMath xmlns:m="http://schemas.openxmlformats.org/officeDocument/2006/math">
                    <m:r>
                      <a:rPr lang="en-US" sz="2600" i="1" dirty="0" smtClean="0">
                        <a:latin typeface="Cambria Math"/>
                      </a:rPr>
                      <m:t>𝑛</m:t>
                    </m:r>
                  </m:oMath>
                </a14:m>
                <a:r>
                  <a:rPr lang="en-US" sz="2600" dirty="0"/>
                  <a:t>, for determining the goodness of </a:t>
                </a:r>
                <a:r>
                  <a:rPr lang="en-US" sz="2600" dirty="0" smtClean="0"/>
                  <a:t>fit</a:t>
                </a:r>
                <a:endParaRPr lang="en-US" sz="2600" dirty="0" smtClean="0">
                  <a:solidFill>
                    <a:schemeClr val="tx1"/>
                  </a:solidFill>
                </a:endParaRPr>
              </a:p>
              <a:p>
                <a:r>
                  <a:rPr lang="en-US" sz="2600" dirty="0" smtClean="0"/>
                  <a:t>Consider an observed set of (</a:t>
                </a:r>
                <a14:m>
                  <m:oMath xmlns:m="http://schemas.openxmlformats.org/officeDocument/2006/math">
                    <m:r>
                      <a:rPr lang="en-US" sz="2600" i="1" dirty="0">
                        <a:latin typeface="Cambria Math"/>
                      </a:rPr>
                      <m:t>𝑋</m:t>
                    </m:r>
                    <m:r>
                      <a:rPr lang="en-US" sz="2600" i="1" baseline="-25000" dirty="0">
                        <a:latin typeface="Cambria Math"/>
                      </a:rPr>
                      <m:t>𝑖</m:t>
                    </m:r>
                  </m:oMath>
                </a14:m>
                <a:r>
                  <a:rPr lang="en-US" sz="2600" dirty="0"/>
                  <a:t>, </a:t>
                </a:r>
                <a14:m>
                  <m:oMath xmlns:m="http://schemas.openxmlformats.org/officeDocument/2006/math">
                    <m:r>
                      <a:rPr lang="en-US" sz="2600" i="1" dirty="0">
                        <a:latin typeface="Cambria Math"/>
                      </a:rPr>
                      <m:t>𝑌</m:t>
                    </m:r>
                    <m:r>
                      <a:rPr lang="en-US" sz="2600" i="1" baseline="-25000" dirty="0">
                        <a:latin typeface="Cambria Math"/>
                      </a:rPr>
                      <m:t>𝑖</m:t>
                    </m:r>
                  </m:oMath>
                </a14:m>
                <a:r>
                  <a:rPr lang="en-US" sz="2600" dirty="0"/>
                  <a:t>), </a:t>
                </a:r>
                <a14:m>
                  <m:oMath xmlns:m="http://schemas.openxmlformats.org/officeDocument/2006/math">
                    <m:r>
                      <a:rPr lang="en-US" sz="2600" i="1" dirty="0">
                        <a:latin typeface="Cambria Math"/>
                      </a:rPr>
                      <m:t>𝑖</m:t>
                    </m:r>
                  </m:oMath>
                </a14:m>
                <a:r>
                  <a:rPr lang="en-US" sz="2600" dirty="0"/>
                  <a:t> = 1, …, </a:t>
                </a:r>
                <a14:m>
                  <m:oMath xmlns:m="http://schemas.openxmlformats.org/officeDocument/2006/math">
                    <m:r>
                      <a:rPr lang="en-US" sz="2600" i="1" dirty="0">
                        <a:latin typeface="Cambria Math"/>
                      </a:rPr>
                      <m:t>𝑛</m:t>
                    </m:r>
                  </m:oMath>
                </a14:m>
                <a:r>
                  <a:rPr lang="en-US" sz="2600" dirty="0" smtClean="0"/>
                  <a:t>, suppose there exists a straight line</a:t>
                </a:r>
              </a:p>
              <a:p>
                <a:pPr marL="0" indent="0">
                  <a:buNone/>
                </a:pPr>
                <a:r>
                  <a:rPr lang="en-US" sz="2800" dirty="0" smtClean="0"/>
                  <a:t>	</a:t>
                </a:r>
                <a14:m>
                  <m:oMath xmlns:m="http://schemas.openxmlformats.org/officeDocument/2006/math">
                    <m:sSub>
                      <m:sSubPr>
                        <m:ctrlPr>
                          <a:rPr lang="en-US" sz="2600" i="1">
                            <a:latin typeface="Cambria Math" panose="02040503050406030204" pitchFamily="18" charset="0"/>
                          </a:rPr>
                        </m:ctrlPr>
                      </m:sSubPr>
                      <m:e>
                        <m:acc>
                          <m:accPr>
                            <m:chr m:val="̂"/>
                            <m:ctrlPr>
                              <a:rPr lang="en-US" sz="2600" i="1">
                                <a:latin typeface="Cambria Math" panose="02040503050406030204" pitchFamily="18" charset="0"/>
                              </a:rPr>
                            </m:ctrlPr>
                          </m:accPr>
                          <m:e>
                            <m:r>
                              <a:rPr lang="en-US" sz="2600" i="1">
                                <a:latin typeface="Cambria Math" charset="0"/>
                              </a:rPr>
                              <m:t>𝑌</m:t>
                            </m:r>
                          </m:e>
                        </m:acc>
                      </m:e>
                      <m:sub>
                        <m:r>
                          <a:rPr lang="en-US" sz="2600" i="1">
                            <a:latin typeface="Cambria Math"/>
                          </a:rPr>
                          <m:t>𝑖</m:t>
                        </m:r>
                      </m:sub>
                    </m:sSub>
                    <m:r>
                      <a:rPr lang="en-US" sz="2600" i="1">
                        <a:latin typeface="Cambria Math"/>
                      </a:rPr>
                      <m:t>=</m:t>
                    </m:r>
                    <m:sSub>
                      <m:sSubPr>
                        <m:ctrlPr>
                          <a:rPr lang="en-US" sz="2600" i="1">
                            <a:latin typeface="Cambria Math" panose="02040503050406030204" pitchFamily="18" charset="0"/>
                          </a:rPr>
                        </m:ctrlPr>
                      </m:sSubPr>
                      <m:e>
                        <m:r>
                          <a:rPr lang="en-US" sz="2600" i="1">
                            <a:latin typeface="Cambria Math"/>
                          </a:rPr>
                          <m:t>𝑏</m:t>
                        </m:r>
                      </m:e>
                      <m:sub>
                        <m:r>
                          <a:rPr lang="en-US" sz="2600" i="1">
                            <a:latin typeface="Cambria Math"/>
                          </a:rPr>
                          <m:t>0</m:t>
                        </m:r>
                      </m:sub>
                    </m:sSub>
                    <m:r>
                      <a:rPr lang="en-US" sz="2600" i="1">
                        <a:latin typeface="Cambria Math"/>
                      </a:rPr>
                      <m:t>+</m:t>
                    </m:r>
                    <m:sSub>
                      <m:sSubPr>
                        <m:ctrlPr>
                          <a:rPr lang="en-US" sz="2600" i="1">
                            <a:latin typeface="Cambria Math" panose="02040503050406030204" pitchFamily="18" charset="0"/>
                          </a:rPr>
                        </m:ctrlPr>
                      </m:sSubPr>
                      <m:e>
                        <m:r>
                          <a:rPr lang="en-US" sz="2600" i="1">
                            <a:latin typeface="Cambria Math"/>
                          </a:rPr>
                          <m:t>𝑏</m:t>
                        </m:r>
                      </m:e>
                      <m:sub>
                        <m:r>
                          <a:rPr lang="en-US" sz="2600" i="1">
                            <a:latin typeface="Cambria Math"/>
                          </a:rPr>
                          <m:t>1</m:t>
                        </m:r>
                      </m:sub>
                    </m:sSub>
                    <m:sSub>
                      <m:sSubPr>
                        <m:ctrlPr>
                          <a:rPr lang="en-US" sz="2600" i="1">
                            <a:latin typeface="Cambria Math" panose="02040503050406030204" pitchFamily="18" charset="0"/>
                          </a:rPr>
                        </m:ctrlPr>
                      </m:sSubPr>
                      <m:e>
                        <m:r>
                          <a:rPr lang="en-US" sz="2600" i="1">
                            <a:latin typeface="Cambria Math" charset="0"/>
                          </a:rPr>
                          <m:t>𝑋</m:t>
                        </m:r>
                      </m:e>
                      <m:sub>
                        <m:r>
                          <a:rPr lang="en-US" sz="2600" i="1">
                            <a:latin typeface="Cambria Math"/>
                          </a:rPr>
                          <m:t>𝑖</m:t>
                        </m:r>
                      </m:sub>
                    </m:sSub>
                  </m:oMath>
                </a14:m>
                <a:endParaRPr lang="en-US" sz="2600" dirty="0" smtClean="0"/>
              </a:p>
              <a:p>
                <a:pPr marL="0" indent="0">
                  <a:buNone/>
                  <a:tabLst>
                    <a:tab pos="342900" algn="l"/>
                  </a:tabLst>
                </a:pPr>
                <a:r>
                  <a:rPr lang="en-US" sz="2600" dirty="0"/>
                  <a:t>	</a:t>
                </a:r>
                <a:r>
                  <a:rPr lang="en-US" sz="2600" dirty="0" smtClean="0"/>
                  <a:t>such that it </a:t>
                </a:r>
                <a:r>
                  <a:rPr lang="en-US" sz="2600" dirty="0" smtClean="0">
                    <a:solidFill>
                      <a:srgbClr val="FF0000"/>
                    </a:solidFill>
                  </a:rPr>
                  <a:t>minimizes the sum of squared errors (SSE)</a:t>
                </a:r>
              </a:p>
              <a:p>
                <a:pPr marL="344487" lvl="1" indent="0">
                  <a:buNone/>
                </a:pPr>
                <a:r>
                  <a:rPr lang="en-US" sz="2200" dirty="0">
                    <a:solidFill>
                      <a:srgbClr val="FF0000"/>
                    </a:solidFill>
                  </a:rPr>
                  <a:t>	</a:t>
                </a:r>
                <a:r>
                  <a:rPr lang="en-US" sz="2600" dirty="0" smtClean="0">
                    <a:solidFill>
                      <a:schemeClr val="tx1"/>
                    </a:solidFill>
                  </a:rPr>
                  <a:t>Min. SSE = </a:t>
                </a:r>
                <a14:m>
                  <m:oMath xmlns:m="http://schemas.openxmlformats.org/officeDocument/2006/math">
                    <m:nary>
                      <m:naryPr>
                        <m:chr m:val="∑"/>
                        <m:limLoc m:val="subSup"/>
                        <m:ctrlPr>
                          <a:rPr lang="en-US" sz="2600" i="1">
                            <a:solidFill>
                              <a:schemeClr val="tx1"/>
                            </a:solidFill>
                            <a:latin typeface="Cambria Math" panose="02040503050406030204" pitchFamily="18" charset="0"/>
                          </a:rPr>
                        </m:ctrlPr>
                      </m:naryPr>
                      <m:sub>
                        <m:r>
                          <m:rPr>
                            <m:brk m:alnAt="25"/>
                          </m:rPr>
                          <a:rPr lang="en-US" sz="2600" i="1">
                            <a:solidFill>
                              <a:schemeClr val="tx1"/>
                            </a:solidFill>
                            <a:latin typeface="Cambria Math"/>
                          </a:rPr>
                          <m:t>𝑖</m:t>
                        </m:r>
                        <m:r>
                          <a:rPr lang="en-US" sz="2600" i="1">
                            <a:solidFill>
                              <a:schemeClr val="tx1"/>
                            </a:solidFill>
                            <a:latin typeface="Cambria Math"/>
                          </a:rPr>
                          <m:t>=1</m:t>
                        </m:r>
                      </m:sub>
                      <m:sup>
                        <m:r>
                          <a:rPr lang="en-US" sz="2600" i="1">
                            <a:solidFill>
                              <a:schemeClr val="tx1"/>
                            </a:solidFill>
                            <a:latin typeface="Cambria Math"/>
                          </a:rPr>
                          <m:t>𝑛</m:t>
                        </m:r>
                      </m:sup>
                      <m:e>
                        <m:sSup>
                          <m:sSupPr>
                            <m:ctrlPr>
                              <a:rPr lang="en-US" sz="2600" i="1">
                                <a:solidFill>
                                  <a:schemeClr val="tx1"/>
                                </a:solidFill>
                                <a:latin typeface="Cambria Math" panose="02040503050406030204" pitchFamily="18" charset="0"/>
                              </a:rPr>
                            </m:ctrlPr>
                          </m:sSupPr>
                          <m:e>
                            <m:d>
                              <m:dPr>
                                <m:ctrlPr>
                                  <a:rPr lang="en-US" sz="2600" i="1">
                                    <a:solidFill>
                                      <a:schemeClr val="tx1"/>
                                    </a:solidFill>
                                    <a:latin typeface="Cambria Math" panose="02040503050406030204" pitchFamily="18" charset="0"/>
                                  </a:rPr>
                                </m:ctrlPr>
                              </m:dPr>
                              <m:e>
                                <m:sSub>
                                  <m:sSubPr>
                                    <m:ctrlPr>
                                      <a:rPr lang="en-US" sz="2600" i="1">
                                        <a:solidFill>
                                          <a:schemeClr val="tx1"/>
                                        </a:solidFill>
                                        <a:latin typeface="Cambria Math" panose="02040503050406030204" pitchFamily="18" charset="0"/>
                                      </a:rPr>
                                    </m:ctrlPr>
                                  </m:sSubPr>
                                  <m:e>
                                    <m:r>
                                      <a:rPr lang="en-US" sz="2600" i="1">
                                        <a:solidFill>
                                          <a:schemeClr val="tx1"/>
                                        </a:solidFill>
                                        <a:latin typeface="Cambria Math"/>
                                      </a:rPr>
                                      <m:t>𝑌</m:t>
                                    </m:r>
                                  </m:e>
                                  <m:sub>
                                    <m:r>
                                      <a:rPr lang="en-US" sz="2600" i="1">
                                        <a:solidFill>
                                          <a:schemeClr val="tx1"/>
                                        </a:solidFill>
                                        <a:latin typeface="Cambria Math"/>
                                      </a:rPr>
                                      <m:t>𝑖</m:t>
                                    </m:r>
                                  </m:sub>
                                </m:sSub>
                                <m:r>
                                  <a:rPr lang="en-US" sz="2600" i="1">
                                    <a:solidFill>
                                      <a:schemeClr val="tx1"/>
                                    </a:solidFill>
                                    <a:latin typeface="Cambria Math"/>
                                  </a:rPr>
                                  <m:t>−</m:t>
                                </m:r>
                                <m:sSubSup>
                                  <m:sSubSupPr>
                                    <m:ctrlPr>
                                      <a:rPr lang="en-US" sz="2600" i="1">
                                        <a:solidFill>
                                          <a:schemeClr val="tx1"/>
                                        </a:solidFill>
                                        <a:latin typeface="Cambria Math" panose="02040503050406030204" pitchFamily="18" charset="0"/>
                                      </a:rPr>
                                    </m:ctrlPr>
                                  </m:sSubSupPr>
                                  <m:e>
                                    <m:acc>
                                      <m:accPr>
                                        <m:chr m:val="̂"/>
                                        <m:ctrlPr>
                                          <a:rPr lang="en-US" sz="2600" i="1">
                                            <a:solidFill>
                                              <a:schemeClr val="tx1"/>
                                            </a:solidFill>
                                            <a:latin typeface="Cambria Math" panose="02040503050406030204" pitchFamily="18" charset="0"/>
                                          </a:rPr>
                                        </m:ctrlPr>
                                      </m:accPr>
                                      <m:e>
                                        <m:r>
                                          <a:rPr lang="en-US" sz="2600" i="1">
                                            <a:solidFill>
                                              <a:schemeClr val="tx1"/>
                                            </a:solidFill>
                                            <a:latin typeface="Cambria Math"/>
                                          </a:rPr>
                                          <m:t>𝑌</m:t>
                                        </m:r>
                                      </m:e>
                                    </m:acc>
                                  </m:e>
                                  <m:sub>
                                    <m:r>
                                      <a:rPr lang="en-US" sz="2800" i="1">
                                        <a:solidFill>
                                          <a:schemeClr val="tx1"/>
                                        </a:solidFill>
                                        <a:latin typeface="Cambria Math"/>
                                      </a:rPr>
                                      <m:t>𝑖</m:t>
                                    </m:r>
                                  </m:sub>
                                  <m:sup/>
                                </m:sSubSup>
                              </m:e>
                            </m:d>
                          </m:e>
                          <m:sup>
                            <m:r>
                              <a:rPr lang="en-US" sz="2600" i="1">
                                <a:solidFill>
                                  <a:schemeClr val="tx1"/>
                                </a:solidFill>
                                <a:latin typeface="Cambria Math"/>
                              </a:rPr>
                              <m:t>2</m:t>
                            </m:r>
                          </m:sup>
                        </m:sSup>
                      </m:e>
                    </m:nary>
                    <m:r>
                      <a:rPr lang="en-US" sz="2600" b="0" i="1" smtClean="0">
                        <a:solidFill>
                          <a:schemeClr val="tx1"/>
                        </a:solidFill>
                        <a:latin typeface="Cambria Math"/>
                      </a:rPr>
                      <m:t>=</m:t>
                    </m:r>
                    <m:nary>
                      <m:naryPr>
                        <m:chr m:val="∑"/>
                        <m:limLoc m:val="subSup"/>
                        <m:ctrlPr>
                          <a:rPr lang="en-US" sz="2600" i="1" smtClean="0">
                            <a:solidFill>
                              <a:schemeClr val="tx1"/>
                            </a:solidFill>
                            <a:latin typeface="Cambria Math" panose="02040503050406030204" pitchFamily="18" charset="0"/>
                          </a:rPr>
                        </m:ctrlPr>
                      </m:naryPr>
                      <m:sub>
                        <m:r>
                          <m:rPr>
                            <m:brk m:alnAt="25"/>
                          </m:rPr>
                          <a:rPr lang="en-US" sz="2600" i="1">
                            <a:solidFill>
                              <a:schemeClr val="tx1"/>
                            </a:solidFill>
                            <a:latin typeface="Cambria Math"/>
                          </a:rPr>
                          <m:t>𝑖</m:t>
                        </m:r>
                        <m:r>
                          <a:rPr lang="en-US" sz="2600" i="1">
                            <a:solidFill>
                              <a:schemeClr val="tx1"/>
                            </a:solidFill>
                            <a:latin typeface="Cambria Math"/>
                          </a:rPr>
                          <m:t>=1</m:t>
                        </m:r>
                      </m:sub>
                      <m:sup>
                        <m:r>
                          <a:rPr lang="en-US" sz="2600" i="1">
                            <a:solidFill>
                              <a:schemeClr val="tx1"/>
                            </a:solidFill>
                            <a:latin typeface="Cambria Math"/>
                          </a:rPr>
                          <m:t>𝑛</m:t>
                        </m:r>
                      </m:sup>
                      <m:e>
                        <m:sSup>
                          <m:sSupPr>
                            <m:ctrlPr>
                              <a:rPr lang="en-US" sz="2600" i="1">
                                <a:solidFill>
                                  <a:schemeClr val="tx1"/>
                                </a:solidFill>
                                <a:latin typeface="Cambria Math" panose="02040503050406030204" pitchFamily="18" charset="0"/>
                              </a:rPr>
                            </m:ctrlPr>
                          </m:sSupPr>
                          <m:e>
                            <m:sSub>
                              <m:sSubPr>
                                <m:ctrlPr>
                                  <a:rPr lang="en-US" sz="2600" i="1">
                                    <a:solidFill>
                                      <a:schemeClr val="tx1"/>
                                    </a:solidFill>
                                    <a:latin typeface="Cambria Math" panose="02040503050406030204" pitchFamily="18" charset="0"/>
                                  </a:rPr>
                                </m:ctrlPr>
                              </m:sSubPr>
                              <m:e>
                                <m:r>
                                  <a:rPr lang="en-US" sz="2600" i="1">
                                    <a:solidFill>
                                      <a:schemeClr val="tx1"/>
                                    </a:solidFill>
                                    <a:latin typeface="Cambria Math"/>
                                  </a:rPr>
                                  <m:t>𝑒</m:t>
                                </m:r>
                              </m:e>
                              <m:sub>
                                <m:r>
                                  <a:rPr lang="en-US" sz="2600" i="1">
                                    <a:solidFill>
                                      <a:schemeClr val="tx1"/>
                                    </a:solidFill>
                                    <a:latin typeface="Cambria Math"/>
                                  </a:rPr>
                                  <m:t>𝑖</m:t>
                                </m:r>
                              </m:sub>
                            </m:sSub>
                          </m:e>
                          <m:sup>
                            <m:r>
                              <a:rPr lang="en-US" sz="2600" i="1">
                                <a:solidFill>
                                  <a:schemeClr val="tx1"/>
                                </a:solidFill>
                                <a:latin typeface="Cambria Math"/>
                              </a:rPr>
                              <m:t>2</m:t>
                            </m:r>
                          </m:sup>
                        </m:sSup>
                      </m:e>
                    </m:nary>
                  </m:oMath>
                </a14:m>
                <a:endParaRPr lang="en-US" sz="2600" dirty="0" smtClean="0"/>
              </a:p>
              <a:p>
                <a:pPr lvl="1"/>
                <a:r>
                  <a:rPr lang="en-US" sz="2200" dirty="0" smtClean="0"/>
                  <a:t>Least-squares criterion is about finding such for </a:t>
                </a:r>
                <a14:m>
                  <m:oMath xmlns:m="http://schemas.openxmlformats.org/officeDocument/2006/math">
                    <m:r>
                      <a:rPr lang="en-US" sz="2200" i="1" dirty="0" smtClean="0">
                        <a:latin typeface="Cambria Math"/>
                      </a:rPr>
                      <m:t>𝑏</m:t>
                    </m:r>
                    <m:r>
                      <a:rPr lang="en-US" sz="2200" i="1" baseline="-25000" dirty="0">
                        <a:latin typeface="Cambria Math"/>
                      </a:rPr>
                      <m:t>0</m:t>
                    </m:r>
                    <m:r>
                      <a:rPr lang="en-US" sz="2200" i="1" dirty="0">
                        <a:latin typeface="Cambria Math"/>
                      </a:rPr>
                      <m:t> </m:t>
                    </m:r>
                  </m:oMath>
                </a14:m>
                <a:r>
                  <a:rPr lang="en-US" sz="2200" dirty="0"/>
                  <a:t>and </a:t>
                </a:r>
                <a14:m>
                  <m:oMath xmlns:m="http://schemas.openxmlformats.org/officeDocument/2006/math">
                    <m:r>
                      <a:rPr lang="en-US" sz="2200" i="1" dirty="0" smtClean="0">
                        <a:latin typeface="Cambria Math"/>
                      </a:rPr>
                      <m:t>𝑏</m:t>
                    </m:r>
                    <m:r>
                      <a:rPr lang="en-US" sz="2200" i="1" baseline="-25000" dirty="0">
                        <a:latin typeface="Cambria Math"/>
                      </a:rPr>
                      <m:t>1</m:t>
                    </m:r>
                  </m:oMath>
                </a14:m>
                <a:endParaRPr lang="en-US" sz="2200" dirty="0" smtClean="0"/>
              </a:p>
              <a:p>
                <a:pPr lvl="1"/>
                <a:r>
                  <a:rPr lang="en-US" sz="2200" dirty="0"/>
                  <a:t>The resulting line is often called the least-squares regression </a:t>
                </a:r>
                <a:r>
                  <a:rPr lang="en-US" sz="2200" dirty="0" smtClean="0"/>
                  <a:t>line</a:t>
                </a:r>
                <a:endParaRPr lang="en-GB" sz="2200" dirty="0"/>
              </a:p>
              <a:p>
                <a:endParaRPr lang="en-US" sz="2600" dirty="0" smtClean="0"/>
              </a:p>
              <a:p>
                <a:pPr marL="344487" lvl="1" indent="0">
                  <a:buNone/>
                </a:pPr>
                <a:r>
                  <a:rPr lang="en-US" dirty="0" smtClean="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305800" cy="4530725"/>
              </a:xfrm>
              <a:blipFill rotWithShape="1">
                <a:blip r:embed="rId2"/>
                <a:stretch>
                  <a:fillRect l="-293" t="-1077" r="-1174"/>
                </a:stretch>
              </a:blipFill>
            </p:spPr>
            <p:txBody>
              <a:bodyPr/>
              <a:lstStyle/>
              <a:p>
                <a:r>
                  <a:rPr lang="en-US">
                    <a:noFill/>
                  </a:rPr>
                  <a:t> </a:t>
                </a:r>
              </a:p>
            </p:txBody>
          </p:sp>
        </mc:Fallback>
      </mc:AlternateContent>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9706606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Least Squares Estimation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229600" cy="4876800"/>
              </a:xfrm>
            </p:spPr>
            <p:txBody>
              <a:bodyPr/>
              <a:lstStyle/>
              <a:p>
                <a:pPr marL="474662" indent="-457200"/>
                <a:r>
                  <a:rPr lang="en-US" sz="2600" dirty="0" smtClean="0"/>
                  <a:t>It is possible to show using calculus that the least-squares form of </a:t>
                </a:r>
                <a14:m>
                  <m:oMath xmlns:m="http://schemas.openxmlformats.org/officeDocument/2006/math">
                    <m:sSub>
                      <m:sSubPr>
                        <m:ctrlPr>
                          <a:rPr lang="en-US" sz="2600" i="1">
                            <a:latin typeface="Cambria Math" panose="02040503050406030204" pitchFamily="18" charset="0"/>
                          </a:rPr>
                        </m:ctrlPr>
                      </m:sSubPr>
                      <m:e>
                        <m:r>
                          <a:rPr lang="en-US" sz="2600" b="0" i="1" smtClean="0">
                            <a:latin typeface="Cambria Math"/>
                            <a:ea typeface="Cambria Math"/>
                          </a:rPr>
                          <m:t>𝑏</m:t>
                        </m:r>
                      </m:e>
                      <m:sub>
                        <m:r>
                          <a:rPr lang="en-US" sz="2600" i="1">
                            <a:latin typeface="Cambria Math"/>
                          </a:rPr>
                          <m:t>0</m:t>
                        </m:r>
                      </m:sub>
                    </m:sSub>
                  </m:oMath>
                </a14:m>
                <a:r>
                  <a:rPr lang="en-US" sz="2600" i="1" dirty="0">
                    <a:ea typeface="Cambria Math"/>
                  </a:rPr>
                  <a:t> </a:t>
                </a:r>
                <a:r>
                  <a:rPr lang="en-US" sz="2600" dirty="0">
                    <a:ea typeface="Cambria Math"/>
                  </a:rPr>
                  <a:t>and</a:t>
                </a:r>
                <a:r>
                  <a:rPr lang="en-US" sz="2600" i="1" dirty="0">
                    <a:ea typeface="Cambria Math"/>
                  </a:rPr>
                  <a:t> </a:t>
                </a:r>
                <a14:m>
                  <m:oMath xmlns:m="http://schemas.openxmlformats.org/officeDocument/2006/math">
                    <m:sSub>
                      <m:sSubPr>
                        <m:ctrlPr>
                          <a:rPr lang="en-US" sz="2600" i="1">
                            <a:latin typeface="Cambria Math" panose="02040503050406030204" pitchFamily="18" charset="0"/>
                          </a:rPr>
                        </m:ctrlPr>
                      </m:sSubPr>
                      <m:e>
                        <m:r>
                          <a:rPr lang="en-US" sz="2600" b="0" i="1" smtClean="0">
                            <a:latin typeface="Cambria Math"/>
                            <a:ea typeface="Cambria Math"/>
                          </a:rPr>
                          <m:t>𝑏</m:t>
                        </m:r>
                      </m:e>
                      <m:sub>
                        <m:r>
                          <a:rPr lang="en-US" sz="2600" i="1">
                            <a:latin typeface="Cambria Math"/>
                          </a:rPr>
                          <m:t>1</m:t>
                        </m:r>
                      </m:sub>
                    </m:sSub>
                  </m:oMath>
                </a14:m>
                <a:r>
                  <a:rPr lang="en-US" sz="2600" dirty="0">
                    <a:ea typeface="Cambria Math"/>
                  </a:rPr>
                  <a:t> </a:t>
                </a:r>
                <a:r>
                  <a:rPr lang="en-US" sz="2600" dirty="0" smtClean="0">
                    <a:ea typeface="Cambria Math"/>
                  </a:rPr>
                  <a:t>can be determined as</a:t>
                </a:r>
              </a:p>
              <a:p>
                <a:pPr marL="17462" indent="0">
                  <a:buNone/>
                </a:pPr>
                <a:r>
                  <a:rPr lang="en-US" sz="2600" dirty="0" smtClean="0"/>
                  <a:t>	</a:t>
                </a:r>
                <a14:m>
                  <m:oMath xmlns:m="http://schemas.openxmlformats.org/officeDocument/2006/math">
                    <m:sSub>
                      <m:sSubPr>
                        <m:ctrlPr>
                          <a:rPr lang="en-US" sz="2600" i="1" smtClean="0">
                            <a:latin typeface="Cambria Math" panose="02040503050406030204" pitchFamily="18" charset="0"/>
                          </a:rPr>
                        </m:ctrlPr>
                      </m:sSubPr>
                      <m:e>
                        <m:r>
                          <a:rPr lang="en-US" sz="2600" b="0" i="1" smtClean="0">
                            <a:latin typeface="Cambria Math"/>
                          </a:rPr>
                          <m:t>𝑏</m:t>
                        </m:r>
                      </m:e>
                      <m:sub>
                        <m:r>
                          <a:rPr lang="en-US" sz="2600" b="0" i="1" smtClean="0">
                            <a:latin typeface="Cambria Math"/>
                          </a:rPr>
                          <m:t>0</m:t>
                        </m:r>
                      </m:sub>
                    </m:sSub>
                    <m:r>
                      <a:rPr lang="en-US" sz="2600" b="0" i="1" smtClean="0">
                        <a:latin typeface="Cambria Math"/>
                      </a:rPr>
                      <m:t>=</m:t>
                    </m:r>
                    <m:acc>
                      <m:accPr>
                        <m:chr m:val="̅"/>
                        <m:ctrlPr>
                          <a:rPr lang="en-US" sz="2600" b="0" i="1" smtClean="0">
                            <a:latin typeface="Cambria Math" panose="02040503050406030204" pitchFamily="18" charset="0"/>
                          </a:rPr>
                        </m:ctrlPr>
                      </m:accPr>
                      <m:e>
                        <m:r>
                          <a:rPr lang="en-US" sz="2600" b="0" i="1" smtClean="0">
                            <a:latin typeface="Cambria Math"/>
                          </a:rPr>
                          <m:t>𝑌</m:t>
                        </m:r>
                      </m:e>
                    </m:acc>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rPr>
                          <m:t>𝑏</m:t>
                        </m:r>
                      </m:e>
                      <m:sub>
                        <m:r>
                          <a:rPr lang="en-US" sz="2600" b="0" i="1" smtClean="0">
                            <a:latin typeface="Cambria Math"/>
                          </a:rPr>
                          <m:t>1</m:t>
                        </m:r>
                      </m:sub>
                    </m:sSub>
                    <m:acc>
                      <m:accPr>
                        <m:chr m:val="̅"/>
                        <m:ctrlPr>
                          <a:rPr lang="en-US" sz="2600" b="0" i="1" smtClean="0">
                            <a:latin typeface="Cambria Math" panose="02040503050406030204" pitchFamily="18" charset="0"/>
                          </a:rPr>
                        </m:ctrlPr>
                      </m:accPr>
                      <m:e>
                        <m:r>
                          <a:rPr lang="en-US" sz="2600" b="0" i="1" smtClean="0">
                            <a:latin typeface="Cambria Math"/>
                          </a:rPr>
                          <m:t>𝑋</m:t>
                        </m:r>
                      </m:e>
                    </m:acc>
                  </m:oMath>
                </a14:m>
                <a:r>
                  <a:rPr lang="en-US" sz="2600" dirty="0" smtClean="0"/>
                  <a:t>	and	</a:t>
                </a:r>
                <a14:m>
                  <m:oMath xmlns:m="http://schemas.openxmlformats.org/officeDocument/2006/math">
                    <m:sSub>
                      <m:sSubPr>
                        <m:ctrlPr>
                          <a:rPr lang="en-US" sz="2600" i="1" smtClean="0">
                            <a:latin typeface="Cambria Math" panose="02040503050406030204" pitchFamily="18" charset="0"/>
                          </a:rPr>
                        </m:ctrlPr>
                      </m:sSubPr>
                      <m:e>
                        <m:r>
                          <a:rPr lang="en-US" sz="2600" b="0" i="1" smtClean="0">
                            <a:latin typeface="Cambria Math"/>
                          </a:rPr>
                          <m:t>𝑏</m:t>
                        </m:r>
                      </m:e>
                      <m:sub>
                        <m:r>
                          <a:rPr lang="en-US" sz="2600" b="0" i="1" smtClean="0">
                            <a:latin typeface="Cambria Math"/>
                          </a:rPr>
                          <m:t>1</m:t>
                        </m:r>
                      </m:sub>
                    </m:sSub>
                    <m:r>
                      <a:rPr lang="en-US" sz="2600" b="0" i="1" smtClean="0">
                        <a:latin typeface="Cambria Math"/>
                      </a:rPr>
                      <m:t>=</m:t>
                    </m:r>
                    <m:f>
                      <m:fPr>
                        <m:ctrlPr>
                          <a:rPr lang="en-US" sz="2600" b="0" i="1" smtClean="0">
                            <a:latin typeface="Cambria Math" panose="02040503050406030204" pitchFamily="18" charset="0"/>
                          </a:rPr>
                        </m:ctrlPr>
                      </m:fPr>
                      <m:num>
                        <m:nary>
                          <m:naryPr>
                            <m:chr m:val="∑"/>
                            <m:limLoc m:val="subSup"/>
                            <m:ctrlPr>
                              <a:rPr lang="en-US" sz="2600" b="0" i="1" smtClean="0">
                                <a:latin typeface="Cambria Math" panose="02040503050406030204" pitchFamily="18" charset="0"/>
                              </a:rPr>
                            </m:ctrlPr>
                          </m:naryPr>
                          <m:sub>
                            <m:r>
                              <m:rPr>
                                <m:brk m:alnAt="25"/>
                              </m:rPr>
                              <a:rPr lang="en-US" sz="2600" b="0" i="1" smtClean="0">
                                <a:latin typeface="Cambria Math"/>
                              </a:rPr>
                              <m:t>𝑖</m:t>
                            </m:r>
                            <m:r>
                              <a:rPr lang="en-US" sz="2600" b="0" i="1" smtClean="0">
                                <a:latin typeface="Cambria Math"/>
                              </a:rPr>
                              <m:t>=1</m:t>
                            </m:r>
                          </m:sub>
                          <m:sup>
                            <m:r>
                              <a:rPr lang="en-US" sz="2600" b="0" i="1" smtClean="0">
                                <a:latin typeface="Cambria Math"/>
                              </a:rPr>
                              <m:t>𝑛</m:t>
                            </m:r>
                          </m:sup>
                          <m:e>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rPr>
                                  <m:t>𝑋</m:t>
                                </m:r>
                              </m:e>
                              <m:sub>
                                <m:r>
                                  <a:rPr lang="en-US" sz="2600" b="0" i="1" smtClean="0">
                                    <a:latin typeface="Cambria Math"/>
                                  </a:rPr>
                                  <m:t>𝑖</m:t>
                                </m:r>
                              </m:sub>
                            </m:sSub>
                            <m:r>
                              <a:rPr lang="en-US" sz="2600" b="0" i="1" smtClean="0">
                                <a:latin typeface="Cambria Math"/>
                              </a:rPr>
                              <m:t>−</m:t>
                            </m:r>
                            <m:acc>
                              <m:accPr>
                                <m:chr m:val="̅"/>
                                <m:ctrlPr>
                                  <a:rPr lang="en-US" sz="2600" b="0" i="1" smtClean="0">
                                    <a:latin typeface="Cambria Math" panose="02040503050406030204" pitchFamily="18" charset="0"/>
                                  </a:rPr>
                                </m:ctrlPr>
                              </m:accPr>
                              <m:e>
                                <m:r>
                                  <a:rPr lang="en-US" sz="2600" b="0" i="1" smtClean="0">
                                    <a:latin typeface="Cambria Math"/>
                                  </a:rPr>
                                  <m:t>𝑋</m:t>
                                </m:r>
                              </m:e>
                            </m:acc>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rPr>
                                  <m:t>𝑌</m:t>
                                </m:r>
                              </m:e>
                              <m:sub>
                                <m:r>
                                  <a:rPr lang="en-US" sz="2600" b="0" i="1" smtClean="0">
                                    <a:latin typeface="Cambria Math"/>
                                  </a:rPr>
                                  <m:t>𝑖</m:t>
                                </m:r>
                              </m:sub>
                            </m:sSub>
                            <m:r>
                              <a:rPr lang="en-US" sz="2600" b="0" i="1" smtClean="0">
                                <a:latin typeface="Cambria Math"/>
                              </a:rPr>
                              <m:t>−</m:t>
                            </m:r>
                            <m:acc>
                              <m:accPr>
                                <m:chr m:val="̅"/>
                                <m:ctrlPr>
                                  <a:rPr lang="en-US" sz="2600" b="0" i="1" smtClean="0">
                                    <a:latin typeface="Cambria Math" panose="02040503050406030204" pitchFamily="18" charset="0"/>
                                  </a:rPr>
                                </m:ctrlPr>
                              </m:accPr>
                              <m:e>
                                <m:r>
                                  <a:rPr lang="en-US" sz="2600" b="0" i="1" smtClean="0">
                                    <a:latin typeface="Cambria Math"/>
                                  </a:rPr>
                                  <m:t>𝑌</m:t>
                                </m:r>
                              </m:e>
                            </m:acc>
                            <m:r>
                              <a:rPr lang="en-US" sz="2600" b="0" i="1" smtClean="0">
                                <a:latin typeface="Cambria Math"/>
                              </a:rPr>
                              <m:t>)</m:t>
                            </m:r>
                          </m:e>
                        </m:nary>
                      </m:num>
                      <m:den>
                        <m:nary>
                          <m:naryPr>
                            <m:chr m:val="∑"/>
                            <m:limLoc m:val="subSup"/>
                            <m:ctrlPr>
                              <a:rPr lang="en-US" sz="2600" b="0" i="1" smtClean="0">
                                <a:latin typeface="Cambria Math" panose="02040503050406030204" pitchFamily="18" charset="0"/>
                              </a:rPr>
                            </m:ctrlPr>
                          </m:naryPr>
                          <m:sub>
                            <m:r>
                              <m:rPr>
                                <m:brk m:alnAt="25"/>
                              </m:rPr>
                              <a:rPr lang="en-US" sz="2600" b="0" i="1" smtClean="0">
                                <a:latin typeface="Cambria Math"/>
                              </a:rPr>
                              <m:t>𝑖</m:t>
                            </m:r>
                            <m:r>
                              <a:rPr lang="en-US" sz="2600" b="0" i="1" smtClean="0">
                                <a:latin typeface="Cambria Math"/>
                              </a:rPr>
                              <m:t>=1</m:t>
                            </m:r>
                          </m:sub>
                          <m:sup>
                            <m:r>
                              <a:rPr lang="en-US" sz="2600" b="0" i="1" smtClean="0">
                                <a:latin typeface="Cambria Math"/>
                              </a:rPr>
                              <m:t>𝑛</m:t>
                            </m:r>
                          </m:sup>
                          <m:e>
                            <m:sSup>
                              <m:sSupPr>
                                <m:ctrlPr>
                                  <a:rPr lang="en-US" sz="2600" b="0" i="1" smtClean="0">
                                    <a:latin typeface="Cambria Math" panose="02040503050406030204" pitchFamily="18" charset="0"/>
                                  </a:rPr>
                                </m:ctrlPr>
                              </m:sSupPr>
                              <m:e>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rPr>
                                      <m:t>𝑋</m:t>
                                    </m:r>
                                  </m:e>
                                  <m:sub>
                                    <m:r>
                                      <a:rPr lang="en-US" sz="2600" b="0" i="1" smtClean="0">
                                        <a:latin typeface="Cambria Math"/>
                                      </a:rPr>
                                      <m:t>𝑖</m:t>
                                    </m:r>
                                  </m:sub>
                                </m:sSub>
                                <m:r>
                                  <a:rPr lang="en-US" sz="2600" b="0" i="1" smtClean="0">
                                    <a:latin typeface="Cambria Math"/>
                                  </a:rPr>
                                  <m:t>−</m:t>
                                </m:r>
                                <m:acc>
                                  <m:accPr>
                                    <m:chr m:val="̅"/>
                                    <m:ctrlPr>
                                      <a:rPr lang="en-US" sz="2600" b="0" i="1" smtClean="0">
                                        <a:latin typeface="Cambria Math" panose="02040503050406030204" pitchFamily="18" charset="0"/>
                                      </a:rPr>
                                    </m:ctrlPr>
                                  </m:accPr>
                                  <m:e>
                                    <m:r>
                                      <a:rPr lang="en-US" sz="2600" b="0" i="1" smtClean="0">
                                        <a:latin typeface="Cambria Math"/>
                                      </a:rPr>
                                      <m:t>𝑋</m:t>
                                    </m:r>
                                  </m:e>
                                </m:acc>
                                <m:r>
                                  <a:rPr lang="en-US" sz="2600" b="0" i="1" smtClean="0">
                                    <a:latin typeface="Cambria Math"/>
                                  </a:rPr>
                                  <m:t>)</m:t>
                                </m:r>
                              </m:e>
                              <m:sup>
                                <m:r>
                                  <a:rPr lang="en-US" sz="2600" b="0" i="1" smtClean="0">
                                    <a:latin typeface="Cambria Math"/>
                                  </a:rPr>
                                  <m:t>2</m:t>
                                </m:r>
                              </m:sup>
                            </m:sSup>
                          </m:e>
                        </m:nary>
                      </m:den>
                    </m:f>
                  </m:oMath>
                </a14:m>
                <a:endParaRPr lang="en-US" sz="2600" dirty="0" smtClean="0"/>
              </a:p>
              <a:p>
                <a:pPr marL="687387" lvl="1"/>
                <a:endParaRPr lang="en-US" sz="1000" i="1" dirty="0" smtClean="0">
                  <a:latin typeface="Cambria Math"/>
                </a:endParaRPr>
              </a:p>
              <a:p>
                <a:pPr marL="687387" lvl="1"/>
                <a14:m>
                  <m:oMath xmlns:m="http://schemas.openxmlformats.org/officeDocument/2006/math">
                    <m:sSub>
                      <m:sSubPr>
                        <m:ctrlPr>
                          <a:rPr lang="en-US" sz="2200" i="1">
                            <a:latin typeface="Cambria Math" panose="02040503050406030204" pitchFamily="18" charset="0"/>
                          </a:rPr>
                        </m:ctrlPr>
                      </m:sSubPr>
                      <m:e>
                        <m:r>
                          <a:rPr lang="en-US" sz="2200" i="1">
                            <a:latin typeface="Cambria Math"/>
                            <a:ea typeface="Cambria Math"/>
                          </a:rPr>
                          <m:t>𝑏</m:t>
                        </m:r>
                      </m:e>
                      <m:sub>
                        <m:r>
                          <a:rPr lang="en-US" sz="2200" i="1">
                            <a:latin typeface="Cambria Math"/>
                          </a:rPr>
                          <m:t>0</m:t>
                        </m:r>
                      </m:sub>
                    </m:sSub>
                  </m:oMath>
                </a14:m>
                <a:r>
                  <a:rPr lang="en-US" sz="2200" i="1" dirty="0">
                    <a:ea typeface="Cambria Math"/>
                  </a:rPr>
                  <a:t> </a:t>
                </a:r>
                <a:r>
                  <a:rPr lang="en-US" sz="2200" dirty="0">
                    <a:ea typeface="Cambria Math"/>
                  </a:rPr>
                  <a:t>and</a:t>
                </a:r>
                <a:r>
                  <a:rPr lang="en-US" sz="2200" i="1" dirty="0">
                    <a:ea typeface="Cambria Math"/>
                  </a:rPr>
                  <a:t> </a:t>
                </a:r>
                <a14:m>
                  <m:oMath xmlns:m="http://schemas.openxmlformats.org/officeDocument/2006/math">
                    <m:sSub>
                      <m:sSubPr>
                        <m:ctrlPr>
                          <a:rPr lang="en-US" sz="2200" i="1">
                            <a:latin typeface="Cambria Math" panose="02040503050406030204" pitchFamily="18" charset="0"/>
                          </a:rPr>
                        </m:ctrlPr>
                      </m:sSubPr>
                      <m:e>
                        <m:r>
                          <a:rPr lang="en-US" sz="2200" i="1">
                            <a:latin typeface="Cambria Math"/>
                            <a:ea typeface="Cambria Math"/>
                          </a:rPr>
                          <m:t>𝑏</m:t>
                        </m:r>
                      </m:e>
                      <m:sub>
                        <m:r>
                          <a:rPr lang="en-US" sz="2200" i="1">
                            <a:latin typeface="Cambria Math"/>
                          </a:rPr>
                          <m:t>1</m:t>
                        </m:r>
                      </m:sub>
                    </m:sSub>
                  </m:oMath>
                </a14:m>
                <a:r>
                  <a:rPr lang="en-US" sz="2200" dirty="0" smtClean="0"/>
                  <a:t>are the least squares estimates for </a:t>
                </a:r>
                <a14:m>
                  <m:oMath xmlns:m="http://schemas.openxmlformats.org/officeDocument/2006/math">
                    <m:sSub>
                      <m:sSubPr>
                        <m:ctrlPr>
                          <a:rPr lang="en-US" sz="2200" i="1">
                            <a:latin typeface="Cambria Math" panose="02040503050406030204" pitchFamily="18" charset="0"/>
                          </a:rPr>
                        </m:ctrlPr>
                      </m:sSubPr>
                      <m:e>
                        <m:r>
                          <a:rPr lang="en-US" sz="2200" i="1">
                            <a:latin typeface="Cambria Math" charset="0"/>
                            <a:ea typeface="Cambria Math" charset="0"/>
                            <a:cs typeface="Cambria Math" charset="0"/>
                          </a:rPr>
                          <m:t>𝛽</m:t>
                        </m:r>
                      </m:e>
                      <m:sub>
                        <m:r>
                          <a:rPr lang="en-US" sz="2200" i="1">
                            <a:latin typeface="Cambria Math" charset="0"/>
                          </a:rPr>
                          <m:t>0</m:t>
                        </m:r>
                      </m:sub>
                    </m:sSub>
                  </m:oMath>
                </a14:m>
                <a:r>
                  <a:rPr lang="en-US" sz="2200" i="1" dirty="0"/>
                  <a:t> </a:t>
                </a:r>
                <a:r>
                  <a:rPr lang="en-US" sz="2200" dirty="0"/>
                  <a:t>and </a:t>
                </a:r>
                <a14:m>
                  <m:oMath xmlns:m="http://schemas.openxmlformats.org/officeDocument/2006/math">
                    <m:sSub>
                      <m:sSubPr>
                        <m:ctrlPr>
                          <a:rPr lang="en-US" sz="2200" i="1">
                            <a:latin typeface="Cambria Math" panose="02040503050406030204" pitchFamily="18" charset="0"/>
                          </a:rPr>
                        </m:ctrlPr>
                      </m:sSubPr>
                      <m:e>
                        <m:r>
                          <a:rPr lang="en-US" sz="2200" i="1">
                            <a:latin typeface="Cambria Math" charset="0"/>
                            <a:ea typeface="Cambria Math" charset="0"/>
                            <a:cs typeface="Cambria Math" charset="0"/>
                          </a:rPr>
                          <m:t>𝛽</m:t>
                        </m:r>
                      </m:e>
                      <m:sub>
                        <m:r>
                          <a:rPr lang="en-US" sz="2200" i="1">
                            <a:latin typeface="Cambria Math" charset="0"/>
                          </a:rPr>
                          <m:t>1</m:t>
                        </m:r>
                      </m:sub>
                    </m:sSub>
                  </m:oMath>
                </a14:m>
                <a:r>
                  <a:rPr lang="en-US" sz="2200" dirty="0"/>
                  <a:t> respectively</a:t>
                </a:r>
                <a:endParaRPr lang="en-US" sz="22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229600" cy="4876800"/>
              </a:xfrm>
              <a:blipFill rotWithShape="1">
                <a:blip r:embed="rId2"/>
                <a:stretch>
                  <a:fillRect l="-74" t="-100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39</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803734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Least Squares Estimation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The estimated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rPr>
                          <m:t>𝑏</m:t>
                        </m:r>
                      </m:e>
                      <m:sub>
                        <m:r>
                          <a:rPr lang="en-US" sz="2600" i="1">
                            <a:latin typeface="Cambria Math"/>
                          </a:rPr>
                          <m:t>1</m:t>
                        </m:r>
                      </m:sub>
                    </m:sSub>
                  </m:oMath>
                </a14:m>
                <a:r>
                  <a:rPr lang="en-US" sz="2600" dirty="0" smtClean="0"/>
                  <a:t>is also related to the sample coefficient of correlation </a:t>
                </a:r>
                <a14:m>
                  <m:oMath xmlns:m="http://schemas.openxmlformats.org/officeDocument/2006/math">
                    <m:sSub>
                      <m:sSubPr>
                        <m:ctrlPr>
                          <a:rPr lang="en-US" sz="2600" i="1" smtClean="0">
                            <a:latin typeface="Cambria Math" panose="02040503050406030204" pitchFamily="18" charset="0"/>
                          </a:rPr>
                        </m:ctrlPr>
                      </m:sSubPr>
                      <m:e>
                        <m:r>
                          <a:rPr lang="en-US" sz="2600" b="0" i="1" smtClean="0">
                            <a:latin typeface="Cambria Math"/>
                          </a:rPr>
                          <m:t>𝑟</m:t>
                        </m:r>
                      </m:e>
                      <m:sub>
                        <m:r>
                          <a:rPr lang="en-US" sz="2600" b="0" i="1" smtClean="0">
                            <a:latin typeface="Cambria Math"/>
                          </a:rPr>
                          <m:t>𝑋𝑌</m:t>
                        </m:r>
                      </m:sub>
                    </m:sSub>
                  </m:oMath>
                </a14:m>
                <a:r>
                  <a:rPr lang="en-US" sz="2600" dirty="0" smtClean="0"/>
                  <a:t> as follows</a:t>
                </a:r>
              </a:p>
              <a:p>
                <a:pPr marL="0" indent="0">
                  <a:buNone/>
                </a:pPr>
                <a:r>
                  <a:rPr lang="en-US" sz="2600" dirty="0" smtClean="0"/>
                  <a:t>	</a:t>
                </a:r>
                <a14:m>
                  <m:oMath xmlns:m="http://schemas.openxmlformats.org/officeDocument/2006/math">
                    <m:sSub>
                      <m:sSubPr>
                        <m:ctrlPr>
                          <a:rPr lang="en-US" sz="2600" i="1" smtClean="0">
                            <a:latin typeface="Cambria Math" panose="02040503050406030204" pitchFamily="18" charset="0"/>
                          </a:rPr>
                        </m:ctrlPr>
                      </m:sSubPr>
                      <m:e>
                        <m:r>
                          <a:rPr lang="en-US" sz="2600" b="0" i="1" smtClean="0">
                            <a:latin typeface="Cambria Math"/>
                          </a:rPr>
                          <m:t>𝑏</m:t>
                        </m:r>
                      </m:e>
                      <m:sub>
                        <m:r>
                          <a:rPr lang="en-US" sz="2600" b="0" i="1" smtClean="0">
                            <a:latin typeface="Cambria Math"/>
                          </a:rPr>
                          <m:t>1</m:t>
                        </m:r>
                      </m:sub>
                    </m:sSub>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rPr>
                          <m:t>𝑟</m:t>
                        </m:r>
                      </m:e>
                      <m:sub>
                        <m:r>
                          <a:rPr lang="en-US" sz="2600" b="0" i="1" smtClean="0">
                            <a:latin typeface="Cambria Math"/>
                          </a:rPr>
                          <m:t>𝑋𝑌</m:t>
                        </m:r>
                      </m:sub>
                    </m:sSub>
                    <m:f>
                      <m:fPr>
                        <m:ctrlPr>
                          <a:rPr lang="en-US" sz="2600" b="0" i="1" smtClean="0">
                            <a:latin typeface="Cambria Math" panose="02040503050406030204" pitchFamily="18" charset="0"/>
                          </a:rPr>
                        </m:ctrlPr>
                      </m:fPr>
                      <m:num>
                        <m:sSub>
                          <m:sSubPr>
                            <m:ctrlPr>
                              <a:rPr lang="en-US" sz="2600" b="0" i="1" smtClean="0">
                                <a:latin typeface="Cambria Math" panose="02040503050406030204" pitchFamily="18" charset="0"/>
                              </a:rPr>
                            </m:ctrlPr>
                          </m:sSubPr>
                          <m:e>
                            <m:r>
                              <a:rPr lang="en-US" sz="2600" b="0" i="1" smtClean="0">
                                <a:latin typeface="Cambria Math"/>
                              </a:rPr>
                              <m:t>𝑆</m:t>
                            </m:r>
                          </m:e>
                          <m:sub>
                            <m:r>
                              <a:rPr lang="en-US" sz="2600" b="0" i="1" smtClean="0">
                                <a:latin typeface="Cambria Math"/>
                              </a:rPr>
                              <m:t>𝑌</m:t>
                            </m:r>
                          </m:sub>
                        </m:sSub>
                      </m:num>
                      <m:den>
                        <m:sSub>
                          <m:sSubPr>
                            <m:ctrlPr>
                              <a:rPr lang="en-US" sz="2600" b="0" i="1" smtClean="0">
                                <a:latin typeface="Cambria Math" panose="02040503050406030204" pitchFamily="18" charset="0"/>
                              </a:rPr>
                            </m:ctrlPr>
                          </m:sSubPr>
                          <m:e>
                            <m:r>
                              <a:rPr lang="en-US" sz="2600" b="0" i="1" smtClean="0">
                                <a:latin typeface="Cambria Math"/>
                              </a:rPr>
                              <m:t>𝑆</m:t>
                            </m:r>
                          </m:e>
                          <m:sub>
                            <m:r>
                              <a:rPr lang="en-US" sz="2600" b="0" i="1" smtClean="0">
                                <a:latin typeface="Cambria Math"/>
                              </a:rPr>
                              <m:t>𝑋</m:t>
                            </m:r>
                          </m:sub>
                        </m:sSub>
                      </m:den>
                    </m:f>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rPr>
                          <m:t>𝑟</m:t>
                        </m:r>
                      </m:e>
                      <m:sub>
                        <m:r>
                          <a:rPr lang="en-US" sz="2600" b="0" i="1" smtClean="0">
                            <a:latin typeface="Cambria Math"/>
                          </a:rPr>
                          <m:t>𝑋𝑌</m:t>
                        </m:r>
                      </m:sub>
                    </m:sSub>
                    <m:f>
                      <m:fPr>
                        <m:ctrlPr>
                          <a:rPr lang="en-US" sz="2600" b="0" i="1" smtClean="0">
                            <a:latin typeface="Cambria Math" panose="02040503050406030204" pitchFamily="18" charset="0"/>
                          </a:rPr>
                        </m:ctrlPr>
                      </m:fPr>
                      <m:num>
                        <m:rad>
                          <m:radPr>
                            <m:degHide m:val="on"/>
                            <m:ctrlPr>
                              <a:rPr lang="en-US" sz="2600" b="0" i="1" smtClean="0">
                                <a:latin typeface="Cambria Math" panose="02040503050406030204" pitchFamily="18" charset="0"/>
                              </a:rPr>
                            </m:ctrlPr>
                          </m:radPr>
                          <m:deg/>
                          <m:e>
                            <m:nary>
                              <m:naryPr>
                                <m:chr m:val="∑"/>
                                <m:limLoc m:val="subSup"/>
                                <m:ctrlPr>
                                  <a:rPr lang="en-US" sz="2600" b="0" i="1" smtClean="0">
                                    <a:latin typeface="Cambria Math" panose="02040503050406030204" pitchFamily="18" charset="0"/>
                                  </a:rPr>
                                </m:ctrlPr>
                              </m:naryPr>
                              <m:sub>
                                <m:r>
                                  <m:rPr>
                                    <m:brk m:alnAt="25"/>
                                  </m:rPr>
                                  <a:rPr lang="en-US" sz="2600" b="0" i="1" smtClean="0">
                                    <a:latin typeface="Cambria Math"/>
                                  </a:rPr>
                                  <m:t>𝑖</m:t>
                                </m:r>
                                <m:r>
                                  <a:rPr lang="en-US" sz="2600" b="0" i="1" smtClean="0">
                                    <a:latin typeface="Cambria Math"/>
                                  </a:rPr>
                                  <m:t>=1</m:t>
                                </m:r>
                              </m:sub>
                              <m:sup>
                                <m:r>
                                  <a:rPr lang="en-US" sz="2600" b="0" i="1" smtClean="0">
                                    <a:latin typeface="Cambria Math"/>
                                  </a:rPr>
                                  <m:t>𝑛</m:t>
                                </m:r>
                              </m:sup>
                              <m:e>
                                <m:sSup>
                                  <m:sSupPr>
                                    <m:ctrlPr>
                                      <a:rPr lang="en-US" sz="2600" b="0" i="1" smtClean="0">
                                        <a:latin typeface="Cambria Math" panose="02040503050406030204" pitchFamily="18" charset="0"/>
                                      </a:rPr>
                                    </m:ctrlPr>
                                  </m:sSupPr>
                                  <m:e>
                                    <m:r>
                                      <a:rPr lang="en-US" sz="2600" b="0" i="1" smtClean="0">
                                        <a:latin typeface="Cambria Math"/>
                                      </a:rPr>
                                      <m:t>(</m:t>
                                    </m:r>
                                    <m:sSubSup>
                                      <m:sSubSupPr>
                                        <m:ctrlPr>
                                          <a:rPr lang="en-US" sz="2600" b="0" i="1" smtClean="0">
                                            <a:latin typeface="Cambria Math" panose="02040503050406030204" pitchFamily="18" charset="0"/>
                                          </a:rPr>
                                        </m:ctrlPr>
                                      </m:sSubSupPr>
                                      <m:e>
                                        <m:r>
                                          <a:rPr lang="en-US" sz="2600" b="0" i="1" smtClean="0">
                                            <a:latin typeface="Cambria Math"/>
                                          </a:rPr>
                                          <m:t>𝑌</m:t>
                                        </m:r>
                                      </m:e>
                                      <m:sub>
                                        <m:r>
                                          <a:rPr lang="en-US" sz="2800" b="0" i="1" smtClean="0">
                                            <a:latin typeface="Cambria Math"/>
                                          </a:rPr>
                                          <m:t>𝑖</m:t>
                                        </m:r>
                                      </m:sub>
                                      <m:sup/>
                                    </m:sSubSup>
                                    <m:r>
                                      <a:rPr lang="en-US" sz="2800" b="0" i="1" smtClean="0">
                                        <a:latin typeface="Cambria Math"/>
                                      </a:rPr>
                                      <m:t>−</m:t>
                                    </m:r>
                                    <m:acc>
                                      <m:accPr>
                                        <m:chr m:val="̅"/>
                                        <m:ctrlPr>
                                          <a:rPr lang="en-US" sz="2600" b="0" i="1" smtClean="0">
                                            <a:latin typeface="Cambria Math" panose="02040503050406030204" pitchFamily="18" charset="0"/>
                                          </a:rPr>
                                        </m:ctrlPr>
                                      </m:accPr>
                                      <m:e>
                                        <m:r>
                                          <a:rPr lang="en-US" sz="2600" b="0" i="1" smtClean="0">
                                            <a:latin typeface="Cambria Math"/>
                                          </a:rPr>
                                          <m:t>𝑌</m:t>
                                        </m:r>
                                      </m:e>
                                    </m:acc>
                                    <m:r>
                                      <a:rPr lang="en-US" sz="2600" b="0" i="1" smtClean="0">
                                        <a:latin typeface="Cambria Math"/>
                                      </a:rPr>
                                      <m:t>)</m:t>
                                    </m:r>
                                  </m:e>
                                  <m:sup>
                                    <m:r>
                                      <a:rPr lang="en-US" sz="2600" b="0" i="1" smtClean="0">
                                        <a:latin typeface="Cambria Math"/>
                                      </a:rPr>
                                      <m:t>2</m:t>
                                    </m:r>
                                  </m:sup>
                                </m:sSup>
                              </m:e>
                            </m:nary>
                          </m:e>
                        </m:rad>
                      </m:num>
                      <m:den>
                        <m:rad>
                          <m:radPr>
                            <m:degHide m:val="on"/>
                            <m:ctrlPr>
                              <a:rPr lang="en-US" sz="2600" i="1">
                                <a:latin typeface="Cambria Math" panose="02040503050406030204" pitchFamily="18" charset="0"/>
                              </a:rPr>
                            </m:ctrlPr>
                          </m:radPr>
                          <m:deg/>
                          <m:e>
                            <m:nary>
                              <m:naryPr>
                                <m:chr m:val="∑"/>
                                <m:limLoc m:val="subSup"/>
                                <m:ctrlPr>
                                  <a:rPr lang="en-US" sz="2600" i="1">
                                    <a:latin typeface="Cambria Math" panose="02040503050406030204" pitchFamily="18" charset="0"/>
                                  </a:rPr>
                                </m:ctrlPr>
                              </m:naryPr>
                              <m:sub>
                                <m:r>
                                  <m:rPr>
                                    <m:brk m:alnAt="25"/>
                                  </m:rPr>
                                  <a:rPr lang="en-US" sz="2600" i="1">
                                    <a:latin typeface="Cambria Math"/>
                                  </a:rPr>
                                  <m:t>𝑖</m:t>
                                </m:r>
                                <m:r>
                                  <a:rPr lang="en-US" sz="2600" i="1">
                                    <a:latin typeface="Cambria Math"/>
                                  </a:rPr>
                                  <m:t>=1</m:t>
                                </m:r>
                              </m:sub>
                              <m:sup>
                                <m:r>
                                  <a:rPr lang="en-US" sz="2600" i="1">
                                    <a:latin typeface="Cambria Math"/>
                                  </a:rPr>
                                  <m:t>𝑛</m:t>
                                </m:r>
                              </m:sup>
                              <m:e>
                                <m:sSup>
                                  <m:sSupPr>
                                    <m:ctrlPr>
                                      <a:rPr lang="en-US" sz="2600" i="1">
                                        <a:latin typeface="Cambria Math" panose="02040503050406030204" pitchFamily="18" charset="0"/>
                                      </a:rPr>
                                    </m:ctrlPr>
                                  </m:sSupPr>
                                  <m:e>
                                    <m:r>
                                      <a:rPr lang="en-US" sz="2600" i="1">
                                        <a:latin typeface="Cambria Math"/>
                                      </a:rPr>
                                      <m:t>(</m:t>
                                    </m:r>
                                    <m:sSubSup>
                                      <m:sSubSupPr>
                                        <m:ctrlPr>
                                          <a:rPr lang="en-US" sz="2600" i="1">
                                            <a:latin typeface="Cambria Math" panose="02040503050406030204" pitchFamily="18" charset="0"/>
                                          </a:rPr>
                                        </m:ctrlPr>
                                      </m:sSubSupPr>
                                      <m:e>
                                        <m:r>
                                          <a:rPr lang="en-US" sz="2600" b="0" i="1" smtClean="0">
                                            <a:latin typeface="Cambria Math"/>
                                          </a:rPr>
                                          <m:t>𝑋</m:t>
                                        </m:r>
                                      </m:e>
                                      <m:sub>
                                        <m:r>
                                          <a:rPr lang="en-US" sz="2800" i="1">
                                            <a:latin typeface="Cambria Math"/>
                                          </a:rPr>
                                          <m:t>𝑖</m:t>
                                        </m:r>
                                      </m:sub>
                                      <m:sup/>
                                    </m:sSubSup>
                                    <m:r>
                                      <a:rPr lang="en-US" sz="2800" i="1">
                                        <a:latin typeface="Cambria Math"/>
                                      </a:rPr>
                                      <m:t>−</m:t>
                                    </m:r>
                                    <m:acc>
                                      <m:accPr>
                                        <m:chr m:val="̅"/>
                                        <m:ctrlPr>
                                          <a:rPr lang="en-US" sz="2600" i="1">
                                            <a:latin typeface="Cambria Math" panose="02040503050406030204" pitchFamily="18" charset="0"/>
                                          </a:rPr>
                                        </m:ctrlPr>
                                      </m:accPr>
                                      <m:e>
                                        <m:r>
                                          <a:rPr lang="en-US" sz="2600" b="0" i="1" smtClean="0">
                                            <a:latin typeface="Cambria Math"/>
                                          </a:rPr>
                                          <m:t>𝑋</m:t>
                                        </m:r>
                                      </m:e>
                                    </m:acc>
                                    <m:r>
                                      <a:rPr lang="en-US" sz="2600" i="1">
                                        <a:latin typeface="Cambria Math"/>
                                      </a:rPr>
                                      <m:t>)</m:t>
                                    </m:r>
                                  </m:e>
                                  <m:sup>
                                    <m:r>
                                      <a:rPr lang="en-US" sz="2600" i="1">
                                        <a:latin typeface="Cambria Math"/>
                                      </a:rPr>
                                      <m:t>2</m:t>
                                    </m:r>
                                  </m:sup>
                                </m:sSup>
                              </m:e>
                            </m:nary>
                          </m:e>
                        </m:rad>
                      </m:den>
                    </m:f>
                  </m:oMath>
                </a14:m>
                <a:endParaRPr lang="en-US" sz="2600" dirty="0" smtClean="0"/>
              </a:p>
              <a:p>
                <a:r>
                  <a:rPr lang="en-US" sz="2600" dirty="0" smtClean="0"/>
                  <a:t>Since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rPr>
                          <m:t>𝑆</m:t>
                        </m:r>
                      </m:e>
                      <m:sub>
                        <m:r>
                          <a:rPr lang="en-US" sz="2600" i="1">
                            <a:latin typeface="Cambria Math"/>
                          </a:rPr>
                          <m:t>𝑋</m:t>
                        </m:r>
                      </m:sub>
                    </m:sSub>
                  </m:oMath>
                </a14:m>
                <a:r>
                  <a:rPr lang="en-US" sz="2600" dirty="0" smtClean="0"/>
                  <a:t> and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rPr>
                          <m:t>𝑆</m:t>
                        </m:r>
                      </m:e>
                      <m:sub>
                        <m:r>
                          <a:rPr lang="en-US" sz="2600" b="0" i="1" smtClean="0">
                            <a:latin typeface="Cambria Math"/>
                          </a:rPr>
                          <m:t>𝑌</m:t>
                        </m:r>
                      </m:sub>
                    </m:sSub>
                  </m:oMath>
                </a14:m>
                <a:r>
                  <a:rPr lang="en-US" sz="2600" dirty="0" smtClean="0"/>
                  <a:t> are non-negative,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rPr>
                          <m:t>𝑏</m:t>
                        </m:r>
                      </m:e>
                      <m:sub>
                        <m:r>
                          <a:rPr lang="en-US" sz="2600" i="1">
                            <a:latin typeface="Cambria Math"/>
                          </a:rPr>
                          <m:t>1</m:t>
                        </m:r>
                      </m:sub>
                    </m:sSub>
                  </m:oMath>
                </a14:m>
                <a:r>
                  <a:rPr lang="en-US" sz="2600" dirty="0" smtClean="0"/>
                  <a:t> will have the same sign as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rPr>
                          <m:t>𝑟</m:t>
                        </m:r>
                      </m:e>
                      <m:sub>
                        <m:r>
                          <a:rPr lang="en-US" sz="2600" i="1">
                            <a:latin typeface="Cambria Math"/>
                          </a:rPr>
                          <m:t>𝑋𝑌</m:t>
                        </m:r>
                      </m:sub>
                    </m:sSub>
                  </m:oMath>
                </a14:m>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66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40</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1934299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Least Squares </a:t>
            </a:r>
            <a:r>
              <a:rPr lang="en-US" dirty="0" smtClean="0"/>
              <a:t>Estimation – Example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The following table gives data collected last year for seven employees of a company</a:t>
                </a:r>
              </a:p>
              <a:p>
                <a14:m>
                  <m:oMath xmlns:m="http://schemas.openxmlformats.org/officeDocument/2006/math">
                    <m:r>
                      <a:rPr lang="en-US" sz="2600" i="1" dirty="0" smtClean="0">
                        <a:latin typeface="Cambria Math"/>
                      </a:rPr>
                      <m:t>𝑋</m:t>
                    </m:r>
                  </m:oMath>
                </a14:m>
                <a:r>
                  <a:rPr lang="en-US" sz="2600" dirty="0" smtClean="0"/>
                  <a:t> = Number of years of service</a:t>
                </a:r>
              </a:p>
              <a:p>
                <a14:m>
                  <m:oMath xmlns:m="http://schemas.openxmlformats.org/officeDocument/2006/math">
                    <m:r>
                      <a:rPr lang="en-US" sz="2600" i="1" dirty="0" smtClean="0">
                        <a:latin typeface="Cambria Math"/>
                      </a:rPr>
                      <m:t>𝑌</m:t>
                    </m:r>
                  </m:oMath>
                </a14:m>
                <a:r>
                  <a:rPr lang="en-US" sz="2600" dirty="0" smtClean="0"/>
                  <a:t> = Number of days taken off work</a:t>
                </a:r>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41</a:t>
            </a:fld>
            <a:endParaRPr lang="en-US" altLang="en-US"/>
          </a:p>
        </p:txBody>
      </p:sp>
      <mc:AlternateContent xmlns:mc="http://schemas.openxmlformats.org/markup-compatibility/2006" xmlns:a14="http://schemas.microsoft.com/office/drawing/2010/main">
        <mc:Choice Requires="a14">
          <p:graphicFrame>
            <p:nvGraphicFramePr>
              <p:cNvPr id="7" name="Table 6"/>
              <p:cNvGraphicFramePr>
                <a:graphicFrameLocks noGrp="1"/>
              </p:cNvGraphicFramePr>
              <p:nvPr>
                <p:extLst>
                  <p:ext uri="{D42A27DB-BD31-4B8C-83A1-F6EECF244321}">
                    <p14:modId xmlns:p14="http://schemas.microsoft.com/office/powerpoint/2010/main" val="1180074939"/>
                  </p:ext>
                </p:extLst>
              </p:nvPr>
            </p:nvGraphicFramePr>
            <p:xfrm>
              <a:off x="457200" y="3429000"/>
              <a:ext cx="1741714" cy="2976880"/>
            </p:xfrm>
            <a:graphic>
              <a:graphicData uri="http://schemas.openxmlformats.org/drawingml/2006/table">
                <a:tbl>
                  <a:tblPr firstRow="1" bandRow="1">
                    <a:tableStyleId>{5C22544A-7EE6-4342-B048-85BDC9FD1C3A}</a:tableStyleId>
                  </a:tblPr>
                  <a:tblGrid>
                    <a:gridCol w="870857"/>
                    <a:gridCol w="870857"/>
                  </a:tblGrid>
                  <a:tr h="381000">
                    <a:tc>
                      <a:txBody>
                        <a:bodyPr/>
                        <a:lstStyle/>
                        <a:p>
                          <a:pPr algn="ctr">
                            <a:lnSpc>
                              <a:spcPts val="16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𝑋</m:t>
                                </m:r>
                              </m:oMath>
                            </m:oMathPara>
                          </a14:m>
                          <a:endParaRPr lang="en-US" sz="1600" dirty="0">
                            <a:latin typeface="Calibri" panose="020F0502020204030204" pitchFamily="34" charset="0"/>
                          </a:endParaRPr>
                        </a:p>
                      </a:txBody>
                      <a:tcPr anchor="b" anchorCtr="1"/>
                    </a:tc>
                    <a:tc>
                      <a:txBody>
                        <a:bodyPr/>
                        <a:lstStyle/>
                        <a:p>
                          <a:pPr algn="ctr">
                            <a:lnSpc>
                              <a:spcPts val="16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𝑌</m:t>
                                </m:r>
                              </m:oMath>
                            </m:oMathPara>
                          </a14:m>
                          <a:endParaRPr lang="en-US" sz="1600" dirty="0">
                            <a:latin typeface="Calibri" panose="020F0502020204030204" pitchFamily="34" charset="0"/>
                          </a:endParaRPr>
                        </a:p>
                      </a:txBody>
                      <a:tcPr anchor="b" anchorCtr="1"/>
                    </a:tc>
                  </a:tr>
                  <a:tr h="370840">
                    <a:tc>
                      <a:txBody>
                        <a:bodyPr/>
                        <a:lstStyle/>
                        <a:p>
                          <a:pPr algn="ctr">
                            <a:lnSpc>
                              <a:spcPts val="1600"/>
                            </a:lnSpc>
                          </a:pPr>
                          <a:r>
                            <a:rPr lang="en-US" sz="1600" dirty="0" smtClean="0">
                              <a:latin typeface="Calibri" panose="020F0502020204030204" pitchFamily="34" charset="0"/>
                            </a:rPr>
                            <a:t>2</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8</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5</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7</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5</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3</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12</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3</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3</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9</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5</a:t>
                          </a:r>
                          <a:endParaRPr lang="en-US" sz="1600" dirty="0">
                            <a:latin typeface="Calibri" panose="020F0502020204030204" pitchFamily="34" charset="0"/>
                          </a:endParaRPr>
                        </a:p>
                      </a:txBody>
                      <a:tcPr anchor="ctr" anchorCtr="1"/>
                    </a:tc>
                  </a:tr>
                </a:tbl>
              </a:graphicData>
            </a:graphic>
          </p:graphicFrame>
        </mc:Choice>
        <mc:Fallback xmlns="">
          <p:graphicFrame>
            <p:nvGraphicFramePr>
              <p:cNvPr id="7" name="Table 6"/>
              <p:cNvGraphicFramePr>
                <a:graphicFrameLocks noGrp="1"/>
              </p:cNvGraphicFramePr>
              <p:nvPr>
                <p:extLst>
                  <p:ext uri="{D42A27DB-BD31-4B8C-83A1-F6EECF244321}">
                    <p14:modId xmlns:p14="http://schemas.microsoft.com/office/powerpoint/2010/main" val="1180074939"/>
                  </p:ext>
                </p:extLst>
              </p:nvPr>
            </p:nvGraphicFramePr>
            <p:xfrm>
              <a:off x="457200" y="3429000"/>
              <a:ext cx="1741714" cy="2976880"/>
            </p:xfrm>
            <a:graphic>
              <a:graphicData uri="http://schemas.openxmlformats.org/drawingml/2006/table">
                <a:tbl>
                  <a:tblPr firstRow="1" bandRow="1">
                    <a:tableStyleId>{5C22544A-7EE6-4342-B048-85BDC9FD1C3A}</a:tableStyleId>
                  </a:tblPr>
                  <a:tblGrid>
                    <a:gridCol w="870857"/>
                    <a:gridCol w="870857"/>
                  </a:tblGrid>
                  <a:tr h="381000">
                    <a:tc>
                      <a:txBody>
                        <a:bodyPr/>
                        <a:lstStyle/>
                        <a:p>
                          <a:endParaRPr lang="en-US"/>
                        </a:p>
                      </a:txBody>
                      <a:tcPr anchor="b" anchorCtr="1">
                        <a:blipFill rotWithShape="1">
                          <a:blip r:embed="rId3"/>
                          <a:stretch>
                            <a:fillRect t="-1613" r="-100000" b="-698387"/>
                          </a:stretch>
                        </a:blipFill>
                      </a:tcPr>
                    </a:tc>
                    <a:tc>
                      <a:txBody>
                        <a:bodyPr/>
                        <a:lstStyle/>
                        <a:p>
                          <a:endParaRPr lang="en-US"/>
                        </a:p>
                      </a:txBody>
                      <a:tcPr anchor="b" anchorCtr="1">
                        <a:blipFill rotWithShape="1">
                          <a:blip r:embed="rId3"/>
                          <a:stretch>
                            <a:fillRect l="-100000" t="-1613" b="-698387"/>
                          </a:stretch>
                        </a:blipFill>
                      </a:tcPr>
                    </a:tc>
                  </a:tr>
                  <a:tr h="370840">
                    <a:tc>
                      <a:txBody>
                        <a:bodyPr/>
                        <a:lstStyle/>
                        <a:p>
                          <a:pPr algn="ctr">
                            <a:lnSpc>
                              <a:spcPts val="1600"/>
                            </a:lnSpc>
                          </a:pPr>
                          <a:r>
                            <a:rPr lang="en-US" sz="1600" dirty="0" smtClean="0">
                              <a:latin typeface="Calibri" panose="020F0502020204030204" pitchFamily="34" charset="0"/>
                            </a:rPr>
                            <a:t>2</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8</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5</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7</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5</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3</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12</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3</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3</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9</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5</a:t>
                          </a:r>
                          <a:endParaRPr lang="en-US" sz="1600" dirty="0">
                            <a:latin typeface="Calibri" panose="020F0502020204030204" pitchFamily="34" charset="0"/>
                          </a:endParaRPr>
                        </a:p>
                      </a:txBody>
                      <a:tcPr anchor="ctr" anchorCtr="1"/>
                    </a:tc>
                  </a:tr>
                </a:tbl>
              </a:graphicData>
            </a:graphic>
          </p:graphicFrame>
        </mc:Fallback>
      </mc:AlternateContent>
      <mc:AlternateContent xmlns:mc="http://schemas.openxmlformats.org/markup-compatibility/2006" xmlns:a14="http://schemas.microsoft.com/office/drawing/2010/main">
        <mc:Choice Requires="a14">
          <p:graphicFrame>
            <p:nvGraphicFramePr>
              <p:cNvPr id="8" name="Table 7"/>
              <p:cNvGraphicFramePr>
                <a:graphicFrameLocks noGrp="1"/>
              </p:cNvGraphicFramePr>
              <p:nvPr>
                <p:extLst>
                  <p:ext uri="{D42A27DB-BD31-4B8C-83A1-F6EECF244321}">
                    <p14:modId xmlns:p14="http://schemas.microsoft.com/office/powerpoint/2010/main" val="680624414"/>
                  </p:ext>
                </p:extLst>
              </p:nvPr>
            </p:nvGraphicFramePr>
            <p:xfrm>
              <a:off x="2209800" y="3429000"/>
              <a:ext cx="6477000" cy="2976880"/>
            </p:xfrm>
            <a:graphic>
              <a:graphicData uri="http://schemas.openxmlformats.org/drawingml/2006/table">
                <a:tbl>
                  <a:tblPr firstRow="1" bandRow="1">
                    <a:tableStyleId>{5C22544A-7EE6-4342-B048-85BDC9FD1C3A}</a:tableStyleId>
                  </a:tblPr>
                  <a:tblGrid>
                    <a:gridCol w="1219200"/>
                    <a:gridCol w="1219200"/>
                    <a:gridCol w="1219200"/>
                    <a:gridCol w="1219200"/>
                    <a:gridCol w="1600200"/>
                  </a:tblGrid>
                  <a:tr h="381000">
                    <a:tc>
                      <a:txBody>
                        <a:bodyPr/>
                        <a:lstStyle/>
                        <a:p>
                          <a:pPr algn="ctr">
                            <a:lnSpc>
                              <a:spcPts val="1600"/>
                            </a:lnSpc>
                          </a:pPr>
                          <a14:m>
                            <m:oMathPara xmlns:m="http://schemas.openxmlformats.org/officeDocument/2006/math">
                              <m:oMathParaPr>
                                <m:jc m:val="centerGroup"/>
                              </m:oMathParaPr>
                              <m:oMath xmlns:m="http://schemas.openxmlformats.org/officeDocument/2006/math">
                                <m:r>
                                  <a:rPr lang="en-US" sz="1600" b="1" i="1" smtClean="0">
                                    <a:latin typeface="Cambria Math"/>
                                  </a:rPr>
                                  <m:t>𝑿</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𝑿</m:t>
                                    </m:r>
                                  </m:e>
                                </m:acc>
                              </m:oMath>
                            </m:oMathPara>
                          </a14:m>
                          <a:endParaRPr lang="en-US" sz="1600" dirty="0" smtClean="0">
                            <a:latin typeface="Calibri" panose="020F0502020204030204" pitchFamily="34" charset="0"/>
                          </a:endParaRPr>
                        </a:p>
                      </a:txBody>
                      <a:tcPr anchor="b" anchorCtr="1"/>
                    </a:tc>
                    <a:tc>
                      <a:txBody>
                        <a:bodyPr/>
                        <a:lstStyle/>
                        <a:p>
                          <a:pPr algn="ctr">
                            <a:lnSpc>
                              <a:spcPts val="1600"/>
                            </a:lnSpc>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1" i="1" smtClean="0">
                                        <a:latin typeface="Cambria Math"/>
                                      </a:rPr>
                                      <m:t>(</m:t>
                                    </m:r>
                                    <m:r>
                                      <a:rPr lang="en-US" sz="1600" b="1" i="1" smtClean="0">
                                        <a:latin typeface="Cambria Math"/>
                                      </a:rPr>
                                      <m:t>𝑿</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𝑿</m:t>
                                        </m:r>
                                      </m:e>
                                    </m:acc>
                                    <m:r>
                                      <a:rPr lang="en-US" sz="1600" b="1" i="1" smtClean="0">
                                        <a:latin typeface="Cambria Math"/>
                                      </a:rPr>
                                      <m:t>)</m:t>
                                    </m:r>
                                  </m:e>
                                  <m:sup>
                                    <m:r>
                                      <a:rPr lang="en-US" sz="1600" b="1" i="1" smtClean="0">
                                        <a:latin typeface="Cambria Math"/>
                                      </a:rPr>
                                      <m:t>𝟐</m:t>
                                    </m:r>
                                  </m:sup>
                                </m:sSup>
                              </m:oMath>
                            </m:oMathPara>
                          </a14:m>
                          <a:endParaRPr lang="en-US" sz="1600" dirty="0">
                            <a:latin typeface="Calibri" panose="020F0502020204030204" pitchFamily="34" charset="0"/>
                          </a:endParaRPr>
                        </a:p>
                      </a:txBody>
                      <a:tcPr anchor="b" anchorCtr="1"/>
                    </a:tc>
                    <a:tc>
                      <a:txBody>
                        <a:bodyPr/>
                        <a:lstStyle/>
                        <a:p>
                          <a:pPr algn="ctr">
                            <a:lnSpc>
                              <a:spcPts val="1600"/>
                            </a:lnSpc>
                          </a:pPr>
                          <a14:m>
                            <m:oMathPara xmlns:m="http://schemas.openxmlformats.org/officeDocument/2006/math">
                              <m:oMathParaPr>
                                <m:jc m:val="centerGroup"/>
                              </m:oMathParaPr>
                              <m:oMath xmlns:m="http://schemas.openxmlformats.org/officeDocument/2006/math">
                                <m:r>
                                  <a:rPr lang="en-US" sz="1600" b="1" i="1" smtClean="0">
                                    <a:latin typeface="Cambria Math"/>
                                  </a:rPr>
                                  <m:t>𝒀</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𝒀</m:t>
                                    </m:r>
                                  </m:e>
                                </m:acc>
                              </m:oMath>
                            </m:oMathPara>
                          </a14:m>
                          <a:endParaRPr lang="en-US" sz="1600" dirty="0">
                            <a:latin typeface="Calibri" panose="020F0502020204030204" pitchFamily="34" charset="0"/>
                          </a:endParaRPr>
                        </a:p>
                      </a:txBody>
                      <a:tcPr anchor="b" anchorCtr="1"/>
                    </a:tc>
                    <a:tc>
                      <a:txBody>
                        <a:bodyPr/>
                        <a:lstStyle/>
                        <a:p>
                          <a:pPr algn="ctr">
                            <a:lnSpc>
                              <a:spcPts val="1600"/>
                            </a:lnSpc>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1" i="1" smtClean="0">
                                        <a:latin typeface="Cambria Math"/>
                                      </a:rPr>
                                      <m:t>(</m:t>
                                    </m:r>
                                    <m:r>
                                      <a:rPr lang="en-US" sz="1600" b="1" i="1" smtClean="0">
                                        <a:latin typeface="Cambria Math"/>
                                      </a:rPr>
                                      <m:t>𝒀</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𝒀</m:t>
                                        </m:r>
                                      </m:e>
                                    </m:acc>
                                    <m:r>
                                      <a:rPr lang="en-US" sz="1600" b="1" i="1" smtClean="0">
                                        <a:latin typeface="Cambria Math"/>
                                      </a:rPr>
                                      <m:t>)</m:t>
                                    </m:r>
                                  </m:e>
                                  <m:sup>
                                    <m:r>
                                      <a:rPr lang="en-US" sz="1600" b="1" i="1" smtClean="0">
                                        <a:latin typeface="Cambria Math"/>
                                      </a:rPr>
                                      <m:t>𝟐</m:t>
                                    </m:r>
                                  </m:sup>
                                </m:sSup>
                              </m:oMath>
                            </m:oMathPara>
                          </a14:m>
                          <a:endParaRPr lang="en-US" sz="1600" dirty="0">
                            <a:latin typeface="Calibri" panose="020F0502020204030204" pitchFamily="34" charset="0"/>
                          </a:endParaRPr>
                        </a:p>
                      </a:txBody>
                      <a:tcPr anchor="b" anchorCtr="1"/>
                    </a:tc>
                    <a:tc>
                      <a:txBody>
                        <a:bodyPr/>
                        <a:lstStyle/>
                        <a:p>
                          <a:pPr algn="ctr">
                            <a:lnSpc>
                              <a:spcPts val="1600"/>
                            </a:lnSpc>
                          </a:pPr>
                          <a14:m>
                            <m:oMathPara xmlns:m="http://schemas.openxmlformats.org/officeDocument/2006/math">
                              <m:oMathParaPr>
                                <m:jc m:val="centerGroup"/>
                              </m:oMathParaPr>
                              <m:oMath xmlns:m="http://schemas.openxmlformats.org/officeDocument/2006/math">
                                <m:r>
                                  <a:rPr lang="en-US" sz="1600" b="1" i="1" smtClean="0">
                                    <a:latin typeface="Cambria Math"/>
                                  </a:rPr>
                                  <m:t>(</m:t>
                                </m:r>
                                <m:r>
                                  <a:rPr lang="en-US" sz="1600" b="1" i="1" smtClean="0">
                                    <a:latin typeface="Cambria Math"/>
                                  </a:rPr>
                                  <m:t>𝑿</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𝑿</m:t>
                                    </m:r>
                                  </m:e>
                                </m:acc>
                                <m:r>
                                  <a:rPr lang="en-US" sz="1600" b="1" i="1" smtClean="0">
                                    <a:latin typeface="Cambria Math"/>
                                  </a:rPr>
                                  <m:t>)(</m:t>
                                </m:r>
                                <m:r>
                                  <a:rPr lang="en-US" sz="1600" b="1" i="1" smtClean="0">
                                    <a:latin typeface="Cambria Math"/>
                                  </a:rPr>
                                  <m:t>𝒀</m:t>
                                </m:r>
                                <m:r>
                                  <a:rPr lang="en-US" sz="1600" b="1" i="1" smtClean="0">
                                    <a:latin typeface="Cambria Math"/>
                                  </a:rPr>
                                  <m:t>−</m:t>
                                </m:r>
                                <m:acc>
                                  <m:accPr>
                                    <m:chr m:val="̅"/>
                                    <m:ctrlPr>
                                      <a:rPr lang="en-US" sz="1600" b="1" i="1" smtClean="0">
                                        <a:latin typeface="Cambria Math" panose="02040503050406030204" pitchFamily="18" charset="0"/>
                                      </a:rPr>
                                    </m:ctrlPr>
                                  </m:accPr>
                                  <m:e>
                                    <m:r>
                                      <a:rPr lang="en-US" sz="1600" b="1" i="1" smtClean="0">
                                        <a:latin typeface="Cambria Math"/>
                                      </a:rPr>
                                      <m:t>𝒀</m:t>
                                    </m:r>
                                  </m:e>
                                </m:acc>
                                <m:r>
                                  <a:rPr lang="en-US" sz="1600" b="1" i="1" smtClean="0">
                                    <a:latin typeface="Cambria Math"/>
                                  </a:rPr>
                                  <m:t>)</m:t>
                                </m:r>
                              </m:oMath>
                            </m:oMathPara>
                          </a14:m>
                          <a:endParaRPr lang="en-US" sz="1600" dirty="0">
                            <a:latin typeface="Calibri" panose="020F0502020204030204" pitchFamily="34" charset="0"/>
                          </a:endParaRPr>
                        </a:p>
                      </a:txBody>
                      <a:tcPr anchor="b" anchorCtr="1"/>
                    </a:tc>
                  </a:tr>
                  <a:tr h="370840">
                    <a:tc>
                      <a:txBody>
                        <a:bodyPr/>
                        <a:lstStyle/>
                        <a:p>
                          <a:pPr algn="ctr" fontAlgn="b">
                            <a:lnSpc>
                              <a:spcPts val="1600"/>
                            </a:lnSpc>
                          </a:pPr>
                          <a:r>
                            <a:rPr lang="en-US" sz="1600" b="0" i="0" u="none" strike="noStrike">
                              <a:solidFill>
                                <a:srgbClr val="000000"/>
                              </a:solidFill>
                              <a:effectLst/>
                              <a:latin typeface="Calibri" panose="020F0502020204030204" pitchFamily="34" charset="0"/>
                            </a:rPr>
                            <a:t>-3</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9</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1</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1</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-3</a:t>
                          </a:r>
                        </a:p>
                      </a:txBody>
                      <a:tcPr marL="9525" marR="9525" marT="9525" marB="0" anchor="ctr" anchorCtr="1"/>
                    </a:tc>
                  </a:tr>
                  <a:tr h="370840">
                    <a:tc>
                      <a:txBody>
                        <a:bodyPr/>
                        <a:lstStyle/>
                        <a:p>
                          <a:pPr algn="ctr" fontAlgn="b">
                            <a:lnSpc>
                              <a:spcPts val="1600"/>
                            </a:lnSpc>
                          </a:pPr>
                          <a:r>
                            <a:rPr lang="en-US" sz="1600" b="0" i="0" u="none" strike="noStrike">
                              <a:solidFill>
                                <a:srgbClr val="000000"/>
                              </a:solidFill>
                              <a:effectLst/>
                              <a:latin typeface="Calibri" panose="020F0502020204030204" pitchFamily="34" charset="0"/>
                            </a:rPr>
                            <a:t>0</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0</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0</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0</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0</a:t>
                          </a:r>
                        </a:p>
                      </a:txBody>
                      <a:tcPr marL="9525" marR="9525" marT="9525" marB="0" anchor="ctr" anchorCtr="1"/>
                    </a:tc>
                  </a:tr>
                  <a:tr h="370840">
                    <a:tc>
                      <a:txBody>
                        <a:bodyPr/>
                        <a:lstStyle/>
                        <a:p>
                          <a:pPr algn="ctr" fontAlgn="b">
                            <a:lnSpc>
                              <a:spcPts val="1600"/>
                            </a:lnSpc>
                          </a:pPr>
                          <a:r>
                            <a:rPr lang="en-US" sz="1600" b="0" i="0" u="none" strike="noStrike">
                              <a:solidFill>
                                <a:srgbClr val="000000"/>
                              </a:solidFill>
                              <a:effectLst/>
                              <a:latin typeface="Calibri" panose="020F0502020204030204" pitchFamily="34" charset="0"/>
                            </a:rPr>
                            <a:t>2</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-2</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r>
                  <a:tr h="370840">
                    <a:tc>
                      <a:txBody>
                        <a:bodyPr/>
                        <a:lstStyle/>
                        <a:p>
                          <a:pPr algn="ctr" fontAlgn="b">
                            <a:lnSpc>
                              <a:spcPts val="1600"/>
                            </a:lnSpc>
                          </a:pPr>
                          <a:r>
                            <a:rPr lang="en-US" sz="1600" b="0" i="0" u="none" strike="noStrike">
                              <a:solidFill>
                                <a:srgbClr val="000000"/>
                              </a:solidFill>
                              <a:effectLst/>
                              <a:latin typeface="Calibri" panose="020F0502020204030204" pitchFamily="34" charset="0"/>
                            </a:rPr>
                            <a:t>-2</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5</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-10</a:t>
                          </a:r>
                        </a:p>
                      </a:txBody>
                      <a:tcPr marL="9525" marR="9525" marT="9525" marB="0" anchor="ctr" anchorCtr="1"/>
                    </a:tc>
                  </a:tr>
                  <a:tr h="370840">
                    <a:tc>
                      <a:txBody>
                        <a:bodyPr/>
                        <a:lstStyle/>
                        <a:p>
                          <a:pPr algn="ctr" fontAlgn="b">
                            <a:lnSpc>
                              <a:spcPts val="1600"/>
                            </a:lnSpc>
                          </a:pPr>
                          <a:r>
                            <a:rPr lang="en-US" sz="1600" b="0" i="0" u="none" strike="noStrike">
                              <a:solidFill>
                                <a:srgbClr val="000000"/>
                              </a:solidFill>
                              <a:effectLst/>
                              <a:latin typeface="Calibri" panose="020F0502020204030204" pitchFamily="34" charset="0"/>
                            </a:rPr>
                            <a:t>3</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9</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16</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-12</a:t>
                          </a:r>
                        </a:p>
                      </a:txBody>
                      <a:tcPr marL="9525" marR="9525" marT="9525" marB="0" anchor="ctr" anchorCtr="1"/>
                    </a:tc>
                  </a:tr>
                  <a:tr h="370840">
                    <a:tc>
                      <a:txBody>
                        <a:bodyPr/>
                        <a:lstStyle/>
                        <a:p>
                          <a:pPr algn="ctr" fontAlgn="b">
                            <a:lnSpc>
                              <a:spcPts val="1600"/>
                            </a:lnSpc>
                          </a:pPr>
                          <a:r>
                            <a:rPr lang="en-US" sz="1600" b="0" i="0" u="none" strike="noStrike">
                              <a:solidFill>
                                <a:srgbClr val="000000"/>
                              </a:solidFill>
                              <a:effectLst/>
                              <a:latin typeface="Calibri" panose="020F0502020204030204" pitchFamily="34" charset="0"/>
                            </a:rPr>
                            <a:t>-2</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2</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r>
                  <a:tr h="370840">
                    <a:tc>
                      <a:txBody>
                        <a:bodyPr/>
                        <a:lstStyle/>
                        <a:p>
                          <a:pPr algn="ctr" fontAlgn="b">
                            <a:lnSpc>
                              <a:spcPts val="1600"/>
                            </a:lnSpc>
                          </a:pPr>
                          <a:r>
                            <a:rPr lang="en-US" sz="1600" b="0" i="0" u="none" strike="noStrike">
                              <a:solidFill>
                                <a:srgbClr val="000000"/>
                              </a:solidFill>
                              <a:effectLst/>
                              <a:latin typeface="Calibri" panose="020F0502020204030204" pitchFamily="34" charset="0"/>
                            </a:rPr>
                            <a:t>2</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-2</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dirty="0">
                              <a:solidFill>
                                <a:srgbClr val="000000"/>
                              </a:solidFill>
                              <a:effectLst/>
                              <a:latin typeface="Calibri" panose="020F0502020204030204" pitchFamily="34" charset="0"/>
                            </a:rPr>
                            <a:t>-4</a:t>
                          </a:r>
                        </a:p>
                      </a:txBody>
                      <a:tcPr marL="9525" marR="9525" marT="9525" marB="0" anchor="ctr" anchorCtr="1"/>
                    </a:tc>
                  </a:tr>
                </a:tbl>
              </a:graphicData>
            </a:graphic>
          </p:graphicFrame>
        </mc:Choice>
        <mc:Fallback xmlns="">
          <p:graphicFrame>
            <p:nvGraphicFramePr>
              <p:cNvPr id="8" name="Table 7"/>
              <p:cNvGraphicFramePr>
                <a:graphicFrameLocks noGrp="1"/>
              </p:cNvGraphicFramePr>
              <p:nvPr>
                <p:extLst>
                  <p:ext uri="{D42A27DB-BD31-4B8C-83A1-F6EECF244321}">
                    <p14:modId xmlns:p14="http://schemas.microsoft.com/office/powerpoint/2010/main" val="680624414"/>
                  </p:ext>
                </p:extLst>
              </p:nvPr>
            </p:nvGraphicFramePr>
            <p:xfrm>
              <a:off x="2209800" y="3429000"/>
              <a:ext cx="6477000" cy="2976880"/>
            </p:xfrm>
            <a:graphic>
              <a:graphicData uri="http://schemas.openxmlformats.org/drawingml/2006/table">
                <a:tbl>
                  <a:tblPr firstRow="1" bandRow="1">
                    <a:tableStyleId>{5C22544A-7EE6-4342-B048-85BDC9FD1C3A}</a:tableStyleId>
                  </a:tblPr>
                  <a:tblGrid>
                    <a:gridCol w="1219200"/>
                    <a:gridCol w="1219200"/>
                    <a:gridCol w="1219200"/>
                    <a:gridCol w="1219200"/>
                    <a:gridCol w="1600200"/>
                  </a:tblGrid>
                  <a:tr h="381000">
                    <a:tc>
                      <a:txBody>
                        <a:bodyPr/>
                        <a:lstStyle/>
                        <a:p>
                          <a:endParaRPr lang="en-US"/>
                        </a:p>
                      </a:txBody>
                      <a:tcPr anchor="b" anchorCtr="1">
                        <a:blipFill rotWithShape="1">
                          <a:blip r:embed="rId4"/>
                          <a:stretch>
                            <a:fillRect l="-500" t="-1613" r="-431000" b="-700000"/>
                          </a:stretch>
                        </a:blipFill>
                      </a:tcPr>
                    </a:tc>
                    <a:tc>
                      <a:txBody>
                        <a:bodyPr/>
                        <a:lstStyle/>
                        <a:p>
                          <a:endParaRPr lang="en-US"/>
                        </a:p>
                      </a:txBody>
                      <a:tcPr anchor="b" anchorCtr="1">
                        <a:blipFill rotWithShape="1">
                          <a:blip r:embed="rId4"/>
                          <a:stretch>
                            <a:fillRect l="-100500" t="-1613" r="-331000" b="-700000"/>
                          </a:stretch>
                        </a:blipFill>
                      </a:tcPr>
                    </a:tc>
                    <a:tc>
                      <a:txBody>
                        <a:bodyPr/>
                        <a:lstStyle/>
                        <a:p>
                          <a:endParaRPr lang="en-US"/>
                        </a:p>
                      </a:txBody>
                      <a:tcPr anchor="b" anchorCtr="1">
                        <a:blipFill rotWithShape="1">
                          <a:blip r:embed="rId4"/>
                          <a:stretch>
                            <a:fillRect l="-200500" t="-1613" r="-231000" b="-700000"/>
                          </a:stretch>
                        </a:blipFill>
                      </a:tcPr>
                    </a:tc>
                    <a:tc>
                      <a:txBody>
                        <a:bodyPr/>
                        <a:lstStyle/>
                        <a:p>
                          <a:endParaRPr lang="en-US"/>
                        </a:p>
                      </a:txBody>
                      <a:tcPr anchor="b" anchorCtr="1">
                        <a:blipFill rotWithShape="1">
                          <a:blip r:embed="rId4"/>
                          <a:stretch>
                            <a:fillRect l="-300500" t="-1613" r="-131000" b="-700000"/>
                          </a:stretch>
                        </a:blipFill>
                      </a:tcPr>
                    </a:tc>
                    <a:tc>
                      <a:txBody>
                        <a:bodyPr/>
                        <a:lstStyle/>
                        <a:p>
                          <a:endParaRPr lang="en-US"/>
                        </a:p>
                      </a:txBody>
                      <a:tcPr anchor="b" anchorCtr="1">
                        <a:blipFill rotWithShape="1">
                          <a:blip r:embed="rId4"/>
                          <a:stretch>
                            <a:fillRect l="-305725" t="-1613" b="-700000"/>
                          </a:stretch>
                        </a:blipFill>
                      </a:tcPr>
                    </a:tc>
                  </a:tr>
                  <a:tr h="370840">
                    <a:tc>
                      <a:txBody>
                        <a:bodyPr/>
                        <a:lstStyle/>
                        <a:p>
                          <a:pPr algn="ctr" fontAlgn="b">
                            <a:lnSpc>
                              <a:spcPts val="1600"/>
                            </a:lnSpc>
                          </a:pPr>
                          <a:r>
                            <a:rPr lang="en-US" sz="1600" b="0" i="0" u="none" strike="noStrike">
                              <a:solidFill>
                                <a:srgbClr val="000000"/>
                              </a:solidFill>
                              <a:effectLst/>
                              <a:latin typeface="Calibri" panose="020F0502020204030204" pitchFamily="34" charset="0"/>
                            </a:rPr>
                            <a:t>-3</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9</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1</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1</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-3</a:t>
                          </a:r>
                        </a:p>
                      </a:txBody>
                      <a:tcPr marL="9525" marR="9525" marT="9525" marB="0" anchor="ctr" anchorCtr="1"/>
                    </a:tc>
                  </a:tr>
                  <a:tr h="370840">
                    <a:tc>
                      <a:txBody>
                        <a:bodyPr/>
                        <a:lstStyle/>
                        <a:p>
                          <a:pPr algn="ctr" fontAlgn="b">
                            <a:lnSpc>
                              <a:spcPts val="1600"/>
                            </a:lnSpc>
                          </a:pPr>
                          <a:r>
                            <a:rPr lang="en-US" sz="1600" b="0" i="0" u="none" strike="noStrike">
                              <a:solidFill>
                                <a:srgbClr val="000000"/>
                              </a:solidFill>
                              <a:effectLst/>
                              <a:latin typeface="Calibri" panose="020F0502020204030204" pitchFamily="34" charset="0"/>
                            </a:rPr>
                            <a:t>0</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0</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0</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0</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0</a:t>
                          </a:r>
                        </a:p>
                      </a:txBody>
                      <a:tcPr marL="9525" marR="9525" marT="9525" marB="0" anchor="ctr" anchorCtr="1"/>
                    </a:tc>
                  </a:tr>
                  <a:tr h="370840">
                    <a:tc>
                      <a:txBody>
                        <a:bodyPr/>
                        <a:lstStyle/>
                        <a:p>
                          <a:pPr algn="ctr" fontAlgn="b">
                            <a:lnSpc>
                              <a:spcPts val="1600"/>
                            </a:lnSpc>
                          </a:pPr>
                          <a:r>
                            <a:rPr lang="en-US" sz="1600" b="0" i="0" u="none" strike="noStrike">
                              <a:solidFill>
                                <a:srgbClr val="000000"/>
                              </a:solidFill>
                              <a:effectLst/>
                              <a:latin typeface="Calibri" panose="020F0502020204030204" pitchFamily="34" charset="0"/>
                            </a:rPr>
                            <a:t>2</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-2</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r>
                  <a:tr h="370840">
                    <a:tc>
                      <a:txBody>
                        <a:bodyPr/>
                        <a:lstStyle/>
                        <a:p>
                          <a:pPr algn="ctr" fontAlgn="b">
                            <a:lnSpc>
                              <a:spcPts val="1600"/>
                            </a:lnSpc>
                          </a:pPr>
                          <a:r>
                            <a:rPr lang="en-US" sz="1600" b="0" i="0" u="none" strike="noStrike">
                              <a:solidFill>
                                <a:srgbClr val="000000"/>
                              </a:solidFill>
                              <a:effectLst/>
                              <a:latin typeface="Calibri" panose="020F0502020204030204" pitchFamily="34" charset="0"/>
                            </a:rPr>
                            <a:t>-2</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5</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25</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-10</a:t>
                          </a:r>
                        </a:p>
                      </a:txBody>
                      <a:tcPr marL="9525" marR="9525" marT="9525" marB="0" anchor="ctr" anchorCtr="1"/>
                    </a:tc>
                  </a:tr>
                  <a:tr h="370840">
                    <a:tc>
                      <a:txBody>
                        <a:bodyPr/>
                        <a:lstStyle/>
                        <a:p>
                          <a:pPr algn="ctr" fontAlgn="b">
                            <a:lnSpc>
                              <a:spcPts val="1600"/>
                            </a:lnSpc>
                          </a:pPr>
                          <a:r>
                            <a:rPr lang="en-US" sz="1600" b="0" i="0" u="none" strike="noStrike">
                              <a:solidFill>
                                <a:srgbClr val="000000"/>
                              </a:solidFill>
                              <a:effectLst/>
                              <a:latin typeface="Calibri" panose="020F0502020204030204" pitchFamily="34" charset="0"/>
                            </a:rPr>
                            <a:t>3</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9</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16</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-12</a:t>
                          </a:r>
                        </a:p>
                      </a:txBody>
                      <a:tcPr marL="9525" marR="9525" marT="9525" marB="0" anchor="ctr" anchorCtr="1"/>
                    </a:tc>
                  </a:tr>
                  <a:tr h="370840">
                    <a:tc>
                      <a:txBody>
                        <a:bodyPr/>
                        <a:lstStyle/>
                        <a:p>
                          <a:pPr algn="ctr" fontAlgn="b">
                            <a:lnSpc>
                              <a:spcPts val="1600"/>
                            </a:lnSpc>
                          </a:pPr>
                          <a:r>
                            <a:rPr lang="en-US" sz="1600" b="0" i="0" u="none" strike="noStrike">
                              <a:solidFill>
                                <a:srgbClr val="000000"/>
                              </a:solidFill>
                              <a:effectLst/>
                              <a:latin typeface="Calibri" panose="020F0502020204030204" pitchFamily="34" charset="0"/>
                            </a:rPr>
                            <a:t>-2</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2</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r>
                  <a:tr h="370840">
                    <a:tc>
                      <a:txBody>
                        <a:bodyPr/>
                        <a:lstStyle/>
                        <a:p>
                          <a:pPr algn="ctr" fontAlgn="b">
                            <a:lnSpc>
                              <a:spcPts val="1600"/>
                            </a:lnSpc>
                          </a:pPr>
                          <a:r>
                            <a:rPr lang="en-US" sz="1600" b="0" i="0" u="none" strike="noStrike">
                              <a:solidFill>
                                <a:srgbClr val="000000"/>
                              </a:solidFill>
                              <a:effectLst/>
                              <a:latin typeface="Calibri" panose="020F0502020204030204" pitchFamily="34" charset="0"/>
                            </a:rPr>
                            <a:t>2</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-2</a:t>
                          </a:r>
                        </a:p>
                      </a:txBody>
                      <a:tcPr marL="9525" marR="9525" marT="9525" marB="0" anchor="ctr" anchorCtr="1"/>
                    </a:tc>
                    <a:tc>
                      <a:txBody>
                        <a:bodyPr/>
                        <a:lstStyle/>
                        <a:p>
                          <a:pPr algn="ctr" fontAlgn="b">
                            <a:lnSpc>
                              <a:spcPts val="1600"/>
                            </a:lnSpc>
                          </a:pPr>
                          <a:r>
                            <a:rPr lang="en-US" sz="1600" b="0" i="0" u="none" strike="noStrike">
                              <a:solidFill>
                                <a:srgbClr val="000000"/>
                              </a:solidFill>
                              <a:effectLst/>
                              <a:latin typeface="Calibri" panose="020F0502020204030204" pitchFamily="34" charset="0"/>
                            </a:rPr>
                            <a:t>4</a:t>
                          </a:r>
                        </a:p>
                      </a:txBody>
                      <a:tcPr marL="9525" marR="9525" marT="9525" marB="0" anchor="ctr" anchorCtr="1"/>
                    </a:tc>
                    <a:tc>
                      <a:txBody>
                        <a:bodyPr/>
                        <a:lstStyle/>
                        <a:p>
                          <a:pPr algn="ctr" fontAlgn="b">
                            <a:lnSpc>
                              <a:spcPts val="1600"/>
                            </a:lnSpc>
                          </a:pPr>
                          <a:r>
                            <a:rPr lang="en-US" sz="1600" b="0" i="0" u="none" strike="noStrike" dirty="0">
                              <a:solidFill>
                                <a:srgbClr val="000000"/>
                              </a:solidFill>
                              <a:effectLst/>
                              <a:latin typeface="Calibri" panose="020F0502020204030204" pitchFamily="34" charset="0"/>
                            </a:rPr>
                            <a:t>-4</a:t>
                          </a:r>
                        </a:p>
                      </a:txBody>
                      <a:tcPr marL="9525" marR="9525" marT="9525" marB="0" anchor="ctr" anchorCtr="1"/>
                    </a:tc>
                  </a:tr>
                </a:tbl>
              </a:graphicData>
            </a:graphic>
          </p:graphicFrame>
        </mc:Fallback>
      </mc:AlternateContent>
      <mc:AlternateContent xmlns:mc="http://schemas.openxmlformats.org/markup-compatibility/2006" xmlns:a14="http://schemas.microsoft.com/office/drawing/2010/main">
        <mc:Choice Requires="a14">
          <p:graphicFrame>
            <p:nvGraphicFramePr>
              <p:cNvPr id="9" name="Table 8"/>
              <p:cNvGraphicFramePr>
                <a:graphicFrameLocks noGrp="1"/>
              </p:cNvGraphicFramePr>
              <p:nvPr>
                <p:extLst>
                  <p:ext uri="{D42A27DB-BD31-4B8C-83A1-F6EECF244321}">
                    <p14:modId xmlns:p14="http://schemas.microsoft.com/office/powerpoint/2010/main" val="943879622"/>
                  </p:ext>
                </p:extLst>
              </p:nvPr>
            </p:nvGraphicFramePr>
            <p:xfrm>
              <a:off x="457200" y="6400800"/>
              <a:ext cx="1752600" cy="381000"/>
            </p:xfrm>
            <a:graphic>
              <a:graphicData uri="http://schemas.openxmlformats.org/drawingml/2006/table">
                <a:tbl>
                  <a:tblPr firstRow="1" bandRow="1">
                    <a:tableStyleId>{5C22544A-7EE6-4342-B048-85BDC9FD1C3A}</a:tableStyleId>
                  </a:tblPr>
                  <a:tblGrid>
                    <a:gridCol w="876300"/>
                    <a:gridCol w="876300"/>
                  </a:tblGrid>
                  <a:tr h="381000">
                    <a:tc>
                      <a:txBody>
                        <a:bodyPr/>
                        <a:lstStyle/>
                        <a:p>
                          <a:pPr algn="ctr">
                            <a:lnSpc>
                              <a:spcPts val="1700"/>
                            </a:lnSpc>
                          </a:pPr>
                          <a14:m>
                            <m:oMath xmlns:m="http://schemas.openxmlformats.org/officeDocument/2006/math">
                              <m:acc>
                                <m:accPr>
                                  <m:chr m:val="̅"/>
                                  <m:ctrlPr>
                                    <a:rPr lang="en-US" sz="1600" b="1" i="1" smtClean="0">
                                      <a:latin typeface="Cambria Math" panose="02040503050406030204" pitchFamily="18" charset="0"/>
                                    </a:rPr>
                                  </m:ctrlPr>
                                </m:accPr>
                                <m:e>
                                  <m:r>
                                    <a:rPr lang="en-US" sz="1600" b="1" i="1" smtClean="0">
                                      <a:latin typeface="Cambria Math"/>
                                    </a:rPr>
                                    <m:t>𝑿</m:t>
                                  </m:r>
                                </m:e>
                              </m:acc>
                              <m:r>
                                <a:rPr lang="en-US" sz="1600" b="1" i="1" smtClean="0">
                                  <a:latin typeface="Cambria Math"/>
                                </a:rPr>
                                <m:t>=</m:t>
                              </m:r>
                            </m:oMath>
                          </a14:m>
                          <a:r>
                            <a:rPr lang="en-US" sz="1600" dirty="0" smtClean="0">
                              <a:latin typeface="Calibri" panose="020F0502020204030204" pitchFamily="34" charset="0"/>
                            </a:rPr>
                            <a:t> 5</a:t>
                          </a:r>
                          <a:endParaRPr lang="en-US" sz="1600" dirty="0">
                            <a:latin typeface="Calibri" panose="020F0502020204030204" pitchFamily="34" charset="0"/>
                          </a:endParaRPr>
                        </a:p>
                      </a:txBody>
                      <a:tcPr anchor="b" anchorCtr="1"/>
                    </a:tc>
                    <a:tc>
                      <a:txBody>
                        <a:bodyPr/>
                        <a:lstStyle/>
                        <a:p>
                          <a:pPr algn="ctr">
                            <a:lnSpc>
                              <a:spcPts val="1700"/>
                            </a:lnSpc>
                          </a:pPr>
                          <a14:m>
                            <m:oMath xmlns:m="http://schemas.openxmlformats.org/officeDocument/2006/math">
                              <m:acc>
                                <m:accPr>
                                  <m:chr m:val="̅"/>
                                  <m:ctrlPr>
                                    <a:rPr lang="en-US" sz="1600" b="1" i="1" smtClean="0">
                                      <a:latin typeface="Cambria Math" panose="02040503050406030204" pitchFamily="18" charset="0"/>
                                    </a:rPr>
                                  </m:ctrlPr>
                                </m:accPr>
                                <m:e>
                                  <m:r>
                                    <a:rPr lang="en-US" sz="1600" b="1" i="1" smtClean="0">
                                      <a:latin typeface="Cambria Math"/>
                                    </a:rPr>
                                    <m:t>𝒀</m:t>
                                  </m:r>
                                </m:e>
                              </m:acc>
                              <m:r>
                                <a:rPr lang="en-US" sz="1600" b="1" i="1" smtClean="0">
                                  <a:latin typeface="Cambria Math"/>
                                </a:rPr>
                                <m:t>=</m:t>
                              </m:r>
                            </m:oMath>
                          </a14:m>
                          <a:r>
                            <a:rPr lang="en-US" sz="1600" dirty="0" smtClean="0">
                              <a:latin typeface="Calibri" panose="020F0502020204030204" pitchFamily="34" charset="0"/>
                            </a:rPr>
                            <a:t> 7</a:t>
                          </a:r>
                          <a:endParaRPr lang="en-US" sz="1600" dirty="0">
                            <a:latin typeface="Calibri" panose="020F0502020204030204" pitchFamily="34" charset="0"/>
                          </a:endParaRPr>
                        </a:p>
                      </a:txBody>
                      <a:tcPr anchor="b" anchorCtr="1"/>
                    </a:tc>
                  </a:tr>
                </a:tbl>
              </a:graphicData>
            </a:graphic>
          </p:graphicFrame>
        </mc:Choice>
        <mc:Fallback xmlns="">
          <p:graphicFrame>
            <p:nvGraphicFramePr>
              <p:cNvPr id="9" name="Table 8"/>
              <p:cNvGraphicFramePr>
                <a:graphicFrameLocks noGrp="1"/>
              </p:cNvGraphicFramePr>
              <p:nvPr>
                <p:extLst>
                  <p:ext uri="{D42A27DB-BD31-4B8C-83A1-F6EECF244321}">
                    <p14:modId xmlns:p14="http://schemas.microsoft.com/office/powerpoint/2010/main" val="943879622"/>
                  </p:ext>
                </p:extLst>
              </p:nvPr>
            </p:nvGraphicFramePr>
            <p:xfrm>
              <a:off x="457200" y="6400800"/>
              <a:ext cx="1752600" cy="381000"/>
            </p:xfrm>
            <a:graphic>
              <a:graphicData uri="http://schemas.openxmlformats.org/drawingml/2006/table">
                <a:tbl>
                  <a:tblPr firstRow="1" bandRow="1">
                    <a:tableStyleId>{5C22544A-7EE6-4342-B048-85BDC9FD1C3A}</a:tableStyleId>
                  </a:tblPr>
                  <a:tblGrid>
                    <a:gridCol w="876300"/>
                    <a:gridCol w="876300"/>
                  </a:tblGrid>
                  <a:tr h="381000">
                    <a:tc>
                      <a:txBody>
                        <a:bodyPr/>
                        <a:lstStyle/>
                        <a:p>
                          <a:endParaRPr lang="en-US"/>
                        </a:p>
                      </a:txBody>
                      <a:tcPr anchor="b" anchorCtr="1">
                        <a:blipFill rotWithShape="1">
                          <a:blip r:embed="rId5"/>
                          <a:stretch>
                            <a:fillRect r="-100000" b="-20635"/>
                          </a:stretch>
                        </a:blipFill>
                      </a:tcPr>
                    </a:tc>
                    <a:tc>
                      <a:txBody>
                        <a:bodyPr/>
                        <a:lstStyle/>
                        <a:p>
                          <a:endParaRPr lang="en-US"/>
                        </a:p>
                      </a:txBody>
                      <a:tcPr anchor="b" anchorCtr="1">
                        <a:blipFill rotWithShape="1">
                          <a:blip r:embed="rId5"/>
                          <a:stretch>
                            <a:fillRect l="-100000" b="-20635"/>
                          </a:stretch>
                        </a:blipFill>
                      </a:tcPr>
                    </a:tc>
                  </a:tr>
                </a:tbl>
              </a:graphicData>
            </a:graphic>
          </p:graphicFrame>
        </mc:Fallback>
      </mc:AlternateContent>
      <mc:AlternateContent xmlns:mc="http://schemas.openxmlformats.org/markup-compatibility/2006" xmlns:a14="http://schemas.microsoft.com/office/drawing/2010/main">
        <mc:Choice Requires="a14">
          <p:graphicFrame>
            <p:nvGraphicFramePr>
              <p:cNvPr id="10" name="Table 9"/>
              <p:cNvGraphicFramePr>
                <a:graphicFrameLocks noGrp="1"/>
              </p:cNvGraphicFramePr>
              <p:nvPr>
                <p:extLst>
                  <p:ext uri="{D42A27DB-BD31-4B8C-83A1-F6EECF244321}">
                    <p14:modId xmlns:p14="http://schemas.microsoft.com/office/powerpoint/2010/main" val="1357615068"/>
                  </p:ext>
                </p:extLst>
              </p:nvPr>
            </p:nvGraphicFramePr>
            <p:xfrm>
              <a:off x="2209800" y="6400800"/>
              <a:ext cx="6477000" cy="381000"/>
            </p:xfrm>
            <a:graphic>
              <a:graphicData uri="http://schemas.openxmlformats.org/drawingml/2006/table">
                <a:tbl>
                  <a:tblPr firstRow="1" bandRow="1">
                    <a:tableStyleId>{5C22544A-7EE6-4342-B048-85BDC9FD1C3A}</a:tableStyleId>
                  </a:tblPr>
                  <a:tblGrid>
                    <a:gridCol w="1219200"/>
                    <a:gridCol w="1219200"/>
                    <a:gridCol w="1219200"/>
                    <a:gridCol w="1219200"/>
                    <a:gridCol w="1600200"/>
                  </a:tblGrid>
                  <a:tr h="381000">
                    <a:tc>
                      <a:txBody>
                        <a:bodyPr/>
                        <a:lstStyle/>
                        <a:p>
                          <a:pPr algn="ctr"/>
                          <a14:m>
                            <m:oMath xmlns:m="http://schemas.openxmlformats.org/officeDocument/2006/math">
                              <m:r>
                                <a:rPr lang="en-US" sz="1600" i="1" smtClean="0">
                                  <a:latin typeface="Cambria Math"/>
                                  <a:ea typeface="Cambria Math"/>
                                </a:rPr>
                                <m:t>∑</m:t>
                              </m:r>
                            </m:oMath>
                          </a14:m>
                          <a:r>
                            <a:rPr lang="en-US" sz="1600" dirty="0" smtClean="0"/>
                            <a:t> </a:t>
                          </a:r>
                          <a14:m>
                            <m:oMath xmlns:m="http://schemas.openxmlformats.org/officeDocument/2006/math">
                              <m:r>
                                <a:rPr lang="en-US" sz="1600" i="1" dirty="0" smtClean="0">
                                  <a:latin typeface="Cambria Math"/>
                                </a:rPr>
                                <m:t>=</m:t>
                              </m:r>
                              <m:r>
                                <a:rPr lang="en-US" sz="1600" b="1" i="1" dirty="0" smtClean="0">
                                  <a:latin typeface="Cambria Math"/>
                                </a:rPr>
                                <m:t>𝟎</m:t>
                              </m:r>
                            </m:oMath>
                          </a14:m>
                          <a:endParaRPr lang="en-US" sz="1600" dirty="0"/>
                        </a:p>
                      </a:txBody>
                      <a:tcPr anchor="b" anchorCtr="1"/>
                    </a:tc>
                    <a:tc>
                      <a:txBody>
                        <a:bodyPr/>
                        <a:lstStyle/>
                        <a:p>
                          <a:pPr algn="ctr"/>
                          <a14:m>
                            <m:oMath xmlns:m="http://schemas.openxmlformats.org/officeDocument/2006/math">
                              <m:r>
                                <a:rPr lang="en-US" sz="1600" i="1" smtClean="0">
                                  <a:latin typeface="Cambria Math"/>
                                  <a:ea typeface="Cambria Math"/>
                                </a:rPr>
                                <m:t>∑</m:t>
                              </m:r>
                            </m:oMath>
                          </a14:m>
                          <a:r>
                            <a:rPr lang="en-US" sz="1600" dirty="0" smtClean="0"/>
                            <a:t> </a:t>
                          </a:r>
                          <a14:m>
                            <m:oMath xmlns:m="http://schemas.openxmlformats.org/officeDocument/2006/math">
                              <m:r>
                                <a:rPr lang="en-US" sz="1600" i="1" dirty="0" smtClean="0">
                                  <a:latin typeface="Cambria Math"/>
                                </a:rPr>
                                <m:t>=</m:t>
                              </m:r>
                              <m:r>
                                <a:rPr lang="en-US" sz="1600" b="1" i="1" dirty="0" smtClean="0">
                                  <a:latin typeface="Cambria Math"/>
                                </a:rPr>
                                <m:t>𝟑𝟒</m:t>
                              </m:r>
                            </m:oMath>
                          </a14:m>
                          <a:endParaRPr lang="en-US" sz="1600" dirty="0"/>
                        </a:p>
                      </a:txBody>
                      <a:tcPr anchor="b" anchorCtr="1"/>
                    </a:tc>
                    <a:tc>
                      <a:txBody>
                        <a:bodyPr/>
                        <a:lstStyle/>
                        <a:p>
                          <a:pPr algn="ctr"/>
                          <a14:m>
                            <m:oMath xmlns:m="http://schemas.openxmlformats.org/officeDocument/2006/math">
                              <m:r>
                                <a:rPr lang="en-US" sz="1600" i="1" smtClean="0">
                                  <a:latin typeface="Cambria Math"/>
                                  <a:ea typeface="Cambria Math"/>
                                </a:rPr>
                                <m:t>∑</m:t>
                              </m:r>
                            </m:oMath>
                          </a14:m>
                          <a:r>
                            <a:rPr lang="en-US" sz="1600" dirty="0" smtClean="0"/>
                            <a:t> </a:t>
                          </a:r>
                          <a14:m>
                            <m:oMath xmlns:m="http://schemas.openxmlformats.org/officeDocument/2006/math">
                              <m:r>
                                <a:rPr lang="en-US" sz="1600" i="1" dirty="0" smtClean="0">
                                  <a:latin typeface="Cambria Math"/>
                                </a:rPr>
                                <m:t>=</m:t>
                              </m:r>
                              <m:r>
                                <a:rPr lang="en-US" sz="1600" b="1" i="1" dirty="0" smtClean="0">
                                  <a:latin typeface="Cambria Math"/>
                                </a:rPr>
                                <m:t>𝟎</m:t>
                              </m:r>
                            </m:oMath>
                          </a14:m>
                          <a:endParaRPr lang="en-US" sz="1600" dirty="0"/>
                        </a:p>
                      </a:txBody>
                      <a:tcPr anchor="b" anchorCtr="1"/>
                    </a:tc>
                    <a:tc>
                      <a:txBody>
                        <a:bodyPr/>
                        <a:lstStyle/>
                        <a:p>
                          <a:pPr algn="ctr"/>
                          <a14:m>
                            <m:oMath xmlns:m="http://schemas.openxmlformats.org/officeDocument/2006/math">
                              <m:r>
                                <a:rPr lang="en-US" sz="1600" i="1" smtClean="0">
                                  <a:latin typeface="Cambria Math"/>
                                  <a:ea typeface="Cambria Math"/>
                                </a:rPr>
                                <m:t>∑</m:t>
                              </m:r>
                            </m:oMath>
                          </a14:m>
                          <a:r>
                            <a:rPr lang="en-US" sz="1600" dirty="0" smtClean="0"/>
                            <a:t> </a:t>
                          </a:r>
                          <a14:m>
                            <m:oMath xmlns:m="http://schemas.openxmlformats.org/officeDocument/2006/math">
                              <m:r>
                                <a:rPr lang="en-US" sz="1600" i="1" dirty="0" smtClean="0">
                                  <a:latin typeface="Cambria Math"/>
                                </a:rPr>
                                <m:t>=</m:t>
                              </m:r>
                              <m:r>
                                <a:rPr lang="en-US" sz="1600" b="1" i="1" dirty="0" smtClean="0">
                                  <a:latin typeface="Cambria Math"/>
                                </a:rPr>
                                <m:t>𝟓𝟒</m:t>
                              </m:r>
                            </m:oMath>
                          </a14:m>
                          <a:endParaRPr lang="en-US" sz="1600" dirty="0"/>
                        </a:p>
                      </a:txBody>
                      <a:tcPr anchor="b" anchorCtr="1"/>
                    </a:tc>
                    <a:tc>
                      <a:txBody>
                        <a:bodyPr/>
                        <a:lstStyle/>
                        <a:p>
                          <a:pPr algn="ctr"/>
                          <a14:m>
                            <m:oMath xmlns:m="http://schemas.openxmlformats.org/officeDocument/2006/math">
                              <m:r>
                                <a:rPr lang="en-US" sz="1600" i="1" smtClean="0">
                                  <a:latin typeface="Cambria Math"/>
                                  <a:ea typeface="Cambria Math"/>
                                </a:rPr>
                                <m:t>∑</m:t>
                              </m:r>
                            </m:oMath>
                          </a14:m>
                          <a:r>
                            <a:rPr lang="en-US" sz="1600" dirty="0" smtClean="0"/>
                            <a:t> </a:t>
                          </a:r>
                          <a14:m>
                            <m:oMath xmlns:m="http://schemas.openxmlformats.org/officeDocument/2006/math">
                              <m:r>
                                <a:rPr lang="en-US" sz="1600" i="1" dirty="0" smtClean="0">
                                  <a:latin typeface="Cambria Math"/>
                                </a:rPr>
                                <m:t>=</m:t>
                              </m:r>
                              <m:r>
                                <a:rPr lang="en-US" sz="1600" b="1" i="1" dirty="0" smtClean="0">
                                  <a:latin typeface="Cambria Math"/>
                                </a:rPr>
                                <m:t>−</m:t>
                              </m:r>
                              <m:r>
                                <a:rPr lang="en-US" sz="1600" b="1" i="1" dirty="0" smtClean="0">
                                  <a:latin typeface="Cambria Math"/>
                                </a:rPr>
                                <m:t>𝟑𝟕</m:t>
                              </m:r>
                            </m:oMath>
                          </a14:m>
                          <a:endParaRPr lang="en-US" sz="1600" dirty="0"/>
                        </a:p>
                      </a:txBody>
                      <a:tcPr anchor="b" anchorCtr="1"/>
                    </a:tc>
                  </a:tr>
                </a:tbl>
              </a:graphicData>
            </a:graphic>
          </p:graphicFrame>
        </mc:Choice>
        <mc:Fallback xmlns="">
          <p:graphicFrame>
            <p:nvGraphicFramePr>
              <p:cNvPr id="10" name="Table 9"/>
              <p:cNvGraphicFramePr>
                <a:graphicFrameLocks noGrp="1"/>
              </p:cNvGraphicFramePr>
              <p:nvPr>
                <p:extLst>
                  <p:ext uri="{D42A27DB-BD31-4B8C-83A1-F6EECF244321}">
                    <p14:modId xmlns:p14="http://schemas.microsoft.com/office/powerpoint/2010/main" val="1357615068"/>
                  </p:ext>
                </p:extLst>
              </p:nvPr>
            </p:nvGraphicFramePr>
            <p:xfrm>
              <a:off x="2209800" y="6400800"/>
              <a:ext cx="6477000" cy="381000"/>
            </p:xfrm>
            <a:graphic>
              <a:graphicData uri="http://schemas.openxmlformats.org/drawingml/2006/table">
                <a:tbl>
                  <a:tblPr firstRow="1" bandRow="1">
                    <a:tableStyleId>{5C22544A-7EE6-4342-B048-85BDC9FD1C3A}</a:tableStyleId>
                  </a:tblPr>
                  <a:tblGrid>
                    <a:gridCol w="1219200"/>
                    <a:gridCol w="1219200"/>
                    <a:gridCol w="1219200"/>
                    <a:gridCol w="1219200"/>
                    <a:gridCol w="1600200"/>
                  </a:tblGrid>
                  <a:tr h="381000">
                    <a:tc>
                      <a:txBody>
                        <a:bodyPr/>
                        <a:lstStyle/>
                        <a:p>
                          <a:endParaRPr lang="en-US"/>
                        </a:p>
                      </a:txBody>
                      <a:tcPr anchor="b" anchorCtr="1">
                        <a:blipFill rotWithShape="1">
                          <a:blip r:embed="rId6"/>
                          <a:stretch>
                            <a:fillRect l="-500" r="-431000" b="-7937"/>
                          </a:stretch>
                        </a:blipFill>
                      </a:tcPr>
                    </a:tc>
                    <a:tc>
                      <a:txBody>
                        <a:bodyPr/>
                        <a:lstStyle/>
                        <a:p>
                          <a:endParaRPr lang="en-US"/>
                        </a:p>
                      </a:txBody>
                      <a:tcPr anchor="b" anchorCtr="1">
                        <a:blipFill rotWithShape="1">
                          <a:blip r:embed="rId6"/>
                          <a:stretch>
                            <a:fillRect l="-100500" r="-331000" b="-7937"/>
                          </a:stretch>
                        </a:blipFill>
                      </a:tcPr>
                    </a:tc>
                    <a:tc>
                      <a:txBody>
                        <a:bodyPr/>
                        <a:lstStyle/>
                        <a:p>
                          <a:endParaRPr lang="en-US"/>
                        </a:p>
                      </a:txBody>
                      <a:tcPr anchor="b" anchorCtr="1">
                        <a:blipFill rotWithShape="1">
                          <a:blip r:embed="rId6"/>
                          <a:stretch>
                            <a:fillRect l="-200500" r="-231000" b="-7937"/>
                          </a:stretch>
                        </a:blipFill>
                      </a:tcPr>
                    </a:tc>
                    <a:tc>
                      <a:txBody>
                        <a:bodyPr/>
                        <a:lstStyle/>
                        <a:p>
                          <a:endParaRPr lang="en-US"/>
                        </a:p>
                      </a:txBody>
                      <a:tcPr anchor="b" anchorCtr="1">
                        <a:blipFill rotWithShape="1">
                          <a:blip r:embed="rId6"/>
                          <a:stretch>
                            <a:fillRect l="-300500" r="-131000" b="-7937"/>
                          </a:stretch>
                        </a:blipFill>
                      </a:tcPr>
                    </a:tc>
                    <a:tc>
                      <a:txBody>
                        <a:bodyPr/>
                        <a:lstStyle/>
                        <a:p>
                          <a:endParaRPr lang="en-US"/>
                        </a:p>
                      </a:txBody>
                      <a:tcPr anchor="b" anchorCtr="1">
                        <a:blipFill rotWithShape="1">
                          <a:blip r:embed="rId6"/>
                          <a:stretch>
                            <a:fillRect l="-305725" b="-7937"/>
                          </a:stretch>
                        </a:blipFill>
                      </a:tcPr>
                    </a:tc>
                  </a:tr>
                </a:tbl>
              </a:graphicData>
            </a:graphic>
          </p:graphicFrame>
        </mc:Fallback>
      </mc:AlternateContent>
      <p:cxnSp>
        <p:nvCxnSpPr>
          <p:cNvPr id="11" name="Straight Connector 10"/>
          <p:cNvCxnSpPr/>
          <p:nvPr/>
        </p:nvCxnSpPr>
        <p:spPr>
          <a:xfrm>
            <a:off x="647700" y="65151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543050" y="65151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933700" y="35433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47700" y="6524625"/>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105275" y="35433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353050" y="35433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534150" y="35433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658100" y="35433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305800" y="354330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554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Least Squares </a:t>
            </a:r>
            <a:r>
              <a:rPr lang="en-US" dirty="0" smtClean="0"/>
              <a:t>Estimation – </a:t>
            </a:r>
            <a:r>
              <a:rPr lang="en-US" dirty="0"/>
              <a:t>Example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610600" cy="4530725"/>
              </a:xfrm>
            </p:spPr>
            <p:txBody>
              <a:bodyPr/>
              <a:lstStyle/>
              <a:p>
                <a:r>
                  <a:rPr lang="en-US" sz="2600" dirty="0" smtClean="0"/>
                  <a:t>Therefore</a:t>
                </a:r>
              </a:p>
              <a:p>
                <a:pPr marL="0" indent="0">
                  <a:buNone/>
                </a:pPr>
                <a:r>
                  <a:rPr lang="en-US" sz="2600" dirty="0" smtClean="0"/>
                  <a:t>	</a:t>
                </a:r>
                <a14:m>
                  <m:oMath xmlns:m="http://schemas.openxmlformats.org/officeDocument/2006/math">
                    <m:sSub>
                      <m:sSubPr>
                        <m:ctrlPr>
                          <a:rPr lang="en-US" sz="2600" i="1" smtClean="0">
                            <a:latin typeface="Cambria Math" panose="02040503050406030204" pitchFamily="18" charset="0"/>
                          </a:rPr>
                        </m:ctrlPr>
                      </m:sSubPr>
                      <m:e>
                        <m:r>
                          <a:rPr lang="en-US" sz="2600" b="0" i="1" smtClean="0">
                            <a:latin typeface="Cambria Math"/>
                          </a:rPr>
                          <m:t>𝑟</m:t>
                        </m:r>
                      </m:e>
                      <m:sub>
                        <m:r>
                          <a:rPr lang="en-US" sz="2600" b="0" i="1" smtClean="0">
                            <a:latin typeface="Cambria Math"/>
                          </a:rPr>
                          <m:t>𝑋𝑌</m:t>
                        </m:r>
                      </m:sub>
                    </m:sSub>
                    <m:r>
                      <a:rPr lang="en-US" sz="2600" b="0" i="1" smtClean="0">
                        <a:latin typeface="Cambria Math"/>
                      </a:rPr>
                      <m:t>=</m:t>
                    </m:r>
                    <m:f>
                      <m:fPr>
                        <m:type m:val="lin"/>
                        <m:ctrlPr>
                          <a:rPr lang="en-US" sz="2600" b="0" i="1" smtClean="0">
                            <a:latin typeface="Cambria Math" panose="02040503050406030204" pitchFamily="18" charset="0"/>
                          </a:rPr>
                        </m:ctrlPr>
                      </m:fPr>
                      <m:num>
                        <m:r>
                          <a:rPr lang="en-US" sz="2600" b="0" i="1" smtClean="0">
                            <a:latin typeface="Cambria Math"/>
                          </a:rPr>
                          <m:t>−37</m:t>
                        </m:r>
                      </m:num>
                      <m:den>
                        <m:rad>
                          <m:radPr>
                            <m:degHide m:val="on"/>
                            <m:ctrlPr>
                              <a:rPr lang="en-US" sz="2600" b="0" i="1" smtClean="0">
                                <a:latin typeface="Cambria Math" panose="02040503050406030204" pitchFamily="18" charset="0"/>
                              </a:rPr>
                            </m:ctrlPr>
                          </m:radPr>
                          <m:deg/>
                          <m:e>
                            <m:r>
                              <a:rPr lang="en-US" sz="2600" b="0" i="1" smtClean="0">
                                <a:latin typeface="Cambria Math"/>
                              </a:rPr>
                              <m:t>34</m:t>
                            </m:r>
                            <m:r>
                              <a:rPr lang="en-US" sz="2600" b="0" i="1" smtClean="0">
                                <a:latin typeface="Cambria Math"/>
                                <a:ea typeface="Cambria Math"/>
                              </a:rPr>
                              <m:t>×54</m:t>
                            </m:r>
                          </m:e>
                        </m:rad>
                      </m:den>
                    </m:f>
                    <m:r>
                      <a:rPr lang="en-US" sz="2600" b="0" i="1" smtClean="0">
                        <a:latin typeface="Cambria Math"/>
                      </a:rPr>
                      <m:t>=−0.864</m:t>
                    </m:r>
                  </m:oMath>
                </a14:m>
                <a:endParaRPr lang="en-US" sz="2600" dirty="0" smtClean="0"/>
              </a:p>
              <a:p>
                <a:pPr marL="0" indent="0">
                  <a:buNone/>
                </a:pPr>
                <a:r>
                  <a:rPr lang="en-US" sz="2600" dirty="0" smtClean="0"/>
                  <a:t>	</a:t>
                </a:r>
                <a14:m>
                  <m:oMath xmlns:m="http://schemas.openxmlformats.org/officeDocument/2006/math">
                    <m:sSub>
                      <m:sSubPr>
                        <m:ctrlPr>
                          <a:rPr lang="en-US" sz="2600" i="1" smtClean="0">
                            <a:latin typeface="Cambria Math" panose="02040503050406030204" pitchFamily="18" charset="0"/>
                          </a:rPr>
                        </m:ctrlPr>
                      </m:sSubPr>
                      <m:e>
                        <m:r>
                          <a:rPr lang="en-US" sz="2600" b="0" i="1" smtClean="0">
                            <a:latin typeface="Cambria Math"/>
                          </a:rPr>
                          <m:t>𝑏</m:t>
                        </m:r>
                      </m:e>
                      <m:sub>
                        <m:r>
                          <a:rPr lang="en-US" sz="2600" b="0" i="1" smtClean="0">
                            <a:latin typeface="Cambria Math"/>
                          </a:rPr>
                          <m:t>1</m:t>
                        </m:r>
                      </m:sub>
                    </m:sSub>
                    <m:r>
                      <a:rPr lang="en-US" sz="2600" b="0" i="1" smtClean="0">
                        <a:latin typeface="Cambria Math"/>
                      </a:rPr>
                      <m:t>=</m:t>
                    </m:r>
                    <m:f>
                      <m:fPr>
                        <m:type m:val="lin"/>
                        <m:ctrlPr>
                          <a:rPr lang="en-US" sz="2600" b="0" i="1" smtClean="0">
                            <a:latin typeface="Cambria Math" panose="02040503050406030204" pitchFamily="18" charset="0"/>
                          </a:rPr>
                        </m:ctrlPr>
                      </m:fPr>
                      <m:num>
                        <m:r>
                          <a:rPr lang="en-US" sz="2600" b="0" i="1" smtClean="0">
                            <a:latin typeface="Cambria Math"/>
                          </a:rPr>
                          <m:t>−37</m:t>
                        </m:r>
                      </m:num>
                      <m:den>
                        <m:r>
                          <a:rPr lang="en-US" sz="2600" b="0" i="1" smtClean="0">
                            <a:latin typeface="Cambria Math"/>
                          </a:rPr>
                          <m:t>34</m:t>
                        </m:r>
                      </m:den>
                    </m:f>
                    <m:r>
                      <a:rPr lang="en-US" sz="2600" b="0" i="1" smtClean="0">
                        <a:latin typeface="Cambria Math"/>
                      </a:rPr>
                      <m:t>=−1.09</m:t>
                    </m:r>
                  </m:oMath>
                </a14:m>
                <a:r>
                  <a:rPr lang="en-US" sz="2600" dirty="0" smtClean="0"/>
                  <a:t>   or   </a:t>
                </a:r>
                <a14:m>
                  <m:oMath xmlns:m="http://schemas.openxmlformats.org/officeDocument/2006/math">
                    <m:sSub>
                      <m:sSubPr>
                        <m:ctrlPr>
                          <a:rPr lang="en-US" sz="2600" i="1" smtClean="0">
                            <a:latin typeface="Cambria Math" panose="02040503050406030204" pitchFamily="18" charset="0"/>
                          </a:rPr>
                        </m:ctrlPr>
                      </m:sSubPr>
                      <m:e>
                        <m:r>
                          <a:rPr lang="en-US" sz="2600" b="0" i="1" smtClean="0">
                            <a:latin typeface="Cambria Math"/>
                          </a:rPr>
                          <m:t>𝑏</m:t>
                        </m:r>
                      </m:e>
                      <m:sub>
                        <m:r>
                          <a:rPr lang="en-US" sz="2600" b="0" i="1" smtClean="0">
                            <a:latin typeface="Cambria Math"/>
                          </a:rPr>
                          <m:t>1</m:t>
                        </m:r>
                      </m:sub>
                    </m:sSub>
                    <m:r>
                      <a:rPr lang="en-US" sz="2600" b="0" i="1" smtClean="0">
                        <a:latin typeface="Cambria Math"/>
                      </a:rPr>
                      <m:t>=−0.864</m:t>
                    </m:r>
                    <m:f>
                      <m:fPr>
                        <m:ctrlPr>
                          <a:rPr lang="en-US" sz="2600" b="0" i="1" smtClean="0">
                            <a:latin typeface="Cambria Math" panose="02040503050406030204" pitchFamily="18" charset="0"/>
                          </a:rPr>
                        </m:ctrlPr>
                      </m:fPr>
                      <m:num>
                        <m:rad>
                          <m:radPr>
                            <m:degHide m:val="on"/>
                            <m:ctrlPr>
                              <a:rPr lang="en-US" sz="2600" b="0" i="1" smtClean="0">
                                <a:latin typeface="Cambria Math" panose="02040503050406030204" pitchFamily="18" charset="0"/>
                              </a:rPr>
                            </m:ctrlPr>
                          </m:radPr>
                          <m:deg/>
                          <m:e>
                            <m:r>
                              <a:rPr lang="en-US" sz="2600" b="0" i="1" smtClean="0">
                                <a:latin typeface="Cambria Math"/>
                              </a:rPr>
                              <m:t>54</m:t>
                            </m:r>
                          </m:e>
                        </m:rad>
                      </m:num>
                      <m:den>
                        <m:rad>
                          <m:radPr>
                            <m:degHide m:val="on"/>
                            <m:ctrlPr>
                              <a:rPr lang="en-US" sz="2600" b="0" i="1" smtClean="0">
                                <a:latin typeface="Cambria Math" panose="02040503050406030204" pitchFamily="18" charset="0"/>
                              </a:rPr>
                            </m:ctrlPr>
                          </m:radPr>
                          <m:deg/>
                          <m:e>
                            <m:r>
                              <a:rPr lang="en-US" sz="2600" b="0" i="1" smtClean="0">
                                <a:latin typeface="Cambria Math"/>
                              </a:rPr>
                              <m:t>34</m:t>
                            </m:r>
                          </m:e>
                        </m:rad>
                      </m:den>
                    </m:f>
                    <m:r>
                      <a:rPr lang="en-US" sz="2600" b="0" i="1" smtClean="0">
                        <a:latin typeface="Cambria Math"/>
                      </a:rPr>
                      <m:t>=−1.09</m:t>
                    </m:r>
                  </m:oMath>
                </a14:m>
                <a:endParaRPr lang="en-US" sz="2600" dirty="0" smtClean="0"/>
              </a:p>
              <a:p>
                <a:pPr marL="0" indent="0">
                  <a:buNone/>
                </a:pPr>
                <a:r>
                  <a:rPr lang="en-US" sz="2600" dirty="0"/>
                  <a:t>	</a:t>
                </a:r>
                <a14:m>
                  <m:oMath xmlns:m="http://schemas.openxmlformats.org/officeDocument/2006/math">
                    <m:sSub>
                      <m:sSubPr>
                        <m:ctrlPr>
                          <a:rPr lang="en-US" sz="2600" i="1" smtClean="0">
                            <a:latin typeface="Cambria Math" panose="02040503050406030204" pitchFamily="18" charset="0"/>
                          </a:rPr>
                        </m:ctrlPr>
                      </m:sSubPr>
                      <m:e>
                        <m:r>
                          <a:rPr lang="en-US" sz="2600" b="0" i="1" smtClean="0">
                            <a:latin typeface="Cambria Math"/>
                          </a:rPr>
                          <m:t>𝑏</m:t>
                        </m:r>
                      </m:e>
                      <m:sub>
                        <m:r>
                          <a:rPr lang="en-US" sz="2600" b="0" i="1" smtClean="0">
                            <a:latin typeface="Cambria Math"/>
                          </a:rPr>
                          <m:t>0</m:t>
                        </m:r>
                      </m:sub>
                    </m:sSub>
                    <m:r>
                      <a:rPr lang="en-US" sz="2600" b="0" i="1" smtClean="0">
                        <a:latin typeface="Cambria Math"/>
                      </a:rPr>
                      <m:t>=7−</m:t>
                    </m:r>
                    <m:d>
                      <m:dPr>
                        <m:ctrlPr>
                          <a:rPr lang="en-US" sz="2600" b="0" i="1" smtClean="0">
                            <a:latin typeface="Cambria Math" panose="02040503050406030204" pitchFamily="18" charset="0"/>
                          </a:rPr>
                        </m:ctrlPr>
                      </m:dPr>
                      <m:e>
                        <m:r>
                          <a:rPr lang="en-US" sz="2600" b="0" i="1" smtClean="0">
                            <a:latin typeface="Cambria Math"/>
                          </a:rPr>
                          <m:t>−1.09</m:t>
                        </m:r>
                      </m:e>
                    </m:d>
                    <m:r>
                      <a:rPr lang="en-US" sz="2600" b="0" i="1" smtClean="0">
                        <a:latin typeface="Cambria Math"/>
                      </a:rPr>
                      <m:t>5=12.45</m:t>
                    </m:r>
                  </m:oMath>
                </a14:m>
                <a:endParaRPr lang="en-US" sz="2600" dirty="0" smtClean="0"/>
              </a:p>
              <a:p>
                <a:r>
                  <a:rPr lang="en-US" sz="2600" dirty="0" smtClean="0"/>
                  <a:t>The </a:t>
                </a:r>
                <a:r>
                  <a:rPr lang="en-US" sz="2600" dirty="0" smtClean="0">
                    <a:solidFill>
                      <a:srgbClr val="FF0000"/>
                    </a:solidFill>
                  </a:rPr>
                  <a:t>least-squares regression line</a:t>
                </a:r>
                <a:r>
                  <a:rPr lang="en-US" sz="2600" dirty="0" smtClean="0"/>
                  <a:t> is</a:t>
                </a:r>
              </a:p>
              <a:p>
                <a:pPr marL="0" indent="0">
                  <a:buNone/>
                </a:pPr>
                <a:r>
                  <a:rPr lang="en-US" sz="2600" dirty="0"/>
                  <a:t>	</a:t>
                </a:r>
                <a14:m>
                  <m:oMath xmlns:m="http://schemas.openxmlformats.org/officeDocument/2006/math">
                    <m:acc>
                      <m:accPr>
                        <m:chr m:val="̂"/>
                        <m:ctrlPr>
                          <a:rPr lang="en-US" sz="2600" i="1" smtClean="0">
                            <a:solidFill>
                              <a:srgbClr val="FF0000"/>
                            </a:solidFill>
                            <a:latin typeface="Cambria Math" panose="02040503050406030204" pitchFamily="18" charset="0"/>
                          </a:rPr>
                        </m:ctrlPr>
                      </m:accPr>
                      <m:e>
                        <m:r>
                          <a:rPr lang="en-US" sz="2600" b="0" i="1" smtClean="0">
                            <a:solidFill>
                              <a:srgbClr val="FF0000"/>
                            </a:solidFill>
                            <a:latin typeface="Cambria Math"/>
                          </a:rPr>
                          <m:t>𝑌</m:t>
                        </m:r>
                      </m:e>
                    </m:acc>
                    <m:r>
                      <a:rPr lang="en-US" sz="2600" b="0" i="1" smtClean="0">
                        <a:latin typeface="Cambria Math"/>
                      </a:rPr>
                      <m:t>=12.45−1.09</m:t>
                    </m:r>
                    <m:r>
                      <a:rPr lang="en-US" sz="2600" b="0" i="1" smtClean="0">
                        <a:latin typeface="Cambria Math"/>
                      </a:rPr>
                      <m:t>𝑋</m:t>
                    </m:r>
                  </m:oMath>
                </a14:m>
                <a:endParaRPr lang="en-US" sz="26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610600" cy="4530725"/>
              </a:xfrm>
              <a:blipFill rotWithShape="1">
                <a:blip r:embed="rId2"/>
                <a:stretch>
                  <a:fillRect l="-283"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42</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mc:AlternateContent xmlns:mc="http://schemas.openxmlformats.org/markup-compatibility/2006" xmlns:a14="http://schemas.microsoft.com/office/drawing/2010/main">
        <mc:Choice Requires="a14">
          <p:sp>
            <p:nvSpPr>
              <p:cNvPr id="7" name="Content Placeholder 2"/>
              <p:cNvSpPr txBox="1">
                <a:spLocks/>
              </p:cNvSpPr>
              <p:nvPr/>
            </p:nvSpPr>
            <p:spPr bwMode="auto">
              <a:xfrm>
                <a:off x="457200" y="4891314"/>
                <a:ext cx="5486400" cy="1661886"/>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327025" lvl="1" indent="0">
                  <a:buFont typeface="Wingdings" pitchFamily="2" charset="2"/>
                  <a:buNone/>
                </a:pPr>
                <a:r>
                  <a:rPr lang="en-US" sz="2200" kern="0" dirty="0" smtClean="0"/>
                  <a:t>where </a:t>
                </a:r>
                <a14:m>
                  <m:oMath xmlns:m="http://schemas.openxmlformats.org/officeDocument/2006/math">
                    <m:acc>
                      <m:accPr>
                        <m:chr m:val="̂"/>
                        <m:ctrlPr>
                          <a:rPr lang="en-US" sz="2400" i="1" kern="0" smtClean="0">
                            <a:solidFill>
                              <a:schemeClr val="tx1"/>
                            </a:solidFill>
                            <a:latin typeface="Cambria Math" panose="02040503050406030204" pitchFamily="18" charset="0"/>
                          </a:rPr>
                        </m:ctrlPr>
                      </m:accPr>
                      <m:e>
                        <m:r>
                          <a:rPr lang="en-US" sz="2400" i="1" kern="0">
                            <a:solidFill>
                              <a:schemeClr val="tx1"/>
                            </a:solidFill>
                            <a:latin typeface="Cambria Math"/>
                          </a:rPr>
                          <m:t>𝑌</m:t>
                        </m:r>
                      </m:e>
                    </m:acc>
                  </m:oMath>
                </a14:m>
                <a:r>
                  <a:rPr lang="en-US" sz="2200" kern="0" dirty="0" smtClean="0">
                    <a:solidFill>
                      <a:schemeClr val="tx1"/>
                    </a:solidFill>
                  </a:rPr>
                  <a:t> = </a:t>
                </a:r>
                <a:r>
                  <a:rPr lang="en-US" sz="2200" kern="0" dirty="0" smtClean="0">
                    <a:solidFill>
                      <a:srgbClr val="FF0000"/>
                    </a:solidFill>
                  </a:rPr>
                  <a:t>predicted </a:t>
                </a:r>
                <a:r>
                  <a:rPr lang="en-US" sz="2200" kern="0" dirty="0" smtClean="0"/>
                  <a:t>or fitted value of </a:t>
                </a:r>
                <a14:m>
                  <m:oMath xmlns:m="http://schemas.openxmlformats.org/officeDocument/2006/math">
                    <m:r>
                      <a:rPr lang="en-US" sz="2200" i="1" kern="0" dirty="0" smtClean="0">
                        <a:latin typeface="Cambria Math"/>
                      </a:rPr>
                      <m:t>𝑌</m:t>
                    </m:r>
                  </m:oMath>
                </a14:m>
                <a:r>
                  <a:rPr lang="en-US" sz="2200" kern="0" dirty="0" smtClean="0"/>
                  <a:t> for a given value of </a:t>
                </a:r>
                <a14:m>
                  <m:oMath xmlns:m="http://schemas.openxmlformats.org/officeDocument/2006/math">
                    <m:r>
                      <a:rPr lang="en-US" sz="2200" i="1" kern="0" dirty="0" smtClean="0">
                        <a:latin typeface="Cambria Math"/>
                      </a:rPr>
                      <m:t>𝑋</m:t>
                    </m:r>
                  </m:oMath>
                </a14:m>
                <a:endParaRPr lang="en-US" sz="2200" kern="0" dirty="0" smtClean="0"/>
              </a:p>
              <a:p>
                <a:pPr lvl="1" indent="-342900"/>
                <a14:m>
                  <m:oMath xmlns:m="http://schemas.openxmlformats.org/officeDocument/2006/math">
                    <m:acc>
                      <m:accPr>
                        <m:chr m:val="̂"/>
                        <m:ctrlPr>
                          <a:rPr lang="en-US" sz="2400" i="1" kern="0">
                            <a:latin typeface="Cambria Math" panose="02040503050406030204" pitchFamily="18" charset="0"/>
                          </a:rPr>
                        </m:ctrlPr>
                      </m:accPr>
                      <m:e>
                        <m:r>
                          <a:rPr lang="en-US" sz="2400" i="1" kern="0">
                            <a:latin typeface="Cambria Math"/>
                          </a:rPr>
                          <m:t>𝑌</m:t>
                        </m:r>
                      </m:e>
                    </m:acc>
                    <m:r>
                      <a:rPr lang="en-US" sz="2400" i="1" kern="0" dirty="0" smtClean="0">
                        <a:latin typeface="Cambria Math"/>
                        <a:ea typeface="Cambria Math"/>
                      </a:rPr>
                      <m:t>=</m:t>
                    </m:r>
                    <m:r>
                      <a:rPr lang="en-US" sz="2400" i="1" kern="0" dirty="0" smtClean="0">
                        <a:latin typeface="Cambria Math"/>
                        <a:ea typeface="Cambria Math"/>
                      </a:rPr>
                      <m:t>𝑌</m:t>
                    </m:r>
                  </m:oMath>
                </a14:m>
                <a:r>
                  <a:rPr lang="en-US" sz="2200" kern="0" dirty="0" smtClean="0"/>
                  <a:t> for all sample values if and only if </a:t>
                </a:r>
                <a14:m>
                  <m:oMath xmlns:m="http://schemas.openxmlformats.org/officeDocument/2006/math">
                    <m:d>
                      <m:dPr>
                        <m:begChr m:val="|"/>
                        <m:endChr m:val="|"/>
                        <m:ctrlPr>
                          <a:rPr lang="en-US" sz="2200" i="1" kern="0" smtClean="0">
                            <a:latin typeface="Cambria Math" panose="02040503050406030204" pitchFamily="18" charset="0"/>
                          </a:rPr>
                        </m:ctrlPr>
                      </m:dPr>
                      <m:e>
                        <m:sSub>
                          <m:sSubPr>
                            <m:ctrlPr>
                              <a:rPr lang="en-US" sz="2200" i="1" kern="0" smtClean="0">
                                <a:latin typeface="Cambria Math" panose="02040503050406030204" pitchFamily="18" charset="0"/>
                              </a:rPr>
                            </m:ctrlPr>
                          </m:sSubPr>
                          <m:e>
                            <m:r>
                              <a:rPr lang="en-US" sz="2200" i="1" kern="0" smtClean="0">
                                <a:latin typeface="Cambria Math"/>
                              </a:rPr>
                              <m:t>𝑟</m:t>
                            </m:r>
                          </m:e>
                          <m:sub>
                            <m:r>
                              <a:rPr lang="en-US" sz="2200" i="1" kern="0" smtClean="0">
                                <a:latin typeface="Cambria Math"/>
                              </a:rPr>
                              <m:t>𝑋𝑌</m:t>
                            </m:r>
                          </m:sub>
                        </m:sSub>
                      </m:e>
                    </m:d>
                    <m:r>
                      <a:rPr lang="en-US" sz="2200" i="1" kern="0" smtClean="0">
                        <a:latin typeface="Cambria Math"/>
                      </a:rPr>
                      <m:t>=1</m:t>
                    </m:r>
                  </m:oMath>
                </a14:m>
                <a:endParaRPr lang="en-US" sz="2200" kern="0" dirty="0"/>
              </a:p>
            </p:txBody>
          </p:sp>
        </mc:Choice>
        <mc:Fallback xmlns="">
          <p:sp>
            <p:nvSpPr>
              <p:cNvPr id="7" name="Content Placeholder 2"/>
              <p:cNvSpPr txBox="1">
                <a:spLocks noRot="1" noChangeAspect="1" noMove="1" noResize="1" noEditPoints="1" noAdjustHandles="1" noChangeArrowheads="1" noChangeShapeType="1" noTextEdit="1"/>
              </p:cNvSpPr>
              <p:nvPr/>
            </p:nvSpPr>
            <p:spPr bwMode="auto">
              <a:xfrm>
                <a:off x="457200" y="4891314"/>
                <a:ext cx="5486400" cy="1661886"/>
              </a:xfrm>
              <a:prstGeom prst="rect">
                <a:avLst/>
              </a:prstGeom>
              <a:blipFill rotWithShape="1">
                <a:blip r:embed="rId3"/>
                <a:stretch>
                  <a:fillRect t="-1099" r="-233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pic>
        <p:nvPicPr>
          <p:cNvPr id="1638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595" t="11479" r="17499" b="1983"/>
          <a:stretch/>
        </p:blipFill>
        <p:spPr bwMode="auto">
          <a:xfrm>
            <a:off x="5914572" y="3886200"/>
            <a:ext cx="3164114" cy="2588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300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3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a:latin typeface="Calibri" panose="020F0502020204030204" pitchFamily="34" charset="0"/>
              </a:rPr>
              <a:t>Predictions in Regression Analysis</a:t>
            </a:r>
            <a:br>
              <a:rPr lang="en-US" dirty="0">
                <a:latin typeface="Calibri" panose="020F0502020204030204" pitchFamily="34" charset="0"/>
              </a:rPr>
            </a:br>
            <a:r>
              <a:rPr lang="en-US" dirty="0" smtClean="0">
                <a:latin typeface="Calibri" panose="020F0502020204030204" pitchFamily="34" charset="0"/>
              </a:rPr>
              <a:t>– </a:t>
            </a:r>
            <a:r>
              <a:rPr lang="en-US" dirty="0">
                <a:latin typeface="Calibri" panose="020F0502020204030204" pitchFamily="34" charset="0"/>
              </a:rPr>
              <a:t>Example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33400" y="1600200"/>
                <a:ext cx="8382000" cy="4530725"/>
              </a:xfrm>
            </p:spPr>
            <p:txBody>
              <a:bodyPr/>
              <a:lstStyle/>
              <a:p>
                <a:r>
                  <a:rPr lang="en-US" sz="2600" dirty="0" smtClean="0"/>
                  <a:t>Suppose we want to predict the number of days off work this year for employees with 0, 5, 6, 8 and 14 years of service</a:t>
                </a:r>
              </a:p>
              <a:p>
                <a:r>
                  <a:rPr lang="en-US" sz="2600" dirty="0" smtClean="0"/>
                  <a:t>All we have to do is to substitute these given </a:t>
                </a:r>
                <a14:m>
                  <m:oMath xmlns:m="http://schemas.openxmlformats.org/officeDocument/2006/math">
                    <m:r>
                      <a:rPr lang="en-US" sz="2600" i="1" dirty="0" smtClean="0">
                        <a:latin typeface="Cambria Math"/>
                      </a:rPr>
                      <m:t>𝑋</m:t>
                    </m:r>
                  </m:oMath>
                </a14:m>
                <a:r>
                  <a:rPr lang="en-US" sz="2600" dirty="0" smtClean="0"/>
                  <a:t> values into the estimated regression equation </a:t>
                </a:r>
                <a14:m>
                  <m:oMath xmlns:m="http://schemas.openxmlformats.org/officeDocument/2006/math">
                    <m:acc>
                      <m:accPr>
                        <m:chr m:val="̂"/>
                        <m:ctrlPr>
                          <a:rPr lang="en-US" sz="2600" i="1">
                            <a:latin typeface="Cambria Math" panose="02040503050406030204" pitchFamily="18" charset="0"/>
                          </a:rPr>
                        </m:ctrlPr>
                      </m:accPr>
                      <m:e>
                        <m:r>
                          <a:rPr lang="en-US" sz="2600" i="1">
                            <a:latin typeface="Cambria Math"/>
                          </a:rPr>
                          <m:t>𝑌</m:t>
                        </m:r>
                      </m:e>
                    </m:acc>
                    <m:r>
                      <a:rPr lang="en-US" sz="2600" i="1">
                        <a:latin typeface="Cambria Math"/>
                      </a:rPr>
                      <m:t>=12.45−1.09</m:t>
                    </m:r>
                    <m:r>
                      <a:rPr lang="en-US" sz="2600" i="1">
                        <a:latin typeface="Cambria Math"/>
                      </a:rPr>
                      <m:t>𝑋</m:t>
                    </m:r>
                  </m:oMath>
                </a14:m>
                <a:endParaRPr lang="en-US" sz="2600" dirty="0" smtClean="0"/>
              </a:p>
              <a:p>
                <a:pPr lvl="1"/>
                <a:r>
                  <a:rPr lang="en-US" sz="2200" dirty="0" smtClean="0"/>
                  <a:t>For </a:t>
                </a:r>
                <a14:m>
                  <m:oMath xmlns:m="http://schemas.openxmlformats.org/officeDocument/2006/math">
                    <m:r>
                      <a:rPr lang="en-US" sz="2200" i="1" dirty="0" smtClean="0">
                        <a:latin typeface="Cambria Math"/>
                      </a:rPr>
                      <m:t>𝑋</m:t>
                    </m:r>
                  </m:oMath>
                </a14:m>
                <a:r>
                  <a:rPr lang="en-US" sz="2200" dirty="0" smtClean="0"/>
                  <a:t> = 0, </a:t>
                </a:r>
                <a14:m>
                  <m:oMath xmlns:m="http://schemas.openxmlformats.org/officeDocument/2006/math">
                    <m:acc>
                      <m:accPr>
                        <m:chr m:val="̂"/>
                        <m:ctrlPr>
                          <a:rPr lang="en-US" sz="2200" i="1">
                            <a:latin typeface="Cambria Math" panose="02040503050406030204" pitchFamily="18" charset="0"/>
                          </a:rPr>
                        </m:ctrlPr>
                      </m:accPr>
                      <m:e>
                        <m:r>
                          <a:rPr lang="en-US" sz="2200" i="1">
                            <a:latin typeface="Cambria Math"/>
                          </a:rPr>
                          <m:t>𝑌</m:t>
                        </m:r>
                      </m:e>
                    </m:acc>
                    <m:r>
                      <a:rPr lang="en-US" sz="2200" i="1">
                        <a:latin typeface="Cambria Math"/>
                      </a:rPr>
                      <m:t>=12.45−1.09</m:t>
                    </m:r>
                    <m:d>
                      <m:dPr>
                        <m:ctrlPr>
                          <a:rPr lang="en-US" sz="2200" b="0" i="1" smtClean="0">
                            <a:latin typeface="Cambria Math" panose="02040503050406030204" pitchFamily="18" charset="0"/>
                          </a:rPr>
                        </m:ctrlPr>
                      </m:dPr>
                      <m:e>
                        <m:r>
                          <a:rPr lang="en-US" sz="2200" b="0" i="1" smtClean="0">
                            <a:latin typeface="Cambria Math"/>
                          </a:rPr>
                          <m:t>0</m:t>
                        </m:r>
                      </m:e>
                    </m:d>
                    <m:r>
                      <a:rPr lang="en-US" sz="2200" b="0" i="1" smtClean="0">
                        <a:latin typeface="Cambria Math"/>
                      </a:rPr>
                      <m:t>=12.45</m:t>
                    </m:r>
                  </m:oMath>
                </a14:m>
                <a:r>
                  <a:rPr lang="en-US" sz="2200" dirty="0" smtClean="0"/>
                  <a:t> days off work</a:t>
                </a:r>
              </a:p>
              <a:p>
                <a:pPr lvl="1"/>
                <a:r>
                  <a:rPr lang="en-US" sz="2200" dirty="0"/>
                  <a:t>For </a:t>
                </a:r>
                <a14:m>
                  <m:oMath xmlns:m="http://schemas.openxmlformats.org/officeDocument/2006/math">
                    <m:r>
                      <a:rPr lang="en-US" sz="2200" i="1" dirty="0">
                        <a:latin typeface="Cambria Math"/>
                      </a:rPr>
                      <m:t>𝑋</m:t>
                    </m:r>
                  </m:oMath>
                </a14:m>
                <a:r>
                  <a:rPr lang="en-US" sz="2200" dirty="0"/>
                  <a:t> = </a:t>
                </a:r>
                <a:r>
                  <a:rPr lang="en-US" sz="2200" dirty="0" smtClean="0"/>
                  <a:t>5, </a:t>
                </a:r>
                <a14:m>
                  <m:oMath xmlns:m="http://schemas.openxmlformats.org/officeDocument/2006/math">
                    <m:acc>
                      <m:accPr>
                        <m:chr m:val="̂"/>
                        <m:ctrlPr>
                          <a:rPr lang="en-US" sz="2200" i="1">
                            <a:latin typeface="Cambria Math" panose="02040503050406030204" pitchFamily="18" charset="0"/>
                          </a:rPr>
                        </m:ctrlPr>
                      </m:accPr>
                      <m:e>
                        <m:r>
                          <a:rPr lang="en-US" sz="2200" i="1">
                            <a:latin typeface="Cambria Math"/>
                          </a:rPr>
                          <m:t>𝑌</m:t>
                        </m:r>
                      </m:e>
                    </m:acc>
                    <m:r>
                      <a:rPr lang="en-US" sz="2200" i="1">
                        <a:latin typeface="Cambria Math"/>
                      </a:rPr>
                      <m:t>=12.45−1.09</m:t>
                    </m:r>
                    <m:d>
                      <m:dPr>
                        <m:ctrlPr>
                          <a:rPr lang="en-US" sz="2200" i="1">
                            <a:latin typeface="Cambria Math" panose="02040503050406030204" pitchFamily="18" charset="0"/>
                          </a:rPr>
                        </m:ctrlPr>
                      </m:dPr>
                      <m:e>
                        <m:r>
                          <a:rPr lang="en-US" sz="2200" b="0" i="1" smtClean="0">
                            <a:latin typeface="Cambria Math"/>
                          </a:rPr>
                          <m:t>5</m:t>
                        </m:r>
                      </m:e>
                    </m:d>
                    <m:r>
                      <a:rPr lang="en-US" sz="2200" i="1">
                        <a:latin typeface="Cambria Math"/>
                      </a:rPr>
                      <m:t>=</m:t>
                    </m:r>
                    <m:r>
                      <a:rPr lang="en-US" sz="2200" b="0" i="1" smtClean="0">
                        <a:latin typeface="Cambria Math"/>
                      </a:rPr>
                      <m:t>7</m:t>
                    </m:r>
                  </m:oMath>
                </a14:m>
                <a:r>
                  <a:rPr lang="en-US" sz="2200" dirty="0"/>
                  <a:t> days off </a:t>
                </a:r>
                <a:r>
                  <a:rPr lang="en-US" sz="2200" dirty="0" smtClean="0"/>
                  <a:t>work</a:t>
                </a:r>
              </a:p>
              <a:p>
                <a:pPr lvl="1"/>
                <a:r>
                  <a:rPr lang="en-US" sz="2200" dirty="0"/>
                  <a:t>For </a:t>
                </a:r>
                <a14:m>
                  <m:oMath xmlns:m="http://schemas.openxmlformats.org/officeDocument/2006/math">
                    <m:r>
                      <a:rPr lang="en-US" sz="2200" i="1" dirty="0">
                        <a:latin typeface="Cambria Math"/>
                      </a:rPr>
                      <m:t>𝑋</m:t>
                    </m:r>
                  </m:oMath>
                </a14:m>
                <a:r>
                  <a:rPr lang="en-US" sz="2200" dirty="0"/>
                  <a:t> = </a:t>
                </a:r>
                <a:r>
                  <a:rPr lang="en-US" sz="2200" dirty="0" smtClean="0"/>
                  <a:t>6, </a:t>
                </a:r>
                <a14:m>
                  <m:oMath xmlns:m="http://schemas.openxmlformats.org/officeDocument/2006/math">
                    <m:acc>
                      <m:accPr>
                        <m:chr m:val="̂"/>
                        <m:ctrlPr>
                          <a:rPr lang="en-US" sz="2200" i="1">
                            <a:latin typeface="Cambria Math" panose="02040503050406030204" pitchFamily="18" charset="0"/>
                          </a:rPr>
                        </m:ctrlPr>
                      </m:accPr>
                      <m:e>
                        <m:r>
                          <a:rPr lang="en-US" sz="2200" i="1">
                            <a:latin typeface="Cambria Math"/>
                          </a:rPr>
                          <m:t>𝑌</m:t>
                        </m:r>
                      </m:e>
                    </m:acc>
                    <m:r>
                      <a:rPr lang="en-US" sz="2200" i="1">
                        <a:latin typeface="Cambria Math"/>
                      </a:rPr>
                      <m:t>=12.45−1.09</m:t>
                    </m:r>
                    <m:d>
                      <m:dPr>
                        <m:ctrlPr>
                          <a:rPr lang="en-US" sz="2200" i="1">
                            <a:latin typeface="Cambria Math" panose="02040503050406030204" pitchFamily="18" charset="0"/>
                          </a:rPr>
                        </m:ctrlPr>
                      </m:dPr>
                      <m:e>
                        <m:r>
                          <a:rPr lang="en-US" sz="2200" b="0" i="1" smtClean="0">
                            <a:latin typeface="Cambria Math"/>
                          </a:rPr>
                          <m:t>6</m:t>
                        </m:r>
                      </m:e>
                    </m:d>
                    <m:r>
                      <a:rPr lang="en-US" sz="2200" i="1">
                        <a:latin typeface="Cambria Math"/>
                      </a:rPr>
                      <m:t>=5</m:t>
                    </m:r>
                    <m:r>
                      <a:rPr lang="en-US" sz="2200" b="0" i="1" smtClean="0">
                        <a:latin typeface="Cambria Math"/>
                      </a:rPr>
                      <m:t>.91</m:t>
                    </m:r>
                  </m:oMath>
                </a14:m>
                <a:r>
                  <a:rPr lang="en-US" sz="2200" dirty="0"/>
                  <a:t> days off </a:t>
                </a:r>
                <a:r>
                  <a:rPr lang="en-US" sz="2200" dirty="0" smtClean="0"/>
                  <a:t>work</a:t>
                </a:r>
              </a:p>
              <a:p>
                <a:pPr lvl="1"/>
                <a:r>
                  <a:rPr lang="en-US" sz="2200" dirty="0"/>
                  <a:t>For </a:t>
                </a:r>
                <a14:m>
                  <m:oMath xmlns:m="http://schemas.openxmlformats.org/officeDocument/2006/math">
                    <m:r>
                      <a:rPr lang="en-US" sz="2200" i="1" dirty="0">
                        <a:latin typeface="Cambria Math"/>
                      </a:rPr>
                      <m:t>𝑋</m:t>
                    </m:r>
                  </m:oMath>
                </a14:m>
                <a:r>
                  <a:rPr lang="en-US" sz="2200" dirty="0"/>
                  <a:t> = </a:t>
                </a:r>
                <a:r>
                  <a:rPr lang="en-US" sz="2200" dirty="0" smtClean="0"/>
                  <a:t>8, </a:t>
                </a:r>
                <a14:m>
                  <m:oMath xmlns:m="http://schemas.openxmlformats.org/officeDocument/2006/math">
                    <m:acc>
                      <m:accPr>
                        <m:chr m:val="̂"/>
                        <m:ctrlPr>
                          <a:rPr lang="en-US" sz="2200" i="1">
                            <a:latin typeface="Cambria Math" panose="02040503050406030204" pitchFamily="18" charset="0"/>
                          </a:rPr>
                        </m:ctrlPr>
                      </m:accPr>
                      <m:e>
                        <m:r>
                          <a:rPr lang="en-US" sz="2200" i="1">
                            <a:latin typeface="Cambria Math"/>
                          </a:rPr>
                          <m:t>𝑌</m:t>
                        </m:r>
                      </m:e>
                    </m:acc>
                    <m:r>
                      <a:rPr lang="en-US" sz="2200" i="1">
                        <a:latin typeface="Cambria Math"/>
                      </a:rPr>
                      <m:t>=12.45−1.09</m:t>
                    </m:r>
                    <m:d>
                      <m:dPr>
                        <m:ctrlPr>
                          <a:rPr lang="en-US" sz="2200" i="1">
                            <a:latin typeface="Cambria Math" panose="02040503050406030204" pitchFamily="18" charset="0"/>
                          </a:rPr>
                        </m:ctrlPr>
                      </m:dPr>
                      <m:e>
                        <m:r>
                          <a:rPr lang="en-US" sz="2200" b="0" i="1" smtClean="0">
                            <a:latin typeface="Cambria Math"/>
                          </a:rPr>
                          <m:t>8</m:t>
                        </m:r>
                      </m:e>
                    </m:d>
                    <m:r>
                      <a:rPr lang="en-US" sz="2200" i="1">
                        <a:latin typeface="Cambria Math"/>
                      </a:rPr>
                      <m:t>=</m:t>
                    </m:r>
                    <m:r>
                      <a:rPr lang="en-US" sz="2200" b="0" i="1" smtClean="0">
                        <a:latin typeface="Cambria Math"/>
                      </a:rPr>
                      <m:t>3.73</m:t>
                    </m:r>
                  </m:oMath>
                </a14:m>
                <a:r>
                  <a:rPr lang="en-US" sz="2200" dirty="0"/>
                  <a:t> days off </a:t>
                </a:r>
                <a:r>
                  <a:rPr lang="en-US" sz="2200" dirty="0" smtClean="0"/>
                  <a:t>work</a:t>
                </a:r>
              </a:p>
              <a:p>
                <a:pPr lvl="1"/>
                <a:r>
                  <a:rPr lang="en-US" sz="2200" dirty="0"/>
                  <a:t>For </a:t>
                </a:r>
                <a14:m>
                  <m:oMath xmlns:m="http://schemas.openxmlformats.org/officeDocument/2006/math">
                    <m:r>
                      <a:rPr lang="en-US" sz="2200" i="1" dirty="0">
                        <a:latin typeface="Cambria Math"/>
                      </a:rPr>
                      <m:t>𝑋</m:t>
                    </m:r>
                  </m:oMath>
                </a14:m>
                <a:r>
                  <a:rPr lang="en-US" sz="2200" dirty="0"/>
                  <a:t> = </a:t>
                </a:r>
                <a:r>
                  <a:rPr lang="en-US" sz="2200" dirty="0" smtClean="0"/>
                  <a:t>14, </a:t>
                </a:r>
                <a14:m>
                  <m:oMath xmlns:m="http://schemas.openxmlformats.org/officeDocument/2006/math">
                    <m:acc>
                      <m:accPr>
                        <m:chr m:val="̂"/>
                        <m:ctrlPr>
                          <a:rPr lang="en-US" sz="2200" i="1">
                            <a:latin typeface="Cambria Math" panose="02040503050406030204" pitchFamily="18" charset="0"/>
                          </a:rPr>
                        </m:ctrlPr>
                      </m:accPr>
                      <m:e>
                        <m:r>
                          <a:rPr lang="en-US" sz="2200" i="1">
                            <a:latin typeface="Cambria Math"/>
                          </a:rPr>
                          <m:t>𝑌</m:t>
                        </m:r>
                      </m:e>
                    </m:acc>
                    <m:r>
                      <a:rPr lang="en-US" sz="2200" i="1">
                        <a:latin typeface="Cambria Math"/>
                      </a:rPr>
                      <m:t>=12.45−1.09</m:t>
                    </m:r>
                    <m:d>
                      <m:dPr>
                        <m:ctrlPr>
                          <a:rPr lang="en-US" sz="2200" i="1">
                            <a:latin typeface="Cambria Math" panose="02040503050406030204" pitchFamily="18" charset="0"/>
                          </a:rPr>
                        </m:ctrlPr>
                      </m:dPr>
                      <m:e>
                        <m:r>
                          <a:rPr lang="en-US" sz="2200" b="0" i="1" smtClean="0">
                            <a:latin typeface="Cambria Math"/>
                          </a:rPr>
                          <m:t>14</m:t>
                        </m:r>
                      </m:e>
                    </m:d>
                    <m:r>
                      <a:rPr lang="en-US" sz="2200" i="1">
                        <a:latin typeface="Cambria Math"/>
                      </a:rPr>
                      <m:t>=</m:t>
                    </m:r>
                    <m:r>
                      <a:rPr lang="en-US" sz="2200" b="0" i="1" smtClean="0">
                        <a:latin typeface="Cambria Math"/>
                      </a:rPr>
                      <m:t>−2.81</m:t>
                    </m:r>
                  </m:oMath>
                </a14:m>
                <a:r>
                  <a:rPr lang="en-US" sz="2200" dirty="0"/>
                  <a:t> days off work</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33400" y="1600200"/>
                <a:ext cx="8382000" cy="4530725"/>
              </a:xfrm>
              <a:blipFill rotWithShape="1">
                <a:blip r:embed="rId2"/>
                <a:stretch>
                  <a:fillRect l="-364" t="-1077" r="-174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43</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
        <p:nvSpPr>
          <p:cNvPr id="6" name="TextBox 5"/>
          <p:cNvSpPr txBox="1"/>
          <p:nvPr/>
        </p:nvSpPr>
        <p:spPr>
          <a:xfrm>
            <a:off x="7467600" y="5748049"/>
            <a:ext cx="1600200" cy="492443"/>
          </a:xfrm>
          <a:prstGeom prst="rect">
            <a:avLst/>
          </a:prstGeom>
          <a:noFill/>
        </p:spPr>
        <p:txBody>
          <a:bodyPr wrap="square" rtlCol="0">
            <a:spAutoFit/>
          </a:bodyPr>
          <a:lstStyle/>
          <a:p>
            <a:r>
              <a:rPr lang="en-US" sz="2600" dirty="0" smtClean="0">
                <a:solidFill>
                  <a:srgbClr val="FF0000"/>
                </a:solidFill>
              </a:rPr>
              <a:t>What???</a:t>
            </a:r>
            <a:endParaRPr lang="en-US" sz="2600" dirty="0">
              <a:solidFill>
                <a:srgbClr val="FF0000"/>
              </a:solidFill>
            </a:endParaRPr>
          </a:p>
        </p:txBody>
      </p:sp>
    </p:spTree>
    <p:extLst>
      <p:ext uri="{BB962C8B-B14F-4D97-AF65-F5344CB8AC3E}">
        <p14:creationId xmlns:p14="http://schemas.microsoft.com/office/powerpoint/2010/main" val="64990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Interpreting the Estimated Coefficients – Example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Interpreting </a:t>
                </a:r>
                <a14:m>
                  <m:oMath xmlns:m="http://schemas.openxmlformats.org/officeDocument/2006/math">
                    <m:sSub>
                      <m:sSubPr>
                        <m:ctrlPr>
                          <a:rPr lang="en-US" sz="2600" i="1" smtClean="0">
                            <a:latin typeface="Cambria Math" panose="02040503050406030204" pitchFamily="18" charset="0"/>
                          </a:rPr>
                        </m:ctrlPr>
                      </m:sSubPr>
                      <m:e>
                        <m:r>
                          <a:rPr lang="en-US" sz="2600" b="0" i="1" smtClean="0">
                            <a:latin typeface="Cambria Math"/>
                          </a:rPr>
                          <m:t>𝑏</m:t>
                        </m:r>
                      </m:e>
                      <m:sub>
                        <m:r>
                          <a:rPr lang="en-US" sz="2600" b="0" i="1" smtClean="0">
                            <a:latin typeface="Cambria Math"/>
                          </a:rPr>
                          <m:t>0</m:t>
                        </m:r>
                      </m:sub>
                    </m:sSub>
                  </m:oMath>
                </a14:m>
                <a:r>
                  <a:rPr lang="en-US" sz="2600" dirty="0" smtClean="0"/>
                  <a:t>: From the prediction of </a:t>
                </a:r>
                <a14:m>
                  <m:oMath xmlns:m="http://schemas.openxmlformats.org/officeDocument/2006/math">
                    <m:r>
                      <a:rPr lang="en-US" sz="2600" i="1" dirty="0" smtClean="0">
                        <a:latin typeface="Cambria Math"/>
                      </a:rPr>
                      <m:t>𝑌</m:t>
                    </m:r>
                  </m:oMath>
                </a14:m>
                <a:r>
                  <a:rPr lang="en-US" sz="2600" dirty="0" smtClean="0"/>
                  <a:t> for </a:t>
                </a:r>
                <a14:m>
                  <m:oMath xmlns:m="http://schemas.openxmlformats.org/officeDocument/2006/math">
                    <m:r>
                      <a:rPr lang="en-US" sz="2600" i="1" dirty="0" smtClean="0">
                        <a:latin typeface="Cambria Math"/>
                      </a:rPr>
                      <m:t>𝑋</m:t>
                    </m:r>
                  </m:oMath>
                </a14:m>
                <a:r>
                  <a:rPr lang="en-US" sz="2600" dirty="0" smtClean="0"/>
                  <a:t> = 0, we see that </a:t>
                </a:r>
                <a:r>
                  <a:rPr lang="en-US" sz="2600" dirty="0"/>
                  <a:t>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rPr>
                          <m:t>𝑏</m:t>
                        </m:r>
                      </m:e>
                      <m:sub>
                        <m:r>
                          <a:rPr lang="en-US" sz="2600" i="1">
                            <a:latin typeface="Cambria Math"/>
                          </a:rPr>
                          <m:t>0</m:t>
                        </m:r>
                      </m:sub>
                    </m:sSub>
                  </m:oMath>
                </a14:m>
                <a:r>
                  <a:rPr lang="en-US" sz="2600" dirty="0" smtClean="0"/>
                  <a:t> = 12.45 is the predicted number of days off for an employee with 0 years of service </a:t>
                </a:r>
              </a:p>
              <a:p>
                <a:pPr lvl="1"/>
                <a:r>
                  <a:rPr lang="en-US" sz="2200" dirty="0" smtClean="0"/>
                  <a:t>We should not take this interpretation seriously as this probably would never happen</a:t>
                </a:r>
              </a:p>
              <a:p>
                <a:pPr lvl="1"/>
                <a:r>
                  <a:rPr lang="en-US" sz="2200" dirty="0" smtClean="0"/>
                  <a:t>The level </a:t>
                </a:r>
                <a14:m>
                  <m:oMath xmlns:m="http://schemas.openxmlformats.org/officeDocument/2006/math">
                    <m:r>
                      <a:rPr lang="en-US" sz="2200" i="1" dirty="0" smtClean="0">
                        <a:latin typeface="Cambria Math"/>
                      </a:rPr>
                      <m:t>𝑋</m:t>
                    </m:r>
                  </m:oMath>
                </a14:m>
                <a:r>
                  <a:rPr lang="en-US" sz="2200" dirty="0" smtClean="0"/>
                  <a:t> = 0 is beyond the range of data studied</a:t>
                </a:r>
              </a:p>
              <a:p>
                <a:pPr lvl="1"/>
                <a:r>
                  <a:rPr lang="en-US" sz="2200" dirty="0" smtClean="0"/>
                  <a:t>Linearity assumption seems reasonable in the range of 2 and 8 years of service as shown by the data, it would be dangerous to extrapolate our conclusions far outside that range</a:t>
                </a:r>
              </a:p>
              <a:p>
                <a:endParaRPr lang="en-US" sz="1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51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44</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115625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Interpreting the Estimated Coefficients – Example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Interpreting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rPr>
                          <m:t>𝑏</m:t>
                        </m:r>
                      </m:e>
                      <m:sub>
                        <m:r>
                          <a:rPr lang="en-US" sz="2600" i="1">
                            <a:latin typeface="Cambria Math"/>
                          </a:rPr>
                          <m:t>1</m:t>
                        </m:r>
                      </m:sub>
                    </m:sSub>
                  </m:oMath>
                </a14:m>
                <a:r>
                  <a:rPr lang="en-US" sz="2600" dirty="0"/>
                  <a:t>: Subtracting the prediction for </a:t>
                </a:r>
                <a14:m>
                  <m:oMath xmlns:m="http://schemas.openxmlformats.org/officeDocument/2006/math">
                    <m:r>
                      <a:rPr lang="en-US" sz="2600" i="1" dirty="0">
                        <a:latin typeface="Cambria Math"/>
                      </a:rPr>
                      <m:t>𝑋</m:t>
                    </m:r>
                  </m:oMath>
                </a14:m>
                <a:r>
                  <a:rPr lang="en-US" sz="2600" dirty="0"/>
                  <a:t> = 5 (i.e. </a:t>
                </a:r>
                <a14:m>
                  <m:oMath xmlns:m="http://schemas.openxmlformats.org/officeDocument/2006/math">
                    <m:acc>
                      <m:accPr>
                        <m:chr m:val="̂"/>
                        <m:ctrlPr>
                          <a:rPr lang="en-US" sz="2600" i="1">
                            <a:latin typeface="Cambria Math" panose="02040503050406030204" pitchFamily="18" charset="0"/>
                          </a:rPr>
                        </m:ctrlPr>
                      </m:accPr>
                      <m:e>
                        <m:r>
                          <a:rPr lang="en-US" sz="2600" i="1">
                            <a:latin typeface="Cambria Math"/>
                          </a:rPr>
                          <m:t>𝑌</m:t>
                        </m:r>
                      </m:e>
                    </m:acc>
                  </m:oMath>
                </a14:m>
                <a:r>
                  <a:rPr lang="en-US" sz="2600" dirty="0"/>
                  <a:t> = 7) from the prediction for </a:t>
                </a:r>
                <a14:m>
                  <m:oMath xmlns:m="http://schemas.openxmlformats.org/officeDocument/2006/math">
                    <m:r>
                      <a:rPr lang="en-US" sz="2600" i="1" dirty="0">
                        <a:latin typeface="Cambria Math"/>
                      </a:rPr>
                      <m:t>𝑋</m:t>
                    </m:r>
                  </m:oMath>
                </a14:m>
                <a:r>
                  <a:rPr lang="en-US" sz="2600" dirty="0"/>
                  <a:t> = 6 (i.e. </a:t>
                </a:r>
                <a14:m>
                  <m:oMath xmlns:m="http://schemas.openxmlformats.org/officeDocument/2006/math">
                    <m:acc>
                      <m:accPr>
                        <m:chr m:val="̂"/>
                        <m:ctrlPr>
                          <a:rPr lang="en-US" sz="2600" i="1">
                            <a:latin typeface="Cambria Math" panose="02040503050406030204" pitchFamily="18" charset="0"/>
                          </a:rPr>
                        </m:ctrlPr>
                      </m:accPr>
                      <m:e>
                        <m:r>
                          <a:rPr lang="en-US" sz="2600" i="1">
                            <a:latin typeface="Cambria Math"/>
                          </a:rPr>
                          <m:t>𝑌</m:t>
                        </m:r>
                      </m:e>
                    </m:acc>
                  </m:oMath>
                </a14:m>
                <a:r>
                  <a:rPr lang="en-US" sz="2600" dirty="0"/>
                  <a:t> = 5.91) gives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rPr>
                          <m:t>𝑏</m:t>
                        </m:r>
                      </m:e>
                      <m:sub>
                        <m:r>
                          <a:rPr lang="en-US" sz="2600" i="1">
                            <a:latin typeface="Cambria Math"/>
                          </a:rPr>
                          <m:t>1</m:t>
                        </m:r>
                      </m:sub>
                    </m:sSub>
                  </m:oMath>
                </a14:m>
                <a:r>
                  <a:rPr lang="en-US" sz="2600" dirty="0"/>
                  <a:t> = -1.09, thus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rPr>
                          <m:t>𝑏</m:t>
                        </m:r>
                      </m:e>
                      <m:sub>
                        <m:r>
                          <a:rPr lang="en-US" sz="2600" i="1">
                            <a:latin typeface="Cambria Math"/>
                          </a:rPr>
                          <m:t>1</m:t>
                        </m:r>
                      </m:sub>
                    </m:sSub>
                  </m:oMath>
                </a14:m>
                <a:r>
                  <a:rPr lang="en-US" sz="2600" dirty="0"/>
                  <a:t> is the change in the estimated number of days off for an additional year’s </a:t>
                </a:r>
                <a:r>
                  <a:rPr lang="en-US" sz="2600" dirty="0" smtClean="0"/>
                  <a:t>service</a:t>
                </a:r>
              </a:p>
              <a:p>
                <a:pPr lvl="1"/>
                <a:r>
                  <a:rPr lang="en-US" sz="2200" dirty="0" smtClean="0"/>
                  <a:t>We are estimating that each 1 year increase in service leads, on average, to a decrease of 1.09 days off work</a:t>
                </a:r>
              </a:p>
              <a:p>
                <a:endParaRPr lang="en-US" dirty="0" smtClean="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200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45</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86558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Interpreting the Estimated Coefficients – Example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The regression line gives a non-sense prediction of -2.81 days off work for </a:t>
                </a:r>
                <a14:m>
                  <m:oMath xmlns:m="http://schemas.openxmlformats.org/officeDocument/2006/math">
                    <m:r>
                      <a:rPr lang="en-US" sz="2600" i="1" dirty="0" smtClean="0">
                        <a:latin typeface="Cambria Math"/>
                      </a:rPr>
                      <m:t>𝑋</m:t>
                    </m:r>
                  </m:oMath>
                </a14:m>
                <a:r>
                  <a:rPr lang="en-US" sz="2600" dirty="0" smtClean="0"/>
                  <a:t> = 14 years of service, because </a:t>
                </a:r>
              </a:p>
              <a:p>
                <a:pPr lvl="1"/>
                <a:r>
                  <a:rPr lang="en-US" sz="2200" dirty="0" smtClean="0"/>
                  <a:t>The relationship between </a:t>
                </a:r>
                <a14:m>
                  <m:oMath xmlns:m="http://schemas.openxmlformats.org/officeDocument/2006/math">
                    <m:r>
                      <a:rPr lang="en-US" sz="2200" i="1" dirty="0" smtClean="0">
                        <a:latin typeface="Cambria Math"/>
                      </a:rPr>
                      <m:t>𝑋</m:t>
                    </m:r>
                  </m:oMath>
                </a14:m>
                <a:r>
                  <a:rPr lang="en-US" sz="2200" dirty="0" smtClean="0"/>
                  <a:t> and </a:t>
                </a:r>
                <a14:m>
                  <m:oMath xmlns:m="http://schemas.openxmlformats.org/officeDocument/2006/math">
                    <m:r>
                      <a:rPr lang="en-US" sz="2200" i="1" dirty="0" smtClean="0">
                        <a:latin typeface="Cambria Math"/>
                      </a:rPr>
                      <m:t>𝑌</m:t>
                    </m:r>
                  </m:oMath>
                </a14:m>
                <a:r>
                  <a:rPr lang="en-US" sz="2200" dirty="0" smtClean="0"/>
                  <a:t> is approximately linear over the range covered by the sample, but the regression </a:t>
                </a:r>
                <a:r>
                  <a:rPr lang="en-US" sz="2200" dirty="0" smtClean="0">
                    <a:solidFill>
                      <a:schemeClr val="tx1"/>
                    </a:solidFill>
                  </a:rPr>
                  <a:t>line cannot be extended indefinitely without cutting the </a:t>
                </a:r>
                <a14:m>
                  <m:oMath xmlns:m="http://schemas.openxmlformats.org/officeDocument/2006/math">
                    <m:r>
                      <a:rPr lang="en-US" sz="2200" i="1" dirty="0" smtClean="0">
                        <a:solidFill>
                          <a:schemeClr val="tx1"/>
                        </a:solidFill>
                        <a:latin typeface="Cambria Math"/>
                      </a:rPr>
                      <m:t>𝑋</m:t>
                    </m:r>
                  </m:oMath>
                </a14:m>
                <a:r>
                  <a:rPr lang="en-US" sz="2200" dirty="0" smtClean="0">
                    <a:solidFill>
                      <a:schemeClr val="tx1"/>
                    </a:solidFill>
                  </a:rPr>
                  <a:t>-axis</a:t>
                </a:r>
              </a:p>
              <a:p>
                <a:pPr lvl="1"/>
                <a:r>
                  <a:rPr lang="en-US" sz="2200" dirty="0" smtClean="0">
                    <a:solidFill>
                      <a:schemeClr val="tx1"/>
                    </a:solidFill>
                  </a:rPr>
                  <a:t>Once we go beyond the sample range, the relationship m</a:t>
                </a:r>
                <a:r>
                  <a:rPr lang="en-US" sz="2200" dirty="0" smtClean="0"/>
                  <a:t>ay cease to be approximately linear</a:t>
                </a:r>
              </a:p>
              <a:p>
                <a:pPr lvl="2"/>
                <a:r>
                  <a:rPr lang="en-US" sz="2000" dirty="0" smtClean="0"/>
                  <a:t>We should only predict within the range of observed </a:t>
                </a:r>
                <a14:m>
                  <m:oMath xmlns:m="http://schemas.openxmlformats.org/officeDocument/2006/math">
                    <m:r>
                      <a:rPr lang="en-US" sz="2000" i="1" dirty="0" smtClean="0">
                        <a:latin typeface="Cambria Math"/>
                      </a:rPr>
                      <m:t>𝑋</m:t>
                    </m:r>
                  </m:oMath>
                </a14:m>
                <a:r>
                  <a:rPr lang="en-US" sz="2000" dirty="0" smtClean="0"/>
                  <a:t> values</a:t>
                </a:r>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29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46</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905083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Regression Model</a:t>
            </a:r>
            <a:r>
              <a:rPr lang="en-US" dirty="0"/>
              <a:t/>
            </a:r>
            <a:br>
              <a:rPr lang="en-US" dirty="0"/>
            </a:br>
            <a:r>
              <a:rPr lang="en-US" dirty="0"/>
              <a:t>in Excel</a:t>
            </a:r>
          </a:p>
        </p:txBody>
      </p:sp>
      <p:sp>
        <p:nvSpPr>
          <p:cNvPr id="3" name="Content Placeholder 2"/>
          <p:cNvSpPr>
            <a:spLocks noGrp="1"/>
          </p:cNvSpPr>
          <p:nvPr>
            <p:ph idx="1"/>
          </p:nvPr>
        </p:nvSpPr>
        <p:spPr/>
        <p:txBody>
          <a:bodyPr/>
          <a:lstStyle/>
          <a:p>
            <a:r>
              <a:rPr lang="en-US" sz="2600" dirty="0" smtClean="0"/>
              <a:t>Find “Data Analysis” in the “Data” menu bar</a:t>
            </a:r>
          </a:p>
          <a:p>
            <a:pPr lvl="1"/>
            <a:endParaRPr lang="en-US" dirty="0"/>
          </a:p>
          <a:p>
            <a:pPr lvl="1"/>
            <a:endParaRPr lang="en-US" dirty="0" smtClean="0"/>
          </a:p>
          <a:p>
            <a:pPr lvl="1"/>
            <a:endParaRPr lang="en-US" dirty="0"/>
          </a:p>
          <a:p>
            <a:r>
              <a:rPr lang="en-US" sz="2600" dirty="0" smtClean="0"/>
              <a:t>Choose “Regression” at “Data Analysis” browser</a:t>
            </a:r>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47</a:t>
            </a:fld>
            <a:endParaRPr lang="en-US" altLang="en-US"/>
          </a:p>
        </p:txBody>
      </p:sp>
      <p:pic>
        <p:nvPicPr>
          <p:cNvPr id="5" name="Picture 10"/>
          <p:cNvPicPr>
            <a:picLocks noChangeAspect="1" noChangeArrowheads="1"/>
          </p:cNvPicPr>
          <p:nvPr/>
        </p:nvPicPr>
        <p:blipFill rotWithShape="1">
          <a:blip r:embed="rId3">
            <a:extLst>
              <a:ext uri="{28A0092B-C50C-407E-A947-70E740481C1C}">
                <a14:useLocalDpi xmlns:a14="http://schemas.microsoft.com/office/drawing/2010/main" val="0"/>
              </a:ext>
            </a:extLst>
          </a:blip>
          <a:srcRect b="87596"/>
          <a:stretch/>
        </p:blipFill>
        <p:spPr bwMode="auto">
          <a:xfrm>
            <a:off x="259980" y="2133600"/>
            <a:ext cx="8731620" cy="1323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7"/>
          <p:cNvSpPr>
            <a:spLocks noChangeArrowheads="1"/>
          </p:cNvSpPr>
          <p:nvPr/>
        </p:nvSpPr>
        <p:spPr bwMode="auto">
          <a:xfrm>
            <a:off x="7194180" y="2551113"/>
            <a:ext cx="1034755" cy="374724"/>
          </a:xfrm>
          <a:prstGeom prst="ellipse">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9825" y="4038600"/>
            <a:ext cx="3838575" cy="192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983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Regression Model</a:t>
            </a:r>
            <a:br>
              <a:rPr lang="en-US" dirty="0"/>
            </a:br>
            <a:r>
              <a:rPr lang="en-US" dirty="0"/>
              <a:t>in Excel</a:t>
            </a:r>
          </a:p>
        </p:txBody>
      </p:sp>
      <p:sp>
        <p:nvSpPr>
          <p:cNvPr id="3" name="Content Placeholder 2"/>
          <p:cNvSpPr>
            <a:spLocks noGrp="1"/>
          </p:cNvSpPr>
          <p:nvPr>
            <p:ph idx="1"/>
          </p:nvPr>
        </p:nvSpPr>
        <p:spPr/>
        <p:txBody>
          <a:bodyPr/>
          <a:lstStyle/>
          <a:p>
            <a:r>
              <a:rPr lang="en-US" sz="2600" dirty="0" smtClean="0"/>
              <a:t>Data</a:t>
            </a:r>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48</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071181"/>
            <a:ext cx="4876800" cy="4304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070" t="14597" r="82892" b="69556"/>
          <a:stretch/>
        </p:blipFill>
        <p:spPr bwMode="auto">
          <a:xfrm>
            <a:off x="318471" y="2096394"/>
            <a:ext cx="1891329"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7"/>
          <p:cNvSpPr>
            <a:spLocks noChangeArrowheads="1"/>
          </p:cNvSpPr>
          <p:nvPr/>
        </p:nvSpPr>
        <p:spPr bwMode="auto">
          <a:xfrm>
            <a:off x="4191000" y="2525808"/>
            <a:ext cx="1922811" cy="802673"/>
          </a:xfrm>
          <a:prstGeom prst="ellipse">
            <a:avLst/>
          </a:prstGeom>
          <a:noFill/>
          <a:ln w="285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10" name="Line 8"/>
          <p:cNvSpPr>
            <a:spLocks noChangeShapeType="1"/>
          </p:cNvSpPr>
          <p:nvPr/>
        </p:nvSpPr>
        <p:spPr bwMode="auto">
          <a:xfrm flipV="1">
            <a:off x="5009880" y="1762128"/>
            <a:ext cx="1085174" cy="771719"/>
          </a:xfrm>
          <a:prstGeom prst="line">
            <a:avLst/>
          </a:prstGeom>
          <a:noFill/>
          <a:ln w="28575">
            <a:solidFill>
              <a:srgbClr val="0000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mc:AlternateContent xmlns:mc="http://schemas.openxmlformats.org/markup-compatibility/2006" xmlns:a14="http://schemas.microsoft.com/office/drawing/2010/main">
        <mc:Choice Requires="a14">
          <p:sp>
            <p:nvSpPr>
              <p:cNvPr id="11" name="Text Box 9"/>
              <p:cNvSpPr txBox="1">
                <a:spLocks noChangeArrowheads="1"/>
              </p:cNvSpPr>
              <p:nvPr/>
            </p:nvSpPr>
            <p:spPr bwMode="auto">
              <a:xfrm>
                <a:off x="6019800" y="1600200"/>
                <a:ext cx="3048000"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pPr>
                <a:r>
                  <a:rPr lang="en-US" altLang="zh-TW" sz="1400" b="1" dirty="0">
                    <a:solidFill>
                      <a:schemeClr val="folHlink"/>
                    </a:solidFill>
                    <a:ea typeface="PMingLiU" pitchFamily="18" charset="-120"/>
                  </a:rPr>
                  <a:t>Data </a:t>
                </a:r>
                <a:r>
                  <a:rPr lang="en-US" altLang="zh-TW" sz="1400" b="1" dirty="0" smtClean="0">
                    <a:solidFill>
                      <a:schemeClr val="folHlink"/>
                    </a:solidFill>
                    <a:ea typeface="PMingLiU" pitchFamily="18" charset="-120"/>
                  </a:rPr>
                  <a:t>Cells for </a:t>
                </a:r>
                <a14:m>
                  <m:oMath xmlns:m="http://schemas.openxmlformats.org/officeDocument/2006/math">
                    <m:r>
                      <a:rPr lang="en-US" altLang="zh-TW" sz="1400" b="1" i="1" dirty="0" smtClean="0">
                        <a:solidFill>
                          <a:schemeClr val="folHlink"/>
                        </a:solidFill>
                        <a:latin typeface="Cambria Math"/>
                        <a:ea typeface="PMingLiU" pitchFamily="18" charset="-120"/>
                      </a:rPr>
                      <m:t>𝒀</m:t>
                    </m:r>
                  </m:oMath>
                </a14:m>
                <a:r>
                  <a:rPr lang="en-US" altLang="zh-TW" sz="1400" b="1" dirty="0" smtClean="0">
                    <a:solidFill>
                      <a:schemeClr val="folHlink"/>
                    </a:solidFill>
                    <a:ea typeface="PMingLiU" pitchFamily="18" charset="-120"/>
                  </a:rPr>
                  <a:t> and </a:t>
                </a:r>
                <a14:m>
                  <m:oMath xmlns:m="http://schemas.openxmlformats.org/officeDocument/2006/math">
                    <m:r>
                      <a:rPr lang="en-US" altLang="zh-TW" sz="1400" b="1" i="1" dirty="0" smtClean="0">
                        <a:solidFill>
                          <a:schemeClr val="folHlink"/>
                        </a:solidFill>
                        <a:latin typeface="Cambria Math"/>
                        <a:ea typeface="PMingLiU" pitchFamily="18" charset="-120"/>
                      </a:rPr>
                      <m:t>𝑿</m:t>
                    </m:r>
                  </m:oMath>
                </a14:m>
                <a:r>
                  <a:rPr lang="en-US" altLang="zh-TW" sz="1400" b="1" dirty="0" smtClean="0">
                    <a:solidFill>
                      <a:schemeClr val="folHlink"/>
                    </a:solidFill>
                    <a:ea typeface="PMingLiU" pitchFamily="18" charset="-120"/>
                  </a:rPr>
                  <a:t> variables</a:t>
                </a:r>
                <a:endParaRPr lang="en-US" altLang="zh-TW" sz="1400" b="1" dirty="0">
                  <a:solidFill>
                    <a:schemeClr val="folHlink"/>
                  </a:solidFill>
                  <a:ea typeface="PMingLiU" pitchFamily="18" charset="-120"/>
                </a:endParaRPr>
              </a:p>
            </p:txBody>
          </p:sp>
        </mc:Choice>
        <mc:Fallback xmlns="">
          <p:sp>
            <p:nvSpPr>
              <p:cNvPr id="11" name="Text Box 9"/>
              <p:cNvSpPr txBox="1">
                <a:spLocks noRot="1" noChangeAspect="1" noMove="1" noResize="1" noEditPoints="1" noAdjustHandles="1" noChangeArrowheads="1" noChangeShapeType="1" noTextEdit="1"/>
              </p:cNvSpPr>
              <p:nvPr/>
            </p:nvSpPr>
            <p:spPr bwMode="auto">
              <a:xfrm>
                <a:off x="6019800" y="1600200"/>
                <a:ext cx="3048000" cy="307777"/>
              </a:xfrm>
              <a:prstGeom prst="rect">
                <a:avLst/>
              </a:prstGeom>
              <a:blipFill rotWithShape="1">
                <a:blip r:embed="rId4"/>
                <a:stretch>
                  <a:fillRect t="-2000" b="-18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2" name="Oval 10"/>
          <p:cNvSpPr>
            <a:spLocks noChangeArrowheads="1"/>
          </p:cNvSpPr>
          <p:nvPr/>
        </p:nvSpPr>
        <p:spPr bwMode="auto">
          <a:xfrm>
            <a:off x="4372594" y="4042194"/>
            <a:ext cx="1559621" cy="453793"/>
          </a:xfrm>
          <a:prstGeom prst="ellipse">
            <a:avLst/>
          </a:prstGeom>
          <a:noFill/>
          <a:ln w="285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13" name="Line 11"/>
          <p:cNvSpPr>
            <a:spLocks noChangeShapeType="1"/>
          </p:cNvSpPr>
          <p:nvPr/>
        </p:nvSpPr>
        <p:spPr bwMode="auto">
          <a:xfrm>
            <a:off x="5551716" y="4484921"/>
            <a:ext cx="542803" cy="584062"/>
          </a:xfrm>
          <a:prstGeom prst="line">
            <a:avLst/>
          </a:prstGeom>
          <a:noFill/>
          <a:ln w="28575">
            <a:solidFill>
              <a:srgbClr val="0000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4" name="Text Box 12"/>
          <p:cNvSpPr txBox="1">
            <a:spLocks noChangeArrowheads="1"/>
          </p:cNvSpPr>
          <p:nvPr/>
        </p:nvSpPr>
        <p:spPr bwMode="auto">
          <a:xfrm>
            <a:off x="6019800" y="5003987"/>
            <a:ext cx="122167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zh-TW" sz="1400" b="1" dirty="0">
                <a:solidFill>
                  <a:schemeClr val="folHlink"/>
                </a:solidFill>
                <a:ea typeface="PMingLiU" pitchFamily="18" charset="-120"/>
              </a:rPr>
              <a:t>Output Cell</a:t>
            </a:r>
          </a:p>
        </p:txBody>
      </p:sp>
    </p:spTree>
    <p:extLst>
      <p:ext uri="{BB962C8B-B14F-4D97-AF65-F5344CB8AC3E}">
        <p14:creationId xmlns:p14="http://schemas.microsoft.com/office/powerpoint/2010/main" val="1246306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Regression Model</a:t>
            </a:r>
            <a:br>
              <a:rPr lang="en-US" dirty="0"/>
            </a:br>
            <a:r>
              <a:rPr lang="en-US" dirty="0"/>
              <a:t>in Excel</a:t>
            </a:r>
          </a:p>
        </p:txBody>
      </p:sp>
      <p:sp>
        <p:nvSpPr>
          <p:cNvPr id="3" name="Content Placeholder 2"/>
          <p:cNvSpPr>
            <a:spLocks noGrp="1"/>
          </p:cNvSpPr>
          <p:nvPr>
            <p:ph idx="1"/>
          </p:nvPr>
        </p:nvSpPr>
        <p:spPr/>
        <p:txBody>
          <a:bodyPr/>
          <a:lstStyle/>
          <a:p>
            <a:r>
              <a:rPr lang="en-US" sz="2600" dirty="0" smtClean="0"/>
              <a:t>Output</a:t>
            </a:r>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49</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606" t="31571" r="9384" b="36399"/>
          <a:stretch/>
        </p:blipFill>
        <p:spPr bwMode="auto">
          <a:xfrm>
            <a:off x="152400" y="2057400"/>
            <a:ext cx="8855427" cy="414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3" name="Text Box 12"/>
              <p:cNvSpPr txBox="1">
                <a:spLocks noChangeArrowheads="1"/>
              </p:cNvSpPr>
              <p:nvPr/>
            </p:nvSpPr>
            <p:spPr bwMode="auto">
              <a:xfrm>
                <a:off x="1530350" y="5648523"/>
                <a:ext cx="476250"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14:m>
                  <m:oMath xmlns:m="http://schemas.openxmlformats.org/officeDocument/2006/math">
                    <m:sSub>
                      <m:sSubPr>
                        <m:ctrlPr>
                          <a:rPr lang="en-US" altLang="zh-TW" sz="1400" b="1" i="1" smtClean="0">
                            <a:solidFill>
                              <a:srgbClr val="0000FF"/>
                            </a:solidFill>
                            <a:latin typeface="Cambria Math" panose="02040503050406030204" pitchFamily="18" charset="0"/>
                            <a:ea typeface="PMingLiU" pitchFamily="18" charset="-120"/>
                          </a:rPr>
                        </m:ctrlPr>
                      </m:sSubPr>
                      <m:e>
                        <m:r>
                          <a:rPr lang="en-US" altLang="zh-TW" sz="1400" b="1" i="1" smtClean="0">
                            <a:solidFill>
                              <a:srgbClr val="0000FF"/>
                            </a:solidFill>
                            <a:latin typeface="Cambria Math"/>
                            <a:ea typeface="PMingLiU" pitchFamily="18" charset="-120"/>
                          </a:rPr>
                          <m:t>𝒃</m:t>
                        </m:r>
                      </m:e>
                      <m:sub>
                        <m:r>
                          <a:rPr lang="en-US" altLang="zh-TW" sz="1400" b="1" i="1" smtClean="0">
                            <a:solidFill>
                              <a:srgbClr val="0000FF"/>
                            </a:solidFill>
                            <a:latin typeface="Cambria Math"/>
                            <a:ea typeface="PMingLiU" pitchFamily="18" charset="-120"/>
                          </a:rPr>
                          <m:t>𝟎</m:t>
                        </m:r>
                      </m:sub>
                    </m:sSub>
                  </m:oMath>
                </a14:m>
                <a:r>
                  <a:rPr lang="en-US" altLang="zh-TW" sz="1400" b="1" dirty="0" smtClean="0">
                    <a:solidFill>
                      <a:srgbClr val="0000FF"/>
                    </a:solidFill>
                    <a:latin typeface="Calibri" panose="020F0502020204030204" pitchFamily="34" charset="0"/>
                    <a:ea typeface="PMingLiU" pitchFamily="18" charset="-120"/>
                  </a:rPr>
                  <a:t> </a:t>
                </a:r>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13" name="Text Box 12"/>
              <p:cNvSpPr txBox="1">
                <a:spLocks noRot="1" noChangeAspect="1" noMove="1" noResize="1" noEditPoints="1" noAdjustHandles="1" noChangeArrowheads="1" noChangeShapeType="1" noTextEdit="1"/>
              </p:cNvSpPr>
              <p:nvPr/>
            </p:nvSpPr>
            <p:spPr bwMode="auto">
              <a:xfrm>
                <a:off x="1530350" y="5648523"/>
                <a:ext cx="476250" cy="307777"/>
              </a:xfrm>
              <a:prstGeom prst="rect">
                <a:avLst/>
              </a:prstGeom>
              <a:blipFill rotWithShape="1">
                <a:blip r:embed="rId7"/>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 Box 12"/>
              <p:cNvSpPr txBox="1">
                <a:spLocks noChangeArrowheads="1"/>
              </p:cNvSpPr>
              <p:nvPr/>
            </p:nvSpPr>
            <p:spPr bwMode="auto">
              <a:xfrm>
                <a:off x="1536700" y="5864423"/>
                <a:ext cx="476250"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14:m>
                  <m:oMath xmlns:m="http://schemas.openxmlformats.org/officeDocument/2006/math">
                    <m:sSub>
                      <m:sSubPr>
                        <m:ctrlPr>
                          <a:rPr lang="en-US" altLang="zh-TW" sz="1400" b="1" i="1" smtClean="0">
                            <a:solidFill>
                              <a:srgbClr val="0000FF"/>
                            </a:solidFill>
                            <a:latin typeface="Cambria Math" panose="02040503050406030204" pitchFamily="18" charset="0"/>
                            <a:ea typeface="PMingLiU" pitchFamily="18" charset="-120"/>
                          </a:rPr>
                        </m:ctrlPr>
                      </m:sSubPr>
                      <m:e>
                        <m:r>
                          <a:rPr lang="en-US" altLang="zh-TW" sz="1400" b="1" i="1" smtClean="0">
                            <a:solidFill>
                              <a:srgbClr val="0000FF"/>
                            </a:solidFill>
                            <a:latin typeface="Cambria Math"/>
                            <a:ea typeface="PMingLiU" pitchFamily="18" charset="-120"/>
                          </a:rPr>
                          <m:t>𝒃</m:t>
                        </m:r>
                      </m:e>
                      <m:sub>
                        <m:r>
                          <a:rPr lang="en-US" altLang="zh-TW" sz="1400" b="1" i="1" smtClean="0">
                            <a:solidFill>
                              <a:srgbClr val="0000FF"/>
                            </a:solidFill>
                            <a:latin typeface="Cambria Math"/>
                            <a:ea typeface="PMingLiU" pitchFamily="18" charset="-120"/>
                          </a:rPr>
                          <m:t>𝟏</m:t>
                        </m:r>
                      </m:sub>
                    </m:sSub>
                  </m:oMath>
                </a14:m>
                <a:r>
                  <a:rPr lang="en-US" altLang="zh-TW" sz="1400" b="1" dirty="0" smtClean="0">
                    <a:solidFill>
                      <a:srgbClr val="0000FF"/>
                    </a:solidFill>
                    <a:latin typeface="Calibri" panose="020F0502020204030204" pitchFamily="34" charset="0"/>
                    <a:ea typeface="PMingLiU" pitchFamily="18" charset="-120"/>
                  </a:rPr>
                  <a:t> </a:t>
                </a:r>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14" name="Text Box 12"/>
              <p:cNvSpPr txBox="1">
                <a:spLocks noRot="1" noChangeAspect="1" noMove="1" noResize="1" noEditPoints="1" noAdjustHandles="1" noChangeArrowheads="1" noChangeShapeType="1" noTextEdit="1"/>
              </p:cNvSpPr>
              <p:nvPr/>
            </p:nvSpPr>
            <p:spPr bwMode="auto">
              <a:xfrm>
                <a:off x="1536700" y="5864423"/>
                <a:ext cx="476250" cy="307777"/>
              </a:xfrm>
              <a:prstGeom prst="rect">
                <a:avLst/>
              </a:prstGeom>
              <a:blipFill rotWithShape="1">
                <a:blip r:embed="rId8"/>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 Box 12"/>
              <p:cNvSpPr txBox="1">
                <a:spLocks noChangeArrowheads="1"/>
              </p:cNvSpPr>
              <p:nvPr/>
            </p:nvSpPr>
            <p:spPr bwMode="auto">
              <a:xfrm>
                <a:off x="1473200" y="2706059"/>
                <a:ext cx="2946401"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14:m>
                  <m:oMathPara xmlns:m="http://schemas.openxmlformats.org/officeDocument/2006/math">
                    <m:oMathParaPr>
                      <m:jc m:val="left"/>
                    </m:oMathParaPr>
                    <m:oMath xmlns:m="http://schemas.openxmlformats.org/officeDocument/2006/math">
                      <m:r>
                        <a:rPr lang="en-US" altLang="zh-TW" sz="1400" b="1" i="0" smtClean="0">
                          <a:solidFill>
                            <a:srgbClr val="0000FF"/>
                          </a:solidFill>
                          <a:latin typeface="Cambria Math"/>
                          <a:ea typeface="PMingLiU" pitchFamily="18" charset="-120"/>
                        </a:rPr>
                        <m:t>|</m:t>
                      </m:r>
                      <m:sSub>
                        <m:sSubPr>
                          <m:ctrlPr>
                            <a:rPr lang="en-US" altLang="zh-TW" sz="1400" b="1" i="1" smtClean="0">
                              <a:solidFill>
                                <a:srgbClr val="0000FF"/>
                              </a:solidFill>
                              <a:latin typeface="Cambria Math" panose="02040503050406030204" pitchFamily="18" charset="0"/>
                              <a:ea typeface="PMingLiU" pitchFamily="18" charset="-120"/>
                            </a:rPr>
                          </m:ctrlPr>
                        </m:sSubPr>
                        <m:e>
                          <m:r>
                            <a:rPr lang="en-US" altLang="zh-TW" sz="1400" b="1" i="1" smtClean="0">
                              <a:solidFill>
                                <a:srgbClr val="0000FF"/>
                              </a:solidFill>
                              <a:latin typeface="Cambria Math"/>
                              <a:ea typeface="PMingLiU" pitchFamily="18" charset="-120"/>
                            </a:rPr>
                            <m:t>𝒓</m:t>
                          </m:r>
                        </m:e>
                        <m:sub>
                          <m:r>
                            <a:rPr lang="en-US" altLang="zh-TW" sz="1400" b="1" i="1" smtClean="0">
                              <a:solidFill>
                                <a:srgbClr val="0000FF"/>
                              </a:solidFill>
                              <a:latin typeface="Cambria Math"/>
                              <a:ea typeface="PMingLiU" pitchFamily="18" charset="-120"/>
                            </a:rPr>
                            <m:t>𝑿𝒀</m:t>
                          </m:r>
                        </m:sub>
                      </m:sSub>
                      <m:r>
                        <a:rPr lang="en-US" altLang="zh-TW" sz="1400" b="1" i="1" smtClean="0">
                          <a:solidFill>
                            <a:srgbClr val="0000FF"/>
                          </a:solidFill>
                          <a:latin typeface="Cambria Math"/>
                          <a:ea typeface="PMingLiU" pitchFamily="18" charset="-120"/>
                        </a:rPr>
                        <m:t>|</m:t>
                      </m:r>
                    </m:oMath>
                  </m:oMathPara>
                </a14:m>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11" name="Text Box 12"/>
              <p:cNvSpPr txBox="1">
                <a:spLocks noRot="1" noChangeAspect="1" noMove="1" noResize="1" noEditPoints="1" noAdjustHandles="1" noChangeArrowheads="1" noChangeShapeType="1" noTextEdit="1"/>
              </p:cNvSpPr>
              <p:nvPr/>
            </p:nvSpPr>
            <p:spPr bwMode="auto">
              <a:xfrm>
                <a:off x="1473200" y="2706059"/>
                <a:ext cx="2946401" cy="307777"/>
              </a:xfrm>
              <a:prstGeom prst="rect">
                <a:avLst/>
              </a:prstGeom>
              <a:blipFill rotWithShape="1">
                <a:blip r:embed="rId9"/>
                <a:stretch>
                  <a:fillRect b="-8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 Box 12"/>
              <p:cNvSpPr txBox="1">
                <a:spLocks noChangeArrowheads="1"/>
              </p:cNvSpPr>
              <p:nvPr/>
            </p:nvSpPr>
            <p:spPr bwMode="auto">
              <a:xfrm>
                <a:off x="1473201" y="3603823"/>
                <a:ext cx="1257300"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14:m>
                  <m:oMath xmlns:m="http://schemas.openxmlformats.org/officeDocument/2006/math">
                    <m:r>
                      <a:rPr lang="en-US" altLang="zh-TW" sz="1400" b="1" i="1" smtClean="0">
                        <a:solidFill>
                          <a:srgbClr val="0000FF"/>
                        </a:solidFill>
                        <a:latin typeface="Cambria Math"/>
                        <a:ea typeface="PMingLiU" pitchFamily="18" charset="-120"/>
                      </a:rPr>
                      <m:t>𝒏</m:t>
                    </m:r>
                  </m:oMath>
                </a14:m>
                <a:r>
                  <a:rPr lang="en-US" altLang="zh-TW" sz="1400" b="1" dirty="0" smtClean="0">
                    <a:solidFill>
                      <a:srgbClr val="0000FF"/>
                    </a:solidFill>
                    <a:latin typeface="Calibri" panose="020F0502020204030204" pitchFamily="34" charset="0"/>
                    <a:ea typeface="PMingLiU" pitchFamily="18" charset="-120"/>
                  </a:rPr>
                  <a:t> </a:t>
                </a:r>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15" name="Text Box 12"/>
              <p:cNvSpPr txBox="1">
                <a:spLocks noRot="1" noChangeAspect="1" noMove="1" noResize="1" noEditPoints="1" noAdjustHandles="1" noChangeArrowheads="1" noChangeShapeType="1" noTextEdit="1"/>
              </p:cNvSpPr>
              <p:nvPr/>
            </p:nvSpPr>
            <p:spPr bwMode="auto">
              <a:xfrm>
                <a:off x="1473201" y="3603823"/>
                <a:ext cx="1257300" cy="307777"/>
              </a:xfrm>
              <a:prstGeom prst="rect">
                <a:avLst/>
              </a:prstGeom>
              <a:blipFill rotWithShape="1">
                <a:blip r:embed="rId10"/>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2075525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1" grpId="0"/>
      <p:bldP spid="1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latin typeface="Calibri" panose="020F0502020204030204" pitchFamily="34" charset="0"/>
              </a:rPr>
              <a:t>Coefficient of Determination</a:t>
            </a:r>
            <a:endParaRPr lang="en-US" dirty="0">
              <a:latin typeface="Calibri" panose="020F0502020204030204" pitchFamily="34"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By </a:t>
                </a:r>
                <a:r>
                  <a:rPr lang="en-US" sz="2600" dirty="0" smtClean="0">
                    <a:solidFill>
                      <a:schemeClr val="tx1"/>
                    </a:solidFill>
                  </a:rPr>
                  <a:t>comparing the actual against predicted </a:t>
                </a:r>
                <a14:m>
                  <m:oMath xmlns:m="http://schemas.openxmlformats.org/officeDocument/2006/math">
                    <m:r>
                      <a:rPr lang="en-US" sz="2600" i="1" dirty="0" smtClean="0">
                        <a:solidFill>
                          <a:schemeClr val="tx1"/>
                        </a:solidFill>
                        <a:latin typeface="Cambria Math"/>
                      </a:rPr>
                      <m:t>𝑌</m:t>
                    </m:r>
                  </m:oMath>
                </a14:m>
                <a:r>
                  <a:rPr lang="en-US" sz="2600" dirty="0" smtClean="0">
                    <a:solidFill>
                      <a:schemeClr val="tx1"/>
                    </a:solidFill>
                  </a:rPr>
                  <a:t> values, we obtain the errors (</a:t>
                </a:r>
                <a14:m>
                  <m:oMath xmlns:m="http://schemas.openxmlformats.org/officeDocument/2006/math">
                    <m:r>
                      <a:rPr lang="en-US" sz="2600" b="0" i="1" smtClean="0">
                        <a:solidFill>
                          <a:schemeClr val="tx1"/>
                        </a:solidFill>
                        <a:latin typeface="Cambria Math"/>
                      </a:rPr>
                      <m:t>𝑒</m:t>
                    </m:r>
                    <m:r>
                      <a:rPr lang="en-US" sz="2600" b="0" i="1" smtClean="0">
                        <a:solidFill>
                          <a:schemeClr val="tx1"/>
                        </a:solidFill>
                        <a:latin typeface="Cambria Math"/>
                      </a:rPr>
                      <m:t>=</m:t>
                    </m:r>
                    <m:r>
                      <a:rPr lang="en-US" sz="2600" b="0" i="1" smtClean="0">
                        <a:solidFill>
                          <a:schemeClr val="tx1"/>
                        </a:solidFill>
                        <a:latin typeface="Cambria Math"/>
                      </a:rPr>
                      <m:t>𝑌</m:t>
                    </m:r>
                    <m:r>
                      <a:rPr lang="en-US" sz="2600" b="0" i="1" smtClean="0">
                        <a:solidFill>
                          <a:schemeClr val="tx1"/>
                        </a:solidFill>
                        <a:latin typeface="Cambria Math"/>
                      </a:rPr>
                      <m:t>−</m:t>
                    </m:r>
                    <m:acc>
                      <m:accPr>
                        <m:chr m:val="̂"/>
                        <m:ctrlPr>
                          <a:rPr lang="en-US" sz="2600" b="0" i="1" smtClean="0">
                            <a:solidFill>
                              <a:schemeClr val="tx1"/>
                            </a:solidFill>
                            <a:latin typeface="Cambria Math" panose="02040503050406030204" pitchFamily="18" charset="0"/>
                          </a:rPr>
                        </m:ctrlPr>
                      </m:accPr>
                      <m:e>
                        <m:r>
                          <a:rPr lang="en-US" sz="2600" b="0" i="1" smtClean="0">
                            <a:solidFill>
                              <a:schemeClr val="tx1"/>
                            </a:solidFill>
                            <a:latin typeface="Cambria Math"/>
                          </a:rPr>
                          <m:t>𝑌</m:t>
                        </m:r>
                      </m:e>
                    </m:acc>
                    <m:r>
                      <a:rPr lang="en-US" sz="2600" b="0" i="1" smtClean="0">
                        <a:solidFill>
                          <a:schemeClr val="tx1"/>
                        </a:solidFill>
                        <a:latin typeface="Cambria Math"/>
                      </a:rPr>
                      <m:t>)</m:t>
                    </m:r>
                  </m:oMath>
                </a14:m>
                <a:endParaRPr lang="en-US" sz="2600" dirty="0" smtClean="0">
                  <a:solidFill>
                    <a:schemeClr val="tx1"/>
                  </a:solidFill>
                </a:endParaRPr>
              </a:p>
              <a:p>
                <a:pPr lvl="1"/>
                <a:r>
                  <a:rPr lang="en-US" sz="2200" dirty="0" smtClean="0"/>
                  <a:t>When </a:t>
                </a:r>
                <a14:m>
                  <m:oMath xmlns:m="http://schemas.openxmlformats.org/officeDocument/2006/math">
                    <m:r>
                      <a:rPr lang="en-US" sz="2200" i="1" dirty="0">
                        <a:latin typeface="Cambria Math"/>
                      </a:rPr>
                      <m:t>𝑋</m:t>
                    </m:r>
                    <m:r>
                      <a:rPr lang="en-US" sz="2200" i="1" dirty="0">
                        <a:latin typeface="Cambria Math"/>
                      </a:rPr>
                      <m:t>=5</m:t>
                    </m:r>
                  </m:oMath>
                </a14:m>
                <a:r>
                  <a:rPr lang="en-US" sz="2200" dirty="0"/>
                  <a:t>, </a:t>
                </a:r>
                <a14:m>
                  <m:oMath xmlns:m="http://schemas.openxmlformats.org/officeDocument/2006/math">
                    <m:r>
                      <a:rPr lang="en-US" sz="2200" i="1">
                        <a:latin typeface="Cambria Math"/>
                      </a:rPr>
                      <m:t>𝑌</m:t>
                    </m:r>
                    <m:r>
                      <a:rPr lang="en-US" sz="2200" i="1">
                        <a:latin typeface="Cambria Math"/>
                      </a:rPr>
                      <m:t>=7</m:t>
                    </m:r>
                  </m:oMath>
                </a14:m>
                <a:r>
                  <a:rPr lang="en-US" sz="2200" dirty="0" smtClean="0"/>
                  <a:t>, </a:t>
                </a:r>
                <a14:m>
                  <m:oMath xmlns:m="http://schemas.openxmlformats.org/officeDocument/2006/math">
                    <m:acc>
                      <m:accPr>
                        <m:chr m:val="̂"/>
                        <m:ctrlPr>
                          <a:rPr lang="en-US" sz="2200" i="1">
                            <a:latin typeface="Cambria Math" panose="02040503050406030204" pitchFamily="18" charset="0"/>
                          </a:rPr>
                        </m:ctrlPr>
                      </m:accPr>
                      <m:e>
                        <m:r>
                          <a:rPr lang="en-US" sz="2200" i="1">
                            <a:latin typeface="Cambria Math"/>
                          </a:rPr>
                          <m:t>𝑌</m:t>
                        </m:r>
                      </m:e>
                    </m:acc>
                    <m:r>
                      <a:rPr lang="en-US" sz="2200" b="0" i="1" smtClean="0">
                        <a:latin typeface="Cambria Math"/>
                      </a:rPr>
                      <m:t>=7</m:t>
                    </m:r>
                  </m:oMath>
                </a14:m>
                <a:r>
                  <a:rPr lang="en-US" sz="2200" dirty="0" smtClean="0"/>
                  <a:t>, </a:t>
                </a:r>
                <a14:m>
                  <m:oMath xmlns:m="http://schemas.openxmlformats.org/officeDocument/2006/math">
                    <m:r>
                      <a:rPr lang="en-US" sz="2200" i="1" dirty="0" smtClean="0">
                        <a:latin typeface="Cambria Math"/>
                      </a:rPr>
                      <m:t>𝑒</m:t>
                    </m:r>
                    <m:r>
                      <a:rPr lang="en-US" sz="2200" i="1" dirty="0" smtClean="0">
                        <a:latin typeface="Cambria Math"/>
                      </a:rPr>
                      <m:t>=0</m:t>
                    </m:r>
                  </m:oMath>
                </a14:m>
                <a:endParaRPr lang="en-US" sz="2200" dirty="0" smtClean="0"/>
              </a:p>
              <a:p>
                <a:pPr lvl="1"/>
                <a:r>
                  <a:rPr lang="en-US" sz="2200" dirty="0"/>
                  <a:t>When </a:t>
                </a:r>
                <a14:m>
                  <m:oMath xmlns:m="http://schemas.openxmlformats.org/officeDocument/2006/math">
                    <m:r>
                      <a:rPr lang="en-US" sz="2200" i="1" dirty="0">
                        <a:latin typeface="Cambria Math"/>
                      </a:rPr>
                      <m:t>𝑋</m:t>
                    </m:r>
                    <m:r>
                      <a:rPr lang="en-US" sz="2200" i="1" dirty="0">
                        <a:latin typeface="Cambria Math"/>
                      </a:rPr>
                      <m:t>=8</m:t>
                    </m:r>
                  </m:oMath>
                </a14:m>
                <a:r>
                  <a:rPr lang="en-US" sz="2200" dirty="0"/>
                  <a:t>, </a:t>
                </a:r>
                <a14:m>
                  <m:oMath xmlns:m="http://schemas.openxmlformats.org/officeDocument/2006/math">
                    <m:r>
                      <a:rPr lang="en-US" sz="2200" i="1">
                        <a:latin typeface="Cambria Math"/>
                      </a:rPr>
                      <m:t>𝑌</m:t>
                    </m:r>
                    <m:r>
                      <a:rPr lang="en-US" sz="2200" i="1">
                        <a:latin typeface="Cambria Math"/>
                      </a:rPr>
                      <m:t>=3</m:t>
                    </m:r>
                  </m:oMath>
                </a14:m>
                <a:r>
                  <a:rPr lang="en-US" sz="2200" dirty="0"/>
                  <a:t>, </a:t>
                </a:r>
                <a14:m>
                  <m:oMath xmlns:m="http://schemas.openxmlformats.org/officeDocument/2006/math">
                    <m:acc>
                      <m:accPr>
                        <m:chr m:val="̂"/>
                        <m:ctrlPr>
                          <a:rPr lang="en-US" sz="2200" i="1">
                            <a:latin typeface="Cambria Math" panose="02040503050406030204" pitchFamily="18" charset="0"/>
                          </a:rPr>
                        </m:ctrlPr>
                      </m:accPr>
                      <m:e>
                        <m:r>
                          <a:rPr lang="en-US" sz="2200" i="1">
                            <a:latin typeface="Cambria Math"/>
                          </a:rPr>
                          <m:t>𝑌</m:t>
                        </m:r>
                      </m:e>
                    </m:acc>
                    <m:r>
                      <a:rPr lang="en-US" sz="2200" i="1">
                        <a:latin typeface="Cambria Math"/>
                      </a:rPr>
                      <m:t>=</m:t>
                    </m:r>
                    <m:r>
                      <a:rPr lang="en-US" sz="2200" b="0" i="1" smtClean="0">
                        <a:latin typeface="Cambria Math"/>
                      </a:rPr>
                      <m:t>3.</m:t>
                    </m:r>
                    <m:r>
                      <a:rPr lang="en-US" sz="2200" i="1">
                        <a:latin typeface="Cambria Math"/>
                      </a:rPr>
                      <m:t>7</m:t>
                    </m:r>
                    <m:r>
                      <a:rPr lang="en-US" sz="2200" b="0" i="1" smtClean="0">
                        <a:latin typeface="Cambria Math"/>
                      </a:rPr>
                      <m:t>3</m:t>
                    </m:r>
                  </m:oMath>
                </a14:m>
                <a:r>
                  <a:rPr lang="en-US" sz="2200" dirty="0"/>
                  <a:t>, </a:t>
                </a:r>
                <a14:m>
                  <m:oMath xmlns:m="http://schemas.openxmlformats.org/officeDocument/2006/math">
                    <m:r>
                      <a:rPr lang="en-US" sz="2200" i="1" dirty="0">
                        <a:latin typeface="Cambria Math"/>
                      </a:rPr>
                      <m:t>𝑒</m:t>
                    </m:r>
                    <m:r>
                      <a:rPr lang="en-US" sz="2200" i="1" dirty="0">
                        <a:latin typeface="Cambria Math"/>
                      </a:rPr>
                      <m:t>=−0.73</m:t>
                    </m:r>
                  </m:oMath>
                </a14:m>
                <a:endParaRPr lang="en-US" sz="2200" dirty="0"/>
              </a:p>
              <a:p>
                <a:pPr lvl="2"/>
                <a:r>
                  <a:rPr lang="en-US" sz="2000" dirty="0" smtClean="0"/>
                  <a:t>It </a:t>
                </a:r>
                <a:r>
                  <a:rPr lang="en-US" sz="2000" dirty="0"/>
                  <a:t>over-estimates the number of days off work</a:t>
                </a:r>
                <a:endParaRPr lang="en-US" sz="2000" dirty="0" smtClean="0"/>
              </a:p>
              <a:p>
                <a:r>
                  <a:rPr lang="en-US" sz="2600" dirty="0" smtClean="0"/>
                  <a:t>This does not mean our model is bad as the regression line can </a:t>
                </a:r>
                <a:r>
                  <a:rPr lang="en-US" sz="2600" dirty="0" smtClean="0">
                    <a:solidFill>
                      <a:srgbClr val="FF0000"/>
                    </a:solidFill>
                  </a:rPr>
                  <a:t>never</a:t>
                </a:r>
                <a:r>
                  <a:rPr lang="en-US" sz="2600" dirty="0" smtClean="0"/>
                  <a:t> make a precise prediction without errors unless the linear association is perfect</a:t>
                </a:r>
              </a:p>
              <a:p>
                <a:pPr lvl="1"/>
                <a:endParaRPr lang="en-US"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50</a:t>
            </a:fld>
            <a:endParaRPr lang="en-US" altLang="en-US"/>
          </a:p>
        </p:txBody>
      </p:sp>
    </p:spTree>
    <p:extLst>
      <p:ext uri="{BB962C8B-B14F-4D97-AF65-F5344CB8AC3E}">
        <p14:creationId xmlns:p14="http://schemas.microsoft.com/office/powerpoint/2010/main" val="3207039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Coefficient of Determination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a:t>The least-squares regression line minimizes the sum of squared errors, </a:t>
                </a:r>
                <a14:m>
                  <m:oMath xmlns:m="http://schemas.openxmlformats.org/officeDocument/2006/math">
                    <m:r>
                      <a:rPr lang="en-US" sz="2600" i="1">
                        <a:latin typeface="Cambria Math"/>
                      </a:rPr>
                      <m:t>𝑆𝑆𝐸</m:t>
                    </m:r>
                    <m:r>
                      <a:rPr lang="en-US" sz="2600" i="1">
                        <a:latin typeface="Cambria Math"/>
                      </a:rPr>
                      <m:t>=</m:t>
                    </m:r>
                    <m:nary>
                      <m:naryPr>
                        <m:chr m:val="∑"/>
                        <m:ctrlPr>
                          <a:rPr lang="en-US" sz="2600" i="1">
                            <a:latin typeface="Cambria Math" panose="02040503050406030204" pitchFamily="18" charset="0"/>
                          </a:rPr>
                        </m:ctrlPr>
                      </m:naryPr>
                      <m:sub>
                        <m:r>
                          <m:rPr>
                            <m:brk m:alnAt="23"/>
                          </m:rPr>
                          <a:rPr lang="en-US" sz="2600" i="1">
                            <a:latin typeface="Cambria Math"/>
                          </a:rPr>
                          <m:t>𝑖</m:t>
                        </m:r>
                        <m:r>
                          <a:rPr lang="en-US" sz="2600" i="1">
                            <a:latin typeface="Cambria Math"/>
                          </a:rPr>
                          <m:t>=1</m:t>
                        </m:r>
                      </m:sub>
                      <m:sup>
                        <m:r>
                          <a:rPr lang="en-US" sz="2600" i="1">
                            <a:latin typeface="Cambria Math"/>
                          </a:rPr>
                          <m:t>𝑛</m:t>
                        </m:r>
                      </m:sup>
                      <m:e>
                        <m:sSup>
                          <m:sSupPr>
                            <m:ctrlPr>
                              <a:rPr lang="en-US" sz="2600" i="1">
                                <a:latin typeface="Cambria Math" panose="02040503050406030204" pitchFamily="18" charset="0"/>
                              </a:rPr>
                            </m:ctrlPr>
                          </m:sSupPr>
                          <m:e>
                            <m:d>
                              <m:dPr>
                                <m:ctrlPr>
                                  <a:rPr lang="en-US" sz="2600" i="1">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charset="0"/>
                                      </a:rPr>
                                      <m:t>𝑌</m:t>
                                    </m:r>
                                  </m:e>
                                  <m:sub>
                                    <m:r>
                                      <a:rPr lang="en-US" sz="2600" i="1">
                                        <a:latin typeface="Cambria Math"/>
                                      </a:rPr>
                                      <m:t>𝑖</m:t>
                                    </m:r>
                                  </m:sub>
                                </m:sSub>
                                <m:r>
                                  <a:rPr lang="en-US" sz="2600" i="1">
                                    <a:latin typeface="Cambria Math"/>
                                  </a:rPr>
                                  <m:t>−</m:t>
                                </m:r>
                                <m:sSub>
                                  <m:sSubPr>
                                    <m:ctrlPr>
                                      <a:rPr lang="en-US" sz="2600" i="1">
                                        <a:latin typeface="Cambria Math" panose="02040503050406030204" pitchFamily="18" charset="0"/>
                                      </a:rPr>
                                    </m:ctrlPr>
                                  </m:sSubPr>
                                  <m:e>
                                    <m:acc>
                                      <m:accPr>
                                        <m:chr m:val="̂"/>
                                        <m:ctrlPr>
                                          <a:rPr lang="en-US" sz="2600" i="1">
                                            <a:latin typeface="Cambria Math" panose="02040503050406030204" pitchFamily="18" charset="0"/>
                                          </a:rPr>
                                        </m:ctrlPr>
                                      </m:accPr>
                                      <m:e>
                                        <m:r>
                                          <a:rPr lang="en-US" sz="2600" i="1">
                                            <a:latin typeface="Cambria Math" charset="0"/>
                                          </a:rPr>
                                          <m:t>𝑌</m:t>
                                        </m:r>
                                      </m:e>
                                    </m:acc>
                                  </m:e>
                                  <m:sub>
                                    <m:r>
                                      <a:rPr lang="en-US" sz="2600" i="1">
                                        <a:latin typeface="Cambria Math"/>
                                      </a:rPr>
                                      <m:t>𝑖</m:t>
                                    </m:r>
                                  </m:sub>
                                </m:sSub>
                              </m:e>
                            </m:d>
                          </m:e>
                          <m:sup>
                            <m:r>
                              <a:rPr lang="en-US" sz="2600" i="1">
                                <a:latin typeface="Cambria Math"/>
                              </a:rPr>
                              <m:t>2</m:t>
                            </m:r>
                          </m:sup>
                        </m:sSup>
                      </m:e>
                    </m:nary>
                  </m:oMath>
                </a14:m>
                <a:r>
                  <a:rPr lang="en-US" sz="2600" dirty="0"/>
                  <a:t>. In theory, no other straight line will give a smaller value of </a:t>
                </a:r>
                <a:r>
                  <a:rPr lang="en-US" sz="2600" dirty="0" smtClean="0"/>
                  <a:t>SSE for </a:t>
                </a:r>
                <a:r>
                  <a:rPr lang="en-US" sz="2600" dirty="0"/>
                  <a:t>the same set of data</a:t>
                </a:r>
                <a:endParaRPr lang="en-US" sz="2600" dirty="0" smtClean="0"/>
              </a:p>
              <a:p>
                <a:r>
                  <a:rPr lang="en-US" sz="2600" dirty="0" smtClean="0"/>
                  <a:t>In </a:t>
                </a:r>
                <a:r>
                  <a:rPr lang="en-US" sz="2600" dirty="0"/>
                  <a:t>general, the smaller the amount of </a:t>
                </a:r>
                <a:r>
                  <a:rPr lang="en-US" sz="2600" dirty="0" smtClean="0"/>
                  <a:t>SSE, </a:t>
                </a:r>
                <a:r>
                  <a:rPr lang="en-US" sz="2600" dirty="0"/>
                  <a:t>the better the data fit to a straight </a:t>
                </a:r>
                <a:r>
                  <a:rPr lang="en-US" sz="2600" dirty="0" smtClean="0"/>
                  <a:t>line</a:t>
                </a:r>
              </a:p>
              <a:p>
                <a:r>
                  <a:rPr lang="en-US" sz="2600" dirty="0" smtClean="0"/>
                  <a:t>However</a:t>
                </a:r>
                <a:r>
                  <a:rPr lang="en-US" sz="2600" smtClean="0"/>
                  <a:t>, SSE </a:t>
                </a:r>
                <a:r>
                  <a:rPr lang="en-US" sz="2600" dirty="0" smtClean="0"/>
                  <a:t>is scale dependent, it can be made as large or as small by adjusting the scale of </a:t>
                </a:r>
                <a14:m>
                  <m:oMath xmlns:m="http://schemas.openxmlformats.org/officeDocument/2006/math">
                    <m:r>
                      <a:rPr lang="en-US" sz="2600" i="1" dirty="0" smtClean="0">
                        <a:latin typeface="Cambria Math"/>
                      </a:rPr>
                      <m:t>𝑌</m:t>
                    </m:r>
                  </m:oMath>
                </a14:m>
                <a:endParaRPr lang="en-US" sz="2600" dirty="0"/>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296" t="-1211" r="-140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51</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1568552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Coefficient of Determination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229600" cy="4530725"/>
              </a:xfrm>
            </p:spPr>
            <p:txBody>
              <a:bodyPr/>
              <a:lstStyle/>
              <a:p>
                <a:r>
                  <a:rPr lang="en-US" sz="2600" dirty="0" smtClean="0"/>
                  <a:t>A better way to measure the goodness of fit for a least-squares regression line is to compare its SSE value to that of another regression line based on the same set of </a:t>
                </a:r>
                <a14:m>
                  <m:oMath xmlns:m="http://schemas.openxmlformats.org/officeDocument/2006/math">
                    <m:r>
                      <a:rPr lang="en-US" sz="2600" i="1" dirty="0" smtClean="0">
                        <a:latin typeface="Cambria Math"/>
                      </a:rPr>
                      <m:t>𝑌</m:t>
                    </m:r>
                  </m:oMath>
                </a14:m>
                <a:endParaRPr lang="en-US" sz="2600" dirty="0" smtClean="0"/>
              </a:p>
              <a:p>
                <a:r>
                  <a:rPr lang="en-US" sz="2600" dirty="0" smtClean="0"/>
                  <a:t>A natural second line to be compared with is </a:t>
                </a:r>
                <a14:m>
                  <m:oMath xmlns:m="http://schemas.openxmlformats.org/officeDocument/2006/math">
                    <m:sSup>
                      <m:sSupPr>
                        <m:ctrlPr>
                          <a:rPr lang="en-US" sz="2600" i="1">
                            <a:latin typeface="Cambria Math" panose="02040503050406030204" pitchFamily="18" charset="0"/>
                          </a:rPr>
                        </m:ctrlPr>
                      </m:sSupPr>
                      <m:e>
                        <m:sSub>
                          <m:sSubPr>
                            <m:ctrlPr>
                              <a:rPr lang="en-US" sz="2600" i="1">
                                <a:latin typeface="Cambria Math" panose="02040503050406030204" pitchFamily="18" charset="0"/>
                              </a:rPr>
                            </m:ctrlPr>
                          </m:sSubPr>
                          <m:e>
                            <m:acc>
                              <m:accPr>
                                <m:chr m:val="̂"/>
                                <m:ctrlPr>
                                  <a:rPr lang="en-US" sz="2600" i="1">
                                    <a:latin typeface="Cambria Math" panose="02040503050406030204" pitchFamily="18" charset="0"/>
                                  </a:rPr>
                                </m:ctrlPr>
                              </m:accPr>
                              <m:e>
                                <m:r>
                                  <a:rPr lang="en-US" sz="2600" b="0" i="1" smtClean="0">
                                    <a:latin typeface="Cambria Math"/>
                                  </a:rPr>
                                  <m:t>𝑌</m:t>
                                </m:r>
                              </m:e>
                            </m:acc>
                          </m:e>
                          <m:sub>
                            <m:r>
                              <a:rPr lang="en-US" sz="2600" i="1">
                                <a:latin typeface="Cambria Math"/>
                              </a:rPr>
                              <m:t>𝑖</m:t>
                            </m:r>
                          </m:sub>
                        </m:sSub>
                      </m:e>
                      <m:sup>
                        <m:r>
                          <a:rPr lang="en-US" sz="2600" i="1">
                            <a:latin typeface="Cambria Math"/>
                          </a:rPr>
                          <m:t>∗</m:t>
                        </m:r>
                      </m:sup>
                    </m:sSup>
                    <m:r>
                      <a:rPr lang="en-US" sz="2600" i="1">
                        <a:latin typeface="Cambria Math"/>
                      </a:rPr>
                      <m:t>=</m:t>
                    </m:r>
                    <m:acc>
                      <m:accPr>
                        <m:chr m:val="̅"/>
                        <m:ctrlPr>
                          <a:rPr lang="en-US" sz="2600" i="1">
                            <a:latin typeface="Cambria Math" panose="02040503050406030204" pitchFamily="18" charset="0"/>
                          </a:rPr>
                        </m:ctrlPr>
                      </m:accPr>
                      <m:e>
                        <m:r>
                          <a:rPr lang="en-US" sz="2600" b="0" i="1" smtClean="0">
                            <a:latin typeface="Cambria Math"/>
                          </a:rPr>
                          <m:t>𝑌</m:t>
                        </m:r>
                      </m:e>
                    </m:acc>
                  </m:oMath>
                </a14:m>
                <a:r>
                  <a:rPr lang="en-US" sz="2600" dirty="0" smtClean="0"/>
                  <a:t>, that is, estimating the mean value of </a:t>
                </a:r>
                <a14:m>
                  <m:oMath xmlns:m="http://schemas.openxmlformats.org/officeDocument/2006/math">
                    <m:r>
                      <a:rPr lang="en-US" sz="2600" i="1" dirty="0" smtClean="0">
                        <a:latin typeface="Cambria Math"/>
                      </a:rPr>
                      <m:t>𝑌</m:t>
                    </m:r>
                  </m:oMath>
                </a14:m>
                <a:r>
                  <a:rPr lang="en-US" sz="2600" dirty="0" smtClean="0"/>
                  <a:t> without using </a:t>
                </a:r>
                <a14:m>
                  <m:oMath xmlns:m="http://schemas.openxmlformats.org/officeDocument/2006/math">
                    <m:r>
                      <a:rPr lang="en-US" sz="2600" i="1" dirty="0" smtClean="0">
                        <a:latin typeface="Cambria Math"/>
                      </a:rPr>
                      <m:t>𝑋</m:t>
                    </m:r>
                  </m:oMath>
                </a14:m>
                <a:endParaRPr lang="en-US" sz="2600" dirty="0" smtClean="0"/>
              </a:p>
              <a:p>
                <a:r>
                  <a:rPr lang="en-US" sz="2600" dirty="0" smtClean="0"/>
                  <a:t>The corresponding SSE is </a:t>
                </a:r>
              </a:p>
              <a:p>
                <a:pPr marL="0" indent="0">
                  <a:buNone/>
                </a:pPr>
                <a:r>
                  <a:rPr lang="en-US" sz="2600" dirty="0" smtClean="0"/>
                  <a:t>	</a:t>
                </a:r>
                <a14:m>
                  <m:oMath xmlns:m="http://schemas.openxmlformats.org/officeDocument/2006/math">
                    <m:nary>
                      <m:naryPr>
                        <m:chr m:val="∑"/>
                        <m:ctrlPr>
                          <a:rPr lang="en-US" sz="2600" i="1">
                            <a:latin typeface="Cambria Math" panose="02040503050406030204" pitchFamily="18" charset="0"/>
                          </a:rPr>
                        </m:ctrlPr>
                      </m:naryPr>
                      <m:sub>
                        <m:r>
                          <m:rPr>
                            <m:brk m:alnAt="23"/>
                          </m:rPr>
                          <a:rPr lang="en-US" sz="2600" i="1">
                            <a:latin typeface="Cambria Math"/>
                          </a:rPr>
                          <m:t>𝑖</m:t>
                        </m:r>
                        <m:r>
                          <a:rPr lang="en-US" sz="2600" i="1">
                            <a:latin typeface="Cambria Math"/>
                          </a:rPr>
                          <m:t>=1</m:t>
                        </m:r>
                      </m:sub>
                      <m:sup>
                        <m:r>
                          <a:rPr lang="en-US" sz="2600" i="1">
                            <a:latin typeface="Cambria Math"/>
                          </a:rPr>
                          <m:t>𝑛</m:t>
                        </m:r>
                      </m:sup>
                      <m:e>
                        <m:sSup>
                          <m:sSupPr>
                            <m:ctrlPr>
                              <a:rPr lang="en-US" sz="2600" i="1">
                                <a:latin typeface="Cambria Math" panose="02040503050406030204" pitchFamily="18" charset="0"/>
                              </a:rPr>
                            </m:ctrlPr>
                          </m:sSupPr>
                          <m:e>
                            <m:d>
                              <m:dPr>
                                <m:ctrlPr>
                                  <a:rPr lang="en-US" sz="2600" i="1">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charset="0"/>
                                      </a:rPr>
                                      <m:t>𝑌</m:t>
                                    </m:r>
                                  </m:e>
                                  <m:sub>
                                    <m:r>
                                      <a:rPr lang="en-US" sz="2600" i="1">
                                        <a:latin typeface="Cambria Math"/>
                                      </a:rPr>
                                      <m:t>𝑖</m:t>
                                    </m:r>
                                  </m:sub>
                                </m:sSub>
                                <m:r>
                                  <a:rPr lang="en-US" sz="2600" i="1">
                                    <a:latin typeface="Cambria Math"/>
                                  </a:rPr>
                                  <m:t>−</m:t>
                                </m:r>
                                <m:sSup>
                                  <m:sSupPr>
                                    <m:ctrlPr>
                                      <a:rPr lang="en-US" sz="2600" i="1">
                                        <a:latin typeface="Cambria Math" panose="02040503050406030204" pitchFamily="18" charset="0"/>
                                      </a:rPr>
                                    </m:ctrlPr>
                                  </m:sSupPr>
                                  <m:e>
                                    <m:sSub>
                                      <m:sSubPr>
                                        <m:ctrlPr>
                                          <a:rPr lang="en-US" sz="2600" i="1">
                                            <a:latin typeface="Cambria Math" panose="02040503050406030204" pitchFamily="18" charset="0"/>
                                          </a:rPr>
                                        </m:ctrlPr>
                                      </m:sSubPr>
                                      <m:e>
                                        <m:acc>
                                          <m:accPr>
                                            <m:chr m:val="̂"/>
                                            <m:ctrlPr>
                                              <a:rPr lang="en-US" sz="2600" i="1">
                                                <a:latin typeface="Cambria Math" panose="02040503050406030204" pitchFamily="18" charset="0"/>
                                              </a:rPr>
                                            </m:ctrlPr>
                                          </m:accPr>
                                          <m:e>
                                            <m:r>
                                              <a:rPr lang="en-US" sz="2600" i="1">
                                                <a:latin typeface="Cambria Math" charset="0"/>
                                              </a:rPr>
                                              <m:t>𝑌</m:t>
                                            </m:r>
                                          </m:e>
                                        </m:acc>
                                      </m:e>
                                      <m:sub>
                                        <m:r>
                                          <a:rPr lang="en-US" sz="2600" i="1">
                                            <a:latin typeface="Cambria Math"/>
                                          </a:rPr>
                                          <m:t>𝑖</m:t>
                                        </m:r>
                                      </m:sub>
                                    </m:sSub>
                                  </m:e>
                                  <m:sup>
                                    <m:r>
                                      <a:rPr lang="en-US" sz="2600" i="1">
                                        <a:latin typeface="Cambria Math"/>
                                      </a:rPr>
                                      <m:t>∗</m:t>
                                    </m:r>
                                  </m:sup>
                                </m:sSup>
                              </m:e>
                            </m:d>
                          </m:e>
                          <m:sup>
                            <m:r>
                              <a:rPr lang="en-US" sz="2600" i="1">
                                <a:latin typeface="Cambria Math"/>
                              </a:rPr>
                              <m:t>2</m:t>
                            </m:r>
                          </m:sup>
                        </m:sSup>
                        <m:r>
                          <a:rPr lang="en-US" sz="2600" i="1">
                            <a:latin typeface="Cambria Math"/>
                          </a:rPr>
                          <m:t>=</m:t>
                        </m:r>
                        <m:nary>
                          <m:naryPr>
                            <m:chr m:val="∑"/>
                            <m:ctrlPr>
                              <a:rPr lang="en-US" sz="2600" i="1">
                                <a:latin typeface="Cambria Math" panose="02040503050406030204" pitchFamily="18" charset="0"/>
                              </a:rPr>
                            </m:ctrlPr>
                          </m:naryPr>
                          <m:sub>
                            <m:r>
                              <m:rPr>
                                <m:brk m:alnAt="23"/>
                              </m:rPr>
                              <a:rPr lang="en-US" sz="2600" i="1">
                                <a:latin typeface="Cambria Math"/>
                              </a:rPr>
                              <m:t>𝑖</m:t>
                            </m:r>
                            <m:r>
                              <a:rPr lang="en-US" sz="2600" i="1">
                                <a:latin typeface="Cambria Math"/>
                              </a:rPr>
                              <m:t>=1</m:t>
                            </m:r>
                          </m:sub>
                          <m:sup>
                            <m:r>
                              <a:rPr lang="en-US" sz="2600" i="1">
                                <a:latin typeface="Cambria Math"/>
                              </a:rPr>
                              <m:t>𝑛</m:t>
                            </m:r>
                          </m:sup>
                          <m:e>
                            <m:sSup>
                              <m:sSupPr>
                                <m:ctrlPr>
                                  <a:rPr lang="en-US" sz="2600" i="1">
                                    <a:latin typeface="Cambria Math" panose="02040503050406030204" pitchFamily="18" charset="0"/>
                                  </a:rPr>
                                </m:ctrlPr>
                              </m:sSupPr>
                              <m:e>
                                <m:d>
                                  <m:dPr>
                                    <m:ctrlPr>
                                      <a:rPr lang="en-US" sz="2600" i="1">
                                        <a:latin typeface="Cambria Math" panose="02040503050406030204" pitchFamily="18" charset="0"/>
                                      </a:rPr>
                                    </m:ctrlPr>
                                  </m:dPr>
                                  <m:e>
                                    <m:sSub>
                                      <m:sSubPr>
                                        <m:ctrlPr>
                                          <a:rPr lang="en-US" sz="2600" i="1">
                                            <a:latin typeface="Cambria Math" panose="02040503050406030204" pitchFamily="18" charset="0"/>
                                          </a:rPr>
                                        </m:ctrlPr>
                                      </m:sSubPr>
                                      <m:e>
                                        <m:r>
                                          <a:rPr lang="en-US" sz="2600" i="1">
                                            <a:latin typeface="Cambria Math" charset="0"/>
                                          </a:rPr>
                                          <m:t>𝑌</m:t>
                                        </m:r>
                                      </m:e>
                                      <m:sub>
                                        <m:r>
                                          <a:rPr lang="en-US" sz="2600" i="1">
                                            <a:latin typeface="Cambria Math"/>
                                          </a:rPr>
                                          <m:t>𝑖</m:t>
                                        </m:r>
                                      </m:sub>
                                    </m:sSub>
                                    <m:r>
                                      <a:rPr lang="en-US" sz="2600" i="1">
                                        <a:latin typeface="Cambria Math"/>
                                      </a:rPr>
                                      <m:t>−</m:t>
                                    </m:r>
                                    <m:acc>
                                      <m:accPr>
                                        <m:chr m:val="̅"/>
                                        <m:ctrlPr>
                                          <a:rPr lang="en-US" sz="2600" i="1">
                                            <a:latin typeface="Cambria Math" panose="02040503050406030204" pitchFamily="18" charset="0"/>
                                          </a:rPr>
                                        </m:ctrlPr>
                                      </m:accPr>
                                      <m:e>
                                        <m:r>
                                          <a:rPr lang="en-US" sz="2600" i="1">
                                            <a:latin typeface="Cambria Math" charset="0"/>
                                          </a:rPr>
                                          <m:t>𝑌</m:t>
                                        </m:r>
                                      </m:e>
                                    </m:acc>
                                  </m:e>
                                </m:d>
                              </m:e>
                              <m:sup>
                                <m:r>
                                  <a:rPr lang="en-US" sz="2600" i="1">
                                    <a:latin typeface="Cambria Math"/>
                                  </a:rPr>
                                  <m:t>2</m:t>
                                </m:r>
                              </m:sup>
                            </m:sSup>
                            <m:r>
                              <a:rPr lang="en-US" sz="2600" i="1">
                                <a:latin typeface="Cambria Math"/>
                              </a:rPr>
                              <m:t>=</m:t>
                            </m:r>
                          </m:e>
                        </m:nary>
                      </m:e>
                    </m:nary>
                  </m:oMath>
                </a14:m>
                <a:r>
                  <a:rPr lang="en-US" sz="2600" dirty="0" smtClean="0"/>
                  <a:t> SST</a:t>
                </a:r>
              </a:p>
              <a:p>
                <a:pPr lvl="1"/>
                <a:r>
                  <a:rPr lang="en-US" sz="2200" dirty="0" smtClean="0"/>
                  <a:t>SST is called the total variation in </a:t>
                </a:r>
                <a14:m>
                  <m:oMath xmlns:m="http://schemas.openxmlformats.org/officeDocument/2006/math">
                    <m:r>
                      <a:rPr lang="en-US" sz="2200" i="1" dirty="0" smtClean="0">
                        <a:latin typeface="Cambria Math"/>
                      </a:rPr>
                      <m:t>𝑌</m:t>
                    </m:r>
                  </m:oMath>
                </a14:m>
                <a:r>
                  <a:rPr lang="en-US" sz="2200" dirty="0" smtClean="0"/>
                  <a:t> or the total sum of squares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229600" cy="4530725"/>
              </a:xfrm>
              <a:blipFill rotWithShape="1">
                <a:blip r:embed="rId2"/>
                <a:stretch>
                  <a:fillRect l="-296" t="-1077" r="-207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52</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333594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Coefficient of Determination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The goal is to determine by how much the SSE is smaller than SST</a:t>
                </a:r>
              </a:p>
              <a:p>
                <a:pPr lvl="1"/>
                <a:r>
                  <a:rPr lang="en-US" sz="2200" dirty="0" smtClean="0"/>
                  <a:t>Or, the amount of improvement in using the regression line and the independent variable </a:t>
                </a:r>
                <a14:m>
                  <m:oMath xmlns:m="http://schemas.openxmlformats.org/officeDocument/2006/math">
                    <m:r>
                      <a:rPr lang="en-US" sz="2200" i="1" dirty="0" smtClean="0">
                        <a:latin typeface="Cambria Math"/>
                      </a:rPr>
                      <m:t>𝑋</m:t>
                    </m:r>
                  </m:oMath>
                </a14:m>
                <a:r>
                  <a:rPr lang="en-US" sz="2200" dirty="0" smtClean="0"/>
                  <a:t> rather than just the sample mean to predict </a:t>
                </a:r>
                <a14:m>
                  <m:oMath xmlns:m="http://schemas.openxmlformats.org/officeDocument/2006/math">
                    <m:r>
                      <a:rPr lang="en-US" sz="2200" i="1" dirty="0" smtClean="0">
                        <a:latin typeface="Cambria Math"/>
                      </a:rPr>
                      <m:t>𝑌</m:t>
                    </m:r>
                  </m:oMath>
                </a14:m>
                <a:endParaRPr lang="en-US" sz="2200" dirty="0" smtClean="0"/>
              </a:p>
              <a:p>
                <a:r>
                  <a:rPr lang="en-US" sz="2600" dirty="0" smtClean="0"/>
                  <a:t>This measure is provided through a statistic called the </a:t>
                </a:r>
                <a:r>
                  <a:rPr lang="en-US" sz="2600" dirty="0" smtClean="0">
                    <a:solidFill>
                      <a:srgbClr val="FF0000"/>
                    </a:solidFill>
                  </a:rPr>
                  <a:t>coefficient of determination (</a:t>
                </a:r>
                <a14:m>
                  <m:oMath xmlns:m="http://schemas.openxmlformats.org/officeDocument/2006/math">
                    <m:sSup>
                      <m:sSupPr>
                        <m:ctrlPr>
                          <a:rPr lang="en-US" sz="2600" i="1" smtClean="0">
                            <a:solidFill>
                              <a:srgbClr val="FF0000"/>
                            </a:solidFill>
                            <a:latin typeface="Cambria Math" panose="02040503050406030204" pitchFamily="18" charset="0"/>
                          </a:rPr>
                        </m:ctrlPr>
                      </m:sSupPr>
                      <m:e>
                        <m:r>
                          <a:rPr lang="en-US" sz="2600" b="0" i="1" smtClean="0">
                            <a:solidFill>
                              <a:srgbClr val="FF0000"/>
                            </a:solidFill>
                            <a:latin typeface="Cambria Math"/>
                          </a:rPr>
                          <m:t>𝑅</m:t>
                        </m:r>
                      </m:e>
                      <m:sup>
                        <m:r>
                          <a:rPr lang="en-US" sz="2600" b="0" i="1" smtClean="0">
                            <a:solidFill>
                              <a:srgbClr val="FF0000"/>
                            </a:solidFill>
                            <a:latin typeface="Cambria Math"/>
                          </a:rPr>
                          <m:t>2</m:t>
                        </m:r>
                      </m:sup>
                    </m:sSup>
                  </m:oMath>
                </a14:m>
                <a:r>
                  <a:rPr lang="en-US" sz="2600" dirty="0" smtClean="0">
                    <a:solidFill>
                      <a:srgbClr val="FF0000"/>
                    </a:solidFill>
                  </a:rPr>
                  <a:t>)</a:t>
                </a:r>
                <a:endParaRPr lang="en-US" sz="2600" dirty="0" smtClean="0"/>
              </a:p>
              <a:p>
                <a:pPr marL="0" indent="0">
                  <a:buNone/>
                </a:pPr>
                <a:r>
                  <a:rPr lang="en-US" sz="2600" dirty="0" smtClean="0"/>
                  <a:t>	</a:t>
                </a:r>
                <a14:m>
                  <m:oMath xmlns:m="http://schemas.openxmlformats.org/officeDocument/2006/math">
                    <m:sSup>
                      <m:sSupPr>
                        <m:ctrlPr>
                          <a:rPr lang="en-US" sz="2600" i="1">
                            <a:latin typeface="Cambria Math" panose="02040503050406030204" pitchFamily="18" charset="0"/>
                          </a:rPr>
                        </m:ctrlPr>
                      </m:sSupPr>
                      <m:e>
                        <m:r>
                          <a:rPr lang="en-US" sz="2600" i="1">
                            <a:latin typeface="Cambria Math"/>
                          </a:rPr>
                          <m:t>𝑅</m:t>
                        </m:r>
                      </m:e>
                      <m:sup>
                        <m:r>
                          <a:rPr lang="en-US" sz="2600" i="1">
                            <a:latin typeface="Cambria Math"/>
                          </a:rPr>
                          <m:t>2</m:t>
                        </m:r>
                      </m:sup>
                    </m:sSup>
                    <m:r>
                      <a:rPr lang="en-US" sz="2600" i="1">
                        <a:latin typeface="Cambria Math"/>
                      </a:rPr>
                      <m:t>=1−</m:t>
                    </m:r>
                    <m:f>
                      <m:fPr>
                        <m:ctrlPr>
                          <a:rPr lang="en-US" sz="2600" i="1">
                            <a:latin typeface="Cambria Math" panose="02040503050406030204" pitchFamily="18" charset="0"/>
                          </a:rPr>
                        </m:ctrlPr>
                      </m:fPr>
                      <m:num>
                        <m:r>
                          <a:rPr lang="en-US" sz="2600" b="0" i="1" smtClean="0">
                            <a:latin typeface="Cambria Math"/>
                          </a:rPr>
                          <m:t>𝑆𝑆𝐸</m:t>
                        </m:r>
                      </m:num>
                      <m:den>
                        <m:r>
                          <a:rPr lang="en-US" sz="2600" b="0" i="1" smtClean="0">
                            <a:latin typeface="Cambria Math"/>
                          </a:rPr>
                          <m:t>𝑆𝑆𝑇</m:t>
                        </m:r>
                      </m:den>
                    </m:f>
                  </m:oMath>
                </a14:m>
                <a:endParaRPr lang="en-US" sz="2600" dirty="0" smtClean="0"/>
              </a:p>
              <a:p>
                <a:pPr lvl="1"/>
                <a14:m>
                  <m:oMath xmlns:m="http://schemas.openxmlformats.org/officeDocument/2006/math">
                    <m:sSup>
                      <m:sSupPr>
                        <m:ctrlPr>
                          <a:rPr lang="en-US" sz="2200" i="1">
                            <a:latin typeface="Cambria Math" panose="02040503050406030204" pitchFamily="18" charset="0"/>
                          </a:rPr>
                        </m:ctrlPr>
                      </m:sSupPr>
                      <m:e>
                        <m:r>
                          <a:rPr lang="en-US" sz="2200" i="1">
                            <a:latin typeface="Cambria Math"/>
                          </a:rPr>
                          <m:t>𝑅</m:t>
                        </m:r>
                      </m:e>
                      <m:sup>
                        <m:r>
                          <a:rPr lang="en-US" sz="2200" i="1">
                            <a:latin typeface="Cambria Math"/>
                          </a:rPr>
                          <m:t>2</m:t>
                        </m:r>
                      </m:sup>
                    </m:sSup>
                  </m:oMath>
                </a14:m>
                <a:r>
                  <a:rPr lang="en-US" sz="2200" dirty="0" smtClean="0"/>
                  <a:t> is unit-free with value in between 0 and 1 inclusive</a:t>
                </a:r>
              </a:p>
              <a:p>
                <a:pPr lvl="1"/>
                <a:r>
                  <a:rPr lang="en-US" sz="2200" dirty="0" smtClean="0"/>
                  <a:t>The higher the </a:t>
                </a:r>
                <a14:m>
                  <m:oMath xmlns:m="http://schemas.openxmlformats.org/officeDocument/2006/math">
                    <m:sSup>
                      <m:sSupPr>
                        <m:ctrlPr>
                          <a:rPr lang="en-US" sz="2200" i="1">
                            <a:latin typeface="Cambria Math" panose="02040503050406030204" pitchFamily="18" charset="0"/>
                          </a:rPr>
                        </m:ctrlPr>
                      </m:sSupPr>
                      <m:e>
                        <m:r>
                          <a:rPr lang="en-US" sz="2200" i="1">
                            <a:latin typeface="Cambria Math"/>
                          </a:rPr>
                          <m:t>𝑅</m:t>
                        </m:r>
                      </m:e>
                      <m:sup>
                        <m:r>
                          <a:rPr lang="en-US" sz="2200" i="1">
                            <a:latin typeface="Cambria Math"/>
                          </a:rPr>
                          <m:t>2</m:t>
                        </m:r>
                      </m:sup>
                    </m:sSup>
                  </m:oMath>
                </a14:m>
                <a:r>
                  <a:rPr lang="en-US" sz="2200" dirty="0" smtClean="0"/>
                  <a:t>, the better the fitting (the stronger linear association between </a:t>
                </a:r>
                <a14:m>
                  <m:oMath xmlns:m="http://schemas.openxmlformats.org/officeDocument/2006/math">
                    <m:r>
                      <a:rPr lang="en-US" sz="2200" i="1" dirty="0" smtClean="0">
                        <a:latin typeface="Cambria Math"/>
                      </a:rPr>
                      <m:t>𝑋</m:t>
                    </m:r>
                  </m:oMath>
                </a14:m>
                <a:r>
                  <a:rPr lang="en-US" sz="2200" dirty="0" smtClean="0"/>
                  <a:t> and </a:t>
                </a:r>
                <a14:m>
                  <m:oMath xmlns:m="http://schemas.openxmlformats.org/officeDocument/2006/math">
                    <m:r>
                      <a:rPr lang="en-US" sz="2200" i="1" dirty="0" smtClean="0">
                        <a:latin typeface="Cambria Math"/>
                      </a:rPr>
                      <m:t>𝑌</m:t>
                    </m:r>
                  </m:oMath>
                </a14:m>
                <a:r>
                  <a:rPr lang="en-US" sz="2200" dirty="0" smtClean="0"/>
                  <a:t>)</a:t>
                </a:r>
              </a:p>
              <a:p>
                <a:pPr lvl="1"/>
                <a:r>
                  <a:rPr lang="en-US" sz="2200" dirty="0" smtClean="0"/>
                  <a:t>However, it does not mean that </a:t>
                </a:r>
                <a14:m>
                  <m:oMath xmlns:m="http://schemas.openxmlformats.org/officeDocument/2006/math">
                    <m:r>
                      <a:rPr lang="en-US" sz="2200" i="1" dirty="0" smtClean="0">
                        <a:latin typeface="Cambria Math"/>
                      </a:rPr>
                      <m:t>𝑋</m:t>
                    </m:r>
                  </m:oMath>
                </a14:m>
                <a:r>
                  <a:rPr lang="en-US" sz="2200" dirty="0" smtClean="0"/>
                  <a:t> causes </a:t>
                </a:r>
                <a14:m>
                  <m:oMath xmlns:m="http://schemas.openxmlformats.org/officeDocument/2006/math">
                    <m:r>
                      <a:rPr lang="en-US" sz="2200" i="1" dirty="0" smtClean="0">
                        <a:latin typeface="Cambria Math"/>
                      </a:rPr>
                      <m:t>𝑌</m:t>
                    </m:r>
                  </m:oMath>
                </a14:m>
                <a:endParaRPr lang="en-US"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519" b="-1399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53</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11273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Coefficient of Determination</a:t>
            </a:r>
            <a:r>
              <a:rPr lang="en-US" dirty="0" smtClean="0"/>
              <a:t> – Example </a:t>
            </a:r>
            <a:endParaRPr lang="en-US" dirty="0"/>
          </a:p>
        </p:txBody>
      </p:sp>
      <p:sp>
        <p:nvSpPr>
          <p:cNvPr id="3" name="Content Placeholder 2"/>
          <p:cNvSpPr>
            <a:spLocks noGrp="1"/>
          </p:cNvSpPr>
          <p:nvPr>
            <p:ph idx="1"/>
          </p:nvPr>
        </p:nvSpPr>
        <p:spPr/>
        <p:txBody>
          <a:bodyPr/>
          <a:lstStyle/>
          <a:p>
            <a:r>
              <a:rPr lang="en-US" sz="2600" dirty="0" smtClean="0"/>
              <a:t>Thus, in our example on number of days taken off work </a:t>
            </a:r>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54</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1552600165"/>
                  </p:ext>
                </p:extLst>
              </p:nvPr>
            </p:nvGraphicFramePr>
            <p:xfrm>
              <a:off x="520700" y="2209800"/>
              <a:ext cx="5257800" cy="2966720"/>
            </p:xfrm>
            <a:graphic>
              <a:graphicData uri="http://schemas.openxmlformats.org/drawingml/2006/table">
                <a:tbl>
                  <a:tblPr firstRow="1" bandRow="1">
                    <a:tableStyleId>{5C22544A-7EE6-4342-B048-85BDC9FD1C3A}</a:tableStyleId>
                  </a:tblPr>
                  <a:tblGrid>
                    <a:gridCol w="952500"/>
                    <a:gridCol w="952500"/>
                    <a:gridCol w="952500"/>
                    <a:gridCol w="952500"/>
                    <a:gridCol w="1447800"/>
                  </a:tblGrid>
                  <a:tr h="370840">
                    <a:tc>
                      <a:txBody>
                        <a:bodyPr/>
                        <a:lstStyle/>
                        <a:p>
                          <a:pPr algn="ctr">
                            <a:lnSpc>
                              <a:spcPts val="16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𝑋</m:t>
                                </m:r>
                              </m:oMath>
                            </m:oMathPara>
                          </a14:m>
                          <a:endParaRPr lang="en-US" sz="1600" dirty="0">
                            <a:latin typeface="Calibri" panose="020F0502020204030204" pitchFamily="34" charset="0"/>
                          </a:endParaRPr>
                        </a:p>
                      </a:txBody>
                      <a:tcPr anchor="b" anchorCtr="1"/>
                    </a:tc>
                    <a:tc>
                      <a:txBody>
                        <a:bodyPr/>
                        <a:lstStyle/>
                        <a:p>
                          <a:pPr algn="ctr">
                            <a:lnSpc>
                              <a:spcPts val="16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𝑌</m:t>
                                </m:r>
                              </m:oMath>
                            </m:oMathPara>
                          </a14:m>
                          <a:endParaRPr lang="en-US" sz="1600" dirty="0">
                            <a:latin typeface="Calibri" panose="020F0502020204030204" pitchFamily="34" charset="0"/>
                          </a:endParaRPr>
                        </a:p>
                      </a:txBody>
                      <a:tcPr anchor="b" anchorCtr="1"/>
                    </a:tc>
                    <a:tc>
                      <a:txBody>
                        <a:bodyPr/>
                        <a:lstStyle/>
                        <a:p>
                          <a:pPr algn="ctr">
                            <a:lnSpc>
                              <a:spcPts val="1600"/>
                            </a:lnSpc>
                          </a:pPr>
                          <a14:m>
                            <m:oMathPara xmlns:m="http://schemas.openxmlformats.org/officeDocument/2006/math">
                              <m:oMathParaPr>
                                <m:jc m:val="centerGroup"/>
                              </m:oMathParaPr>
                              <m:oMath xmlns:m="http://schemas.openxmlformats.org/officeDocument/2006/math">
                                <m:acc>
                                  <m:accPr>
                                    <m:chr m:val="̂"/>
                                    <m:ctrlPr>
                                      <a:rPr lang="en-US" sz="1600" i="1" smtClean="0">
                                        <a:latin typeface="Cambria Math" panose="02040503050406030204" pitchFamily="18" charset="0"/>
                                      </a:rPr>
                                    </m:ctrlPr>
                                  </m:accPr>
                                  <m:e>
                                    <m:r>
                                      <a:rPr lang="en-US" sz="1600" b="1" i="1" smtClean="0">
                                        <a:latin typeface="Cambria Math"/>
                                      </a:rPr>
                                      <m:t>𝒀</m:t>
                                    </m:r>
                                  </m:e>
                                </m:acc>
                              </m:oMath>
                            </m:oMathPara>
                          </a14:m>
                          <a:endParaRPr lang="en-US" sz="1600" dirty="0">
                            <a:latin typeface="Calibri" panose="020F0502020204030204" pitchFamily="34" charset="0"/>
                          </a:endParaRPr>
                        </a:p>
                      </a:txBody>
                      <a:tcPr anchor="b" anchorCtr="1"/>
                    </a:tc>
                    <a:tc>
                      <a:txBody>
                        <a:bodyPr/>
                        <a:lstStyle/>
                        <a:p>
                          <a:pPr algn="ctr">
                            <a:lnSpc>
                              <a:spcPts val="1600"/>
                            </a:lnSpc>
                          </a:pPr>
                          <a14:m>
                            <m:oMathPara xmlns:m="http://schemas.openxmlformats.org/officeDocument/2006/math">
                              <m:oMathParaPr>
                                <m:jc m:val="centerGroup"/>
                              </m:oMathParaPr>
                              <m:oMath xmlns:m="http://schemas.openxmlformats.org/officeDocument/2006/math">
                                <m:r>
                                  <a:rPr lang="en-US" sz="1600" i="1" dirty="0" smtClean="0">
                                    <a:latin typeface="Cambria Math"/>
                                  </a:rPr>
                                  <m:t>𝑒</m:t>
                                </m:r>
                              </m:oMath>
                            </m:oMathPara>
                          </a14:m>
                          <a:endParaRPr lang="en-US" sz="1600" dirty="0">
                            <a:latin typeface="Calibri" panose="020F0502020204030204" pitchFamily="34" charset="0"/>
                          </a:endParaRPr>
                        </a:p>
                      </a:txBody>
                      <a:tcPr anchor="b" anchorCtr="1"/>
                    </a:tc>
                    <a:tc>
                      <a:txBody>
                        <a:bodyPr/>
                        <a:lstStyle/>
                        <a:p>
                          <a:pPr algn="ctr">
                            <a:lnSpc>
                              <a:spcPts val="1600"/>
                            </a:lnSpc>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b="1" i="1" smtClean="0">
                                        <a:latin typeface="Cambria Math"/>
                                      </a:rPr>
                                      <m:t>𝒆</m:t>
                                    </m:r>
                                  </m:e>
                                  <m:sup>
                                    <m:r>
                                      <a:rPr lang="en-US" sz="1600" b="1" i="1" smtClean="0">
                                        <a:latin typeface="Cambria Math"/>
                                      </a:rPr>
                                      <m:t>𝟐</m:t>
                                    </m:r>
                                  </m:sup>
                                </m:sSup>
                              </m:oMath>
                            </m:oMathPara>
                          </a14:m>
                          <a:endParaRPr lang="en-US" sz="1600" dirty="0">
                            <a:latin typeface="Calibri" panose="020F0502020204030204" pitchFamily="34" charset="0"/>
                          </a:endParaRPr>
                        </a:p>
                      </a:txBody>
                      <a:tcPr anchor="b" anchorCtr="1"/>
                    </a:tc>
                  </a:tr>
                  <a:tr h="370840">
                    <a:tc>
                      <a:txBody>
                        <a:bodyPr/>
                        <a:lstStyle/>
                        <a:p>
                          <a:pPr algn="ctr">
                            <a:lnSpc>
                              <a:spcPts val="1600"/>
                            </a:lnSpc>
                          </a:pPr>
                          <a:r>
                            <a:rPr lang="en-US" sz="1600" dirty="0" smtClean="0">
                              <a:latin typeface="Calibri" panose="020F0502020204030204" pitchFamily="34" charset="0"/>
                            </a:rPr>
                            <a:t>2</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10.27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-2.27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5.1529</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5</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5</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4.82</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0.18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0.0324</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3</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12</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9.18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2.82</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7.9524</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3</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3.73</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-0.73</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0.5329</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3</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9</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9.18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-0.18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0.0324</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5</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4.82</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0.18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0.0324</a:t>
                          </a:r>
                          <a:endParaRPr lang="en-US" sz="1600" dirty="0">
                            <a:latin typeface="Calibri" panose="020F0502020204030204" pitchFamily="34" charset="0"/>
                          </a:endParaRPr>
                        </a:p>
                      </a:txBody>
                      <a:tcPr anchor="ctr" anchorCtr="1"/>
                    </a:tc>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1552600165"/>
                  </p:ext>
                </p:extLst>
              </p:nvPr>
            </p:nvGraphicFramePr>
            <p:xfrm>
              <a:off x="520700" y="2209800"/>
              <a:ext cx="5257800" cy="2966720"/>
            </p:xfrm>
            <a:graphic>
              <a:graphicData uri="http://schemas.openxmlformats.org/drawingml/2006/table">
                <a:tbl>
                  <a:tblPr firstRow="1" bandRow="1">
                    <a:tableStyleId>{5C22544A-7EE6-4342-B048-85BDC9FD1C3A}</a:tableStyleId>
                  </a:tblPr>
                  <a:tblGrid>
                    <a:gridCol w="952500"/>
                    <a:gridCol w="952500"/>
                    <a:gridCol w="952500"/>
                    <a:gridCol w="952500"/>
                    <a:gridCol w="1447800"/>
                  </a:tblGrid>
                  <a:tr h="370840">
                    <a:tc>
                      <a:txBody>
                        <a:bodyPr/>
                        <a:lstStyle/>
                        <a:p>
                          <a:endParaRPr lang="en-US"/>
                        </a:p>
                      </a:txBody>
                      <a:tcPr anchor="b" anchorCtr="1">
                        <a:blipFill rotWithShape="1">
                          <a:blip r:embed="rId3"/>
                          <a:stretch>
                            <a:fillRect t="-1639" r="-453205" b="-709836"/>
                          </a:stretch>
                        </a:blipFill>
                      </a:tcPr>
                    </a:tc>
                    <a:tc>
                      <a:txBody>
                        <a:bodyPr/>
                        <a:lstStyle/>
                        <a:p>
                          <a:endParaRPr lang="en-US"/>
                        </a:p>
                      </a:txBody>
                      <a:tcPr anchor="b" anchorCtr="1">
                        <a:blipFill rotWithShape="1">
                          <a:blip r:embed="rId3"/>
                          <a:stretch>
                            <a:fillRect l="-99363" t="-1639" r="-350318" b="-709836"/>
                          </a:stretch>
                        </a:blipFill>
                      </a:tcPr>
                    </a:tc>
                    <a:tc>
                      <a:txBody>
                        <a:bodyPr/>
                        <a:lstStyle/>
                        <a:p>
                          <a:endParaRPr lang="en-US"/>
                        </a:p>
                      </a:txBody>
                      <a:tcPr anchor="b" anchorCtr="1">
                        <a:blipFill rotWithShape="1">
                          <a:blip r:embed="rId3"/>
                          <a:stretch>
                            <a:fillRect l="-200641" t="-1639" r="-252564" b="-709836"/>
                          </a:stretch>
                        </a:blipFill>
                      </a:tcPr>
                    </a:tc>
                    <a:tc>
                      <a:txBody>
                        <a:bodyPr/>
                        <a:lstStyle/>
                        <a:p>
                          <a:endParaRPr lang="en-US"/>
                        </a:p>
                      </a:txBody>
                      <a:tcPr anchor="b" anchorCtr="1">
                        <a:blipFill rotWithShape="1">
                          <a:blip r:embed="rId3"/>
                          <a:stretch>
                            <a:fillRect l="-300641" t="-1639" r="-152564" b="-709836"/>
                          </a:stretch>
                        </a:blipFill>
                      </a:tcPr>
                    </a:tc>
                    <a:tc>
                      <a:txBody>
                        <a:bodyPr/>
                        <a:lstStyle/>
                        <a:p>
                          <a:endParaRPr lang="en-US"/>
                        </a:p>
                      </a:txBody>
                      <a:tcPr anchor="b" anchorCtr="1">
                        <a:blipFill rotWithShape="1">
                          <a:blip r:embed="rId3"/>
                          <a:stretch>
                            <a:fillRect l="-262605" t="-1639" b="-709836"/>
                          </a:stretch>
                        </a:blipFill>
                      </a:tcPr>
                    </a:tc>
                  </a:tr>
                  <a:tr h="370840">
                    <a:tc>
                      <a:txBody>
                        <a:bodyPr/>
                        <a:lstStyle/>
                        <a:p>
                          <a:pPr algn="ctr">
                            <a:lnSpc>
                              <a:spcPts val="1600"/>
                            </a:lnSpc>
                          </a:pPr>
                          <a:r>
                            <a:rPr lang="en-US" sz="1600" dirty="0" smtClean="0">
                              <a:latin typeface="Calibri" panose="020F0502020204030204" pitchFamily="34" charset="0"/>
                            </a:rPr>
                            <a:t>2</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10.27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-2.27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5.1529</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5</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5</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4.82</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0.18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0.0324</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3</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12</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9.18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2.82</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7.9524</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3</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3.73</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-0.73</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0.5329</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3</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9</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9.18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-0.18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0.0324</a:t>
                          </a:r>
                          <a:endParaRPr lang="en-US" sz="1600" dirty="0">
                            <a:latin typeface="Calibri" panose="020F0502020204030204" pitchFamily="34" charset="0"/>
                          </a:endParaRPr>
                        </a:p>
                      </a:txBody>
                      <a:tcPr anchor="ctr" anchorCtr="1"/>
                    </a:tc>
                  </a:tr>
                  <a:tr h="370840">
                    <a:tc>
                      <a:txBody>
                        <a:bodyPr/>
                        <a:lstStyle/>
                        <a:p>
                          <a:pPr algn="ctr">
                            <a:lnSpc>
                              <a:spcPts val="1600"/>
                            </a:lnSpc>
                          </a:pPr>
                          <a:r>
                            <a:rPr lang="en-US" sz="1600" dirty="0" smtClean="0">
                              <a:latin typeface="Calibri" panose="020F0502020204030204" pitchFamily="34" charset="0"/>
                            </a:rPr>
                            <a:t>7</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5</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4.82</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0.18</a:t>
                          </a:r>
                          <a:endParaRPr lang="en-US" sz="1600" dirty="0">
                            <a:latin typeface="Calibri" panose="020F0502020204030204" pitchFamily="34" charset="0"/>
                          </a:endParaRPr>
                        </a:p>
                      </a:txBody>
                      <a:tcPr anchor="ctr" anchorCtr="1"/>
                    </a:tc>
                    <a:tc>
                      <a:txBody>
                        <a:bodyPr/>
                        <a:lstStyle/>
                        <a:p>
                          <a:pPr algn="ctr">
                            <a:lnSpc>
                              <a:spcPts val="1600"/>
                            </a:lnSpc>
                          </a:pPr>
                          <a:r>
                            <a:rPr lang="en-US" sz="1600" dirty="0" smtClean="0">
                              <a:latin typeface="Calibri" panose="020F0502020204030204" pitchFamily="34" charset="0"/>
                            </a:rPr>
                            <a:t>0.0324</a:t>
                          </a:r>
                          <a:endParaRPr lang="en-US" sz="1600" dirty="0">
                            <a:latin typeface="Calibri" panose="020F0502020204030204" pitchFamily="34" charset="0"/>
                          </a:endParaRPr>
                        </a:p>
                      </a:txBody>
                      <a:tcPr anchor="ctr" anchorCtr="1"/>
                    </a:tc>
                  </a:tr>
                </a:tbl>
              </a:graphicData>
            </a:graphic>
          </p:graphicFrame>
        </mc:Fallback>
      </mc:AlternateContent>
      <mc:AlternateContent xmlns:mc="http://schemas.openxmlformats.org/markup-compatibility/2006" xmlns:a14="http://schemas.microsoft.com/office/drawing/2010/main">
        <mc:Choice Requires="a14">
          <p:sp>
            <p:nvSpPr>
              <p:cNvPr id="8" name="TextBox 7"/>
              <p:cNvSpPr txBox="1"/>
              <p:nvPr/>
            </p:nvSpPr>
            <p:spPr>
              <a:xfrm>
                <a:off x="6172200" y="2301240"/>
                <a:ext cx="2705100" cy="1866665"/>
              </a:xfrm>
              <a:prstGeom prst="rect">
                <a:avLst/>
              </a:prstGeom>
              <a:noFill/>
            </p:spPr>
            <p:txBody>
              <a:bodyPr wrap="square" rtlCol="0">
                <a:spAutoFit/>
              </a:bodyPr>
              <a:lstStyle/>
              <a:p>
                <a:r>
                  <a:rPr lang="en-US" sz="2600" dirty="0" smtClean="0">
                    <a:latin typeface="Calibri" panose="020F0502020204030204" pitchFamily="34" charset="0"/>
                  </a:rPr>
                  <a:t>SSE = 13.7354</a:t>
                </a:r>
              </a:p>
              <a:p>
                <a:r>
                  <a:rPr lang="en-US" sz="2600" dirty="0" smtClean="0">
                    <a:latin typeface="Calibri" panose="020F0502020204030204" pitchFamily="34" charset="0"/>
                  </a:rPr>
                  <a:t>SST = 54 </a:t>
                </a:r>
              </a:p>
              <a:p>
                <a14:m>
                  <m:oMath xmlns:m="http://schemas.openxmlformats.org/officeDocument/2006/math">
                    <m:sSup>
                      <m:sSupPr>
                        <m:ctrlPr>
                          <a:rPr lang="en-US" sz="2600" i="1" smtClean="0">
                            <a:latin typeface="Cambria Math" panose="02040503050406030204" pitchFamily="18" charset="0"/>
                          </a:rPr>
                        </m:ctrlPr>
                      </m:sSupPr>
                      <m:e>
                        <m:r>
                          <a:rPr lang="en-US" sz="2600" b="0" i="1" smtClean="0">
                            <a:latin typeface="Cambria Math"/>
                          </a:rPr>
                          <m:t>𝑅</m:t>
                        </m:r>
                      </m:e>
                      <m:sup>
                        <m:r>
                          <a:rPr lang="en-US" sz="2600" i="1">
                            <a:latin typeface="Cambria Math"/>
                          </a:rPr>
                          <m:t>2</m:t>
                        </m:r>
                      </m:sup>
                    </m:sSup>
                  </m:oMath>
                </a14:m>
                <a:r>
                  <a:rPr lang="en-US" sz="2600" b="0" dirty="0" smtClean="0"/>
                  <a:t> </a:t>
                </a:r>
                <a14:m>
                  <m:oMath xmlns:m="http://schemas.openxmlformats.org/officeDocument/2006/math">
                    <m:r>
                      <a:rPr lang="en-US" sz="2600" b="0" i="1" smtClean="0">
                        <a:latin typeface="Cambria Math"/>
                      </a:rPr>
                      <m:t>=1−</m:t>
                    </m:r>
                    <m:f>
                      <m:fPr>
                        <m:ctrlPr>
                          <a:rPr lang="en-US" sz="2600" b="0" i="1" smtClean="0">
                            <a:latin typeface="Cambria Math" panose="02040503050406030204" pitchFamily="18" charset="0"/>
                          </a:rPr>
                        </m:ctrlPr>
                      </m:fPr>
                      <m:num>
                        <m:r>
                          <a:rPr lang="en-US" sz="2600" b="0" i="1" smtClean="0">
                            <a:latin typeface="Cambria Math"/>
                          </a:rPr>
                          <m:t>13.7354</m:t>
                        </m:r>
                      </m:num>
                      <m:den>
                        <m:r>
                          <a:rPr lang="en-US" sz="2600" b="0" i="1" smtClean="0">
                            <a:latin typeface="Cambria Math"/>
                          </a:rPr>
                          <m:t>54</m:t>
                        </m:r>
                      </m:den>
                    </m:f>
                  </m:oMath>
                </a14:m>
                <a:endParaRPr lang="en-US" sz="2600" b="0" i="1" dirty="0" smtClean="0">
                  <a:latin typeface="Cambria Math"/>
                </a:endParaRPr>
              </a:p>
              <a:p>
                <a:r>
                  <a:rPr lang="en-US" sz="2600" b="0" dirty="0" smtClean="0"/>
                  <a:t>     </a:t>
                </a:r>
                <a14:m>
                  <m:oMath xmlns:m="http://schemas.openxmlformats.org/officeDocument/2006/math">
                    <m:r>
                      <a:rPr lang="en-US" sz="2600" b="0" i="1" smtClean="0">
                        <a:latin typeface="Cambria Math"/>
                      </a:rPr>
                      <m:t>=0.7456</m:t>
                    </m:r>
                  </m:oMath>
                </a14:m>
                <a:endParaRPr lang="en-US" sz="2600" dirty="0"/>
              </a:p>
            </p:txBody>
          </p:sp>
        </mc:Choice>
        <mc:Fallback xmlns="">
          <p:sp>
            <p:nvSpPr>
              <p:cNvPr id="8" name="TextBox 7"/>
              <p:cNvSpPr txBox="1">
                <a:spLocks noRot="1" noChangeAspect="1" noMove="1" noResize="1" noEditPoints="1" noAdjustHandles="1" noChangeArrowheads="1" noChangeShapeType="1" noTextEdit="1"/>
              </p:cNvSpPr>
              <p:nvPr/>
            </p:nvSpPr>
            <p:spPr>
              <a:xfrm>
                <a:off x="6172200" y="2301240"/>
                <a:ext cx="2705100" cy="1866665"/>
              </a:xfrm>
              <a:prstGeom prst="rect">
                <a:avLst/>
              </a:prstGeom>
              <a:blipFill rotWithShape="1">
                <a:blip r:embed="rId4"/>
                <a:stretch>
                  <a:fillRect l="-4063" t="-26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9" name="Table 8"/>
              <p:cNvGraphicFramePr>
                <a:graphicFrameLocks noGrp="1"/>
              </p:cNvGraphicFramePr>
              <p:nvPr>
                <p:extLst>
                  <p:ext uri="{D42A27DB-BD31-4B8C-83A1-F6EECF244321}">
                    <p14:modId xmlns:p14="http://schemas.microsoft.com/office/powerpoint/2010/main" val="1962888490"/>
                  </p:ext>
                </p:extLst>
              </p:nvPr>
            </p:nvGraphicFramePr>
            <p:xfrm>
              <a:off x="520700" y="5181600"/>
              <a:ext cx="5257800" cy="447040"/>
            </p:xfrm>
            <a:graphic>
              <a:graphicData uri="http://schemas.openxmlformats.org/drawingml/2006/table">
                <a:tbl>
                  <a:tblPr firstRow="1" bandRow="1">
                    <a:tableStyleId>{5C22544A-7EE6-4342-B048-85BDC9FD1C3A}</a:tableStyleId>
                  </a:tblPr>
                  <a:tblGrid>
                    <a:gridCol w="952500"/>
                    <a:gridCol w="952500"/>
                    <a:gridCol w="952500"/>
                    <a:gridCol w="952500"/>
                    <a:gridCol w="1447800"/>
                  </a:tblGrid>
                  <a:tr h="447040">
                    <a:tc>
                      <a:txBody>
                        <a:bodyPr/>
                        <a:lstStyle/>
                        <a:p>
                          <a:pPr algn="ctr">
                            <a:lnSpc>
                              <a:spcPts val="1700"/>
                            </a:lnSpc>
                          </a:pPr>
                          <a14:m>
                            <m:oMath xmlns:m="http://schemas.openxmlformats.org/officeDocument/2006/math">
                              <m:acc>
                                <m:accPr>
                                  <m:chr m:val="̅"/>
                                  <m:ctrlPr>
                                    <a:rPr lang="en-US" sz="1600" b="1" i="1" smtClean="0">
                                      <a:latin typeface="Cambria Math" panose="02040503050406030204" pitchFamily="18" charset="0"/>
                                    </a:rPr>
                                  </m:ctrlPr>
                                </m:accPr>
                                <m:e>
                                  <m:r>
                                    <a:rPr lang="en-US" sz="1600" b="1" i="1" smtClean="0">
                                      <a:latin typeface="Cambria Math"/>
                                    </a:rPr>
                                    <m:t>𝑿</m:t>
                                  </m:r>
                                </m:e>
                              </m:acc>
                              <m:r>
                                <a:rPr lang="en-US" sz="1600" b="1" i="1" smtClean="0">
                                  <a:latin typeface="Cambria Math"/>
                                </a:rPr>
                                <m:t>=</m:t>
                              </m:r>
                            </m:oMath>
                          </a14:m>
                          <a:r>
                            <a:rPr lang="en-US" sz="1600" dirty="0" smtClean="0">
                              <a:latin typeface="Calibri" panose="020F0502020204030204" pitchFamily="34" charset="0"/>
                            </a:rPr>
                            <a:t> 5</a:t>
                          </a:r>
                          <a:endParaRPr lang="en-US" sz="1600" dirty="0">
                            <a:latin typeface="Calibri" panose="020F0502020204030204" pitchFamily="34" charset="0"/>
                          </a:endParaRPr>
                        </a:p>
                      </a:txBody>
                      <a:tcPr anchor="b" anchorCtr="1"/>
                    </a:tc>
                    <a:tc>
                      <a:txBody>
                        <a:bodyPr/>
                        <a:lstStyle/>
                        <a:p>
                          <a:pPr algn="ctr">
                            <a:lnSpc>
                              <a:spcPts val="1700"/>
                            </a:lnSpc>
                          </a:pPr>
                          <a14:m>
                            <m:oMath xmlns:m="http://schemas.openxmlformats.org/officeDocument/2006/math">
                              <m:acc>
                                <m:accPr>
                                  <m:chr m:val="̅"/>
                                  <m:ctrlPr>
                                    <a:rPr lang="en-US" sz="1600" b="1" i="1" smtClean="0">
                                      <a:latin typeface="Cambria Math" panose="02040503050406030204" pitchFamily="18" charset="0"/>
                                    </a:rPr>
                                  </m:ctrlPr>
                                </m:accPr>
                                <m:e>
                                  <m:r>
                                    <a:rPr lang="en-US" sz="1600" b="1" i="1" smtClean="0">
                                      <a:latin typeface="Cambria Math"/>
                                    </a:rPr>
                                    <m:t>𝒀</m:t>
                                  </m:r>
                                </m:e>
                              </m:acc>
                              <m:r>
                                <a:rPr lang="en-US" sz="1600" b="1" i="1" smtClean="0">
                                  <a:latin typeface="Cambria Math"/>
                                </a:rPr>
                                <m:t>=</m:t>
                              </m:r>
                            </m:oMath>
                          </a14:m>
                          <a:r>
                            <a:rPr lang="en-US" sz="1600" dirty="0" smtClean="0">
                              <a:latin typeface="Calibri" panose="020F0502020204030204" pitchFamily="34" charset="0"/>
                            </a:rPr>
                            <a:t> 7</a:t>
                          </a:r>
                          <a:endParaRPr lang="en-US" sz="1600" dirty="0">
                            <a:latin typeface="Calibri" panose="020F0502020204030204" pitchFamily="34" charset="0"/>
                          </a:endParaRPr>
                        </a:p>
                      </a:txBody>
                      <a:tcPr anchor="b" anchorCtr="1"/>
                    </a:tc>
                    <a:tc>
                      <a:txBody>
                        <a:bodyPr/>
                        <a:lstStyle/>
                        <a:p>
                          <a:pPr algn="ctr">
                            <a:lnSpc>
                              <a:spcPts val="1700"/>
                            </a:lnSpc>
                          </a:pPr>
                          <a:endParaRPr lang="en-US" sz="1600" dirty="0">
                            <a:latin typeface="Calibri" panose="020F0502020204030204" pitchFamily="34" charset="0"/>
                          </a:endParaRPr>
                        </a:p>
                      </a:txBody>
                      <a:tcPr anchor="b" anchorCtr="1"/>
                    </a:tc>
                    <a:tc>
                      <a:txBody>
                        <a:bodyPr/>
                        <a:lstStyle/>
                        <a:p>
                          <a:pPr algn="ctr">
                            <a:lnSpc>
                              <a:spcPts val="1700"/>
                            </a:lnSpc>
                          </a:pPr>
                          <a14:m>
                            <m:oMath xmlns:m="http://schemas.openxmlformats.org/officeDocument/2006/math">
                              <m:r>
                                <a:rPr lang="en-US" sz="1600" i="1" smtClean="0">
                                  <a:latin typeface="Cambria Math"/>
                                  <a:ea typeface="Cambria Math"/>
                                </a:rPr>
                                <m:t>∑</m:t>
                              </m:r>
                            </m:oMath>
                          </a14:m>
                          <a:r>
                            <a:rPr lang="en-US" sz="1600" dirty="0" smtClean="0"/>
                            <a:t> </a:t>
                          </a:r>
                          <a14:m>
                            <m:oMath xmlns:m="http://schemas.openxmlformats.org/officeDocument/2006/math">
                              <m:r>
                                <a:rPr lang="en-US" sz="1600" i="1" dirty="0" smtClean="0">
                                  <a:latin typeface="Cambria Math"/>
                                </a:rPr>
                                <m:t>=</m:t>
                              </m:r>
                              <m:r>
                                <a:rPr lang="en-US" sz="1600" b="1" i="1" dirty="0" smtClean="0">
                                  <a:latin typeface="Cambria Math"/>
                                </a:rPr>
                                <m:t>𝟎</m:t>
                              </m:r>
                            </m:oMath>
                          </a14:m>
                          <a:endParaRPr lang="en-US" sz="1600" dirty="0">
                            <a:latin typeface="Calibri" panose="020F0502020204030204" pitchFamily="34" charset="0"/>
                          </a:endParaRPr>
                        </a:p>
                      </a:txBody>
                      <a:tcPr anchor="b" anchorCtr="1"/>
                    </a:tc>
                    <a:tc>
                      <a:txBody>
                        <a:bodyPr/>
                        <a:lstStyle/>
                        <a:p>
                          <a:pPr algn="ctr">
                            <a:lnSpc>
                              <a:spcPts val="1700"/>
                            </a:lnSpc>
                          </a:pPr>
                          <a14:m>
                            <m:oMath xmlns:m="http://schemas.openxmlformats.org/officeDocument/2006/math">
                              <m:r>
                                <a:rPr lang="en-US" sz="1600" i="1" smtClean="0">
                                  <a:latin typeface="Cambria Math"/>
                                  <a:ea typeface="Cambria Math"/>
                                </a:rPr>
                                <m:t>∑</m:t>
                              </m:r>
                            </m:oMath>
                          </a14:m>
                          <a:r>
                            <a:rPr lang="en-US" sz="1600" dirty="0" smtClean="0"/>
                            <a:t> </a:t>
                          </a:r>
                          <a14:m>
                            <m:oMath xmlns:m="http://schemas.openxmlformats.org/officeDocument/2006/math">
                              <m:r>
                                <a:rPr lang="en-US" sz="1600" i="1" dirty="0" smtClean="0">
                                  <a:latin typeface="Cambria Math"/>
                                </a:rPr>
                                <m:t>=</m:t>
                              </m:r>
                              <m:r>
                                <a:rPr lang="en-US" sz="1600" b="1" i="1" dirty="0" smtClean="0">
                                  <a:latin typeface="Cambria Math"/>
                                </a:rPr>
                                <m:t>𝟏𝟑</m:t>
                              </m:r>
                              <m:r>
                                <a:rPr lang="en-US" sz="1600" b="1" i="1" dirty="0" smtClean="0">
                                  <a:latin typeface="Cambria Math"/>
                                </a:rPr>
                                <m:t>.</m:t>
                              </m:r>
                              <m:r>
                                <a:rPr lang="en-US" sz="1600" b="1" i="1" dirty="0" smtClean="0">
                                  <a:latin typeface="Cambria Math"/>
                                </a:rPr>
                                <m:t>𝟕𝟑𝟓𝟒</m:t>
                              </m:r>
                            </m:oMath>
                          </a14:m>
                          <a:endParaRPr lang="en-US" sz="1600" dirty="0">
                            <a:latin typeface="Calibri" panose="020F0502020204030204" pitchFamily="34" charset="0"/>
                          </a:endParaRPr>
                        </a:p>
                      </a:txBody>
                      <a:tcPr anchor="b" anchorCtr="1"/>
                    </a:tc>
                  </a:tr>
                </a:tbl>
              </a:graphicData>
            </a:graphic>
          </p:graphicFrame>
        </mc:Choice>
        <mc:Fallback xmlns="">
          <p:graphicFrame>
            <p:nvGraphicFramePr>
              <p:cNvPr id="9" name="Table 8"/>
              <p:cNvGraphicFramePr>
                <a:graphicFrameLocks noGrp="1"/>
              </p:cNvGraphicFramePr>
              <p:nvPr>
                <p:extLst>
                  <p:ext uri="{D42A27DB-BD31-4B8C-83A1-F6EECF244321}">
                    <p14:modId xmlns:p14="http://schemas.microsoft.com/office/powerpoint/2010/main" val="1962888490"/>
                  </p:ext>
                </p:extLst>
              </p:nvPr>
            </p:nvGraphicFramePr>
            <p:xfrm>
              <a:off x="520700" y="5181600"/>
              <a:ext cx="5257800" cy="447040"/>
            </p:xfrm>
            <a:graphic>
              <a:graphicData uri="http://schemas.openxmlformats.org/drawingml/2006/table">
                <a:tbl>
                  <a:tblPr firstRow="1" bandRow="1">
                    <a:tableStyleId>{5C22544A-7EE6-4342-B048-85BDC9FD1C3A}</a:tableStyleId>
                  </a:tblPr>
                  <a:tblGrid>
                    <a:gridCol w="952500"/>
                    <a:gridCol w="952500"/>
                    <a:gridCol w="952500"/>
                    <a:gridCol w="952500"/>
                    <a:gridCol w="1447800"/>
                  </a:tblGrid>
                  <a:tr h="447040">
                    <a:tc>
                      <a:txBody>
                        <a:bodyPr/>
                        <a:lstStyle/>
                        <a:p>
                          <a:endParaRPr lang="en-US"/>
                        </a:p>
                      </a:txBody>
                      <a:tcPr anchor="b" anchorCtr="1">
                        <a:blipFill rotWithShape="1">
                          <a:blip r:embed="rId5"/>
                          <a:stretch>
                            <a:fillRect r="-453205" b="-19178"/>
                          </a:stretch>
                        </a:blipFill>
                      </a:tcPr>
                    </a:tc>
                    <a:tc>
                      <a:txBody>
                        <a:bodyPr/>
                        <a:lstStyle/>
                        <a:p>
                          <a:endParaRPr lang="en-US"/>
                        </a:p>
                      </a:txBody>
                      <a:tcPr anchor="b" anchorCtr="1">
                        <a:blipFill rotWithShape="1">
                          <a:blip r:embed="rId5"/>
                          <a:stretch>
                            <a:fillRect l="-99363" r="-350318" b="-19178"/>
                          </a:stretch>
                        </a:blipFill>
                      </a:tcPr>
                    </a:tc>
                    <a:tc>
                      <a:txBody>
                        <a:bodyPr/>
                        <a:lstStyle/>
                        <a:p>
                          <a:pPr algn="ctr">
                            <a:lnSpc>
                              <a:spcPts val="1700"/>
                            </a:lnSpc>
                          </a:pPr>
                          <a:endParaRPr lang="en-US" sz="1600" dirty="0">
                            <a:latin typeface="Calibri" panose="020F0502020204030204" pitchFamily="34" charset="0"/>
                          </a:endParaRPr>
                        </a:p>
                      </a:txBody>
                      <a:tcPr anchor="b" anchorCtr="1"/>
                    </a:tc>
                    <a:tc>
                      <a:txBody>
                        <a:bodyPr/>
                        <a:lstStyle/>
                        <a:p>
                          <a:endParaRPr lang="en-US"/>
                        </a:p>
                      </a:txBody>
                      <a:tcPr anchor="b" anchorCtr="1">
                        <a:blipFill rotWithShape="1">
                          <a:blip r:embed="rId5"/>
                          <a:stretch>
                            <a:fillRect l="-300641" r="-152564" b="-19178"/>
                          </a:stretch>
                        </a:blipFill>
                      </a:tcPr>
                    </a:tc>
                    <a:tc>
                      <a:txBody>
                        <a:bodyPr/>
                        <a:lstStyle/>
                        <a:p>
                          <a:endParaRPr lang="en-US"/>
                        </a:p>
                      </a:txBody>
                      <a:tcPr anchor="b" anchorCtr="1">
                        <a:blipFill rotWithShape="1">
                          <a:blip r:embed="rId5"/>
                          <a:stretch>
                            <a:fillRect l="-262605" b="-19178"/>
                          </a:stretch>
                        </a:blipFill>
                      </a:tcPr>
                    </a:tc>
                  </a:tr>
                </a:tbl>
              </a:graphicData>
            </a:graphic>
          </p:graphicFrame>
        </mc:Fallback>
      </mc:AlternateContent>
      <p:cxnSp>
        <p:nvCxnSpPr>
          <p:cNvPr id="10" name="Straight Connector 9"/>
          <p:cNvCxnSpPr/>
          <p:nvPr/>
        </p:nvCxnSpPr>
        <p:spPr>
          <a:xfrm>
            <a:off x="749300" y="536194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711325" y="5361940"/>
            <a:ext cx="1524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2768600" y="2301240"/>
            <a:ext cx="109728" cy="508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870200" y="2301240"/>
            <a:ext cx="109728" cy="508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57104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Coefficient of Determination – Example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Commonly, the coefficient of determination is interpreted as</a:t>
                </a:r>
              </a:p>
              <a:p>
                <a:pPr lvl="1"/>
                <a:r>
                  <a:rPr lang="en-US" sz="2200" dirty="0" smtClean="0"/>
                  <a:t>74.56</a:t>
                </a:r>
                <a:r>
                  <a:rPr lang="en-US" sz="2200" dirty="0"/>
                  <a:t>% of </a:t>
                </a:r>
                <a:r>
                  <a:rPr lang="en-US" sz="2200" dirty="0" smtClean="0"/>
                  <a:t>the sample variability in </a:t>
                </a:r>
                <a14:m>
                  <m:oMath xmlns:m="http://schemas.openxmlformats.org/officeDocument/2006/math">
                    <m:r>
                      <a:rPr lang="en-US" sz="2200" i="1" dirty="0" smtClean="0">
                        <a:latin typeface="Cambria Math"/>
                      </a:rPr>
                      <m:t>𝑌</m:t>
                    </m:r>
                  </m:oMath>
                </a14:m>
                <a:r>
                  <a:rPr lang="en-US" sz="2200" dirty="0" smtClean="0"/>
                  <a:t> is explained by its linear dependency on </a:t>
                </a:r>
                <a14:m>
                  <m:oMath xmlns:m="http://schemas.openxmlformats.org/officeDocument/2006/math">
                    <m:r>
                      <a:rPr lang="en-US" sz="2200" i="1" dirty="0" smtClean="0">
                        <a:latin typeface="Cambria Math"/>
                      </a:rPr>
                      <m:t>𝑋</m:t>
                    </m:r>
                  </m:oMath>
                </a14:m>
                <a:endParaRPr lang="en-US" sz="2200" dirty="0" smtClean="0"/>
              </a:p>
              <a:p>
                <a:pPr lvl="1"/>
                <a:r>
                  <a:rPr lang="en-US" sz="2200" dirty="0" smtClean="0"/>
                  <a:t>Or, alternatively, by taking the linear dependence on </a:t>
                </a:r>
                <a14:m>
                  <m:oMath xmlns:m="http://schemas.openxmlformats.org/officeDocument/2006/math">
                    <m:r>
                      <a:rPr lang="en-US" sz="2200" i="1" dirty="0" smtClean="0">
                        <a:latin typeface="Cambria Math"/>
                      </a:rPr>
                      <m:t>𝑋</m:t>
                    </m:r>
                  </m:oMath>
                </a14:m>
                <a:r>
                  <a:rPr lang="en-US" sz="2200" dirty="0" smtClean="0"/>
                  <a:t> into account, the SSE is reduced by 74.56%</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55</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22862272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Coefficient of Determination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In a regression model containing only one </a:t>
                </a:r>
                <a14:m>
                  <m:oMath xmlns:m="http://schemas.openxmlformats.org/officeDocument/2006/math">
                    <m:r>
                      <a:rPr lang="en-US" sz="2600" i="1" dirty="0" smtClean="0">
                        <a:latin typeface="Cambria Math"/>
                      </a:rPr>
                      <m:t>𝑋</m:t>
                    </m:r>
                  </m:oMath>
                </a14:m>
                <a:r>
                  <a:rPr lang="en-US" sz="2600" dirty="0" smtClean="0"/>
                  <a:t> variable, </a:t>
                </a:r>
                <a14:m>
                  <m:oMath xmlns:m="http://schemas.openxmlformats.org/officeDocument/2006/math">
                    <m:sSup>
                      <m:sSupPr>
                        <m:ctrlPr>
                          <a:rPr lang="en-US" sz="2600" i="1" smtClean="0">
                            <a:latin typeface="Cambria Math" panose="02040503050406030204" pitchFamily="18" charset="0"/>
                          </a:rPr>
                        </m:ctrlPr>
                      </m:sSupPr>
                      <m:e>
                        <m:r>
                          <a:rPr lang="en-US" sz="2600" b="0" i="1" smtClean="0">
                            <a:latin typeface="Cambria Math"/>
                          </a:rPr>
                          <m:t>𝑅</m:t>
                        </m:r>
                      </m:e>
                      <m:sup>
                        <m:r>
                          <a:rPr lang="en-US" sz="2600" b="0" i="1" smtClean="0">
                            <a:latin typeface="Cambria Math"/>
                          </a:rPr>
                          <m:t>2</m:t>
                        </m:r>
                      </m:sup>
                    </m:sSup>
                    <m:r>
                      <a:rPr lang="en-US" sz="2600" b="0" i="1" smtClean="0">
                        <a:latin typeface="Cambria Math"/>
                      </a:rPr>
                      <m:t>=</m:t>
                    </m:r>
                    <m:sSup>
                      <m:sSupPr>
                        <m:ctrlPr>
                          <a:rPr lang="en-US" sz="2600" b="0" i="1" smtClean="0">
                            <a:latin typeface="Cambria Math" panose="02040503050406030204" pitchFamily="18" charset="0"/>
                          </a:rPr>
                        </m:ctrlPr>
                      </m:sSupPr>
                      <m:e>
                        <m:r>
                          <a:rPr lang="en-US" sz="2600" b="0" i="1" smtClean="0">
                            <a:latin typeface="Cambria Math"/>
                          </a:rPr>
                          <m:t>(</m:t>
                        </m:r>
                        <m:sSubSup>
                          <m:sSubSupPr>
                            <m:ctrlPr>
                              <a:rPr lang="en-US" sz="2600" b="0" i="1" smtClean="0">
                                <a:latin typeface="Cambria Math" panose="02040503050406030204" pitchFamily="18" charset="0"/>
                              </a:rPr>
                            </m:ctrlPr>
                          </m:sSubSupPr>
                          <m:e>
                            <m:r>
                              <a:rPr lang="en-US" sz="2600" b="0" i="1" smtClean="0">
                                <a:latin typeface="Cambria Math"/>
                              </a:rPr>
                              <m:t>𝑟</m:t>
                            </m:r>
                          </m:e>
                          <m:sub>
                            <m:r>
                              <a:rPr lang="en-US" b="0" i="1" smtClean="0">
                                <a:latin typeface="Cambria Math"/>
                              </a:rPr>
                              <m:t>𝑋𝑌</m:t>
                            </m:r>
                          </m:sub>
                          <m:sup/>
                        </m:sSubSup>
                        <m:r>
                          <a:rPr lang="en-US" sz="2600" b="0" i="1" smtClean="0">
                            <a:latin typeface="Cambria Math"/>
                          </a:rPr>
                          <m:t>)</m:t>
                        </m:r>
                      </m:e>
                      <m:sup>
                        <m:r>
                          <a:rPr lang="en-US" sz="2600" b="0" i="1" smtClean="0">
                            <a:latin typeface="Cambria Math"/>
                          </a:rPr>
                          <m:t>2</m:t>
                        </m:r>
                      </m:sup>
                    </m:sSup>
                  </m:oMath>
                </a14:m>
                <a:endParaRPr lang="en-US" sz="2600" dirty="0" smtClean="0"/>
              </a:p>
              <a:p>
                <a:r>
                  <a:rPr lang="en-US" sz="2600" dirty="0" smtClean="0"/>
                  <a:t>Hence, in our example, the sample correlation coefficient between </a:t>
                </a:r>
                <a14:m>
                  <m:oMath xmlns:m="http://schemas.openxmlformats.org/officeDocument/2006/math">
                    <m:r>
                      <a:rPr lang="en-US" sz="2600" i="1" dirty="0" smtClean="0">
                        <a:latin typeface="Cambria Math"/>
                      </a:rPr>
                      <m:t>𝑋</m:t>
                    </m:r>
                  </m:oMath>
                </a14:m>
                <a:r>
                  <a:rPr lang="en-US" sz="2600" dirty="0" smtClean="0"/>
                  <a:t> and </a:t>
                </a:r>
                <a14:m>
                  <m:oMath xmlns:m="http://schemas.openxmlformats.org/officeDocument/2006/math">
                    <m:r>
                      <a:rPr lang="en-US" sz="2600" i="1" dirty="0" smtClean="0">
                        <a:latin typeface="Cambria Math"/>
                      </a:rPr>
                      <m:t>𝑌</m:t>
                    </m:r>
                  </m:oMath>
                </a14:m>
                <a:r>
                  <a:rPr lang="en-US" sz="2600" dirty="0" smtClean="0"/>
                  <a:t> is </a:t>
                </a:r>
                <a14:m>
                  <m:oMath xmlns:m="http://schemas.openxmlformats.org/officeDocument/2006/math">
                    <m:sSub>
                      <m:sSubPr>
                        <m:ctrlPr>
                          <a:rPr lang="en-US" sz="2600" i="1" smtClean="0">
                            <a:latin typeface="Cambria Math" panose="02040503050406030204" pitchFamily="18" charset="0"/>
                          </a:rPr>
                        </m:ctrlPr>
                      </m:sSubPr>
                      <m:e>
                        <m:r>
                          <a:rPr lang="en-US" sz="2600" b="0" i="1" smtClean="0">
                            <a:latin typeface="Cambria Math"/>
                          </a:rPr>
                          <m:t>𝑟</m:t>
                        </m:r>
                      </m:e>
                      <m:sub>
                        <m:r>
                          <a:rPr lang="en-US" sz="2600" b="0" i="1" smtClean="0">
                            <a:latin typeface="Cambria Math"/>
                          </a:rPr>
                          <m:t>𝑋𝑌</m:t>
                        </m:r>
                      </m:sub>
                    </m:sSub>
                    <m:r>
                      <a:rPr lang="en-US" sz="2600" b="0" i="1" smtClean="0">
                        <a:latin typeface="Cambria Math"/>
                      </a:rPr>
                      <m:t>=−</m:t>
                    </m:r>
                    <m:rad>
                      <m:radPr>
                        <m:degHide m:val="on"/>
                        <m:ctrlPr>
                          <a:rPr lang="en-US" sz="2600" b="0" i="1" smtClean="0">
                            <a:latin typeface="Cambria Math" panose="02040503050406030204" pitchFamily="18" charset="0"/>
                          </a:rPr>
                        </m:ctrlPr>
                      </m:radPr>
                      <m:deg/>
                      <m:e>
                        <m:r>
                          <a:rPr lang="en-US" sz="2600" b="0" i="1" smtClean="0">
                            <a:latin typeface="Cambria Math"/>
                          </a:rPr>
                          <m:t>0.7456</m:t>
                        </m:r>
                      </m:e>
                    </m:rad>
                    <m:r>
                      <a:rPr lang="en-US" sz="2600" b="0" i="1" smtClean="0">
                        <a:latin typeface="Cambria Math"/>
                      </a:rPr>
                      <m:t>=−0.8635</m:t>
                    </m:r>
                  </m:oMath>
                </a14:m>
                <a:endParaRPr lang="en-US" sz="2600" dirty="0" smtClean="0"/>
              </a:p>
              <a:p>
                <a:pPr lvl="1"/>
                <a:r>
                  <a:rPr lang="en-US" sz="2200" dirty="0" smtClean="0"/>
                  <a:t>We know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a:rPr>
                          <m:t>𝑟</m:t>
                        </m:r>
                      </m:e>
                      <m:sub>
                        <m:r>
                          <a:rPr lang="en-US" sz="2200" b="0" i="1" smtClean="0">
                            <a:latin typeface="Cambria Math"/>
                          </a:rPr>
                          <m:t>𝑋𝑌</m:t>
                        </m:r>
                      </m:sub>
                    </m:sSub>
                  </m:oMath>
                </a14:m>
                <a:r>
                  <a:rPr lang="en-US" sz="2200" dirty="0" smtClean="0"/>
                  <a:t> has a negative sign because </a:t>
                </a:r>
                <a14:m>
                  <m:oMath xmlns:m="http://schemas.openxmlformats.org/officeDocument/2006/math">
                    <m:sSub>
                      <m:sSubPr>
                        <m:ctrlPr>
                          <a:rPr lang="en-US" sz="2200" i="1" smtClean="0">
                            <a:latin typeface="Cambria Math" panose="02040503050406030204" pitchFamily="18" charset="0"/>
                          </a:rPr>
                        </m:ctrlPr>
                      </m:sSubPr>
                      <m:e>
                        <m:r>
                          <a:rPr lang="en-US" sz="2200" b="0" i="1" smtClean="0">
                            <a:latin typeface="Cambria Math"/>
                          </a:rPr>
                          <m:t>𝑏</m:t>
                        </m:r>
                      </m:e>
                      <m:sub>
                        <m:r>
                          <a:rPr lang="en-US" sz="2200" b="0" i="1" smtClean="0">
                            <a:latin typeface="Cambria Math"/>
                          </a:rPr>
                          <m:t>1</m:t>
                        </m:r>
                      </m:sub>
                    </m:sSub>
                  </m:oMath>
                </a14:m>
                <a:r>
                  <a:rPr lang="en-US" sz="2200" dirty="0" smtClean="0"/>
                  <a:t> is negative</a:t>
                </a:r>
              </a:p>
              <a:p>
                <a:pPr lvl="1"/>
                <a:r>
                  <a:rPr lang="en-US" sz="2200" dirty="0"/>
                  <a:t> </a:t>
                </a:r>
                <a14:m>
                  <m:oMath xmlns:m="http://schemas.openxmlformats.org/officeDocument/2006/math">
                    <m:sSub>
                      <m:sSubPr>
                        <m:ctrlPr>
                          <a:rPr lang="en-US" sz="2200" i="1">
                            <a:latin typeface="Cambria Math" panose="02040503050406030204" pitchFamily="18" charset="0"/>
                          </a:rPr>
                        </m:ctrlPr>
                      </m:sSubPr>
                      <m:e>
                        <m:r>
                          <a:rPr lang="en-US" sz="2200" i="1">
                            <a:latin typeface="Cambria Math"/>
                          </a:rPr>
                          <m:t>𝑟</m:t>
                        </m:r>
                      </m:e>
                      <m:sub>
                        <m:r>
                          <a:rPr lang="en-US" sz="2200" i="1">
                            <a:latin typeface="Cambria Math"/>
                          </a:rPr>
                          <m:t>𝑋𝑌</m:t>
                        </m:r>
                      </m:sub>
                    </m:sSub>
                  </m:oMath>
                </a14:m>
                <a:r>
                  <a:rPr lang="en-US" sz="2200" dirty="0"/>
                  <a:t> </a:t>
                </a:r>
                <a:r>
                  <a:rPr lang="en-US" sz="2200" dirty="0" smtClean="0"/>
                  <a:t>would have a positive sign if </a:t>
                </a:r>
                <a14:m>
                  <m:oMath xmlns:m="http://schemas.openxmlformats.org/officeDocument/2006/math">
                    <m:sSub>
                      <m:sSubPr>
                        <m:ctrlPr>
                          <a:rPr lang="en-US" sz="2200" i="1">
                            <a:latin typeface="Cambria Math" panose="02040503050406030204" pitchFamily="18" charset="0"/>
                          </a:rPr>
                        </m:ctrlPr>
                      </m:sSubPr>
                      <m:e>
                        <m:r>
                          <a:rPr lang="en-US" sz="2200" i="1">
                            <a:latin typeface="Cambria Math"/>
                          </a:rPr>
                          <m:t>𝑏</m:t>
                        </m:r>
                      </m:e>
                      <m:sub>
                        <m:r>
                          <a:rPr lang="en-US" sz="2200" i="1">
                            <a:latin typeface="Cambria Math"/>
                          </a:rPr>
                          <m:t>1</m:t>
                        </m:r>
                      </m:sub>
                    </m:sSub>
                  </m:oMath>
                </a14:m>
                <a:r>
                  <a:rPr lang="en-US" sz="2200" dirty="0"/>
                  <a:t> </a:t>
                </a:r>
                <a:r>
                  <a:rPr lang="en-US" sz="2200" dirty="0" smtClean="0"/>
                  <a:t>was positive</a:t>
                </a:r>
                <a:endParaRPr lang="en-US"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2148"/>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56</a:t>
            </a:fld>
            <a:endParaRPr lang="en-US" altLang="en-US"/>
          </a:p>
        </p:txBody>
      </p:sp>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51007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a:latin typeface="Calibri" panose="020F0502020204030204" pitchFamily="34" charset="0"/>
              </a:rPr>
              <a:t>Inferences about the Slope</a:t>
            </a:r>
            <a:br>
              <a:rPr lang="en-US" dirty="0">
                <a:latin typeface="Calibri" panose="020F0502020204030204" pitchFamily="34" charset="0"/>
              </a:rPr>
            </a:br>
            <a:endParaRPr lang="en-US" dirty="0">
              <a:latin typeface="Calibri" panose="020F0502020204030204" pitchFamily="34"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524000"/>
                <a:ext cx="8382000" cy="4800600"/>
              </a:xfrm>
            </p:spPr>
            <p:txBody>
              <a:bodyPr/>
              <a:lstStyle/>
              <a:p>
                <a:r>
                  <a:rPr lang="en-US" sz="2600" dirty="0" smtClean="0"/>
                  <a:t>At times, tests concerning </a:t>
                </a:r>
                <a14:m>
                  <m:oMath xmlns:m="http://schemas.openxmlformats.org/officeDocument/2006/math">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𝛽</m:t>
                        </m:r>
                      </m:e>
                      <m:sub>
                        <m:r>
                          <a:rPr lang="en-US" sz="2600" i="1">
                            <a:latin typeface="Cambria Math" charset="0"/>
                            <a:ea typeface="Cambria Math" charset="0"/>
                            <a:cs typeface="Cambria Math" charset="0"/>
                          </a:rPr>
                          <m:t>1</m:t>
                        </m:r>
                      </m:sub>
                    </m:sSub>
                  </m:oMath>
                </a14:m>
                <a:r>
                  <a:rPr lang="en-US" sz="2600" dirty="0"/>
                  <a:t> are of interest, particularly one of the forms: </a:t>
                </a:r>
                <a:r>
                  <a:rPr lang="en-US" sz="2600" i="1" dirty="0"/>
                  <a:t>H</a:t>
                </a:r>
                <a:r>
                  <a:rPr lang="en-US" sz="2600" baseline="-25000" dirty="0"/>
                  <a:t>0</a:t>
                </a:r>
                <a:r>
                  <a:rPr lang="en-US" sz="2600" dirty="0"/>
                  <a:t>: </a:t>
                </a:r>
                <a14:m>
                  <m:oMath xmlns:m="http://schemas.openxmlformats.org/officeDocument/2006/math">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𝛽</m:t>
                        </m:r>
                      </m:e>
                      <m:sub>
                        <m:r>
                          <a:rPr lang="en-US" sz="2600" i="1">
                            <a:latin typeface="Cambria Math" charset="0"/>
                            <a:ea typeface="Cambria Math" charset="0"/>
                            <a:cs typeface="Cambria Math" charset="0"/>
                          </a:rPr>
                          <m:t>1</m:t>
                        </m:r>
                      </m:sub>
                    </m:sSub>
                    <m:r>
                      <a:rPr lang="en-US" sz="2600" i="1">
                        <a:latin typeface="Cambria Math" charset="0"/>
                        <a:ea typeface="Cambria Math" charset="0"/>
                        <a:cs typeface="Cambria Math" charset="0"/>
                      </a:rPr>
                      <m:t>=0</m:t>
                    </m:r>
                  </m:oMath>
                </a14:m>
                <a:r>
                  <a:rPr lang="en-US" sz="2600" dirty="0"/>
                  <a:t>  vs </a:t>
                </a:r>
                <a:r>
                  <a:rPr lang="en-US" sz="2600" i="1" dirty="0"/>
                  <a:t>H</a:t>
                </a:r>
                <a:r>
                  <a:rPr lang="en-US" sz="2600" baseline="-25000" dirty="0"/>
                  <a:t>1</a:t>
                </a:r>
                <a:r>
                  <a:rPr lang="en-US" sz="2600" dirty="0"/>
                  <a:t>: </a:t>
                </a:r>
                <a14:m>
                  <m:oMath xmlns:m="http://schemas.openxmlformats.org/officeDocument/2006/math">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𝛽</m:t>
                        </m:r>
                      </m:e>
                      <m:sub>
                        <m:r>
                          <a:rPr lang="en-US" sz="2600" i="1">
                            <a:latin typeface="Cambria Math" charset="0"/>
                            <a:ea typeface="Cambria Math" charset="0"/>
                            <a:cs typeface="Cambria Math" charset="0"/>
                          </a:rPr>
                          <m:t>1</m:t>
                        </m:r>
                      </m:sub>
                    </m:sSub>
                    <m:r>
                      <a:rPr lang="en-US" sz="2600" i="1">
                        <a:latin typeface="Cambria Math" charset="0"/>
                        <a:ea typeface="Cambria Math" charset="0"/>
                        <a:cs typeface="Cambria Math" charset="0"/>
                      </a:rPr>
                      <m:t>≠0</m:t>
                    </m:r>
                  </m:oMath>
                </a14:m>
                <a:r>
                  <a:rPr lang="en-US" sz="2600" dirty="0"/>
                  <a:t> </a:t>
                </a:r>
                <a:endParaRPr lang="en-US" sz="2600" dirty="0" smtClean="0"/>
              </a:p>
              <a:p>
                <a:r>
                  <a:rPr lang="en-US" sz="2600" dirty="0" smtClean="0"/>
                  <a:t>If </a:t>
                </a:r>
                <a14:m>
                  <m:oMath xmlns:m="http://schemas.openxmlformats.org/officeDocument/2006/math">
                    <m:sSub>
                      <m:sSubPr>
                        <m:ctrlPr>
                          <a:rPr lang="en-US" sz="2600" i="1" smtClean="0">
                            <a:solidFill>
                              <a:srgbClr val="FF0000"/>
                            </a:solidFill>
                            <a:latin typeface="Cambria Math" panose="02040503050406030204" pitchFamily="18" charset="0"/>
                          </a:rPr>
                        </m:ctrlPr>
                      </m:sSubPr>
                      <m:e>
                        <m:r>
                          <a:rPr lang="en-US" sz="2600" i="1">
                            <a:solidFill>
                              <a:srgbClr val="FF0000"/>
                            </a:solidFill>
                            <a:latin typeface="Cambria Math"/>
                            <a:ea typeface="Cambria Math"/>
                          </a:rPr>
                          <m:t>𝛽</m:t>
                        </m:r>
                      </m:e>
                      <m:sub>
                        <m:r>
                          <a:rPr lang="en-US" sz="2600" i="1">
                            <a:solidFill>
                              <a:srgbClr val="FF0000"/>
                            </a:solidFill>
                            <a:latin typeface="Cambria Math"/>
                          </a:rPr>
                          <m:t>1</m:t>
                        </m:r>
                      </m:sub>
                    </m:sSub>
                    <m:r>
                      <a:rPr lang="en-US" sz="2600" b="0" i="1" smtClean="0">
                        <a:solidFill>
                          <a:srgbClr val="FF0000"/>
                        </a:solidFill>
                        <a:latin typeface="Cambria Math"/>
                      </a:rPr>
                      <m:t>=0</m:t>
                    </m:r>
                  </m:oMath>
                </a14:m>
                <a:r>
                  <a:rPr lang="en-US" sz="2600" dirty="0" smtClean="0"/>
                  <a:t>, there is </a:t>
                </a:r>
                <a:r>
                  <a:rPr lang="en-US" sz="2600" dirty="0" smtClean="0">
                    <a:solidFill>
                      <a:srgbClr val="FF0000"/>
                    </a:solidFill>
                  </a:rPr>
                  <a:t>no linear relationship</a:t>
                </a:r>
                <a:r>
                  <a:rPr lang="en-US" sz="2600" dirty="0" smtClean="0"/>
                  <a:t> between </a:t>
                </a:r>
                <a14:m>
                  <m:oMath xmlns:m="http://schemas.openxmlformats.org/officeDocument/2006/math">
                    <m:r>
                      <a:rPr lang="en-US" sz="2600" b="0" i="1" dirty="0" smtClean="0">
                        <a:latin typeface="Cambria Math"/>
                      </a:rPr>
                      <m:t>𝑋</m:t>
                    </m:r>
                    <m:r>
                      <a:rPr lang="en-US" sz="2600" i="1" dirty="0">
                        <a:latin typeface="Cambria Math"/>
                      </a:rPr>
                      <m:t> </m:t>
                    </m:r>
                  </m:oMath>
                </a14:m>
                <a:r>
                  <a:rPr lang="en-US" sz="2600" dirty="0" smtClean="0"/>
                  <a:t>and </a:t>
                </a:r>
                <a14:m>
                  <m:oMath xmlns:m="http://schemas.openxmlformats.org/officeDocument/2006/math">
                    <m:r>
                      <a:rPr lang="en-US" sz="2600" i="1" dirty="0" smtClean="0">
                        <a:latin typeface="Cambria Math"/>
                      </a:rPr>
                      <m:t>𝑌</m:t>
                    </m:r>
                  </m:oMath>
                </a14:m>
                <a:endParaRPr lang="en-US" sz="2600" dirty="0" smtClean="0"/>
              </a:p>
              <a:p>
                <a:pPr lvl="1"/>
                <a:r>
                  <a:rPr lang="en-US" sz="2200" dirty="0" smtClean="0"/>
                  <a:t>The means of the probability distribution of </a:t>
                </a:r>
                <a14:m>
                  <m:oMath xmlns:m="http://schemas.openxmlformats.org/officeDocument/2006/math">
                    <m:r>
                      <a:rPr lang="en-US" sz="2200" i="1" dirty="0" smtClean="0">
                        <a:latin typeface="Cambria Math"/>
                      </a:rPr>
                      <m:t>𝑌</m:t>
                    </m:r>
                  </m:oMath>
                </a14:m>
                <a:r>
                  <a:rPr lang="en-US" sz="2200" dirty="0" smtClean="0"/>
                  <a:t> are all equal, namely  </a:t>
                </a:r>
                <a14:m>
                  <m:oMath xmlns:m="http://schemas.openxmlformats.org/officeDocument/2006/math">
                    <m:r>
                      <a:rPr lang="en-US" sz="2400" i="1">
                        <a:latin typeface="Cambria Math" charset="0"/>
                      </a:rPr>
                      <m:t>𝐸</m:t>
                    </m:r>
                    <m:d>
                      <m:dPr>
                        <m:ctrlPr>
                          <a:rPr lang="en-US" sz="2400" i="1">
                            <a:latin typeface="Cambria Math" panose="02040503050406030204" pitchFamily="18" charset="0"/>
                          </a:rPr>
                        </m:ctrlPr>
                      </m:dPr>
                      <m:e>
                        <m:r>
                          <a:rPr lang="en-US" sz="2400" i="1">
                            <a:latin typeface="Cambria Math" charset="0"/>
                          </a:rPr>
                          <m:t>𝑌</m:t>
                        </m:r>
                      </m:e>
                      <m:e>
                        <m:r>
                          <a:rPr lang="en-US" sz="2400" i="1">
                            <a:latin typeface="Cambria Math" charset="0"/>
                          </a:rPr>
                          <m:t>𝑋</m:t>
                        </m:r>
                        <m:r>
                          <a:rPr lang="en-US" sz="2400" i="1">
                            <a:latin typeface="Cambria Math" charset="0"/>
                          </a:rPr>
                          <m:t>=</m:t>
                        </m:r>
                        <m:r>
                          <a:rPr lang="en-US" sz="2400" i="1">
                            <a:latin typeface="Cambria Math" charset="0"/>
                          </a:rPr>
                          <m:t>𝑥</m:t>
                        </m:r>
                      </m:e>
                    </m:d>
                    <m:r>
                      <a:rPr lang="en-US" sz="2400" i="1">
                        <a:latin typeface="Cambria Math" charset="0"/>
                      </a:rPr>
                      <m:t>=</m:t>
                    </m:r>
                    <m:sSub>
                      <m:sSubPr>
                        <m:ctrlPr>
                          <a:rPr lang="en-US" sz="2400" i="1">
                            <a:latin typeface="Cambria Math" panose="02040503050406030204" pitchFamily="18" charset="0"/>
                          </a:rPr>
                        </m:ctrlPr>
                      </m:sSubPr>
                      <m:e>
                        <m:r>
                          <a:rPr lang="en-US" sz="2400" i="1">
                            <a:latin typeface="Cambria Math" charset="0"/>
                            <a:ea typeface="Cambria Math" charset="0"/>
                            <a:cs typeface="Cambria Math" charset="0"/>
                          </a:rPr>
                          <m:t>𝛽</m:t>
                        </m:r>
                      </m:e>
                      <m:sub>
                        <m:r>
                          <a:rPr lang="en-US" sz="2400" i="1">
                            <a:latin typeface="Cambria Math" charset="0"/>
                          </a:rPr>
                          <m:t>0</m:t>
                        </m:r>
                      </m:sub>
                    </m:sSub>
                    <m:r>
                      <a:rPr lang="en-US" sz="2400" i="1">
                        <a:latin typeface="Cambria Math" charset="0"/>
                        <a:ea typeface="Cambria Math" charset="0"/>
                        <a:cs typeface="Cambria Math" charset="0"/>
                      </a:rPr>
                      <m:t>+0</m:t>
                    </m:r>
                    <m:r>
                      <a:rPr lang="en-US" sz="2400" i="1">
                        <a:latin typeface="Cambria Math" charset="0"/>
                        <a:ea typeface="Cambria Math" charset="0"/>
                        <a:cs typeface="Cambria Math" charset="0"/>
                      </a:rPr>
                      <m:t>𝑥</m:t>
                    </m:r>
                    <m:r>
                      <a:rPr lang="en-US" sz="2400" i="1">
                        <a:latin typeface="Cambria Math" charset="0"/>
                        <a:ea typeface="Cambria Math" charset="0"/>
                        <a:cs typeface="Cambria Math" charset="0"/>
                      </a:rPr>
                      <m:t>=</m:t>
                    </m:r>
                    <m:sSub>
                      <m:sSubPr>
                        <m:ctrlPr>
                          <a:rPr lang="en-US" sz="2400" i="1">
                            <a:latin typeface="Cambria Math" panose="02040503050406030204" pitchFamily="18" charset="0"/>
                          </a:rPr>
                        </m:ctrlPr>
                      </m:sSubPr>
                      <m:e>
                        <m:r>
                          <a:rPr lang="en-US" sz="2400" i="1">
                            <a:latin typeface="Cambria Math" charset="0"/>
                            <a:ea typeface="Cambria Math" charset="0"/>
                            <a:cs typeface="Cambria Math" charset="0"/>
                          </a:rPr>
                          <m:t>𝛽</m:t>
                        </m:r>
                      </m:e>
                      <m:sub>
                        <m:r>
                          <a:rPr lang="en-US" sz="2400" i="1">
                            <a:latin typeface="Cambria Math" charset="0"/>
                          </a:rPr>
                          <m:t>0</m:t>
                        </m:r>
                      </m:sub>
                    </m:sSub>
                  </m:oMath>
                </a14:m>
                <a:r>
                  <a:rPr lang="en-US" sz="2400" dirty="0"/>
                  <a:t> for all levels of </a:t>
                </a:r>
                <a14:m>
                  <m:oMath xmlns:m="http://schemas.openxmlformats.org/officeDocument/2006/math">
                    <m:r>
                      <a:rPr lang="en-US" sz="2400" i="1" dirty="0" smtClean="0">
                        <a:latin typeface="Cambria Math"/>
                      </a:rPr>
                      <m:t>𝑋</m:t>
                    </m:r>
                  </m:oMath>
                </a14:m>
                <a:endParaRPr lang="en-US" sz="2200" dirty="0"/>
              </a:p>
              <a:p>
                <a:pPr lvl="1"/>
                <a:r>
                  <a:rPr lang="en-US" sz="2200" dirty="0" smtClean="0"/>
                  <a:t>A change in </a:t>
                </a:r>
                <a14:m>
                  <m:oMath xmlns:m="http://schemas.openxmlformats.org/officeDocument/2006/math">
                    <m:r>
                      <a:rPr lang="en-US" sz="2200" i="1" dirty="0" smtClean="0">
                        <a:latin typeface="Cambria Math"/>
                      </a:rPr>
                      <m:t>𝑋</m:t>
                    </m:r>
                  </m:oMath>
                </a14:m>
                <a:r>
                  <a:rPr lang="en-US" sz="2200" dirty="0" smtClean="0"/>
                  <a:t> does not induce any change in </a:t>
                </a:r>
                <a14:m>
                  <m:oMath xmlns:m="http://schemas.openxmlformats.org/officeDocument/2006/math">
                    <m:r>
                      <a:rPr lang="en-US" sz="2200" i="1" dirty="0" smtClean="0">
                        <a:latin typeface="Cambria Math"/>
                      </a:rPr>
                      <m:t>𝑌</m:t>
                    </m:r>
                  </m:oMath>
                </a14:m>
                <a:endParaRPr lang="en-US" sz="2200" dirty="0" smtClean="0"/>
              </a:p>
              <a:p>
                <a:r>
                  <a:rPr lang="en-US" sz="2600" dirty="0"/>
                  <a:t>Similar to those discussed in Topics 6 &amp; 7, we need to consider the sampling distribution of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rPr>
                          <m:t>𝑏</m:t>
                        </m:r>
                      </m:e>
                      <m:sub>
                        <m:r>
                          <a:rPr lang="en-US" sz="2600" i="1">
                            <a:latin typeface="Cambria Math"/>
                          </a:rPr>
                          <m:t>1</m:t>
                        </m:r>
                      </m:sub>
                    </m:sSub>
                  </m:oMath>
                </a14:m>
                <a:r>
                  <a:rPr lang="en-US" sz="2600" dirty="0"/>
                  <a:t>, the least squares point estimate of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ea typeface="Cambria Math"/>
                          </a:rPr>
                          <m:t>𝛽</m:t>
                        </m:r>
                      </m:e>
                      <m:sub>
                        <m:r>
                          <a:rPr lang="en-US" sz="2600" i="1">
                            <a:latin typeface="Cambria Math"/>
                          </a:rPr>
                          <m:t>1</m:t>
                        </m:r>
                      </m:sub>
                    </m:sSub>
                  </m:oMath>
                </a14:m>
                <a:r>
                  <a:rPr lang="en-US" sz="2600" dirty="0"/>
                  <a:t>, in order to perform the inferences on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ea typeface="Cambria Math"/>
                          </a:rPr>
                          <m:t>𝛽</m:t>
                        </m:r>
                      </m:e>
                      <m:sub>
                        <m:r>
                          <a:rPr lang="en-US" sz="2600" i="1">
                            <a:latin typeface="Cambria Math"/>
                          </a:rPr>
                          <m:t>1</m:t>
                        </m:r>
                      </m:sub>
                    </m:sSub>
                  </m:oMath>
                </a14:m>
                <a:endParaRPr lang="en-US" sz="2600" dirty="0"/>
              </a:p>
              <a:p>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524000"/>
                <a:ext cx="8382000" cy="4800600"/>
              </a:xfrm>
              <a:blipFill rotWithShape="1">
                <a:blip r:embed="rId2"/>
                <a:stretch>
                  <a:fillRect l="-291" t="-1015" r="-94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57</a:t>
            </a:fld>
            <a:endParaRPr lang="en-US" altLang="en-US"/>
          </a:p>
        </p:txBody>
      </p:sp>
    </p:spTree>
    <p:extLst>
      <p:ext uri="{BB962C8B-B14F-4D97-AF65-F5344CB8AC3E}">
        <p14:creationId xmlns:p14="http://schemas.microsoft.com/office/powerpoint/2010/main" val="188947236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Inferences about the </a:t>
            </a:r>
            <a:r>
              <a:rPr lang="en-US" dirty="0" smtClean="0"/>
              <a:t>Slope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The population regression line is defined as </a:t>
                </a:r>
              </a:p>
              <a:p>
                <a:pPr marL="0" indent="0">
                  <a:buNone/>
                </a:pPr>
                <a:r>
                  <a:rPr lang="en-US" sz="2600" dirty="0" smtClean="0"/>
                  <a:t>	</a:t>
                </a:r>
                <a14:m>
                  <m:oMath xmlns:m="http://schemas.openxmlformats.org/officeDocument/2006/math">
                    <m:sSub>
                      <m:sSubPr>
                        <m:ctrlPr>
                          <a:rPr lang="en-US" sz="2600" i="1">
                            <a:latin typeface="Cambria Math" panose="02040503050406030204" pitchFamily="18" charset="0"/>
                          </a:rPr>
                        </m:ctrlPr>
                      </m:sSubPr>
                      <m:e>
                        <m:r>
                          <a:rPr lang="en-US" sz="2600" i="1">
                            <a:latin typeface="Cambria Math" charset="0"/>
                          </a:rPr>
                          <m:t>𝑌</m:t>
                        </m:r>
                      </m:e>
                      <m:sub>
                        <m:r>
                          <a:rPr lang="en-US" sz="2600" i="1">
                            <a:latin typeface="Cambria Math" charset="0"/>
                          </a:rPr>
                          <m:t>𝑖</m:t>
                        </m:r>
                      </m:sub>
                    </m:sSub>
                    <m:r>
                      <a:rPr lang="en-US" sz="2600" i="1">
                        <a:latin typeface="Cambria Math" charset="0"/>
                      </a:rPr>
                      <m:t>=</m:t>
                    </m:r>
                    <m:sSub>
                      <m:sSubPr>
                        <m:ctrlPr>
                          <a:rPr lang="en-US" sz="2600" i="1">
                            <a:latin typeface="Cambria Math" panose="02040503050406030204" pitchFamily="18" charset="0"/>
                          </a:rPr>
                        </m:ctrlPr>
                      </m:sSubPr>
                      <m:e>
                        <m:r>
                          <a:rPr lang="en-US" sz="2600" i="1">
                            <a:latin typeface="Cambria Math" charset="0"/>
                            <a:ea typeface="Cambria Math" charset="0"/>
                            <a:cs typeface="Cambria Math" charset="0"/>
                          </a:rPr>
                          <m:t>𝛽</m:t>
                        </m:r>
                      </m:e>
                      <m:sub>
                        <m:r>
                          <a:rPr lang="en-US" sz="2600" i="1">
                            <a:latin typeface="Cambria Math" charset="0"/>
                          </a:rPr>
                          <m:t>0</m:t>
                        </m:r>
                      </m:sub>
                    </m:sSub>
                    <m:r>
                      <a:rPr lang="en-US" sz="2600" i="1">
                        <a:latin typeface="Cambria Math" charset="0"/>
                        <a:ea typeface="Cambria Math" charset="0"/>
                        <a:cs typeface="Cambria Math" charset="0"/>
                      </a:rPr>
                      <m:t>+</m:t>
                    </m:r>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𝛽</m:t>
                        </m:r>
                      </m:e>
                      <m:sub>
                        <m:r>
                          <a:rPr lang="en-US" sz="2600" i="1">
                            <a:latin typeface="Cambria Math" charset="0"/>
                            <a:ea typeface="Cambria Math" charset="0"/>
                            <a:cs typeface="Cambria Math" charset="0"/>
                          </a:rPr>
                          <m:t>1</m:t>
                        </m:r>
                      </m:sub>
                    </m:sSub>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𝑋</m:t>
                        </m:r>
                      </m:e>
                      <m:sub>
                        <m:r>
                          <a:rPr lang="en-US" sz="2600" i="1">
                            <a:latin typeface="Cambria Math" charset="0"/>
                            <a:ea typeface="Cambria Math" charset="0"/>
                            <a:cs typeface="Cambria Math" charset="0"/>
                          </a:rPr>
                          <m:t>𝑖</m:t>
                        </m:r>
                      </m:sub>
                    </m:sSub>
                    <m:r>
                      <a:rPr lang="en-US" sz="2600">
                        <a:latin typeface="Cambria Math" charset="0"/>
                        <a:ea typeface="Cambria Math" charset="0"/>
                        <a:cs typeface="Cambria Math" charset="0"/>
                      </a:rPr>
                      <m:t>+</m:t>
                    </m:r>
                    <m:sSub>
                      <m:sSubPr>
                        <m:ctrlPr>
                          <a:rPr lang="en-US" sz="2600" i="1">
                            <a:latin typeface="Cambria Math" panose="02040503050406030204" pitchFamily="18" charset="0"/>
                          </a:rPr>
                        </m:ctrlPr>
                      </m:sSubPr>
                      <m:e>
                        <m:r>
                          <a:rPr lang="en-US" sz="2600" i="1">
                            <a:latin typeface="Cambria Math" charset="0"/>
                            <a:ea typeface="Cambria Math" charset="0"/>
                            <a:cs typeface="Cambria Math" charset="0"/>
                          </a:rPr>
                          <m:t>𝜀</m:t>
                        </m:r>
                      </m:e>
                      <m:sub>
                        <m:r>
                          <a:rPr lang="en-US" sz="2600" i="1">
                            <a:latin typeface="Cambria Math" charset="0"/>
                          </a:rPr>
                          <m:t>𝑖</m:t>
                        </m:r>
                      </m:sub>
                    </m:sSub>
                  </m:oMath>
                </a14:m>
                <a:endParaRPr lang="en-US" sz="2600" dirty="0" smtClean="0"/>
              </a:p>
              <a:p>
                <a:r>
                  <a:rPr lang="en-US" sz="2600" dirty="0" smtClean="0"/>
                  <a:t>It is very common to assume that the error terms </a:t>
                </a:r>
                <a14:m>
                  <m:oMath xmlns:m="http://schemas.openxmlformats.org/officeDocument/2006/math">
                    <m:sSub>
                      <m:sSubPr>
                        <m:ctrlPr>
                          <a:rPr lang="en-US" sz="2600" i="1">
                            <a:latin typeface="Cambria Math" panose="02040503050406030204" pitchFamily="18" charset="0"/>
                          </a:rPr>
                        </m:ctrlPr>
                      </m:sSubPr>
                      <m:e>
                        <m:r>
                          <a:rPr lang="en-US" sz="2600" i="1">
                            <a:latin typeface="Cambria Math" charset="0"/>
                            <a:ea typeface="Cambria Math" charset="0"/>
                            <a:cs typeface="Cambria Math" charset="0"/>
                          </a:rPr>
                          <m:t>𝜀</m:t>
                        </m:r>
                      </m:e>
                      <m:sub>
                        <m:r>
                          <a:rPr lang="en-US" sz="2600" i="1">
                            <a:latin typeface="Cambria Math" charset="0"/>
                          </a:rPr>
                          <m:t>𝑖</m:t>
                        </m:r>
                      </m:sub>
                    </m:sSub>
                  </m:oMath>
                </a14:m>
                <a:r>
                  <a:rPr lang="en-US" sz="2600" dirty="0"/>
                  <a:t> are independent and normally distributed with mean 0 and variance </a:t>
                </a:r>
                <a14:m>
                  <m:oMath xmlns:m="http://schemas.openxmlformats.org/officeDocument/2006/math">
                    <m:sSup>
                      <m:sSupPr>
                        <m:ctrlPr>
                          <a:rPr lang="en-US" sz="2600" i="1">
                            <a:latin typeface="Cambria Math" panose="02040503050406030204" pitchFamily="18" charset="0"/>
                          </a:rPr>
                        </m:ctrlPr>
                      </m:sSupPr>
                      <m:e>
                        <m:r>
                          <a:rPr lang="en-US" sz="2600" i="1">
                            <a:latin typeface="Cambria Math" charset="0"/>
                            <a:ea typeface="Cambria Math" charset="0"/>
                            <a:cs typeface="Cambria Math" charset="0"/>
                          </a:rPr>
                          <m:t>𝜎</m:t>
                        </m:r>
                      </m:e>
                      <m:sup>
                        <m:r>
                          <a:rPr lang="en-US" sz="2600" i="1">
                            <a:latin typeface="Cambria Math" charset="0"/>
                          </a:rPr>
                          <m:t>2</m:t>
                        </m:r>
                      </m:sup>
                    </m:sSup>
                  </m:oMath>
                </a14:m>
                <a:r>
                  <a:rPr lang="en-US" sz="2600" dirty="0"/>
                  <a:t>,</a:t>
                </a:r>
                <a:r>
                  <a:rPr lang="en-US" sz="2600" dirty="0" smtClean="0"/>
                  <a:t> </a:t>
                </a:r>
                <a14:m>
                  <m:oMath xmlns:m="http://schemas.openxmlformats.org/officeDocument/2006/math">
                    <m:r>
                      <a:rPr lang="en-US" sz="2600" i="1" dirty="0" smtClean="0">
                        <a:latin typeface="Cambria Math"/>
                      </a:rPr>
                      <m:t>𝑖</m:t>
                    </m:r>
                  </m:oMath>
                </a14:m>
                <a:r>
                  <a:rPr lang="en-US" sz="2600" dirty="0" smtClean="0"/>
                  <a:t> = </a:t>
                </a:r>
                <a:r>
                  <a:rPr lang="en-US" sz="2600" dirty="0"/>
                  <a:t>1, …, </a:t>
                </a:r>
                <a14:m>
                  <m:oMath xmlns:m="http://schemas.openxmlformats.org/officeDocument/2006/math">
                    <m:r>
                      <a:rPr lang="en-US" sz="2600" i="1" dirty="0" smtClean="0">
                        <a:latin typeface="Cambria Math"/>
                      </a:rPr>
                      <m:t>𝑛</m:t>
                    </m:r>
                  </m:oMath>
                </a14:m>
                <a:endParaRPr lang="en-US" sz="2600" i="1" dirty="0"/>
              </a:p>
              <a:p>
                <a:pPr lvl="1"/>
                <a:r>
                  <a:rPr lang="en-US" sz="2200" dirty="0"/>
                  <a:t>This</a:t>
                </a:r>
                <a:r>
                  <a:rPr lang="en-US" sz="2200" i="1" dirty="0"/>
                  <a:t> </a:t>
                </a:r>
                <a:r>
                  <a:rPr lang="en-US" sz="2200" dirty="0"/>
                  <a:t>assumption can be relaxed, but it will make the inference on the slope parameter (and others) more </a:t>
                </a:r>
                <a:r>
                  <a:rPr lang="en-US" sz="2200" dirty="0" smtClean="0"/>
                  <a:t>complicated</a:t>
                </a:r>
                <a:endParaRPr lang="en-US" sz="2200" dirty="0"/>
              </a:p>
              <a:p>
                <a:r>
                  <a:rPr lang="en-US" sz="2600" dirty="0"/>
                  <a:t>Under this assumption, the dependent variables </a:t>
                </a:r>
                <a14:m>
                  <m:oMath xmlns:m="http://schemas.openxmlformats.org/officeDocument/2006/math">
                    <m:r>
                      <a:rPr lang="en-US" sz="2600" i="1" dirty="0" smtClean="0">
                        <a:latin typeface="Cambria Math"/>
                      </a:rPr>
                      <m:t>𝑌</m:t>
                    </m:r>
                    <m:r>
                      <a:rPr lang="en-US" sz="2600" i="1" baseline="-25000" dirty="0">
                        <a:latin typeface="Cambria Math"/>
                      </a:rPr>
                      <m:t>𝑖</m:t>
                    </m:r>
                  </m:oMath>
                </a14:m>
                <a:r>
                  <a:rPr lang="en-US" sz="2600" i="1" baseline="-25000" dirty="0"/>
                  <a:t> </a:t>
                </a:r>
                <a:r>
                  <a:rPr lang="en-US" sz="2600" dirty="0"/>
                  <a:t> are also independent and normally distributed with mean </a:t>
                </a:r>
                <a14:m>
                  <m:oMath xmlns:m="http://schemas.openxmlformats.org/officeDocument/2006/math">
                    <m:sSub>
                      <m:sSubPr>
                        <m:ctrlPr>
                          <a:rPr lang="en-US" sz="2600" i="1">
                            <a:latin typeface="Cambria Math" panose="02040503050406030204" pitchFamily="18" charset="0"/>
                          </a:rPr>
                        </m:ctrlPr>
                      </m:sSubPr>
                      <m:e>
                        <m:r>
                          <a:rPr lang="en-US" sz="2600" i="1">
                            <a:latin typeface="Cambria Math" charset="0"/>
                          </a:rPr>
                          <m:t>𝐸</m:t>
                        </m:r>
                        <m:r>
                          <a:rPr lang="en-US" sz="2600" i="1">
                            <a:latin typeface="Cambria Math" charset="0"/>
                          </a:rPr>
                          <m:t>(</m:t>
                        </m:r>
                        <m:r>
                          <a:rPr lang="en-US" sz="2600" i="1">
                            <a:latin typeface="Cambria Math" charset="0"/>
                          </a:rPr>
                          <m:t>𝑌</m:t>
                        </m:r>
                      </m:e>
                      <m:sub>
                        <m:r>
                          <a:rPr lang="en-US" sz="2600" i="1">
                            <a:latin typeface="Cambria Math" charset="0"/>
                          </a:rPr>
                          <m:t>𝑖</m:t>
                        </m:r>
                      </m:sub>
                    </m:sSub>
                    <m:r>
                      <a:rPr lang="en-US" sz="2600" i="1">
                        <a:latin typeface="Cambria Math" charset="0"/>
                      </a:rPr>
                      <m:t>)=</m:t>
                    </m:r>
                    <m:sSub>
                      <m:sSubPr>
                        <m:ctrlPr>
                          <a:rPr lang="en-US" sz="2600" i="1">
                            <a:latin typeface="Cambria Math" panose="02040503050406030204" pitchFamily="18" charset="0"/>
                          </a:rPr>
                        </m:ctrlPr>
                      </m:sSubPr>
                      <m:e>
                        <m:r>
                          <a:rPr lang="en-US" sz="2600" i="1">
                            <a:latin typeface="Cambria Math" charset="0"/>
                            <a:ea typeface="Cambria Math" charset="0"/>
                            <a:cs typeface="Cambria Math" charset="0"/>
                          </a:rPr>
                          <m:t>𝛽</m:t>
                        </m:r>
                      </m:e>
                      <m:sub>
                        <m:r>
                          <a:rPr lang="en-US" sz="2600" i="1">
                            <a:latin typeface="Cambria Math" charset="0"/>
                          </a:rPr>
                          <m:t>0</m:t>
                        </m:r>
                      </m:sub>
                    </m:sSub>
                    <m:r>
                      <a:rPr lang="en-US" sz="2600" i="1">
                        <a:latin typeface="Cambria Math" charset="0"/>
                        <a:ea typeface="Cambria Math" charset="0"/>
                        <a:cs typeface="Cambria Math" charset="0"/>
                      </a:rPr>
                      <m:t>+</m:t>
                    </m:r>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𝛽</m:t>
                        </m:r>
                      </m:e>
                      <m:sub>
                        <m:r>
                          <a:rPr lang="en-US" sz="2600" i="1">
                            <a:latin typeface="Cambria Math" charset="0"/>
                            <a:ea typeface="Cambria Math" charset="0"/>
                            <a:cs typeface="Cambria Math" charset="0"/>
                          </a:rPr>
                          <m:t>1</m:t>
                        </m:r>
                      </m:sub>
                    </m:sSub>
                    <m:sSub>
                      <m:sSubPr>
                        <m:ctrlPr>
                          <a:rPr lang="en-US" sz="2600" i="1">
                            <a:latin typeface="Cambria Math" panose="02040503050406030204" pitchFamily="18" charset="0"/>
                            <a:ea typeface="Cambria Math" charset="0"/>
                            <a:cs typeface="Cambria Math" charset="0"/>
                          </a:rPr>
                        </m:ctrlPr>
                      </m:sSubPr>
                      <m:e>
                        <m:r>
                          <a:rPr lang="en-US" sz="2600" i="1">
                            <a:latin typeface="Cambria Math" charset="0"/>
                            <a:ea typeface="Cambria Math" charset="0"/>
                            <a:cs typeface="Cambria Math" charset="0"/>
                          </a:rPr>
                          <m:t>𝑋</m:t>
                        </m:r>
                      </m:e>
                      <m:sub>
                        <m:r>
                          <a:rPr lang="en-US" sz="2600" i="1">
                            <a:latin typeface="Cambria Math" charset="0"/>
                            <a:ea typeface="Cambria Math" charset="0"/>
                            <a:cs typeface="Cambria Math" charset="0"/>
                          </a:rPr>
                          <m:t>𝑖</m:t>
                        </m:r>
                      </m:sub>
                    </m:sSub>
                  </m:oMath>
                </a14:m>
                <a:r>
                  <a:rPr lang="en-US" sz="2600" dirty="0"/>
                  <a:t> and variance </a:t>
                </a:r>
                <a14:m>
                  <m:oMath xmlns:m="http://schemas.openxmlformats.org/officeDocument/2006/math">
                    <m:sSup>
                      <m:sSupPr>
                        <m:ctrlPr>
                          <a:rPr lang="en-US" sz="2600" i="1">
                            <a:latin typeface="Cambria Math" panose="02040503050406030204" pitchFamily="18" charset="0"/>
                          </a:rPr>
                        </m:ctrlPr>
                      </m:sSupPr>
                      <m:e>
                        <m:r>
                          <a:rPr lang="en-US" sz="2600" i="1">
                            <a:latin typeface="Cambria Math" charset="0"/>
                            <a:ea typeface="Cambria Math" charset="0"/>
                            <a:cs typeface="Cambria Math" charset="0"/>
                          </a:rPr>
                          <m:t>𝜎</m:t>
                        </m:r>
                      </m:e>
                      <m:sup>
                        <m:r>
                          <a:rPr lang="en-US" sz="2600" i="1">
                            <a:latin typeface="Cambria Math" charset="0"/>
                          </a:rPr>
                          <m:t>2</m:t>
                        </m:r>
                      </m:sup>
                    </m:sSup>
                  </m:oMath>
                </a14:m>
                <a:r>
                  <a:rPr lang="en-US" sz="2600" dirty="0"/>
                  <a:t>, </a:t>
                </a:r>
                <a14:m>
                  <m:oMath xmlns:m="http://schemas.openxmlformats.org/officeDocument/2006/math">
                    <m:r>
                      <a:rPr lang="en-US" sz="2600" i="1" dirty="0">
                        <a:latin typeface="Cambria Math"/>
                      </a:rPr>
                      <m:t>𝑖</m:t>
                    </m:r>
                  </m:oMath>
                </a14:m>
                <a:r>
                  <a:rPr lang="en-US" sz="2600" dirty="0"/>
                  <a:t> = 1, …, </a:t>
                </a:r>
                <a14:m>
                  <m:oMath xmlns:m="http://schemas.openxmlformats.org/officeDocument/2006/math">
                    <m:r>
                      <a:rPr lang="en-US" sz="2600" i="1" dirty="0">
                        <a:latin typeface="Cambria Math"/>
                      </a:rPr>
                      <m:t>𝑛</m:t>
                    </m:r>
                  </m:oMath>
                </a14:m>
                <a:endParaRPr lang="en-US" sz="2600" i="1" dirty="0"/>
              </a:p>
              <a:p>
                <a:pPr lvl="1"/>
                <a:r>
                  <a:rPr lang="en-US" sz="2200" dirty="0"/>
                  <a:t>We are treating </a:t>
                </a:r>
                <a14:m>
                  <m:oMath xmlns:m="http://schemas.openxmlformats.org/officeDocument/2006/math">
                    <m:r>
                      <a:rPr lang="en-US" sz="2200" i="1" dirty="0" smtClean="0">
                        <a:latin typeface="Cambria Math"/>
                      </a:rPr>
                      <m:t>𝑋</m:t>
                    </m:r>
                    <m:r>
                      <a:rPr lang="en-US" sz="2200" i="1" baseline="-25000" dirty="0">
                        <a:latin typeface="Cambria Math"/>
                      </a:rPr>
                      <m:t>𝑖</m:t>
                    </m:r>
                  </m:oMath>
                </a14:m>
                <a:r>
                  <a:rPr lang="en-US" sz="2200" dirty="0"/>
                  <a:t> as known </a:t>
                </a:r>
                <a:r>
                  <a:rPr lang="en-US" sz="2200" dirty="0" smtClean="0"/>
                  <a:t>constants</a:t>
                </a:r>
                <a:endParaRPr lang="en-US" sz="2200" i="1" dirty="0"/>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1704" b="-498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58</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3622800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Inferences about the Slope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a:t>Sampling distribution of </a:t>
                </a:r>
                <a14:m>
                  <m:oMath xmlns:m="http://schemas.openxmlformats.org/officeDocument/2006/math">
                    <m:r>
                      <a:rPr lang="en-US" sz="2600" i="1" dirty="0" smtClean="0">
                        <a:latin typeface="Cambria Math"/>
                      </a:rPr>
                      <m:t>𝑏</m:t>
                    </m:r>
                    <m:r>
                      <a:rPr lang="en-US" sz="2600" i="1" baseline="-25000" dirty="0">
                        <a:latin typeface="Cambria Math"/>
                      </a:rPr>
                      <m:t>1</m:t>
                    </m:r>
                  </m:oMath>
                </a14:m>
                <a:endParaRPr lang="en-US" sz="2600" dirty="0"/>
              </a:p>
              <a:p>
                <a:pPr lvl="1"/>
                <a:r>
                  <a:rPr lang="en-US" sz="2200" dirty="0"/>
                  <a:t>Since the </a:t>
                </a:r>
                <a14:m>
                  <m:oMath xmlns:m="http://schemas.openxmlformats.org/officeDocument/2006/math">
                    <m:r>
                      <a:rPr lang="en-US" sz="2200" i="1" dirty="0" smtClean="0">
                        <a:latin typeface="Cambria Math"/>
                      </a:rPr>
                      <m:t>𝑌</m:t>
                    </m:r>
                    <m:r>
                      <a:rPr lang="en-US" sz="2200" i="1" baseline="-25000" dirty="0">
                        <a:latin typeface="Cambria Math"/>
                      </a:rPr>
                      <m:t>𝑖</m:t>
                    </m:r>
                  </m:oMath>
                </a14:m>
                <a:r>
                  <a:rPr lang="en-US" sz="2200" dirty="0"/>
                  <a:t> are normal, the estimator </a:t>
                </a:r>
                <a14:m>
                  <m:oMath xmlns:m="http://schemas.openxmlformats.org/officeDocument/2006/math">
                    <m:r>
                      <a:rPr lang="en-US" sz="2200" i="1" dirty="0" smtClean="0">
                        <a:latin typeface="Cambria Math"/>
                      </a:rPr>
                      <m:t>𝑏</m:t>
                    </m:r>
                    <m:r>
                      <a:rPr lang="en-US" sz="2200" i="1" baseline="-25000" dirty="0">
                        <a:latin typeface="Cambria Math"/>
                      </a:rPr>
                      <m:t>1</m:t>
                    </m:r>
                  </m:oMath>
                </a14:m>
                <a:r>
                  <a:rPr lang="en-US" sz="2200" baseline="-25000" dirty="0"/>
                  <a:t> </a:t>
                </a:r>
                <a:r>
                  <a:rPr lang="en-US" sz="2200" dirty="0"/>
                  <a:t>is also normal. It can be shown that </a:t>
                </a:r>
                <a14:m>
                  <m:oMath xmlns:m="http://schemas.openxmlformats.org/officeDocument/2006/math">
                    <m:r>
                      <a:rPr lang="en-US" sz="2200" i="1" dirty="0" smtClean="0">
                        <a:latin typeface="Cambria Math"/>
                      </a:rPr>
                      <m:t>𝑏</m:t>
                    </m:r>
                    <m:r>
                      <a:rPr lang="en-US" sz="2200" i="1" baseline="-25000" dirty="0" smtClean="0">
                        <a:latin typeface="Cambria Math"/>
                      </a:rPr>
                      <m:t>1</m:t>
                    </m:r>
                  </m:oMath>
                </a14:m>
                <a:r>
                  <a:rPr lang="en-US" sz="2200" dirty="0" smtClean="0"/>
                  <a:t> </a:t>
                </a:r>
                <a:r>
                  <a:rPr lang="en-US" sz="2200" dirty="0"/>
                  <a:t>has mean and </a:t>
                </a:r>
                <a:r>
                  <a:rPr lang="en-US" sz="2200" dirty="0" smtClean="0"/>
                  <a:t>variance</a:t>
                </a:r>
                <a:endParaRPr lang="en-US" sz="2200" dirty="0"/>
              </a:p>
              <a:p>
                <a:pPr marL="0" indent="0" algn="ctr">
                  <a:buNone/>
                </a:pPr>
                <a14:m>
                  <m:oMath xmlns:m="http://schemas.openxmlformats.org/officeDocument/2006/math">
                    <m:r>
                      <a:rPr lang="en-US" sz="2200" i="1">
                        <a:latin typeface="Cambria Math" charset="0"/>
                      </a:rPr>
                      <m:t>𝐸</m:t>
                    </m:r>
                    <m:d>
                      <m:dPr>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charset="0"/>
                              </a:rPr>
                              <m:t>𝑏</m:t>
                            </m:r>
                          </m:e>
                          <m:sub>
                            <m:r>
                              <a:rPr lang="en-US" sz="2200" i="1">
                                <a:latin typeface="Cambria Math" charset="0"/>
                              </a:rPr>
                              <m:t>1</m:t>
                            </m:r>
                          </m:sub>
                        </m:sSub>
                      </m:e>
                    </m:d>
                    <m:r>
                      <a:rPr lang="en-US" sz="2200" i="1">
                        <a:latin typeface="Cambria Math" charset="0"/>
                      </a:rPr>
                      <m:t>=</m:t>
                    </m:r>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𝛽</m:t>
                        </m:r>
                      </m:e>
                      <m:sub>
                        <m:r>
                          <a:rPr lang="en-US" sz="2200" i="1">
                            <a:latin typeface="Cambria Math" charset="0"/>
                            <a:ea typeface="Cambria Math" charset="0"/>
                            <a:cs typeface="Cambria Math" charset="0"/>
                          </a:rPr>
                          <m:t>1</m:t>
                        </m:r>
                      </m:sub>
                    </m:sSub>
                  </m:oMath>
                </a14:m>
                <a:r>
                  <a:rPr lang="en-US" sz="2200" dirty="0"/>
                  <a:t>          </a:t>
                </a:r>
                <a14:m>
                  <m:oMath xmlns:m="http://schemas.openxmlformats.org/officeDocument/2006/math">
                    <m:sSubSup>
                      <m:sSubSupPr>
                        <m:ctrlPr>
                          <a:rPr lang="en-US" sz="2200" i="1" dirty="0">
                            <a:latin typeface="Cambria Math" panose="02040503050406030204" pitchFamily="18" charset="0"/>
                          </a:rPr>
                        </m:ctrlPr>
                      </m:sSubSupPr>
                      <m:e>
                        <m:r>
                          <a:rPr lang="en-US" sz="2200" i="1" dirty="0">
                            <a:latin typeface="Cambria Math" charset="0"/>
                            <a:ea typeface="Cambria Math" charset="0"/>
                            <a:cs typeface="Cambria Math" charset="0"/>
                          </a:rPr>
                          <m:t>𝜎</m:t>
                        </m:r>
                      </m:e>
                      <m:sub>
                        <m:sSub>
                          <m:sSubPr>
                            <m:ctrlPr>
                              <a:rPr lang="en-US" sz="2200" i="1" dirty="0">
                                <a:latin typeface="Cambria Math" panose="02040503050406030204" pitchFamily="18" charset="0"/>
                              </a:rPr>
                            </m:ctrlPr>
                          </m:sSubPr>
                          <m:e>
                            <m:r>
                              <a:rPr lang="en-US" sz="2200" i="1" dirty="0">
                                <a:latin typeface="Cambria Math" charset="0"/>
                              </a:rPr>
                              <m:t>𝑏</m:t>
                            </m:r>
                          </m:e>
                          <m:sub>
                            <m:r>
                              <a:rPr lang="en-US" sz="2200" i="1" dirty="0">
                                <a:latin typeface="Cambria Math" charset="0"/>
                              </a:rPr>
                              <m:t>1</m:t>
                            </m:r>
                          </m:sub>
                        </m:sSub>
                      </m:sub>
                      <m:sup>
                        <m:r>
                          <a:rPr lang="en-US" sz="2200" i="1" dirty="0">
                            <a:latin typeface="Cambria Math" charset="0"/>
                          </a:rPr>
                          <m:t>2</m:t>
                        </m:r>
                      </m:sup>
                    </m:sSubSup>
                    <m:r>
                      <a:rPr lang="en-US" sz="2200" i="1" dirty="0">
                        <a:latin typeface="Cambria Math" charset="0"/>
                      </a:rPr>
                      <m:t>=</m:t>
                    </m:r>
                    <m:f>
                      <m:fPr>
                        <m:ctrlPr>
                          <a:rPr lang="en-US" sz="2200" i="1" dirty="0">
                            <a:latin typeface="Cambria Math" panose="02040503050406030204" pitchFamily="18" charset="0"/>
                          </a:rPr>
                        </m:ctrlPr>
                      </m:fPr>
                      <m:num>
                        <m:sSup>
                          <m:sSupPr>
                            <m:ctrlPr>
                              <a:rPr lang="en-US" sz="2200" i="1" dirty="0">
                                <a:latin typeface="Cambria Math" panose="02040503050406030204" pitchFamily="18" charset="0"/>
                              </a:rPr>
                            </m:ctrlPr>
                          </m:sSupPr>
                          <m:e>
                            <m:r>
                              <a:rPr lang="en-US" sz="2200" i="1" dirty="0">
                                <a:latin typeface="Cambria Math" charset="0"/>
                                <a:ea typeface="Cambria Math" charset="0"/>
                                <a:cs typeface="Cambria Math" charset="0"/>
                              </a:rPr>
                              <m:t>𝜎</m:t>
                            </m:r>
                          </m:e>
                          <m:sup>
                            <m:r>
                              <a:rPr lang="en-US" sz="2200" i="1" dirty="0">
                                <a:latin typeface="Cambria Math" charset="0"/>
                              </a:rPr>
                              <m:t>2</m:t>
                            </m:r>
                          </m:sup>
                        </m:sSup>
                      </m:num>
                      <m:den>
                        <m:nary>
                          <m:naryPr>
                            <m:chr m:val="∑"/>
                            <m:ctrlPr>
                              <a:rPr lang="en-US" sz="2200" i="1" dirty="0">
                                <a:latin typeface="Cambria Math" panose="02040503050406030204" pitchFamily="18" charset="0"/>
                              </a:rPr>
                            </m:ctrlPr>
                          </m:naryPr>
                          <m:sub>
                            <m:r>
                              <m:rPr>
                                <m:brk m:alnAt="23"/>
                              </m:rPr>
                              <a:rPr lang="en-US" sz="2200" i="1" dirty="0">
                                <a:latin typeface="Cambria Math" charset="0"/>
                              </a:rPr>
                              <m:t>𝑖</m:t>
                            </m:r>
                            <m:r>
                              <a:rPr lang="en-US" sz="2200" i="1" dirty="0">
                                <a:latin typeface="Cambria Math" charset="0"/>
                              </a:rPr>
                              <m:t>=1</m:t>
                            </m:r>
                          </m:sub>
                          <m:sup>
                            <m:r>
                              <a:rPr lang="en-US" sz="2200" i="1" dirty="0">
                                <a:latin typeface="Cambria Math" charset="0"/>
                              </a:rPr>
                              <m:t>𝑛</m:t>
                            </m:r>
                          </m:sup>
                          <m:e>
                            <m:sSup>
                              <m:sSupPr>
                                <m:ctrlPr>
                                  <a:rPr lang="en-US" sz="2200" i="1" dirty="0">
                                    <a:latin typeface="Cambria Math" panose="02040503050406030204" pitchFamily="18" charset="0"/>
                                  </a:rPr>
                                </m:ctrlPr>
                              </m:sSupPr>
                              <m:e>
                                <m:d>
                                  <m:dPr>
                                    <m:ctrlPr>
                                      <a:rPr lang="en-US" sz="2200" i="1" dirty="0">
                                        <a:latin typeface="Cambria Math" panose="02040503050406030204" pitchFamily="18" charset="0"/>
                                      </a:rPr>
                                    </m:ctrlPr>
                                  </m:dPr>
                                  <m:e>
                                    <m:sSub>
                                      <m:sSubPr>
                                        <m:ctrlPr>
                                          <a:rPr lang="en-US" sz="2200" i="1" dirty="0">
                                            <a:latin typeface="Cambria Math" panose="02040503050406030204" pitchFamily="18" charset="0"/>
                                          </a:rPr>
                                        </m:ctrlPr>
                                      </m:sSubPr>
                                      <m:e>
                                        <m:r>
                                          <a:rPr lang="en-US" sz="2200" i="1" dirty="0">
                                            <a:latin typeface="Cambria Math" charset="0"/>
                                          </a:rPr>
                                          <m:t>𝑋</m:t>
                                        </m:r>
                                      </m:e>
                                      <m:sub>
                                        <m:r>
                                          <a:rPr lang="en-US" sz="2200" i="1" dirty="0">
                                            <a:latin typeface="Cambria Math" charset="0"/>
                                          </a:rPr>
                                          <m:t>𝑖</m:t>
                                        </m:r>
                                      </m:sub>
                                    </m:sSub>
                                    <m:r>
                                      <a:rPr lang="en-US" sz="2200" i="1" dirty="0">
                                        <a:latin typeface="Cambria Math" charset="0"/>
                                      </a:rPr>
                                      <m:t>−</m:t>
                                    </m:r>
                                    <m:acc>
                                      <m:accPr>
                                        <m:chr m:val="̅"/>
                                        <m:ctrlPr>
                                          <a:rPr lang="en-US" sz="2200" i="1" dirty="0">
                                            <a:latin typeface="Cambria Math" panose="02040503050406030204" pitchFamily="18" charset="0"/>
                                          </a:rPr>
                                        </m:ctrlPr>
                                      </m:accPr>
                                      <m:e>
                                        <m:r>
                                          <a:rPr lang="en-US" sz="2200" i="1" dirty="0">
                                            <a:latin typeface="Cambria Math" charset="0"/>
                                          </a:rPr>
                                          <m:t>𝑋</m:t>
                                        </m:r>
                                      </m:e>
                                    </m:acc>
                                  </m:e>
                                </m:d>
                              </m:e>
                              <m:sup>
                                <m:r>
                                  <a:rPr lang="en-US" sz="2200" i="1" dirty="0">
                                    <a:latin typeface="Cambria Math" charset="0"/>
                                  </a:rPr>
                                  <m:t>2</m:t>
                                </m:r>
                              </m:sup>
                            </m:sSup>
                          </m:e>
                        </m:nary>
                      </m:den>
                    </m:f>
                  </m:oMath>
                </a14:m>
                <a:endParaRPr lang="en-US" sz="2200" dirty="0"/>
              </a:p>
              <a:p>
                <a:pPr lvl="1"/>
                <a:r>
                  <a:rPr lang="en-US" sz="2200" dirty="0"/>
                  <a:t>The variance </a:t>
                </a:r>
                <a14:m>
                  <m:oMath xmlns:m="http://schemas.openxmlformats.org/officeDocument/2006/math">
                    <m:sSubSup>
                      <m:sSubSupPr>
                        <m:ctrlPr>
                          <a:rPr lang="en-US" sz="2200" i="1" dirty="0">
                            <a:latin typeface="Cambria Math" panose="02040503050406030204" pitchFamily="18" charset="0"/>
                          </a:rPr>
                        </m:ctrlPr>
                      </m:sSubSupPr>
                      <m:e>
                        <m:r>
                          <a:rPr lang="en-US" sz="2200" i="1" dirty="0">
                            <a:latin typeface="Cambria Math" charset="0"/>
                            <a:ea typeface="Cambria Math" charset="0"/>
                            <a:cs typeface="Cambria Math" charset="0"/>
                          </a:rPr>
                          <m:t>𝜎</m:t>
                        </m:r>
                      </m:e>
                      <m:sub>
                        <m:sSub>
                          <m:sSubPr>
                            <m:ctrlPr>
                              <a:rPr lang="en-US" sz="2200" i="1" dirty="0">
                                <a:latin typeface="Cambria Math" panose="02040503050406030204" pitchFamily="18" charset="0"/>
                              </a:rPr>
                            </m:ctrlPr>
                          </m:sSubPr>
                          <m:e>
                            <m:r>
                              <a:rPr lang="en-US" sz="2200" i="1" dirty="0">
                                <a:latin typeface="Cambria Math" charset="0"/>
                              </a:rPr>
                              <m:t>𝑏</m:t>
                            </m:r>
                          </m:e>
                          <m:sub>
                            <m:r>
                              <a:rPr lang="en-US" sz="2200" i="1" dirty="0">
                                <a:latin typeface="Cambria Math" charset="0"/>
                              </a:rPr>
                              <m:t>1</m:t>
                            </m:r>
                          </m:sub>
                        </m:sSub>
                      </m:sub>
                      <m:sup>
                        <m:r>
                          <a:rPr lang="en-US" sz="2200" i="1" dirty="0">
                            <a:latin typeface="Cambria Math" charset="0"/>
                          </a:rPr>
                          <m:t>2</m:t>
                        </m:r>
                      </m:sup>
                    </m:sSubSup>
                  </m:oMath>
                </a14:m>
                <a:r>
                  <a:rPr lang="en-US" sz="2200" dirty="0"/>
                  <a:t>can be estimated by </a:t>
                </a:r>
                <a14:m>
                  <m:oMath xmlns:m="http://schemas.openxmlformats.org/officeDocument/2006/math">
                    <m:sSubSup>
                      <m:sSubSupPr>
                        <m:ctrlPr>
                          <a:rPr lang="en-US" sz="2200" i="1" dirty="0">
                            <a:latin typeface="Cambria Math" panose="02040503050406030204" pitchFamily="18" charset="0"/>
                          </a:rPr>
                        </m:ctrlPr>
                      </m:sSubSupPr>
                      <m:e>
                        <m:r>
                          <a:rPr lang="en-US" sz="2200" i="1" dirty="0">
                            <a:latin typeface="Cambria Math" charset="0"/>
                          </a:rPr>
                          <m:t>𝑆</m:t>
                        </m:r>
                      </m:e>
                      <m:sub>
                        <m:sSub>
                          <m:sSubPr>
                            <m:ctrlPr>
                              <a:rPr lang="en-US" sz="2200" i="1" dirty="0">
                                <a:latin typeface="Cambria Math" panose="02040503050406030204" pitchFamily="18" charset="0"/>
                              </a:rPr>
                            </m:ctrlPr>
                          </m:sSubPr>
                          <m:e>
                            <m:r>
                              <a:rPr lang="en-US" sz="2200" i="1" dirty="0">
                                <a:latin typeface="Cambria Math" charset="0"/>
                              </a:rPr>
                              <m:t>𝑏</m:t>
                            </m:r>
                          </m:e>
                          <m:sub>
                            <m:r>
                              <a:rPr lang="en-US" sz="2200" i="1" dirty="0">
                                <a:latin typeface="Cambria Math" charset="0"/>
                              </a:rPr>
                              <m:t>1</m:t>
                            </m:r>
                          </m:sub>
                        </m:sSub>
                      </m:sub>
                      <m:sup>
                        <m:r>
                          <a:rPr lang="en-US" sz="2200" i="1" dirty="0">
                            <a:latin typeface="Cambria Math" charset="0"/>
                          </a:rPr>
                          <m:t>2</m:t>
                        </m:r>
                      </m:sup>
                    </m:sSubSup>
                  </m:oMath>
                </a14:m>
                <a:r>
                  <a:rPr lang="en-US" sz="2200" dirty="0"/>
                  <a:t>as</a:t>
                </a:r>
              </a:p>
              <a:p>
                <a:pPr marL="0" indent="0" algn="ctr">
                  <a:buNone/>
                </a:pPr>
                <a14:m>
                  <m:oMath xmlns:m="http://schemas.openxmlformats.org/officeDocument/2006/math">
                    <m:sSubSup>
                      <m:sSubSupPr>
                        <m:ctrlPr>
                          <a:rPr lang="en-US" sz="2200" i="1" dirty="0">
                            <a:latin typeface="Cambria Math" panose="02040503050406030204" pitchFamily="18" charset="0"/>
                          </a:rPr>
                        </m:ctrlPr>
                      </m:sSubSupPr>
                      <m:e>
                        <m:r>
                          <a:rPr lang="en-US" sz="2200" i="1" dirty="0">
                            <a:latin typeface="Cambria Math" charset="0"/>
                          </a:rPr>
                          <m:t>𝑆</m:t>
                        </m:r>
                      </m:e>
                      <m:sub>
                        <m:sSub>
                          <m:sSubPr>
                            <m:ctrlPr>
                              <a:rPr lang="en-US" sz="2200" i="1" dirty="0">
                                <a:latin typeface="Cambria Math" panose="02040503050406030204" pitchFamily="18" charset="0"/>
                              </a:rPr>
                            </m:ctrlPr>
                          </m:sSubPr>
                          <m:e>
                            <m:r>
                              <a:rPr lang="en-US" sz="2200" i="1" dirty="0">
                                <a:latin typeface="Cambria Math" charset="0"/>
                              </a:rPr>
                              <m:t>𝑏</m:t>
                            </m:r>
                          </m:e>
                          <m:sub>
                            <m:r>
                              <a:rPr lang="en-US" sz="2200" i="1" dirty="0">
                                <a:latin typeface="Cambria Math" charset="0"/>
                              </a:rPr>
                              <m:t>1</m:t>
                            </m:r>
                          </m:sub>
                        </m:sSub>
                      </m:sub>
                      <m:sup>
                        <m:r>
                          <a:rPr lang="en-US" sz="2200" i="1" dirty="0">
                            <a:latin typeface="Cambria Math" charset="0"/>
                          </a:rPr>
                          <m:t>2</m:t>
                        </m:r>
                      </m:sup>
                    </m:sSubSup>
                    <m:r>
                      <a:rPr lang="en-US" sz="2200" i="1" dirty="0">
                        <a:latin typeface="Cambria Math" charset="0"/>
                      </a:rPr>
                      <m:t>=</m:t>
                    </m:r>
                    <m:f>
                      <m:fPr>
                        <m:ctrlPr>
                          <a:rPr lang="en-US" sz="2200" i="1" dirty="0">
                            <a:latin typeface="Cambria Math" panose="02040503050406030204" pitchFamily="18" charset="0"/>
                          </a:rPr>
                        </m:ctrlPr>
                      </m:fPr>
                      <m:num>
                        <m:sSubSup>
                          <m:sSubSupPr>
                            <m:ctrlPr>
                              <a:rPr lang="en-US" sz="2200" i="1" dirty="0">
                                <a:latin typeface="Cambria Math" panose="02040503050406030204" pitchFamily="18" charset="0"/>
                              </a:rPr>
                            </m:ctrlPr>
                          </m:sSubSupPr>
                          <m:e>
                            <m:r>
                              <a:rPr lang="en-US" sz="2200" i="1" dirty="0">
                                <a:latin typeface="Cambria Math" charset="0"/>
                              </a:rPr>
                              <m:t>𝑆</m:t>
                            </m:r>
                          </m:e>
                          <m:sub>
                            <m:r>
                              <a:rPr lang="en-US" sz="2200" i="1" dirty="0">
                                <a:latin typeface="Cambria Math" charset="0"/>
                              </a:rPr>
                              <m:t>𝑒</m:t>
                            </m:r>
                          </m:sub>
                          <m:sup>
                            <m:r>
                              <a:rPr lang="en-US" sz="2200" i="1" dirty="0">
                                <a:latin typeface="Cambria Math" charset="0"/>
                              </a:rPr>
                              <m:t>2</m:t>
                            </m:r>
                          </m:sup>
                        </m:sSubSup>
                      </m:num>
                      <m:den>
                        <m:nary>
                          <m:naryPr>
                            <m:chr m:val="∑"/>
                            <m:ctrlPr>
                              <a:rPr lang="en-US" sz="2200" i="1" dirty="0">
                                <a:latin typeface="Cambria Math" panose="02040503050406030204" pitchFamily="18" charset="0"/>
                              </a:rPr>
                            </m:ctrlPr>
                          </m:naryPr>
                          <m:sub>
                            <m:r>
                              <m:rPr>
                                <m:brk m:alnAt="23"/>
                              </m:rPr>
                              <a:rPr lang="en-US" sz="2200" i="1" dirty="0">
                                <a:latin typeface="Cambria Math" charset="0"/>
                              </a:rPr>
                              <m:t>𝑖</m:t>
                            </m:r>
                            <m:r>
                              <a:rPr lang="en-US" sz="2200" i="1" dirty="0">
                                <a:latin typeface="Cambria Math" charset="0"/>
                              </a:rPr>
                              <m:t>=1</m:t>
                            </m:r>
                          </m:sub>
                          <m:sup>
                            <m:r>
                              <a:rPr lang="en-US" sz="2200" i="1" dirty="0">
                                <a:latin typeface="Cambria Math" charset="0"/>
                              </a:rPr>
                              <m:t>𝑛</m:t>
                            </m:r>
                          </m:sup>
                          <m:e>
                            <m:sSup>
                              <m:sSupPr>
                                <m:ctrlPr>
                                  <a:rPr lang="en-US" sz="2200" i="1" dirty="0">
                                    <a:latin typeface="Cambria Math" panose="02040503050406030204" pitchFamily="18" charset="0"/>
                                  </a:rPr>
                                </m:ctrlPr>
                              </m:sSupPr>
                              <m:e>
                                <m:d>
                                  <m:dPr>
                                    <m:ctrlPr>
                                      <a:rPr lang="en-US" sz="2200" i="1" dirty="0">
                                        <a:latin typeface="Cambria Math" panose="02040503050406030204" pitchFamily="18" charset="0"/>
                                      </a:rPr>
                                    </m:ctrlPr>
                                  </m:dPr>
                                  <m:e>
                                    <m:sSub>
                                      <m:sSubPr>
                                        <m:ctrlPr>
                                          <a:rPr lang="en-US" sz="2200" i="1" dirty="0">
                                            <a:latin typeface="Cambria Math" panose="02040503050406030204" pitchFamily="18" charset="0"/>
                                          </a:rPr>
                                        </m:ctrlPr>
                                      </m:sSubPr>
                                      <m:e>
                                        <m:r>
                                          <a:rPr lang="en-US" sz="2200" i="1" dirty="0">
                                            <a:latin typeface="Cambria Math" charset="0"/>
                                          </a:rPr>
                                          <m:t>𝑋</m:t>
                                        </m:r>
                                      </m:e>
                                      <m:sub>
                                        <m:r>
                                          <a:rPr lang="en-US" sz="2200" i="1" dirty="0">
                                            <a:latin typeface="Cambria Math" charset="0"/>
                                          </a:rPr>
                                          <m:t>𝑖</m:t>
                                        </m:r>
                                      </m:sub>
                                    </m:sSub>
                                    <m:r>
                                      <a:rPr lang="en-US" sz="2200" i="1" dirty="0">
                                        <a:latin typeface="Cambria Math" charset="0"/>
                                      </a:rPr>
                                      <m:t>−</m:t>
                                    </m:r>
                                    <m:acc>
                                      <m:accPr>
                                        <m:chr m:val="̅"/>
                                        <m:ctrlPr>
                                          <a:rPr lang="en-US" sz="2200" i="1" dirty="0">
                                            <a:latin typeface="Cambria Math" panose="02040503050406030204" pitchFamily="18" charset="0"/>
                                          </a:rPr>
                                        </m:ctrlPr>
                                      </m:accPr>
                                      <m:e>
                                        <m:r>
                                          <a:rPr lang="en-US" sz="2200" i="1" dirty="0">
                                            <a:latin typeface="Cambria Math" charset="0"/>
                                          </a:rPr>
                                          <m:t>𝑋</m:t>
                                        </m:r>
                                      </m:e>
                                    </m:acc>
                                  </m:e>
                                </m:d>
                              </m:e>
                              <m:sup>
                                <m:r>
                                  <a:rPr lang="en-US" sz="2200" i="1" dirty="0">
                                    <a:latin typeface="Cambria Math" charset="0"/>
                                  </a:rPr>
                                  <m:t>2</m:t>
                                </m:r>
                              </m:sup>
                            </m:sSup>
                          </m:e>
                        </m:nary>
                      </m:den>
                    </m:f>
                    <m:r>
                      <a:rPr lang="en-US" sz="2200" i="1" dirty="0">
                        <a:latin typeface="Cambria Math" charset="0"/>
                      </a:rPr>
                      <m:t>=</m:t>
                    </m:r>
                    <m:f>
                      <m:fPr>
                        <m:ctrlPr>
                          <a:rPr lang="en-US" sz="2200" i="1" dirty="0">
                            <a:latin typeface="Cambria Math" panose="02040503050406030204" pitchFamily="18" charset="0"/>
                          </a:rPr>
                        </m:ctrlPr>
                      </m:fPr>
                      <m:num>
                        <m:f>
                          <m:fPr>
                            <m:type m:val="lin"/>
                            <m:ctrlPr>
                              <a:rPr lang="en-US" sz="2200" i="1" dirty="0">
                                <a:latin typeface="Cambria Math" panose="02040503050406030204" pitchFamily="18" charset="0"/>
                              </a:rPr>
                            </m:ctrlPr>
                          </m:fPr>
                          <m:num>
                            <m:r>
                              <a:rPr lang="en-US" sz="2200" i="1" dirty="0">
                                <a:latin typeface="Cambria Math" charset="0"/>
                              </a:rPr>
                              <m:t>𝑆𝑆𝐸</m:t>
                            </m:r>
                          </m:num>
                          <m:den>
                            <m:r>
                              <a:rPr lang="en-US" sz="2200" i="1" dirty="0">
                                <a:latin typeface="Cambria Math" charset="0"/>
                              </a:rPr>
                              <m:t>(</m:t>
                            </m:r>
                            <m:r>
                              <a:rPr lang="en-US" sz="2200" i="1" dirty="0">
                                <a:latin typeface="Cambria Math" charset="0"/>
                              </a:rPr>
                              <m:t>𝑛</m:t>
                            </m:r>
                            <m:r>
                              <a:rPr lang="en-US" sz="2200" i="1" dirty="0">
                                <a:latin typeface="Cambria Math" charset="0"/>
                              </a:rPr>
                              <m:t>−2)</m:t>
                            </m:r>
                          </m:den>
                        </m:f>
                      </m:num>
                      <m:den>
                        <m:nary>
                          <m:naryPr>
                            <m:chr m:val="∑"/>
                            <m:ctrlPr>
                              <a:rPr lang="en-US" sz="2200" i="1" dirty="0">
                                <a:latin typeface="Cambria Math" panose="02040503050406030204" pitchFamily="18" charset="0"/>
                              </a:rPr>
                            </m:ctrlPr>
                          </m:naryPr>
                          <m:sub>
                            <m:r>
                              <m:rPr>
                                <m:brk m:alnAt="23"/>
                              </m:rPr>
                              <a:rPr lang="en-US" sz="2200" i="1" dirty="0">
                                <a:latin typeface="Cambria Math" charset="0"/>
                              </a:rPr>
                              <m:t>𝑖</m:t>
                            </m:r>
                            <m:r>
                              <a:rPr lang="en-US" sz="2200" i="1" dirty="0">
                                <a:latin typeface="Cambria Math" charset="0"/>
                              </a:rPr>
                              <m:t>=1</m:t>
                            </m:r>
                          </m:sub>
                          <m:sup>
                            <m:r>
                              <a:rPr lang="en-US" sz="2200" i="1" dirty="0">
                                <a:latin typeface="Cambria Math" charset="0"/>
                              </a:rPr>
                              <m:t>𝑛</m:t>
                            </m:r>
                          </m:sup>
                          <m:e>
                            <m:sSup>
                              <m:sSupPr>
                                <m:ctrlPr>
                                  <a:rPr lang="en-US" sz="2200" i="1" dirty="0">
                                    <a:latin typeface="Cambria Math" panose="02040503050406030204" pitchFamily="18" charset="0"/>
                                  </a:rPr>
                                </m:ctrlPr>
                              </m:sSupPr>
                              <m:e>
                                <m:d>
                                  <m:dPr>
                                    <m:ctrlPr>
                                      <a:rPr lang="en-US" sz="2200" i="1" dirty="0">
                                        <a:latin typeface="Cambria Math" panose="02040503050406030204" pitchFamily="18" charset="0"/>
                                      </a:rPr>
                                    </m:ctrlPr>
                                  </m:dPr>
                                  <m:e>
                                    <m:sSub>
                                      <m:sSubPr>
                                        <m:ctrlPr>
                                          <a:rPr lang="en-US" sz="2200" i="1" dirty="0">
                                            <a:latin typeface="Cambria Math" panose="02040503050406030204" pitchFamily="18" charset="0"/>
                                          </a:rPr>
                                        </m:ctrlPr>
                                      </m:sSubPr>
                                      <m:e>
                                        <m:r>
                                          <a:rPr lang="en-US" sz="2200" i="1" dirty="0">
                                            <a:latin typeface="Cambria Math" charset="0"/>
                                          </a:rPr>
                                          <m:t>𝑋</m:t>
                                        </m:r>
                                      </m:e>
                                      <m:sub>
                                        <m:r>
                                          <a:rPr lang="en-US" sz="2200" i="1" dirty="0">
                                            <a:latin typeface="Cambria Math" charset="0"/>
                                          </a:rPr>
                                          <m:t>𝑖</m:t>
                                        </m:r>
                                      </m:sub>
                                    </m:sSub>
                                    <m:r>
                                      <a:rPr lang="en-US" sz="2200" i="1" dirty="0">
                                        <a:latin typeface="Cambria Math" charset="0"/>
                                      </a:rPr>
                                      <m:t>−</m:t>
                                    </m:r>
                                    <m:acc>
                                      <m:accPr>
                                        <m:chr m:val="̅"/>
                                        <m:ctrlPr>
                                          <a:rPr lang="en-US" sz="2200" i="1" dirty="0">
                                            <a:latin typeface="Cambria Math" panose="02040503050406030204" pitchFamily="18" charset="0"/>
                                          </a:rPr>
                                        </m:ctrlPr>
                                      </m:accPr>
                                      <m:e>
                                        <m:r>
                                          <a:rPr lang="en-US" sz="2200" i="1" dirty="0">
                                            <a:latin typeface="Cambria Math" charset="0"/>
                                          </a:rPr>
                                          <m:t>𝑋</m:t>
                                        </m:r>
                                      </m:e>
                                    </m:acc>
                                  </m:e>
                                </m:d>
                              </m:e>
                              <m:sup>
                                <m:r>
                                  <a:rPr lang="en-US" sz="2200" i="1" dirty="0">
                                    <a:latin typeface="Cambria Math" charset="0"/>
                                  </a:rPr>
                                  <m:t>2</m:t>
                                </m:r>
                              </m:sup>
                            </m:sSup>
                          </m:e>
                        </m:nary>
                      </m:den>
                    </m:f>
                    <m:r>
                      <a:rPr lang="en-US" sz="2200" i="1" dirty="0">
                        <a:latin typeface="Cambria Math" charset="0"/>
                      </a:rPr>
                      <m:t>=</m:t>
                    </m:r>
                    <m:f>
                      <m:fPr>
                        <m:ctrlPr>
                          <a:rPr lang="en-US" sz="2200" i="1" dirty="0">
                            <a:latin typeface="Cambria Math" panose="02040503050406030204" pitchFamily="18" charset="0"/>
                          </a:rPr>
                        </m:ctrlPr>
                      </m:fPr>
                      <m:num>
                        <m:f>
                          <m:fPr>
                            <m:type m:val="lin"/>
                            <m:ctrlPr>
                              <a:rPr lang="en-US" sz="2200" i="1" dirty="0">
                                <a:latin typeface="Cambria Math" panose="02040503050406030204" pitchFamily="18" charset="0"/>
                              </a:rPr>
                            </m:ctrlPr>
                          </m:fPr>
                          <m:num>
                            <m:nary>
                              <m:naryPr>
                                <m:chr m:val="∑"/>
                                <m:ctrlPr>
                                  <a:rPr lang="en-US" sz="2200" i="1">
                                    <a:latin typeface="Cambria Math" panose="02040503050406030204" pitchFamily="18" charset="0"/>
                                  </a:rPr>
                                </m:ctrlPr>
                              </m:naryPr>
                              <m:sub>
                                <m:r>
                                  <m:rPr>
                                    <m:brk m:alnAt="23"/>
                                  </m:rPr>
                                  <a:rPr lang="en-US" sz="2200" i="1">
                                    <a:latin typeface="Cambria Math"/>
                                  </a:rPr>
                                  <m:t>𝑖</m:t>
                                </m:r>
                                <m:r>
                                  <a:rPr lang="en-US" sz="2200" i="1">
                                    <a:latin typeface="Cambria Math"/>
                                  </a:rPr>
                                  <m:t>=1</m:t>
                                </m:r>
                              </m:sub>
                              <m:sup>
                                <m:r>
                                  <a:rPr lang="en-US" sz="2200" i="1">
                                    <a:latin typeface="Cambria Math"/>
                                  </a:rPr>
                                  <m:t>𝑛</m:t>
                                </m:r>
                              </m:sup>
                              <m:e>
                                <m:sSup>
                                  <m:sSupPr>
                                    <m:ctrlPr>
                                      <a:rPr lang="en-US" sz="2200" i="1">
                                        <a:latin typeface="Cambria Math" panose="02040503050406030204" pitchFamily="18" charset="0"/>
                                      </a:rPr>
                                    </m:ctrlPr>
                                  </m:sSupPr>
                                  <m:e>
                                    <m:d>
                                      <m:dPr>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charset="0"/>
                                              </a:rPr>
                                              <m:t>𝑌</m:t>
                                            </m:r>
                                          </m:e>
                                          <m:sub>
                                            <m:r>
                                              <a:rPr lang="en-US" sz="2200" i="1">
                                                <a:latin typeface="Cambria Math"/>
                                              </a:rPr>
                                              <m:t>𝑖</m:t>
                                            </m:r>
                                          </m:sub>
                                        </m:sSub>
                                        <m:r>
                                          <a:rPr lang="en-US" sz="2200" i="1">
                                            <a:latin typeface="Cambria Math"/>
                                          </a:rPr>
                                          <m:t>−</m:t>
                                        </m:r>
                                        <m:sSub>
                                          <m:sSubPr>
                                            <m:ctrlPr>
                                              <a:rPr lang="en-US" sz="2200" i="1">
                                                <a:latin typeface="Cambria Math" panose="02040503050406030204" pitchFamily="18" charset="0"/>
                                              </a:rPr>
                                            </m:ctrlPr>
                                          </m:sSubPr>
                                          <m:e>
                                            <m:acc>
                                              <m:accPr>
                                                <m:chr m:val="̂"/>
                                                <m:ctrlPr>
                                                  <a:rPr lang="en-US" sz="2200" i="1">
                                                    <a:latin typeface="Cambria Math" panose="02040503050406030204" pitchFamily="18" charset="0"/>
                                                  </a:rPr>
                                                </m:ctrlPr>
                                              </m:accPr>
                                              <m:e>
                                                <m:r>
                                                  <a:rPr lang="en-US" sz="2200" i="1">
                                                    <a:latin typeface="Cambria Math" charset="0"/>
                                                  </a:rPr>
                                                  <m:t>𝑌</m:t>
                                                </m:r>
                                              </m:e>
                                            </m:acc>
                                          </m:e>
                                          <m:sub>
                                            <m:r>
                                              <a:rPr lang="en-US" sz="2200" i="1">
                                                <a:latin typeface="Cambria Math"/>
                                              </a:rPr>
                                              <m:t>𝑖</m:t>
                                            </m:r>
                                          </m:sub>
                                        </m:sSub>
                                      </m:e>
                                    </m:d>
                                  </m:e>
                                  <m:sup>
                                    <m:r>
                                      <a:rPr lang="en-US" sz="2200" i="1">
                                        <a:latin typeface="Cambria Math"/>
                                      </a:rPr>
                                      <m:t>2</m:t>
                                    </m:r>
                                  </m:sup>
                                </m:sSup>
                              </m:e>
                            </m:nary>
                          </m:num>
                          <m:den>
                            <m:r>
                              <a:rPr lang="en-US" sz="2200" i="1" dirty="0">
                                <a:latin typeface="Cambria Math" charset="0"/>
                              </a:rPr>
                              <m:t>(</m:t>
                            </m:r>
                            <m:r>
                              <a:rPr lang="en-US" sz="2200" i="1" dirty="0">
                                <a:latin typeface="Cambria Math" charset="0"/>
                              </a:rPr>
                              <m:t>𝑛</m:t>
                            </m:r>
                            <m:r>
                              <a:rPr lang="en-US" sz="2200" i="1" dirty="0">
                                <a:latin typeface="Cambria Math" charset="0"/>
                              </a:rPr>
                              <m:t>−2)</m:t>
                            </m:r>
                          </m:den>
                        </m:f>
                      </m:num>
                      <m:den>
                        <m:nary>
                          <m:naryPr>
                            <m:chr m:val="∑"/>
                            <m:ctrlPr>
                              <a:rPr lang="en-US" sz="2200" i="1" dirty="0">
                                <a:latin typeface="Cambria Math" panose="02040503050406030204" pitchFamily="18" charset="0"/>
                              </a:rPr>
                            </m:ctrlPr>
                          </m:naryPr>
                          <m:sub>
                            <m:r>
                              <m:rPr>
                                <m:brk m:alnAt="23"/>
                              </m:rPr>
                              <a:rPr lang="en-US" sz="2200" i="1" dirty="0">
                                <a:latin typeface="Cambria Math" charset="0"/>
                              </a:rPr>
                              <m:t>𝑖</m:t>
                            </m:r>
                            <m:r>
                              <a:rPr lang="en-US" sz="2200" i="1" dirty="0">
                                <a:latin typeface="Cambria Math" charset="0"/>
                              </a:rPr>
                              <m:t>=1</m:t>
                            </m:r>
                          </m:sub>
                          <m:sup>
                            <m:r>
                              <a:rPr lang="en-US" sz="2200" i="1" dirty="0">
                                <a:latin typeface="Cambria Math" charset="0"/>
                              </a:rPr>
                              <m:t>𝑛</m:t>
                            </m:r>
                          </m:sup>
                          <m:e>
                            <m:sSup>
                              <m:sSupPr>
                                <m:ctrlPr>
                                  <a:rPr lang="en-US" sz="2200" i="1" dirty="0">
                                    <a:latin typeface="Cambria Math" panose="02040503050406030204" pitchFamily="18" charset="0"/>
                                  </a:rPr>
                                </m:ctrlPr>
                              </m:sSupPr>
                              <m:e>
                                <m:d>
                                  <m:dPr>
                                    <m:ctrlPr>
                                      <a:rPr lang="en-US" sz="2200" i="1" dirty="0">
                                        <a:latin typeface="Cambria Math" panose="02040503050406030204" pitchFamily="18" charset="0"/>
                                      </a:rPr>
                                    </m:ctrlPr>
                                  </m:dPr>
                                  <m:e>
                                    <m:sSub>
                                      <m:sSubPr>
                                        <m:ctrlPr>
                                          <a:rPr lang="en-US" sz="2200" i="1" dirty="0">
                                            <a:latin typeface="Cambria Math" panose="02040503050406030204" pitchFamily="18" charset="0"/>
                                          </a:rPr>
                                        </m:ctrlPr>
                                      </m:sSubPr>
                                      <m:e>
                                        <m:r>
                                          <a:rPr lang="en-US" sz="2200" i="1" dirty="0">
                                            <a:latin typeface="Cambria Math" charset="0"/>
                                          </a:rPr>
                                          <m:t>𝑋</m:t>
                                        </m:r>
                                      </m:e>
                                      <m:sub>
                                        <m:r>
                                          <a:rPr lang="en-US" sz="2200" i="1" dirty="0">
                                            <a:latin typeface="Cambria Math" charset="0"/>
                                          </a:rPr>
                                          <m:t>𝑖</m:t>
                                        </m:r>
                                      </m:sub>
                                    </m:sSub>
                                    <m:r>
                                      <a:rPr lang="en-US" sz="2200" i="1" dirty="0">
                                        <a:latin typeface="Cambria Math" charset="0"/>
                                      </a:rPr>
                                      <m:t>−</m:t>
                                    </m:r>
                                    <m:acc>
                                      <m:accPr>
                                        <m:chr m:val="̅"/>
                                        <m:ctrlPr>
                                          <a:rPr lang="en-US" sz="2200" i="1" dirty="0">
                                            <a:latin typeface="Cambria Math" panose="02040503050406030204" pitchFamily="18" charset="0"/>
                                          </a:rPr>
                                        </m:ctrlPr>
                                      </m:accPr>
                                      <m:e>
                                        <m:r>
                                          <a:rPr lang="en-US" sz="2200" i="1" dirty="0">
                                            <a:latin typeface="Cambria Math" charset="0"/>
                                          </a:rPr>
                                          <m:t>𝑋</m:t>
                                        </m:r>
                                      </m:e>
                                    </m:acc>
                                  </m:e>
                                </m:d>
                              </m:e>
                              <m:sup>
                                <m:r>
                                  <a:rPr lang="en-US" sz="2200" i="1" dirty="0">
                                    <a:latin typeface="Cambria Math" charset="0"/>
                                  </a:rPr>
                                  <m:t>2</m:t>
                                </m:r>
                              </m:sup>
                            </m:sSup>
                          </m:e>
                        </m:nary>
                      </m:den>
                    </m:f>
                  </m:oMath>
                </a14:m>
                <a:r>
                  <a:rPr lang="en-US" sz="2200" dirty="0"/>
                  <a:t> </a:t>
                </a:r>
              </a:p>
              <a:p>
                <a:pPr lvl="2"/>
                <a:endParaRPr lang="en-US" sz="1000" dirty="0"/>
              </a:p>
              <a:p>
                <a:pPr lvl="2"/>
                <a14:m>
                  <m:oMath xmlns:m="http://schemas.openxmlformats.org/officeDocument/2006/math">
                    <m:sSub>
                      <m:sSubPr>
                        <m:ctrlPr>
                          <a:rPr lang="en-US" sz="2000" i="1">
                            <a:latin typeface="Cambria Math" panose="02040503050406030204" pitchFamily="18" charset="0"/>
                          </a:rPr>
                        </m:ctrlPr>
                      </m:sSubPr>
                      <m:e>
                        <m:r>
                          <a:rPr lang="en-US" sz="2000" i="1">
                            <a:latin typeface="Cambria Math"/>
                          </a:rPr>
                          <m:t>𝑆</m:t>
                        </m:r>
                      </m:e>
                      <m:sub>
                        <m:sSub>
                          <m:sSubPr>
                            <m:ctrlPr>
                              <a:rPr lang="en-US" sz="2000" i="1">
                                <a:latin typeface="Cambria Math" panose="02040503050406030204" pitchFamily="18" charset="0"/>
                              </a:rPr>
                            </m:ctrlPr>
                          </m:sSubPr>
                          <m:e>
                            <m:r>
                              <a:rPr lang="en-US" sz="2000" i="1">
                                <a:latin typeface="Cambria Math"/>
                              </a:rPr>
                              <m:t>𝑏</m:t>
                            </m:r>
                          </m:e>
                          <m:sub>
                            <m:r>
                              <a:rPr lang="en-US" sz="2000" i="1">
                                <a:latin typeface="Cambria Math"/>
                              </a:rPr>
                              <m:t>1</m:t>
                            </m:r>
                          </m:sub>
                        </m:sSub>
                      </m:sub>
                    </m:sSub>
                  </m:oMath>
                </a14:m>
                <a:r>
                  <a:rPr lang="en-US" sz="2000" dirty="0"/>
                  <a:t> measures the variability in the slope of regression lines arise from different possible samples</a:t>
                </a:r>
                <a:endParaRPr lang="en-US" sz="2000" i="1" dirty="0" smtClean="0">
                  <a:latin typeface="Cambria Math"/>
                </a:endParaRPr>
              </a:p>
              <a:p>
                <a:pPr lvl="2"/>
                <a14:m>
                  <m:oMath xmlns:m="http://schemas.openxmlformats.org/officeDocument/2006/math">
                    <m:sSubSup>
                      <m:sSubSupPr>
                        <m:ctrlPr>
                          <a:rPr lang="en-US" sz="2000" i="1" dirty="0">
                            <a:latin typeface="Cambria Math" panose="02040503050406030204" pitchFamily="18" charset="0"/>
                          </a:rPr>
                        </m:ctrlPr>
                      </m:sSubSupPr>
                      <m:e>
                        <m:r>
                          <a:rPr lang="en-US" sz="2000" i="1" dirty="0">
                            <a:latin typeface="Cambria Math" charset="0"/>
                          </a:rPr>
                          <m:t>𝑆</m:t>
                        </m:r>
                      </m:e>
                      <m:sub>
                        <m:r>
                          <a:rPr lang="en-US" sz="2000" i="1" dirty="0">
                            <a:latin typeface="Cambria Math" charset="0"/>
                          </a:rPr>
                          <m:t>𝑒</m:t>
                        </m:r>
                      </m:sub>
                      <m:sup>
                        <m:r>
                          <a:rPr lang="en-US" sz="2000" i="1" dirty="0">
                            <a:latin typeface="Cambria Math" charset="0"/>
                          </a:rPr>
                          <m:t>2</m:t>
                        </m:r>
                      </m:sup>
                    </m:sSubSup>
                  </m:oMath>
                </a14:m>
                <a:r>
                  <a:rPr lang="en-US" sz="2000" dirty="0"/>
                  <a:t> is called the </a:t>
                </a:r>
                <a:r>
                  <a:rPr lang="en-US" sz="2000" dirty="0" smtClean="0"/>
                  <a:t>mean squared error (</a:t>
                </a:r>
                <a:r>
                  <a:rPr lang="en-US" sz="2000" dirty="0"/>
                  <a:t>MSE) of the regression model. </a:t>
                </a:r>
                <a:r>
                  <a:rPr lang="en-US" sz="2000" dirty="0" smtClean="0"/>
                  <a:t>It measures the variance of </a:t>
                </a:r>
                <a:r>
                  <a:rPr lang="en-US" sz="2000" dirty="0"/>
                  <a:t>the errors around the regression </a:t>
                </a:r>
                <a:r>
                  <a:rPr lang="en-US" sz="2000" dirty="0" smtClean="0"/>
                  <a:t>line. It </a:t>
                </a:r>
                <a:r>
                  <a:rPr lang="en-US" sz="2000" dirty="0"/>
                  <a:t>is an unbiased estimator of </a:t>
                </a:r>
                <a14:m>
                  <m:oMath xmlns:m="http://schemas.openxmlformats.org/officeDocument/2006/math">
                    <m:sSup>
                      <m:sSupPr>
                        <m:ctrlPr>
                          <a:rPr lang="en-US" sz="2000" i="1" dirty="0">
                            <a:latin typeface="Cambria Math" panose="02040503050406030204" pitchFamily="18" charset="0"/>
                          </a:rPr>
                        </m:ctrlPr>
                      </m:sSupPr>
                      <m:e>
                        <m:r>
                          <a:rPr lang="en-US" sz="2000" i="1" dirty="0">
                            <a:latin typeface="Cambria Math" charset="0"/>
                            <a:ea typeface="Cambria Math" charset="0"/>
                            <a:cs typeface="Cambria Math" charset="0"/>
                          </a:rPr>
                          <m:t>𝜎</m:t>
                        </m:r>
                      </m:e>
                      <m:sup>
                        <m:r>
                          <a:rPr lang="en-US" sz="2000" i="1" dirty="0">
                            <a:latin typeface="Cambria Math" charset="0"/>
                          </a:rPr>
                          <m:t>2</m:t>
                        </m:r>
                      </m:sup>
                    </m:sSup>
                  </m:oMath>
                </a14:m>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1556" b="-1211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59</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72235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Inferences about the Slope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Confidence intervals </a:t>
                </a:r>
                <a:r>
                  <a:rPr lang="en-US" sz="2600" dirty="0"/>
                  <a:t>for the </a:t>
                </a:r>
                <a:r>
                  <a:rPr lang="en-US" sz="2600" dirty="0" smtClean="0"/>
                  <a:t>population regression slope</a:t>
                </a:r>
                <a:endParaRPr lang="en-US" sz="2600" dirty="0"/>
              </a:p>
              <a:p>
                <a:pPr lvl="1"/>
                <a:r>
                  <a:rPr lang="en-US" sz="2200" dirty="0"/>
                  <a:t>Since </a:t>
                </a:r>
                <a14:m>
                  <m:oMath xmlns:m="http://schemas.openxmlformats.org/officeDocument/2006/math">
                    <m:r>
                      <a:rPr lang="en-US" sz="2200" i="1" dirty="0" smtClean="0">
                        <a:latin typeface="Cambria Math"/>
                      </a:rPr>
                      <m:t>𝑏</m:t>
                    </m:r>
                    <m:r>
                      <a:rPr lang="en-US" sz="2200" i="1" baseline="-25000" dirty="0">
                        <a:latin typeface="Cambria Math"/>
                      </a:rPr>
                      <m:t>1</m:t>
                    </m:r>
                  </m:oMath>
                </a14:m>
                <a:r>
                  <a:rPr lang="en-US" sz="2200" dirty="0"/>
                  <a:t> is normally distributed, when </a:t>
                </a:r>
                <a14:m>
                  <m:oMath xmlns:m="http://schemas.openxmlformats.org/officeDocument/2006/math">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𝜎</m:t>
                        </m:r>
                      </m:e>
                      <m:sub>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𝑏</m:t>
                            </m:r>
                          </m:e>
                          <m:sub>
                            <m:r>
                              <a:rPr lang="en-US" sz="2200" i="1">
                                <a:latin typeface="Cambria Math" charset="0"/>
                                <a:ea typeface="Cambria Math" charset="0"/>
                                <a:cs typeface="Cambria Math" charset="0"/>
                              </a:rPr>
                              <m:t>1</m:t>
                            </m:r>
                          </m:sub>
                        </m:sSub>
                      </m:sub>
                    </m:sSub>
                  </m:oMath>
                </a14:m>
                <a:r>
                  <a:rPr lang="en-US" sz="2200" dirty="0"/>
                  <a:t>is estimated by </a:t>
                </a:r>
                <a14:m>
                  <m:oMath xmlns:m="http://schemas.openxmlformats.org/officeDocument/2006/math">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𝑆</m:t>
                        </m:r>
                      </m:e>
                      <m:sub>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𝑏</m:t>
                            </m:r>
                          </m:e>
                          <m:sub>
                            <m:r>
                              <a:rPr lang="en-US" sz="2200" i="1">
                                <a:latin typeface="Cambria Math" charset="0"/>
                                <a:ea typeface="Cambria Math" charset="0"/>
                                <a:cs typeface="Cambria Math" charset="0"/>
                              </a:rPr>
                              <m:t>1</m:t>
                            </m:r>
                          </m:sub>
                        </m:sSub>
                      </m:sub>
                    </m:sSub>
                  </m:oMath>
                </a14:m>
                <a:r>
                  <a:rPr lang="en-US" sz="2200" dirty="0"/>
                  <a:t>, the </a:t>
                </a:r>
                <a:r>
                  <a:rPr lang="en-US" sz="2200" dirty="0" smtClean="0"/>
                  <a:t>statistic</a:t>
                </a:r>
              </a:p>
              <a:p>
                <a:pPr marL="344487" lvl="1" indent="0">
                  <a:buNone/>
                </a:pPr>
                <a:r>
                  <a:rPr lang="en-US" sz="2200" dirty="0"/>
                  <a:t>	</a:t>
                </a:r>
                <a14:m>
                  <m:oMath xmlns:m="http://schemas.openxmlformats.org/officeDocument/2006/math">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charset="0"/>
                              </a:rPr>
                              <m:t>𝑏</m:t>
                            </m:r>
                          </m:e>
                          <m:sub>
                            <m:r>
                              <a:rPr lang="en-US" sz="2200" i="1">
                                <a:latin typeface="Cambria Math" charset="0"/>
                              </a:rPr>
                              <m:t>1</m:t>
                            </m:r>
                          </m:sub>
                        </m:sSub>
                        <m:r>
                          <a:rPr lang="en-US" sz="2200" i="1">
                            <a:latin typeface="Cambria Math" charset="0"/>
                          </a:rPr>
                          <m:t>−</m:t>
                        </m:r>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𝛽</m:t>
                            </m:r>
                          </m:e>
                          <m:sub>
                            <m:r>
                              <a:rPr lang="en-US" sz="2200" i="1">
                                <a:latin typeface="Cambria Math" charset="0"/>
                                <a:ea typeface="Cambria Math" charset="0"/>
                                <a:cs typeface="Cambria Math" charset="0"/>
                              </a:rPr>
                              <m:t>1</m:t>
                            </m:r>
                          </m:sub>
                        </m:sSub>
                      </m:num>
                      <m:den>
                        <m:sSub>
                          <m:sSubPr>
                            <m:ctrlPr>
                              <a:rPr lang="en-US" sz="2200" i="1">
                                <a:latin typeface="Cambria Math" panose="02040503050406030204" pitchFamily="18" charset="0"/>
                              </a:rPr>
                            </m:ctrlPr>
                          </m:sSubPr>
                          <m:e>
                            <m:r>
                              <a:rPr lang="en-US" sz="2200" i="1">
                                <a:latin typeface="Cambria Math" charset="0"/>
                              </a:rPr>
                              <m:t>𝑆</m:t>
                            </m:r>
                          </m:e>
                          <m:sub>
                            <m:sSub>
                              <m:sSubPr>
                                <m:ctrlPr>
                                  <a:rPr lang="en-US" sz="2200" i="1">
                                    <a:latin typeface="Cambria Math" panose="02040503050406030204" pitchFamily="18" charset="0"/>
                                  </a:rPr>
                                </m:ctrlPr>
                              </m:sSubPr>
                              <m:e>
                                <m:r>
                                  <a:rPr lang="en-US" sz="2200" i="1">
                                    <a:latin typeface="Cambria Math" charset="0"/>
                                  </a:rPr>
                                  <m:t>𝑏</m:t>
                                </m:r>
                              </m:e>
                              <m:sub>
                                <m:r>
                                  <a:rPr lang="en-US" sz="2200" i="1">
                                    <a:latin typeface="Cambria Math" charset="0"/>
                                  </a:rPr>
                                  <m:t>1</m:t>
                                </m:r>
                              </m:sub>
                            </m:sSub>
                          </m:sub>
                        </m:sSub>
                      </m:den>
                    </m:f>
                  </m:oMath>
                </a14:m>
                <a:r>
                  <a:rPr lang="en-US" sz="2200" dirty="0"/>
                  <a:t> </a:t>
                </a:r>
                <a14:m>
                  <m:oMath xmlns:m="http://schemas.openxmlformats.org/officeDocument/2006/math">
                    <m:r>
                      <a:rPr lang="en-US" sz="2200" i="1" dirty="0" smtClean="0">
                        <a:latin typeface="Cambria Math"/>
                      </a:rPr>
                      <m:t>~ </m:t>
                    </m:r>
                    <m:r>
                      <a:rPr lang="en-US" sz="2200" i="1" dirty="0" smtClean="0">
                        <a:latin typeface="Cambria Math"/>
                      </a:rPr>
                      <m:t>𝑡</m:t>
                    </m:r>
                  </m:oMath>
                </a14:m>
                <a:r>
                  <a:rPr lang="en-US" sz="2200" i="1" dirty="0"/>
                  <a:t>  </a:t>
                </a:r>
                <a:r>
                  <a:rPr lang="en-US" sz="2200" dirty="0"/>
                  <a:t>with</a:t>
                </a:r>
                <a:r>
                  <a:rPr lang="en-US" sz="2200" i="1" dirty="0"/>
                  <a:t> </a:t>
                </a:r>
                <a14:m>
                  <m:oMath xmlns:m="http://schemas.openxmlformats.org/officeDocument/2006/math">
                    <m:r>
                      <a:rPr lang="en-US" sz="2200" i="1" dirty="0" smtClean="0">
                        <a:latin typeface="Cambria Math"/>
                      </a:rPr>
                      <m:t>𝑛</m:t>
                    </m:r>
                  </m:oMath>
                </a14:m>
                <a:r>
                  <a:rPr lang="en-US" sz="2200" dirty="0"/>
                  <a:t>-2 degrees of freedom</a:t>
                </a:r>
              </a:p>
              <a:p>
                <a:pPr lvl="1"/>
                <a:r>
                  <a:rPr lang="en-US" sz="2200" dirty="0" smtClean="0"/>
                  <a:t>If </a:t>
                </a:r>
                <a:r>
                  <a:rPr lang="en-US" sz="2200" dirty="0"/>
                  <a:t>the error term </a:t>
                </a:r>
                <a14:m>
                  <m:oMath xmlns:m="http://schemas.openxmlformats.org/officeDocument/2006/math">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𝜀</m:t>
                        </m:r>
                      </m:e>
                      <m:sub>
                        <m:r>
                          <a:rPr lang="en-US" sz="2200" i="1">
                            <a:latin typeface="Cambria Math" charset="0"/>
                            <a:ea typeface="Cambria Math" charset="0"/>
                            <a:cs typeface="Cambria Math" charset="0"/>
                          </a:rPr>
                          <m:t>𝑖</m:t>
                        </m:r>
                      </m:sub>
                    </m:sSub>
                  </m:oMath>
                </a14:m>
                <a:r>
                  <a:rPr lang="en-US" sz="2200" dirty="0"/>
                  <a:t> are normally distribution as assumed, a 100(1-</a:t>
                </a:r>
                <a14:m>
                  <m:oMath xmlns:m="http://schemas.openxmlformats.org/officeDocument/2006/math">
                    <m:r>
                      <a:rPr lang="en-US" sz="2200" i="1">
                        <a:latin typeface="Cambria Math" charset="0"/>
                        <a:ea typeface="Cambria Math" charset="0"/>
                        <a:cs typeface="Cambria Math" charset="0"/>
                      </a:rPr>
                      <m:t>𝛼</m:t>
                    </m:r>
                  </m:oMath>
                </a14:m>
                <a:r>
                  <a:rPr lang="en-US" sz="2200" dirty="0"/>
                  <a:t>)% confidence interval for the population regression slope </a:t>
                </a:r>
                <a14:m>
                  <m:oMath xmlns:m="http://schemas.openxmlformats.org/officeDocument/2006/math">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𝛽</m:t>
                        </m:r>
                      </m:e>
                      <m:sub>
                        <m:r>
                          <a:rPr lang="en-US" sz="2200" i="1">
                            <a:latin typeface="Cambria Math" charset="0"/>
                            <a:ea typeface="Cambria Math" charset="0"/>
                            <a:cs typeface="Cambria Math" charset="0"/>
                          </a:rPr>
                          <m:t>1</m:t>
                        </m:r>
                      </m:sub>
                    </m:sSub>
                  </m:oMath>
                </a14:m>
                <a:r>
                  <a:rPr lang="en-US" sz="2200" dirty="0"/>
                  <a:t>is given by</a:t>
                </a:r>
                <a:endParaRPr lang="en-US" sz="2200" dirty="0" smtClean="0"/>
              </a:p>
              <a:p>
                <a:pPr marL="344487" lvl="1" indent="0">
                  <a:buNone/>
                </a:pPr>
                <a:r>
                  <a:rPr lang="en-US" sz="2200" dirty="0"/>
                  <a:t>	</a:t>
                </a:r>
                <a14:m>
                  <m:oMath xmlns:m="http://schemas.openxmlformats.org/officeDocument/2006/math">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charset="0"/>
                              </a:rPr>
                              <m:t>𝑏</m:t>
                            </m:r>
                          </m:e>
                          <m:sub>
                            <m:r>
                              <a:rPr lang="en-US" sz="2200" i="1">
                                <a:latin typeface="Cambria Math" charset="0"/>
                              </a:rPr>
                              <m:t>1</m:t>
                            </m:r>
                          </m:sub>
                        </m:sSub>
                        <m:r>
                          <a:rPr lang="en-US" sz="2200" i="1">
                            <a:latin typeface="Cambria Math" charset="0"/>
                          </a:rPr>
                          <m:t>−</m:t>
                        </m:r>
                        <m:sSub>
                          <m:sSubPr>
                            <m:ctrlPr>
                              <a:rPr lang="en-US" sz="2200" i="1">
                                <a:latin typeface="Cambria Math" panose="02040503050406030204" pitchFamily="18" charset="0"/>
                              </a:rPr>
                            </m:ctrlPr>
                          </m:sSubPr>
                          <m:e>
                            <m:r>
                              <a:rPr lang="en-US" sz="2200" i="1">
                                <a:latin typeface="Cambria Math" charset="0"/>
                              </a:rPr>
                              <m:t>𝑡</m:t>
                            </m:r>
                          </m:e>
                          <m:sub>
                            <m:f>
                              <m:fPr>
                                <m:type m:val="lin"/>
                                <m:ctrlPr>
                                  <a:rPr lang="en-US" sz="2200" i="1">
                                    <a:latin typeface="Cambria Math" panose="02040503050406030204" pitchFamily="18" charset="0"/>
                                  </a:rPr>
                                </m:ctrlPr>
                              </m:fPr>
                              <m:num>
                                <m:r>
                                  <a:rPr lang="en-US" sz="2200" i="1">
                                    <a:latin typeface="Cambria Math" charset="0"/>
                                    <a:ea typeface="Cambria Math" charset="0"/>
                                    <a:cs typeface="Cambria Math" charset="0"/>
                                  </a:rPr>
                                  <m:t>𝛼</m:t>
                                </m:r>
                              </m:num>
                              <m:den>
                                <m:r>
                                  <a:rPr lang="en-US" sz="2200" i="1">
                                    <a:latin typeface="Cambria Math" charset="0"/>
                                  </a:rPr>
                                  <m:t>2,</m:t>
                                </m:r>
                                <m:r>
                                  <a:rPr lang="en-US" sz="2200" i="1">
                                    <a:latin typeface="Cambria Math" charset="0"/>
                                  </a:rPr>
                                  <m:t>𝑛</m:t>
                                </m:r>
                                <m:r>
                                  <a:rPr lang="en-US" sz="2200" i="1">
                                    <a:latin typeface="Cambria Math" charset="0"/>
                                  </a:rPr>
                                  <m:t>−2</m:t>
                                </m:r>
                              </m:den>
                            </m:f>
                          </m:sub>
                        </m:sSub>
                        <m:sSub>
                          <m:sSubPr>
                            <m:ctrlPr>
                              <a:rPr lang="en-US" sz="2200" i="1">
                                <a:latin typeface="Cambria Math" panose="02040503050406030204" pitchFamily="18" charset="0"/>
                              </a:rPr>
                            </m:ctrlPr>
                          </m:sSubPr>
                          <m:e>
                            <m:r>
                              <a:rPr lang="en-US" sz="2200" i="1">
                                <a:latin typeface="Cambria Math" charset="0"/>
                              </a:rPr>
                              <m:t> </m:t>
                            </m:r>
                            <m:r>
                              <a:rPr lang="en-US" sz="2200" i="1">
                                <a:latin typeface="Cambria Math" charset="0"/>
                              </a:rPr>
                              <m:t>𝑆</m:t>
                            </m:r>
                          </m:e>
                          <m:sub>
                            <m:sSub>
                              <m:sSubPr>
                                <m:ctrlPr>
                                  <a:rPr lang="en-US" sz="2200" i="1">
                                    <a:latin typeface="Cambria Math" panose="02040503050406030204" pitchFamily="18" charset="0"/>
                                  </a:rPr>
                                </m:ctrlPr>
                              </m:sSubPr>
                              <m:e>
                                <m:r>
                                  <a:rPr lang="en-US" sz="2200" i="1">
                                    <a:latin typeface="Cambria Math" charset="0"/>
                                  </a:rPr>
                                  <m:t>𝑏</m:t>
                                </m:r>
                              </m:e>
                              <m:sub>
                                <m:r>
                                  <a:rPr lang="en-US" sz="2200" i="1">
                                    <a:latin typeface="Cambria Math" charset="0"/>
                                  </a:rPr>
                                  <m:t>1</m:t>
                                </m:r>
                              </m:sub>
                            </m:sSub>
                          </m:sub>
                        </m:sSub>
                        <m:r>
                          <a:rPr lang="en-US" sz="2200" i="1">
                            <a:latin typeface="Cambria Math" charset="0"/>
                          </a:rPr>
                          <m:t>,</m:t>
                        </m:r>
                        <m:sSub>
                          <m:sSubPr>
                            <m:ctrlPr>
                              <a:rPr lang="en-US" sz="2200" i="1">
                                <a:latin typeface="Cambria Math" panose="02040503050406030204" pitchFamily="18" charset="0"/>
                              </a:rPr>
                            </m:ctrlPr>
                          </m:sSubPr>
                          <m:e>
                            <m:r>
                              <a:rPr lang="en-US" sz="2200" i="1">
                                <a:latin typeface="Cambria Math" charset="0"/>
                              </a:rPr>
                              <m:t>𝑏</m:t>
                            </m:r>
                          </m:e>
                          <m:sub>
                            <m:r>
                              <a:rPr lang="en-US" sz="2200" i="1">
                                <a:latin typeface="Cambria Math" charset="0"/>
                              </a:rPr>
                              <m:t>1</m:t>
                            </m:r>
                          </m:sub>
                        </m:sSub>
                        <m:r>
                          <a:rPr lang="en-US" sz="2200" i="1">
                            <a:latin typeface="Cambria Math" charset="0"/>
                          </a:rPr>
                          <m:t>+</m:t>
                        </m:r>
                        <m:sSub>
                          <m:sSubPr>
                            <m:ctrlPr>
                              <a:rPr lang="en-US" sz="2200" i="1">
                                <a:latin typeface="Cambria Math" panose="02040503050406030204" pitchFamily="18" charset="0"/>
                              </a:rPr>
                            </m:ctrlPr>
                          </m:sSubPr>
                          <m:e>
                            <m:r>
                              <a:rPr lang="en-US" sz="2200" i="1">
                                <a:latin typeface="Cambria Math" charset="0"/>
                              </a:rPr>
                              <m:t>𝑡</m:t>
                            </m:r>
                          </m:e>
                          <m:sub>
                            <m:f>
                              <m:fPr>
                                <m:type m:val="lin"/>
                                <m:ctrlPr>
                                  <a:rPr lang="en-US" sz="2200" i="1">
                                    <a:latin typeface="Cambria Math" panose="02040503050406030204" pitchFamily="18" charset="0"/>
                                  </a:rPr>
                                </m:ctrlPr>
                              </m:fPr>
                              <m:num>
                                <m:r>
                                  <a:rPr lang="en-US" sz="2200" i="1">
                                    <a:latin typeface="Cambria Math" charset="0"/>
                                    <a:ea typeface="Cambria Math" charset="0"/>
                                    <a:cs typeface="Cambria Math" charset="0"/>
                                  </a:rPr>
                                  <m:t>𝛼</m:t>
                                </m:r>
                              </m:num>
                              <m:den>
                                <m:r>
                                  <a:rPr lang="en-US" sz="2200" i="1">
                                    <a:latin typeface="Cambria Math" charset="0"/>
                                  </a:rPr>
                                  <m:t>2,</m:t>
                                </m:r>
                                <m:r>
                                  <a:rPr lang="en-US" sz="2200" i="1">
                                    <a:latin typeface="Cambria Math" charset="0"/>
                                  </a:rPr>
                                  <m:t>𝑛</m:t>
                                </m:r>
                                <m:r>
                                  <a:rPr lang="en-US" sz="2200" i="1">
                                    <a:latin typeface="Cambria Math" charset="0"/>
                                  </a:rPr>
                                  <m:t>−2</m:t>
                                </m:r>
                              </m:den>
                            </m:f>
                          </m:sub>
                        </m:sSub>
                        <m:sSub>
                          <m:sSubPr>
                            <m:ctrlPr>
                              <a:rPr lang="en-US" sz="2200" i="1">
                                <a:latin typeface="Cambria Math" panose="02040503050406030204" pitchFamily="18" charset="0"/>
                              </a:rPr>
                            </m:ctrlPr>
                          </m:sSubPr>
                          <m:e>
                            <m:r>
                              <a:rPr lang="en-US" sz="2200" i="1">
                                <a:latin typeface="Cambria Math" charset="0"/>
                              </a:rPr>
                              <m:t> </m:t>
                            </m:r>
                            <m:r>
                              <a:rPr lang="en-US" sz="2200" i="1">
                                <a:latin typeface="Cambria Math" charset="0"/>
                              </a:rPr>
                              <m:t>𝑆</m:t>
                            </m:r>
                          </m:e>
                          <m:sub>
                            <m:sSub>
                              <m:sSubPr>
                                <m:ctrlPr>
                                  <a:rPr lang="en-US" sz="2200" i="1">
                                    <a:latin typeface="Cambria Math" panose="02040503050406030204" pitchFamily="18" charset="0"/>
                                  </a:rPr>
                                </m:ctrlPr>
                              </m:sSubPr>
                              <m:e>
                                <m:r>
                                  <a:rPr lang="en-US" sz="2200" i="1">
                                    <a:latin typeface="Cambria Math" charset="0"/>
                                  </a:rPr>
                                  <m:t>𝑏</m:t>
                                </m:r>
                              </m:e>
                              <m:sub>
                                <m:r>
                                  <a:rPr lang="en-US" sz="2200" i="1">
                                    <a:latin typeface="Cambria Math" charset="0"/>
                                  </a:rPr>
                                  <m:t>1</m:t>
                                </m:r>
                              </m:sub>
                            </m:sSub>
                          </m:sub>
                        </m:sSub>
                      </m:e>
                    </m:d>
                  </m:oMath>
                </a14:m>
                <a:endParaRPr lang="en-US" sz="2200" dirty="0" smtClean="0"/>
              </a:p>
              <a:p>
                <a:pPr marL="685800" lvl="1" indent="0">
                  <a:buNone/>
                </a:pPr>
                <a:r>
                  <a:rPr lang="en-US" sz="2200" dirty="0" smtClean="0"/>
                  <a:t>where </a:t>
                </a:r>
                <a14:m>
                  <m:oMath xmlns:m="http://schemas.openxmlformats.org/officeDocument/2006/math">
                    <m:sSub>
                      <m:sSubPr>
                        <m:ctrlPr>
                          <a:rPr lang="en-US" sz="2200" i="1">
                            <a:latin typeface="Cambria Math" panose="02040503050406030204" pitchFamily="18" charset="0"/>
                          </a:rPr>
                        </m:ctrlPr>
                      </m:sSubPr>
                      <m:e>
                        <m:r>
                          <a:rPr lang="en-US" sz="2200" i="1">
                            <a:latin typeface="Cambria Math" charset="0"/>
                          </a:rPr>
                          <m:t>𝑡</m:t>
                        </m:r>
                      </m:e>
                      <m:sub>
                        <m:f>
                          <m:fPr>
                            <m:type m:val="lin"/>
                            <m:ctrlPr>
                              <a:rPr lang="en-US" sz="2200" i="1">
                                <a:latin typeface="Cambria Math" panose="02040503050406030204" pitchFamily="18" charset="0"/>
                              </a:rPr>
                            </m:ctrlPr>
                          </m:fPr>
                          <m:num>
                            <m:r>
                              <a:rPr lang="en-US" sz="2200" i="1">
                                <a:latin typeface="Cambria Math" charset="0"/>
                                <a:ea typeface="Cambria Math" charset="0"/>
                                <a:cs typeface="Cambria Math" charset="0"/>
                              </a:rPr>
                              <m:t>𝛼</m:t>
                            </m:r>
                          </m:num>
                          <m:den>
                            <m:r>
                              <a:rPr lang="en-US" sz="2200" i="1">
                                <a:latin typeface="Cambria Math" charset="0"/>
                              </a:rPr>
                              <m:t>2</m:t>
                            </m:r>
                          </m:den>
                        </m:f>
                        <m:r>
                          <a:rPr lang="en-US" sz="2200" i="1">
                            <a:latin typeface="Cambria Math" charset="0"/>
                          </a:rPr>
                          <m:t>, </m:t>
                        </m:r>
                        <m:r>
                          <a:rPr lang="en-US" sz="2200" i="1">
                            <a:latin typeface="Cambria Math" charset="0"/>
                          </a:rPr>
                          <m:t>𝑛</m:t>
                        </m:r>
                        <m:r>
                          <a:rPr lang="en-US" sz="2200" i="1">
                            <a:latin typeface="Cambria Math" charset="0"/>
                          </a:rPr>
                          <m:t>−2</m:t>
                        </m:r>
                      </m:sub>
                    </m:sSub>
                  </m:oMath>
                </a14:m>
                <a:r>
                  <a:rPr lang="en-US" sz="2200" dirty="0"/>
                  <a:t> is the value corresponding to an upper-tail probability of </a:t>
                </a:r>
                <a:r>
                  <a:rPr lang="en-US" sz="2200" i="1" dirty="0">
                    <a:latin typeface="Symbol" charset="2"/>
                    <a:ea typeface="Symbol" charset="2"/>
                    <a:cs typeface="Symbol" charset="2"/>
                  </a:rPr>
                  <a:t>a</a:t>
                </a:r>
                <a:r>
                  <a:rPr lang="en-US" sz="2200" dirty="0"/>
                  <a:t> / 2 from the </a:t>
                </a:r>
                <a14:m>
                  <m:oMath xmlns:m="http://schemas.openxmlformats.org/officeDocument/2006/math">
                    <m:r>
                      <a:rPr lang="en-US" sz="2200" i="1" dirty="0" smtClean="0">
                        <a:latin typeface="Cambria Math"/>
                      </a:rPr>
                      <m:t>𝑡</m:t>
                    </m:r>
                  </m:oMath>
                </a14:m>
                <a:r>
                  <a:rPr lang="en-US" sz="2200" i="1" dirty="0"/>
                  <a:t> </a:t>
                </a:r>
                <a:r>
                  <a:rPr lang="en-US" sz="2200" dirty="0"/>
                  <a:t>distribution at degrees of freedom </a:t>
                </a:r>
                <a14:m>
                  <m:oMath xmlns:m="http://schemas.openxmlformats.org/officeDocument/2006/math">
                    <m:r>
                      <a:rPr lang="en-US" sz="2200" i="1" dirty="0" smtClean="0">
                        <a:latin typeface="Cambria Math"/>
                      </a:rPr>
                      <m:t>𝑛</m:t>
                    </m:r>
                    <m:r>
                      <a:rPr lang="en-US" sz="2200" b="0" i="1" dirty="0" smtClean="0">
                        <a:latin typeface="Cambria Math"/>
                      </a:rPr>
                      <m:t>−</m:t>
                    </m:r>
                  </m:oMath>
                </a14:m>
                <a:r>
                  <a:rPr lang="en-US" sz="2200" dirty="0" smtClean="0"/>
                  <a:t>2</a:t>
                </a:r>
                <a:endParaRPr lang="en-US" sz="2200" i="1" dirty="0">
                  <a:latin typeface="Symbol" charset="2"/>
                  <a:ea typeface="Symbol" charset="2"/>
                  <a:cs typeface="Symbol" charset="2"/>
                </a:endParaRPr>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1704" b="-376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60</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94774430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Inferences about the Slope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The confidence interval </a:t>
                </a:r>
                <a:r>
                  <a:rPr lang="en-US" sz="2600" dirty="0"/>
                  <a:t>for the population regression </a:t>
                </a:r>
                <a:r>
                  <a:rPr lang="en-US" sz="2600" dirty="0" smtClean="0"/>
                  <a:t>slope is interpreted as </a:t>
                </a:r>
              </a:p>
              <a:p>
                <a:pPr lvl="1"/>
                <a:r>
                  <a:rPr lang="en-US" sz="2200" dirty="0" smtClean="0"/>
                  <a:t>The 100(1-</a:t>
                </a:r>
                <a14:m>
                  <m:oMath xmlns:m="http://schemas.openxmlformats.org/officeDocument/2006/math">
                    <m:r>
                      <a:rPr lang="en-US" sz="2200" i="1">
                        <a:latin typeface="Cambria Math" charset="0"/>
                        <a:ea typeface="Cambria Math" charset="0"/>
                        <a:cs typeface="Cambria Math" charset="0"/>
                      </a:rPr>
                      <m:t>𝛼</m:t>
                    </m:r>
                  </m:oMath>
                </a14:m>
                <a:r>
                  <a:rPr lang="en-US" sz="2200" dirty="0"/>
                  <a:t>)% </a:t>
                </a:r>
                <a:r>
                  <a:rPr lang="en-US" sz="2200" dirty="0" smtClean="0"/>
                  <a:t>confidence interval for the expected change in </a:t>
                </a:r>
                <a14:m>
                  <m:oMath xmlns:m="http://schemas.openxmlformats.org/officeDocument/2006/math">
                    <m:r>
                      <a:rPr lang="en-US" sz="2200" i="1" dirty="0" smtClean="0">
                        <a:latin typeface="Cambria Math"/>
                      </a:rPr>
                      <m:t>𝑌</m:t>
                    </m:r>
                  </m:oMath>
                </a14:m>
                <a:r>
                  <a:rPr lang="en-US" sz="2200" dirty="0" smtClean="0"/>
                  <a:t> resulting from one-unit increase in </a:t>
                </a:r>
                <a14:m>
                  <m:oMath xmlns:m="http://schemas.openxmlformats.org/officeDocument/2006/math">
                    <m:r>
                      <a:rPr lang="en-US" sz="2200" i="1" dirty="0" smtClean="0">
                        <a:latin typeface="Cambria Math"/>
                      </a:rPr>
                      <m:t>𝑋</m:t>
                    </m:r>
                  </m:oMath>
                </a14:m>
                <a:r>
                  <a:rPr lang="en-US" sz="2200" dirty="0" smtClean="0"/>
                  <a:t> is between </a:t>
                </a:r>
                <a14:m>
                  <m:oMath xmlns:m="http://schemas.openxmlformats.org/officeDocument/2006/math">
                    <m:d>
                      <m:dPr>
                        <m:begChr m:val="["/>
                        <m:endChr m:val="]"/>
                        <m:ctrlPr>
                          <a:rPr lang="en-US" sz="2200" i="1">
                            <a:latin typeface="Cambria Math" panose="02040503050406030204" pitchFamily="18" charset="0"/>
                          </a:rPr>
                        </m:ctrlPr>
                      </m:dPr>
                      <m:e>
                        <m:sSub>
                          <m:sSubPr>
                            <m:ctrlPr>
                              <a:rPr lang="en-US" sz="2200" i="1">
                                <a:latin typeface="Cambria Math" panose="02040503050406030204" pitchFamily="18" charset="0"/>
                              </a:rPr>
                            </m:ctrlPr>
                          </m:sSubPr>
                          <m:e>
                            <m:r>
                              <a:rPr lang="en-US" sz="2200" i="1">
                                <a:latin typeface="Cambria Math" charset="0"/>
                              </a:rPr>
                              <m:t>𝑏</m:t>
                            </m:r>
                          </m:e>
                          <m:sub>
                            <m:r>
                              <a:rPr lang="en-US" sz="2200" i="1">
                                <a:latin typeface="Cambria Math" charset="0"/>
                              </a:rPr>
                              <m:t>1</m:t>
                            </m:r>
                          </m:sub>
                        </m:sSub>
                        <m:r>
                          <a:rPr lang="en-US" sz="2200" i="1">
                            <a:latin typeface="Cambria Math" charset="0"/>
                          </a:rPr>
                          <m:t>−</m:t>
                        </m:r>
                        <m:sSub>
                          <m:sSubPr>
                            <m:ctrlPr>
                              <a:rPr lang="en-US" sz="2200" i="1">
                                <a:latin typeface="Cambria Math" panose="02040503050406030204" pitchFamily="18" charset="0"/>
                              </a:rPr>
                            </m:ctrlPr>
                          </m:sSubPr>
                          <m:e>
                            <m:r>
                              <a:rPr lang="en-US" sz="2200" i="1">
                                <a:latin typeface="Cambria Math" charset="0"/>
                              </a:rPr>
                              <m:t>𝑡</m:t>
                            </m:r>
                          </m:e>
                          <m:sub>
                            <m:f>
                              <m:fPr>
                                <m:type m:val="lin"/>
                                <m:ctrlPr>
                                  <a:rPr lang="en-US" sz="2200" i="1">
                                    <a:latin typeface="Cambria Math" panose="02040503050406030204" pitchFamily="18" charset="0"/>
                                  </a:rPr>
                                </m:ctrlPr>
                              </m:fPr>
                              <m:num>
                                <m:r>
                                  <a:rPr lang="en-US" sz="2200" i="1">
                                    <a:latin typeface="Cambria Math" charset="0"/>
                                    <a:ea typeface="Cambria Math" charset="0"/>
                                    <a:cs typeface="Cambria Math" charset="0"/>
                                  </a:rPr>
                                  <m:t>𝛼</m:t>
                                </m:r>
                              </m:num>
                              <m:den>
                                <m:r>
                                  <a:rPr lang="en-US" sz="2200" i="1">
                                    <a:latin typeface="Cambria Math" charset="0"/>
                                  </a:rPr>
                                  <m:t>2,</m:t>
                                </m:r>
                                <m:r>
                                  <a:rPr lang="en-US" sz="2200" i="1">
                                    <a:latin typeface="Cambria Math" charset="0"/>
                                  </a:rPr>
                                  <m:t>𝑛</m:t>
                                </m:r>
                                <m:r>
                                  <a:rPr lang="en-US" sz="2200" i="1">
                                    <a:latin typeface="Cambria Math" charset="0"/>
                                  </a:rPr>
                                  <m:t>−2</m:t>
                                </m:r>
                              </m:den>
                            </m:f>
                          </m:sub>
                        </m:sSub>
                        <m:sSub>
                          <m:sSubPr>
                            <m:ctrlPr>
                              <a:rPr lang="en-US" sz="2200" i="1">
                                <a:latin typeface="Cambria Math" panose="02040503050406030204" pitchFamily="18" charset="0"/>
                              </a:rPr>
                            </m:ctrlPr>
                          </m:sSubPr>
                          <m:e>
                            <m:r>
                              <a:rPr lang="en-US" sz="2200" i="1">
                                <a:latin typeface="Cambria Math" charset="0"/>
                              </a:rPr>
                              <m:t> </m:t>
                            </m:r>
                            <m:r>
                              <a:rPr lang="en-US" sz="2200" i="1">
                                <a:latin typeface="Cambria Math" charset="0"/>
                              </a:rPr>
                              <m:t>𝑆</m:t>
                            </m:r>
                          </m:e>
                          <m:sub>
                            <m:sSub>
                              <m:sSubPr>
                                <m:ctrlPr>
                                  <a:rPr lang="en-US" sz="2200" i="1">
                                    <a:latin typeface="Cambria Math" panose="02040503050406030204" pitchFamily="18" charset="0"/>
                                  </a:rPr>
                                </m:ctrlPr>
                              </m:sSubPr>
                              <m:e>
                                <m:r>
                                  <a:rPr lang="en-US" sz="2200" i="1">
                                    <a:latin typeface="Cambria Math" charset="0"/>
                                  </a:rPr>
                                  <m:t>𝑏</m:t>
                                </m:r>
                              </m:e>
                              <m:sub>
                                <m:r>
                                  <a:rPr lang="en-US" sz="2200" i="1">
                                    <a:latin typeface="Cambria Math" charset="0"/>
                                  </a:rPr>
                                  <m:t>1</m:t>
                                </m:r>
                              </m:sub>
                            </m:sSub>
                          </m:sub>
                        </m:sSub>
                        <m:r>
                          <a:rPr lang="en-US" sz="2200" i="1">
                            <a:latin typeface="Cambria Math" charset="0"/>
                          </a:rPr>
                          <m:t>,</m:t>
                        </m:r>
                        <m:sSub>
                          <m:sSubPr>
                            <m:ctrlPr>
                              <a:rPr lang="en-US" sz="2200" i="1">
                                <a:latin typeface="Cambria Math" panose="02040503050406030204" pitchFamily="18" charset="0"/>
                              </a:rPr>
                            </m:ctrlPr>
                          </m:sSubPr>
                          <m:e>
                            <m:r>
                              <a:rPr lang="en-US" sz="2200" i="1">
                                <a:latin typeface="Cambria Math" charset="0"/>
                              </a:rPr>
                              <m:t>𝑏</m:t>
                            </m:r>
                          </m:e>
                          <m:sub>
                            <m:r>
                              <a:rPr lang="en-US" sz="2200" i="1">
                                <a:latin typeface="Cambria Math" charset="0"/>
                              </a:rPr>
                              <m:t>1</m:t>
                            </m:r>
                          </m:sub>
                        </m:sSub>
                        <m:r>
                          <a:rPr lang="en-US" sz="2200" i="1">
                            <a:latin typeface="Cambria Math" charset="0"/>
                          </a:rPr>
                          <m:t>+</m:t>
                        </m:r>
                        <m:sSub>
                          <m:sSubPr>
                            <m:ctrlPr>
                              <a:rPr lang="en-US" sz="2200" i="1">
                                <a:latin typeface="Cambria Math" panose="02040503050406030204" pitchFamily="18" charset="0"/>
                              </a:rPr>
                            </m:ctrlPr>
                          </m:sSubPr>
                          <m:e>
                            <m:r>
                              <a:rPr lang="en-US" sz="2200" i="1">
                                <a:latin typeface="Cambria Math" charset="0"/>
                              </a:rPr>
                              <m:t>𝑡</m:t>
                            </m:r>
                          </m:e>
                          <m:sub>
                            <m:f>
                              <m:fPr>
                                <m:type m:val="lin"/>
                                <m:ctrlPr>
                                  <a:rPr lang="en-US" sz="2200" i="1">
                                    <a:latin typeface="Cambria Math" panose="02040503050406030204" pitchFamily="18" charset="0"/>
                                  </a:rPr>
                                </m:ctrlPr>
                              </m:fPr>
                              <m:num>
                                <m:r>
                                  <a:rPr lang="en-US" sz="2200" i="1">
                                    <a:latin typeface="Cambria Math" charset="0"/>
                                    <a:ea typeface="Cambria Math" charset="0"/>
                                    <a:cs typeface="Cambria Math" charset="0"/>
                                  </a:rPr>
                                  <m:t>𝛼</m:t>
                                </m:r>
                              </m:num>
                              <m:den>
                                <m:r>
                                  <a:rPr lang="en-US" sz="2200" i="1">
                                    <a:latin typeface="Cambria Math" charset="0"/>
                                  </a:rPr>
                                  <m:t>2,</m:t>
                                </m:r>
                                <m:r>
                                  <a:rPr lang="en-US" sz="2200" i="1">
                                    <a:latin typeface="Cambria Math" charset="0"/>
                                  </a:rPr>
                                  <m:t>𝑛</m:t>
                                </m:r>
                                <m:r>
                                  <a:rPr lang="en-US" sz="2200" i="1">
                                    <a:latin typeface="Cambria Math" charset="0"/>
                                  </a:rPr>
                                  <m:t>−2</m:t>
                                </m:r>
                              </m:den>
                            </m:f>
                          </m:sub>
                        </m:sSub>
                        <m:sSub>
                          <m:sSubPr>
                            <m:ctrlPr>
                              <a:rPr lang="en-US" sz="2200" i="1">
                                <a:latin typeface="Cambria Math" panose="02040503050406030204" pitchFamily="18" charset="0"/>
                              </a:rPr>
                            </m:ctrlPr>
                          </m:sSubPr>
                          <m:e>
                            <m:r>
                              <a:rPr lang="en-US" sz="2200" i="1">
                                <a:latin typeface="Cambria Math" charset="0"/>
                              </a:rPr>
                              <m:t> </m:t>
                            </m:r>
                            <m:r>
                              <a:rPr lang="en-US" sz="2200" i="1">
                                <a:latin typeface="Cambria Math" charset="0"/>
                              </a:rPr>
                              <m:t>𝑆</m:t>
                            </m:r>
                          </m:e>
                          <m:sub>
                            <m:sSub>
                              <m:sSubPr>
                                <m:ctrlPr>
                                  <a:rPr lang="en-US" sz="2200" i="1">
                                    <a:latin typeface="Cambria Math" panose="02040503050406030204" pitchFamily="18" charset="0"/>
                                  </a:rPr>
                                </m:ctrlPr>
                              </m:sSubPr>
                              <m:e>
                                <m:r>
                                  <a:rPr lang="en-US" sz="2200" i="1">
                                    <a:latin typeface="Cambria Math" charset="0"/>
                                  </a:rPr>
                                  <m:t>𝑏</m:t>
                                </m:r>
                              </m:e>
                              <m:sub>
                                <m:r>
                                  <a:rPr lang="en-US" sz="2200" i="1">
                                    <a:latin typeface="Cambria Math" charset="0"/>
                                  </a:rPr>
                                  <m:t>1</m:t>
                                </m:r>
                              </m:sub>
                            </m:sSub>
                          </m:sub>
                        </m:sSub>
                      </m:e>
                    </m:d>
                  </m:oMath>
                </a14:m>
                <a:endParaRPr lang="en-US" sz="2200"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61</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04970115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Inferences about the Slope – </a:t>
            </a:r>
            <a:r>
              <a:rPr lang="en-US" dirty="0" smtClean="0"/>
              <a:t>Exercise </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US" sz="2600" dirty="0" smtClean="0"/>
                  <a:t>Refer to the </a:t>
                </a:r>
                <a:r>
                  <a:rPr lang="en-US" sz="2600" dirty="0"/>
                  <a:t>example </a:t>
                </a:r>
                <a:r>
                  <a:rPr lang="en-US" sz="2600" dirty="0" smtClean="0"/>
                  <a:t>on </a:t>
                </a:r>
                <a:r>
                  <a:rPr lang="en-US" sz="2600" dirty="0"/>
                  <a:t>number of days taken off </a:t>
                </a:r>
                <a:r>
                  <a:rPr lang="en-US" sz="2600" dirty="0" smtClean="0"/>
                  <a:t>work, given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rPr>
                          <m:t>𝑏</m:t>
                        </m:r>
                      </m:e>
                      <m:sub>
                        <m:r>
                          <a:rPr lang="en-US" sz="2600" i="1">
                            <a:latin typeface="Cambria Math"/>
                          </a:rPr>
                          <m:t>1</m:t>
                        </m:r>
                      </m:sub>
                    </m:sSub>
                    <m:r>
                      <a:rPr lang="en-US" sz="2600" b="0" i="1" smtClean="0">
                        <a:latin typeface="Cambria Math"/>
                      </a:rPr>
                      <m:t>=−1.09</m:t>
                    </m:r>
                  </m:oMath>
                </a14:m>
                <a:r>
                  <a:rPr lang="en-US" sz="2600" dirty="0" smtClean="0"/>
                  <a:t> and </a:t>
                </a:r>
                <a14:m>
                  <m:oMath xmlns:m="http://schemas.openxmlformats.org/officeDocument/2006/math">
                    <m:sSub>
                      <m:sSubPr>
                        <m:ctrlPr>
                          <a:rPr lang="en-US" sz="2600" i="1">
                            <a:latin typeface="Cambria Math" panose="02040503050406030204" pitchFamily="18" charset="0"/>
                            <a:ea typeface="Cambria Math"/>
                          </a:rPr>
                        </m:ctrlPr>
                      </m:sSubPr>
                      <m:e>
                        <m:r>
                          <a:rPr lang="en-US" sz="2600" i="1">
                            <a:latin typeface="Cambria Math"/>
                            <a:ea typeface="Cambria Math"/>
                          </a:rPr>
                          <m:t>𝑆</m:t>
                        </m:r>
                      </m:e>
                      <m:sub>
                        <m:sSub>
                          <m:sSubPr>
                            <m:ctrlPr>
                              <a:rPr lang="en-US" sz="2600" i="1">
                                <a:latin typeface="Cambria Math" panose="02040503050406030204" pitchFamily="18" charset="0"/>
                                <a:ea typeface="Cambria Math"/>
                              </a:rPr>
                            </m:ctrlPr>
                          </m:sSubPr>
                          <m:e>
                            <m:r>
                              <a:rPr lang="en-US" sz="2600" i="1">
                                <a:latin typeface="Cambria Math"/>
                                <a:ea typeface="Cambria Math"/>
                              </a:rPr>
                              <m:t>𝑏</m:t>
                            </m:r>
                          </m:e>
                          <m:sub>
                            <m:r>
                              <a:rPr lang="en-US" sz="2600" i="1">
                                <a:latin typeface="Cambria Math"/>
                                <a:ea typeface="Cambria Math"/>
                              </a:rPr>
                              <m:t>1</m:t>
                            </m:r>
                          </m:sub>
                        </m:sSub>
                      </m:sub>
                    </m:sSub>
                    <m:r>
                      <a:rPr lang="en-US" sz="2600" b="0" i="1" smtClean="0">
                        <a:latin typeface="Cambria Math"/>
                        <a:ea typeface="Cambria Math"/>
                      </a:rPr>
                      <m:t>=0.2842</m:t>
                    </m:r>
                  </m:oMath>
                </a14:m>
                <a:endParaRPr lang="en-US" sz="2600" dirty="0" smtClean="0"/>
              </a:p>
              <a:p>
                <a:r>
                  <a:rPr lang="en-US" sz="2600" dirty="0" smtClean="0"/>
                  <a:t>A 95% CI for </a:t>
                </a:r>
                <a14:m>
                  <m:oMath xmlns:m="http://schemas.openxmlformats.org/officeDocument/2006/math">
                    <m:sSub>
                      <m:sSubPr>
                        <m:ctrlPr>
                          <a:rPr lang="en-US" sz="2600" i="1" smtClean="0">
                            <a:latin typeface="Cambria Math" panose="02040503050406030204" pitchFamily="18" charset="0"/>
                          </a:rPr>
                        </m:ctrlPr>
                      </m:sSubPr>
                      <m:e>
                        <m:r>
                          <a:rPr lang="en-US" sz="2600" i="1" smtClean="0">
                            <a:latin typeface="Cambria Math"/>
                            <a:ea typeface="Cambria Math"/>
                          </a:rPr>
                          <m:t>𝛽</m:t>
                        </m:r>
                      </m:e>
                      <m:sub>
                        <m:r>
                          <a:rPr lang="en-US" sz="2600" b="0" i="1" smtClean="0">
                            <a:latin typeface="Cambria Math"/>
                          </a:rPr>
                          <m:t>1</m:t>
                        </m:r>
                      </m:sub>
                    </m:sSub>
                  </m:oMath>
                </a14:m>
                <a:r>
                  <a:rPr lang="en-US" sz="2600" dirty="0" smtClean="0"/>
                  <a:t> is</a:t>
                </a:r>
              </a:p>
              <a:p>
                <a:endParaRPr lang="en-US" sz="600" dirty="0"/>
              </a:p>
              <a:p>
                <a:pPr marL="327025" lvl="1" indent="0">
                  <a:buNone/>
                </a:pPr>
                <a:r>
                  <a:rPr lang="en-US" dirty="0" smtClean="0"/>
                  <a:t>95% </a:t>
                </a:r>
                <a:r>
                  <a:rPr lang="en-US" dirty="0"/>
                  <a:t>CI for </a:t>
                </a:r>
                <a14:m>
                  <m:oMath xmlns:m="http://schemas.openxmlformats.org/officeDocument/2006/math">
                    <m:sSub>
                      <m:sSubPr>
                        <m:ctrlPr>
                          <a:rPr lang="en-US" i="1">
                            <a:latin typeface="Cambria Math" panose="02040503050406030204" pitchFamily="18" charset="0"/>
                          </a:rPr>
                        </m:ctrlPr>
                      </m:sSubPr>
                      <m:e>
                        <m:r>
                          <a:rPr lang="en-US" i="1">
                            <a:latin typeface="Cambria Math"/>
                            <a:ea typeface="Cambria Math"/>
                          </a:rPr>
                          <m:t>𝛽</m:t>
                        </m:r>
                      </m:e>
                      <m:sub>
                        <m:r>
                          <a:rPr lang="en-US" i="1">
                            <a:latin typeface="Cambria Math"/>
                          </a:rPr>
                          <m:t>1</m:t>
                        </m:r>
                      </m:sub>
                    </m:sSub>
                  </m:oMath>
                </a14:m>
                <a:endParaRPr lang="en-US" i="1" dirty="0" smtClean="0">
                  <a:latin typeface="Cambria Math"/>
                </a:endParaRPr>
              </a:p>
              <a:p>
                <a:pPr marL="327025" lvl="1" indent="0">
                  <a:buNone/>
                </a:pPr>
                <a14:m>
                  <m:oMathPara xmlns:m="http://schemas.openxmlformats.org/officeDocument/2006/math">
                    <m:oMathParaPr>
                      <m:jc m:val="left"/>
                    </m:oMathParaPr>
                    <m:oMath xmlns:m="http://schemas.openxmlformats.org/officeDocument/2006/math">
                      <m:r>
                        <a:rPr lang="en-US" i="1">
                          <a:latin typeface="Cambria Math"/>
                        </a:rPr>
                        <m:t>=</m:t>
                      </m:r>
                      <m:sSub>
                        <m:sSubPr>
                          <m:ctrlPr>
                            <a:rPr lang="en-US" i="1">
                              <a:latin typeface="Cambria Math" panose="02040503050406030204" pitchFamily="18" charset="0"/>
                            </a:rPr>
                          </m:ctrlPr>
                        </m:sSubPr>
                        <m:e>
                          <m:r>
                            <a:rPr lang="en-US" i="1">
                              <a:latin typeface="Cambria Math"/>
                            </a:rPr>
                            <m:t>𝑏</m:t>
                          </m:r>
                        </m:e>
                        <m:sub>
                          <m:r>
                            <a:rPr lang="en-US" i="1">
                              <a:latin typeface="Cambria Math"/>
                            </a:rPr>
                            <m:t>1</m:t>
                          </m:r>
                        </m:sub>
                      </m:sSub>
                      <m:r>
                        <a:rPr lang="en-US" i="1">
                          <a:latin typeface="Cambria Math"/>
                          <a:ea typeface="Cambria Math"/>
                        </a:rPr>
                        <m:t>±</m:t>
                      </m:r>
                      <m:sSub>
                        <m:sSubPr>
                          <m:ctrlPr>
                            <a:rPr lang="en-US" i="1">
                              <a:latin typeface="Cambria Math" panose="02040503050406030204" pitchFamily="18" charset="0"/>
                              <a:ea typeface="Cambria Math"/>
                            </a:rPr>
                          </m:ctrlPr>
                        </m:sSubPr>
                        <m:e>
                          <m:r>
                            <a:rPr lang="en-US" i="1">
                              <a:latin typeface="Cambria Math"/>
                              <a:ea typeface="Cambria Math"/>
                            </a:rPr>
                            <m:t>𝑡</m:t>
                          </m:r>
                        </m:e>
                        <m:sub>
                          <m:f>
                            <m:fPr>
                              <m:type m:val="lin"/>
                              <m:ctrlPr>
                                <a:rPr lang="en-US" i="1">
                                  <a:latin typeface="Cambria Math" panose="02040503050406030204" pitchFamily="18" charset="0"/>
                                  <a:ea typeface="Cambria Math"/>
                                </a:rPr>
                              </m:ctrlPr>
                            </m:fPr>
                            <m:num>
                              <m:r>
                                <a:rPr lang="en-US" i="1">
                                  <a:latin typeface="Cambria Math"/>
                                  <a:ea typeface="Cambria Math"/>
                                </a:rPr>
                                <m:t>𝛼</m:t>
                              </m:r>
                            </m:num>
                            <m:den>
                              <m:r>
                                <a:rPr lang="en-US" i="1">
                                  <a:latin typeface="Cambria Math"/>
                                  <a:ea typeface="Cambria Math"/>
                                </a:rPr>
                                <m:t>2</m:t>
                              </m:r>
                            </m:den>
                          </m:f>
                          <m:r>
                            <a:rPr lang="en-US" i="1">
                              <a:latin typeface="Cambria Math"/>
                              <a:ea typeface="Cambria Math"/>
                            </a:rPr>
                            <m:t>,</m:t>
                          </m:r>
                          <m:r>
                            <a:rPr lang="en-US" i="1">
                              <a:latin typeface="Cambria Math"/>
                              <a:ea typeface="Cambria Math"/>
                            </a:rPr>
                            <m:t>𝑛</m:t>
                          </m:r>
                          <m:r>
                            <a:rPr lang="en-US" i="1">
                              <a:latin typeface="Cambria Math"/>
                              <a:ea typeface="Cambria Math"/>
                            </a:rPr>
                            <m:t>−2</m:t>
                          </m:r>
                        </m:sub>
                      </m:sSub>
                      <m:sSub>
                        <m:sSubPr>
                          <m:ctrlPr>
                            <a:rPr lang="en-US" i="1">
                              <a:latin typeface="Cambria Math" panose="02040503050406030204" pitchFamily="18" charset="0"/>
                              <a:ea typeface="Cambria Math"/>
                            </a:rPr>
                          </m:ctrlPr>
                        </m:sSubPr>
                        <m:e>
                          <m:r>
                            <a:rPr lang="en-US" i="1">
                              <a:latin typeface="Cambria Math"/>
                              <a:ea typeface="Cambria Math"/>
                            </a:rPr>
                            <m:t>𝑆</m:t>
                          </m:r>
                        </m:e>
                        <m:sub>
                          <m:sSub>
                            <m:sSubPr>
                              <m:ctrlPr>
                                <a:rPr lang="en-US" i="1">
                                  <a:latin typeface="Cambria Math" panose="02040503050406030204" pitchFamily="18" charset="0"/>
                                  <a:ea typeface="Cambria Math"/>
                                </a:rPr>
                              </m:ctrlPr>
                            </m:sSubPr>
                            <m:e>
                              <m:r>
                                <a:rPr lang="en-US" i="1">
                                  <a:latin typeface="Cambria Math"/>
                                  <a:ea typeface="Cambria Math"/>
                                </a:rPr>
                                <m:t>𝑏</m:t>
                              </m:r>
                            </m:e>
                            <m:sub>
                              <m:r>
                                <a:rPr lang="en-US" i="1">
                                  <a:latin typeface="Cambria Math"/>
                                  <a:ea typeface="Cambria Math"/>
                                </a:rPr>
                                <m:t>1</m:t>
                              </m:r>
                            </m:sub>
                          </m:sSub>
                        </m:sub>
                      </m:sSub>
                    </m:oMath>
                  </m:oMathPara>
                </a14:m>
                <a:endParaRPr lang="en-US"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296" t="-1211" r="-7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62</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41695487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Inferences about the Slope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Hypothesis testing for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ea typeface="Cambria Math"/>
                          </a:rPr>
                          <m:t>𝛽</m:t>
                        </m:r>
                      </m:e>
                      <m:sub>
                        <m:r>
                          <a:rPr lang="en-US" sz="2600" i="1">
                            <a:latin typeface="Cambria Math"/>
                          </a:rPr>
                          <m:t>1</m:t>
                        </m:r>
                      </m:sub>
                    </m:sSub>
                  </m:oMath>
                </a14:m>
                <a:endParaRPr lang="en-US" sz="2600" dirty="0" smtClean="0"/>
              </a:p>
              <a:p>
                <a:pPr lvl="1"/>
                <a:r>
                  <a:rPr lang="en-US" sz="2200" dirty="0" smtClean="0"/>
                  <a:t>For </a:t>
                </a:r>
                <a:r>
                  <a:rPr lang="en-US" sz="2200" dirty="0"/>
                  <a:t>hypotheses </a:t>
                </a:r>
                <a14:m>
                  <m:oMath xmlns:m="http://schemas.openxmlformats.org/officeDocument/2006/math">
                    <m:r>
                      <a:rPr lang="en-US" sz="2200" i="1" dirty="0" smtClean="0">
                        <a:latin typeface="Cambria Math"/>
                      </a:rPr>
                      <m:t>𝐻</m:t>
                    </m:r>
                    <m:r>
                      <a:rPr lang="en-US" sz="2200" i="1" baseline="-25000" dirty="0">
                        <a:latin typeface="Cambria Math"/>
                      </a:rPr>
                      <m:t>0</m:t>
                    </m:r>
                    <m:r>
                      <a:rPr lang="en-US" sz="2200" i="1" dirty="0">
                        <a:latin typeface="Cambria Math"/>
                      </a:rPr>
                      <m:t>:</m:t>
                    </m:r>
                  </m:oMath>
                </a14:m>
                <a:r>
                  <a:rPr lang="en-US" sz="2200" dirty="0"/>
                  <a:t> </a:t>
                </a:r>
                <a14:m>
                  <m:oMath xmlns:m="http://schemas.openxmlformats.org/officeDocument/2006/math">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𝛽</m:t>
                        </m:r>
                      </m:e>
                      <m:sub>
                        <m:r>
                          <a:rPr lang="en-US" sz="2200" i="1">
                            <a:latin typeface="Cambria Math" charset="0"/>
                            <a:ea typeface="Cambria Math" charset="0"/>
                            <a:cs typeface="Cambria Math" charset="0"/>
                          </a:rPr>
                          <m:t>1</m:t>
                        </m:r>
                      </m:sub>
                    </m:sSub>
                    <m:r>
                      <a:rPr lang="en-US" sz="2200" i="1">
                        <a:latin typeface="Cambria Math" charset="0"/>
                        <a:ea typeface="Cambria Math" charset="0"/>
                        <a:cs typeface="Cambria Math" charset="0"/>
                      </a:rPr>
                      <m:t>=0</m:t>
                    </m:r>
                  </m:oMath>
                </a14:m>
                <a:r>
                  <a:rPr lang="en-US" sz="2200" dirty="0"/>
                  <a:t> and  </a:t>
                </a:r>
                <a14:m>
                  <m:oMath xmlns:m="http://schemas.openxmlformats.org/officeDocument/2006/math">
                    <m:r>
                      <a:rPr lang="en-US" sz="2200" i="1" dirty="0" smtClean="0">
                        <a:latin typeface="Cambria Math"/>
                      </a:rPr>
                      <m:t>𝐻</m:t>
                    </m:r>
                    <m:r>
                      <a:rPr lang="en-US" sz="2200" i="1" baseline="-25000" dirty="0">
                        <a:latin typeface="Cambria Math"/>
                      </a:rPr>
                      <m:t>1</m:t>
                    </m:r>
                    <m:r>
                      <a:rPr lang="en-US" sz="2200" i="1" dirty="0">
                        <a:latin typeface="Cambria Math"/>
                      </a:rPr>
                      <m:t>:</m:t>
                    </m:r>
                  </m:oMath>
                </a14:m>
                <a:r>
                  <a:rPr lang="en-US" sz="2200" dirty="0"/>
                  <a:t> </a:t>
                </a:r>
                <a14:m>
                  <m:oMath xmlns:m="http://schemas.openxmlformats.org/officeDocument/2006/math">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𝛽</m:t>
                        </m:r>
                      </m:e>
                      <m:sub>
                        <m:r>
                          <a:rPr lang="en-US" sz="2200" i="1">
                            <a:latin typeface="Cambria Math" charset="0"/>
                            <a:ea typeface="Cambria Math" charset="0"/>
                            <a:cs typeface="Cambria Math" charset="0"/>
                          </a:rPr>
                          <m:t>1</m:t>
                        </m:r>
                      </m:sub>
                    </m:sSub>
                    <m:r>
                      <a:rPr lang="en-US" sz="2200" i="1">
                        <a:latin typeface="Cambria Math" charset="0"/>
                        <a:ea typeface="Cambria Math" charset="0"/>
                        <a:cs typeface="Cambria Math" charset="0"/>
                      </a:rPr>
                      <m:t>≠0</m:t>
                    </m:r>
                  </m:oMath>
                </a14:m>
                <a:r>
                  <a:rPr lang="en-US" sz="2200" dirty="0"/>
                  <a:t> , </a:t>
                </a:r>
                <a:r>
                  <a:rPr lang="en-US" sz="2200" dirty="0" smtClean="0"/>
                  <a:t>the </a:t>
                </a:r>
                <a14:m>
                  <m:oMath xmlns:m="http://schemas.openxmlformats.org/officeDocument/2006/math">
                    <m:r>
                      <a:rPr lang="en-US" sz="2200" i="1" dirty="0" smtClean="0">
                        <a:latin typeface="Cambria Math"/>
                      </a:rPr>
                      <m:t>𝑡</m:t>
                    </m:r>
                  </m:oMath>
                </a14:m>
                <a:r>
                  <a:rPr lang="en-US" sz="2200" dirty="0" smtClean="0"/>
                  <a:t> </a:t>
                </a:r>
                <a:r>
                  <a:rPr lang="en-US" sz="2200" dirty="0"/>
                  <a:t>test statistic </a:t>
                </a:r>
                <a:r>
                  <a:rPr lang="en-US" sz="2200" dirty="0" smtClean="0"/>
                  <a:t>is </a:t>
                </a:r>
                <a14:m>
                  <m:oMath xmlns:m="http://schemas.openxmlformats.org/officeDocument/2006/math">
                    <m:r>
                      <a:rPr lang="en-US" sz="2200" i="1">
                        <a:latin typeface="Cambria Math"/>
                      </a:rPr>
                      <m:t>𝑡</m:t>
                    </m:r>
                    <m:r>
                      <a:rPr lang="en-US" sz="2200" i="1">
                        <a:latin typeface="Cambria Math"/>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a:rPr>
                              <m:t>𝑏</m:t>
                            </m:r>
                          </m:e>
                          <m:sub>
                            <m:r>
                              <a:rPr lang="en-US" sz="2200" i="1">
                                <a:latin typeface="Cambria Math"/>
                              </a:rPr>
                              <m:t>1</m:t>
                            </m:r>
                          </m:sub>
                        </m:sSub>
                      </m:num>
                      <m:den>
                        <m:sSub>
                          <m:sSubPr>
                            <m:ctrlPr>
                              <a:rPr lang="en-US" sz="2200" i="1">
                                <a:latin typeface="Cambria Math" panose="02040503050406030204" pitchFamily="18" charset="0"/>
                              </a:rPr>
                            </m:ctrlPr>
                          </m:sSubPr>
                          <m:e>
                            <m:r>
                              <a:rPr lang="en-US" sz="2200" i="1">
                                <a:latin typeface="Cambria Math"/>
                              </a:rPr>
                              <m:t>𝑆</m:t>
                            </m:r>
                          </m:e>
                          <m:sub>
                            <m:sSub>
                              <m:sSubPr>
                                <m:ctrlPr>
                                  <a:rPr lang="en-US" sz="2200" i="1">
                                    <a:latin typeface="Cambria Math" panose="02040503050406030204" pitchFamily="18" charset="0"/>
                                  </a:rPr>
                                </m:ctrlPr>
                              </m:sSubPr>
                              <m:e>
                                <m:r>
                                  <a:rPr lang="en-US" sz="2200" i="1">
                                    <a:latin typeface="Cambria Math"/>
                                  </a:rPr>
                                  <m:t>𝑏</m:t>
                                </m:r>
                              </m:e>
                              <m:sub>
                                <m:r>
                                  <a:rPr lang="en-US" sz="2200" i="1">
                                    <a:latin typeface="Cambria Math"/>
                                  </a:rPr>
                                  <m:t>1</m:t>
                                </m:r>
                              </m:sub>
                            </m:sSub>
                          </m:sub>
                        </m:sSub>
                      </m:den>
                    </m:f>
                  </m:oMath>
                </a14:m>
                <a:endParaRPr lang="en-US" sz="2200" dirty="0" smtClean="0"/>
              </a:p>
              <a:p>
                <a:pPr lvl="1"/>
                <a:r>
                  <a:rPr lang="en-US" sz="2200" dirty="0" smtClean="0"/>
                  <a:t>Critical value approach</a:t>
                </a:r>
              </a:p>
              <a:p>
                <a:pPr lvl="2"/>
                <a:r>
                  <a:rPr lang="en-US" sz="2000" dirty="0" smtClean="0"/>
                  <a:t>At </a:t>
                </a:r>
                <a14:m>
                  <m:oMath xmlns:m="http://schemas.openxmlformats.org/officeDocument/2006/math">
                    <m:r>
                      <a:rPr lang="en-US" sz="2000" i="1">
                        <a:latin typeface="Cambria Math" charset="0"/>
                        <a:ea typeface="Cambria Math" charset="0"/>
                        <a:cs typeface="Cambria Math" charset="0"/>
                      </a:rPr>
                      <m:t>𝛼</m:t>
                    </m:r>
                  </m:oMath>
                </a14:m>
                <a:r>
                  <a:rPr lang="en-US" sz="2000" dirty="0"/>
                  <a:t> significance level, reject </a:t>
                </a:r>
                <a14:m>
                  <m:oMath xmlns:m="http://schemas.openxmlformats.org/officeDocument/2006/math">
                    <m:r>
                      <a:rPr lang="en-US" sz="2000" i="1" dirty="0">
                        <a:latin typeface="Cambria Math"/>
                      </a:rPr>
                      <m:t>𝐻</m:t>
                    </m:r>
                    <m:r>
                      <a:rPr lang="en-US" sz="2000" i="1" baseline="-25000" dirty="0">
                        <a:latin typeface="Cambria Math"/>
                      </a:rPr>
                      <m:t>0</m:t>
                    </m:r>
                  </m:oMath>
                </a14:m>
                <a:r>
                  <a:rPr lang="en-US" sz="2000" dirty="0"/>
                  <a:t> if </a:t>
                </a:r>
                <a14:m>
                  <m:oMath xmlns:m="http://schemas.openxmlformats.org/officeDocument/2006/math">
                    <m:r>
                      <a:rPr lang="en-US" sz="2000" b="0" i="1" smtClean="0">
                        <a:latin typeface="Cambria Math"/>
                      </a:rPr>
                      <m:t>𝑡</m:t>
                    </m:r>
                    <m:r>
                      <a:rPr lang="en-US" sz="2000" b="0" i="1" smtClean="0">
                        <a:latin typeface="Cambria Math"/>
                      </a:rPr>
                      <m:t>&lt;</m:t>
                    </m:r>
                    <m:sSub>
                      <m:sSubPr>
                        <m:ctrlPr>
                          <a:rPr lang="en-US" sz="2000" i="1">
                            <a:latin typeface="Cambria Math" panose="02040503050406030204" pitchFamily="18" charset="0"/>
                            <a:cs typeface="Calibri" charset="0"/>
                          </a:rPr>
                        </m:ctrlPr>
                      </m:sSubPr>
                      <m:e>
                        <m:r>
                          <a:rPr lang="en-US" sz="2000" i="1">
                            <a:latin typeface="Cambria Math" charset="0"/>
                            <a:cs typeface="Calibri" charset="0"/>
                          </a:rPr>
                          <m:t>𝑐𝑟𝑖𝑡𝑖𝑐𝑎𝑙</m:t>
                        </m:r>
                        <m:r>
                          <a:rPr lang="en-US" sz="2000" i="1">
                            <a:latin typeface="Cambria Math" charset="0"/>
                            <a:cs typeface="Calibri" charset="0"/>
                          </a:rPr>
                          <m:t> </m:t>
                        </m:r>
                        <m:r>
                          <a:rPr lang="en-US" sz="2000" i="1">
                            <a:latin typeface="Cambria Math" charset="0"/>
                            <a:cs typeface="Calibri" charset="0"/>
                          </a:rPr>
                          <m:t>𝑣𝑎𝑙𝑢𝑒</m:t>
                        </m:r>
                      </m:e>
                      <m:sub>
                        <m:r>
                          <a:rPr lang="en-US" sz="2000" b="0" i="1" smtClean="0">
                            <a:latin typeface="Cambria Math"/>
                            <a:cs typeface="Calibri" charset="0"/>
                          </a:rPr>
                          <m:t>𝐿</m:t>
                        </m:r>
                      </m:sub>
                    </m:sSub>
                  </m:oMath>
                </a14:m>
                <a:r>
                  <a:rPr lang="en-US" sz="2000" dirty="0" smtClean="0">
                    <a:latin typeface="Calibri" charset="0"/>
                    <a:cs typeface="Calibri" charset="0"/>
                  </a:rPr>
                  <a:t> or </a:t>
                </a:r>
                <a14:m>
                  <m:oMath xmlns:m="http://schemas.openxmlformats.org/officeDocument/2006/math">
                    <m:r>
                      <a:rPr lang="en-US" sz="2000" i="1" dirty="0" smtClean="0">
                        <a:latin typeface="Cambria Math"/>
                        <a:cs typeface="Calibri" charset="0"/>
                      </a:rPr>
                      <m:t>𝑡</m:t>
                    </m:r>
                    <m:r>
                      <a:rPr lang="en-US" sz="2000" i="1">
                        <a:latin typeface="Cambria Math" charset="0"/>
                        <a:cs typeface="Calibri" charset="0"/>
                      </a:rPr>
                      <m:t>&gt;</m:t>
                    </m:r>
                    <m:sSub>
                      <m:sSubPr>
                        <m:ctrlPr>
                          <a:rPr lang="en-US" sz="2000" i="1">
                            <a:latin typeface="Cambria Math" panose="02040503050406030204" pitchFamily="18" charset="0"/>
                            <a:cs typeface="Calibri" charset="0"/>
                          </a:rPr>
                        </m:ctrlPr>
                      </m:sSubPr>
                      <m:e>
                        <m:r>
                          <a:rPr lang="en-US" sz="2000" i="1">
                            <a:latin typeface="Cambria Math" charset="0"/>
                            <a:cs typeface="Calibri" charset="0"/>
                          </a:rPr>
                          <m:t>𝑐𝑟𝑖𝑡𝑖𝑐𝑎𝑙</m:t>
                        </m:r>
                        <m:r>
                          <a:rPr lang="en-US" sz="2000" i="1">
                            <a:latin typeface="Cambria Math" charset="0"/>
                            <a:cs typeface="Calibri" charset="0"/>
                          </a:rPr>
                          <m:t> </m:t>
                        </m:r>
                        <m:r>
                          <a:rPr lang="en-US" sz="2000" i="1">
                            <a:latin typeface="Cambria Math" charset="0"/>
                            <a:cs typeface="Calibri" charset="0"/>
                          </a:rPr>
                          <m:t>𝑣𝑎𝑙𝑢𝑒</m:t>
                        </m:r>
                      </m:e>
                      <m:sub>
                        <m:r>
                          <a:rPr lang="en-US" sz="2000" i="1">
                            <a:latin typeface="Cambria Math" charset="0"/>
                            <a:cs typeface="Calibri" charset="0"/>
                          </a:rPr>
                          <m:t>𝑈</m:t>
                        </m:r>
                      </m:sub>
                    </m:sSub>
                  </m:oMath>
                </a14:m>
                <a:r>
                  <a:rPr lang="en-US" sz="2000" i="1" dirty="0">
                    <a:latin typeface="Cambria Math" charset="0"/>
                    <a:cs typeface="Calibri" charset="0"/>
                  </a:rPr>
                  <a:t> </a:t>
                </a:r>
                <a:r>
                  <a:rPr lang="en-US" sz="2000" dirty="0">
                    <a:cs typeface="Calibri" charset="0"/>
                  </a:rPr>
                  <a:t>where the critical values are obtained from the </a:t>
                </a:r>
                <a14:m>
                  <m:oMath xmlns:m="http://schemas.openxmlformats.org/officeDocument/2006/math">
                    <m:r>
                      <a:rPr lang="en-US" sz="2000" i="1" dirty="0" smtClean="0">
                        <a:latin typeface="Cambria Math"/>
                        <a:cs typeface="Calibri" charset="0"/>
                      </a:rPr>
                      <m:t>𝑡</m:t>
                    </m:r>
                  </m:oMath>
                </a14:m>
                <a:r>
                  <a:rPr lang="en-US" sz="2000" i="1" dirty="0">
                    <a:cs typeface="Calibri" charset="0"/>
                  </a:rPr>
                  <a:t> </a:t>
                </a:r>
                <a:r>
                  <a:rPr lang="en-US" sz="2000" dirty="0" smtClean="0">
                    <a:cs typeface="Calibri" charset="0"/>
                  </a:rPr>
                  <a:t>distribution </a:t>
                </a:r>
                <a:r>
                  <a:rPr lang="en-US" sz="2000" dirty="0">
                    <a:cs typeface="Calibri" charset="0"/>
                  </a:rPr>
                  <a:t>table at </a:t>
                </a:r>
                <a14:m>
                  <m:oMath xmlns:m="http://schemas.openxmlformats.org/officeDocument/2006/math">
                    <m:r>
                      <a:rPr lang="en-US" sz="2000" i="1" dirty="0" smtClean="0">
                        <a:latin typeface="Cambria Math"/>
                        <a:cs typeface="Calibri" charset="0"/>
                      </a:rPr>
                      <m:t>𝑛</m:t>
                    </m:r>
                  </m:oMath>
                </a14:m>
                <a:r>
                  <a:rPr lang="en-US" sz="2000" i="1" dirty="0">
                    <a:cs typeface="Calibri" charset="0"/>
                  </a:rPr>
                  <a:t> </a:t>
                </a:r>
                <a:r>
                  <a:rPr lang="en-US" sz="2000" dirty="0">
                    <a:cs typeface="Calibri" charset="0"/>
                  </a:rPr>
                  <a:t>– 2 degrees of </a:t>
                </a:r>
                <a:r>
                  <a:rPr lang="en-US" sz="2000" dirty="0" smtClean="0">
                    <a:cs typeface="Calibri" charset="0"/>
                  </a:rPr>
                  <a:t>freedom</a:t>
                </a:r>
                <a:endParaRPr lang="en-US" sz="2000" dirty="0">
                  <a:cs typeface="Calibri" charset="0"/>
                </a:endParaRPr>
              </a:p>
              <a:p>
                <a:pPr lvl="1"/>
                <a14:m>
                  <m:oMath xmlns:m="http://schemas.openxmlformats.org/officeDocument/2006/math">
                    <m:r>
                      <a:rPr lang="en-US" sz="2200" i="1" dirty="0" smtClean="0">
                        <a:latin typeface="Cambria Math"/>
                      </a:rPr>
                      <m:t>𝑝</m:t>
                    </m:r>
                  </m:oMath>
                </a14:m>
                <a:r>
                  <a:rPr lang="en-US" sz="2200" dirty="0"/>
                  <a:t>-value approach</a:t>
                </a:r>
              </a:p>
              <a:p>
                <a:pPr lvl="2"/>
                <a14:m>
                  <m:oMath xmlns:m="http://schemas.openxmlformats.org/officeDocument/2006/math">
                    <m:r>
                      <a:rPr lang="en-US" sz="2000" i="1" dirty="0">
                        <a:latin typeface="Cambria Math"/>
                        <a:cs typeface="Calibri" charset="0"/>
                      </a:rPr>
                      <m:t>𝑝</m:t>
                    </m:r>
                  </m:oMath>
                </a14:m>
                <a:r>
                  <a:rPr lang="en-US" sz="2000" dirty="0">
                    <a:latin typeface="Calibri" charset="0"/>
                    <a:cs typeface="Calibri" charset="0"/>
                  </a:rPr>
                  <a:t>-value = </a:t>
                </a:r>
                <a14:m>
                  <m:oMath xmlns:m="http://schemas.openxmlformats.org/officeDocument/2006/math">
                    <m:r>
                      <a:rPr lang="en-US" sz="2000" i="1">
                        <a:latin typeface="Cambria Math"/>
                        <a:cs typeface="Calibri" charset="0"/>
                      </a:rPr>
                      <m:t>𝑃</m:t>
                    </m:r>
                    <m:r>
                      <a:rPr lang="en-US" sz="2000" i="1">
                        <a:latin typeface="Cambria Math"/>
                        <a:cs typeface="Calibri" charset="0"/>
                      </a:rPr>
                      <m:t>(</m:t>
                    </m:r>
                    <m:r>
                      <a:rPr lang="en-US" sz="2000" i="1">
                        <a:latin typeface="Cambria Math"/>
                        <a:cs typeface="Calibri" charset="0"/>
                      </a:rPr>
                      <m:t>𝑡</m:t>
                    </m:r>
                    <m:r>
                      <a:rPr lang="en-US" sz="2000" i="1">
                        <a:latin typeface="Cambria Math"/>
                        <a:ea typeface="Cambria Math"/>
                        <a:cs typeface="Calibri" charset="0"/>
                      </a:rPr>
                      <m:t>≤</m:t>
                    </m:r>
                    <m:r>
                      <a:rPr lang="en-US" sz="2000" b="0" i="1" smtClean="0">
                        <a:latin typeface="Cambria Math"/>
                        <a:ea typeface="Cambria Math"/>
                        <a:cs typeface="Calibri" charset="0"/>
                      </a:rPr>
                      <m:t>−</m:t>
                    </m:r>
                    <m:d>
                      <m:dPr>
                        <m:begChr m:val="|"/>
                        <m:endChr m:val="|"/>
                        <m:ctrlPr>
                          <a:rPr lang="en-US" sz="2000" i="1">
                            <a:latin typeface="Cambria Math" panose="02040503050406030204" pitchFamily="18" charset="0"/>
                            <a:ea typeface="Cambria Math"/>
                            <a:cs typeface="Calibri" charset="0"/>
                          </a:rPr>
                        </m:ctrlPr>
                      </m:dPr>
                      <m:e>
                        <m:r>
                          <a:rPr lang="en-US" sz="2000" i="1">
                            <a:latin typeface="Cambria Math"/>
                            <a:ea typeface="Cambria Math"/>
                            <a:cs typeface="Calibri" charset="0"/>
                          </a:rPr>
                          <m:t>𝑡</m:t>
                        </m:r>
                      </m:e>
                    </m:d>
                    <m:r>
                      <a:rPr lang="en-US" sz="2000" i="1">
                        <a:latin typeface="Cambria Math"/>
                        <a:ea typeface="Cambria Math"/>
                        <a:cs typeface="Calibri" charset="0"/>
                      </a:rPr>
                      <m:t>)</m:t>
                    </m:r>
                    <m:r>
                      <a:rPr lang="en-US" sz="2000" i="1">
                        <a:latin typeface="Cambria Math"/>
                        <a:cs typeface="Calibri" charset="0"/>
                      </a:rPr>
                      <m:t>+</m:t>
                    </m:r>
                    <m:r>
                      <a:rPr lang="en-US" sz="2000" i="1">
                        <a:latin typeface="Cambria Math"/>
                        <a:cs typeface="Calibri" charset="0"/>
                      </a:rPr>
                      <m:t>𝑃</m:t>
                    </m:r>
                    <m:r>
                      <a:rPr lang="en-US" sz="2000" i="1">
                        <a:latin typeface="Cambria Math"/>
                        <a:cs typeface="Calibri" charset="0"/>
                      </a:rPr>
                      <m:t>(</m:t>
                    </m:r>
                    <m:r>
                      <a:rPr lang="en-US" sz="2000" i="1">
                        <a:latin typeface="Cambria Math"/>
                        <a:cs typeface="Calibri" charset="0"/>
                      </a:rPr>
                      <m:t>𝑡</m:t>
                    </m:r>
                    <m:r>
                      <a:rPr lang="en-US" sz="2000" i="1" dirty="0">
                        <a:latin typeface="Cambria Math"/>
                        <a:ea typeface="Cambria Math"/>
                        <a:cs typeface="Calibri" charset="0"/>
                      </a:rPr>
                      <m:t>≥</m:t>
                    </m:r>
                    <m:d>
                      <m:dPr>
                        <m:begChr m:val="|"/>
                        <m:endChr m:val="|"/>
                        <m:ctrlPr>
                          <a:rPr lang="en-US" sz="2000" i="1">
                            <a:latin typeface="Cambria Math" panose="02040503050406030204" pitchFamily="18" charset="0"/>
                            <a:cs typeface="Calibri" charset="0"/>
                          </a:rPr>
                        </m:ctrlPr>
                      </m:dPr>
                      <m:e>
                        <m:r>
                          <a:rPr lang="en-US" sz="2000" i="1">
                            <a:latin typeface="Cambria Math"/>
                            <a:cs typeface="Calibri" charset="0"/>
                          </a:rPr>
                          <m:t>𝑡</m:t>
                        </m:r>
                      </m:e>
                    </m:d>
                    <m:r>
                      <a:rPr lang="en-US" sz="2000" i="1">
                        <a:latin typeface="Cambria Math"/>
                        <a:cs typeface="Calibri" charset="0"/>
                      </a:rPr>
                      <m:t>)</m:t>
                    </m:r>
                  </m:oMath>
                </a14:m>
                <a:endParaRPr lang="en-US" sz="2000" dirty="0">
                  <a:latin typeface="Calibri" charset="0"/>
                  <a:cs typeface="Calibri" charset="0"/>
                </a:endParaRPr>
              </a:p>
              <a:p>
                <a:pPr lvl="2"/>
                <a:r>
                  <a:rPr lang="en-US" sz="2000" dirty="0">
                    <a:latin typeface="Calibri" charset="0"/>
                    <a:cs typeface="Calibri" charset="0"/>
                  </a:rPr>
                  <a:t>Reject </a:t>
                </a:r>
                <a14:m>
                  <m:oMath xmlns:m="http://schemas.openxmlformats.org/officeDocument/2006/math">
                    <m:r>
                      <a:rPr lang="en-US" sz="2000" i="1" dirty="0">
                        <a:latin typeface="Cambria Math"/>
                      </a:rPr>
                      <m:t>𝐻</m:t>
                    </m:r>
                    <m:r>
                      <a:rPr lang="en-US" sz="2000" i="1" baseline="-25000" dirty="0">
                        <a:latin typeface="Cambria Math"/>
                      </a:rPr>
                      <m:t>0 </m:t>
                    </m:r>
                  </m:oMath>
                </a14:m>
                <a:r>
                  <a:rPr lang="en-US" sz="2000" dirty="0" smtClean="0">
                    <a:latin typeface="Calibri" charset="0"/>
                    <a:cs typeface="Calibri" charset="0"/>
                  </a:rPr>
                  <a:t> </a:t>
                </a:r>
                <a:r>
                  <a:rPr lang="en-US" sz="2000" dirty="0">
                    <a:latin typeface="Calibri" charset="0"/>
                    <a:cs typeface="Calibri" charset="0"/>
                  </a:rPr>
                  <a:t>if </a:t>
                </a:r>
                <a14:m>
                  <m:oMath xmlns:m="http://schemas.openxmlformats.org/officeDocument/2006/math">
                    <m:r>
                      <a:rPr lang="en-US" sz="2000" i="1" dirty="0" smtClean="0">
                        <a:latin typeface="Cambria Math"/>
                        <a:cs typeface="Calibri" charset="0"/>
                      </a:rPr>
                      <m:t>𝑝</m:t>
                    </m:r>
                  </m:oMath>
                </a14:m>
                <a:r>
                  <a:rPr lang="en-US" sz="2000" dirty="0">
                    <a:latin typeface="Calibri" charset="0"/>
                    <a:cs typeface="Calibri" charset="0"/>
                  </a:rPr>
                  <a:t>-value </a:t>
                </a:r>
                <a14:m>
                  <m:oMath xmlns:m="http://schemas.openxmlformats.org/officeDocument/2006/math">
                    <m:r>
                      <a:rPr lang="en-US" sz="2000" b="0" i="0" smtClean="0">
                        <a:latin typeface="Cambria Math"/>
                        <a:ea typeface="Cambria Math" charset="0"/>
                        <a:cs typeface="Cambria Math" charset="0"/>
                      </a:rPr>
                      <m:t>&lt;</m:t>
                    </m:r>
                    <m:r>
                      <a:rPr lang="en-US" sz="2000" i="1">
                        <a:latin typeface="Cambria Math" charset="0"/>
                        <a:ea typeface="Cambria Math" charset="0"/>
                        <a:cs typeface="Cambria Math" charset="0"/>
                      </a:rPr>
                      <m:t>𝛼</m:t>
                    </m:r>
                  </m:oMath>
                </a14:m>
                <a:r>
                  <a:rPr lang="en-US" sz="2000" dirty="0">
                    <a:latin typeface="Calibri" charset="0"/>
                    <a:cs typeface="Calibri" charset="0"/>
                  </a:rPr>
                  <a:t> </a:t>
                </a:r>
              </a:p>
              <a:p>
                <a:pPr lvl="1"/>
                <a:endParaRPr lang="en-US" sz="1200" dirty="0" smtClean="0">
                  <a:latin typeface="Calibri" charset="0"/>
                  <a:cs typeface="Calibri" charset="0"/>
                </a:endParaRPr>
              </a:p>
              <a:p>
                <a:pPr lvl="1"/>
                <a:r>
                  <a:rPr lang="en-US" sz="2200" dirty="0" smtClean="0">
                    <a:latin typeface="Calibri" charset="0"/>
                    <a:cs typeface="Calibri" charset="0"/>
                  </a:rPr>
                  <a:t>The </a:t>
                </a:r>
                <a:r>
                  <a:rPr lang="en-US" sz="2200" dirty="0">
                    <a:latin typeface="Calibri" charset="0"/>
                    <a:cs typeface="Calibri" charset="0"/>
                  </a:rPr>
                  <a:t>same </a:t>
                </a:r>
                <a14:m>
                  <m:oMath xmlns:m="http://schemas.openxmlformats.org/officeDocument/2006/math">
                    <m:r>
                      <a:rPr lang="en-US" sz="2200" i="1" dirty="0" smtClean="0">
                        <a:latin typeface="Cambria Math"/>
                        <a:cs typeface="Calibri" charset="0"/>
                      </a:rPr>
                      <m:t>𝑡</m:t>
                    </m:r>
                  </m:oMath>
                </a14:m>
                <a:r>
                  <a:rPr lang="en-US" sz="2200" dirty="0" smtClean="0">
                    <a:latin typeface="Calibri" charset="0"/>
                    <a:cs typeface="Calibri" charset="0"/>
                  </a:rPr>
                  <a:t> </a:t>
                </a:r>
                <a:r>
                  <a:rPr lang="en-US" sz="2200" dirty="0">
                    <a:latin typeface="Calibri" charset="0"/>
                    <a:cs typeface="Calibri" charset="0"/>
                  </a:rPr>
                  <a:t>can also be used for testing the hypotheses </a:t>
                </a:r>
                <a:endParaRPr lang="en-US" sz="2200" dirty="0" smtClean="0">
                  <a:latin typeface="Calibri" charset="0"/>
                  <a:cs typeface="Calibri" charset="0"/>
                </a:endParaRPr>
              </a:p>
              <a:p>
                <a:pPr marL="344487" lvl="1" indent="0">
                  <a:buNone/>
                  <a:tabLst>
                    <a:tab pos="685800" algn="l"/>
                  </a:tabLst>
                </a:pPr>
                <a:r>
                  <a:rPr lang="en-US" sz="2200" dirty="0">
                    <a:latin typeface="Calibri" charset="0"/>
                  </a:rPr>
                  <a:t>	</a:t>
                </a:r>
                <a14:m>
                  <m:oMath xmlns:m="http://schemas.openxmlformats.org/officeDocument/2006/math">
                    <m:r>
                      <a:rPr lang="en-US" sz="2200" i="1" dirty="0">
                        <a:latin typeface="Cambria Math"/>
                      </a:rPr>
                      <m:t>𝐻</m:t>
                    </m:r>
                    <m:r>
                      <a:rPr lang="en-US" sz="2200" i="1" baseline="-25000" dirty="0">
                        <a:latin typeface="Cambria Math"/>
                      </a:rPr>
                      <m:t>0 </m:t>
                    </m:r>
                  </m:oMath>
                </a14:m>
                <a:r>
                  <a:rPr lang="en-US" sz="2200" dirty="0"/>
                  <a:t>: </a:t>
                </a:r>
                <a14:m>
                  <m:oMath xmlns:m="http://schemas.openxmlformats.org/officeDocument/2006/math">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𝛽</m:t>
                        </m:r>
                      </m:e>
                      <m:sub>
                        <m:r>
                          <a:rPr lang="en-US" sz="2200" i="1">
                            <a:latin typeface="Cambria Math" charset="0"/>
                            <a:ea typeface="Cambria Math" charset="0"/>
                            <a:cs typeface="Cambria Math" charset="0"/>
                          </a:rPr>
                          <m:t>1</m:t>
                        </m:r>
                      </m:sub>
                    </m:sSub>
                    <m:r>
                      <a:rPr lang="en-US" sz="2200" i="1">
                        <a:latin typeface="Cambria Math" charset="0"/>
                        <a:ea typeface="Cambria Math" charset="0"/>
                        <a:cs typeface="Cambria Math" charset="0"/>
                      </a:rPr>
                      <m:t>≤0</m:t>
                    </m:r>
                  </m:oMath>
                </a14:m>
                <a:r>
                  <a:rPr lang="en-US" sz="2200" dirty="0"/>
                  <a:t> vs </a:t>
                </a:r>
                <a14:m>
                  <m:oMath xmlns:m="http://schemas.openxmlformats.org/officeDocument/2006/math">
                    <m:r>
                      <a:rPr lang="en-US" sz="2200" i="1" dirty="0">
                        <a:latin typeface="Cambria Math"/>
                      </a:rPr>
                      <m:t>𝐻</m:t>
                    </m:r>
                    <m:r>
                      <a:rPr lang="en-US" sz="2200" b="0" i="1" baseline="-25000" dirty="0" smtClean="0">
                        <a:latin typeface="Cambria Math"/>
                      </a:rPr>
                      <m:t>1</m:t>
                    </m:r>
                    <m:r>
                      <a:rPr lang="en-US" sz="2200" i="1" baseline="-25000" dirty="0">
                        <a:latin typeface="Cambria Math"/>
                      </a:rPr>
                      <m:t> </m:t>
                    </m:r>
                  </m:oMath>
                </a14:m>
                <a:r>
                  <a:rPr lang="en-US" sz="2200" dirty="0"/>
                  <a:t>: </a:t>
                </a:r>
                <a14:m>
                  <m:oMath xmlns:m="http://schemas.openxmlformats.org/officeDocument/2006/math">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𝛽</m:t>
                        </m:r>
                      </m:e>
                      <m:sub>
                        <m:r>
                          <a:rPr lang="en-US" sz="2200" i="1">
                            <a:latin typeface="Cambria Math" charset="0"/>
                            <a:ea typeface="Cambria Math" charset="0"/>
                            <a:cs typeface="Cambria Math" charset="0"/>
                          </a:rPr>
                          <m:t>1</m:t>
                        </m:r>
                      </m:sub>
                    </m:sSub>
                    <m:r>
                      <a:rPr lang="en-US" sz="2200" i="1">
                        <a:latin typeface="Cambria Math" charset="0"/>
                        <a:ea typeface="Cambria Math" charset="0"/>
                        <a:cs typeface="Cambria Math" charset="0"/>
                      </a:rPr>
                      <m:t>&gt;0</m:t>
                    </m:r>
                  </m:oMath>
                </a14:m>
                <a:r>
                  <a:rPr lang="en-US" sz="2200" dirty="0"/>
                  <a:t> , or </a:t>
                </a:r>
                <a14:m>
                  <m:oMath xmlns:m="http://schemas.openxmlformats.org/officeDocument/2006/math">
                    <m:r>
                      <a:rPr lang="en-US" sz="2200" i="1" dirty="0">
                        <a:latin typeface="Cambria Math"/>
                      </a:rPr>
                      <m:t>𝐻</m:t>
                    </m:r>
                    <m:r>
                      <a:rPr lang="en-US" sz="2200" i="1" baseline="-25000" dirty="0">
                        <a:latin typeface="Cambria Math"/>
                      </a:rPr>
                      <m:t>0 </m:t>
                    </m:r>
                  </m:oMath>
                </a14:m>
                <a:r>
                  <a:rPr lang="en-US" sz="2200" dirty="0"/>
                  <a:t>: </a:t>
                </a:r>
                <a14:m>
                  <m:oMath xmlns:m="http://schemas.openxmlformats.org/officeDocument/2006/math">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𝛽</m:t>
                        </m:r>
                      </m:e>
                      <m:sub>
                        <m:r>
                          <a:rPr lang="en-US" sz="2200" i="1">
                            <a:latin typeface="Cambria Math" charset="0"/>
                            <a:ea typeface="Cambria Math" charset="0"/>
                            <a:cs typeface="Cambria Math" charset="0"/>
                          </a:rPr>
                          <m:t>1</m:t>
                        </m:r>
                      </m:sub>
                    </m:sSub>
                    <m:r>
                      <a:rPr lang="en-US" sz="2200" i="1">
                        <a:latin typeface="Cambria Math" charset="0"/>
                        <a:ea typeface="Cambria Math" charset="0"/>
                        <a:cs typeface="Cambria Math" charset="0"/>
                      </a:rPr>
                      <m:t>≥0</m:t>
                    </m:r>
                  </m:oMath>
                </a14:m>
                <a:r>
                  <a:rPr lang="en-US" sz="2200" dirty="0"/>
                  <a:t> and </a:t>
                </a:r>
                <a14:m>
                  <m:oMath xmlns:m="http://schemas.openxmlformats.org/officeDocument/2006/math">
                    <m:r>
                      <a:rPr lang="en-US" sz="2200" i="1" dirty="0">
                        <a:latin typeface="Cambria Math"/>
                      </a:rPr>
                      <m:t>𝐻</m:t>
                    </m:r>
                    <m:r>
                      <a:rPr lang="en-US" sz="2200" b="0" i="1" baseline="-25000" dirty="0" smtClean="0">
                        <a:latin typeface="Cambria Math"/>
                      </a:rPr>
                      <m:t>1</m:t>
                    </m:r>
                    <m:r>
                      <a:rPr lang="en-US" sz="2200" i="1" baseline="-25000" dirty="0">
                        <a:latin typeface="Cambria Math"/>
                      </a:rPr>
                      <m:t> </m:t>
                    </m:r>
                  </m:oMath>
                </a14:m>
                <a:r>
                  <a:rPr lang="en-US" sz="2200" dirty="0"/>
                  <a:t>: </a:t>
                </a:r>
                <a14:m>
                  <m:oMath xmlns:m="http://schemas.openxmlformats.org/officeDocument/2006/math">
                    <m:sSub>
                      <m:sSubPr>
                        <m:ctrlPr>
                          <a:rPr lang="en-US" sz="2200" i="1">
                            <a:latin typeface="Cambria Math" panose="02040503050406030204" pitchFamily="18" charset="0"/>
                            <a:ea typeface="Cambria Math" charset="0"/>
                            <a:cs typeface="Cambria Math" charset="0"/>
                          </a:rPr>
                        </m:ctrlPr>
                      </m:sSubPr>
                      <m:e>
                        <m:r>
                          <a:rPr lang="en-US" sz="2200" i="1">
                            <a:latin typeface="Cambria Math" charset="0"/>
                            <a:ea typeface="Cambria Math" charset="0"/>
                            <a:cs typeface="Cambria Math" charset="0"/>
                          </a:rPr>
                          <m:t>𝛽</m:t>
                        </m:r>
                      </m:e>
                      <m:sub>
                        <m:r>
                          <a:rPr lang="en-US" sz="2200" i="1">
                            <a:latin typeface="Cambria Math" charset="0"/>
                            <a:ea typeface="Cambria Math" charset="0"/>
                            <a:cs typeface="Cambria Math" charset="0"/>
                          </a:rPr>
                          <m:t>1</m:t>
                        </m:r>
                      </m:sub>
                    </m:sSub>
                    <m:r>
                      <a:rPr lang="en-US" sz="2200" i="1">
                        <a:latin typeface="Cambria Math" charset="0"/>
                        <a:ea typeface="Cambria Math" charset="0"/>
                        <a:cs typeface="Cambria Math" charset="0"/>
                      </a:rPr>
                      <m:t>&lt;0</m:t>
                    </m:r>
                  </m:oMath>
                </a14:m>
                <a:endParaRPr lang="en-US" sz="2200" dirty="0">
                  <a:latin typeface="Calibri" charset="0"/>
                  <a:cs typeface="Calibri" charset="0"/>
                </a:endParaRPr>
              </a:p>
              <a:p>
                <a:pPr lvl="2"/>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r="-1111" b="-1265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63</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69150019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Inferences about the </a:t>
            </a:r>
            <a:r>
              <a:rPr lang="en-US" dirty="0" smtClean="0"/>
              <a:t>Slope – Exercise </a:t>
            </a:r>
            <a:endParaRPr lang="en-US" dirty="0"/>
          </a:p>
        </p:txBody>
      </p:sp>
      <p:sp>
        <p:nvSpPr>
          <p:cNvPr id="3" name="Content Placeholder 2"/>
          <p:cNvSpPr>
            <a:spLocks noGrp="1"/>
          </p:cNvSpPr>
          <p:nvPr>
            <p:ph idx="1"/>
          </p:nvPr>
        </p:nvSpPr>
        <p:spPr/>
        <p:txBody>
          <a:bodyPr/>
          <a:lstStyle/>
          <a:p>
            <a:r>
              <a:rPr lang="en-US" sz="2600" dirty="0" smtClean="0"/>
              <a:t>In </a:t>
            </a:r>
            <a:r>
              <a:rPr lang="en-US" sz="2600" dirty="0"/>
              <a:t>the </a:t>
            </a:r>
            <a:r>
              <a:rPr lang="en-US" sz="2600" dirty="0" smtClean="0"/>
              <a:t>example </a:t>
            </a:r>
            <a:r>
              <a:rPr lang="en-US" sz="2600" dirty="0"/>
              <a:t>on number of days taken off work </a:t>
            </a:r>
            <a:r>
              <a:rPr lang="en-US" sz="2600" dirty="0" smtClean="0"/>
              <a:t>, test at 5% level of significance, is years of service linearly influencing the number of days taken off work?</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64</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mc:AlternateContent xmlns:mc="http://schemas.openxmlformats.org/markup-compatibility/2006" xmlns:a14="http://schemas.microsoft.com/office/drawing/2010/main">
        <mc:Choice Requires="a14">
          <p:sp>
            <p:nvSpPr>
              <p:cNvPr id="6" name="Content Placeholder 2"/>
              <p:cNvSpPr txBox="1">
                <a:spLocks/>
              </p:cNvSpPr>
              <p:nvPr/>
            </p:nvSpPr>
            <p:spPr bwMode="auto">
              <a:xfrm>
                <a:off x="609600" y="2971800"/>
                <a:ext cx="3733800" cy="3352801"/>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0" indent="0">
                  <a:buFont typeface="Wingdings" pitchFamily="2" charset="2"/>
                  <a:buNone/>
                </a:pPr>
                <a14:m>
                  <m:oMath xmlns:m="http://schemas.openxmlformats.org/officeDocument/2006/math">
                    <m:sSub>
                      <m:sSubPr>
                        <m:ctrlPr>
                          <a:rPr lang="en-US" sz="2200" i="1" kern="0" smtClean="0">
                            <a:latin typeface="Cambria Math" panose="02040503050406030204" pitchFamily="18" charset="0"/>
                          </a:rPr>
                        </m:ctrlPr>
                      </m:sSubPr>
                      <m:e>
                        <m:r>
                          <a:rPr lang="en-US" sz="2200" i="1" kern="0">
                            <a:latin typeface="Cambria Math"/>
                          </a:rPr>
                          <m:t>𝐻</m:t>
                        </m:r>
                      </m:e>
                      <m:sub>
                        <m:r>
                          <a:rPr lang="en-US" sz="2200" i="1" kern="0">
                            <a:latin typeface="Cambria Math"/>
                          </a:rPr>
                          <m:t>0</m:t>
                        </m:r>
                      </m:sub>
                    </m:sSub>
                    <m:r>
                      <a:rPr lang="en-US" sz="2200" i="1" kern="0">
                        <a:latin typeface="Cambria Math"/>
                      </a:rPr>
                      <m:t>:</m:t>
                    </m:r>
                  </m:oMath>
                </a14:m>
                <a:r>
                  <a:rPr lang="en-US" sz="2200" kern="0" dirty="0"/>
                  <a:t>	</a:t>
                </a:r>
                <a:endParaRPr lang="en-US" sz="2200" kern="0" dirty="0" smtClean="0"/>
              </a:p>
              <a:p>
                <a:pPr marL="0" indent="0">
                  <a:buFont typeface="Wingdings" pitchFamily="2" charset="2"/>
                  <a:buNone/>
                </a:pPr>
                <a14:m>
                  <m:oMathPara xmlns:m="http://schemas.openxmlformats.org/officeDocument/2006/math">
                    <m:oMathParaPr>
                      <m:jc m:val="left"/>
                    </m:oMathParaPr>
                    <m:oMath xmlns:m="http://schemas.openxmlformats.org/officeDocument/2006/math">
                      <m:sSub>
                        <m:sSubPr>
                          <m:ctrlPr>
                            <a:rPr lang="en-US" sz="2200" i="1" kern="0">
                              <a:latin typeface="Cambria Math" panose="02040503050406030204" pitchFamily="18" charset="0"/>
                            </a:rPr>
                          </m:ctrlPr>
                        </m:sSubPr>
                        <m:e>
                          <m:r>
                            <a:rPr lang="en-US" sz="2200" i="1" kern="0">
                              <a:latin typeface="Cambria Math"/>
                            </a:rPr>
                            <m:t>𝐻</m:t>
                          </m:r>
                        </m:e>
                        <m:sub>
                          <m:r>
                            <a:rPr lang="en-US" sz="2200" i="1" kern="0">
                              <a:latin typeface="Cambria Math"/>
                            </a:rPr>
                            <m:t>1</m:t>
                          </m:r>
                        </m:sub>
                      </m:sSub>
                      <m:r>
                        <a:rPr lang="en-US" sz="2200" i="1" kern="0">
                          <a:latin typeface="Cambria Math"/>
                        </a:rPr>
                        <m:t>:</m:t>
                      </m:r>
                    </m:oMath>
                  </m:oMathPara>
                </a14:m>
                <a:endParaRPr lang="en-US" sz="2200" kern="0" dirty="0"/>
              </a:p>
              <a:p>
                <a:pPr marL="0" indent="0">
                  <a:buFont typeface="Wingdings" pitchFamily="2" charset="2"/>
                  <a:buNone/>
                </a:pPr>
                <a:r>
                  <a:rPr lang="en-US" sz="2200" kern="0" dirty="0"/>
                  <a:t>At </a:t>
                </a:r>
                <a14:m>
                  <m:oMath xmlns:m="http://schemas.openxmlformats.org/officeDocument/2006/math">
                    <m:r>
                      <a:rPr lang="en-US" sz="2200" i="1" kern="0">
                        <a:latin typeface="Cambria Math"/>
                        <a:ea typeface="Cambria Math"/>
                      </a:rPr>
                      <m:t>𝛼</m:t>
                    </m:r>
                    <m:r>
                      <a:rPr lang="en-US" sz="2200" i="1" kern="0">
                        <a:latin typeface="Cambria Math"/>
                        <a:ea typeface="Cambria Math"/>
                      </a:rPr>
                      <m:t>=0.05</m:t>
                    </m:r>
                  </m:oMath>
                </a14:m>
                <a:endParaRPr lang="en-US" sz="2200" kern="0" dirty="0">
                  <a:ea typeface="Cambria Math"/>
                </a:endParaRPr>
              </a:p>
              <a:p>
                <a:pPr marL="0" indent="0">
                  <a:buFont typeface="Wingdings" pitchFamily="2" charset="2"/>
                  <a:buNone/>
                </a:pPr>
                <a14:m>
                  <m:oMath xmlns:m="http://schemas.openxmlformats.org/officeDocument/2006/math">
                    <m:r>
                      <a:rPr lang="en-US" sz="2200" i="1" kern="0" dirty="0">
                        <a:latin typeface="Cambria Math"/>
                      </a:rPr>
                      <m:t>𝑛</m:t>
                    </m:r>
                    <m:r>
                      <a:rPr lang="en-US" sz="2200" i="1" kern="0" dirty="0">
                        <a:latin typeface="Cambria Math"/>
                      </a:rPr>
                      <m:t> =7</m:t>
                    </m:r>
                  </m:oMath>
                </a14:m>
                <a:r>
                  <a:rPr lang="en-US" sz="2200" kern="0" dirty="0" smtClean="0"/>
                  <a:t>     </a:t>
                </a:r>
                <a14:m>
                  <m:oMath xmlns:m="http://schemas.openxmlformats.org/officeDocument/2006/math">
                    <m:r>
                      <a:rPr lang="en-US" sz="2200" i="1" kern="0" dirty="0">
                        <a:latin typeface="Cambria Math"/>
                      </a:rPr>
                      <m:t>𝑑𝑓</m:t>
                    </m:r>
                    <m:r>
                      <a:rPr lang="en-US" sz="2200" i="1" kern="0" dirty="0">
                        <a:latin typeface="Cambria Math"/>
                      </a:rPr>
                      <m:t>=5 </m:t>
                    </m:r>
                  </m:oMath>
                </a14:m>
                <a:endParaRPr lang="en-US" sz="2200" kern="0" dirty="0"/>
              </a:p>
              <a:p>
                <a:pPr marL="0" indent="0">
                  <a:buFont typeface="Wingdings" pitchFamily="2" charset="2"/>
                  <a:buNone/>
                </a:pPr>
                <a:r>
                  <a:rPr lang="en-US" sz="2200" kern="0" dirty="0"/>
                  <a:t>Critical Value </a:t>
                </a:r>
                <a:r>
                  <a:rPr lang="en-US" sz="2200" kern="0" dirty="0" smtClean="0"/>
                  <a:t>=</a:t>
                </a:r>
                <a:endParaRPr lang="en-US" sz="2200" kern="0" dirty="0">
                  <a:solidFill>
                    <a:srgbClr val="0000FF"/>
                  </a:solidFill>
                  <a:ea typeface="Cambria Math"/>
                </a:endParaRPr>
              </a:p>
              <a:p>
                <a:pPr marL="0" indent="0">
                  <a:buFont typeface="Wingdings" pitchFamily="2" charset="2"/>
                  <a:buNone/>
                </a:pPr>
                <a:r>
                  <a:rPr lang="en-US" sz="2200" kern="0" dirty="0"/>
                  <a:t>Reject </a:t>
                </a:r>
                <a14:m>
                  <m:oMath xmlns:m="http://schemas.openxmlformats.org/officeDocument/2006/math">
                    <m:sSub>
                      <m:sSubPr>
                        <m:ctrlPr>
                          <a:rPr lang="en-US" sz="2200" i="1" kern="0">
                            <a:latin typeface="Cambria Math" panose="02040503050406030204" pitchFamily="18" charset="0"/>
                          </a:rPr>
                        </m:ctrlPr>
                      </m:sSubPr>
                      <m:e>
                        <m:r>
                          <a:rPr lang="en-US" sz="2200" i="1" kern="0">
                            <a:latin typeface="Cambria Math"/>
                          </a:rPr>
                          <m:t>𝐻</m:t>
                        </m:r>
                      </m:e>
                      <m:sub>
                        <m:r>
                          <a:rPr lang="en-US" sz="2200" i="1" kern="0">
                            <a:latin typeface="Cambria Math"/>
                          </a:rPr>
                          <m:t>0</m:t>
                        </m:r>
                      </m:sub>
                    </m:sSub>
                  </m:oMath>
                </a14:m>
                <a:r>
                  <a:rPr lang="en-US" sz="2200" kern="0" dirty="0"/>
                  <a:t> </a:t>
                </a:r>
                <a:r>
                  <a:rPr lang="en-US" sz="2200" kern="0" dirty="0" smtClean="0"/>
                  <a:t>if</a:t>
                </a:r>
                <a:endParaRPr lang="en-US" sz="2200" kern="0" dirty="0">
                  <a:solidFill>
                    <a:srgbClr val="0000FF"/>
                  </a:solidFill>
                </a:endParaRPr>
              </a:p>
            </p:txBody>
          </p:sp>
        </mc:Choice>
        <mc:Fallback xmlns="">
          <p:sp>
            <p:nvSpPr>
              <p:cNvPr id="6" name="Content Placeholder 2"/>
              <p:cNvSpPr txBox="1">
                <a:spLocks noRot="1" noChangeAspect="1" noMove="1" noResize="1" noEditPoints="1" noAdjustHandles="1" noChangeArrowheads="1" noChangeShapeType="1" noTextEdit="1"/>
              </p:cNvSpPr>
              <p:nvPr/>
            </p:nvSpPr>
            <p:spPr bwMode="auto">
              <a:xfrm>
                <a:off x="609600" y="2971800"/>
                <a:ext cx="3733800" cy="3352801"/>
              </a:xfrm>
              <a:prstGeom prst="rect">
                <a:avLst/>
              </a:prstGeom>
              <a:blipFill rotWithShape="1">
                <a:blip r:embed="rId2"/>
                <a:stretch>
                  <a:fillRect l="-195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ontent Placeholder 2"/>
              <p:cNvSpPr txBox="1">
                <a:spLocks/>
              </p:cNvSpPr>
              <p:nvPr/>
            </p:nvSpPr>
            <p:spPr bwMode="auto">
              <a:xfrm>
                <a:off x="4343400" y="2971801"/>
                <a:ext cx="4724400" cy="33528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0" indent="0">
                  <a:buNone/>
                </a:pPr>
                <a:r>
                  <a:rPr lang="en-US" sz="2200" kern="0" dirty="0"/>
                  <a:t>Given </a:t>
                </a:r>
                <a14:m>
                  <m:oMath xmlns:m="http://schemas.openxmlformats.org/officeDocument/2006/math">
                    <m:sSub>
                      <m:sSubPr>
                        <m:ctrlPr>
                          <a:rPr lang="en-US" sz="2200" i="1" kern="0">
                            <a:latin typeface="Cambria Math" panose="02040503050406030204" pitchFamily="18" charset="0"/>
                          </a:rPr>
                        </m:ctrlPr>
                      </m:sSubPr>
                      <m:e>
                        <m:r>
                          <a:rPr lang="en-US" sz="2200" i="1" kern="0">
                            <a:latin typeface="Cambria Math"/>
                          </a:rPr>
                          <m:t>𝑏</m:t>
                        </m:r>
                      </m:e>
                      <m:sub>
                        <m:r>
                          <a:rPr lang="en-US" sz="2200" i="1" kern="0">
                            <a:latin typeface="Cambria Math"/>
                          </a:rPr>
                          <m:t>1</m:t>
                        </m:r>
                      </m:sub>
                    </m:sSub>
                    <m:r>
                      <a:rPr lang="en-US" sz="2200" i="1" kern="0">
                        <a:latin typeface="Cambria Math"/>
                      </a:rPr>
                      <m:t>=−1.09</m:t>
                    </m:r>
                  </m:oMath>
                </a14:m>
                <a:r>
                  <a:rPr lang="en-US" sz="2200" kern="0" dirty="0"/>
                  <a:t> and </a:t>
                </a:r>
                <a14:m>
                  <m:oMath xmlns:m="http://schemas.openxmlformats.org/officeDocument/2006/math">
                    <m:sSub>
                      <m:sSubPr>
                        <m:ctrlPr>
                          <a:rPr lang="en-US" sz="2200" i="1" kern="0">
                            <a:latin typeface="Cambria Math" panose="02040503050406030204" pitchFamily="18" charset="0"/>
                          </a:rPr>
                        </m:ctrlPr>
                      </m:sSubPr>
                      <m:e>
                        <m:r>
                          <a:rPr lang="en-US" sz="2200" i="1" kern="0">
                            <a:latin typeface="Cambria Math"/>
                          </a:rPr>
                          <m:t>𝑆</m:t>
                        </m:r>
                      </m:e>
                      <m:sub>
                        <m:sSub>
                          <m:sSubPr>
                            <m:ctrlPr>
                              <a:rPr lang="en-US" sz="2200" i="1" kern="0">
                                <a:latin typeface="Cambria Math" panose="02040503050406030204" pitchFamily="18" charset="0"/>
                              </a:rPr>
                            </m:ctrlPr>
                          </m:sSubPr>
                          <m:e>
                            <m:r>
                              <a:rPr lang="en-US" sz="2200" i="1" kern="0">
                                <a:latin typeface="Cambria Math"/>
                              </a:rPr>
                              <m:t>𝑏</m:t>
                            </m:r>
                          </m:e>
                          <m:sub>
                            <m:r>
                              <a:rPr lang="en-US" sz="2200" i="1" kern="0">
                                <a:latin typeface="Cambria Math"/>
                              </a:rPr>
                              <m:t>1</m:t>
                            </m:r>
                          </m:sub>
                        </m:sSub>
                      </m:sub>
                    </m:sSub>
                    <m:r>
                      <a:rPr lang="en-US" sz="2200" i="1" kern="0">
                        <a:latin typeface="Cambria Math"/>
                      </a:rPr>
                      <m:t>=0.2842</m:t>
                    </m:r>
                  </m:oMath>
                </a14:m>
                <a:r>
                  <a:rPr lang="en-US" sz="2200" kern="0" dirty="0" smtClean="0"/>
                  <a:t>,</a:t>
                </a:r>
                <a:endParaRPr lang="en-US" sz="2200" kern="0" dirty="0"/>
              </a:p>
              <a:p>
                <a:pPr marL="0" indent="0">
                  <a:buFont typeface="Wingdings" pitchFamily="2" charset="2"/>
                  <a:buNone/>
                </a:pPr>
                <a14:m>
                  <m:oMathPara xmlns:m="http://schemas.openxmlformats.org/officeDocument/2006/math">
                    <m:oMathParaPr>
                      <m:jc m:val="left"/>
                    </m:oMathParaPr>
                    <m:oMath xmlns:m="http://schemas.openxmlformats.org/officeDocument/2006/math">
                      <m:r>
                        <a:rPr lang="en-US" sz="2200" i="1" kern="0" smtClean="0">
                          <a:latin typeface="Cambria Math"/>
                        </a:rPr>
                        <m:t>𝑡</m:t>
                      </m:r>
                      <m:r>
                        <a:rPr lang="en-US" sz="2200" i="1" kern="0" smtClean="0">
                          <a:latin typeface="Cambria Math"/>
                        </a:rPr>
                        <m:t>=</m:t>
                      </m:r>
                      <m:f>
                        <m:fPr>
                          <m:ctrlPr>
                            <a:rPr lang="en-US" sz="2200" i="1" kern="0">
                              <a:latin typeface="Cambria Math" panose="02040503050406030204" pitchFamily="18" charset="0"/>
                            </a:rPr>
                          </m:ctrlPr>
                        </m:fPr>
                        <m:num>
                          <m:sSub>
                            <m:sSubPr>
                              <m:ctrlPr>
                                <a:rPr lang="en-US" sz="2200" i="1" kern="0">
                                  <a:latin typeface="Cambria Math" panose="02040503050406030204" pitchFamily="18" charset="0"/>
                                </a:rPr>
                              </m:ctrlPr>
                            </m:sSubPr>
                            <m:e>
                              <m:r>
                                <a:rPr lang="en-US" sz="2200" i="1" kern="0">
                                  <a:latin typeface="Cambria Math"/>
                                </a:rPr>
                                <m:t>𝑏</m:t>
                              </m:r>
                            </m:e>
                            <m:sub>
                              <m:r>
                                <a:rPr lang="en-US" sz="2200" i="1" kern="0">
                                  <a:latin typeface="Cambria Math"/>
                                </a:rPr>
                                <m:t>1</m:t>
                              </m:r>
                            </m:sub>
                          </m:sSub>
                        </m:num>
                        <m:den>
                          <m:sSub>
                            <m:sSubPr>
                              <m:ctrlPr>
                                <a:rPr lang="en-US" sz="2200" i="1" kern="0">
                                  <a:latin typeface="Cambria Math" panose="02040503050406030204" pitchFamily="18" charset="0"/>
                                </a:rPr>
                              </m:ctrlPr>
                            </m:sSubPr>
                            <m:e>
                              <m:r>
                                <a:rPr lang="en-US" sz="2200" i="1" kern="0">
                                  <a:latin typeface="Cambria Math"/>
                                </a:rPr>
                                <m:t>𝑆</m:t>
                              </m:r>
                            </m:e>
                            <m:sub>
                              <m:sSub>
                                <m:sSubPr>
                                  <m:ctrlPr>
                                    <a:rPr lang="en-US" sz="2200" i="1" kern="0">
                                      <a:latin typeface="Cambria Math" panose="02040503050406030204" pitchFamily="18" charset="0"/>
                                    </a:rPr>
                                  </m:ctrlPr>
                                </m:sSubPr>
                                <m:e>
                                  <m:r>
                                    <a:rPr lang="en-US" sz="2200" i="1" kern="0">
                                      <a:latin typeface="Cambria Math"/>
                                    </a:rPr>
                                    <m:t>𝑏</m:t>
                                  </m:r>
                                </m:e>
                                <m:sub>
                                  <m:r>
                                    <a:rPr lang="en-US" sz="2200" i="1" kern="0">
                                      <a:latin typeface="Cambria Math"/>
                                    </a:rPr>
                                    <m:t>1</m:t>
                                  </m:r>
                                </m:sub>
                              </m:sSub>
                            </m:sub>
                          </m:sSub>
                        </m:den>
                      </m:f>
                      <m:r>
                        <a:rPr lang="en-US" sz="2200" b="0" i="1" kern="0" smtClean="0">
                          <a:latin typeface="Cambria Math"/>
                        </a:rPr>
                        <m:t>=</m:t>
                      </m:r>
                    </m:oMath>
                  </m:oMathPara>
                </a14:m>
                <a:endParaRPr lang="en-US" sz="2200" kern="0" dirty="0" smtClean="0"/>
              </a:p>
              <a:p>
                <a:pPr marL="0" indent="0">
                  <a:buNone/>
                </a:pPr>
                <a:endParaRPr lang="en-US" sz="600" kern="0" dirty="0" smtClean="0">
                  <a:solidFill>
                    <a:srgbClr val="0000FF"/>
                  </a:solidFill>
                </a:endParaRPr>
              </a:p>
              <a:p>
                <a:pPr marL="0" indent="0">
                  <a:buNone/>
                </a:pPr>
                <a:endParaRPr lang="en-US" sz="2200" kern="0" dirty="0" smtClean="0">
                  <a:solidFill>
                    <a:srgbClr val="0000FF"/>
                  </a:solidFill>
                </a:endParaRPr>
              </a:p>
              <a:p>
                <a:pPr marL="0" indent="0">
                  <a:buNone/>
                </a:pPr>
                <a:endParaRPr lang="en-US" sz="600" kern="0" dirty="0"/>
              </a:p>
              <a:p>
                <a:pPr marL="0" indent="0">
                  <a:buNone/>
                </a:pPr>
                <a:r>
                  <a:rPr lang="en-US" sz="2200" kern="0" dirty="0" smtClean="0"/>
                  <a:t>At </a:t>
                </a:r>
                <a14:m>
                  <m:oMath xmlns:m="http://schemas.openxmlformats.org/officeDocument/2006/math">
                    <m:r>
                      <a:rPr lang="en-US" sz="2200" i="1" kern="0">
                        <a:latin typeface="Cambria Math"/>
                        <a:ea typeface="Cambria Math"/>
                      </a:rPr>
                      <m:t>𝛼</m:t>
                    </m:r>
                    <m:r>
                      <a:rPr lang="en-US" sz="2200" i="1" kern="0">
                        <a:latin typeface="Cambria Math"/>
                        <a:ea typeface="Cambria Math"/>
                      </a:rPr>
                      <m:t>=0. 05</m:t>
                    </m:r>
                  </m:oMath>
                </a14:m>
                <a:r>
                  <a:rPr lang="en-US" sz="2200" kern="0" dirty="0">
                    <a:ea typeface="Cambria Math"/>
                  </a:rPr>
                  <a:t>, </a:t>
                </a:r>
                <a:endParaRPr lang="en-US" sz="2200" kern="0" dirty="0">
                  <a:solidFill>
                    <a:srgbClr val="0000FF"/>
                  </a:solidFill>
                  <a:ea typeface="Cambria Math"/>
                </a:endParaRPr>
              </a:p>
              <a:p>
                <a:pPr marL="0" indent="0">
                  <a:buFont typeface="Wingdings" pitchFamily="2" charset="2"/>
                  <a:buNone/>
                </a:pPr>
                <a:endParaRPr lang="en-US" sz="2200" kern="0" dirty="0"/>
              </a:p>
            </p:txBody>
          </p:sp>
        </mc:Choice>
        <mc:Fallback xmlns="">
          <p:sp>
            <p:nvSpPr>
              <p:cNvPr id="7" name="Content Placeholder 2"/>
              <p:cNvSpPr txBox="1">
                <a:spLocks noRot="1" noChangeAspect="1" noMove="1" noResize="1" noEditPoints="1" noAdjustHandles="1" noChangeArrowheads="1" noChangeShapeType="1" noTextEdit="1"/>
              </p:cNvSpPr>
              <p:nvPr/>
            </p:nvSpPr>
            <p:spPr bwMode="auto">
              <a:xfrm>
                <a:off x="4343400" y="2971801"/>
                <a:ext cx="4724400" cy="3352800"/>
              </a:xfrm>
              <a:prstGeom prst="rect">
                <a:avLst/>
              </a:prstGeom>
              <a:blipFill rotWithShape="1">
                <a:blip r:embed="rId3"/>
                <a:stretch>
                  <a:fillRect l="-1677" t="-90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118374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Regression Model</a:t>
            </a:r>
            <a:br>
              <a:rPr lang="en-US" dirty="0"/>
            </a:br>
            <a:r>
              <a:rPr lang="en-US" dirty="0"/>
              <a:t>in Excel</a:t>
            </a:r>
          </a:p>
        </p:txBody>
      </p:sp>
      <p:sp>
        <p:nvSpPr>
          <p:cNvPr id="3" name="Content Placeholder 2"/>
          <p:cNvSpPr>
            <a:spLocks noGrp="1"/>
          </p:cNvSpPr>
          <p:nvPr>
            <p:ph idx="1"/>
          </p:nvPr>
        </p:nvSpPr>
        <p:spPr/>
        <p:txBody>
          <a:bodyPr/>
          <a:lstStyle/>
          <a:p>
            <a:r>
              <a:rPr lang="en-US" sz="2600" dirty="0" smtClean="0"/>
              <a:t>Data</a:t>
            </a:r>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65</a:t>
            </a:fld>
            <a:endParaRPr lang="en-US"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071181"/>
            <a:ext cx="4876800" cy="4304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070" t="14597" r="82892" b="69556"/>
          <a:stretch/>
        </p:blipFill>
        <p:spPr bwMode="auto">
          <a:xfrm>
            <a:off x="318471" y="2096394"/>
            <a:ext cx="1891329"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Oval 10"/>
          <p:cNvSpPr>
            <a:spLocks noChangeArrowheads="1"/>
          </p:cNvSpPr>
          <p:nvPr/>
        </p:nvSpPr>
        <p:spPr bwMode="auto">
          <a:xfrm>
            <a:off x="3982689" y="3485390"/>
            <a:ext cx="856011" cy="391850"/>
          </a:xfrm>
          <a:prstGeom prst="ellipse">
            <a:avLst/>
          </a:prstGeom>
          <a:noFill/>
          <a:ln w="285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19" name="Line 11"/>
          <p:cNvSpPr>
            <a:spLocks noChangeShapeType="1"/>
          </p:cNvSpPr>
          <p:nvPr/>
        </p:nvSpPr>
        <p:spPr bwMode="auto">
          <a:xfrm flipV="1">
            <a:off x="4838701" y="3685012"/>
            <a:ext cx="571500" cy="0"/>
          </a:xfrm>
          <a:prstGeom prst="line">
            <a:avLst/>
          </a:prstGeom>
          <a:noFill/>
          <a:ln w="28575">
            <a:solidFill>
              <a:srgbClr val="0000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0" name="Text Box 12"/>
          <p:cNvSpPr txBox="1">
            <a:spLocks noChangeArrowheads="1"/>
          </p:cNvSpPr>
          <p:nvPr/>
        </p:nvSpPr>
        <p:spPr bwMode="auto">
          <a:xfrm>
            <a:off x="5325106" y="3527426"/>
            <a:ext cx="195199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zh-TW" sz="1400" b="1" dirty="0" smtClean="0">
                <a:solidFill>
                  <a:schemeClr val="folHlink"/>
                </a:solidFill>
                <a:ea typeface="PMingLiU" pitchFamily="18" charset="-120"/>
              </a:rPr>
              <a:t>Level of confidence</a:t>
            </a:r>
            <a:endParaRPr lang="en-US" altLang="zh-TW" sz="1400" b="1" dirty="0">
              <a:solidFill>
                <a:schemeClr val="folHlink"/>
              </a:solidFill>
              <a:ea typeface="PMingLiU" pitchFamily="18" charset="-120"/>
            </a:endParaRPr>
          </a:p>
        </p:txBody>
      </p:sp>
    </p:spTree>
    <p:extLst>
      <p:ext uri="{BB962C8B-B14F-4D97-AF65-F5344CB8AC3E}">
        <p14:creationId xmlns:p14="http://schemas.microsoft.com/office/powerpoint/2010/main" val="297034963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Regression Model</a:t>
            </a:r>
            <a:br>
              <a:rPr lang="en-US" dirty="0"/>
            </a:br>
            <a:r>
              <a:rPr lang="en-US" dirty="0"/>
              <a:t>in Excel</a:t>
            </a:r>
          </a:p>
        </p:txBody>
      </p:sp>
      <p:sp>
        <p:nvSpPr>
          <p:cNvPr id="3" name="Content Placeholder 2"/>
          <p:cNvSpPr>
            <a:spLocks noGrp="1"/>
          </p:cNvSpPr>
          <p:nvPr>
            <p:ph idx="1"/>
          </p:nvPr>
        </p:nvSpPr>
        <p:spPr/>
        <p:txBody>
          <a:bodyPr/>
          <a:lstStyle/>
          <a:p>
            <a:r>
              <a:rPr lang="en-US" sz="2600" dirty="0" smtClean="0"/>
              <a:t>Output</a:t>
            </a:r>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66</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606" t="31571" r="9384" b="36399"/>
          <a:stretch/>
        </p:blipFill>
        <p:spPr bwMode="auto">
          <a:xfrm>
            <a:off x="152400" y="2057400"/>
            <a:ext cx="8855427" cy="414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9" name="Text Box 12"/>
              <p:cNvSpPr txBox="1">
                <a:spLocks noChangeArrowheads="1"/>
              </p:cNvSpPr>
              <p:nvPr/>
            </p:nvSpPr>
            <p:spPr bwMode="auto">
              <a:xfrm>
                <a:off x="1473200" y="2706059"/>
                <a:ext cx="2946401"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14:m>
                  <m:oMathPara xmlns:m="http://schemas.openxmlformats.org/officeDocument/2006/math">
                    <m:oMathParaPr>
                      <m:jc m:val="left"/>
                    </m:oMathParaPr>
                    <m:oMath xmlns:m="http://schemas.openxmlformats.org/officeDocument/2006/math">
                      <m:r>
                        <a:rPr lang="en-US" altLang="zh-TW" sz="1400" b="1" i="0" smtClean="0">
                          <a:solidFill>
                            <a:srgbClr val="0000FF"/>
                          </a:solidFill>
                          <a:latin typeface="Cambria Math"/>
                          <a:ea typeface="PMingLiU" pitchFamily="18" charset="-120"/>
                        </a:rPr>
                        <m:t>|</m:t>
                      </m:r>
                      <m:sSub>
                        <m:sSubPr>
                          <m:ctrlPr>
                            <a:rPr lang="en-US" altLang="zh-TW" sz="1400" b="1" i="1" smtClean="0">
                              <a:solidFill>
                                <a:srgbClr val="0000FF"/>
                              </a:solidFill>
                              <a:latin typeface="Cambria Math" panose="02040503050406030204" pitchFamily="18" charset="0"/>
                              <a:ea typeface="PMingLiU" pitchFamily="18" charset="-120"/>
                            </a:rPr>
                          </m:ctrlPr>
                        </m:sSubPr>
                        <m:e>
                          <m:r>
                            <a:rPr lang="en-US" altLang="zh-TW" sz="1400" b="1" i="1" smtClean="0">
                              <a:solidFill>
                                <a:srgbClr val="0000FF"/>
                              </a:solidFill>
                              <a:latin typeface="Cambria Math"/>
                              <a:ea typeface="PMingLiU" pitchFamily="18" charset="-120"/>
                            </a:rPr>
                            <m:t>𝒓</m:t>
                          </m:r>
                        </m:e>
                        <m:sub>
                          <m:r>
                            <a:rPr lang="en-US" altLang="zh-TW" sz="1400" b="1" i="1" smtClean="0">
                              <a:solidFill>
                                <a:srgbClr val="0000FF"/>
                              </a:solidFill>
                              <a:latin typeface="Cambria Math"/>
                              <a:ea typeface="PMingLiU" pitchFamily="18" charset="-120"/>
                            </a:rPr>
                            <m:t>𝑿𝒀</m:t>
                          </m:r>
                        </m:sub>
                      </m:sSub>
                      <m:r>
                        <a:rPr lang="en-US" altLang="zh-TW" sz="1400" b="1" i="1" smtClean="0">
                          <a:solidFill>
                            <a:srgbClr val="0000FF"/>
                          </a:solidFill>
                          <a:latin typeface="Cambria Math"/>
                          <a:ea typeface="PMingLiU" pitchFamily="18" charset="-120"/>
                        </a:rPr>
                        <m:t>|</m:t>
                      </m:r>
                    </m:oMath>
                  </m:oMathPara>
                </a14:m>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9" name="Text Box 12"/>
              <p:cNvSpPr txBox="1">
                <a:spLocks noRot="1" noChangeAspect="1" noMove="1" noResize="1" noEditPoints="1" noAdjustHandles="1" noChangeArrowheads="1" noChangeShapeType="1" noTextEdit="1"/>
              </p:cNvSpPr>
              <p:nvPr/>
            </p:nvSpPr>
            <p:spPr bwMode="auto">
              <a:xfrm>
                <a:off x="1473200" y="2706059"/>
                <a:ext cx="2946401" cy="307777"/>
              </a:xfrm>
              <a:prstGeom prst="rect">
                <a:avLst/>
              </a:prstGeom>
              <a:blipFill rotWithShape="1">
                <a:blip r:embed="rId3"/>
                <a:stretch>
                  <a:fillRect b="-8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 Box 12"/>
              <p:cNvSpPr txBox="1">
                <a:spLocks noChangeArrowheads="1"/>
              </p:cNvSpPr>
              <p:nvPr/>
            </p:nvSpPr>
            <p:spPr bwMode="auto">
              <a:xfrm>
                <a:off x="1473201" y="2930723"/>
                <a:ext cx="2628900" cy="312586"/>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14:m>
                  <m:oMath xmlns:m="http://schemas.openxmlformats.org/officeDocument/2006/math">
                    <m:sSup>
                      <m:sSupPr>
                        <m:ctrlPr>
                          <a:rPr lang="en-US" altLang="zh-TW" sz="1400" b="1" i="1" smtClean="0">
                            <a:solidFill>
                              <a:srgbClr val="0000FF"/>
                            </a:solidFill>
                            <a:latin typeface="Cambria Math" panose="02040503050406030204" pitchFamily="18" charset="0"/>
                            <a:ea typeface="PMingLiU" pitchFamily="18" charset="-120"/>
                          </a:rPr>
                        </m:ctrlPr>
                      </m:sSupPr>
                      <m:e>
                        <m:r>
                          <a:rPr lang="en-US" altLang="zh-TW" sz="1400" b="1" i="1" smtClean="0">
                            <a:solidFill>
                              <a:srgbClr val="0000FF"/>
                            </a:solidFill>
                            <a:latin typeface="Cambria Math"/>
                            <a:ea typeface="PMingLiU" pitchFamily="18" charset="-120"/>
                          </a:rPr>
                          <m:t>𝑹</m:t>
                        </m:r>
                      </m:e>
                      <m:sup>
                        <m:r>
                          <a:rPr lang="en-US" altLang="zh-TW" sz="1400" b="1" i="1" smtClean="0">
                            <a:solidFill>
                              <a:srgbClr val="0000FF"/>
                            </a:solidFill>
                            <a:latin typeface="Cambria Math"/>
                            <a:ea typeface="PMingLiU" pitchFamily="18" charset="-120"/>
                          </a:rPr>
                          <m:t>𝟐</m:t>
                        </m:r>
                      </m:sup>
                    </m:sSup>
                  </m:oMath>
                </a14:m>
                <a:r>
                  <a:rPr lang="en-US" altLang="zh-TW" sz="1400" b="1" dirty="0" smtClean="0">
                    <a:solidFill>
                      <a:srgbClr val="0000FF"/>
                    </a:solidFill>
                    <a:latin typeface="Calibri" panose="020F0502020204030204" pitchFamily="34" charset="0"/>
                    <a:ea typeface="PMingLiU" pitchFamily="18" charset="-120"/>
                  </a:rPr>
                  <a:t> </a:t>
                </a:r>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10" name="Text Box 12"/>
              <p:cNvSpPr txBox="1">
                <a:spLocks noRot="1" noChangeAspect="1" noMove="1" noResize="1" noEditPoints="1" noAdjustHandles="1" noChangeArrowheads="1" noChangeShapeType="1" noTextEdit="1"/>
              </p:cNvSpPr>
              <p:nvPr/>
            </p:nvSpPr>
            <p:spPr bwMode="auto">
              <a:xfrm>
                <a:off x="1473201" y="2930723"/>
                <a:ext cx="2628900" cy="312586"/>
              </a:xfrm>
              <a:prstGeom prst="rect">
                <a:avLst/>
              </a:prstGeom>
              <a:blipFill rotWithShape="1">
                <a:blip r:embed="rId4"/>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 Box 12"/>
              <p:cNvSpPr txBox="1">
                <a:spLocks noChangeArrowheads="1"/>
              </p:cNvSpPr>
              <p:nvPr/>
            </p:nvSpPr>
            <p:spPr bwMode="auto">
              <a:xfrm>
                <a:off x="1473201" y="3352800"/>
                <a:ext cx="3848100"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14:m>
                  <m:oMathPara xmlns:m="http://schemas.openxmlformats.org/officeDocument/2006/math">
                    <m:oMathParaPr>
                      <m:jc m:val="left"/>
                    </m:oMathParaPr>
                    <m:oMath xmlns:m="http://schemas.openxmlformats.org/officeDocument/2006/math">
                      <m:sSub>
                        <m:sSubPr>
                          <m:ctrlPr>
                            <a:rPr lang="en-US" altLang="zh-TW" sz="1400" b="1" i="1" smtClean="0">
                              <a:solidFill>
                                <a:srgbClr val="0000FF"/>
                              </a:solidFill>
                              <a:latin typeface="Cambria Math" panose="02040503050406030204" pitchFamily="18" charset="0"/>
                              <a:ea typeface="PMingLiU" pitchFamily="18" charset="-120"/>
                            </a:rPr>
                          </m:ctrlPr>
                        </m:sSubPr>
                        <m:e>
                          <m:r>
                            <a:rPr lang="en-US" altLang="zh-TW" sz="1400" b="1" i="1" smtClean="0">
                              <a:solidFill>
                                <a:srgbClr val="0000FF"/>
                              </a:solidFill>
                              <a:latin typeface="Cambria Math"/>
                              <a:ea typeface="PMingLiU" pitchFamily="18" charset="-120"/>
                            </a:rPr>
                            <m:t>𝑺</m:t>
                          </m:r>
                        </m:e>
                        <m:sub>
                          <m:r>
                            <a:rPr lang="en-US" altLang="zh-TW" sz="1400" b="1" i="1" smtClean="0">
                              <a:solidFill>
                                <a:srgbClr val="0000FF"/>
                              </a:solidFill>
                              <a:latin typeface="Cambria Math"/>
                              <a:ea typeface="PMingLiU" pitchFamily="18" charset="-120"/>
                            </a:rPr>
                            <m:t>𝒆</m:t>
                          </m:r>
                        </m:sub>
                      </m:sSub>
                    </m:oMath>
                  </m:oMathPara>
                </a14:m>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11" name="Text Box 12"/>
              <p:cNvSpPr txBox="1">
                <a:spLocks noRot="1" noChangeAspect="1" noMove="1" noResize="1" noEditPoints="1" noAdjustHandles="1" noChangeArrowheads="1" noChangeShapeType="1" noTextEdit="1"/>
              </p:cNvSpPr>
              <p:nvPr/>
            </p:nvSpPr>
            <p:spPr bwMode="auto">
              <a:xfrm>
                <a:off x="1473201" y="3352800"/>
                <a:ext cx="3848100" cy="307777"/>
              </a:xfrm>
              <a:prstGeom prst="rect">
                <a:avLst/>
              </a:prstGeom>
              <a:blipFill rotWithShape="1">
                <a:blip r:embed="rId5"/>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 Box 12"/>
              <p:cNvSpPr txBox="1">
                <a:spLocks noChangeArrowheads="1"/>
              </p:cNvSpPr>
              <p:nvPr/>
            </p:nvSpPr>
            <p:spPr bwMode="auto">
              <a:xfrm>
                <a:off x="1473201" y="3603823"/>
                <a:ext cx="1257300"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14:m>
                  <m:oMath xmlns:m="http://schemas.openxmlformats.org/officeDocument/2006/math">
                    <m:r>
                      <a:rPr lang="en-US" altLang="zh-TW" sz="1400" b="1" i="1" smtClean="0">
                        <a:solidFill>
                          <a:srgbClr val="0000FF"/>
                        </a:solidFill>
                        <a:latin typeface="Cambria Math"/>
                        <a:ea typeface="PMingLiU" pitchFamily="18" charset="-120"/>
                      </a:rPr>
                      <m:t>𝒏</m:t>
                    </m:r>
                  </m:oMath>
                </a14:m>
                <a:r>
                  <a:rPr lang="en-US" altLang="zh-TW" sz="1400" b="1" dirty="0" smtClean="0">
                    <a:solidFill>
                      <a:srgbClr val="0000FF"/>
                    </a:solidFill>
                    <a:latin typeface="Calibri" panose="020F0502020204030204" pitchFamily="34" charset="0"/>
                    <a:ea typeface="PMingLiU" pitchFamily="18" charset="-120"/>
                  </a:rPr>
                  <a:t> </a:t>
                </a:r>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12" name="Text Box 12"/>
              <p:cNvSpPr txBox="1">
                <a:spLocks noRot="1" noChangeAspect="1" noMove="1" noResize="1" noEditPoints="1" noAdjustHandles="1" noChangeArrowheads="1" noChangeShapeType="1" noTextEdit="1"/>
              </p:cNvSpPr>
              <p:nvPr/>
            </p:nvSpPr>
            <p:spPr bwMode="auto">
              <a:xfrm>
                <a:off x="1473201" y="3603823"/>
                <a:ext cx="1257300" cy="307777"/>
              </a:xfrm>
              <a:prstGeom prst="rect">
                <a:avLst/>
              </a:prstGeom>
              <a:blipFill rotWithShape="1">
                <a:blip r:embed="rId6"/>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 Box 12"/>
              <p:cNvSpPr txBox="1">
                <a:spLocks noChangeArrowheads="1"/>
              </p:cNvSpPr>
              <p:nvPr/>
            </p:nvSpPr>
            <p:spPr bwMode="auto">
              <a:xfrm>
                <a:off x="1530350" y="5648523"/>
                <a:ext cx="476250"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14:m>
                  <m:oMath xmlns:m="http://schemas.openxmlformats.org/officeDocument/2006/math">
                    <m:sSub>
                      <m:sSubPr>
                        <m:ctrlPr>
                          <a:rPr lang="en-US" altLang="zh-TW" sz="1400" b="1" i="1" smtClean="0">
                            <a:solidFill>
                              <a:srgbClr val="0000FF"/>
                            </a:solidFill>
                            <a:latin typeface="Cambria Math" panose="02040503050406030204" pitchFamily="18" charset="0"/>
                            <a:ea typeface="PMingLiU" pitchFamily="18" charset="-120"/>
                          </a:rPr>
                        </m:ctrlPr>
                      </m:sSubPr>
                      <m:e>
                        <m:r>
                          <a:rPr lang="en-US" altLang="zh-TW" sz="1400" b="1" i="1" smtClean="0">
                            <a:solidFill>
                              <a:srgbClr val="0000FF"/>
                            </a:solidFill>
                            <a:latin typeface="Cambria Math"/>
                            <a:ea typeface="PMingLiU" pitchFamily="18" charset="-120"/>
                          </a:rPr>
                          <m:t>𝒃</m:t>
                        </m:r>
                      </m:e>
                      <m:sub>
                        <m:r>
                          <a:rPr lang="en-US" altLang="zh-TW" sz="1400" b="1" i="1" smtClean="0">
                            <a:solidFill>
                              <a:srgbClr val="0000FF"/>
                            </a:solidFill>
                            <a:latin typeface="Cambria Math"/>
                            <a:ea typeface="PMingLiU" pitchFamily="18" charset="-120"/>
                          </a:rPr>
                          <m:t>𝟎</m:t>
                        </m:r>
                      </m:sub>
                    </m:sSub>
                  </m:oMath>
                </a14:m>
                <a:r>
                  <a:rPr lang="en-US" altLang="zh-TW" sz="1400" b="1" dirty="0" smtClean="0">
                    <a:solidFill>
                      <a:srgbClr val="0000FF"/>
                    </a:solidFill>
                    <a:latin typeface="Calibri" panose="020F0502020204030204" pitchFamily="34" charset="0"/>
                    <a:ea typeface="PMingLiU" pitchFamily="18" charset="-120"/>
                  </a:rPr>
                  <a:t> </a:t>
                </a:r>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13" name="Text Box 12"/>
              <p:cNvSpPr txBox="1">
                <a:spLocks noRot="1" noChangeAspect="1" noMove="1" noResize="1" noEditPoints="1" noAdjustHandles="1" noChangeArrowheads="1" noChangeShapeType="1" noTextEdit="1"/>
              </p:cNvSpPr>
              <p:nvPr/>
            </p:nvSpPr>
            <p:spPr bwMode="auto">
              <a:xfrm>
                <a:off x="1530350" y="5648523"/>
                <a:ext cx="476250" cy="307777"/>
              </a:xfrm>
              <a:prstGeom prst="rect">
                <a:avLst/>
              </a:prstGeom>
              <a:blipFill rotWithShape="1">
                <a:blip r:embed="rId7"/>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 Box 12"/>
              <p:cNvSpPr txBox="1">
                <a:spLocks noChangeArrowheads="1"/>
              </p:cNvSpPr>
              <p:nvPr/>
            </p:nvSpPr>
            <p:spPr bwMode="auto">
              <a:xfrm>
                <a:off x="1536700" y="5864423"/>
                <a:ext cx="476250"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14:m>
                  <m:oMath xmlns:m="http://schemas.openxmlformats.org/officeDocument/2006/math">
                    <m:sSub>
                      <m:sSubPr>
                        <m:ctrlPr>
                          <a:rPr lang="en-US" altLang="zh-TW" sz="1400" b="1" i="1" smtClean="0">
                            <a:solidFill>
                              <a:srgbClr val="0000FF"/>
                            </a:solidFill>
                            <a:latin typeface="Cambria Math" panose="02040503050406030204" pitchFamily="18" charset="0"/>
                            <a:ea typeface="PMingLiU" pitchFamily="18" charset="-120"/>
                          </a:rPr>
                        </m:ctrlPr>
                      </m:sSubPr>
                      <m:e>
                        <m:r>
                          <a:rPr lang="en-US" altLang="zh-TW" sz="1400" b="1" i="1" smtClean="0">
                            <a:solidFill>
                              <a:srgbClr val="0000FF"/>
                            </a:solidFill>
                            <a:latin typeface="Cambria Math"/>
                            <a:ea typeface="PMingLiU" pitchFamily="18" charset="-120"/>
                          </a:rPr>
                          <m:t>𝒃</m:t>
                        </m:r>
                      </m:e>
                      <m:sub>
                        <m:r>
                          <a:rPr lang="en-US" altLang="zh-TW" sz="1400" b="1" i="1" smtClean="0">
                            <a:solidFill>
                              <a:srgbClr val="0000FF"/>
                            </a:solidFill>
                            <a:latin typeface="Cambria Math"/>
                            <a:ea typeface="PMingLiU" pitchFamily="18" charset="-120"/>
                          </a:rPr>
                          <m:t>𝟏</m:t>
                        </m:r>
                      </m:sub>
                    </m:sSub>
                  </m:oMath>
                </a14:m>
                <a:r>
                  <a:rPr lang="en-US" altLang="zh-TW" sz="1400" b="1" dirty="0" smtClean="0">
                    <a:solidFill>
                      <a:srgbClr val="0000FF"/>
                    </a:solidFill>
                    <a:latin typeface="Calibri" panose="020F0502020204030204" pitchFamily="34" charset="0"/>
                    <a:ea typeface="PMingLiU" pitchFamily="18" charset="-120"/>
                  </a:rPr>
                  <a:t> </a:t>
                </a:r>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14" name="Text Box 12"/>
              <p:cNvSpPr txBox="1">
                <a:spLocks noRot="1" noChangeAspect="1" noMove="1" noResize="1" noEditPoints="1" noAdjustHandles="1" noChangeArrowheads="1" noChangeShapeType="1" noTextEdit="1"/>
              </p:cNvSpPr>
              <p:nvPr/>
            </p:nvSpPr>
            <p:spPr bwMode="auto">
              <a:xfrm>
                <a:off x="1536700" y="5864423"/>
                <a:ext cx="476250" cy="307777"/>
              </a:xfrm>
              <a:prstGeom prst="rect">
                <a:avLst/>
              </a:prstGeom>
              <a:blipFill rotWithShape="1">
                <a:blip r:embed="rId8"/>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 Box 12"/>
              <p:cNvSpPr txBox="1">
                <a:spLocks noChangeArrowheads="1"/>
              </p:cNvSpPr>
              <p:nvPr/>
            </p:nvSpPr>
            <p:spPr bwMode="auto">
              <a:xfrm>
                <a:off x="2743200" y="5826323"/>
                <a:ext cx="476250" cy="33483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14:m>
                  <m:oMathPara xmlns:m="http://schemas.openxmlformats.org/officeDocument/2006/math">
                    <m:oMathParaPr>
                      <m:jc m:val="centerGroup"/>
                    </m:oMathParaPr>
                    <m:oMath xmlns:m="http://schemas.openxmlformats.org/officeDocument/2006/math">
                      <m:sSub>
                        <m:sSubPr>
                          <m:ctrlPr>
                            <a:rPr lang="en-US" altLang="zh-TW" sz="1400" b="1" i="1" dirty="0" smtClean="0">
                              <a:solidFill>
                                <a:srgbClr val="0000FF"/>
                              </a:solidFill>
                              <a:latin typeface="Cambria Math" panose="02040503050406030204" pitchFamily="18" charset="0"/>
                              <a:ea typeface="PMingLiU" pitchFamily="18" charset="-120"/>
                            </a:rPr>
                          </m:ctrlPr>
                        </m:sSubPr>
                        <m:e>
                          <m:r>
                            <a:rPr lang="en-US" altLang="zh-TW" sz="1400" b="1" i="1" dirty="0" smtClean="0">
                              <a:solidFill>
                                <a:srgbClr val="0000FF"/>
                              </a:solidFill>
                              <a:latin typeface="Cambria Math"/>
                              <a:ea typeface="PMingLiU" pitchFamily="18" charset="-120"/>
                            </a:rPr>
                            <m:t>𝑺</m:t>
                          </m:r>
                        </m:e>
                        <m:sub>
                          <m:sSub>
                            <m:sSubPr>
                              <m:ctrlPr>
                                <a:rPr lang="en-US" altLang="zh-TW" sz="1400" b="1" i="1" dirty="0" smtClean="0">
                                  <a:solidFill>
                                    <a:srgbClr val="0000FF"/>
                                  </a:solidFill>
                                  <a:latin typeface="Cambria Math" panose="02040503050406030204" pitchFamily="18" charset="0"/>
                                  <a:ea typeface="PMingLiU" pitchFamily="18" charset="-120"/>
                                </a:rPr>
                              </m:ctrlPr>
                            </m:sSubPr>
                            <m:e>
                              <m:r>
                                <a:rPr lang="en-US" altLang="zh-TW" sz="1400" b="1" i="1" dirty="0" smtClean="0">
                                  <a:solidFill>
                                    <a:srgbClr val="0000FF"/>
                                  </a:solidFill>
                                  <a:latin typeface="Cambria Math"/>
                                  <a:ea typeface="PMingLiU" pitchFamily="18" charset="-120"/>
                                </a:rPr>
                                <m:t>𝒃</m:t>
                              </m:r>
                            </m:e>
                            <m:sub>
                              <m:r>
                                <a:rPr lang="en-US" altLang="zh-TW" sz="1400" b="1" i="1" dirty="0" smtClean="0">
                                  <a:solidFill>
                                    <a:srgbClr val="0000FF"/>
                                  </a:solidFill>
                                  <a:latin typeface="Cambria Math"/>
                                  <a:ea typeface="PMingLiU" pitchFamily="18" charset="-120"/>
                                </a:rPr>
                                <m:t>𝟏</m:t>
                              </m:r>
                            </m:sub>
                          </m:sSub>
                        </m:sub>
                      </m:sSub>
                    </m:oMath>
                  </m:oMathPara>
                </a14:m>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15" name="Text Box 12"/>
              <p:cNvSpPr txBox="1">
                <a:spLocks noRot="1" noChangeAspect="1" noMove="1" noResize="1" noEditPoints="1" noAdjustHandles="1" noChangeArrowheads="1" noChangeShapeType="1" noTextEdit="1"/>
              </p:cNvSpPr>
              <p:nvPr/>
            </p:nvSpPr>
            <p:spPr bwMode="auto">
              <a:xfrm>
                <a:off x="2743200" y="5826323"/>
                <a:ext cx="476250" cy="334835"/>
              </a:xfrm>
              <a:prstGeom prst="rect">
                <a:avLst/>
              </a:prstGeom>
              <a:blipFill rotWithShape="1">
                <a:blip r:embed="rId9"/>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6" name="Oval 10"/>
          <p:cNvSpPr>
            <a:spLocks noChangeArrowheads="1"/>
          </p:cNvSpPr>
          <p:nvPr/>
        </p:nvSpPr>
        <p:spPr bwMode="auto">
          <a:xfrm>
            <a:off x="5422901" y="5902524"/>
            <a:ext cx="1752600" cy="275102"/>
          </a:xfrm>
          <a:prstGeom prst="ellipse">
            <a:avLst/>
          </a:prstGeom>
          <a:noFill/>
          <a:ln w="285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mc:AlternateContent xmlns:mc="http://schemas.openxmlformats.org/markup-compatibility/2006" xmlns:a14="http://schemas.microsoft.com/office/drawing/2010/main">
        <mc:Choice Requires="a14">
          <p:sp>
            <p:nvSpPr>
              <p:cNvPr id="17" name="Text Box 12"/>
              <p:cNvSpPr txBox="1">
                <a:spLocks noChangeArrowheads="1"/>
              </p:cNvSpPr>
              <p:nvPr/>
            </p:nvSpPr>
            <p:spPr bwMode="auto">
              <a:xfrm>
                <a:off x="5695950" y="6210300"/>
                <a:ext cx="1257300"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zh-TW" sz="1400" b="1" dirty="0" smtClean="0">
                    <a:solidFill>
                      <a:srgbClr val="0000FF"/>
                    </a:solidFill>
                    <a:latin typeface="Calibri" panose="020F0502020204030204" pitchFamily="34" charset="0"/>
                    <a:ea typeface="PMingLiU" pitchFamily="18" charset="-120"/>
                  </a:rPr>
                  <a:t>95% CI for </a:t>
                </a:r>
                <a14:m>
                  <m:oMath xmlns:m="http://schemas.openxmlformats.org/officeDocument/2006/math">
                    <m:sSub>
                      <m:sSubPr>
                        <m:ctrlPr>
                          <a:rPr lang="en-US" altLang="zh-TW" sz="1400" b="1" i="1" smtClean="0">
                            <a:solidFill>
                              <a:srgbClr val="0000FF"/>
                            </a:solidFill>
                            <a:latin typeface="Cambria Math" panose="02040503050406030204" pitchFamily="18" charset="0"/>
                            <a:ea typeface="PMingLiU" pitchFamily="18" charset="-120"/>
                          </a:rPr>
                        </m:ctrlPr>
                      </m:sSubPr>
                      <m:e>
                        <m:r>
                          <a:rPr lang="zh-TW" altLang="en-US" sz="1400" b="1" i="1" smtClean="0">
                            <a:solidFill>
                              <a:srgbClr val="0000FF"/>
                            </a:solidFill>
                            <a:latin typeface="Cambria Math"/>
                            <a:ea typeface="PMingLiU" pitchFamily="18" charset="-120"/>
                          </a:rPr>
                          <m:t>𝜷</m:t>
                        </m:r>
                      </m:e>
                      <m:sub>
                        <m:r>
                          <a:rPr lang="en-US" altLang="zh-TW" sz="1400" b="1" i="1" smtClean="0">
                            <a:solidFill>
                              <a:srgbClr val="0000FF"/>
                            </a:solidFill>
                            <a:latin typeface="Cambria Math"/>
                            <a:ea typeface="PMingLiU" pitchFamily="18" charset="-120"/>
                          </a:rPr>
                          <m:t>𝟏</m:t>
                        </m:r>
                      </m:sub>
                    </m:sSub>
                  </m:oMath>
                </a14:m>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17" name="Text Box 12"/>
              <p:cNvSpPr txBox="1">
                <a:spLocks noRot="1" noChangeAspect="1" noMove="1" noResize="1" noEditPoints="1" noAdjustHandles="1" noChangeArrowheads="1" noChangeShapeType="1" noTextEdit="1"/>
              </p:cNvSpPr>
              <p:nvPr/>
            </p:nvSpPr>
            <p:spPr bwMode="auto">
              <a:xfrm>
                <a:off x="5695950" y="6210300"/>
                <a:ext cx="1257300" cy="307777"/>
              </a:xfrm>
              <a:prstGeom prst="rect">
                <a:avLst/>
              </a:prstGeom>
              <a:blipFill rotWithShape="1">
                <a:blip r:embed="rId10"/>
                <a:stretch>
                  <a:fillRect l="-966" t="-2000" b="-20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18" name="Oval 10"/>
          <p:cNvSpPr>
            <a:spLocks noChangeArrowheads="1"/>
          </p:cNvSpPr>
          <p:nvPr/>
        </p:nvSpPr>
        <p:spPr bwMode="auto">
          <a:xfrm>
            <a:off x="7353300" y="5892800"/>
            <a:ext cx="1752600" cy="275102"/>
          </a:xfrm>
          <a:prstGeom prst="ellipse">
            <a:avLst/>
          </a:prstGeom>
          <a:noFill/>
          <a:ln w="285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mc:AlternateContent xmlns:mc="http://schemas.openxmlformats.org/markup-compatibility/2006" xmlns:a14="http://schemas.microsoft.com/office/drawing/2010/main">
        <mc:Choice Requires="a14">
          <p:sp>
            <p:nvSpPr>
              <p:cNvPr id="19" name="Text Box 12"/>
              <p:cNvSpPr txBox="1">
                <a:spLocks noChangeArrowheads="1"/>
              </p:cNvSpPr>
              <p:nvPr/>
            </p:nvSpPr>
            <p:spPr bwMode="auto">
              <a:xfrm>
                <a:off x="7626349" y="6200576"/>
                <a:ext cx="1257300"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zh-TW" sz="1400" b="1" dirty="0" smtClean="0">
                    <a:solidFill>
                      <a:srgbClr val="0000FF"/>
                    </a:solidFill>
                    <a:latin typeface="Calibri" panose="020F0502020204030204" pitchFamily="34" charset="0"/>
                    <a:ea typeface="PMingLiU" pitchFamily="18" charset="-120"/>
                  </a:rPr>
                  <a:t>90% CI for </a:t>
                </a:r>
                <a14:m>
                  <m:oMath xmlns:m="http://schemas.openxmlformats.org/officeDocument/2006/math">
                    <m:sSub>
                      <m:sSubPr>
                        <m:ctrlPr>
                          <a:rPr lang="en-US" altLang="zh-TW" sz="1400" b="1" i="1" smtClean="0">
                            <a:solidFill>
                              <a:srgbClr val="0000FF"/>
                            </a:solidFill>
                            <a:latin typeface="Cambria Math" panose="02040503050406030204" pitchFamily="18" charset="0"/>
                            <a:ea typeface="PMingLiU" pitchFamily="18" charset="-120"/>
                          </a:rPr>
                        </m:ctrlPr>
                      </m:sSubPr>
                      <m:e>
                        <m:r>
                          <a:rPr lang="zh-TW" altLang="en-US" sz="1400" b="1" i="1" smtClean="0">
                            <a:solidFill>
                              <a:srgbClr val="0000FF"/>
                            </a:solidFill>
                            <a:latin typeface="Cambria Math"/>
                            <a:ea typeface="PMingLiU" pitchFamily="18" charset="-120"/>
                          </a:rPr>
                          <m:t>𝜷</m:t>
                        </m:r>
                      </m:e>
                      <m:sub>
                        <m:r>
                          <a:rPr lang="en-US" altLang="zh-TW" sz="1400" b="1" i="1" smtClean="0">
                            <a:solidFill>
                              <a:srgbClr val="0000FF"/>
                            </a:solidFill>
                            <a:latin typeface="Cambria Math"/>
                            <a:ea typeface="PMingLiU" pitchFamily="18" charset="-120"/>
                          </a:rPr>
                          <m:t>𝟏</m:t>
                        </m:r>
                      </m:sub>
                    </m:sSub>
                  </m:oMath>
                </a14:m>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19" name="Text Box 12"/>
              <p:cNvSpPr txBox="1">
                <a:spLocks noRot="1" noChangeAspect="1" noMove="1" noResize="1" noEditPoints="1" noAdjustHandles="1" noChangeArrowheads="1" noChangeShapeType="1" noTextEdit="1"/>
              </p:cNvSpPr>
              <p:nvPr/>
            </p:nvSpPr>
            <p:spPr bwMode="auto">
              <a:xfrm>
                <a:off x="7626349" y="6200576"/>
                <a:ext cx="1257300" cy="307777"/>
              </a:xfrm>
              <a:prstGeom prst="rect">
                <a:avLst/>
              </a:prstGeom>
              <a:blipFill rotWithShape="1">
                <a:blip r:embed="rId11"/>
                <a:stretch>
                  <a:fillRect l="-971" t="-1961" b="-1764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20" name="Text Box 12"/>
          <p:cNvSpPr txBox="1">
            <a:spLocks noChangeArrowheads="1"/>
          </p:cNvSpPr>
          <p:nvPr/>
        </p:nvSpPr>
        <p:spPr bwMode="auto">
          <a:xfrm>
            <a:off x="2571750" y="4724400"/>
            <a:ext cx="47625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zh-TW" sz="1400" b="1" dirty="0" smtClean="0">
                <a:solidFill>
                  <a:srgbClr val="0000FF"/>
                </a:solidFill>
                <a:latin typeface="Calibri" panose="020F0502020204030204" pitchFamily="34" charset="0"/>
                <a:ea typeface="PMingLiU" pitchFamily="18" charset="-120"/>
              </a:rPr>
              <a:t>SSE</a:t>
            </a:r>
            <a:endParaRPr lang="en-US" altLang="zh-TW" sz="1400" b="1" dirty="0">
              <a:solidFill>
                <a:srgbClr val="0000FF"/>
              </a:solidFill>
              <a:latin typeface="Calibri" panose="020F0502020204030204" pitchFamily="34" charset="0"/>
              <a:ea typeface="PMingLiU" pitchFamily="18" charset="-120"/>
            </a:endParaRPr>
          </a:p>
        </p:txBody>
      </p:sp>
      <p:sp>
        <p:nvSpPr>
          <p:cNvPr id="21" name="Text Box 12"/>
          <p:cNvSpPr txBox="1">
            <a:spLocks noChangeArrowheads="1"/>
          </p:cNvSpPr>
          <p:nvPr/>
        </p:nvSpPr>
        <p:spPr bwMode="auto">
          <a:xfrm>
            <a:off x="2571750" y="4950023"/>
            <a:ext cx="47625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zh-TW" sz="1400" b="1" dirty="0" smtClean="0">
                <a:solidFill>
                  <a:srgbClr val="0000FF"/>
                </a:solidFill>
                <a:latin typeface="Calibri" panose="020F0502020204030204" pitchFamily="34" charset="0"/>
                <a:ea typeface="PMingLiU" pitchFamily="18" charset="-120"/>
              </a:rPr>
              <a:t>SST</a:t>
            </a:r>
            <a:endParaRPr lang="en-US" altLang="zh-TW" sz="1400" b="1" dirty="0">
              <a:solidFill>
                <a:srgbClr val="0000FF"/>
              </a:solidFill>
              <a:latin typeface="Calibri" panose="020F0502020204030204" pitchFamily="34" charset="0"/>
              <a:ea typeface="PMingLiU" pitchFamily="18" charset="-120"/>
            </a:endParaRPr>
          </a:p>
        </p:txBody>
      </p:sp>
      <mc:AlternateContent xmlns:mc="http://schemas.openxmlformats.org/markup-compatibility/2006" xmlns:a14="http://schemas.microsoft.com/office/drawing/2010/main">
        <mc:Choice Requires="a14">
          <p:sp>
            <p:nvSpPr>
              <p:cNvPr id="22" name="Text Box 12"/>
              <p:cNvSpPr txBox="1">
                <a:spLocks noChangeArrowheads="1"/>
              </p:cNvSpPr>
              <p:nvPr/>
            </p:nvSpPr>
            <p:spPr bwMode="auto">
              <a:xfrm>
                <a:off x="3695700" y="6197600"/>
                <a:ext cx="762002" cy="3077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14:m>
                  <m:oMath xmlns:m="http://schemas.openxmlformats.org/officeDocument/2006/math">
                    <m:r>
                      <a:rPr lang="en-US" altLang="zh-TW" sz="1400" b="1" i="1" dirty="0" smtClean="0">
                        <a:solidFill>
                          <a:srgbClr val="0000FF"/>
                        </a:solidFill>
                        <a:latin typeface="Cambria Math"/>
                        <a:ea typeface="PMingLiU" pitchFamily="18" charset="-120"/>
                      </a:rPr>
                      <m:t>𝒕</m:t>
                    </m:r>
                  </m:oMath>
                </a14:m>
                <a:r>
                  <a:rPr lang="en-US" altLang="zh-TW" sz="1400" b="1" dirty="0" smtClean="0">
                    <a:solidFill>
                      <a:srgbClr val="0000FF"/>
                    </a:solidFill>
                    <a:latin typeface="Calibri" panose="020F0502020204030204" pitchFamily="34" charset="0"/>
                    <a:ea typeface="PMingLiU" pitchFamily="18" charset="-120"/>
                  </a:rPr>
                  <a:t> for </a:t>
                </a:r>
                <a14:m>
                  <m:oMath xmlns:m="http://schemas.openxmlformats.org/officeDocument/2006/math">
                    <m:sSub>
                      <m:sSubPr>
                        <m:ctrlPr>
                          <a:rPr lang="en-US" altLang="zh-TW" sz="1400" b="1" i="1" smtClean="0">
                            <a:solidFill>
                              <a:srgbClr val="0000FF"/>
                            </a:solidFill>
                            <a:latin typeface="Cambria Math" panose="02040503050406030204" pitchFamily="18" charset="0"/>
                            <a:ea typeface="PMingLiU" pitchFamily="18" charset="-120"/>
                          </a:rPr>
                        </m:ctrlPr>
                      </m:sSubPr>
                      <m:e>
                        <m:r>
                          <a:rPr lang="zh-TW" altLang="en-US" sz="1400" b="1" i="1" smtClean="0">
                            <a:solidFill>
                              <a:srgbClr val="0000FF"/>
                            </a:solidFill>
                            <a:latin typeface="Cambria Math"/>
                            <a:ea typeface="PMingLiU" pitchFamily="18" charset="-120"/>
                          </a:rPr>
                          <m:t>𝜷</m:t>
                        </m:r>
                      </m:e>
                      <m:sub>
                        <m:r>
                          <a:rPr lang="en-US" altLang="zh-TW" sz="1400" b="1" i="1" smtClean="0">
                            <a:solidFill>
                              <a:srgbClr val="0000FF"/>
                            </a:solidFill>
                            <a:latin typeface="Cambria Math"/>
                            <a:ea typeface="PMingLiU" pitchFamily="18" charset="-120"/>
                          </a:rPr>
                          <m:t>𝟏</m:t>
                        </m:r>
                      </m:sub>
                    </m:sSub>
                  </m:oMath>
                </a14:m>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22" name="Text Box 12"/>
              <p:cNvSpPr txBox="1">
                <a:spLocks noRot="1" noChangeAspect="1" noMove="1" noResize="1" noEditPoints="1" noAdjustHandles="1" noChangeArrowheads="1" noChangeShapeType="1" noTextEdit="1"/>
              </p:cNvSpPr>
              <p:nvPr/>
            </p:nvSpPr>
            <p:spPr bwMode="auto">
              <a:xfrm>
                <a:off x="3695700" y="6197600"/>
                <a:ext cx="762002" cy="307777"/>
              </a:xfrm>
              <a:prstGeom prst="rect">
                <a:avLst/>
              </a:prstGeom>
              <a:blipFill rotWithShape="1">
                <a:blip r:embed="rId12"/>
                <a:stretch>
                  <a:fillRect t="-2000" b="-20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23" name="Oval 10"/>
          <p:cNvSpPr>
            <a:spLocks noChangeArrowheads="1"/>
          </p:cNvSpPr>
          <p:nvPr/>
        </p:nvSpPr>
        <p:spPr bwMode="auto">
          <a:xfrm>
            <a:off x="3721102" y="5902524"/>
            <a:ext cx="723900" cy="275102"/>
          </a:xfrm>
          <a:prstGeom prst="ellipse">
            <a:avLst/>
          </a:prstGeom>
          <a:noFill/>
          <a:ln w="285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mc:AlternateContent xmlns:mc="http://schemas.openxmlformats.org/markup-compatibility/2006" xmlns:a14="http://schemas.microsoft.com/office/drawing/2010/main">
        <mc:Choice Requires="a14">
          <p:sp>
            <p:nvSpPr>
              <p:cNvPr id="24" name="Text Box 12"/>
              <p:cNvSpPr txBox="1">
                <a:spLocks noChangeArrowheads="1"/>
              </p:cNvSpPr>
              <p:nvPr/>
            </p:nvSpPr>
            <p:spPr bwMode="auto">
              <a:xfrm>
                <a:off x="4483103" y="6197600"/>
                <a:ext cx="762002" cy="52322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pPr>
                <a14:m>
                  <m:oMath xmlns:m="http://schemas.openxmlformats.org/officeDocument/2006/math">
                    <m:r>
                      <a:rPr lang="en-US" altLang="zh-TW" sz="1400" b="1" i="1" dirty="0" smtClean="0">
                        <a:solidFill>
                          <a:srgbClr val="0000FF"/>
                        </a:solidFill>
                        <a:latin typeface="Cambria Math"/>
                        <a:ea typeface="PMingLiU" pitchFamily="18" charset="-120"/>
                      </a:rPr>
                      <m:t>𝒑</m:t>
                    </m:r>
                  </m:oMath>
                </a14:m>
                <a:r>
                  <a:rPr lang="en-US" altLang="zh-TW" sz="1400" b="1" dirty="0" smtClean="0">
                    <a:solidFill>
                      <a:srgbClr val="0000FF"/>
                    </a:solidFill>
                    <a:latin typeface="Calibri" panose="020F0502020204030204" pitchFamily="34" charset="0"/>
                    <a:ea typeface="PMingLiU" pitchFamily="18" charset="-120"/>
                  </a:rPr>
                  <a:t>-value  for </a:t>
                </a:r>
                <a14:m>
                  <m:oMath xmlns:m="http://schemas.openxmlformats.org/officeDocument/2006/math">
                    <m:sSub>
                      <m:sSubPr>
                        <m:ctrlPr>
                          <a:rPr lang="en-US" altLang="zh-TW" sz="1400" b="1" i="1" smtClean="0">
                            <a:solidFill>
                              <a:srgbClr val="0000FF"/>
                            </a:solidFill>
                            <a:latin typeface="Cambria Math" panose="02040503050406030204" pitchFamily="18" charset="0"/>
                            <a:ea typeface="PMingLiU" pitchFamily="18" charset="-120"/>
                          </a:rPr>
                        </m:ctrlPr>
                      </m:sSubPr>
                      <m:e>
                        <m:r>
                          <a:rPr lang="zh-TW" altLang="en-US" sz="1400" b="1" i="1" smtClean="0">
                            <a:solidFill>
                              <a:srgbClr val="0000FF"/>
                            </a:solidFill>
                            <a:latin typeface="Cambria Math"/>
                            <a:ea typeface="PMingLiU" pitchFamily="18" charset="-120"/>
                          </a:rPr>
                          <m:t>𝜷</m:t>
                        </m:r>
                      </m:e>
                      <m:sub>
                        <m:r>
                          <a:rPr lang="en-US" altLang="zh-TW" sz="1400" b="1" i="1" smtClean="0">
                            <a:solidFill>
                              <a:srgbClr val="0000FF"/>
                            </a:solidFill>
                            <a:latin typeface="Cambria Math"/>
                            <a:ea typeface="PMingLiU" pitchFamily="18" charset="-120"/>
                          </a:rPr>
                          <m:t>𝟏</m:t>
                        </m:r>
                      </m:sub>
                    </m:sSub>
                  </m:oMath>
                </a14:m>
                <a:endParaRPr lang="en-US" altLang="zh-TW" sz="1400" b="1" dirty="0">
                  <a:solidFill>
                    <a:srgbClr val="0000FF"/>
                  </a:solidFill>
                  <a:latin typeface="Calibri" panose="020F0502020204030204" pitchFamily="34" charset="0"/>
                  <a:ea typeface="PMingLiU" pitchFamily="18" charset="-120"/>
                </a:endParaRPr>
              </a:p>
            </p:txBody>
          </p:sp>
        </mc:Choice>
        <mc:Fallback xmlns="">
          <p:sp>
            <p:nvSpPr>
              <p:cNvPr id="24" name="Text Box 12"/>
              <p:cNvSpPr txBox="1">
                <a:spLocks noRot="1" noChangeAspect="1" noMove="1" noResize="1" noEditPoints="1" noAdjustHandles="1" noChangeArrowheads="1" noChangeShapeType="1" noTextEdit="1"/>
              </p:cNvSpPr>
              <p:nvPr/>
            </p:nvSpPr>
            <p:spPr bwMode="auto">
              <a:xfrm>
                <a:off x="4483103" y="6197600"/>
                <a:ext cx="762002" cy="523220"/>
              </a:xfrm>
              <a:prstGeom prst="rect">
                <a:avLst/>
              </a:prstGeom>
              <a:blipFill rotWithShape="1">
                <a:blip r:embed="rId13"/>
                <a:stretch>
                  <a:fillRect t="-1176" r="-12800" b="-1176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25" name="Oval 10"/>
          <p:cNvSpPr>
            <a:spLocks noChangeArrowheads="1"/>
          </p:cNvSpPr>
          <p:nvPr/>
        </p:nvSpPr>
        <p:spPr bwMode="auto">
          <a:xfrm>
            <a:off x="4508505" y="5902524"/>
            <a:ext cx="723900" cy="275102"/>
          </a:xfrm>
          <a:prstGeom prst="ellipse">
            <a:avLst/>
          </a:prstGeom>
          <a:noFill/>
          <a:ln w="285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Tree>
    <p:extLst>
      <p:ext uri="{BB962C8B-B14F-4D97-AF65-F5344CB8AC3E}">
        <p14:creationId xmlns:p14="http://schemas.microsoft.com/office/powerpoint/2010/main" val="861503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P spid="16" grpId="0" animBg="1"/>
      <p:bldP spid="17" grpId="0"/>
      <p:bldP spid="18" grpId="0" animBg="1"/>
      <p:bldP spid="19" grpId="0"/>
      <p:bldP spid="20" grpId="0"/>
      <p:bldP spid="21" grpId="0"/>
      <p:bldP spid="22" grpId="0"/>
      <p:bldP spid="23" grpId="0" animBg="1"/>
      <p:bldP spid="24" grpId="0"/>
      <p:bldP spid="2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Calculating </a:t>
            </a:r>
            <a:r>
              <a:rPr lang="en-US" dirty="0" smtClean="0"/>
              <a:t>Correlation and Regression Coefficients in Calculator (For Casio fx-50F)</a:t>
            </a:r>
            <a:br>
              <a:rPr lang="en-US" dirty="0" smtClean="0"/>
            </a:b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67</a:t>
            </a:fld>
            <a:endParaRPr lang="en-US" altLang="en-US"/>
          </a:p>
        </p:txBody>
      </p:sp>
      <p:pic>
        <p:nvPicPr>
          <p:cNvPr id="5" name="Picture 4"/>
          <p:cNvPicPr>
            <a:picLocks noChangeAspect="1"/>
          </p:cNvPicPr>
          <p:nvPr/>
        </p:nvPicPr>
        <p:blipFill rotWithShape="1">
          <a:blip r:embed="rId2"/>
          <a:srcRect l="64062" t="16666" r="10157" b="27728"/>
          <a:stretch/>
        </p:blipFill>
        <p:spPr>
          <a:xfrm>
            <a:off x="1600200" y="2209800"/>
            <a:ext cx="5680710" cy="4594692"/>
          </a:xfrm>
          <a:prstGeom prst="rect">
            <a:avLst/>
          </a:prstGeom>
        </p:spPr>
      </p:pic>
    </p:spTree>
    <p:extLst>
      <p:ext uri="{BB962C8B-B14F-4D97-AF65-F5344CB8AC3E}">
        <p14:creationId xmlns:p14="http://schemas.microsoft.com/office/powerpoint/2010/main" val="296665255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of Linear Regression</a:t>
            </a:r>
            <a:endParaRPr lang="en-US" dirty="0"/>
          </a:p>
        </p:txBody>
      </p:sp>
      <p:sp>
        <p:nvSpPr>
          <p:cNvPr id="3" name="Content Placeholder 2"/>
          <p:cNvSpPr>
            <a:spLocks noGrp="1"/>
          </p:cNvSpPr>
          <p:nvPr>
            <p:ph idx="1"/>
          </p:nvPr>
        </p:nvSpPr>
        <p:spPr/>
        <p:txBody>
          <a:bodyPr/>
          <a:lstStyle/>
          <a:p>
            <a:pPr eaLnBrk="1" hangingPunct="1">
              <a:lnSpc>
                <a:spcPct val="90000"/>
              </a:lnSpc>
            </a:pPr>
            <a:r>
              <a:rPr lang="en-US" dirty="0" smtClean="0"/>
              <a:t>Hong Kong Population</a:t>
            </a:r>
          </a:p>
          <a:p>
            <a:pPr lvl="1" eaLnBrk="1" hangingPunct="1">
              <a:lnSpc>
                <a:spcPct val="90000"/>
              </a:lnSpc>
            </a:pPr>
            <a:r>
              <a:rPr lang="en-US" dirty="0" smtClean="0"/>
              <a:t>Time </a:t>
            </a:r>
            <a:r>
              <a:rPr lang="en-US" dirty="0"/>
              <a:t>Series Model</a:t>
            </a:r>
          </a:p>
          <a:p>
            <a:pPr eaLnBrk="1" hangingPunct="1">
              <a:lnSpc>
                <a:spcPct val="90000"/>
              </a:lnSpc>
            </a:pPr>
            <a:r>
              <a:rPr lang="en-US" dirty="0" err="1" smtClean="0"/>
              <a:t>Centa</a:t>
            </a:r>
            <a:r>
              <a:rPr lang="en-US" dirty="0" smtClean="0"/>
              <a:t>-City Index</a:t>
            </a:r>
          </a:p>
          <a:p>
            <a:pPr lvl="1" eaLnBrk="1" hangingPunct="1">
              <a:lnSpc>
                <a:spcPct val="90000"/>
              </a:lnSpc>
            </a:pPr>
            <a:r>
              <a:rPr lang="en-US" dirty="0"/>
              <a:t>Multiple Linear Regression</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68</a:t>
            </a:fld>
            <a:endParaRPr lang="en-US" altLang="en-US"/>
          </a:p>
        </p:txBody>
      </p:sp>
    </p:spTree>
    <p:extLst>
      <p:ext uri="{BB962C8B-B14F-4D97-AF65-F5344CB8AC3E}">
        <p14:creationId xmlns:p14="http://schemas.microsoft.com/office/powerpoint/2010/main" val="19076124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Series Model</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Attempt to predict future by using a stream of historical data</a:t>
                </a:r>
              </a:p>
              <a:p>
                <a:r>
                  <a:rPr lang="en-US" sz="2600" dirty="0" smtClean="0"/>
                  <a:t>Assume what happened in the recent past will continue in the near future</a:t>
                </a:r>
              </a:p>
              <a:p>
                <a:r>
                  <a:rPr lang="en-US" sz="2600" dirty="0" smtClean="0">
                    <a:solidFill>
                      <a:srgbClr val="FF0000"/>
                    </a:solidFill>
                  </a:rPr>
                  <a:t>Time</a:t>
                </a:r>
                <a:r>
                  <a:rPr lang="en-US" sz="2600" dirty="0" smtClean="0"/>
                  <a:t> is used as the only independent variable</a:t>
                </a:r>
              </a:p>
              <a:p>
                <a14:m>
                  <m:oMath xmlns:m="http://schemas.openxmlformats.org/officeDocument/2006/math">
                    <m:sSub>
                      <m:sSubPr>
                        <m:ctrlPr>
                          <a:rPr lang="en-US" sz="2600" i="1">
                            <a:latin typeface="Cambria Math" panose="02040503050406030204" pitchFamily="18" charset="0"/>
                          </a:rPr>
                        </m:ctrlPr>
                      </m:sSubPr>
                      <m:e>
                        <m:acc>
                          <m:accPr>
                            <m:chr m:val="̂"/>
                            <m:ctrlPr>
                              <a:rPr lang="en-US" sz="2600" i="1">
                                <a:latin typeface="Cambria Math" panose="02040503050406030204" pitchFamily="18" charset="0"/>
                              </a:rPr>
                            </m:ctrlPr>
                          </m:accPr>
                          <m:e>
                            <m:r>
                              <a:rPr lang="en-US" sz="2600" i="1">
                                <a:latin typeface="Cambria Math"/>
                              </a:rPr>
                              <m:t>𝑌</m:t>
                            </m:r>
                          </m:e>
                        </m:acc>
                      </m:e>
                      <m:sub>
                        <m:r>
                          <a:rPr lang="en-US" sz="2600" i="1">
                            <a:latin typeface="Cambria Math"/>
                          </a:rPr>
                          <m:t>𝑡</m:t>
                        </m:r>
                      </m:sub>
                    </m:sSub>
                    <m:r>
                      <a:rPr lang="en-US" sz="2600" i="1">
                        <a:latin typeface="Cambria Math"/>
                      </a:rPr>
                      <m:t>=</m:t>
                    </m:r>
                    <m:sSub>
                      <m:sSubPr>
                        <m:ctrlPr>
                          <a:rPr lang="en-US" sz="2600" i="1">
                            <a:latin typeface="Cambria Math" panose="02040503050406030204" pitchFamily="18" charset="0"/>
                          </a:rPr>
                        </m:ctrlPr>
                      </m:sSubPr>
                      <m:e>
                        <m:r>
                          <a:rPr lang="en-US" sz="2600" i="1">
                            <a:latin typeface="Cambria Math"/>
                          </a:rPr>
                          <m:t>𝑏</m:t>
                        </m:r>
                      </m:e>
                      <m:sub>
                        <m:r>
                          <a:rPr lang="en-US" sz="2600" i="1">
                            <a:latin typeface="Cambria Math"/>
                          </a:rPr>
                          <m:t>0</m:t>
                        </m:r>
                      </m:sub>
                    </m:sSub>
                    <m:r>
                      <a:rPr lang="en-US" sz="2600" i="1">
                        <a:latin typeface="Cambria Math"/>
                      </a:rPr>
                      <m:t>+</m:t>
                    </m:r>
                    <m:sSub>
                      <m:sSubPr>
                        <m:ctrlPr>
                          <a:rPr lang="en-US" sz="2600" i="1">
                            <a:latin typeface="Cambria Math" panose="02040503050406030204" pitchFamily="18" charset="0"/>
                          </a:rPr>
                        </m:ctrlPr>
                      </m:sSubPr>
                      <m:e>
                        <m:r>
                          <a:rPr lang="en-US" sz="2600" i="1">
                            <a:latin typeface="Cambria Math"/>
                          </a:rPr>
                          <m:t>𝑏</m:t>
                        </m:r>
                      </m:e>
                      <m:sub>
                        <m:r>
                          <a:rPr lang="en-US" sz="2600" i="1">
                            <a:latin typeface="Cambria Math"/>
                          </a:rPr>
                          <m:t>1</m:t>
                        </m:r>
                      </m:sub>
                    </m:sSub>
                    <m:r>
                      <a:rPr lang="en-US" sz="2600" i="1">
                        <a:latin typeface="Cambria Math"/>
                      </a:rPr>
                      <m:t>𝑡</m:t>
                    </m:r>
                  </m:oMath>
                </a14:m>
                <a:endParaRPr lang="en-US" sz="2600" dirty="0"/>
              </a:p>
              <a:p>
                <a:pPr lvl="1"/>
                <a:r>
                  <a:rPr lang="en-US" sz="2200" dirty="0"/>
                  <a:t>Where </a:t>
                </a:r>
                <a14:m>
                  <m:oMath xmlns:m="http://schemas.openxmlformats.org/officeDocument/2006/math">
                    <m:sSub>
                      <m:sSubPr>
                        <m:ctrlPr>
                          <a:rPr lang="en-US" sz="2200" i="1">
                            <a:latin typeface="Cambria Math" panose="02040503050406030204" pitchFamily="18" charset="0"/>
                          </a:rPr>
                        </m:ctrlPr>
                      </m:sSubPr>
                      <m:e>
                        <m:acc>
                          <m:accPr>
                            <m:chr m:val="̂"/>
                            <m:ctrlPr>
                              <a:rPr lang="en-US" sz="2200" i="1">
                                <a:latin typeface="Cambria Math" panose="02040503050406030204" pitchFamily="18" charset="0"/>
                              </a:rPr>
                            </m:ctrlPr>
                          </m:accPr>
                          <m:e>
                            <m:r>
                              <a:rPr lang="en-US" sz="2200" i="1">
                                <a:latin typeface="Cambria Math"/>
                              </a:rPr>
                              <m:t>𝑌</m:t>
                            </m:r>
                          </m:e>
                        </m:acc>
                      </m:e>
                      <m:sub>
                        <m:r>
                          <a:rPr lang="en-US" sz="2200" i="1">
                            <a:latin typeface="Cambria Math"/>
                          </a:rPr>
                          <m:t>𝑡</m:t>
                        </m:r>
                      </m:sub>
                    </m:sSub>
                  </m:oMath>
                </a14:m>
                <a:r>
                  <a:rPr lang="en-US" sz="2200" dirty="0"/>
                  <a:t> = </a:t>
                </a:r>
                <a:r>
                  <a:rPr lang="en-US" sz="2200" dirty="0" smtClean="0"/>
                  <a:t>Predicted value </a:t>
                </a:r>
                <a:r>
                  <a:rPr lang="en-US" sz="2200" dirty="0"/>
                  <a:t>at time period </a:t>
                </a:r>
                <a14:m>
                  <m:oMath xmlns:m="http://schemas.openxmlformats.org/officeDocument/2006/math">
                    <m:r>
                      <a:rPr lang="en-US" sz="2200" i="1" dirty="0">
                        <a:latin typeface="Cambria Math"/>
                      </a:rPr>
                      <m:t>𝑡</m:t>
                    </m:r>
                  </m:oMath>
                </a14:m>
                <a:endParaRPr lang="en-US" sz="2200" dirty="0" smtClean="0"/>
              </a:p>
              <a:p>
                <a:r>
                  <a:rPr lang="en-US" sz="2600" dirty="0" smtClean="0"/>
                  <a:t>For time series data exhibit some trend in a long-range time horizon </a:t>
                </a:r>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69</a:t>
            </a:fld>
            <a:endParaRPr lang="en-US" altLang="en-US"/>
          </a:p>
        </p:txBody>
      </p:sp>
    </p:spTree>
    <p:extLst>
      <p:ext uri="{BB962C8B-B14F-4D97-AF65-F5344CB8AC3E}">
        <p14:creationId xmlns:p14="http://schemas.microsoft.com/office/powerpoint/2010/main" val="263937412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Hong Kong Population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Census and Statistics Department (C&amp;S) published the </a:t>
                </a:r>
                <a:r>
                  <a:rPr lang="en-US" sz="2600" i="1" dirty="0" smtClean="0"/>
                  <a:t>Hong</a:t>
                </a:r>
                <a:r>
                  <a:rPr lang="en-US" sz="2600" dirty="0" smtClean="0"/>
                  <a:t> </a:t>
                </a:r>
                <a:r>
                  <a:rPr lang="en-US" sz="2600" i="1" dirty="0" smtClean="0"/>
                  <a:t>Kong Annual Digest of Statistics</a:t>
                </a:r>
                <a:r>
                  <a:rPr lang="en-US" sz="2600" dirty="0" smtClean="0"/>
                  <a:t> so as to provide detailed annual statistical series on various aspects of the social and economic developments of Hong Kong</a:t>
                </a:r>
              </a:p>
              <a:p>
                <a:r>
                  <a:rPr lang="en-US" sz="2600" dirty="0" smtClean="0"/>
                  <a:t>Yearly data on Hong Kong’s population from 1961 to 2013, </a:t>
                </a:r>
                <a:r>
                  <a:rPr lang="en-US" sz="2600" dirty="0" err="1" smtClean="0"/>
                  <a:t>totalling</a:t>
                </a:r>
                <a:r>
                  <a:rPr lang="en-US" sz="2600" dirty="0" smtClean="0"/>
                  <a:t> 53 observations are downloaded from C&amp;S’s website</a:t>
                </a:r>
              </a:p>
              <a:p>
                <a:r>
                  <a:rPr lang="en-US" sz="2600" dirty="0" smtClean="0"/>
                  <a:t>Let	</a:t>
                </a:r>
                <a14:m>
                  <m:oMath xmlns:m="http://schemas.openxmlformats.org/officeDocument/2006/math">
                    <m:r>
                      <a:rPr lang="en-US" sz="2600" i="1" dirty="0" smtClean="0">
                        <a:latin typeface="Cambria Math"/>
                      </a:rPr>
                      <m:t>𝑌</m:t>
                    </m:r>
                  </m:oMath>
                </a14:m>
                <a:r>
                  <a:rPr lang="en-US" sz="2600" dirty="0" smtClean="0"/>
                  <a:t> denote the population size (in thousands)</a:t>
                </a:r>
              </a:p>
              <a:p>
                <a:pPr marL="0" indent="0">
                  <a:buNone/>
                </a:pPr>
                <a:r>
                  <a:rPr lang="en-US" sz="2600" dirty="0" smtClean="0"/>
                  <a:t>	</a:t>
                </a:r>
                <a14:m>
                  <m:oMath xmlns:m="http://schemas.openxmlformats.org/officeDocument/2006/math">
                    <m:r>
                      <a:rPr lang="en-US" sz="2600" i="1" dirty="0" smtClean="0">
                        <a:latin typeface="Cambria Math"/>
                      </a:rPr>
                      <m:t>𝑋</m:t>
                    </m:r>
                  </m:oMath>
                </a14:m>
                <a:r>
                  <a:rPr lang="en-US" sz="2600" dirty="0" smtClean="0"/>
                  <a:t> = 1, 2, 3… denote the sequence of time</a:t>
                </a:r>
              </a:p>
              <a:p>
                <a:pPr marL="0" indent="0">
                  <a:buNone/>
                </a:pPr>
                <a:r>
                  <a:rPr lang="en-US" sz="2200" dirty="0" smtClean="0"/>
                  <a:t>         	       with </a:t>
                </a:r>
                <a14:m>
                  <m:oMath xmlns:m="http://schemas.openxmlformats.org/officeDocument/2006/math">
                    <m:r>
                      <a:rPr lang="en-US" sz="2200" i="1" dirty="0" smtClean="0">
                        <a:latin typeface="Cambria Math"/>
                      </a:rPr>
                      <m:t>𝑋</m:t>
                    </m:r>
                  </m:oMath>
                </a14:m>
                <a:r>
                  <a:rPr lang="en-US" sz="2200" dirty="0" smtClean="0"/>
                  <a:t> = 1 representing the year 1961</a:t>
                </a:r>
              </a:p>
              <a:p>
                <a:pPr marL="0" indent="0">
                  <a:buNone/>
                </a:pPr>
                <a:r>
                  <a:rPr lang="en-US" sz="2200" dirty="0"/>
                  <a:t>	</a:t>
                </a:r>
                <a:r>
                  <a:rPr lang="en-US" sz="2200" dirty="0" smtClean="0"/>
                  <a:t>                </a:t>
                </a:r>
                <a14:m>
                  <m:oMath xmlns:m="http://schemas.openxmlformats.org/officeDocument/2006/math">
                    <m:r>
                      <a:rPr lang="en-US" sz="2200" i="1" dirty="0" smtClean="0">
                        <a:latin typeface="Cambria Math"/>
                      </a:rPr>
                      <m:t>𝑋</m:t>
                    </m:r>
                  </m:oMath>
                </a14:m>
                <a:r>
                  <a:rPr lang="en-US" sz="2200" dirty="0" smtClean="0"/>
                  <a:t> = 2 representing 1962, etc.</a:t>
                </a:r>
                <a:endParaRPr lang="en-US"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b="-632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70</a:t>
            </a:fld>
            <a:endParaRPr lang="en-US" altLang="en-US"/>
          </a:p>
        </p:txBody>
      </p:sp>
      <p:pic>
        <p:nvPicPr>
          <p:cNvPr id="512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439" t="7167" r="57423" b="88457"/>
          <a:stretch/>
        </p:blipFill>
        <p:spPr bwMode="auto">
          <a:xfrm>
            <a:off x="457200" y="1143000"/>
            <a:ext cx="3708400" cy="48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457641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Hong Kong Population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smtClean="0"/>
                  <a:t>A scatter plot of </a:t>
                </a:r>
                <a14:m>
                  <m:oMath xmlns:m="http://schemas.openxmlformats.org/officeDocument/2006/math">
                    <m:r>
                      <a:rPr lang="en-US" sz="2600" i="1" dirty="0" smtClean="0">
                        <a:latin typeface="Cambria Math"/>
                      </a:rPr>
                      <m:t>𝑌</m:t>
                    </m:r>
                  </m:oMath>
                </a14:m>
                <a:r>
                  <a:rPr lang="en-US" sz="2600" dirty="0" smtClean="0"/>
                  <a:t> vs. </a:t>
                </a:r>
                <a14:m>
                  <m:oMath xmlns:m="http://schemas.openxmlformats.org/officeDocument/2006/math">
                    <m:r>
                      <a:rPr lang="en-US" sz="2600" i="1" dirty="0" smtClean="0">
                        <a:latin typeface="Cambria Math"/>
                      </a:rPr>
                      <m:t>𝑋</m:t>
                    </m:r>
                  </m:oMath>
                </a14:m>
                <a:r>
                  <a:rPr lang="en-US" sz="2600" dirty="0" smtClean="0"/>
                  <a:t> reveals the following</a:t>
                </a:r>
              </a:p>
              <a:p>
                <a:endParaRPr lang="en-US" sz="2600" dirty="0"/>
              </a:p>
              <a:p>
                <a:endParaRPr lang="en-US" sz="2600" dirty="0" smtClean="0"/>
              </a:p>
              <a:p>
                <a:endParaRPr lang="en-US" sz="2600" dirty="0"/>
              </a:p>
              <a:p>
                <a:endParaRPr lang="en-US" sz="2600" dirty="0" smtClean="0"/>
              </a:p>
              <a:p>
                <a:endParaRPr lang="en-US" sz="2600" dirty="0"/>
              </a:p>
              <a:p>
                <a:endParaRPr lang="en-US" sz="2600" dirty="0" smtClean="0"/>
              </a:p>
              <a:p>
                <a:endParaRPr lang="en-US" sz="2200" dirty="0"/>
              </a:p>
              <a:p>
                <a:r>
                  <a:rPr lang="en-US" sz="2600" dirty="0" smtClean="0"/>
                  <a:t>The association between </a:t>
                </a:r>
                <a14:m>
                  <m:oMath xmlns:m="http://schemas.openxmlformats.org/officeDocument/2006/math">
                    <m:r>
                      <a:rPr lang="en-US" sz="2600" i="1" dirty="0" smtClean="0">
                        <a:latin typeface="Cambria Math"/>
                      </a:rPr>
                      <m:t>𝑋</m:t>
                    </m:r>
                  </m:oMath>
                </a14:m>
                <a:r>
                  <a:rPr lang="en-US" sz="2600" dirty="0" smtClean="0"/>
                  <a:t> and </a:t>
                </a:r>
                <a14:m>
                  <m:oMath xmlns:m="http://schemas.openxmlformats.org/officeDocument/2006/math">
                    <m:r>
                      <a:rPr lang="en-US" sz="2600" i="1" dirty="0" smtClean="0">
                        <a:latin typeface="Cambria Math"/>
                      </a:rPr>
                      <m:t>𝑌</m:t>
                    </m:r>
                  </m:oMath>
                </a14:m>
                <a:r>
                  <a:rPr lang="en-US" sz="2600" dirty="0" smtClean="0"/>
                  <a:t> appears to be approximately linear</a:t>
                </a:r>
              </a:p>
              <a:p>
                <a:r>
                  <a:rPr lang="en-US" sz="2600" dirty="0" smtClean="0"/>
                  <a:t>It therefore makes sense to write </a:t>
                </a:r>
                <a14:m>
                  <m:oMath xmlns:m="http://schemas.openxmlformats.org/officeDocument/2006/math">
                    <m:r>
                      <a:rPr lang="en-US" sz="2600" b="0" i="1" smtClean="0">
                        <a:latin typeface="Cambria Math"/>
                      </a:rPr>
                      <m:t>𝑌</m:t>
                    </m:r>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ea typeface="Cambria Math"/>
                          </a:rPr>
                          <m:t>𝛽</m:t>
                        </m:r>
                      </m:e>
                      <m:sub>
                        <m:r>
                          <a:rPr lang="en-US" sz="2600" b="0" i="1" smtClean="0">
                            <a:latin typeface="Cambria Math"/>
                          </a:rPr>
                          <m:t>0</m:t>
                        </m:r>
                      </m:sub>
                    </m:sSub>
                    <m:r>
                      <a:rPr lang="en-US" sz="2600" b="0" i="1" smtClean="0">
                        <a:latin typeface="Cambria Math"/>
                      </a:rPr>
                      <m:t>+</m:t>
                    </m:r>
                    <m:sSub>
                      <m:sSubPr>
                        <m:ctrlPr>
                          <a:rPr lang="en-US" sz="2600" b="0" i="1" smtClean="0">
                            <a:latin typeface="Cambria Math" panose="02040503050406030204" pitchFamily="18" charset="0"/>
                          </a:rPr>
                        </m:ctrlPr>
                      </m:sSubPr>
                      <m:e>
                        <m:r>
                          <a:rPr lang="en-US" sz="2600" b="0" i="1" smtClean="0">
                            <a:latin typeface="Cambria Math"/>
                            <a:ea typeface="Cambria Math"/>
                          </a:rPr>
                          <m:t>𝛽</m:t>
                        </m:r>
                      </m:e>
                      <m:sub>
                        <m:r>
                          <a:rPr lang="en-US" sz="2600" b="0" i="1" smtClean="0">
                            <a:latin typeface="Cambria Math"/>
                          </a:rPr>
                          <m:t>1</m:t>
                        </m:r>
                      </m:sub>
                    </m:sSub>
                    <m:r>
                      <a:rPr lang="en-US" sz="2600" b="0" i="1" smtClean="0">
                        <a:latin typeface="Cambria Math"/>
                      </a:rPr>
                      <m:t>𝑋</m:t>
                    </m:r>
                    <m:r>
                      <a:rPr lang="en-US" sz="2600" b="0" i="1" smtClean="0">
                        <a:latin typeface="Cambria Math"/>
                      </a:rPr>
                      <m:t>+</m:t>
                    </m:r>
                    <m:r>
                      <a:rPr lang="en-US" sz="2600" b="0" i="1" smtClean="0">
                        <a:latin typeface="Cambria Math"/>
                        <a:ea typeface="Cambria Math"/>
                      </a:rPr>
                      <m:t>𝜀</m:t>
                    </m:r>
                  </m:oMath>
                </a14:m>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b="-1574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71</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8134" t="45172" r="15868" b="22529"/>
          <a:stretch/>
        </p:blipFill>
        <p:spPr bwMode="auto">
          <a:xfrm>
            <a:off x="1828800" y="2057400"/>
            <a:ext cx="4832823" cy="32961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7833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Hong Kong Population</a:t>
            </a:r>
          </a:p>
        </p:txBody>
      </p:sp>
      <p:sp>
        <p:nvSpPr>
          <p:cNvPr id="3" name="Content Placeholder 2"/>
          <p:cNvSpPr>
            <a:spLocks noGrp="1"/>
          </p:cNvSpPr>
          <p:nvPr>
            <p:ph idx="1"/>
          </p:nvPr>
        </p:nvSpPr>
        <p:spPr/>
        <p:txBody>
          <a:bodyPr/>
          <a:lstStyle/>
          <a:p>
            <a:r>
              <a:rPr lang="en-US" sz="2600" dirty="0" smtClean="0"/>
              <a:t>Using the aforementioned least squares method and Excel, the following regression output has been obtained</a:t>
            </a:r>
          </a:p>
          <a:p>
            <a:endParaRPr lang="en-US" sz="2600" dirty="0"/>
          </a:p>
          <a:p>
            <a:endParaRPr lang="en-US" sz="2600" dirty="0" smtClean="0"/>
          </a:p>
          <a:p>
            <a:endParaRPr lang="en-US" sz="2600" dirty="0"/>
          </a:p>
          <a:p>
            <a:endParaRPr lang="en-US" sz="2600" dirty="0" smtClean="0"/>
          </a:p>
          <a:p>
            <a:endParaRPr lang="en-US" sz="2600" dirty="0"/>
          </a:p>
          <a:p>
            <a:endParaRPr lang="en-US" sz="2600" dirty="0" smtClean="0"/>
          </a:p>
          <a:p>
            <a:endParaRPr lang="en-US" sz="2600" dirty="0"/>
          </a:p>
          <a:p>
            <a:endParaRPr lang="en-US" sz="2600" dirty="0" smtClean="0"/>
          </a:p>
          <a:p>
            <a:r>
              <a:rPr lang="en-US" sz="2600" dirty="0" smtClean="0"/>
              <a:t>What can you tell from this output?</a:t>
            </a:r>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72</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650" t="40230" r="19946" b="27931"/>
          <a:stretch/>
        </p:blipFill>
        <p:spPr bwMode="auto">
          <a:xfrm>
            <a:off x="838200" y="2514600"/>
            <a:ext cx="6578600" cy="351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816432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Hong Kong Population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514350" indent="-514350">
                  <a:buFont typeface="+mj-lt"/>
                  <a:buAutoNum type="arabicPeriod"/>
                </a:pPr>
                <a:r>
                  <a:rPr lang="en-US" sz="2600" dirty="0" smtClean="0"/>
                  <a:t>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rPr>
                          <m:t>𝑟</m:t>
                        </m:r>
                      </m:e>
                      <m:sub>
                        <m:r>
                          <a:rPr lang="en-US" sz="2600" i="1">
                            <a:latin typeface="Cambria Math"/>
                          </a:rPr>
                          <m:t>𝑋𝑌</m:t>
                        </m:r>
                      </m:sub>
                    </m:sSub>
                    <m:r>
                      <a:rPr lang="en-US" sz="2600" i="1">
                        <a:latin typeface="Cambria Math"/>
                      </a:rPr>
                      <m:t>=</m:t>
                    </m:r>
                  </m:oMath>
                </a14:m>
                <a:endParaRPr lang="en-US" sz="2600" dirty="0" smtClean="0"/>
              </a:p>
              <a:p>
                <a:pPr marL="514350" indent="-514350">
                  <a:buFont typeface="+mj-lt"/>
                  <a:buAutoNum type="arabicPeriod"/>
                </a:pPr>
                <a:endParaRPr lang="en-US" sz="2600" dirty="0"/>
              </a:p>
              <a:p>
                <a:pPr marL="514350" indent="-514350">
                  <a:buFont typeface="+mj-lt"/>
                  <a:buAutoNum type="arabicPeriod"/>
                </a:pPr>
                <a14:m>
                  <m:oMath xmlns:m="http://schemas.openxmlformats.org/officeDocument/2006/math">
                    <m:acc>
                      <m:accPr>
                        <m:chr m:val="̂"/>
                        <m:ctrlPr>
                          <a:rPr lang="en-US" sz="2600" i="1">
                            <a:latin typeface="Cambria Math" panose="02040503050406030204" pitchFamily="18" charset="0"/>
                          </a:rPr>
                        </m:ctrlPr>
                      </m:accPr>
                      <m:e>
                        <m:r>
                          <a:rPr lang="en-US" sz="2600" i="1">
                            <a:latin typeface="Cambria Math"/>
                          </a:rPr>
                          <m:t>𝑌</m:t>
                        </m:r>
                      </m:e>
                    </m:acc>
                    <m:r>
                      <a:rPr lang="en-US" sz="2600" i="1">
                        <a:latin typeface="Cambria Math"/>
                      </a:rPr>
                      <m:t>=</m:t>
                    </m:r>
                  </m:oMath>
                </a14:m>
                <a:endParaRPr lang="en-US" sz="2600" dirty="0">
                  <a:solidFill>
                    <a:srgbClr val="0000FF"/>
                  </a:solidFill>
                </a:endParaRPr>
              </a:p>
              <a:p>
                <a:pPr marL="841375" lvl="1" indent="-514350"/>
                <a:r>
                  <a:rPr lang="en-US" sz="2200" dirty="0"/>
                  <a:t>So, </a:t>
                </a:r>
                <a14:m>
                  <m:oMath xmlns:m="http://schemas.openxmlformats.org/officeDocument/2006/math">
                    <m:sSub>
                      <m:sSubPr>
                        <m:ctrlPr>
                          <a:rPr lang="en-US" sz="2200" i="1">
                            <a:latin typeface="Cambria Math" panose="02040503050406030204" pitchFamily="18" charset="0"/>
                          </a:rPr>
                        </m:ctrlPr>
                      </m:sSubPr>
                      <m:e>
                        <m:r>
                          <a:rPr lang="en-US" sz="2200" i="1">
                            <a:latin typeface="Cambria Math"/>
                          </a:rPr>
                          <m:t>𝑏</m:t>
                        </m:r>
                      </m:e>
                      <m:sub>
                        <m:r>
                          <a:rPr lang="en-US" sz="2200" i="1">
                            <a:latin typeface="Cambria Math"/>
                          </a:rPr>
                          <m:t>0</m:t>
                        </m:r>
                      </m:sub>
                    </m:sSub>
                    <m:r>
                      <a:rPr lang="en-US" sz="2200" i="1">
                        <a:latin typeface="Cambria Math"/>
                      </a:rPr>
                      <m:t>=3332.2934</m:t>
                    </m:r>
                  </m:oMath>
                </a14:m>
                <a:r>
                  <a:rPr lang="en-US" sz="2200" dirty="0"/>
                  <a:t> is the predicted Hong Kong population size for the year 1960 (</a:t>
                </a:r>
                <a14:m>
                  <m:oMath xmlns:m="http://schemas.openxmlformats.org/officeDocument/2006/math">
                    <m:r>
                      <a:rPr lang="en-US" sz="2200" i="1" dirty="0">
                        <a:latin typeface="Cambria Math"/>
                      </a:rPr>
                      <m:t>𝑋</m:t>
                    </m:r>
                  </m:oMath>
                </a14:m>
                <a:r>
                  <a:rPr lang="en-US" sz="2200" dirty="0"/>
                  <a:t> = 0)</a:t>
                </a:r>
              </a:p>
              <a:p>
                <a:pPr marL="841375" lvl="1" indent="-514350"/>
                <a14:m>
                  <m:oMath xmlns:m="http://schemas.openxmlformats.org/officeDocument/2006/math">
                    <m:sSub>
                      <m:sSubPr>
                        <m:ctrlPr>
                          <a:rPr lang="en-US" sz="2200" i="1">
                            <a:latin typeface="Cambria Math" panose="02040503050406030204" pitchFamily="18" charset="0"/>
                          </a:rPr>
                        </m:ctrlPr>
                      </m:sSubPr>
                      <m:e>
                        <m:r>
                          <a:rPr lang="en-US" sz="2200" i="1">
                            <a:latin typeface="Cambria Math"/>
                          </a:rPr>
                          <m:t>𝑏</m:t>
                        </m:r>
                      </m:e>
                      <m:sub>
                        <m:r>
                          <a:rPr lang="en-US" sz="2200" b="0" i="1" smtClean="0">
                            <a:latin typeface="Cambria Math"/>
                          </a:rPr>
                          <m:t>1</m:t>
                        </m:r>
                      </m:sub>
                    </m:sSub>
                    <m:r>
                      <a:rPr lang="en-US" sz="2200" i="1">
                        <a:latin typeface="Cambria Math"/>
                      </a:rPr>
                      <m:t>=79.5741</m:t>
                    </m:r>
                  </m:oMath>
                </a14:m>
                <a:r>
                  <a:rPr lang="en-US" sz="2200" dirty="0"/>
                  <a:t> is the predicted average annual increment in population </a:t>
                </a:r>
                <a:r>
                  <a:rPr lang="en-US" sz="2200" dirty="0" smtClean="0"/>
                  <a:t>size</a:t>
                </a:r>
              </a:p>
              <a:p>
                <a:pPr marL="514350" indent="-514350">
                  <a:buFont typeface="+mj-lt"/>
                  <a:buAutoNum type="arabicPeriod"/>
                </a:pPr>
                <a:r>
                  <a:rPr lang="en-US" sz="2600" dirty="0" smtClean="0"/>
                  <a:t> </a:t>
                </a:r>
                <a14:m>
                  <m:oMath xmlns:m="http://schemas.openxmlformats.org/officeDocument/2006/math">
                    <m:sSup>
                      <m:sSupPr>
                        <m:ctrlPr>
                          <a:rPr lang="en-US" sz="2600" i="1" smtClean="0">
                            <a:latin typeface="Cambria Math" panose="02040503050406030204" pitchFamily="18" charset="0"/>
                          </a:rPr>
                        </m:ctrlPr>
                      </m:sSupPr>
                      <m:e>
                        <m:r>
                          <a:rPr lang="en-US" sz="2600" b="0" i="1" smtClean="0">
                            <a:latin typeface="Cambria Math"/>
                          </a:rPr>
                          <m:t>𝑅</m:t>
                        </m:r>
                      </m:e>
                      <m:sup>
                        <m:r>
                          <a:rPr lang="en-US" sz="2600" b="0" i="1" smtClean="0">
                            <a:latin typeface="Cambria Math"/>
                          </a:rPr>
                          <m:t>2</m:t>
                        </m:r>
                      </m:sup>
                    </m:sSup>
                    <m:r>
                      <a:rPr lang="en-US" sz="2600" b="0" i="1" smtClean="0">
                        <a:latin typeface="Cambria Math"/>
                      </a:rPr>
                      <m:t>=</m:t>
                    </m:r>
                  </m:oMath>
                </a14:m>
                <a:endParaRPr lang="en-US" sz="2600" dirty="0">
                  <a:solidFill>
                    <a:srgbClr val="0000FF"/>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44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73</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884676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Hong Kong Population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839200" cy="4530725"/>
              </a:xfrm>
            </p:spPr>
            <p:txBody>
              <a:bodyPr/>
              <a:lstStyle/>
              <a:p>
                <a:pPr marL="514350" indent="-514350">
                  <a:buFont typeface="+mj-lt"/>
                  <a:buAutoNum type="arabicPeriod" startAt="4"/>
                </a:pPr>
                <a:r>
                  <a:rPr lang="en-US" sz="2600" dirty="0" smtClean="0"/>
                  <a:t> </a:t>
                </a:r>
                <a14:m>
                  <m:oMath xmlns:m="http://schemas.openxmlformats.org/officeDocument/2006/math">
                    <m:r>
                      <a:rPr lang="en-US" sz="2600" i="1" dirty="0" smtClean="0">
                        <a:latin typeface="Cambria Math"/>
                      </a:rPr>
                      <m:t>𝑋</m:t>
                    </m:r>
                  </m:oMath>
                </a14:m>
                <a:r>
                  <a:rPr lang="en-US" sz="2600" dirty="0" smtClean="0"/>
                  <a:t> has a high significant linearly relationship to </a:t>
                </a:r>
                <a14:m>
                  <m:oMath xmlns:m="http://schemas.openxmlformats.org/officeDocument/2006/math">
                    <m:r>
                      <a:rPr lang="en-US" sz="2600" i="1" dirty="0" smtClean="0">
                        <a:latin typeface="Cambria Math"/>
                      </a:rPr>
                      <m:t>𝑌</m:t>
                    </m:r>
                  </m:oMath>
                </a14:m>
                <a:r>
                  <a:rPr lang="en-US" sz="2600" dirty="0" smtClean="0"/>
                  <a:t>, as </a:t>
                </a:r>
                <a14:m>
                  <m:oMath xmlns:m="http://schemas.openxmlformats.org/officeDocument/2006/math">
                    <m:r>
                      <a:rPr lang="en-US" sz="2600" b="0" i="1" smtClean="0">
                        <a:latin typeface="Cambria Math"/>
                      </a:rPr>
                      <m:t>𝑡</m:t>
                    </m:r>
                    <m:r>
                      <a:rPr lang="en-US" sz="2600" b="0" i="1" smtClean="0">
                        <a:latin typeface="Cambria Math"/>
                      </a:rPr>
                      <m:t>=54.2132</m:t>
                    </m:r>
                  </m:oMath>
                </a14:m>
                <a:r>
                  <a:rPr lang="en-US" sz="2600" dirty="0" smtClean="0"/>
                  <a:t> and </a:t>
                </a:r>
                <a14:m>
                  <m:oMath xmlns:m="http://schemas.openxmlformats.org/officeDocument/2006/math">
                    <m:r>
                      <a:rPr lang="en-US" sz="2600" i="1" dirty="0" smtClean="0">
                        <a:latin typeface="Cambria Math"/>
                      </a:rPr>
                      <m:t>𝑝</m:t>
                    </m:r>
                  </m:oMath>
                </a14:m>
                <a:r>
                  <a:rPr lang="en-US" sz="2600" dirty="0" smtClean="0"/>
                  <a:t>-value is close to zero for testing </a:t>
                </a:r>
                <a14:m>
                  <m:oMath xmlns:m="http://schemas.openxmlformats.org/officeDocument/2006/math">
                    <m:sSub>
                      <m:sSubPr>
                        <m:ctrlPr>
                          <a:rPr lang="en-US" sz="2600" i="1" smtClean="0">
                            <a:latin typeface="Cambria Math" panose="02040503050406030204" pitchFamily="18" charset="0"/>
                          </a:rPr>
                        </m:ctrlPr>
                      </m:sSubPr>
                      <m:e>
                        <m:r>
                          <a:rPr lang="en-US" sz="2600" b="0" i="1" smtClean="0">
                            <a:latin typeface="Cambria Math"/>
                          </a:rPr>
                          <m:t>𝐻</m:t>
                        </m:r>
                      </m:e>
                      <m:sub>
                        <m:r>
                          <a:rPr lang="en-US" sz="2600" b="0" i="1" smtClean="0">
                            <a:latin typeface="Cambria Math"/>
                          </a:rPr>
                          <m:t>0</m:t>
                        </m:r>
                      </m:sub>
                    </m:sSub>
                    <m:r>
                      <a:rPr lang="en-US" sz="2600" b="0" i="1" smtClean="0">
                        <a:latin typeface="Cambria Math"/>
                      </a:rPr>
                      <m:t>: </m:t>
                    </m:r>
                    <m:sSub>
                      <m:sSubPr>
                        <m:ctrlPr>
                          <a:rPr lang="en-US" sz="2600" b="0" i="1" smtClean="0">
                            <a:latin typeface="Cambria Math" panose="02040503050406030204" pitchFamily="18" charset="0"/>
                          </a:rPr>
                        </m:ctrlPr>
                      </m:sSubPr>
                      <m:e>
                        <m:r>
                          <a:rPr lang="en-US" sz="2600" b="0" i="1" smtClean="0">
                            <a:latin typeface="Cambria Math"/>
                            <a:ea typeface="Cambria Math"/>
                          </a:rPr>
                          <m:t>𝛽</m:t>
                        </m:r>
                      </m:e>
                      <m:sub>
                        <m:r>
                          <a:rPr lang="en-US" sz="2600" b="0" i="1" smtClean="0">
                            <a:latin typeface="Cambria Math"/>
                          </a:rPr>
                          <m:t>1</m:t>
                        </m:r>
                      </m:sub>
                    </m:sSub>
                    <m:r>
                      <a:rPr lang="en-US" sz="2600" b="0" i="1" smtClean="0">
                        <a:latin typeface="Cambria Math"/>
                      </a:rPr>
                      <m:t>=0</m:t>
                    </m:r>
                  </m:oMath>
                </a14:m>
                <a:r>
                  <a:rPr lang="en-US" sz="2600" dirty="0" smtClean="0"/>
                  <a:t> vs. </a:t>
                </a:r>
                <a14:m>
                  <m:oMath xmlns:m="http://schemas.openxmlformats.org/officeDocument/2006/math">
                    <m:sSub>
                      <m:sSubPr>
                        <m:ctrlPr>
                          <a:rPr lang="en-US" sz="2600" i="1">
                            <a:latin typeface="Cambria Math" panose="02040503050406030204" pitchFamily="18" charset="0"/>
                          </a:rPr>
                        </m:ctrlPr>
                      </m:sSubPr>
                      <m:e>
                        <m:r>
                          <a:rPr lang="en-US" sz="2600" i="1">
                            <a:latin typeface="Cambria Math"/>
                          </a:rPr>
                          <m:t>𝐻</m:t>
                        </m:r>
                      </m:e>
                      <m:sub>
                        <m:r>
                          <a:rPr lang="en-US" sz="2600" b="0" i="1" smtClean="0">
                            <a:latin typeface="Cambria Math"/>
                          </a:rPr>
                          <m:t>1</m:t>
                        </m:r>
                      </m:sub>
                    </m:sSub>
                    <m:r>
                      <a:rPr lang="en-US" sz="2600" i="1">
                        <a:latin typeface="Cambria Math"/>
                      </a:rPr>
                      <m:t>: </m:t>
                    </m:r>
                    <m:sSub>
                      <m:sSubPr>
                        <m:ctrlPr>
                          <a:rPr lang="en-US" sz="2600" i="1">
                            <a:latin typeface="Cambria Math" panose="02040503050406030204" pitchFamily="18" charset="0"/>
                          </a:rPr>
                        </m:ctrlPr>
                      </m:sSubPr>
                      <m:e>
                        <m:r>
                          <a:rPr lang="en-US" sz="2600" i="1">
                            <a:latin typeface="Cambria Math"/>
                            <a:ea typeface="Cambria Math"/>
                          </a:rPr>
                          <m:t>𝛽</m:t>
                        </m:r>
                      </m:e>
                      <m:sub>
                        <m:r>
                          <a:rPr lang="en-US" sz="2600" i="1">
                            <a:latin typeface="Cambria Math"/>
                          </a:rPr>
                          <m:t>1</m:t>
                        </m:r>
                      </m:sub>
                    </m:sSub>
                    <m:r>
                      <a:rPr lang="en-US" sz="2600" i="1" dirty="0" smtClean="0">
                        <a:latin typeface="Cambria Math"/>
                        <a:ea typeface="Cambria Math"/>
                      </a:rPr>
                      <m:t>≠</m:t>
                    </m:r>
                    <m:r>
                      <a:rPr lang="en-US" sz="2600" i="1">
                        <a:latin typeface="Cambria Math"/>
                      </a:rPr>
                      <m:t>0</m:t>
                    </m:r>
                  </m:oMath>
                </a14:m>
                <a:r>
                  <a:rPr lang="en-US" sz="2600" dirty="0"/>
                  <a:t> </a:t>
                </a:r>
                <a:endParaRPr lang="en-US" sz="2600" dirty="0" smtClean="0"/>
              </a:p>
              <a:p>
                <a:pPr marL="514350" indent="-514350">
                  <a:buFont typeface="+mj-lt"/>
                  <a:buAutoNum type="arabicPeriod" startAt="4"/>
                </a:pPr>
                <a:r>
                  <a:rPr lang="en-US" sz="2600" dirty="0" smtClean="0"/>
                  <a:t>The predicted Hong Kong population sizes for 2014 – 2019 are</a:t>
                </a:r>
              </a:p>
              <a:p>
                <a:pPr marL="841375" lvl="1" indent="-514350"/>
                <a:r>
                  <a:rPr lang="en-US" sz="2000" dirty="0"/>
                  <a:t>2014 (</a:t>
                </a:r>
                <a14:m>
                  <m:oMath xmlns:m="http://schemas.openxmlformats.org/officeDocument/2006/math">
                    <m:r>
                      <a:rPr lang="en-US" sz="2000" i="1" dirty="0">
                        <a:latin typeface="Cambria Math"/>
                      </a:rPr>
                      <m:t>𝑋</m:t>
                    </m:r>
                    <m:r>
                      <a:rPr lang="en-US" sz="2000" i="1" dirty="0">
                        <a:latin typeface="Cambria Math"/>
                      </a:rPr>
                      <m:t>=54</m:t>
                    </m:r>
                  </m:oMath>
                </a14:m>
                <a:r>
                  <a:rPr lang="en-US" sz="2000" dirty="0"/>
                  <a:t>): </a:t>
                </a:r>
                <a14:m>
                  <m:oMath xmlns:m="http://schemas.openxmlformats.org/officeDocument/2006/math">
                    <m:acc>
                      <m:accPr>
                        <m:chr m:val="̂"/>
                        <m:ctrlPr>
                          <a:rPr lang="en-US" sz="2000" i="1">
                            <a:latin typeface="Cambria Math" panose="02040503050406030204" pitchFamily="18" charset="0"/>
                          </a:rPr>
                        </m:ctrlPr>
                      </m:accPr>
                      <m:e>
                        <m:r>
                          <a:rPr lang="en-US" sz="2000" i="1">
                            <a:latin typeface="Cambria Math"/>
                          </a:rPr>
                          <m:t>𝑌</m:t>
                        </m:r>
                      </m:e>
                    </m:acc>
                    <m:r>
                      <a:rPr lang="en-US" sz="2000" i="1">
                        <a:latin typeface="Cambria Math"/>
                      </a:rPr>
                      <m:t>=3332.2934+79.5741</m:t>
                    </m:r>
                    <m:d>
                      <m:dPr>
                        <m:ctrlPr>
                          <a:rPr lang="en-US" sz="2000" i="1">
                            <a:latin typeface="Cambria Math" panose="02040503050406030204" pitchFamily="18" charset="0"/>
                          </a:rPr>
                        </m:ctrlPr>
                      </m:dPr>
                      <m:e>
                        <m:r>
                          <a:rPr lang="en-US" sz="2000" i="1">
                            <a:latin typeface="Cambria Math"/>
                          </a:rPr>
                          <m:t>54</m:t>
                        </m:r>
                      </m:e>
                    </m:d>
                    <m:r>
                      <a:rPr lang="en-US" sz="2000" i="1">
                        <a:latin typeface="Cambria Math"/>
                      </a:rPr>
                      <m:t>=</m:t>
                    </m:r>
                  </m:oMath>
                </a14:m>
                <a:endParaRPr lang="en-US" sz="2000" dirty="0" smtClean="0"/>
              </a:p>
              <a:p>
                <a:pPr marL="841375" lvl="1" indent="-514350"/>
                <a:r>
                  <a:rPr lang="en-US" sz="2000" dirty="0"/>
                  <a:t>2015 (</a:t>
                </a:r>
                <a14:m>
                  <m:oMath xmlns:m="http://schemas.openxmlformats.org/officeDocument/2006/math">
                    <m:r>
                      <a:rPr lang="en-US" sz="2000" i="1" dirty="0">
                        <a:latin typeface="Cambria Math"/>
                      </a:rPr>
                      <m:t>𝑋</m:t>
                    </m:r>
                    <m:r>
                      <a:rPr lang="en-US" sz="2000" i="1" dirty="0">
                        <a:latin typeface="Cambria Math"/>
                      </a:rPr>
                      <m:t>=55</m:t>
                    </m:r>
                  </m:oMath>
                </a14:m>
                <a:r>
                  <a:rPr lang="en-US" sz="2000" dirty="0"/>
                  <a:t>): </a:t>
                </a:r>
                <a14:m>
                  <m:oMath xmlns:m="http://schemas.openxmlformats.org/officeDocument/2006/math">
                    <m:acc>
                      <m:accPr>
                        <m:chr m:val="̂"/>
                        <m:ctrlPr>
                          <a:rPr lang="en-US" sz="2000" i="1">
                            <a:latin typeface="Cambria Math" panose="02040503050406030204" pitchFamily="18" charset="0"/>
                          </a:rPr>
                        </m:ctrlPr>
                      </m:accPr>
                      <m:e>
                        <m:r>
                          <a:rPr lang="en-US" sz="2000" i="1">
                            <a:latin typeface="Cambria Math"/>
                          </a:rPr>
                          <m:t>𝑌</m:t>
                        </m:r>
                      </m:e>
                    </m:acc>
                    <m:r>
                      <a:rPr lang="en-US" sz="2000" i="1">
                        <a:latin typeface="Cambria Math"/>
                      </a:rPr>
                      <m:t>=</m:t>
                    </m:r>
                  </m:oMath>
                </a14:m>
                <a:endParaRPr lang="en-US" sz="2000" dirty="0">
                  <a:solidFill>
                    <a:srgbClr val="0000FF"/>
                  </a:solidFill>
                </a:endParaRPr>
              </a:p>
              <a:p>
                <a:pPr marL="841375" lvl="1" indent="-514350"/>
                <a:r>
                  <a:rPr lang="en-US" sz="2000" dirty="0"/>
                  <a:t>2016 (</a:t>
                </a:r>
                <a14:m>
                  <m:oMath xmlns:m="http://schemas.openxmlformats.org/officeDocument/2006/math">
                    <m:r>
                      <a:rPr lang="en-US" sz="2000" i="1" dirty="0">
                        <a:latin typeface="Cambria Math"/>
                      </a:rPr>
                      <m:t>𝑋</m:t>
                    </m:r>
                    <m:r>
                      <a:rPr lang="en-US" sz="2000" i="1" dirty="0">
                        <a:latin typeface="Cambria Math"/>
                      </a:rPr>
                      <m:t>=56</m:t>
                    </m:r>
                  </m:oMath>
                </a14:m>
                <a:r>
                  <a:rPr lang="en-US" sz="2000" dirty="0"/>
                  <a:t>): </a:t>
                </a:r>
                <a14:m>
                  <m:oMath xmlns:m="http://schemas.openxmlformats.org/officeDocument/2006/math">
                    <m:acc>
                      <m:accPr>
                        <m:chr m:val="̂"/>
                        <m:ctrlPr>
                          <a:rPr lang="en-US" sz="2000" i="1">
                            <a:latin typeface="Cambria Math" panose="02040503050406030204" pitchFamily="18" charset="0"/>
                          </a:rPr>
                        </m:ctrlPr>
                      </m:accPr>
                      <m:e>
                        <m:r>
                          <a:rPr lang="en-US" sz="2000" i="1">
                            <a:latin typeface="Cambria Math"/>
                          </a:rPr>
                          <m:t>𝑌</m:t>
                        </m:r>
                      </m:e>
                    </m:acc>
                    <m:r>
                      <a:rPr lang="en-US" sz="2000" i="1">
                        <a:latin typeface="Cambria Math"/>
                      </a:rPr>
                      <m:t>=</m:t>
                    </m:r>
                  </m:oMath>
                </a14:m>
                <a:endParaRPr lang="en-US" sz="2000" dirty="0">
                  <a:solidFill>
                    <a:srgbClr val="0000FF"/>
                  </a:solidFill>
                </a:endParaRPr>
              </a:p>
              <a:p>
                <a:pPr marL="841375" lvl="1" indent="-514350"/>
                <a:r>
                  <a:rPr lang="en-US" sz="2000" dirty="0"/>
                  <a:t>2017 (</a:t>
                </a:r>
                <a14:m>
                  <m:oMath xmlns:m="http://schemas.openxmlformats.org/officeDocument/2006/math">
                    <m:r>
                      <a:rPr lang="en-US" sz="2000" i="1" dirty="0">
                        <a:latin typeface="Cambria Math"/>
                      </a:rPr>
                      <m:t>𝑋</m:t>
                    </m:r>
                    <m:r>
                      <a:rPr lang="en-US" sz="2000" i="1" dirty="0">
                        <a:latin typeface="Cambria Math"/>
                      </a:rPr>
                      <m:t>=57</m:t>
                    </m:r>
                  </m:oMath>
                </a14:m>
                <a:r>
                  <a:rPr lang="en-US" sz="2000" dirty="0"/>
                  <a:t>): </a:t>
                </a:r>
                <a14:m>
                  <m:oMath xmlns:m="http://schemas.openxmlformats.org/officeDocument/2006/math">
                    <m:acc>
                      <m:accPr>
                        <m:chr m:val="̂"/>
                        <m:ctrlPr>
                          <a:rPr lang="en-US" sz="2000" i="1">
                            <a:latin typeface="Cambria Math" panose="02040503050406030204" pitchFamily="18" charset="0"/>
                          </a:rPr>
                        </m:ctrlPr>
                      </m:accPr>
                      <m:e>
                        <m:r>
                          <a:rPr lang="en-US" sz="2000" i="1">
                            <a:latin typeface="Cambria Math"/>
                          </a:rPr>
                          <m:t>𝑌</m:t>
                        </m:r>
                      </m:e>
                    </m:acc>
                    <m:r>
                      <a:rPr lang="en-US" sz="2000" i="1">
                        <a:latin typeface="Cambria Math"/>
                      </a:rPr>
                      <m:t>=</m:t>
                    </m:r>
                  </m:oMath>
                </a14:m>
                <a:endParaRPr lang="en-US" sz="2000" dirty="0">
                  <a:solidFill>
                    <a:srgbClr val="0000FF"/>
                  </a:solidFill>
                </a:endParaRPr>
              </a:p>
              <a:p>
                <a:pPr marL="841375" lvl="1" indent="-514350"/>
                <a:r>
                  <a:rPr lang="en-US" sz="2000" dirty="0"/>
                  <a:t>2018 (</a:t>
                </a:r>
                <a14:m>
                  <m:oMath xmlns:m="http://schemas.openxmlformats.org/officeDocument/2006/math">
                    <m:r>
                      <a:rPr lang="en-US" sz="2000" i="1" dirty="0">
                        <a:latin typeface="Cambria Math"/>
                      </a:rPr>
                      <m:t>𝑋</m:t>
                    </m:r>
                    <m:r>
                      <a:rPr lang="en-US" sz="2000" i="1" dirty="0">
                        <a:latin typeface="Cambria Math"/>
                      </a:rPr>
                      <m:t>=58</m:t>
                    </m:r>
                  </m:oMath>
                </a14:m>
                <a:r>
                  <a:rPr lang="en-US" sz="2000" dirty="0"/>
                  <a:t>): </a:t>
                </a:r>
                <a14:m>
                  <m:oMath xmlns:m="http://schemas.openxmlformats.org/officeDocument/2006/math">
                    <m:acc>
                      <m:accPr>
                        <m:chr m:val="̂"/>
                        <m:ctrlPr>
                          <a:rPr lang="en-US" sz="2000" i="1">
                            <a:latin typeface="Cambria Math" panose="02040503050406030204" pitchFamily="18" charset="0"/>
                          </a:rPr>
                        </m:ctrlPr>
                      </m:accPr>
                      <m:e>
                        <m:r>
                          <a:rPr lang="en-US" sz="2000" i="1">
                            <a:latin typeface="Cambria Math"/>
                          </a:rPr>
                          <m:t>𝑌</m:t>
                        </m:r>
                      </m:e>
                    </m:acc>
                    <m:r>
                      <a:rPr lang="en-US" sz="2000" i="1">
                        <a:latin typeface="Cambria Math"/>
                      </a:rPr>
                      <m:t>=</m:t>
                    </m:r>
                  </m:oMath>
                </a14:m>
                <a:endParaRPr lang="en-US" sz="2000" dirty="0"/>
              </a:p>
              <a:p>
                <a:pPr marL="841375" lvl="1" indent="-514350"/>
                <a:r>
                  <a:rPr lang="en-US" sz="2000" dirty="0"/>
                  <a:t>2019 (</a:t>
                </a:r>
                <a14:m>
                  <m:oMath xmlns:m="http://schemas.openxmlformats.org/officeDocument/2006/math">
                    <m:r>
                      <a:rPr lang="en-US" sz="2000" i="1" dirty="0">
                        <a:latin typeface="Cambria Math"/>
                      </a:rPr>
                      <m:t>𝑋</m:t>
                    </m:r>
                    <m:r>
                      <a:rPr lang="en-US" sz="2000" i="1" dirty="0">
                        <a:latin typeface="Cambria Math"/>
                      </a:rPr>
                      <m:t>=59</m:t>
                    </m:r>
                  </m:oMath>
                </a14:m>
                <a:r>
                  <a:rPr lang="en-US" sz="2000" dirty="0"/>
                  <a:t>): </a:t>
                </a:r>
                <a14:m>
                  <m:oMath xmlns:m="http://schemas.openxmlformats.org/officeDocument/2006/math">
                    <m:acc>
                      <m:accPr>
                        <m:chr m:val="̂"/>
                        <m:ctrlPr>
                          <a:rPr lang="en-US" sz="2000" i="1">
                            <a:latin typeface="Cambria Math" panose="02040503050406030204" pitchFamily="18" charset="0"/>
                          </a:rPr>
                        </m:ctrlPr>
                      </m:accPr>
                      <m:e>
                        <m:r>
                          <a:rPr lang="en-US" sz="2000" i="1">
                            <a:latin typeface="Cambria Math"/>
                          </a:rPr>
                          <m:t>𝑌</m:t>
                        </m:r>
                      </m:e>
                    </m:acc>
                    <m:r>
                      <a:rPr lang="en-US" sz="2000" i="1">
                        <a:latin typeface="Cambria Math"/>
                      </a:rPr>
                      <m:t>=</m:t>
                    </m:r>
                  </m:oMath>
                </a14:m>
                <a:endParaRPr lang="en-US" sz="2000" dirty="0" smtClean="0"/>
              </a:p>
              <a:p>
                <a:pPr marL="1193800" lvl="2" indent="-514350"/>
                <a:endParaRPr lang="en-US" sz="1000" dirty="0" smtClean="0"/>
              </a:p>
              <a:p>
                <a:pPr marL="1193800" lvl="2" indent="-514350"/>
                <a:r>
                  <a:rPr lang="en-US" sz="1800" dirty="0" smtClean="0"/>
                  <a:t>By the end of 2019, the Hong Kong population size is expected to excess 8 millions</a:t>
                </a:r>
                <a:endParaRPr lang="en-US"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839200" cy="4530725"/>
              </a:xfrm>
              <a:blipFill rotWithShape="1">
                <a:blip r:embed="rId2"/>
                <a:stretch>
                  <a:fillRect l="-414" t="-1077" b="-1668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74</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49249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Hong Kong Population</a:t>
            </a:r>
          </a:p>
        </p:txBody>
      </p:sp>
      <p:sp>
        <p:nvSpPr>
          <p:cNvPr id="3" name="Content Placeholder 2"/>
          <p:cNvSpPr>
            <a:spLocks noGrp="1"/>
          </p:cNvSpPr>
          <p:nvPr>
            <p:ph idx="1"/>
          </p:nvPr>
        </p:nvSpPr>
        <p:spPr/>
        <p:txBody>
          <a:bodyPr/>
          <a:lstStyle/>
          <a:p>
            <a:pPr lvl="1"/>
            <a:r>
              <a:rPr lang="en-US" sz="2200" dirty="0" smtClean="0"/>
              <a:t>Of course, the accuracy of these forecasts depends, among other things, on the legitimacy to extend the linear relationship established based on the sample values beyond the estimation period</a:t>
            </a:r>
          </a:p>
          <a:p>
            <a:pPr marL="977900" lvl="2" indent="-298450">
              <a:tabLst>
                <a:tab pos="914400" algn="l"/>
              </a:tabLst>
            </a:pPr>
            <a:r>
              <a:rPr lang="en-US" sz="2000" dirty="0" smtClean="0"/>
              <a:t>It is a commonly used method for predicting time series data</a:t>
            </a:r>
          </a:p>
          <a:p>
            <a:pPr marL="635000" lvl="1" indent="-307975"/>
            <a:r>
              <a:rPr lang="en-US" sz="2200" dirty="0" smtClean="0"/>
              <a:t>These forecasts are called “ex-ante” forecasts since the actual values of the variable being predicted are unknown at the time of prediction</a:t>
            </a:r>
          </a:p>
          <a:p>
            <a:pPr marL="841375" lvl="1" indent="-514350"/>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75</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54270799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Linear Regression</a:t>
            </a:r>
            <a:endParaRPr lang="en-US" dirty="0"/>
          </a:p>
        </p:txBody>
      </p:sp>
      <p:sp>
        <p:nvSpPr>
          <p:cNvPr id="3" name="Content Placeholder 2"/>
          <p:cNvSpPr>
            <a:spLocks noGrp="1"/>
          </p:cNvSpPr>
          <p:nvPr>
            <p:ph idx="1"/>
          </p:nvPr>
        </p:nvSpPr>
        <p:spPr/>
        <p:txBody>
          <a:bodyPr/>
          <a:lstStyle/>
          <a:p>
            <a:r>
              <a:rPr lang="en-US" sz="2600" dirty="0" smtClean="0"/>
              <a:t>In many situations, </a:t>
            </a:r>
            <a:r>
              <a:rPr lang="en-US" sz="2600" dirty="0" smtClean="0">
                <a:solidFill>
                  <a:srgbClr val="FF0000"/>
                </a:solidFill>
              </a:rPr>
              <a:t>two or more independent variables </a:t>
            </a:r>
            <a:r>
              <a:rPr lang="en-US" sz="2600" dirty="0" smtClean="0"/>
              <a:t>may be included in a regression model to provide an adequate description of the process under study or to yield sufficiently precise inferences</a:t>
            </a:r>
          </a:p>
          <a:p>
            <a:r>
              <a:rPr lang="en-US" sz="2600" dirty="0" smtClean="0"/>
              <a:t>For example a regression model for predicting the demands for a firm’s product in different countries uses socioeconomic variables (mean household income, average years of schooling of head of household), demographic variables (average family size, percentage of retired population), and environmental variables (mean daily temperature, pollution index), etc.</a:t>
            </a:r>
          </a:p>
          <a:p>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76</a:t>
            </a:fld>
            <a:endParaRPr lang="en-US" altLang="en-US"/>
          </a:p>
        </p:txBody>
      </p:sp>
    </p:spTree>
    <p:extLst>
      <p:ext uri="{BB962C8B-B14F-4D97-AF65-F5344CB8AC3E}">
        <p14:creationId xmlns:p14="http://schemas.microsoft.com/office/powerpoint/2010/main" val="102681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Linear Regression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600" dirty="0"/>
                  <a:t>Linear regression models containing two or more independent variables are called </a:t>
                </a:r>
                <a:r>
                  <a:rPr lang="en-US" sz="2600" dirty="0">
                    <a:solidFill>
                      <a:srgbClr val="FF0000"/>
                    </a:solidFill>
                  </a:rPr>
                  <a:t>multiple linear regression </a:t>
                </a:r>
                <a:r>
                  <a:rPr lang="en-US" sz="2600" dirty="0"/>
                  <a:t>models</a:t>
                </a:r>
              </a:p>
              <a:p>
                <a:r>
                  <a:rPr lang="en-US" sz="2600" dirty="0" smtClean="0"/>
                  <a:t>The simple linear regression model can be extended to include </a:t>
                </a:r>
                <a14:m>
                  <m:oMath xmlns:m="http://schemas.openxmlformats.org/officeDocument/2006/math">
                    <m:r>
                      <a:rPr lang="en-US" sz="2600" i="1" dirty="0" smtClean="0">
                        <a:latin typeface="Cambria Math"/>
                      </a:rPr>
                      <m:t>𝑘</m:t>
                    </m:r>
                  </m:oMath>
                </a14:m>
                <a:r>
                  <a:rPr lang="en-US" sz="2600" dirty="0" smtClean="0"/>
                  <a:t> independent variables</a:t>
                </a:r>
              </a:p>
              <a:p>
                <a:pPr marL="0" indent="0">
                  <a:buNone/>
                </a:pPr>
                <a:r>
                  <a:rPr lang="en-US" sz="2600" dirty="0" smtClean="0"/>
                  <a:t>	</a:t>
                </a:r>
                <a14:m>
                  <m:oMath xmlns:m="http://schemas.openxmlformats.org/officeDocument/2006/math">
                    <m:r>
                      <a:rPr lang="en-US" sz="2600" i="1">
                        <a:latin typeface="Cambria Math"/>
                      </a:rPr>
                      <m:t>𝑌</m:t>
                    </m:r>
                    <m:r>
                      <a:rPr lang="en-US" sz="2600" i="1">
                        <a:latin typeface="Cambria Math"/>
                      </a:rPr>
                      <m:t>=</m:t>
                    </m:r>
                    <m:sSub>
                      <m:sSubPr>
                        <m:ctrlPr>
                          <a:rPr lang="en-US" sz="2600" i="1">
                            <a:latin typeface="Cambria Math" panose="02040503050406030204" pitchFamily="18" charset="0"/>
                          </a:rPr>
                        </m:ctrlPr>
                      </m:sSubPr>
                      <m:e>
                        <m:r>
                          <a:rPr lang="en-US" sz="2600" i="1">
                            <a:latin typeface="Cambria Math"/>
                            <a:ea typeface="Cambria Math"/>
                          </a:rPr>
                          <m:t>𝛽</m:t>
                        </m:r>
                      </m:e>
                      <m:sub>
                        <m:r>
                          <a:rPr lang="en-US" sz="2600" i="1">
                            <a:latin typeface="Cambria Math"/>
                          </a:rPr>
                          <m:t>0</m:t>
                        </m:r>
                      </m:sub>
                    </m:sSub>
                    <m:r>
                      <a:rPr lang="en-US" sz="2600" i="1">
                        <a:latin typeface="Cambria Math"/>
                      </a:rPr>
                      <m:t>+</m:t>
                    </m:r>
                    <m:sSub>
                      <m:sSubPr>
                        <m:ctrlPr>
                          <a:rPr lang="en-US" sz="2600" i="1">
                            <a:latin typeface="Cambria Math" panose="02040503050406030204" pitchFamily="18" charset="0"/>
                          </a:rPr>
                        </m:ctrlPr>
                      </m:sSubPr>
                      <m:e>
                        <m:r>
                          <a:rPr lang="en-US" sz="2600" i="1">
                            <a:latin typeface="Cambria Math"/>
                            <a:ea typeface="Cambria Math"/>
                          </a:rPr>
                          <m:t>𝛽</m:t>
                        </m:r>
                      </m:e>
                      <m:sub>
                        <m:r>
                          <a:rPr lang="en-US" sz="2600" i="1">
                            <a:latin typeface="Cambria Math"/>
                          </a:rPr>
                          <m:t>1</m:t>
                        </m:r>
                      </m:sub>
                    </m:sSub>
                    <m:sSub>
                      <m:sSubPr>
                        <m:ctrlPr>
                          <a:rPr lang="en-US" sz="2600" i="1">
                            <a:latin typeface="Cambria Math" panose="02040503050406030204" pitchFamily="18" charset="0"/>
                          </a:rPr>
                        </m:ctrlPr>
                      </m:sSubPr>
                      <m:e>
                        <m:r>
                          <a:rPr lang="en-US" sz="2600" b="0" i="1" smtClean="0">
                            <a:latin typeface="Cambria Math"/>
                            <a:ea typeface="Cambria Math"/>
                          </a:rPr>
                          <m:t>𝑋</m:t>
                        </m:r>
                      </m:e>
                      <m:sub>
                        <m:r>
                          <a:rPr lang="en-US" sz="2600" i="1">
                            <a:latin typeface="Cambria Math"/>
                          </a:rPr>
                          <m:t>1</m:t>
                        </m:r>
                      </m:sub>
                    </m:sSub>
                    <m:r>
                      <a:rPr lang="en-US" sz="2600" i="1">
                        <a:latin typeface="Cambria Math"/>
                      </a:rPr>
                      <m:t>+</m:t>
                    </m:r>
                    <m:sSub>
                      <m:sSubPr>
                        <m:ctrlPr>
                          <a:rPr lang="en-US" sz="2600" i="1">
                            <a:latin typeface="Cambria Math" panose="02040503050406030204" pitchFamily="18" charset="0"/>
                          </a:rPr>
                        </m:ctrlPr>
                      </m:sSubPr>
                      <m:e>
                        <m:r>
                          <a:rPr lang="en-US" sz="2600" i="1">
                            <a:latin typeface="Cambria Math"/>
                            <a:ea typeface="Cambria Math"/>
                          </a:rPr>
                          <m:t>𝛽</m:t>
                        </m:r>
                      </m:e>
                      <m:sub>
                        <m:r>
                          <a:rPr lang="en-US" sz="2600" b="0" i="1" smtClean="0">
                            <a:latin typeface="Cambria Math"/>
                          </a:rPr>
                          <m:t>2</m:t>
                        </m:r>
                      </m:sub>
                    </m:sSub>
                    <m:sSub>
                      <m:sSubPr>
                        <m:ctrlPr>
                          <a:rPr lang="en-US" sz="2600" i="1">
                            <a:latin typeface="Cambria Math" panose="02040503050406030204" pitchFamily="18" charset="0"/>
                          </a:rPr>
                        </m:ctrlPr>
                      </m:sSubPr>
                      <m:e>
                        <m:r>
                          <a:rPr lang="en-US" sz="2600" i="1">
                            <a:latin typeface="Cambria Math"/>
                            <a:ea typeface="Cambria Math"/>
                          </a:rPr>
                          <m:t>𝑋</m:t>
                        </m:r>
                      </m:e>
                      <m:sub>
                        <m:r>
                          <a:rPr lang="en-US" sz="2600" b="0" i="1" smtClean="0">
                            <a:latin typeface="Cambria Math"/>
                          </a:rPr>
                          <m:t>2</m:t>
                        </m:r>
                      </m:sub>
                    </m:sSub>
                    <m:r>
                      <a:rPr lang="en-US" sz="2600" i="1">
                        <a:latin typeface="Cambria Math"/>
                      </a:rPr>
                      <m:t>+</m:t>
                    </m:r>
                    <m:r>
                      <a:rPr lang="en-US" sz="2600" b="0" i="1" smtClean="0">
                        <a:latin typeface="Cambria Math"/>
                      </a:rPr>
                      <m:t>…+</m:t>
                    </m:r>
                    <m:sSub>
                      <m:sSubPr>
                        <m:ctrlPr>
                          <a:rPr lang="en-US" sz="2600" i="1">
                            <a:latin typeface="Cambria Math" panose="02040503050406030204" pitchFamily="18" charset="0"/>
                          </a:rPr>
                        </m:ctrlPr>
                      </m:sSubPr>
                      <m:e>
                        <m:r>
                          <a:rPr lang="en-US" sz="2600" i="1">
                            <a:latin typeface="Cambria Math"/>
                            <a:ea typeface="Cambria Math"/>
                          </a:rPr>
                          <m:t>𝛽</m:t>
                        </m:r>
                      </m:e>
                      <m:sub>
                        <m:r>
                          <a:rPr lang="en-US" sz="2600" b="0" i="1" smtClean="0">
                            <a:latin typeface="Cambria Math"/>
                          </a:rPr>
                          <m:t>𝑘</m:t>
                        </m:r>
                      </m:sub>
                    </m:sSub>
                    <m:sSub>
                      <m:sSubPr>
                        <m:ctrlPr>
                          <a:rPr lang="en-US" sz="2600" i="1">
                            <a:latin typeface="Cambria Math" panose="02040503050406030204" pitchFamily="18" charset="0"/>
                          </a:rPr>
                        </m:ctrlPr>
                      </m:sSubPr>
                      <m:e>
                        <m:r>
                          <a:rPr lang="en-US" sz="2600" i="1">
                            <a:latin typeface="Cambria Math"/>
                            <a:ea typeface="Cambria Math"/>
                          </a:rPr>
                          <m:t>𝑋</m:t>
                        </m:r>
                      </m:e>
                      <m:sub>
                        <m:r>
                          <a:rPr lang="en-US" sz="2600" b="0" i="1" smtClean="0">
                            <a:latin typeface="Cambria Math"/>
                          </a:rPr>
                          <m:t>𝑘</m:t>
                        </m:r>
                      </m:sub>
                    </m:sSub>
                    <m:r>
                      <a:rPr lang="en-US" sz="2600" i="1">
                        <a:latin typeface="Cambria Math"/>
                      </a:rPr>
                      <m:t>+</m:t>
                    </m:r>
                    <m:r>
                      <a:rPr lang="en-US" sz="2600" i="1">
                        <a:latin typeface="Cambria Math"/>
                        <a:ea typeface="Cambria Math"/>
                      </a:rPr>
                      <m:t>𝜀</m:t>
                    </m:r>
                  </m:oMath>
                </a14:m>
                <a:endParaRPr lang="en-US" sz="2600" dirty="0" smtClean="0"/>
              </a:p>
              <a:p>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296" t="-107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77</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635388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Centa</a:t>
            </a:r>
            <a:r>
              <a:rPr lang="en-US" dirty="0" smtClean="0"/>
              <a:t>-City Index</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78</a:t>
            </a:fld>
            <a:endParaRPr lang="en-US" altLang="en-US"/>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0768" t="6876" r="31568" b="88552"/>
          <a:stretch/>
        </p:blipFill>
        <p:spPr bwMode="auto">
          <a:xfrm>
            <a:off x="5905037" y="1494542"/>
            <a:ext cx="3086564" cy="601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482" t="34350" r="36699" b="19467"/>
          <a:stretch/>
        </p:blipFill>
        <p:spPr bwMode="auto">
          <a:xfrm>
            <a:off x="76200" y="1567114"/>
            <a:ext cx="4846863" cy="509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4888" t="31582" r="38395" b="32626"/>
          <a:stretch/>
        </p:blipFill>
        <p:spPr bwMode="auto">
          <a:xfrm>
            <a:off x="4648200" y="2286459"/>
            <a:ext cx="4343401" cy="3232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4637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Centa</a:t>
            </a:r>
            <a:r>
              <a:rPr lang="en-US" dirty="0"/>
              <a:t>-City Index</a:t>
            </a:r>
          </a:p>
        </p:txBody>
      </p:sp>
      <p:sp>
        <p:nvSpPr>
          <p:cNvPr id="3" name="Content Placeholder 2"/>
          <p:cNvSpPr>
            <a:spLocks noGrp="1"/>
          </p:cNvSpPr>
          <p:nvPr>
            <p:ph idx="1"/>
          </p:nvPr>
        </p:nvSpPr>
        <p:spPr/>
        <p:txBody>
          <a:bodyPr/>
          <a:lstStyle/>
          <a:p>
            <a:r>
              <a:rPr lang="en-US" sz="2600" dirty="0"/>
              <a:t>Why Property Price Indices?</a:t>
            </a:r>
          </a:p>
          <a:p>
            <a:pPr lvl="1"/>
            <a:r>
              <a:rPr lang="en-US" sz="2200" dirty="0"/>
              <a:t>Investors and potential homebuyers are in need of indicators to study the </a:t>
            </a:r>
            <a:r>
              <a:rPr lang="en-US" sz="2200" dirty="0">
                <a:solidFill>
                  <a:srgbClr val="FF0000"/>
                </a:solidFill>
              </a:rPr>
              <a:t>current movement of property prices </a:t>
            </a:r>
            <a:r>
              <a:rPr lang="en-US" sz="2200" dirty="0"/>
              <a:t>in Hong Kong</a:t>
            </a:r>
          </a:p>
          <a:p>
            <a:pPr lvl="1"/>
            <a:r>
              <a:rPr lang="en-US" sz="2200" dirty="0"/>
              <a:t>The creation of the “</a:t>
            </a:r>
            <a:r>
              <a:rPr lang="en-US" sz="2200" dirty="0" err="1"/>
              <a:t>Centa</a:t>
            </a:r>
            <a:r>
              <a:rPr lang="en-US" sz="2200" dirty="0"/>
              <a:t>-City Index” aims to provide such information to the  public as a source of reference on trends in Hong Kong’s property market</a:t>
            </a:r>
          </a:p>
          <a:p>
            <a:r>
              <a:rPr lang="en-US" sz="2600" dirty="0"/>
              <a:t>How are the Index constructed?</a:t>
            </a:r>
          </a:p>
          <a:p>
            <a:pPr lvl="1"/>
            <a:r>
              <a:rPr lang="en-US" sz="2200" dirty="0">
                <a:solidFill>
                  <a:srgbClr val="FF0000"/>
                </a:solidFill>
              </a:rPr>
              <a:t>Regression analysis </a:t>
            </a:r>
            <a:r>
              <a:rPr lang="en-US" sz="2200" dirty="0"/>
              <a:t>is used to determine the effect of various attributes on property price</a:t>
            </a:r>
          </a:p>
          <a:p>
            <a:pPr lvl="1"/>
            <a:r>
              <a:rPr lang="en-US" sz="2200" dirty="0"/>
              <a:t>Attributes such as floor area, years of occupancy, location, direction, view, floor level, etc. are considered</a:t>
            </a:r>
          </a:p>
          <a:p>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79</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0768" t="6876" r="31568" b="88552"/>
          <a:stretch/>
        </p:blipFill>
        <p:spPr bwMode="auto">
          <a:xfrm>
            <a:off x="5905037" y="1494542"/>
            <a:ext cx="3086564" cy="601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986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Centa</a:t>
            </a:r>
            <a:r>
              <a:rPr lang="en-US" dirty="0"/>
              <a:t>-City Index</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80</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0768" t="6876" r="31568" b="88552"/>
          <a:stretch/>
        </p:blipFill>
        <p:spPr bwMode="auto">
          <a:xfrm>
            <a:off x="5905037" y="1494542"/>
            <a:ext cx="3086564" cy="601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oup 6"/>
          <p:cNvGrpSpPr/>
          <p:nvPr/>
        </p:nvGrpSpPr>
        <p:grpSpPr>
          <a:xfrm>
            <a:off x="595086" y="1981200"/>
            <a:ext cx="7696200" cy="4724400"/>
            <a:chOff x="685800" y="2133600"/>
            <a:chExt cx="7299778" cy="4252385"/>
          </a:xfrm>
        </p:grpSpPr>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086" t="13487" r="11870" b="48748"/>
            <a:stretch/>
          </p:blipFill>
          <p:spPr bwMode="auto">
            <a:xfrm>
              <a:off x="685800" y="2220686"/>
              <a:ext cx="7299778" cy="4165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6096000" y="2133600"/>
              <a:ext cx="762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6755168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Centa</a:t>
            </a:r>
            <a:r>
              <a:rPr lang="en-US" dirty="0"/>
              <a:t>-City Index</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81</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0768" t="6876" r="31568" b="88552"/>
          <a:stretch/>
        </p:blipFill>
        <p:spPr bwMode="auto">
          <a:xfrm>
            <a:off x="5905037" y="1494542"/>
            <a:ext cx="3086564" cy="601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776" t="8685" r="11395" b="49995"/>
          <a:stretch/>
        </p:blipFill>
        <p:spPr bwMode="auto">
          <a:xfrm>
            <a:off x="478973" y="1981200"/>
            <a:ext cx="7699248" cy="47589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162961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Centa</a:t>
            </a:r>
            <a:r>
              <a:rPr lang="en-US" dirty="0"/>
              <a:t>-City Index</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82</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0768" t="6876" r="31568" b="88552"/>
          <a:stretch/>
        </p:blipFill>
        <p:spPr bwMode="auto">
          <a:xfrm>
            <a:off x="5905037" y="1494542"/>
            <a:ext cx="3086564" cy="601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018" t="13885" r="12791" b="54207"/>
          <a:stretch/>
        </p:blipFill>
        <p:spPr bwMode="auto">
          <a:xfrm>
            <a:off x="486227" y="1981200"/>
            <a:ext cx="7699248" cy="3802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ontent Placeholder 2"/>
          <p:cNvSpPr txBox="1">
            <a:spLocks/>
          </p:cNvSpPr>
          <p:nvPr/>
        </p:nvSpPr>
        <p:spPr bwMode="auto">
          <a:xfrm>
            <a:off x="471714" y="5718139"/>
            <a:ext cx="7620000" cy="1139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228600" algn="l" rtl="0" fontAlgn="base">
              <a:spcBef>
                <a:spcPct val="20000"/>
              </a:spcBef>
              <a:spcAft>
                <a:spcPct val="0"/>
              </a:spcAft>
              <a:buClr>
                <a:schemeClr val="accent1"/>
              </a:buClr>
              <a:buFont typeface="Arial" charset="0"/>
              <a:buChar char="•"/>
              <a:defRPr sz="2200" kern="1200">
                <a:solidFill>
                  <a:schemeClr val="tx1"/>
                </a:solidFill>
                <a:latin typeface="+mn-lt"/>
                <a:ea typeface="+mn-ea"/>
                <a:cs typeface="+mn-cs"/>
              </a:defRPr>
            </a:lvl1pPr>
            <a:lvl2pPr marL="639763" indent="-228600" algn="l" rtl="0" fontAlgn="base">
              <a:spcBef>
                <a:spcPct val="20000"/>
              </a:spcBef>
              <a:spcAft>
                <a:spcPct val="0"/>
              </a:spcAft>
              <a:buClr>
                <a:schemeClr val="accent2"/>
              </a:buClr>
              <a:buFont typeface="Arial" charset="0"/>
              <a:buChar char="•"/>
              <a:defRPr sz="2000" kern="1200">
                <a:solidFill>
                  <a:schemeClr val="tx1"/>
                </a:solidFill>
                <a:latin typeface="+mn-lt"/>
                <a:ea typeface="+mn-ea"/>
                <a:cs typeface="+mn-cs"/>
              </a:defRPr>
            </a:lvl2pPr>
            <a:lvl3pPr marL="1004888" indent="-228600" algn="l" rtl="0" fontAlgn="base">
              <a:spcBef>
                <a:spcPct val="20000"/>
              </a:spcBef>
              <a:spcAft>
                <a:spcPct val="0"/>
              </a:spcAft>
              <a:buClr>
                <a:srgbClr val="526DB0"/>
              </a:buClr>
              <a:buFont typeface="Arial" charset="0"/>
              <a:buChar char="•"/>
              <a:defRPr kern="1200">
                <a:solidFill>
                  <a:schemeClr val="tx1"/>
                </a:solidFill>
                <a:latin typeface="+mn-lt"/>
                <a:ea typeface="+mn-ea"/>
                <a:cs typeface="+mn-cs"/>
              </a:defRPr>
            </a:lvl3pPr>
            <a:lvl4pPr marL="1279525" indent="-228600" algn="l" rtl="0" fontAlgn="base">
              <a:spcBef>
                <a:spcPct val="20000"/>
              </a:spcBef>
              <a:spcAft>
                <a:spcPct val="0"/>
              </a:spcAft>
              <a:buClr>
                <a:srgbClr val="989AAC"/>
              </a:buClr>
              <a:buFont typeface="Arial" charset="0"/>
              <a:buChar char="•"/>
              <a:defRPr sz="1600" kern="1200">
                <a:solidFill>
                  <a:schemeClr val="tx1"/>
                </a:solidFill>
                <a:latin typeface="+mn-lt"/>
                <a:ea typeface="+mn-ea"/>
                <a:cs typeface="+mn-cs"/>
              </a:defRPr>
            </a:lvl4pPr>
            <a:lvl5pPr marL="1554163" indent="-228600" algn="l" rtl="0" fontAlgn="base">
              <a:spcBef>
                <a:spcPct val="20000"/>
              </a:spcBef>
              <a:spcAft>
                <a:spcPct val="0"/>
              </a:spcAft>
              <a:buClr>
                <a:srgbClr val="DC5924"/>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dirty="0" smtClean="0">
                <a:latin typeface="Calibri" panose="020F0502020204030204" pitchFamily="34" charset="0"/>
              </a:rPr>
              <a:t>More information</a:t>
            </a:r>
          </a:p>
          <a:p>
            <a:pPr lvl="1"/>
            <a:r>
              <a:rPr lang="en-US" dirty="0" smtClean="0">
                <a:latin typeface="Calibri" panose="020F0502020204030204" pitchFamily="34" charset="0"/>
              </a:rPr>
              <a:t>http://www.cb.cityu.edu.hk/ms/work/hkcci/</a:t>
            </a:r>
          </a:p>
          <a:p>
            <a:pPr lvl="1"/>
            <a:r>
              <a:rPr lang="en-US" dirty="0" smtClean="0">
                <a:latin typeface="Calibri" panose="020F0502020204030204" pitchFamily="34" charset="0"/>
              </a:rPr>
              <a:t>http://hk.centadata.com/cci/cci_e.htm</a:t>
            </a:r>
          </a:p>
          <a:p>
            <a:endParaRPr lang="en-US" dirty="0" smtClean="0">
              <a:latin typeface="Calibri" panose="020F0502020204030204" pitchFamily="34" charset="0"/>
            </a:endParaRPr>
          </a:p>
          <a:p>
            <a:pPr lvl="1"/>
            <a:endParaRPr lang="en-US" dirty="0">
              <a:latin typeface="Calibri" panose="020F0502020204030204" pitchFamily="34" charset="0"/>
            </a:endParaRPr>
          </a:p>
        </p:txBody>
      </p:sp>
    </p:spTree>
    <p:extLst>
      <p:ext uri="{BB962C8B-B14F-4D97-AF65-F5344CB8AC3E}">
        <p14:creationId xmlns:p14="http://schemas.microsoft.com/office/powerpoint/2010/main" val="1029859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983C1"/>
        </a:solidFill>
        <a:ln w="12700" cap="rnd" cmpd="sng">
          <a:solidFill>
            <a:schemeClr val="tx1"/>
          </a:solidFill>
          <a:prstDash val="solid"/>
          <a:round/>
          <a:headEnd type="none" w="med" len="med"/>
          <a:tailEnd type="none" w="med" len="med"/>
        </a:ln>
      </a:spPr>
      <a:bodyPr/>
      <a:lstStyle>
        <a:defPPr>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Edge</Template>
  <TotalTime>43707</TotalTime>
  <Words>3571</Words>
  <PresentationFormat>On-screen Show (4:3)</PresentationFormat>
  <Paragraphs>1228</Paragraphs>
  <Slides>82</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82</vt:i4>
      </vt:variant>
    </vt:vector>
  </HeadingPairs>
  <TitlesOfParts>
    <vt:vector size="92" baseType="lpstr">
      <vt:lpstr>PMingLiU</vt:lpstr>
      <vt:lpstr>Arial</vt:lpstr>
      <vt:lpstr>Calibri</vt:lpstr>
      <vt:lpstr>Cambria Math</vt:lpstr>
      <vt:lpstr>Garamond</vt:lpstr>
      <vt:lpstr>Symbol</vt:lpstr>
      <vt:lpstr>Tahoma</vt:lpstr>
      <vt:lpstr>Times New Roman</vt:lpstr>
      <vt:lpstr>Wingdings</vt:lpstr>
      <vt:lpstr>Edge</vt:lpstr>
      <vt:lpstr>GE2262 Business Statistics  Topic 8 Simple Linear Regression  Reference Levine, D.M., Krehbiel, T.C. and Berenson, M.L., Business Statistics: A First Course, Pearson Education Ltd, Chapter 2 &amp; 3 &amp; 12  </vt:lpstr>
      <vt:lpstr>Outline</vt:lpstr>
      <vt:lpstr>Association Between Two Numerical Variables</vt:lpstr>
      <vt:lpstr>Association Between Two Numerical Variables</vt:lpstr>
      <vt:lpstr>Association Between Two Numerical Variables – Example</vt:lpstr>
      <vt:lpstr>Association Between Two Numerical Variables – Example </vt:lpstr>
      <vt:lpstr>Association Between Two Numerical Variables – Example </vt:lpstr>
      <vt:lpstr>Association Between Two Numerical Variables – Example </vt:lpstr>
      <vt:lpstr>Covariance</vt:lpstr>
      <vt:lpstr>Covariance</vt:lpstr>
      <vt:lpstr>Covariance</vt:lpstr>
      <vt:lpstr>Covariance</vt:lpstr>
      <vt:lpstr>Covariance</vt:lpstr>
      <vt:lpstr>Covariance – Example </vt:lpstr>
      <vt:lpstr>Covariance – Example </vt:lpstr>
      <vt:lpstr>Covariance</vt:lpstr>
      <vt:lpstr>Coefficient of Correlation</vt:lpstr>
      <vt:lpstr>Coefficient of Correlation</vt:lpstr>
      <vt:lpstr>Coefficient of Correlation – Example </vt:lpstr>
      <vt:lpstr>Coefficient of Correlation – Example </vt:lpstr>
      <vt:lpstr>Coefficient of Correlation</vt:lpstr>
      <vt:lpstr>Coefficient of Correlation</vt:lpstr>
      <vt:lpstr>Coefficient of Correlation</vt:lpstr>
      <vt:lpstr>Diversifying Your Investments </vt:lpstr>
      <vt:lpstr>Diversifying Your Investments</vt:lpstr>
      <vt:lpstr>Calculating Coefficient of Correlation in Excel</vt:lpstr>
      <vt:lpstr>Diversifying Your Investments</vt:lpstr>
      <vt:lpstr>Linear Regression Model</vt:lpstr>
      <vt:lpstr>Linear Regression Model</vt:lpstr>
      <vt:lpstr>Linear Regression Model</vt:lpstr>
      <vt:lpstr>Linear Regression Model</vt:lpstr>
      <vt:lpstr>Linear Regression Model</vt:lpstr>
      <vt:lpstr>Linear Regression Model</vt:lpstr>
      <vt:lpstr>Least Squares Estimation</vt:lpstr>
      <vt:lpstr>Least Squares Estimation</vt:lpstr>
      <vt:lpstr>Least Squares Estimation</vt:lpstr>
      <vt:lpstr>Least Squares Estimation</vt:lpstr>
      <vt:lpstr>Least Squares Estimation</vt:lpstr>
      <vt:lpstr>Least Squares Estimation</vt:lpstr>
      <vt:lpstr>Least Squares Estimation</vt:lpstr>
      <vt:lpstr>Least Squares Estimation – Example </vt:lpstr>
      <vt:lpstr>Least Squares Estimation – Example </vt:lpstr>
      <vt:lpstr>Predictions in Regression Analysis – Example </vt:lpstr>
      <vt:lpstr>Interpreting the Estimated Coefficients – Example </vt:lpstr>
      <vt:lpstr>Interpreting the Estimated Coefficients – Example </vt:lpstr>
      <vt:lpstr>Interpreting the Estimated Coefficients – Example </vt:lpstr>
      <vt:lpstr>Developing Regression Model in Excel</vt:lpstr>
      <vt:lpstr>Developing Regression Model in Excel</vt:lpstr>
      <vt:lpstr>Developing Regression Model in Excel</vt:lpstr>
      <vt:lpstr>Coefficient of Determination</vt:lpstr>
      <vt:lpstr>Coefficient of Determination</vt:lpstr>
      <vt:lpstr>Coefficient of Determination</vt:lpstr>
      <vt:lpstr>Coefficient of Determination</vt:lpstr>
      <vt:lpstr>Coefficient of Determination – Example </vt:lpstr>
      <vt:lpstr>Coefficient of Determination – Example </vt:lpstr>
      <vt:lpstr>Coefficient of Determination</vt:lpstr>
      <vt:lpstr>Inferences about the Slope </vt:lpstr>
      <vt:lpstr>Inferences about the Slope</vt:lpstr>
      <vt:lpstr>Inferences about the Slope</vt:lpstr>
      <vt:lpstr>Inferences about the Slope</vt:lpstr>
      <vt:lpstr>Inferences about the Slope</vt:lpstr>
      <vt:lpstr>Inferences about the Slope – Exercise </vt:lpstr>
      <vt:lpstr>Inferences about the Slope</vt:lpstr>
      <vt:lpstr>Inferences about the Slope – Exercise </vt:lpstr>
      <vt:lpstr>Developing Regression Model in Excel</vt:lpstr>
      <vt:lpstr>Developing Regression Model in Excel</vt:lpstr>
      <vt:lpstr>Calculating Correlation and Regression Coefficients in Calculator (For Casio fx-50F) </vt:lpstr>
      <vt:lpstr>Applications of Linear Regression</vt:lpstr>
      <vt:lpstr>Time Series Model</vt:lpstr>
      <vt:lpstr>Hong Kong Population</vt:lpstr>
      <vt:lpstr>Hong Kong Population</vt:lpstr>
      <vt:lpstr>Hong Kong Population</vt:lpstr>
      <vt:lpstr>Hong Kong Population</vt:lpstr>
      <vt:lpstr>Hong Kong Population</vt:lpstr>
      <vt:lpstr>Hong Kong Population</vt:lpstr>
      <vt:lpstr>Multiple Linear Regression</vt:lpstr>
      <vt:lpstr>Multiple Linear Regression</vt:lpstr>
      <vt:lpstr>Centa-City Index</vt:lpstr>
      <vt:lpstr>Centa-City Index</vt:lpstr>
      <vt:lpstr>Centa-City Index</vt:lpstr>
      <vt:lpstr>Centa-City Index</vt:lpstr>
      <vt:lpstr>Centa-City Index</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2014-11-10T08:29:04Z</cp:lastPrinted>
  <dcterms:created xsi:type="dcterms:W3CDTF">2007-06-11T05:32:26Z</dcterms:created>
  <dcterms:modified xsi:type="dcterms:W3CDTF">2019-04-11T05:06:39Z</dcterms:modified>
</cp:coreProperties>
</file>