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466" r:id="rId2"/>
    <p:sldId id="472" r:id="rId3"/>
    <p:sldId id="491" r:id="rId4"/>
    <p:sldId id="492" r:id="rId5"/>
    <p:sldId id="493" r:id="rId6"/>
    <p:sldId id="495" r:id="rId7"/>
    <p:sldId id="496" r:id="rId8"/>
    <p:sldId id="497" r:id="rId9"/>
    <p:sldId id="499" r:id="rId10"/>
    <p:sldId id="505" r:id="rId11"/>
    <p:sldId id="485" r:id="rId12"/>
    <p:sldId id="506" r:id="rId13"/>
    <p:sldId id="487" r:id="rId14"/>
    <p:sldId id="489" r:id="rId15"/>
    <p:sldId id="488" r:id="rId16"/>
    <p:sldId id="490" r:id="rId17"/>
    <p:sldId id="473" r:id="rId18"/>
    <p:sldId id="501" r:id="rId19"/>
    <p:sldId id="500" r:id="rId20"/>
    <p:sldId id="503" r:id="rId21"/>
    <p:sldId id="504" r:id="rId22"/>
    <p:sldId id="502" r:id="rId23"/>
    <p:sldId id="474" r:id="rId24"/>
    <p:sldId id="475" r:id="rId25"/>
    <p:sldId id="47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3" autoAdjust="0"/>
    <p:restoredTop sz="94660"/>
  </p:normalViewPr>
  <p:slideViewPr>
    <p:cSldViewPr>
      <p:cViewPr varScale="1">
        <p:scale>
          <a:sx n="118" d="100"/>
          <a:sy n="118" d="100"/>
        </p:scale>
        <p:origin x="2285" y="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12/02/2019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12/02/2019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12/02/2019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12/02/2019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12/02/2019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12/02/2019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JPG"/><Relationship Id="rId5" Type="http://schemas.openxmlformats.org/officeDocument/2006/relationships/image" Target="../media/image10.emf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1.JPG"/><Relationship Id="rId7" Type="http://schemas.openxmlformats.org/officeDocument/2006/relationships/image" Target="../media/image2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2.JPG"/><Relationship Id="rId9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4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6.png"/><Relationship Id="rId7" Type="http://schemas.openxmlformats.org/officeDocument/2006/relationships/image" Target="../media/image28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png"/><Relationship Id="rId5" Type="http://schemas.openxmlformats.org/officeDocument/2006/relationships/image" Target="../media/image22.JPG"/><Relationship Id="rId4" Type="http://schemas.openxmlformats.org/officeDocument/2006/relationships/image" Target="../media/image24.JPG"/><Relationship Id="rId9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oleObject" Target="../embeddings/oleObject6.bin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35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0.png"/><Relationship Id="rId5" Type="http://schemas.openxmlformats.org/officeDocument/2006/relationships/image" Target="../media/image22.JPG"/><Relationship Id="rId10" Type="http://schemas.openxmlformats.org/officeDocument/2006/relationships/image" Target="../media/image380.png"/><Relationship Id="rId4" Type="http://schemas.openxmlformats.org/officeDocument/2006/relationships/image" Target="../media/image24.JPG"/><Relationship Id="rId9" Type="http://schemas.openxmlformats.org/officeDocument/2006/relationships/image" Target="../media/image3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39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0.png"/><Relationship Id="rId5" Type="http://schemas.openxmlformats.org/officeDocument/2006/relationships/image" Target="../media/image22.JPG"/><Relationship Id="rId10" Type="http://schemas.openxmlformats.org/officeDocument/2006/relationships/image" Target="../media/image41.png"/><Relationship Id="rId4" Type="http://schemas.openxmlformats.org/officeDocument/2006/relationships/image" Target="../media/image24.JP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- 3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9" y="6200775"/>
            <a:ext cx="1421358" cy="39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2018-9-19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More on </a:t>
            </a:r>
            <a:r>
              <a:rPr lang="en-US" sz="2400" b="1" dirty="0" smtClean="0">
                <a:solidFill>
                  <a:srgbClr val="FF0000"/>
                </a:solidFill>
              </a:rPr>
              <a:t>Laplace Transform </a:t>
            </a:r>
            <a:r>
              <a:rPr lang="en-US" sz="2400" dirty="0" smtClean="0">
                <a:solidFill>
                  <a:srgbClr val="C00000"/>
                </a:solidFill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</a:rPr>
              <a:t>Inverse Laplace Transform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33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906600"/>
                <a:ext cx="7488832" cy="31683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C00000"/>
                    </a:solidFill>
                  </a:rPr>
                  <a:t>Exercise:   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(3 minutes)</a:t>
                </a:r>
                <a:endParaRPr lang="en-US" sz="28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dirty="0" smtClean="0"/>
                  <a:t>For the LTI system 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 smtClean="0"/>
                  <a:t>Find the system transfer function </a:t>
                </a:r>
                <a:endParaRPr lang="en-US" sz="280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b="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906600"/>
                <a:ext cx="7488832" cy="3168352"/>
              </a:xfrm>
              <a:blipFill>
                <a:blip r:embed="rId3"/>
                <a:stretch>
                  <a:fillRect l="-2117" t="-2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080479"/>
              </p:ext>
            </p:extLst>
          </p:nvPr>
        </p:nvGraphicFramePr>
        <p:xfrm>
          <a:off x="2123728" y="2032808"/>
          <a:ext cx="2795233" cy="48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1" name="Equation" r:id="rId4" imgW="1104900" imgH="190500" progId="Equation.3">
                  <p:embed/>
                </p:oleObj>
              </mc:Choice>
              <mc:Fallback>
                <p:oleObj name="Equation" r:id="rId4" imgW="1104900" imgH="1905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3728" y="2032808"/>
                        <a:ext cx="2795233" cy="48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9592" y="321825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Laplace Transform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8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692696"/>
            <a:ext cx="7488832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Exercise:</a:t>
            </a:r>
          </a:p>
          <a:p>
            <a:pPr marL="0" indent="0">
              <a:buNone/>
            </a:pPr>
            <a:r>
              <a:rPr lang="en-US" sz="2800" dirty="0" smtClean="0"/>
              <a:t>For the LTI system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Find the system transfer function 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Answer: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122455" y="1861137"/>
          <a:ext cx="2795233" cy="48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5" name="Equation" r:id="rId3" imgW="1104900" imgH="190500" progId="Equation.3">
                  <p:embed/>
                </p:oleObj>
              </mc:Choice>
              <mc:Fallback>
                <p:oleObj name="Equation" r:id="rId3" imgW="1104900" imgH="1905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455" y="1861137"/>
                        <a:ext cx="2795233" cy="48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5896" y="5124537"/>
            <a:ext cx="43924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Next, find its poles and zeros 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(3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487546"/>
            <a:ext cx="2592288" cy="1080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4487710"/>
            <a:ext cx="2225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Code</a:t>
            </a:r>
          </a:p>
          <a:p>
            <a:r>
              <a:rPr lang="en-US" dirty="0"/>
              <a:t>H = </a:t>
            </a:r>
            <a:r>
              <a:rPr lang="en-US" dirty="0" err="1"/>
              <a:t>tf</a:t>
            </a:r>
            <a:r>
              <a:rPr lang="en-US" dirty="0"/>
              <a:t>([1 1],[1 4 8])</a:t>
            </a:r>
          </a:p>
          <a:p>
            <a:r>
              <a:rPr lang="en-US" sz="1000" dirty="0"/>
              <a:t> </a:t>
            </a:r>
          </a:p>
          <a:p>
            <a:r>
              <a:rPr lang="en-US" dirty="0"/>
              <a:t>Transfer function:</a:t>
            </a:r>
          </a:p>
          <a:p>
            <a:r>
              <a:rPr lang="en-US" dirty="0"/>
              <a:t>    s + 1</a:t>
            </a:r>
          </a:p>
          <a:p>
            <a:r>
              <a:rPr lang="en-US" dirty="0"/>
              <a:t>-------------</a:t>
            </a:r>
          </a:p>
          <a:p>
            <a:r>
              <a:rPr lang="en-US" dirty="0"/>
              <a:t>s^2 + 4 s + </a:t>
            </a:r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8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692696"/>
            <a:ext cx="7488832" cy="2902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Exercise:</a:t>
            </a:r>
          </a:p>
          <a:p>
            <a:pPr marL="0" indent="0">
              <a:buNone/>
            </a:pPr>
            <a:r>
              <a:rPr lang="en-US" sz="2800" dirty="0" smtClean="0"/>
              <a:t>For the LTI system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Find the transfer function poles and zeros 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Answer: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122455" y="1861137"/>
          <a:ext cx="2795233" cy="48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2" name="Equation" r:id="rId3" imgW="1104900" imgH="190500" progId="Equation.3">
                  <p:embed/>
                </p:oleObj>
              </mc:Choice>
              <mc:Fallback>
                <p:oleObj name="Equation" r:id="rId3" imgW="1104900" imgH="1905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455" y="1861137"/>
                        <a:ext cx="2795233" cy="48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625608"/>
              </p:ext>
            </p:extLst>
          </p:nvPr>
        </p:nvGraphicFramePr>
        <p:xfrm>
          <a:off x="1331640" y="3511515"/>
          <a:ext cx="6688378" cy="919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3" name="方程式" r:id="rId5" imgW="3047760" imgH="419040" progId="Equation.3">
                  <p:embed/>
                </p:oleObj>
              </mc:Choice>
              <mc:Fallback>
                <p:oleObj name="方程式" r:id="rId5" imgW="3047760" imgH="41904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640" y="3511515"/>
                        <a:ext cx="6688378" cy="919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219445" y="4536276"/>
                <a:ext cx="288032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zero:   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poles: </a:t>
                </a:r>
              </a:p>
              <a:p>
                <a:r>
                  <a:rPr lang="en-US" sz="2400" dirty="0" smtClean="0"/>
                  <a:t>            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445" y="4536276"/>
                <a:ext cx="2880320" cy="1569660"/>
              </a:xfrm>
              <a:prstGeom prst="rect">
                <a:avLst/>
              </a:prstGeom>
              <a:blipFill>
                <a:blip r:embed="rId7"/>
                <a:stretch>
                  <a:fillRect l="-846" t="-3488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652120" y="4874490"/>
            <a:ext cx="2016224" cy="123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H = </a:t>
            </a:r>
            <a:r>
              <a:rPr lang="en-US" dirty="0" err="1" smtClean="0"/>
              <a:t>tf</a:t>
            </a:r>
            <a:r>
              <a:rPr lang="en-US" dirty="0" smtClean="0"/>
              <a:t>([1 1],[1 4 8]);</a:t>
            </a:r>
          </a:p>
          <a:p>
            <a:r>
              <a:rPr lang="en-US" dirty="0"/>
              <a:t>z</a:t>
            </a:r>
            <a:r>
              <a:rPr lang="en-US" dirty="0" smtClean="0"/>
              <a:t>ero(H)</a:t>
            </a:r>
          </a:p>
          <a:p>
            <a:r>
              <a:rPr lang="en-US" dirty="0"/>
              <a:t>p</a:t>
            </a:r>
            <a:r>
              <a:rPr lang="en-US" dirty="0" smtClean="0"/>
              <a:t>ole(H)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0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5164" y="160109"/>
            <a:ext cx="72874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Inverse Laplace Transform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8254" y="1019602"/>
            <a:ext cx="4376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 </a:t>
            </a:r>
            <a:r>
              <a:rPr lang="en-US" sz="2400" dirty="0" smtClean="0"/>
              <a:t>First-Order LTI System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59" y="1349455"/>
            <a:ext cx="3279169" cy="11898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8254" y="2490429"/>
            <a:ext cx="3094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Unit Step Input: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440" y="2562752"/>
            <a:ext cx="1453695" cy="893144"/>
          </a:xfrm>
          <a:prstGeom prst="rect">
            <a:avLst/>
          </a:prstGeom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6811" y="4630264"/>
            <a:ext cx="4054884" cy="47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801398" y="3255618"/>
            <a:ext cx="1699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Output:</a:t>
            </a:r>
            <a:endParaRPr lang="en-US" sz="24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811" y="3422355"/>
            <a:ext cx="5056183" cy="7987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01398" y="4119950"/>
            <a:ext cx="7451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Inverse Laplace Transform </a:t>
            </a:r>
            <a:r>
              <a:rPr lang="en-US" sz="2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0070C0"/>
                </a:solidFill>
              </a:rPr>
              <a:t>Unit Step Response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8832" y="5176636"/>
            <a:ext cx="3304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%% </a:t>
            </a:r>
            <a:r>
              <a:rPr lang="en-US" dirty="0" err="1"/>
              <a:t>MatLab</a:t>
            </a:r>
            <a:r>
              <a:rPr lang="en-US" dirty="0"/>
              <a:t> </a:t>
            </a:r>
            <a:r>
              <a:rPr lang="en-US" dirty="0" smtClean="0"/>
              <a:t>code </a:t>
            </a:r>
          </a:p>
          <a:p>
            <a:r>
              <a:rPr lang="en-US" dirty="0" smtClean="0"/>
              <a:t>Hs </a:t>
            </a:r>
            <a:r>
              <a:rPr lang="en-US" dirty="0"/>
              <a:t>= </a:t>
            </a:r>
            <a:r>
              <a:rPr lang="en-US" dirty="0" err="1"/>
              <a:t>tf</a:t>
            </a:r>
            <a:r>
              <a:rPr lang="en-US" dirty="0"/>
              <a:t>(1</a:t>
            </a:r>
            <a:r>
              <a:rPr lang="en-US" dirty="0" smtClean="0"/>
              <a:t>,[3 </a:t>
            </a:r>
            <a:r>
              <a:rPr lang="en-US" dirty="0"/>
              <a:t>1</a:t>
            </a:r>
            <a:r>
              <a:rPr lang="en-US" dirty="0" smtClean="0"/>
              <a:t>]); %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/>
              <a:t>= 3</a:t>
            </a:r>
          </a:p>
          <a:p>
            <a:r>
              <a:rPr lang="en-US" dirty="0"/>
              <a:t>step(Hs);</a:t>
            </a:r>
          </a:p>
          <a:p>
            <a:r>
              <a:rPr lang="en-US" dirty="0"/>
              <a:t>[</a:t>
            </a:r>
            <a:r>
              <a:rPr lang="en-US" dirty="0" err="1"/>
              <a:t>y,t</a:t>
            </a:r>
            <a:r>
              <a:rPr lang="en-US" dirty="0"/>
              <a:t>] = </a:t>
            </a:r>
            <a:r>
              <a:rPr lang="en-US" dirty="0" smtClean="0"/>
              <a:t>step(Hs,10); %Time [0,10]</a:t>
            </a:r>
            <a:endParaRPr lang="en-US" dirty="0"/>
          </a:p>
          <a:p>
            <a:r>
              <a:rPr lang="en-US" dirty="0"/>
              <a:t>plot (</a:t>
            </a:r>
            <a:r>
              <a:rPr lang="en-US" dirty="0" err="1" smtClean="0"/>
              <a:t>t,y</a:t>
            </a:r>
            <a:r>
              <a:rPr lang="en-US" dirty="0"/>
              <a:t>);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08" y="4701637"/>
            <a:ext cx="2316799" cy="19523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73686" y="2784989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(constant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686" y="2784989"/>
                <a:ext cx="1800200" cy="369332"/>
              </a:xfrm>
              <a:prstGeom prst="rect">
                <a:avLst/>
              </a:prstGeom>
              <a:blipFill>
                <a:blip r:embed="rId7"/>
                <a:stretch>
                  <a:fillRect l="-271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72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55112"/>
            <a:ext cx="8229600" cy="8105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Inverse Laplace Transform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076" y="1227482"/>
            <a:ext cx="8376080" cy="14822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>
                <a:solidFill>
                  <a:srgbClr val="0070C0"/>
                </a:solidFill>
              </a:rPr>
              <a:t>Partial fraction expansion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0070C0"/>
                </a:solidFill>
              </a:rPr>
              <a:t>term-by-term inversion</a:t>
            </a:r>
          </a:p>
          <a:p>
            <a:pPr marL="0" indent="0">
              <a:buNone/>
            </a:pPr>
            <a:r>
              <a:rPr lang="en-US" sz="2400" dirty="0" smtClean="0"/>
              <a:t>     </a:t>
            </a:r>
            <a:r>
              <a:rPr lang="en-US" sz="2400" b="1" dirty="0" smtClean="0">
                <a:solidFill>
                  <a:srgbClr val="C00000"/>
                </a:solidFill>
              </a:rPr>
              <a:t>Example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(single poles):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148013" y="914960"/>
          <a:ext cx="26384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8" name="方程式" r:id="rId3" imgW="1028520" imgH="253800" progId="Equation.3">
                  <p:embed/>
                </p:oleObj>
              </mc:Choice>
              <mc:Fallback>
                <p:oleObj name="方程式" r:id="rId3" imgW="1028520" imgH="2538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8013" y="914960"/>
                        <a:ext cx="2638425" cy="652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14" name="Picture 5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76" y="2488932"/>
            <a:ext cx="4261280" cy="393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013214" y="4457898"/>
            <a:ext cx="460375" cy="1939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65676" y="5066194"/>
            <a:ext cx="24685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%%MatLab code</a:t>
            </a:r>
          </a:p>
          <a:p>
            <a:r>
              <a:rPr lang="pt-BR" dirty="0" smtClean="0"/>
              <a:t>syms s;</a:t>
            </a:r>
            <a:endParaRPr lang="pt-BR" dirty="0"/>
          </a:p>
          <a:p>
            <a:r>
              <a:rPr lang="pt-BR" dirty="0" smtClean="0"/>
              <a:t>Ys = 1</a:t>
            </a:r>
            <a:r>
              <a:rPr lang="pt-BR" dirty="0"/>
              <a:t>/((s+2)*(s+4));</a:t>
            </a:r>
          </a:p>
          <a:p>
            <a:r>
              <a:rPr lang="pt-BR" dirty="0" smtClean="0"/>
              <a:t>F = ilaplace(Ys);</a:t>
            </a:r>
          </a:p>
          <a:p>
            <a:r>
              <a:rPr lang="pt-BR" dirty="0"/>
              <a:t>e</a:t>
            </a:r>
            <a:r>
              <a:rPr lang="pt-BR" dirty="0" smtClean="0"/>
              <a:t>zplot(F,[0:0.1:3)</a:t>
            </a:r>
            <a:endParaRPr lang="pt-B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12" y="2559894"/>
            <a:ext cx="2942595" cy="14817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76" y="4041626"/>
            <a:ext cx="2282337" cy="992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07200" y="6169891"/>
            <a:ext cx="3971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153" y="453721"/>
            <a:ext cx="5315527" cy="636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Example </a:t>
            </a:r>
            <a:r>
              <a:rPr lang="en-US" sz="2400" dirty="0" smtClean="0"/>
              <a:t>(multiple </a:t>
            </a:r>
            <a:r>
              <a:rPr lang="en-US" sz="2400" dirty="0"/>
              <a:t>p</a:t>
            </a:r>
            <a:r>
              <a:rPr lang="en-US" sz="2400" dirty="0" smtClean="0"/>
              <a:t>oles):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8" y="834852"/>
            <a:ext cx="7166411" cy="2939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00" y="5517232"/>
            <a:ext cx="7583953" cy="11085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6136" y="1342361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(Partial fraction)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99608" y="3776290"/>
                <a:ext cx="7128169" cy="1729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%</a:t>
                </a:r>
                <a:r>
                  <a:rPr lang="en-US" dirty="0" err="1" smtClean="0"/>
                  <a:t>MatLab</a:t>
                </a:r>
                <a:r>
                  <a:rPr lang="en-US" dirty="0" smtClean="0"/>
                  <a:t> code 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08" y="3776290"/>
                <a:ext cx="7128169" cy="1729191"/>
              </a:xfrm>
              <a:prstGeom prst="rect">
                <a:avLst/>
              </a:prstGeom>
              <a:blipFill>
                <a:blip r:embed="rId4"/>
                <a:stretch>
                  <a:fillRect l="-684" b="-4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15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   </a:t>
            </a:r>
            <a:r>
              <a:rPr lang="en-US" sz="2400" dirty="0" smtClean="0">
                <a:solidFill>
                  <a:srgbClr val="FF0000"/>
                </a:solidFill>
              </a:rPr>
              <a:t>(5 minutes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endParaRPr lang="en-US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47664" y="1076181"/>
                <a:ext cx="2520280" cy="139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076181"/>
                <a:ext cx="2520280" cy="1392432"/>
              </a:xfrm>
              <a:prstGeom prst="rect">
                <a:avLst/>
              </a:prstGeom>
              <a:blipFill>
                <a:blip r:embed="rId2"/>
                <a:stretch>
                  <a:fillRect l="-726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905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   </a:t>
            </a:r>
            <a:r>
              <a:rPr lang="en-US" sz="2400" dirty="0" smtClean="0">
                <a:solidFill>
                  <a:srgbClr val="FF0000"/>
                </a:solidFill>
              </a:rPr>
              <a:t>(5 minutes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endParaRPr lang="en-US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47664" y="1076181"/>
                <a:ext cx="2520280" cy="139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076181"/>
                <a:ext cx="2520280" cy="1392432"/>
              </a:xfrm>
              <a:prstGeom prst="rect">
                <a:avLst/>
              </a:prstGeom>
              <a:blipFill>
                <a:blip r:embed="rId2"/>
                <a:stretch>
                  <a:fillRect l="-726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15616" y="2708919"/>
                <a:ext cx="6840760" cy="3265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0070C0"/>
                    </a:solidFill>
                  </a:rPr>
                  <a:t>Answer:</a:t>
                </a:r>
              </a:p>
              <a:p>
                <a:endParaRPr lang="en-US" sz="12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endParaRPr lang="en-US" sz="1000" dirty="0"/>
              </a:p>
              <a:p>
                <a:r>
                  <a:rPr lang="en-US" sz="2400" b="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=−2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endParaRPr lang="en-US" sz="2400" dirty="0" smtClean="0"/>
              </a:p>
              <a:p>
                <a:endParaRPr lang="en-US" sz="1000" dirty="0" smtClean="0"/>
              </a:p>
              <a:p>
                <a:r>
                  <a:rPr lang="en-US" sz="2400" b="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𝑑𝑠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=−2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 smtClean="0"/>
              </a:p>
              <a:p>
                <a:endParaRPr lang="en-US" sz="1000" dirty="0" smtClean="0"/>
              </a:p>
              <a:p>
                <a:r>
                  <a:rPr lang="en-US" sz="24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708919"/>
                <a:ext cx="6840760" cy="3265830"/>
              </a:xfrm>
              <a:prstGeom prst="rect">
                <a:avLst/>
              </a:prstGeom>
              <a:blipFill>
                <a:blip r:embed="rId3"/>
                <a:stretch>
                  <a:fillRect l="-1783" t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364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5721" y="577017"/>
            <a:ext cx="3292263" cy="853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Exercise: 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93" y="1430709"/>
            <a:ext cx="4650163" cy="1665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5721" y="3710279"/>
            <a:ext cx="7324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Closed-loop Transfer Function </a:t>
            </a:r>
            <a:r>
              <a:rPr lang="en-US" sz="2400" b="1" dirty="0" smtClean="0"/>
              <a:t>=</a:t>
            </a:r>
            <a:r>
              <a:rPr lang="en-US" sz="2400" b="1" dirty="0" smtClean="0">
                <a:solidFill>
                  <a:srgbClr val="0000FF"/>
                </a:solidFill>
              </a:rPr>
              <a:t> ?  </a:t>
            </a:r>
            <a:r>
              <a:rPr lang="en-US" sz="2400" dirty="0" smtClean="0">
                <a:solidFill>
                  <a:srgbClr val="FF0000"/>
                </a:solidFill>
              </a:rPr>
              <a:t>(5 minutes)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69886" y="1927308"/>
            <a:ext cx="1939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Constants: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0,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84168" y="3096439"/>
                <a:ext cx="25922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 is called the “</a:t>
                </a:r>
                <a:r>
                  <a:rPr lang="en-US" sz="2000" b="1" dirty="0" smtClean="0">
                    <a:solidFill>
                      <a:srgbClr val="7030A0"/>
                    </a:solidFill>
                  </a:rPr>
                  <a:t>gain</a:t>
                </a:r>
                <a:r>
                  <a:rPr lang="en-US" sz="2000" dirty="0" smtClean="0"/>
                  <a:t>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096439"/>
                <a:ext cx="2592288" cy="400110"/>
              </a:xfrm>
              <a:prstGeom prst="rect">
                <a:avLst/>
              </a:prstGeom>
              <a:blipFill>
                <a:blip r:embed="rId4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01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5721" y="577017"/>
            <a:ext cx="3292263" cy="853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Exercise: 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93" y="1430709"/>
            <a:ext cx="4650163" cy="1665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5721" y="3710279"/>
            <a:ext cx="7324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Closed-loop Transfer Function </a:t>
            </a:r>
            <a:r>
              <a:rPr lang="en-US" sz="2400" b="1" dirty="0" smtClean="0"/>
              <a:t>=</a:t>
            </a:r>
            <a:r>
              <a:rPr lang="en-US" sz="2400" b="1" dirty="0" smtClean="0">
                <a:solidFill>
                  <a:srgbClr val="0000FF"/>
                </a:solidFill>
              </a:rPr>
              <a:t> ?  </a:t>
            </a:r>
            <a:r>
              <a:rPr lang="en-US" sz="2400" dirty="0" smtClean="0">
                <a:solidFill>
                  <a:srgbClr val="FF0000"/>
                </a:solidFill>
              </a:rPr>
              <a:t>(5 minutes)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69886" y="1927308"/>
            <a:ext cx="1939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Constants: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0,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52" y="4797152"/>
            <a:ext cx="3066474" cy="9516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5364" y="4421558"/>
            <a:ext cx="166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Answer: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84168" y="3096439"/>
                <a:ext cx="25922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 is called the “</a:t>
                </a:r>
                <a:r>
                  <a:rPr lang="en-US" sz="2000" b="1" dirty="0" smtClean="0">
                    <a:solidFill>
                      <a:srgbClr val="7030A0"/>
                    </a:solidFill>
                  </a:rPr>
                  <a:t>gain</a:t>
                </a:r>
                <a:r>
                  <a:rPr lang="en-US" sz="2000" dirty="0" smtClean="0"/>
                  <a:t>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096439"/>
                <a:ext cx="2592288" cy="400110"/>
              </a:xfrm>
              <a:prstGeom prst="rect">
                <a:avLst/>
              </a:prstGeom>
              <a:blipFill>
                <a:blip r:embed="rId4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306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219" y="510309"/>
            <a:ext cx="1725534" cy="486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23" y="1347585"/>
            <a:ext cx="4650163" cy="1665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4" y="1989106"/>
            <a:ext cx="2683676" cy="8328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64381" y="1477758"/>
            <a:ext cx="3373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Closed-loop Transfer Function: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19672" y="3284984"/>
                <a:ext cx="6120680" cy="2739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𝐵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𝐽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den>
                                      </m:f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den>
                              </m:f>
                            </m:e>
                          </m:rad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284984"/>
                <a:ext cx="6120680" cy="2739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36296" y="5008597"/>
            <a:ext cx="1401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(Complex Conjugate Poles)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1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219" y="510309"/>
            <a:ext cx="1725534" cy="486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23" y="1347585"/>
            <a:ext cx="4650163" cy="1665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4" y="1989106"/>
            <a:ext cx="2683676" cy="8328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64381" y="1477758"/>
            <a:ext cx="3373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Closed-loop Transfer Function: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756" y="3691862"/>
            <a:ext cx="6346381" cy="1349895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6326909" y="2996952"/>
            <a:ext cx="138545" cy="42741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8" y="5305846"/>
            <a:ext cx="7859595" cy="42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576513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1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4" y="546446"/>
            <a:ext cx="8074843" cy="326817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832310" y="3865654"/>
            <a:ext cx="617799" cy="203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09" y="4119890"/>
            <a:ext cx="3430271" cy="1099599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145802" y="5526177"/>
          <a:ext cx="2888017" cy="520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" name="方程式" r:id="rId5" imgW="1549080" imgH="279360" progId="Equation.3">
                  <p:embed/>
                </p:oleObj>
              </mc:Choice>
              <mc:Fallback>
                <p:oleObj name="方程式" r:id="rId5" imgW="1549080" imgH="2793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5802" y="5526177"/>
                        <a:ext cx="2888017" cy="520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2310" y="5219489"/>
            <a:ext cx="1225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165244" y="5524761"/>
            <a:ext cx="2071774" cy="6475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49" y="5507170"/>
            <a:ext cx="1760151" cy="5589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819" y="6085088"/>
            <a:ext cx="3680460" cy="41148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>
            <a:off x="6658251" y="5450321"/>
            <a:ext cx="211598" cy="52560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15522" y="4367751"/>
                <a:ext cx="4560849" cy="697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𝜁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𝜁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522" y="4367751"/>
                <a:ext cx="4560849" cy="69730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3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11" y="1340768"/>
            <a:ext cx="3430271" cy="1099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47667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Summary: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89992"/>
              </p:ext>
            </p:extLst>
          </p:nvPr>
        </p:nvGraphicFramePr>
        <p:xfrm>
          <a:off x="2267745" y="5085184"/>
          <a:ext cx="3384376" cy="61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方程式" r:id="rId4" imgW="1549080" imgH="279360" progId="Equation.3">
                  <p:embed/>
                </p:oleObj>
              </mc:Choice>
              <mc:Fallback>
                <p:oleObj name="方程式" r:id="rId4" imgW="1549080" imgH="2793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5" y="5085184"/>
                        <a:ext cx="3384376" cy="610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23728" y="2590003"/>
                <a:ext cx="6264696" cy="6755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 smtClean="0"/>
                  <a:t>     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(complex conjugate poles)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590003"/>
                <a:ext cx="6264696" cy="675570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884" y="4365548"/>
            <a:ext cx="4504526" cy="50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6" y="36450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662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35818" cy="824489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Geometric Meaning </a:t>
            </a:r>
            <a:r>
              <a:rPr lang="en-US" sz="2800" dirty="0" smtClean="0">
                <a:solidFill>
                  <a:srgbClr val="0070C0"/>
                </a:solidFill>
              </a:rPr>
              <a:t>of Complex Conjugate Poles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64" y="1662901"/>
            <a:ext cx="3813222" cy="5195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010" y="2129675"/>
            <a:ext cx="350520" cy="32004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2059710" y="2298931"/>
            <a:ext cx="34174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5485828" y="2782702"/>
          <a:ext cx="3134047" cy="594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8" name="方程式" r:id="rId5" imgW="1473120" imgH="279360" progId="Equation.3">
                  <p:embed/>
                </p:oleObj>
              </mc:Choice>
              <mc:Fallback>
                <p:oleObj name="方程式" r:id="rId5" imgW="1473120" imgH="2793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85828" y="2782702"/>
                        <a:ext cx="3134047" cy="594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863" y="3505792"/>
            <a:ext cx="3146137" cy="5271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22392" y="5214432"/>
            <a:ext cx="2821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(if </a:t>
            </a:r>
            <a:r>
              <a:rPr lang="en-US" sz="2400" i="1" dirty="0" smtClean="0"/>
              <a:t>ζ</a:t>
            </a:r>
            <a:r>
              <a:rPr lang="en-US" sz="2400" dirty="0" smtClean="0"/>
              <a:t> = 1 then </a:t>
            </a:r>
            <a:r>
              <a:rPr lang="en-US" sz="2400" i="1" dirty="0" err="1" smtClean="0">
                <a:latin typeface="Symbol" charset="2"/>
                <a:cs typeface="Symbol" charset="2"/>
              </a:rPr>
              <a:t>w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 = </a:t>
            </a:r>
            <a:r>
              <a:rPr lang="en-US" sz="2400" i="1" dirty="0" smtClean="0">
                <a:latin typeface="Symbol" charset="2"/>
                <a:cs typeface="Symbol" charset="2"/>
              </a:rPr>
              <a:t>s</a:t>
            </a:r>
            <a:r>
              <a:rPr lang="en-US" sz="2400" dirty="0" smtClean="0">
                <a:latin typeface="Symbol" charset="2"/>
                <a:cs typeface="Symbol" charset="2"/>
              </a:rPr>
              <a:t>)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477" y="1078697"/>
            <a:ext cx="5496462" cy="6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616" y="2852936"/>
                <a:ext cx="6552728" cy="1723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           Inverse Laplace Transform (Table)</a:t>
                </a:r>
              </a:p>
              <a:p>
                <a:endParaRPr lang="en-US" sz="800" dirty="0" smtClean="0">
                  <a:solidFill>
                    <a:srgbClr val="0070C0"/>
                  </a:solidFill>
                </a:endParaRPr>
              </a:p>
              <a:p>
                <a:r>
                  <a:rPr lang="en-US" sz="800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Case 1: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0&lt;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𝜁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&lt;1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 is real number)</a:t>
                </a:r>
              </a:p>
              <a:p>
                <a:endParaRPr lang="en-US" sz="800" dirty="0" smtClean="0">
                  <a:solidFill>
                    <a:srgbClr val="C0000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 Response to unit step input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852936"/>
                <a:ext cx="6552728" cy="1723870"/>
              </a:xfrm>
              <a:prstGeom prst="rect">
                <a:avLst/>
              </a:prstGeom>
              <a:blipFill>
                <a:blip r:embed="rId3"/>
                <a:stretch>
                  <a:fillRect l="-1395" t="-2827" b="-2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45" y="1645968"/>
            <a:ext cx="4504526" cy="5036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37" y="332656"/>
            <a:ext cx="3430271" cy="10995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187567"/>
              </p:ext>
            </p:extLst>
          </p:nvPr>
        </p:nvGraphicFramePr>
        <p:xfrm>
          <a:off x="2127554" y="2033529"/>
          <a:ext cx="3384376" cy="61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" name="方程式" r:id="rId7" imgW="1549080" imgH="279360" progId="Equation.3">
                  <p:embed/>
                </p:oleObj>
              </mc:Choice>
              <mc:Fallback>
                <p:oleObj name="方程式" r:id="rId7" imgW="1549080" imgH="27936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7554" y="2033529"/>
                        <a:ext cx="3384376" cy="610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650672"/>
            <a:ext cx="6659717" cy="10597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15615" y="5765194"/>
            <a:ext cx="720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Verify this formula using Table of Laplace Transforms (not required)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4845143"/>
            <a:ext cx="936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9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56778"/>
            <a:ext cx="3258702" cy="936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62068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Exercise</a:t>
            </a:r>
            <a:r>
              <a:rPr lang="en-US" sz="2400" b="1" smtClean="0">
                <a:solidFill>
                  <a:srgbClr val="C00000"/>
                </a:solidFill>
              </a:rPr>
              <a:t>:   </a:t>
            </a:r>
            <a:r>
              <a:rPr lang="en-US" sz="2400" smtClean="0">
                <a:solidFill>
                  <a:srgbClr val="FF0000"/>
                </a:solidFill>
              </a:rPr>
              <a:t>(3 </a:t>
            </a:r>
            <a:r>
              <a:rPr lang="en-US" sz="2400" dirty="0" smtClean="0">
                <a:solidFill>
                  <a:srgbClr val="FF0000"/>
                </a:solidFill>
              </a:rPr>
              <a:t>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443185"/>
            <a:ext cx="936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1014" y="1290964"/>
                <a:ext cx="2808312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014" y="1290964"/>
                <a:ext cx="2808312" cy="613886"/>
              </a:xfrm>
              <a:prstGeom prst="rect">
                <a:avLst/>
              </a:prstGeom>
              <a:blipFill>
                <a:blip r:embed="rId3"/>
                <a:stretch>
                  <a:fillRect l="-3254" b="-1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0254" y="2367307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(a)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54" y="2367307"/>
                <a:ext cx="1728192" cy="461665"/>
              </a:xfrm>
              <a:prstGeom prst="rect">
                <a:avLst/>
              </a:prstGeom>
              <a:blipFill>
                <a:blip r:embed="rId4"/>
                <a:stretch>
                  <a:fillRect l="-528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5484" y="3060596"/>
                <a:ext cx="36747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(b)  Sketch the curve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84" y="3060596"/>
                <a:ext cx="3674773" cy="461665"/>
              </a:xfrm>
              <a:prstGeom prst="rect">
                <a:avLst/>
              </a:prstGeom>
              <a:blipFill>
                <a:blip r:embed="rId5"/>
                <a:stretch>
                  <a:fillRect l="-2488" t="-10526" r="-16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2915816" y="4941168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03848" y="3645024"/>
            <a:ext cx="0" cy="2613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36296" y="5085184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5085184"/>
                <a:ext cx="64807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48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56778"/>
            <a:ext cx="3258702" cy="936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620687"/>
            <a:ext cx="1656184" cy="53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Answer: 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443185"/>
            <a:ext cx="936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1014" y="1290964"/>
                <a:ext cx="2808312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014" y="1290964"/>
                <a:ext cx="2808312" cy="613886"/>
              </a:xfrm>
              <a:prstGeom prst="rect">
                <a:avLst/>
              </a:prstGeom>
              <a:blipFill>
                <a:blip r:embed="rId3"/>
                <a:stretch>
                  <a:fillRect l="-3254" b="-1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0254" y="2367307"/>
                <a:ext cx="3505722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(a)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⁡(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54" y="2367307"/>
                <a:ext cx="3505722" cy="636585"/>
              </a:xfrm>
              <a:prstGeom prst="rect">
                <a:avLst/>
              </a:prstGeom>
              <a:blipFill>
                <a:blip r:embed="rId4"/>
                <a:stretch>
                  <a:fillRect l="-2604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55484" y="3060596"/>
            <a:ext cx="3674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(b)  Sketch: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165193"/>
            <a:ext cx="4879558" cy="30001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94563" y="3479560"/>
                <a:ext cx="23402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(envelope)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563" y="3479560"/>
                <a:ext cx="2340260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36296" y="5085184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5085184"/>
                <a:ext cx="648072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09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8022" y="2356948"/>
            <a:ext cx="6915643" cy="3778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/>
              <a:t>(</a:t>
            </a:r>
            <a:r>
              <a:rPr lang="en-US" sz="2800" dirty="0" err="1" smtClean="0">
                <a:latin typeface="Symbol" charset="2"/>
                <a:cs typeface="Symbol" charset="2"/>
              </a:rPr>
              <a:t>w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, </a:t>
            </a:r>
            <a:r>
              <a:rPr lang="en-US" sz="2800" dirty="0" smtClean="0">
                <a:latin typeface="Symbol" charset="2"/>
                <a:cs typeface="Symbol" charset="2"/>
              </a:rPr>
              <a:t>z</a:t>
            </a:r>
            <a:r>
              <a:rPr lang="en-US" sz="2800" dirty="0" smtClean="0"/>
              <a:t>) </a:t>
            </a:r>
            <a:r>
              <a:rPr lang="en-US" sz="2800" dirty="0" smtClean="0">
                <a:solidFill>
                  <a:srgbClr val="0070C0"/>
                </a:solidFill>
              </a:rPr>
              <a:t>Representation</a:t>
            </a:r>
            <a:endParaRPr lang="en-US" sz="2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200" dirty="0" smtClean="0"/>
              <a:t>	</a:t>
            </a:r>
          </a:p>
          <a:p>
            <a:pPr marL="0" indent="0">
              <a:buNone/>
            </a:pPr>
            <a:r>
              <a:rPr lang="en-US" sz="2800" dirty="0" smtClean="0"/>
              <a:t>Sinusoidal signal 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/>
              <a:t>  has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800" dirty="0" smtClean="0"/>
              <a:t>      Frequency: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Decay envelop: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240986" y="4093201"/>
          <a:ext cx="1361521" cy="565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" name="方程式" r:id="rId3" imgW="672840" imgH="279360" progId="Equation.3">
                  <p:embed/>
                </p:oleObj>
              </mc:Choice>
              <mc:Fallback>
                <p:oleObj name="方程式" r:id="rId3" imgW="672840" imgH="2793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40986" y="4093201"/>
                        <a:ext cx="1361521" cy="565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529226" y="5352254"/>
          <a:ext cx="977588" cy="558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5" name="方程式" r:id="rId5" imgW="355320" imgH="203040" progId="Equation.3">
                  <p:embed/>
                </p:oleObj>
              </mc:Choice>
              <mc:Fallback>
                <p:oleObj name="方程式" r:id="rId5" imgW="355320" imgH="20304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29226" y="5352254"/>
                        <a:ext cx="977588" cy="558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55" y="2437093"/>
            <a:ext cx="4000143" cy="42401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3" y="990538"/>
            <a:ext cx="7404038" cy="11781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7584" y="1268760"/>
            <a:ext cx="936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3111351"/>
            <a:ext cx="648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5436" y="3347556"/>
                <a:ext cx="5262747" cy="61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 Response to unit step input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436" y="3347556"/>
                <a:ext cx="5262747" cy="615874"/>
              </a:xfrm>
              <a:prstGeom prst="rect">
                <a:avLst/>
              </a:prstGeom>
              <a:blipFill>
                <a:blip r:embed="rId3"/>
                <a:stretch>
                  <a:fillRect l="-463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45" y="1645968"/>
            <a:ext cx="4504526" cy="503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37" y="332656"/>
            <a:ext cx="3430271" cy="10995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706057"/>
              </p:ext>
            </p:extLst>
          </p:nvPr>
        </p:nvGraphicFramePr>
        <p:xfrm>
          <a:off x="2127554" y="2073181"/>
          <a:ext cx="3164526" cy="570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8" name="方程式" r:id="rId7" imgW="1549080" imgH="279360" progId="Equation.3">
                  <p:embed/>
                </p:oleObj>
              </mc:Choice>
              <mc:Fallback>
                <p:oleObj name="方程式" r:id="rId7" imgW="1549080" imgH="2793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7554" y="2073181"/>
                        <a:ext cx="3164526" cy="5707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3607" y="4097710"/>
                <a:ext cx="7200800" cy="2297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200" dirty="0" smtClean="0"/>
                  <a:t>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𝜎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200" dirty="0" smtClean="0">
                    <a:sym typeface="Wingdings" panose="05000000000000000000" pitchFamily="2" charset="2"/>
                  </a:rPr>
                  <a:t> 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2200" dirty="0" smtClean="0"/>
                  <a:t>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𝜎</m:t>
                    </m:r>
                  </m:oMath>
                </a14:m>
                <a:r>
                  <a:rPr lang="en-US" sz="2200" dirty="0" smtClean="0"/>
                  <a:t>  </a:t>
                </a:r>
              </a:p>
              <a:p>
                <a:r>
                  <a:rPr lang="en-US" sz="1000" dirty="0" smtClean="0">
                    <a:sym typeface="Wingdings" panose="05000000000000000000" pitchFamily="2" charset="2"/>
                  </a:rPr>
                  <a:t>  </a:t>
                </a:r>
              </a:p>
              <a:p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b="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 smtClean="0"/>
              </a:p>
              <a:p>
                <a:endParaRPr lang="en-US" sz="1000" dirty="0"/>
              </a:p>
              <a:p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</a:t>
                </a:r>
                <a:r>
                  <a:rPr lang="en-US" sz="2200" b="1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200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(Inverse Laplace Transform)</a:t>
                </a:r>
                <a:endParaRPr lang="en-US" sz="2200" b="1" dirty="0" smtClean="0">
                  <a:solidFill>
                    <a:schemeClr val="bg1">
                      <a:lumMod val="50000"/>
                    </a:schemeClr>
                  </a:solidFill>
                  <a:sym typeface="Wingdings" panose="05000000000000000000" pitchFamily="2" charset="2"/>
                </a:endParaRPr>
              </a:p>
              <a:p>
                <a:endParaRPr lang="en-US" sz="1000" dirty="0">
                  <a:sym typeface="Wingdings" panose="05000000000000000000" pitchFamily="2" charset="2"/>
                </a:endParaRPr>
              </a:p>
              <a:p>
                <a:r>
                  <a:rPr lang="en-US" sz="2200" b="0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𝑡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07" y="4097710"/>
                <a:ext cx="7200800" cy="2297104"/>
              </a:xfrm>
              <a:prstGeom prst="rect">
                <a:avLst/>
              </a:prstGeom>
              <a:blipFill>
                <a:blip r:embed="rId9"/>
                <a:stretch>
                  <a:fillRect l="-1101" t="-2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73607" y="2859440"/>
                <a:ext cx="19418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Case 2: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𝜁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07" y="2859440"/>
                <a:ext cx="1941814" cy="461665"/>
              </a:xfrm>
              <a:prstGeom prst="rect">
                <a:avLst/>
              </a:prstGeom>
              <a:blipFill>
                <a:blip r:embed="rId10"/>
                <a:stretch>
                  <a:fillRect l="-470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561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8185" y="3255402"/>
                <a:ext cx="5229999" cy="61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 Response to unit step input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85" y="3255402"/>
                <a:ext cx="5229999" cy="615874"/>
              </a:xfrm>
              <a:prstGeom prst="rect">
                <a:avLst/>
              </a:prstGeom>
              <a:blipFill>
                <a:blip r:embed="rId3"/>
                <a:stretch>
                  <a:fillRect l="-583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45" y="1645968"/>
            <a:ext cx="4504526" cy="503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37" y="332656"/>
            <a:ext cx="3430271" cy="10995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46369"/>
                <a:ext cx="2160240" cy="6721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544473"/>
              </p:ext>
            </p:extLst>
          </p:nvPr>
        </p:nvGraphicFramePr>
        <p:xfrm>
          <a:off x="2127554" y="2033529"/>
          <a:ext cx="3384376" cy="61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4" name="方程式" r:id="rId7" imgW="1549080" imgH="279360" progId="Equation.3">
                  <p:embed/>
                </p:oleObj>
              </mc:Choice>
              <mc:Fallback>
                <p:oleObj name="方程式" r:id="rId7" imgW="1549080" imgH="27936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7554" y="2033529"/>
                        <a:ext cx="3384376" cy="610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73607" y="2780928"/>
                <a:ext cx="19434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Case 3: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𝜁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&gt;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07" y="2780928"/>
                <a:ext cx="1943417" cy="461665"/>
              </a:xfrm>
              <a:prstGeom prst="rect">
                <a:avLst/>
              </a:prstGeom>
              <a:blipFill>
                <a:blip r:embed="rId9"/>
                <a:stretch>
                  <a:fillRect l="-470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73607" y="3932554"/>
                <a:ext cx="7246223" cy="2328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b="0" dirty="0" smtClean="0"/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2000" b="0" dirty="0" smtClean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endParaRPr lang="en-US" sz="800" dirty="0" smtClean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 and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  (both real)</a:t>
                </a:r>
              </a:p>
              <a:p>
                <a:endParaRPr lang="en-US" sz="800" dirty="0" smtClean="0"/>
              </a:p>
              <a:p>
                <a:r>
                  <a:rPr lang="en-US" sz="2400" dirty="0" smtClean="0"/>
                  <a:t> (a)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&lt;0,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400" b="0" dirty="0" smtClean="0"/>
                  <a:t>  </a:t>
                </a:r>
                <a:r>
                  <a:rPr lang="en-US" sz="2400" b="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𝑝𝑡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→0 </m:t>
                    </m:r>
                  </m:oMath>
                </a14:m>
                <a:r>
                  <a:rPr lang="en-US" sz="2400" b="0" dirty="0" smtClean="0"/>
                  <a:t> </a:t>
                </a:r>
              </a:p>
              <a:p>
                <a:r>
                  <a:rPr lang="en-US" sz="2400" dirty="0" smtClean="0"/>
                  <a:t> (b)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&lt;0,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 smtClean="0"/>
                  <a:t> (c)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&lt;0, 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∞</m:t>
                    </m:r>
                    <m:r>
                      <a:rPr 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07" y="3932554"/>
                <a:ext cx="7246223" cy="2328201"/>
              </a:xfrm>
              <a:prstGeom prst="rect">
                <a:avLst/>
              </a:prstGeom>
              <a:blipFill>
                <a:blip r:embed="rId10"/>
                <a:stretch>
                  <a:fillRect l="-1093" t="-785" b="-4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7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072" y="1619821"/>
            <a:ext cx="1925785" cy="7366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1530</TotalTime>
  <Words>497</Words>
  <Application>Microsoft Office PowerPoint</Application>
  <PresentationFormat>On-screen Show (4:3)</PresentationFormat>
  <Paragraphs>163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Cambria Math</vt:lpstr>
      <vt:lpstr>Symbol</vt:lpstr>
      <vt:lpstr>Times New Roman</vt:lpstr>
      <vt:lpstr>Wingdings</vt:lpstr>
      <vt:lpstr>lecture 13-Mathematical Modelling of Liquid Level Systems</vt:lpstr>
      <vt:lpstr>Equation</vt:lpstr>
      <vt:lpstr>方程式</vt:lpstr>
      <vt:lpstr>EE3114 Systems and Control    Tutorial - 3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Inverse Laplace Transform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Geometric Meaning of Complex Conjugate Poles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Prof. CHEN Jie</cp:lastModifiedBy>
  <cp:revision>430</cp:revision>
  <dcterms:created xsi:type="dcterms:W3CDTF">2013-02-04T13:53:54Z</dcterms:created>
  <dcterms:modified xsi:type="dcterms:W3CDTF">2019-02-12T09:32:58Z</dcterms:modified>
</cp:coreProperties>
</file>