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oleObject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1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0" r:id="rId17"/>
    <p:sldId id="271" r:id="rId18"/>
    <p:sldId id="272" r:id="rId19"/>
    <p:sldId id="277" r:id="rId20"/>
    <p:sldId id="274" r:id="rId21"/>
    <p:sldId id="275" r:id="rId22"/>
    <p:sldId id="278" r:id="rId23"/>
    <p:sldId id="279" r:id="rId24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99FF66"/>
    <a:srgbClr val="6699FF"/>
    <a:srgbClr val="006600"/>
    <a:srgbClr val="0000FF"/>
    <a:srgbClr val="003399"/>
    <a:srgbClr val="FF3300"/>
    <a:srgbClr val="FF99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>
    <p:restoredLeft sz="15608"/>
    <p:restoredTop sz="94877" autoAdjust="0"/>
  </p:normalViewPr>
  <p:slideViewPr>
    <p:cSldViewPr>
      <p:cViewPr varScale="1">
        <p:scale>
          <a:sx n="85" d="100"/>
          <a:sy n="85" d="100"/>
        </p:scale>
        <p:origin x="186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252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545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77222C60-64E2-40CB-9633-4681D5EA9E9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8724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D5A90B6-7CEB-4398-9A96-27C2A58AD224}" type="slidenum">
              <a:rPr lang="zh-TW" altLang="en-US">
                <a:latin typeface="Arial" charset="0"/>
              </a:rPr>
              <a:pPr/>
              <a:t>3</a:t>
            </a:fld>
            <a:endParaRPr lang="en-US" altLang="zh-TW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577629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800F4AD-BC73-49BD-A2EE-FE6CA6427A19}" type="slidenum">
              <a:rPr lang="zh-TW" altLang="en-US">
                <a:latin typeface="Arial" charset="0"/>
              </a:rPr>
              <a:pPr/>
              <a:t>5</a:t>
            </a:fld>
            <a:endParaRPr lang="en-US" altLang="zh-TW"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55073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FFDCE83-5FF2-4311-B2CF-C0266E88899E}" type="slidenum">
              <a:rPr lang="zh-TW" altLang="en-US">
                <a:latin typeface="Arial" charset="0"/>
              </a:rPr>
              <a:pPr/>
              <a:t>6</a:t>
            </a:fld>
            <a:endParaRPr lang="en-US" altLang="zh-TW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308134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8F9FDBB-7BD1-4A29-ABED-435118F92DB8}" type="slidenum">
              <a:rPr lang="zh-TW" altLang="en-US">
                <a:latin typeface="Arial" charset="0"/>
              </a:rPr>
              <a:pPr/>
              <a:t>7</a:t>
            </a:fld>
            <a:endParaRPr lang="en-US" altLang="zh-TW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837269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9E0E70-6771-44AD-9BC5-E3E1316C68A2}" type="slidenum">
              <a:rPr lang="zh-TW" altLang="en-US">
                <a:latin typeface="Arial" charset="0"/>
              </a:rPr>
              <a:pPr/>
              <a:t>8</a:t>
            </a:fld>
            <a:endParaRPr lang="en-US" altLang="zh-TW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370517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46E88A-D901-4C41-9121-A29C2D4EDBCA}" type="slidenum">
              <a:rPr lang="zh-TW" altLang="en-US">
                <a:latin typeface="Arial" charset="0"/>
              </a:rPr>
              <a:pPr/>
              <a:t>9</a:t>
            </a:fld>
            <a:endParaRPr lang="en-US" altLang="zh-TW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868757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B9F35F-A3F4-41B5-8B6C-E337148C85EB}" type="slidenum">
              <a:rPr lang="zh-TW" altLang="en-US">
                <a:latin typeface="Arial" charset="0"/>
              </a:rPr>
              <a:pPr/>
              <a:t>10</a:t>
            </a:fld>
            <a:endParaRPr lang="en-US" altLang="zh-TW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646842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F29BBAB-A6D9-4602-8246-0D161444D158}" type="slidenum">
              <a:rPr lang="zh-TW" altLang="en-US">
                <a:latin typeface="Arial" charset="0"/>
              </a:rPr>
              <a:pPr/>
              <a:t>11</a:t>
            </a:fld>
            <a:endParaRPr lang="en-US" altLang="zh-TW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849569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9E5E77D-BE76-48DB-A34D-A17411319053}" type="slidenum">
              <a:rPr lang="zh-TW" altLang="en-US">
                <a:latin typeface="Arial" charset="0"/>
              </a:rPr>
              <a:pPr/>
              <a:t>12</a:t>
            </a:fld>
            <a:endParaRPr lang="en-US" altLang="zh-TW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623487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D1CB8B0-6B37-4FF6-84AC-3226952546C0}" type="slidenum">
              <a:rPr lang="zh-TW" altLang="en-US">
                <a:latin typeface="Arial" charset="0"/>
              </a:rPr>
              <a:pPr/>
              <a:t>13</a:t>
            </a:fld>
            <a:endParaRPr lang="en-US" altLang="zh-TW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080925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E1B0FA0-D014-46E2-B32B-354E10C720FB}" type="slidenum">
              <a:rPr lang="zh-TW" altLang="en-US">
                <a:latin typeface="Arial" charset="0"/>
              </a:rPr>
              <a:pPr/>
              <a:t>14</a:t>
            </a:fld>
            <a:endParaRPr lang="en-US" altLang="zh-TW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184308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31426BE-090E-42D4-A79D-72687A653A90}" type="slidenum">
              <a:rPr lang="zh-TW" altLang="en-US">
                <a:latin typeface="Arial" charset="0"/>
              </a:rPr>
              <a:pPr/>
              <a:t>16</a:t>
            </a:fld>
            <a:endParaRPr lang="en-US" altLang="zh-TW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560113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BFE05-B0C0-413E-B966-492180993017}" type="slidenum">
              <a:rPr lang="zh-TW" altLang="en-US">
                <a:latin typeface="Arial" charset="0"/>
              </a:rPr>
              <a:pPr/>
              <a:t>17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531144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43E867-685E-4659-B698-F00EAB7EB23F}" type="slidenum">
              <a:rPr lang="zh-TW" altLang="en-US">
                <a:latin typeface="Arial" charset="0"/>
              </a:rPr>
              <a:pPr/>
              <a:t>18</a:t>
            </a:fld>
            <a:endParaRPr lang="en-US" altLang="zh-TW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2947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CE71DED-06CF-4B31-9501-4C53226BF66C}" type="slidenum">
              <a:rPr lang="zh-TW" altLang="en-US">
                <a:latin typeface="Arial" charset="0"/>
              </a:rPr>
              <a:pPr/>
              <a:t>20</a:t>
            </a:fld>
            <a:endParaRPr lang="en-US" altLang="zh-TW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362311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10EED8-6EA6-45F5-BA4A-BC464627B439}" type="slidenum">
              <a:rPr lang="zh-TW" altLang="en-US">
                <a:latin typeface="Arial" charset="0"/>
              </a:rPr>
              <a:pPr/>
              <a:t>21</a:t>
            </a:fld>
            <a:endParaRPr lang="en-US" altLang="zh-TW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1695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B5C2743-D08D-4184-B069-AF685F75E0B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53ED2-267D-454B-B9E3-59503D7C3D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dirty="0" smtClean="0"/>
              <a:t>Click to edit Master text styles</a:t>
            </a:r>
          </a:p>
          <a:p>
            <a:pPr lvl="1" eaLnBrk="1" latinLnBrk="0" hangingPunct="1"/>
            <a:r>
              <a:rPr lang="en-US" altLang="zh-HK" dirty="0" smtClean="0"/>
              <a:t>Second level</a:t>
            </a:r>
          </a:p>
          <a:p>
            <a:pPr lvl="2" eaLnBrk="1" latinLnBrk="0" hangingPunct="1"/>
            <a:r>
              <a:rPr lang="en-US" altLang="zh-HK" dirty="0" smtClean="0"/>
              <a:t>Third level</a:t>
            </a:r>
          </a:p>
          <a:p>
            <a:pPr lvl="3" eaLnBrk="1" latinLnBrk="0" hangingPunct="1"/>
            <a:r>
              <a:rPr lang="en-US" altLang="zh-HK" dirty="0" smtClean="0"/>
              <a:t>Fourth level</a:t>
            </a:r>
          </a:p>
          <a:p>
            <a:pPr lvl="4" eaLnBrk="1" latinLnBrk="0" hangingPunct="1"/>
            <a:r>
              <a:rPr lang="en-US" altLang="zh-HK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FF23F5B4-AE80-465C-A3ED-50E8D613BC7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EA6A3-6FB3-45C3-B5E4-65C2A039E8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4F29A-11F9-4289-BAEA-3DBF06A7BD43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1D845-962E-4455-A2B5-DA53818F64D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D6685-4528-47AC-A86E-0E8CF3BF5C8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FE0DA-0414-4FA6-B45F-BDA2ABAF19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71D8F204-56D6-4B7B-B280-C1165CC7AAF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C601E-6505-4D45-8656-5A38EBD2497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AFCE8-421B-4D24-950F-59FC806B6FF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altLang="zh-HK" smtClean="0"/>
              <a:t>Click to edit Master text styles</a:t>
            </a:r>
          </a:p>
          <a:p>
            <a:pPr lvl="1"/>
            <a:r>
              <a:rPr lang="en-US" altLang="zh-HK" smtClean="0"/>
              <a:t>Second level</a:t>
            </a:r>
          </a:p>
          <a:p>
            <a:pPr lvl="2"/>
            <a:r>
              <a:rPr lang="en-US" altLang="zh-HK" smtClean="0"/>
              <a:t>Third level</a:t>
            </a:r>
          </a:p>
          <a:p>
            <a:pPr lvl="3"/>
            <a:r>
              <a:rPr lang="en-US" altLang="zh-HK" smtClean="0"/>
              <a:t>Fourth level</a:t>
            </a:r>
          </a:p>
          <a:p>
            <a:pPr lvl="4"/>
            <a:r>
              <a:rPr lang="en-US" altLang="zh-HK" smtClean="0"/>
              <a:t>Fifth level</a:t>
            </a:r>
            <a:endParaRPr lang="zh-HK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5E69E-0F67-4EF9-9BD9-4C150AC2452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6737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altLang="zh-HK" smtClean="0"/>
              <a:t>Click to edit Master title style</a:t>
            </a:r>
            <a:endParaRPr lang="zh-HK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zh-HK" altLang="en-US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82E9A-2793-454F-80FD-07C04410403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803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  <a:p>
            <a:pPr lvl="1" eaLnBrk="1" latinLnBrk="0" hangingPunct="1"/>
            <a:r>
              <a:rPr kumimoji="0" lang="en-US" altLang="zh-HK" smtClean="0"/>
              <a:t>Second level</a:t>
            </a:r>
          </a:p>
          <a:p>
            <a:pPr lvl="2" eaLnBrk="1" latinLnBrk="0" hangingPunct="1"/>
            <a:r>
              <a:rPr kumimoji="0" lang="en-US" altLang="zh-HK" smtClean="0"/>
              <a:t>Third level</a:t>
            </a:r>
          </a:p>
          <a:p>
            <a:pPr lvl="3" eaLnBrk="1" latinLnBrk="0" hangingPunct="1"/>
            <a:r>
              <a:rPr kumimoji="0" lang="en-US" altLang="zh-HK" smtClean="0"/>
              <a:t>Fourth level</a:t>
            </a:r>
          </a:p>
          <a:p>
            <a:pPr lvl="4" eaLnBrk="1" latinLnBrk="0" hangingPunct="1"/>
            <a:r>
              <a:rPr kumimoji="0" lang="en-US" altLang="zh-HK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C787ADA-DBD0-44B6-BABA-8F720F2E124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3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15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16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429000"/>
            <a:ext cx="8229600" cy="22098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TW" sz="3500" dirty="0">
                <a:ea typeface="新細明體" charset="-120"/>
              </a:rPr>
              <a:t>Dr. Henry Xu</a:t>
            </a:r>
          </a:p>
          <a:p>
            <a:pPr eaLnBrk="1" hangingPunct="1"/>
            <a:endParaRPr lang="en-US" altLang="zh-TW" sz="2400" dirty="0" smtClean="0">
              <a:ea typeface="新細明體" charset="-120"/>
            </a:endParaRPr>
          </a:p>
          <a:p>
            <a:pPr eaLnBrk="1" hangingPunct="1"/>
            <a:endParaRPr lang="en-US" altLang="zh-TW" sz="2400" dirty="0">
              <a:ea typeface="新細明體" charset="-120"/>
            </a:endParaRPr>
          </a:p>
          <a:p>
            <a:pPr eaLnBrk="1" hangingPunct="1"/>
            <a:r>
              <a:rPr lang="en-US" altLang="zh-TW" sz="5100" dirty="0" smtClean="0">
                <a:ea typeface="新細明體" charset="-120"/>
              </a:rPr>
              <a:t>Lecture 11: Pointers Part II:</a:t>
            </a:r>
          </a:p>
          <a:p>
            <a:pPr eaLnBrk="1" hangingPunct="1"/>
            <a:r>
              <a:rPr lang="en-US" altLang="zh-TW" sz="5100" dirty="0" smtClean="0">
                <a:ea typeface="新細明體" charset="-120"/>
              </a:rPr>
              <a:t>Arrays, Strings, and Dynamic Memory Allocation</a:t>
            </a:r>
          </a:p>
          <a:p>
            <a:pPr eaLnBrk="1" hangingPunct="1"/>
            <a:endParaRPr lang="en-US" altLang="zh-TW" sz="2400" dirty="0" smtClean="0">
              <a:ea typeface="新細明體" charset="-12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charset="-120"/>
              </a:rPr>
              <a:t>CS2311 Computer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Outline</a:t>
            </a:r>
            <a:endParaRPr lang="en-GB" altLang="zh-HK" dirty="0" smtClean="0">
              <a:ea typeface="新細明體" charset="-12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0768DB8-413B-4B83-9224-317D96219C25}" type="slidenum">
              <a:rPr lang="zh-TW" altLang="en-US">
                <a:ea typeface="新細明體" charset="-120"/>
              </a:rPr>
              <a:pPr/>
              <a:t>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Access array elements via pointers</a:t>
            </a: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Manage strings via pointers</a:t>
            </a: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Dynamic memory allocation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SimSun" pitchFamily="2" charset="-122"/>
              </a:rPr>
              <a:t>The NULL pointer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3E07F59-EEDA-4A3B-ADCB-4C9A87C6FB8C}" type="slidenum">
              <a:rPr lang="zh-TW" altLang="en-US">
                <a:ea typeface="新細明體" charset="-120"/>
              </a:rPr>
              <a:pPr/>
              <a:t>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653338" cy="4267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 smtClean="0">
                <a:ea typeface="SimSun" pitchFamily="2" charset="-122"/>
              </a:rPr>
              <a:t>A special value that can be assigned to any type of pointer variable</a:t>
            </a: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 smtClean="0">
                <a:ea typeface="SimSun" pitchFamily="2" charset="-122"/>
              </a:rPr>
              <a:t>A symbolic constant defined in several standard library headers, e.g. </a:t>
            </a:r>
            <a:r>
              <a:rPr lang="en-US" altLang="zh-CN" sz="2200" dirty="0" smtClean="0">
                <a:latin typeface="Courier New" pitchFamily="49" charset="0"/>
                <a:ea typeface="SimSun" pitchFamily="2" charset="-122"/>
              </a:rPr>
              <a:t>&lt;</a:t>
            </a:r>
            <a:r>
              <a:rPr lang="en-US" altLang="zh-CN" sz="2200" dirty="0" err="1" smtClean="0">
                <a:latin typeface="Courier New" pitchFamily="49" charset="0"/>
                <a:ea typeface="SimSun" pitchFamily="2" charset="-122"/>
              </a:rPr>
              <a:t>iostream</a:t>
            </a:r>
            <a:r>
              <a:rPr lang="en-US" altLang="zh-CN" sz="2200" dirty="0" smtClean="0">
                <a:latin typeface="Courier New" pitchFamily="49" charset="0"/>
                <a:ea typeface="SimSun" pitchFamily="2" charset="-122"/>
              </a:rPr>
              <a:t>&gt;</a:t>
            </a: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 smtClean="0">
                <a:ea typeface="SimSun" pitchFamily="2" charset="-122"/>
              </a:rPr>
              <a:t>When assigned to a pointer variable, that variable points to </a:t>
            </a:r>
            <a:r>
              <a:rPr lang="en-US" altLang="zh-CN" sz="2200" dirty="0" smtClean="0">
                <a:solidFill>
                  <a:srgbClr val="FF0000"/>
                </a:solidFill>
                <a:ea typeface="SimSun" pitchFamily="2" charset="-122"/>
              </a:rPr>
              <a:t>nothing</a:t>
            </a: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 smtClean="0">
                <a:ea typeface="SimSun" pitchFamily="2" charset="-122"/>
              </a:rPr>
              <a:t>Example</a:t>
            </a:r>
          </a:p>
          <a:p>
            <a:pPr lvl="1"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sz="20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*ptr1 = NULL; </a:t>
            </a:r>
          </a:p>
          <a:p>
            <a:pPr lvl="1"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sz="20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*ptr2 = 0;</a:t>
            </a:r>
          </a:p>
          <a:p>
            <a:pPr lvl="1"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endParaRPr lang="en-US" altLang="zh-TW" sz="2000" dirty="0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Operations on pointers</a:t>
            </a:r>
            <a:endParaRPr lang="en-GB" altLang="zh-HK" sz="3400" dirty="0" smtClean="0">
              <a:ea typeface="新細明體" charset="-120"/>
            </a:endParaRP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CF22072-32DA-4A14-891C-10646DEA095A}" type="slidenum">
              <a:rPr lang="zh-TW" altLang="en-US">
                <a:ea typeface="新細明體" charset="-120"/>
              </a:rPr>
              <a:pPr/>
              <a:t>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 smtClean="0">
                <a:ea typeface="新細明體" charset="-120"/>
              </a:rPr>
              <a:t>Copying the address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p = q;</a:t>
            </a:r>
          </a:p>
          <a:p>
            <a:pPr lvl="1" eaLnBrk="1" hangingPunct="1"/>
            <a:r>
              <a:rPr lang="en-US" altLang="zh-TW" sz="2200" smtClean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smtClean="0">
                <a:ea typeface="新細明體" charset="-120"/>
              </a:rPr>
              <a:t> and </a:t>
            </a:r>
            <a:r>
              <a:rPr lang="en-US" altLang="zh-TW" sz="2200" smtClean="0">
                <a:latin typeface="Courier New" pitchFamily="49" charset="0"/>
                <a:ea typeface="新細明體" charset="-120"/>
              </a:rPr>
              <a:t>q</a:t>
            </a:r>
            <a:r>
              <a:rPr lang="en-US" altLang="zh-TW" sz="2200" smtClean="0">
                <a:ea typeface="新細明體" charset="-120"/>
              </a:rPr>
              <a:t> point to the same variable</a:t>
            </a:r>
          </a:p>
          <a:p>
            <a:pPr eaLnBrk="1" hangingPunct="1"/>
            <a:r>
              <a:rPr lang="en-US" altLang="zh-TW" sz="2600" dirty="0" smtClean="0">
                <a:ea typeface="新細明體" charset="-120"/>
              </a:rPr>
              <a:t>Copying the content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Copy the value of the variable which is pointed by the 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dirty="0" smtClean="0">
                <a:ea typeface="新細明體" charset="-120"/>
              </a:rPr>
              <a:t> to the variable which is pointed by 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q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*p = *q;</a:t>
            </a:r>
          </a:p>
          <a:p>
            <a:pPr lvl="1" eaLnBrk="1" hangingPunct="1"/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dirty="0" smtClean="0">
                <a:ea typeface="新細明體" charset="-120"/>
              </a:rPr>
              <a:t> and 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q</a:t>
            </a:r>
            <a:r>
              <a:rPr lang="en-US" altLang="zh-TW" sz="2200" dirty="0" smtClean="0">
                <a:ea typeface="新細明體" charset="-120"/>
              </a:rPr>
              <a:t> may point to different variables.</a:t>
            </a:r>
            <a:endParaRPr lang="en-GB" altLang="zh-HK" sz="2200" dirty="0" smtClean="0">
              <a:ea typeface="新細明體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Copy the address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828800"/>
            <a:ext cx="3924300" cy="426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sz="2600" dirty="0" smtClean="0">
                <a:ea typeface="新細明體" charset="-120"/>
              </a:rPr>
              <a:t>Assignment:  </a:t>
            </a:r>
            <a:r>
              <a:rPr lang="en-US" altLang="zh-TW" sz="26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 = q;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Char char="q"/>
            </a:pPr>
            <a:endParaRPr lang="en-US" altLang="zh-TW" sz="17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Char char="q"/>
            </a:pPr>
            <a:endParaRPr lang="en-US" altLang="zh-TW" sz="17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Char char="q"/>
            </a:pPr>
            <a:endParaRPr lang="zh-TW" altLang="en-US" sz="1700" dirty="0" smtClean="0">
              <a:ea typeface="新細明體" charset="-120"/>
            </a:endParaRPr>
          </a:p>
        </p:txBody>
      </p:sp>
      <p:graphicFrame>
        <p:nvGraphicFramePr>
          <p:cNvPr id="7174" name="Object 24"/>
          <p:cNvGraphicFramePr>
            <a:graphicFrameLocks noGrp="1" noChangeAspect="1"/>
          </p:cNvGraphicFramePr>
          <p:nvPr>
            <p:ph sz="half" idx="2"/>
          </p:nvPr>
        </p:nvGraphicFramePr>
        <p:xfrm>
          <a:off x="4643438" y="1995488"/>
          <a:ext cx="3924300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8" name="Visio" r:id="rId4" imgW="6333895" imgH="6103866" progId="Visio.Drawing.11">
                  <p:embed/>
                </p:oleObj>
              </mc:Choice>
              <mc:Fallback>
                <p:oleObj name="Visio" r:id="rId4" imgW="6333895" imgH="6103866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995488"/>
                        <a:ext cx="3924300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61FC66E-AF6D-4A45-9DF1-847422D19C1D}" type="slidenum">
              <a:rPr lang="zh-TW" altLang="en-US">
                <a:ea typeface="新細明體" charset="-120"/>
              </a:rPr>
              <a:pPr/>
              <a:t>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7173" name="Text Box 23"/>
          <p:cNvSpPr txBox="1">
            <a:spLocks noChangeArrowheads="1"/>
          </p:cNvSpPr>
          <p:nvPr/>
        </p:nvSpPr>
        <p:spPr bwMode="auto">
          <a:xfrm>
            <a:off x="914400" y="3851805"/>
            <a:ext cx="35052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Arial" charset="0"/>
                <a:ea typeface="新細明體" charset="-120"/>
              </a:rPr>
              <a:t>We copy the content (which is an address) of q to </a:t>
            </a:r>
            <a:r>
              <a:rPr kumimoji="1" lang="en-US" altLang="zh-TW" dirty="0" smtClean="0">
                <a:latin typeface="Arial" charset="0"/>
                <a:ea typeface="新細明體" charset="-120"/>
              </a:rPr>
              <a:t>p.</a:t>
            </a:r>
            <a:endParaRPr kumimoji="1" lang="en-US" altLang="zh-TW" dirty="0">
              <a:latin typeface="Arial" charset="0"/>
              <a:ea typeface="新細明體" charset="-120"/>
            </a:endParaRPr>
          </a:p>
          <a:p>
            <a:pPr eaLnBrk="1" hangingPunct="1"/>
            <a:r>
              <a:rPr kumimoji="1" lang="en-US" altLang="zh-TW" dirty="0">
                <a:latin typeface="Arial" charset="0"/>
                <a:ea typeface="新細明體" charset="-120"/>
              </a:rPr>
              <a:t>After the assignment, p and q </a:t>
            </a:r>
            <a:r>
              <a:rPr kumimoji="1" lang="en-US" altLang="zh-TW" dirty="0" smtClean="0">
                <a:latin typeface="Arial" charset="0"/>
                <a:ea typeface="新細明體" charset="-120"/>
              </a:rPr>
              <a:t>point </a:t>
            </a:r>
            <a:r>
              <a:rPr kumimoji="1" lang="en-US" altLang="zh-TW" dirty="0">
                <a:latin typeface="Arial" charset="0"/>
                <a:ea typeface="新細明體" charset="-120"/>
              </a:rPr>
              <a:t>to the same location in memory.</a:t>
            </a:r>
          </a:p>
          <a:p>
            <a:pPr eaLnBrk="1" hangingPunct="1"/>
            <a:r>
              <a:rPr kumimoji="1" lang="en-US" altLang="zh-TW" dirty="0">
                <a:latin typeface="Arial" charset="0"/>
                <a:ea typeface="新細明體" charset="-120"/>
              </a:rPr>
              <a:t>Therefore, if we change *p, *q will also be changed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Copy the content</a:t>
            </a:r>
          </a:p>
        </p:txBody>
      </p:sp>
      <p:sp>
        <p:nvSpPr>
          <p:cNvPr id="8196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3924300" cy="4267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*p = *q;</a:t>
            </a:r>
          </a:p>
          <a:p>
            <a:pPr eaLnBrk="1" hangingPunct="1"/>
            <a:endParaRPr lang="zh-TW" altLang="en-US" sz="2000" dirty="0" smtClean="0">
              <a:ea typeface="新細明體" charset="-120"/>
            </a:endParaRPr>
          </a:p>
        </p:txBody>
      </p:sp>
      <p:graphicFrame>
        <p:nvGraphicFramePr>
          <p:cNvPr id="8198" name="Object 24"/>
          <p:cNvGraphicFramePr>
            <a:graphicFrameLocks noGrp="1" noChangeAspect="1"/>
          </p:cNvGraphicFramePr>
          <p:nvPr>
            <p:ph sz="half" idx="2"/>
          </p:nvPr>
        </p:nvGraphicFramePr>
        <p:xfrm>
          <a:off x="4643438" y="1995488"/>
          <a:ext cx="3924300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2" name="Visio" r:id="rId4" imgW="6333895" imgH="6103866" progId="Visio.Drawing.11">
                  <p:embed/>
                </p:oleObj>
              </mc:Choice>
              <mc:Fallback>
                <p:oleObj name="Visio" r:id="rId4" imgW="6333895" imgH="6103866" progId="Visio.Drawing.11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995488"/>
                        <a:ext cx="3924300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18A0B91-0892-4943-9242-D51B21F44C50}" type="slidenum">
              <a:rPr lang="zh-TW" altLang="en-US">
                <a:ea typeface="新細明體" charset="-120"/>
              </a:rPr>
              <a:pPr/>
              <a:t>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8197" name="Text Box 22"/>
          <p:cNvSpPr txBox="1">
            <a:spLocks noChangeArrowheads="1"/>
          </p:cNvSpPr>
          <p:nvPr/>
        </p:nvSpPr>
        <p:spPr bwMode="auto">
          <a:xfrm>
            <a:off x="838200" y="2819400"/>
            <a:ext cx="37338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Arial" charset="0"/>
                <a:ea typeface="新細明體" charset="-120"/>
              </a:rPr>
              <a:t>We copy the value of </a:t>
            </a:r>
            <a:r>
              <a:rPr kumimoji="1" lang="en-US" altLang="zh-TW" dirty="0" smtClean="0">
                <a:latin typeface="Arial" charset="0"/>
                <a:ea typeface="新細明體" charset="-120"/>
              </a:rPr>
              <a:t>the variable </a:t>
            </a:r>
            <a:r>
              <a:rPr kumimoji="1" lang="en-US" altLang="zh-TW" dirty="0">
                <a:latin typeface="Arial" charset="0"/>
                <a:ea typeface="新細明體" charset="-120"/>
              </a:rPr>
              <a:t>pointed by q to the variable pointed by p.</a:t>
            </a:r>
          </a:p>
          <a:p>
            <a:pPr eaLnBrk="1" hangingPunct="1"/>
            <a:r>
              <a:rPr kumimoji="1" lang="en-US" altLang="zh-TW" dirty="0">
                <a:latin typeface="Arial" charset="0"/>
                <a:ea typeface="新細明體" charset="-120"/>
              </a:rPr>
              <a:t>After the assignment, p and q </a:t>
            </a:r>
            <a:r>
              <a:rPr kumimoji="1" lang="en-US" altLang="zh-TW" dirty="0" smtClean="0">
                <a:latin typeface="Arial" charset="0"/>
                <a:ea typeface="新細明體" charset="-120"/>
              </a:rPr>
              <a:t>still point </a:t>
            </a:r>
            <a:r>
              <a:rPr kumimoji="1" lang="en-US" altLang="zh-TW" dirty="0">
                <a:latin typeface="Arial" charset="0"/>
                <a:ea typeface="新細明體" charset="-120"/>
              </a:rPr>
              <a:t>to different locations in </a:t>
            </a:r>
            <a:r>
              <a:rPr kumimoji="1" lang="en-US" altLang="zh-TW" dirty="0" smtClean="0">
                <a:latin typeface="Arial" charset="0"/>
                <a:ea typeface="新細明體" charset="-120"/>
              </a:rPr>
              <a:t>memory.</a:t>
            </a:r>
            <a:endParaRPr kumimoji="1" lang="en-US" altLang="zh-TW" dirty="0">
              <a:latin typeface="Arial" charset="0"/>
              <a:ea typeface="新細明體" charset="-120"/>
            </a:endParaRPr>
          </a:p>
          <a:p>
            <a:pPr eaLnBrk="1" hangingPunct="1"/>
            <a:r>
              <a:rPr kumimoji="1" lang="en-US" altLang="zh-TW" dirty="0">
                <a:latin typeface="Arial" charset="0"/>
                <a:ea typeface="新細明體" charset="-120"/>
              </a:rPr>
              <a:t>if we change *p, *q will not be changed as p and q points to different location in </a:t>
            </a:r>
            <a:r>
              <a:rPr kumimoji="1" lang="en-US" altLang="zh-TW" dirty="0" smtClean="0">
                <a:latin typeface="Arial" charset="0"/>
                <a:ea typeface="新細明體" charset="-120"/>
              </a:rPr>
              <a:t>memory.</a:t>
            </a:r>
            <a:endParaRPr kumimoji="1" lang="en-US" altLang="zh-TW" dirty="0">
              <a:latin typeface="Arial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Relationship between arrays and pointers</a:t>
            </a:r>
          </a:p>
        </p:txBody>
      </p:sp>
      <p:graphicFrame>
        <p:nvGraphicFramePr>
          <p:cNvPr id="9223" name="Object 36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70148686"/>
              </p:ext>
            </p:extLst>
          </p:nvPr>
        </p:nvGraphicFramePr>
        <p:xfrm>
          <a:off x="4114800" y="1752600"/>
          <a:ext cx="4862513" cy="2409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Visio" r:id="rId4" imgW="5624496" imgH="2787590" progId="Visio.Drawing.11">
                  <p:embed/>
                </p:oleObj>
              </mc:Choice>
              <mc:Fallback>
                <p:oleObj name="Visio" r:id="rId4" imgW="5624496" imgH="2787590" progId="Visio.Drawing.11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752600"/>
                        <a:ext cx="4862513" cy="24099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24"/>
          <p:cNvSpPr txBox="1">
            <a:spLocks noChangeArrowheads="1"/>
          </p:cNvSpPr>
          <p:nvPr/>
        </p:nvSpPr>
        <p:spPr bwMode="auto">
          <a:xfrm>
            <a:off x="1066800" y="1676400"/>
            <a:ext cx="278765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[0]=400;</a:t>
            </a:r>
          </a:p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[1]=500;</a:t>
            </a:r>
          </a:p>
        </p:txBody>
      </p:sp>
      <p:sp>
        <p:nvSpPr>
          <p:cNvPr id="9220" name="Text Box 25"/>
          <p:cNvSpPr txBox="1">
            <a:spLocks noChangeArrowheads="1"/>
          </p:cNvSpPr>
          <p:nvPr/>
        </p:nvSpPr>
        <p:spPr bwMode="auto">
          <a:xfrm>
            <a:off x="1069616" y="3024347"/>
            <a:ext cx="2816584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*p;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p=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p[0]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=400; </a:t>
            </a:r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p[1]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=500;  </a:t>
            </a:r>
            <a:endParaRPr kumimoji="1" lang="en-US" altLang="zh-TW" u="sng" dirty="0">
              <a:solidFill>
                <a:srgbClr val="006600"/>
              </a:solidFill>
              <a:latin typeface="Courier New" pitchFamily="49" charset="0"/>
              <a:ea typeface="新細明體" charset="-120"/>
            </a:endParaRPr>
          </a:p>
        </p:txBody>
      </p:sp>
      <p:sp>
        <p:nvSpPr>
          <p:cNvPr id="9221" name="Text Box 26"/>
          <p:cNvSpPr txBox="1">
            <a:spLocks noChangeArrowheads="1"/>
          </p:cNvSpPr>
          <p:nvPr/>
        </p:nvSpPr>
        <p:spPr bwMode="auto">
          <a:xfrm>
            <a:off x="990600" y="2643347"/>
            <a:ext cx="156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Equivalent to</a:t>
            </a:r>
          </a:p>
        </p:txBody>
      </p:sp>
      <p:sp>
        <p:nvSpPr>
          <p:cNvPr id="9222" name="Rectangle 27"/>
          <p:cNvSpPr>
            <a:spLocks noChangeArrowheads="1"/>
          </p:cNvSpPr>
          <p:nvPr/>
        </p:nvSpPr>
        <p:spPr bwMode="auto">
          <a:xfrm>
            <a:off x="838200" y="4419600"/>
            <a:ext cx="77724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kumimoji="1" lang="en-US" altLang="zh-TW" sz="1900" u="sng" dirty="0">
                <a:latin typeface="+mn-lt"/>
                <a:ea typeface="新細明體" charset="-120"/>
              </a:rPr>
              <a:t>We can use array-like notation in pointers</a:t>
            </a:r>
          </a:p>
          <a:p>
            <a:pPr eaLnBrk="1" hangingPunct="1"/>
            <a:r>
              <a:rPr kumimoji="1" lang="en-US" altLang="zh-TW" dirty="0" err="1">
                <a:solidFill>
                  <a:schemeClr val="accent2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latin typeface="+mn-lt"/>
                <a:ea typeface="新細明體" charset="-120"/>
              </a:rPr>
              <a:t> is a 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constant </a:t>
            </a:r>
            <a:r>
              <a:rPr kumimoji="1" lang="en-US" altLang="zh-TW" dirty="0">
                <a:latin typeface="+mn-lt"/>
                <a:ea typeface="新細明體" charset="-120"/>
              </a:rPr>
              <a:t>pointer to the 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first</a:t>
            </a:r>
            <a:r>
              <a:rPr kumimoji="1" lang="en-US" altLang="zh-TW" dirty="0">
                <a:latin typeface="+mn-lt"/>
                <a:ea typeface="新細明體" charset="-120"/>
              </a:rPr>
              <a:t> byte of the array;</a:t>
            </a:r>
          </a:p>
          <a:p>
            <a:pPr eaLnBrk="1" hangingPunct="1"/>
            <a:r>
              <a:rPr kumimoji="1" lang="en-US" altLang="zh-TW" dirty="0">
                <a:latin typeface="+mn-lt"/>
                <a:ea typeface="新細明體" charset="-120"/>
              </a:rPr>
              <a:t>The value of p can be changed.</a:t>
            </a:r>
          </a:p>
          <a:p>
            <a:pPr eaLnBrk="1" hangingPunct="1"/>
            <a:r>
              <a:rPr kumimoji="1" lang="en-US" altLang="zh-TW" dirty="0">
                <a:latin typeface="+mn-lt"/>
                <a:ea typeface="新細明體" charset="-120"/>
              </a:rPr>
              <a:t>p=</a:t>
            </a:r>
            <a:r>
              <a:rPr kumimoji="1" lang="en-US" altLang="zh-TW" dirty="0" err="1"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latin typeface="+mn-lt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US" altLang="zh-TW" dirty="0">
                <a:solidFill>
                  <a:srgbClr val="FF3300"/>
                </a:solidFill>
                <a:latin typeface="+mn-lt"/>
                <a:ea typeface="新細明體" charset="-120"/>
              </a:rPr>
              <a:t>However, the value of </a:t>
            </a:r>
            <a:r>
              <a:rPr kumimoji="1" lang="en-US" altLang="zh-TW" dirty="0" err="1">
                <a:solidFill>
                  <a:srgbClr val="FF3300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solidFill>
                  <a:srgbClr val="FF3300"/>
                </a:solidFill>
                <a:latin typeface="+mn-lt"/>
                <a:ea typeface="新細明體" charset="-120"/>
              </a:rPr>
              <a:t> cannot be changed.</a:t>
            </a:r>
          </a:p>
          <a:p>
            <a:pPr eaLnBrk="1" hangingPunct="1"/>
            <a:r>
              <a:rPr kumimoji="1" lang="en-US" altLang="zh-TW" dirty="0" err="1">
                <a:solidFill>
                  <a:srgbClr val="FF3300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solidFill>
                  <a:srgbClr val="FF3300"/>
                </a:solidFill>
                <a:latin typeface="+mn-lt"/>
                <a:ea typeface="新細明體" charset="-120"/>
              </a:rPr>
              <a:t>=p; /*illegal*/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Relationship between arrays and pointers</a:t>
            </a:r>
          </a:p>
        </p:txBody>
      </p:sp>
      <p:graphicFrame>
        <p:nvGraphicFramePr>
          <p:cNvPr id="10247" name="Object 3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89209526"/>
              </p:ext>
            </p:extLst>
          </p:nvPr>
        </p:nvGraphicFramePr>
        <p:xfrm>
          <a:off x="4038600" y="1600200"/>
          <a:ext cx="4641183" cy="230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1" name="Visio" r:id="rId4" imgW="5624496" imgH="2787590" progId="Visio.Drawing.11">
                  <p:embed/>
                </p:oleObj>
              </mc:Choice>
              <mc:Fallback>
                <p:oleObj name="Visio" r:id="rId4" imgW="5624496" imgH="2787590" progId="Visio.Drawing.11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600200"/>
                        <a:ext cx="4641183" cy="230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24"/>
          <p:cNvSpPr txBox="1">
            <a:spLocks noChangeArrowheads="1"/>
          </p:cNvSpPr>
          <p:nvPr/>
        </p:nvSpPr>
        <p:spPr bwMode="auto">
          <a:xfrm>
            <a:off x="914400" y="1600200"/>
            <a:ext cx="2787650" cy="147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*p;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p=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p[0]=400;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p[1]=500;</a:t>
            </a:r>
          </a:p>
        </p:txBody>
      </p:sp>
      <p:sp>
        <p:nvSpPr>
          <p:cNvPr id="10244" name="Text Box 28"/>
          <p:cNvSpPr txBox="1">
            <a:spLocks noChangeArrowheads="1"/>
          </p:cNvSpPr>
          <p:nvPr/>
        </p:nvSpPr>
        <p:spPr bwMode="auto">
          <a:xfrm>
            <a:off x="914400" y="3749714"/>
            <a:ext cx="4800600" cy="175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*p;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p=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;  </a:t>
            </a:r>
            <a:r>
              <a:rPr kumimoji="1" lang="en-US" altLang="zh-TW" dirty="0" smtClean="0">
                <a:latin typeface="Courier New" pitchFamily="49" charset="0"/>
                <a:ea typeface="新細明體" charset="-120"/>
              </a:rPr>
              <a:t>	/*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p points to </a:t>
            </a:r>
            <a:r>
              <a:rPr kumimoji="1" lang="en-US" altLang="zh-TW" dirty="0" smtClean="0">
                <a:latin typeface="Courier New" pitchFamily="49" charset="0"/>
                <a:ea typeface="新細明體" charset="-120"/>
              </a:rPr>
              <a:t>90 */</a:t>
            </a:r>
            <a:endParaRPr kumimoji="1" lang="en-US" altLang="zh-TW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*p=400;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++p; </a:t>
            </a:r>
            <a:r>
              <a:rPr kumimoji="1" lang="en-US" altLang="zh-TW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		/*</a:t>
            </a:r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 points to 94 */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*p=500;</a:t>
            </a:r>
          </a:p>
        </p:txBody>
      </p:sp>
      <p:sp>
        <p:nvSpPr>
          <p:cNvPr id="10245" name="Text Box 29"/>
          <p:cNvSpPr txBox="1">
            <a:spLocks noChangeArrowheads="1"/>
          </p:cNvSpPr>
          <p:nvPr/>
        </p:nvSpPr>
        <p:spPr bwMode="auto">
          <a:xfrm>
            <a:off x="914400" y="3200400"/>
            <a:ext cx="156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Equivalent to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2209800" y="5943600"/>
            <a:ext cx="6019800" cy="609600"/>
          </a:xfrm>
          <a:prstGeom prst="wedgeRoundRectCallout">
            <a:avLst>
              <a:gd name="adj1" fmla="val -59652"/>
              <a:gd name="adj2" fmla="val -2052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smtClean="0">
                <a:ea typeface="新細明體" charset="-120"/>
              </a:rPr>
              <a:t>++p increments the content of p (an address) by </a:t>
            </a:r>
            <a:r>
              <a:rPr kumimoji="1" lang="en-US" altLang="zh-TW" dirty="0" err="1" smtClean="0">
                <a:ea typeface="新細明體" charset="-120"/>
              </a:rPr>
              <a:t>sizeof</a:t>
            </a:r>
            <a:r>
              <a:rPr kumimoji="1" lang="en-US" altLang="zh-TW" dirty="0" smtClean="0">
                <a:ea typeface="新細明體" charset="-120"/>
              </a:rPr>
              <a:t>(</a:t>
            </a:r>
            <a:r>
              <a:rPr kumimoji="1" lang="en-US" altLang="zh-TW" dirty="0" err="1" smtClean="0">
                <a:ea typeface="新細明體" charset="-120"/>
              </a:rPr>
              <a:t>int</a:t>
            </a:r>
            <a:r>
              <a:rPr kumimoji="1" lang="en-US" altLang="zh-TW" dirty="0" smtClean="0">
                <a:ea typeface="新細明體" charset="-120"/>
              </a:rPr>
              <a:t>) bytes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Arrays and pointers</a:t>
            </a:r>
          </a:p>
        </p:txBody>
      </p:sp>
      <p:graphicFrame>
        <p:nvGraphicFramePr>
          <p:cNvPr id="442371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27940925"/>
              </p:ext>
            </p:extLst>
          </p:nvPr>
        </p:nvGraphicFramePr>
        <p:xfrm>
          <a:off x="914400" y="1600200"/>
          <a:ext cx="7772400" cy="4114802"/>
        </p:xfrm>
        <a:graphic>
          <a:graphicData uri="http://schemas.openxmlformats.org/drawingml/2006/table">
            <a:tbl>
              <a:tblPr/>
              <a:tblGrid>
                <a:gridCol w="1423988"/>
                <a:gridCol w="2297112"/>
                <a:gridCol w="4051300"/>
              </a:tblGrid>
              <a:tr h="5064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Equivalent representation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Remark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&amp;num[0]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num is the address of the 0th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num+i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&amp;(num[i])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Address of the </a:t>
                      </a:r>
                      <a:r>
                        <a:rPr kumimoji="0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ith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*num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[0]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The value of the 0th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*(num+i)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num[i]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The value of the ith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(*num)+i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[0]+</a:t>
                      </a:r>
                      <a:r>
                        <a:rPr kumimoji="0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i</a:t>
                      </a:r>
                      <a:endParaRPr kumimoji="0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The value of the 0th element of the array plus </a:t>
                      </a:r>
                      <a:r>
                        <a:rPr kumimoji="0" lang="en-US" altLang="zh-TW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i</a:t>
                      </a:r>
                      <a:endParaRPr kumimoji="0" lang="en-US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2B05B2B-AF0E-4CAD-9A3B-9E2AE0BB6FEA}" type="slidenum">
              <a:rPr lang="zh-TW" altLang="en-US">
                <a:ea typeface="新細明體" charset="-120"/>
              </a:rPr>
              <a:pPr/>
              <a:t>9</a:t>
            </a:fld>
            <a:endParaRPr lang="en-US" altLang="zh-TW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Example 2: summing an array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4648200" cy="3352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#define N 10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void main(){</a:t>
            </a:r>
            <a:br>
              <a:rPr lang="nb-NO" altLang="zh-TW" sz="1800" dirty="0" smtClean="0">
                <a:latin typeface="Courier New" pitchFamily="49" charset="0"/>
                <a:ea typeface="新細明體" charset="-120"/>
              </a:rPr>
            </a:b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int a[N]={1,2,3,4,5,6,7,8,9,10};</a:t>
            </a:r>
            <a:br>
              <a:rPr lang="nb-NO" altLang="zh-TW" sz="1800" dirty="0" smtClean="0">
                <a:latin typeface="Courier New" pitchFamily="49" charset="0"/>
                <a:ea typeface="新細明體" charset="-120"/>
              </a:rPr>
            </a:b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int i, sum = 0;</a:t>
            </a:r>
            <a:br>
              <a:rPr lang="nb-NO" altLang="zh-TW" sz="1800" dirty="0" smtClean="0">
                <a:latin typeface="Courier New" pitchFamily="49" charset="0"/>
                <a:ea typeface="新細明體" charset="-120"/>
              </a:rPr>
            </a:b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for (i = 0; i &lt; N; ++i)</a:t>
            </a:r>
            <a:br>
              <a:rPr lang="nb-NO" altLang="zh-TW" sz="1800" dirty="0" smtClean="0">
                <a:latin typeface="Courier New" pitchFamily="49" charset="0"/>
                <a:ea typeface="新細明體" charset="-120"/>
              </a:rPr>
            </a:b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	sum += </a:t>
            </a:r>
            <a:r>
              <a:rPr lang="nb-NO" altLang="zh-TW" sz="1800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*(a + i);</a:t>
            </a: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 </a:t>
            </a:r>
            <a:br>
              <a:rPr lang="nb-NO" altLang="zh-TW" sz="1800" dirty="0" smtClean="0">
                <a:latin typeface="Courier New" pitchFamily="49" charset="0"/>
                <a:ea typeface="新細明體" charset="-120"/>
              </a:rPr>
            </a:b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cout &lt;&lt; sum; /*55 is printed*/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altLang="zh-TW" sz="18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500" dirty="0" smtClean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zh-TW" altLang="en-US" sz="1300" dirty="0" smtClean="0">
              <a:latin typeface="Courier New" pitchFamily="49" charset="0"/>
              <a:ea typeface="新細明體" charset="-120"/>
            </a:endParaRPr>
          </a:p>
        </p:txBody>
      </p:sp>
      <p:graphicFrame>
        <p:nvGraphicFramePr>
          <p:cNvPr id="13318" name="Object 21"/>
          <p:cNvGraphicFramePr>
            <a:graphicFrameLocks noGrp="1" noChangeAspect="1"/>
          </p:cNvGraphicFramePr>
          <p:nvPr>
            <p:ph sz="half" idx="2"/>
          </p:nvPr>
        </p:nvGraphicFramePr>
        <p:xfrm>
          <a:off x="4865688" y="1752600"/>
          <a:ext cx="3479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3" name="Visio" r:id="rId4" imgW="4915097" imgH="6026615" progId="Visio.Drawing.11">
                  <p:embed/>
                </p:oleObj>
              </mc:Choice>
              <mc:Fallback>
                <p:oleObj name="Visio" r:id="rId4" imgW="4915097" imgH="6026615" progId="Visio.Drawing.11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688" y="1752600"/>
                        <a:ext cx="34798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BC815B4-2F89-41C1-8A99-D70E27B01BBD}" type="slidenum">
              <a:rPr lang="zh-TW" altLang="en-US">
                <a:ea typeface="新細明體" charset="-120"/>
              </a:rPr>
              <a:pPr/>
              <a:t>10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3317" name="Rectangle 17"/>
          <p:cNvSpPr>
            <a:spLocks noChangeArrowheads="1"/>
          </p:cNvSpPr>
          <p:nvPr/>
        </p:nvSpPr>
        <p:spPr bwMode="auto">
          <a:xfrm>
            <a:off x="1524000" y="4572000"/>
            <a:ext cx="3101975" cy="1739900"/>
          </a:xfrm>
          <a:prstGeom prst="rect">
            <a:avLst/>
          </a:prstGeom>
          <a:noFill/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a+1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is the address of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a[1]</a:t>
            </a:r>
          </a:p>
          <a:p>
            <a:pPr eaLnBrk="1" hangingPunct="1"/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a+2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is the address of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a[2]</a:t>
            </a:r>
          </a:p>
          <a:p>
            <a:pPr eaLnBrk="1" hangingPunct="1"/>
            <a:r>
              <a:rPr kumimoji="1" lang="nb-NO" altLang="zh-TW" dirty="0">
                <a:latin typeface="Courier New" pitchFamily="49" charset="0"/>
                <a:ea typeface="新細明體" charset="-120"/>
              </a:rPr>
              <a:t>...</a:t>
            </a:r>
          </a:p>
          <a:p>
            <a:pPr eaLnBrk="1" hangingPunct="1"/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a+i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is the address of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a[i]</a:t>
            </a:r>
          </a:p>
          <a:p>
            <a:pPr eaLnBrk="1" hangingPunct="1"/>
            <a:endParaRPr kumimoji="1" lang="nb-NO" altLang="zh-TW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So,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*(a+i)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means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a[i]</a:t>
            </a:r>
            <a:endParaRPr kumimoji="1" lang="en-US" altLang="zh-TW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zh-TW" sz="3400" smtClean="0">
                <a:ea typeface="新細明體" charset="-120"/>
              </a:rPr>
              <a:t>Passing arrays to functions</a:t>
            </a: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B46E83A-5A96-4F87-8CD5-4A0B52AD9FBB}" type="slidenum">
              <a:rPr lang="zh-TW" altLang="en-US">
                <a:ea typeface="新細明體" charset="-120"/>
              </a:rPr>
              <a:pPr/>
              <a:t>11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648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800" dirty="0" smtClean="0">
                <a:ea typeface="新細明體" charset="-120"/>
              </a:rPr>
              <a:t>When an array is being passed, its </a:t>
            </a:r>
            <a:r>
              <a:rPr lang="en-US" altLang="zh-TW" sz="1800" dirty="0" smtClean="0">
                <a:solidFill>
                  <a:srgbClr val="FF0000"/>
                </a:solidFill>
                <a:ea typeface="新細明體" charset="-120"/>
              </a:rPr>
              <a:t>base address </a:t>
            </a:r>
            <a:r>
              <a:rPr lang="en-US" altLang="zh-TW" sz="1800" dirty="0" smtClean="0">
                <a:ea typeface="新細明體" charset="-120"/>
              </a:rPr>
              <a:t>is passed; the array elements themselves are not copied </a:t>
            </a:r>
            <a:r>
              <a:rPr lang="en-US" altLang="zh-TW" sz="1800" dirty="0" smtClean="0">
                <a:ea typeface="新細明體" charset="-120"/>
                <a:sym typeface="Wingdings"/>
              </a:rPr>
              <a:t> This is call-by-reference</a:t>
            </a:r>
            <a:endParaRPr lang="en-US" altLang="zh-TW" sz="1800" dirty="0" smtClean="0">
              <a:ea typeface="新細明體" charset="-120"/>
            </a:endParaRP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800" dirty="0" smtClean="0">
              <a:ea typeface="新細明體" charset="-120"/>
            </a:endParaRP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800" dirty="0" smtClean="0">
                <a:ea typeface="新細明體" charset="-120"/>
              </a:rPr>
              <a:t>As a notational convenience, the compiler allows array bracket notation to be used in declaring pointers as parameters, e.g. (next page)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dirty="0" smtClean="0">
                <a:ea typeface="新細明體" charset="-120"/>
              </a:rPr>
              <a:t>		</a:t>
            </a:r>
            <a:r>
              <a:rPr lang="en-US" altLang="zh-TW" sz="1800" b="1" dirty="0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double sum(</a:t>
            </a:r>
            <a:r>
              <a:rPr lang="en-US" altLang="zh-TW" sz="1800" b="1" dirty="0" err="1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800" b="1" dirty="0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 *array);</a:t>
            </a:r>
            <a:r>
              <a:rPr lang="en-US" altLang="zh-TW" sz="1800" b="1" dirty="0" smtClean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800" dirty="0" smtClean="0">
                <a:ea typeface="新細明體" charset="-120"/>
              </a:rPr>
              <a:t>is the same as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800" b="1" dirty="0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double sum(</a:t>
            </a:r>
            <a:r>
              <a:rPr lang="en-US" altLang="zh-TW" sz="1800" b="1" dirty="0" err="1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800" b="1" dirty="0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 array[]);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800" b="1" dirty="0" smtClean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altLang="zh-TW" sz="1600" b="1" dirty="0" smtClean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Example 3: Parameter Passing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4114800" cy="3200400"/>
          </a:xfrm>
          <a:solidFill>
            <a:schemeClr val="bg1"/>
          </a:solidFill>
          <a:ln cap="flat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/* Compute the mean value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#define  N  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>
                <a:latin typeface="Courier New" pitchFamily="49" charset="0"/>
                <a:ea typeface="新細明體" charset="-120"/>
              </a:rPr>
              <a:t>d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ouble sum(</a:t>
            </a: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*);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main(void)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{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a[N] = {8,6,2,7,1};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 double mean;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 mean = </a:t>
            </a:r>
            <a:r>
              <a:rPr lang="en-US" altLang="zh-TW" sz="11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sum(a)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/N;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&lt;&lt; "mean = “ &lt;&lt; mean &lt;&lt; </a:t>
            </a:r>
            <a:r>
              <a:rPr lang="en-US" altLang="zh-TW" sz="1100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  return 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100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15367" name="Object 1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52097443"/>
              </p:ext>
            </p:extLst>
          </p:nvPr>
        </p:nvGraphicFramePr>
        <p:xfrm>
          <a:off x="4889500" y="4343400"/>
          <a:ext cx="392430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2" name="Visio" r:id="rId4" imgW="5706230" imgH="2247867" progId="Visio.Drawing.11">
                  <p:embed/>
                </p:oleObj>
              </mc:Choice>
              <mc:Fallback>
                <p:oleObj name="Visio" r:id="rId4" imgW="5706230" imgH="2247867" progId="Visio.Drawing.11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4343400"/>
                        <a:ext cx="3924300" cy="154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181600" y="1600200"/>
            <a:ext cx="35052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d</a:t>
            </a:r>
            <a:r>
              <a:rPr lang="en-US" altLang="zh-TW" sz="1300" dirty="0" smtClean="0">
                <a:latin typeface="Courier New" pitchFamily="49" charset="0"/>
                <a:ea typeface="新細明體" charset="-120"/>
              </a:rPr>
              <a:t>ouble sum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1300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3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*array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{ 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3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300" dirty="0" smtClean="0">
                <a:latin typeface="Courier New" pitchFamily="49" charset="0"/>
                <a:ea typeface="新細明體" charset="-120"/>
              </a:rPr>
              <a:t>double total 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= 0.0;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300" dirty="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300" dirty="0" smtClean="0">
                <a:latin typeface="Courier New" pitchFamily="49" charset="0"/>
                <a:ea typeface="新細明體" charset="-120"/>
              </a:rPr>
              <a:t>	for 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13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3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3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300" dirty="0">
                <a:latin typeface="Courier New" pitchFamily="49" charset="0"/>
                <a:ea typeface="新細明體" charset="-120"/>
              </a:rPr>
              <a:t>++)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	    </a:t>
            </a:r>
            <a:r>
              <a:rPr lang="en-US" altLang="zh-TW" sz="13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total += array[</a:t>
            </a:r>
            <a:r>
              <a:rPr lang="en-US" altLang="zh-TW" sz="1300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3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];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  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	return total;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914399" y="4953000"/>
            <a:ext cx="377613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1600" dirty="0">
                <a:latin typeface="+mn-lt"/>
                <a:ea typeface="新細明體" charset="-120"/>
              </a:rPr>
              <a:t>When sum(a) is called, the content of a (address of a[0]) is assigned to the pointer array.</a:t>
            </a:r>
          </a:p>
          <a:p>
            <a:pPr eaLnBrk="1" hangingPunct="1"/>
            <a:r>
              <a:rPr kumimoji="1" lang="en-US" altLang="zh-TW" sz="1600" dirty="0">
                <a:latin typeface="+mn-lt"/>
                <a:ea typeface="新細明體" charset="-120"/>
              </a:rPr>
              <a:t>Therefore the pointer array points to a[0]</a:t>
            </a:r>
          </a:p>
        </p:txBody>
      </p:sp>
      <p:sp>
        <p:nvSpPr>
          <p:cNvPr id="15366" name="Text Box 14"/>
          <p:cNvSpPr txBox="1">
            <a:spLocks noChangeArrowheads="1"/>
          </p:cNvSpPr>
          <p:nvPr/>
        </p:nvSpPr>
        <p:spPr bwMode="auto">
          <a:xfrm>
            <a:off x="914398" y="6096000"/>
            <a:ext cx="7924801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dirty="0">
                <a:solidFill>
                  <a:schemeClr val="accent2"/>
                </a:solidFill>
                <a:latin typeface="+mn-lt"/>
                <a:ea typeface="新細明體" charset="-120"/>
              </a:rPr>
              <a:t>When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array</a:t>
            </a:r>
            <a:r>
              <a:rPr kumimoji="1" lang="en-US" altLang="zh-TW" sz="2000" dirty="0">
                <a:solidFill>
                  <a:schemeClr val="accent2"/>
                </a:solidFill>
                <a:latin typeface="+mn-lt"/>
                <a:ea typeface="新細明體" charset="-120"/>
              </a:rPr>
              <a:t> is passed as parameters, call-by-reference is used.</a:t>
            </a:r>
          </a:p>
          <a:p>
            <a:pPr eaLnBrk="1" hangingPunct="1"/>
            <a:r>
              <a:rPr kumimoji="1" lang="en-US" altLang="zh-TW" sz="2000" dirty="0">
                <a:solidFill>
                  <a:schemeClr val="accent2"/>
                </a:solidFill>
                <a:latin typeface="+mn-lt"/>
                <a:ea typeface="新細明體" charset="-120"/>
              </a:rPr>
              <a:t>If we modify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array[</a:t>
            </a:r>
            <a:r>
              <a:rPr kumimoji="1" lang="en-US" altLang="zh-TW" sz="2000" dirty="0" err="1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]</a:t>
            </a:r>
            <a:r>
              <a:rPr kumimoji="1" lang="en-US" altLang="zh-TW" sz="2000" dirty="0">
                <a:solidFill>
                  <a:schemeClr val="accent2"/>
                </a:solidFill>
                <a:latin typeface="+mn-lt"/>
                <a:ea typeface="新細明體" charset="-120"/>
              </a:rPr>
              <a:t> in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sum</a:t>
            </a:r>
            <a:r>
              <a:rPr kumimoji="1" lang="en-US" altLang="zh-TW" sz="2000" dirty="0">
                <a:solidFill>
                  <a:schemeClr val="accent2"/>
                </a:solidFill>
                <a:latin typeface="+mn-lt"/>
                <a:ea typeface="新細明體" charset="-120"/>
              </a:rPr>
              <a:t>,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a[</a:t>
            </a:r>
            <a:r>
              <a:rPr kumimoji="1" lang="en-US" altLang="zh-TW" sz="2000" dirty="0" err="1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]</a:t>
            </a:r>
            <a:r>
              <a:rPr kumimoji="1" lang="en-US" altLang="zh-TW" sz="2000" dirty="0">
                <a:solidFill>
                  <a:schemeClr val="accent2"/>
                </a:solidFill>
                <a:latin typeface="+mn-lt"/>
                <a:ea typeface="新細明體" charset="-120"/>
              </a:rPr>
              <a:t> is also modified in main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Arrays, pointers and strings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77724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char s[]="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s="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abcd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"; </a:t>
            </a:r>
            <a:r>
              <a:rPr lang="en-US" altLang="zh-TW" sz="1900" dirty="0" smtClean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//illegal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9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ea typeface="新細明體" charset="-120"/>
              </a:rPr>
              <a:t>Illegal as </a:t>
            </a:r>
            <a:r>
              <a:rPr lang="en-US" altLang="zh-TW" sz="1900" dirty="0" smtClean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s</a:t>
            </a:r>
            <a:r>
              <a:rPr lang="en-US" altLang="zh-TW" sz="1900" dirty="0" smtClean="0">
                <a:ea typeface="新細明體" charset="-120"/>
              </a:rPr>
              <a:t> is a </a:t>
            </a:r>
            <a:r>
              <a:rPr lang="en-US" altLang="zh-TW" sz="1900" dirty="0" smtClean="0">
                <a:solidFill>
                  <a:schemeClr val="accent2"/>
                </a:solidFill>
                <a:ea typeface="新細明體" charset="-120"/>
              </a:rPr>
              <a:t>constant</a:t>
            </a:r>
            <a:r>
              <a:rPr lang="en-US" altLang="zh-TW" sz="1900" dirty="0" smtClean="0">
                <a:ea typeface="新細明體" charset="-120"/>
              </a:rPr>
              <a:t> </a:t>
            </a:r>
            <a:r>
              <a:rPr lang="en-US" altLang="zh-TW" sz="1900" dirty="0" smtClean="0">
                <a:solidFill>
                  <a:schemeClr val="accent2"/>
                </a:solidFill>
                <a:ea typeface="新細明體" charset="-120"/>
              </a:rPr>
              <a:t>pointer</a:t>
            </a:r>
            <a:r>
              <a:rPr lang="en-US" altLang="zh-TW" sz="1900" dirty="0" smtClean="0">
                <a:ea typeface="新細明體" charset="-120"/>
              </a:rPr>
              <a:t> and cannot be modified</a:t>
            </a:r>
            <a:endParaRPr lang="en-US" altLang="zh-TW" sz="19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9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zh-TW" altLang="en-US" sz="1900" dirty="0" smtClean="0">
              <a:solidFill>
                <a:schemeClr val="accent2"/>
              </a:solidFill>
              <a:ea typeface="新細明體" charset="-120"/>
            </a:endParaRPr>
          </a:p>
        </p:txBody>
      </p:sp>
      <p:graphicFrame>
        <p:nvGraphicFramePr>
          <p:cNvPr id="16389" name="Object 2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59878836"/>
              </p:ext>
            </p:extLst>
          </p:nvPr>
        </p:nvGraphicFramePr>
        <p:xfrm>
          <a:off x="1066800" y="3505200"/>
          <a:ext cx="68961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4" name="Visio" r:id="rId4" imgW="7367128" imgH="1859198" progId="Visio.Drawing.11">
                  <p:embed/>
                </p:oleObj>
              </mc:Choice>
              <mc:Fallback>
                <p:oleObj name="Visio" r:id="rId4" imgW="7367128" imgH="1859198" progId="Visio.Drawing.11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05200"/>
                        <a:ext cx="6896100" cy="173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8A7AF09-4A20-4C5A-8E85-2003478E736B}" type="slidenum">
              <a:rPr lang="zh-TW" altLang="en-US">
                <a:ea typeface="新細明體" charset="-120"/>
              </a:rPr>
              <a:pPr/>
              <a:t>13</a:t>
            </a:fld>
            <a:endParaRPr lang="en-US" altLang="zh-TW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&gt;&gt; </a:t>
            </a:r>
            <a:r>
              <a:rPr lang="en-US" altLang="zh-TW" dirty="0" smtClean="0">
                <a:ea typeface="新細明體" charset="-120"/>
              </a:rPr>
              <a:t>a string (I)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39243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char s[]="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";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&gt;&gt; s;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charset="-120"/>
            </a:endParaRPr>
          </a:p>
        </p:txBody>
      </p:sp>
      <p:graphicFrame>
        <p:nvGraphicFramePr>
          <p:cNvPr id="17414" name="Object 1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73958766"/>
              </p:ext>
            </p:extLst>
          </p:nvPr>
        </p:nvGraphicFramePr>
        <p:xfrm>
          <a:off x="2346325" y="3886200"/>
          <a:ext cx="5365750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99" name="Visio" r:id="rId4" imgW="5926987" imgH="1793340" progId="Visio.Drawing.11">
                  <p:embed/>
                </p:oleObj>
              </mc:Choice>
              <mc:Fallback>
                <p:oleObj name="Visio" r:id="rId4" imgW="5926987" imgH="1793340" progId="Visio.Drawing.11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3886200"/>
                        <a:ext cx="5365750" cy="162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93C8641-3038-4FB7-94B4-7BAEC069F1C6}" type="slidenum">
              <a:rPr lang="zh-TW" altLang="en-US">
                <a:ea typeface="新細明體" charset="-120"/>
              </a:rPr>
              <a:pPr/>
              <a:t>14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7413" name="Rectangle 13"/>
          <p:cNvSpPr>
            <a:spLocks noChangeArrowheads="1"/>
          </p:cNvSpPr>
          <p:nvPr/>
        </p:nvSpPr>
        <p:spPr bwMode="auto">
          <a:xfrm>
            <a:off x="5181600" y="1865312"/>
            <a:ext cx="3001143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Comic Sans MS" pitchFamily="66" charset="0"/>
                <a:ea typeface="新細明體" charset="-120"/>
              </a:rPr>
              <a:t>input: </a:t>
            </a:r>
            <a:r>
              <a:rPr kumimoji="1" lang="en-US" altLang="zh-TW" sz="2400" dirty="0" err="1" smtClean="0">
                <a:latin typeface="Comic Sans MS" pitchFamily="66" charset="0"/>
                <a:ea typeface="新細明體" charset="-120"/>
              </a:rPr>
              <a:t>Hello_World</a:t>
            </a:r>
            <a:endParaRPr kumimoji="1" lang="en-US" altLang="zh-TW" sz="2400" dirty="0"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dirty="0">
                <a:ea typeface="新細明體" charset="-120"/>
              </a:rPr>
              <a:t>a string (I)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7027D2-BC87-48C6-9313-AF5105E71B40}" type="slidenum">
              <a:rPr lang="zh-TW" altLang="en-US">
                <a:ea typeface="新細明體" charset="-120"/>
              </a:rPr>
              <a:pPr/>
              <a:t>15</a:t>
            </a:fld>
            <a:endParaRPr lang="en-US" altLang="zh-TW">
              <a:ea typeface="新細明體" charset="-120"/>
            </a:endParaRPr>
          </a:p>
        </p:txBody>
      </p:sp>
      <p:graphicFrame>
        <p:nvGraphicFramePr>
          <p:cNvPr id="18436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78728140"/>
              </p:ext>
            </p:extLst>
          </p:nvPr>
        </p:nvGraphicFramePr>
        <p:xfrm>
          <a:off x="914400" y="1600200"/>
          <a:ext cx="5551487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2" name="Visio" r:id="rId3" imgW="7367066" imgH="3839130" progId="Visio.Drawing.11">
                  <p:embed/>
                </p:oleObj>
              </mc:Choice>
              <mc:Fallback>
                <p:oleObj name="Visio" r:id="rId3" imgW="7367066" imgH="383913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5551487" cy="289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914400" y="4697413"/>
            <a:ext cx="7772400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Size of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s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 is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4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. Array out-of-bound!  </a:t>
            </a:r>
            <a:r>
              <a:rPr kumimoji="1" lang="en-US" altLang="zh-TW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kumimoji="1" lang="en-US" altLang="zh-TW" dirty="0" smtClean="0">
                <a:latin typeface="Courier New" pitchFamily="49" charset="0"/>
                <a:ea typeface="新細明體" charset="-120"/>
              </a:rPr>
              <a:t> &gt;&gt; </a:t>
            </a:r>
            <a:r>
              <a:rPr kumimoji="1" lang="en-US" altLang="zh-TW" dirty="0" smtClean="0">
                <a:latin typeface="Comic Sans MS" pitchFamily="66" charset="0"/>
                <a:ea typeface="新細明體" charset="-120"/>
              </a:rPr>
              <a:t>does 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not perform bound-checking</a:t>
            </a:r>
          </a:p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Better to use: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  </a:t>
            </a:r>
            <a:r>
              <a:rPr kumimoji="1" lang="en-US" altLang="zh-TW" dirty="0" err="1" smtClean="0">
                <a:latin typeface="Courier New" pitchFamily="49" charset="0"/>
                <a:ea typeface="新細明體" charset="-120"/>
              </a:rPr>
              <a:t>cin.getline</a:t>
            </a:r>
            <a:r>
              <a:rPr kumimoji="1" lang="en-US" altLang="zh-TW" dirty="0" smtClean="0">
                <a:latin typeface="Courier New" pitchFamily="49" charset="0"/>
                <a:ea typeface="新細明體" charset="-120"/>
              </a:rPr>
              <a:t>(s,4);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/*read at most 3 characters*/</a:t>
            </a:r>
          </a:p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Remember to leave space for the final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'\0'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 character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dirty="0" smtClean="0">
                <a:ea typeface="新細明體" charset="-120"/>
              </a:rPr>
              <a:t>a string (II)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01800"/>
            <a:ext cx="39243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char *s1;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19462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4953000" y="2514600"/>
          <a:ext cx="198596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7" name="Visio" r:id="rId4" imgW="1985421" imgH="595937" progId="Visio.Drawing.11">
                  <p:embed/>
                </p:oleObj>
              </mc:Choice>
              <mc:Fallback>
                <p:oleObj name="Visio" r:id="rId4" imgW="1985421" imgH="595937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514600"/>
                        <a:ext cx="1985963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CCDEBF-1B5A-45D0-A622-9F13608E3504}" type="slidenum">
              <a:rPr lang="zh-TW" altLang="en-US">
                <a:ea typeface="新細明體" charset="-120"/>
              </a:rPr>
              <a:pPr/>
              <a:t>16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14400" y="4343400"/>
            <a:ext cx="7162800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Problem: when we declare the pointer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s1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, we do not know where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s1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 points to. </a:t>
            </a:r>
          </a:p>
          <a:p>
            <a:pPr eaLnBrk="1" hangingPunct="1"/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In this example, we try to read a string and store it in the location pointed </a:t>
            </a:r>
            <a:r>
              <a:rPr kumimoji="1" lang="en-US" altLang="zh-TW" sz="2000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by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s1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. This may generate errors as we may overwrite some important locations in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200" dirty="0" smtClean="0">
                <a:ea typeface="新細明體" charset="-120"/>
              </a:rPr>
              <a:t>Dynamic memory allocation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76400"/>
            <a:ext cx="4648200" cy="4267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char *s1;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b="1" dirty="0" smtClean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s1=new char[4];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"*/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delete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s1=new char(6);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delete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0487" name="Object 16"/>
          <p:cNvGraphicFramePr>
            <a:graphicFrameLocks noGrp="1" noChangeAspect="1"/>
          </p:cNvGraphicFramePr>
          <p:nvPr>
            <p:ph sz="half" idx="2"/>
          </p:nvPr>
        </p:nvGraphicFramePr>
        <p:xfrm>
          <a:off x="5715000" y="1828800"/>
          <a:ext cx="2692400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1" name="Visio" r:id="rId4" imgW="2692061" imgH="2216139" progId="Visio.Drawing.11">
                  <p:embed/>
                </p:oleObj>
              </mc:Choice>
              <mc:Fallback>
                <p:oleObj name="Visio" r:id="rId4" imgW="2692061" imgH="2216139" progId="Visio.Drawing.11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828800"/>
                        <a:ext cx="2692400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541727B-AACA-484D-9176-14C248B22731}" type="slidenum">
              <a:rPr lang="zh-TW" altLang="en-US">
                <a:ea typeface="新細明體" charset="-120"/>
              </a:rPr>
              <a:pPr/>
              <a:t>17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609600" y="26670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5410200" y="4572000"/>
            <a:ext cx="3276600" cy="1752600"/>
          </a:xfrm>
          <a:prstGeom prst="wedgeRoundRectCallout">
            <a:avLst>
              <a:gd name="adj1" fmla="val -82349"/>
              <a:gd name="adj2" fmla="val -1586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new</a:t>
            </a:r>
            <a:r>
              <a:rPr kumimoji="1" lang="en-US" altLang="zh-TW" dirty="0">
                <a:ea typeface="新細明體" charset="-120"/>
              </a:rPr>
              <a:t> dynamically allocates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4 </a:t>
            </a:r>
            <a:r>
              <a:rPr kumimoji="1" lang="en-US" altLang="zh-TW" dirty="0">
                <a:ea typeface="新細明體" charset="-120"/>
              </a:rPr>
              <a:t>bytes of memory.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new </a:t>
            </a:r>
            <a:r>
              <a:rPr kumimoji="1" lang="en-US" altLang="zh-TW" dirty="0">
                <a:ea typeface="新細明體" charset="-120"/>
              </a:rPr>
              <a:t>returns a pointer to the 1st byte of the chunk of memory, which is assigned to </a:t>
            </a:r>
            <a:r>
              <a:rPr kumimoji="1" lang="en-US" altLang="zh-TW" dirty="0" smtClean="0">
                <a:solidFill>
                  <a:srgbClr val="FFFF00"/>
                </a:solidFill>
                <a:ea typeface="新細明體" charset="-120"/>
              </a:rPr>
              <a:t>s1</a:t>
            </a:r>
            <a:endParaRPr kumimoji="1" lang="en-US" altLang="zh-TW" dirty="0">
              <a:solidFill>
                <a:srgbClr val="FFFF00"/>
              </a:solidFill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4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200" dirty="0" smtClean="0">
                <a:ea typeface="新細明體" charset="-120"/>
              </a:rPr>
              <a:t>Example 4: Dynamic memory allocation</a:t>
            </a:r>
            <a:endParaRPr lang="zh-TW" altLang="en-US" sz="3200" dirty="0" smtClean="0">
              <a:ea typeface="新細明體" charset="-12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45386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char *s1;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5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5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s1=new char(6);  //same as char[6]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1511" name="Object 13"/>
          <p:cNvGraphicFramePr>
            <a:graphicFrameLocks noGrp="1" noChangeAspect="1"/>
          </p:cNvGraphicFramePr>
          <p:nvPr>
            <p:ph sz="half" idx="2"/>
          </p:nvPr>
        </p:nvGraphicFramePr>
        <p:xfrm>
          <a:off x="5562600" y="1676400"/>
          <a:ext cx="2979738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5" name="Visio" r:id="rId4" imgW="2980028" imgH="2216139" progId="Visio.Drawing.11">
                  <p:embed/>
                </p:oleObj>
              </mc:Choice>
              <mc:Fallback>
                <p:oleObj name="Visio" r:id="rId4" imgW="2980028" imgH="2216139" progId="Visio.Drawing.11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76400"/>
                        <a:ext cx="2979738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7CE89A3-E6A9-453E-AB9E-B2B124AF662D}" type="slidenum">
              <a:rPr lang="zh-TW" altLang="en-US">
                <a:ea typeface="新細明體" charset="-120"/>
              </a:rPr>
              <a:pPr/>
              <a:t>18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1509" name="Line 11"/>
          <p:cNvSpPr>
            <a:spLocks noChangeShapeType="1"/>
          </p:cNvSpPr>
          <p:nvPr/>
        </p:nvSpPr>
        <p:spPr bwMode="auto">
          <a:xfrm>
            <a:off x="381000" y="30480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 smtClean="0">
                <a:ea typeface="新細明體" charset="-120"/>
              </a:rPr>
              <a:t>Example 4: Dynamic memory allocation</a:t>
            </a:r>
            <a:endParaRPr lang="zh-TW" altLang="en-US" sz="3200" smtClean="0">
              <a:ea typeface="新細明體" charset="-12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EDF37D-984C-4A90-BA40-5170C86414BA}" type="slidenum">
              <a:rPr lang="zh-TW" altLang="en-US">
                <a:ea typeface="新細明體" charset="-120"/>
              </a:rPr>
              <a:pPr/>
              <a:t>19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691062" cy="4267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char *s1;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600" b="1" dirty="0">
              <a:solidFill>
                <a:srgbClr val="FF0000"/>
              </a:solidFill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s1=new char(6);  //same as char[6]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zh-TW" altLang="en-US" sz="2100" dirty="0" smtClean="0">
              <a:ea typeface="新細明體" charset="-120"/>
            </a:endParaRP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4678362" y="5410200"/>
            <a:ext cx="28352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mic Sans MS" pitchFamily="66" charset="0"/>
                <a:ea typeface="新細明體" charset="-120"/>
              </a:rPr>
              <a:t>Memory is free and can be used to store other data</a:t>
            </a:r>
          </a:p>
        </p:txBody>
      </p:sp>
      <p:graphicFrame>
        <p:nvGraphicFramePr>
          <p:cNvPr id="22534" name="Object 5"/>
          <p:cNvGraphicFramePr>
            <a:graphicFrameLocks noChangeAspect="1"/>
          </p:cNvGraphicFramePr>
          <p:nvPr/>
        </p:nvGraphicFramePr>
        <p:xfrm>
          <a:off x="5562600" y="2362200"/>
          <a:ext cx="2979738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8" name="Visio" r:id="rId3" imgW="2980028" imgH="2216139" progId="Visio.Drawing.11">
                  <p:embed/>
                </p:oleObj>
              </mc:Choice>
              <mc:Fallback>
                <p:oleObj name="Visio" r:id="rId3" imgW="2980028" imgH="2216139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362200"/>
                        <a:ext cx="2979738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7672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char *s1;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4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s1=new char(6);  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//same as char[6]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4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4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3558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5499100" y="1752600"/>
          <a:ext cx="2212975" cy="426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2" name="Visio" r:id="rId4" imgW="2980028" imgH="5744166" progId="Visio.Drawing.11">
                  <p:embed/>
                </p:oleObj>
              </mc:Choice>
              <mc:Fallback>
                <p:oleObj name="Visio" r:id="rId4" imgW="2980028" imgH="5744166" progId="Visio.Drawing.11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100" y="1752600"/>
                        <a:ext cx="2212975" cy="426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342900" y="38100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3581400" y="4495800"/>
            <a:ext cx="2895600" cy="2133600"/>
          </a:xfrm>
          <a:prstGeom prst="wedgeRoundRectCallout">
            <a:avLst>
              <a:gd name="adj1" fmla="val -92861"/>
              <a:gd name="adj2" fmla="val -7838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dirty="0" smtClean="0">
                <a:solidFill>
                  <a:srgbClr val="FFFF00"/>
                </a:solidFill>
                <a:ea typeface="新細明體" charset="-120"/>
              </a:rPr>
              <a:t>new </a:t>
            </a:r>
            <a:r>
              <a:rPr kumimoji="1" lang="en-US" altLang="zh-TW" dirty="0">
                <a:ea typeface="新細明體" charset="-120"/>
              </a:rPr>
              <a:t>dynamically allocates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6</a:t>
            </a:r>
            <a:r>
              <a:rPr kumimoji="1" lang="en-US" altLang="zh-TW" dirty="0">
                <a:solidFill>
                  <a:schemeClr val="accent2"/>
                </a:solidFill>
                <a:ea typeface="新細明體" charset="-120"/>
              </a:rPr>
              <a:t> </a:t>
            </a:r>
            <a:r>
              <a:rPr kumimoji="1" lang="en-US" altLang="zh-TW" dirty="0">
                <a:ea typeface="新細明體" charset="-120"/>
              </a:rPr>
              <a:t>bytes of memory. </a:t>
            </a:r>
            <a:r>
              <a:rPr kumimoji="1" lang="en-US" altLang="zh-TW" dirty="0" smtClean="0">
                <a:solidFill>
                  <a:srgbClr val="FFFF00"/>
                </a:solidFill>
                <a:ea typeface="新細明體" charset="-120"/>
              </a:rPr>
              <a:t>new </a:t>
            </a:r>
            <a:r>
              <a:rPr kumimoji="1" lang="en-US" altLang="zh-TW" dirty="0">
                <a:ea typeface="新細明體" charset="-120"/>
              </a:rPr>
              <a:t>returns a pointer to the 1st byte of the chunk of memory, which is assigned to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s1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0720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char *s1;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s1=new char(6);  //same as char[6]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delete s1;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4582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6553200" y="1793875"/>
          <a:ext cx="2214563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6" name="Visio" r:id="rId4" imgW="3170051" imgH="5771411" progId="Visio.Drawing.11">
                  <p:embed/>
                </p:oleObj>
              </mc:Choice>
              <mc:Fallback>
                <p:oleObj name="Visio" r:id="rId4" imgW="3170051" imgH="5771411" progId="Visio.Drawing.11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793875"/>
                        <a:ext cx="2214563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11"/>
          <p:cNvSpPr>
            <a:spLocks noChangeShapeType="1"/>
          </p:cNvSpPr>
          <p:nvPr/>
        </p:nvSpPr>
        <p:spPr bwMode="auto">
          <a:xfrm>
            <a:off x="228600" y="42672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Guidelines on using pointers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3FBD204-B9C3-4F02-A2C2-8AE8E11EF2E2}" type="slidenum">
              <a:rPr lang="zh-TW" altLang="en-US">
                <a:ea typeface="新細明體" charset="-120"/>
              </a:rPr>
              <a:pPr/>
              <a:t>22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000" dirty="0" smtClean="0">
                <a:ea typeface="新細明體" charset="-120"/>
              </a:rPr>
              <a:t>Initial a pointer to NULL after declaration</a:t>
            </a:r>
          </a:p>
          <a:p>
            <a:pPr lvl="1" eaLnBrk="1" hangingPunct="1"/>
            <a:r>
              <a:rPr lang="en-US" altLang="zh-TW" sz="1800" dirty="0" smtClean="0">
                <a:ea typeface="新細明體" charset="-120"/>
              </a:rPr>
              <a:t>char *</a:t>
            </a:r>
            <a:r>
              <a:rPr lang="en-US" altLang="zh-TW" sz="1800" dirty="0" err="1" smtClean="0">
                <a:ea typeface="新細明體" charset="-120"/>
              </a:rPr>
              <a:t>cPtr</a:t>
            </a:r>
            <a:r>
              <a:rPr lang="en-US" altLang="zh-TW" sz="1800" dirty="0" smtClean="0">
                <a:ea typeface="新細明體" charset="-120"/>
              </a:rPr>
              <a:t>=NULL;</a:t>
            </a:r>
          </a:p>
          <a:p>
            <a:pPr eaLnBrk="1" hangingPunct="1"/>
            <a:r>
              <a:rPr lang="en-US" altLang="zh-TW" sz="2000" dirty="0" smtClean="0">
                <a:ea typeface="新細明體" charset="-120"/>
              </a:rPr>
              <a:t>Check its value before use</a:t>
            </a:r>
          </a:p>
          <a:p>
            <a:pPr lvl="1" eaLnBrk="1" hangingPunct="1"/>
            <a:r>
              <a:rPr lang="en-US" altLang="zh-TW" sz="1800" dirty="0" smtClean="0">
                <a:ea typeface="新細明體" charset="-120"/>
              </a:rPr>
              <a:t>if (</a:t>
            </a:r>
            <a:r>
              <a:rPr lang="en-US" altLang="zh-TW" sz="1800" dirty="0" err="1" smtClean="0">
                <a:ea typeface="新細明體" charset="-120"/>
              </a:rPr>
              <a:t>cptr</a:t>
            </a:r>
            <a:r>
              <a:rPr lang="en-US" altLang="zh-TW" sz="1800" dirty="0" smtClean="0">
                <a:ea typeface="新細明體" charset="-120"/>
              </a:rPr>
              <a:t>!=NULL){</a:t>
            </a:r>
          </a:p>
          <a:p>
            <a:pPr lvl="1" eaLnBrk="1" hangingPunct="1"/>
            <a:r>
              <a:rPr lang="en-US" altLang="zh-TW" sz="1800" dirty="0" smtClean="0">
                <a:ea typeface="新細明體" charset="-120"/>
              </a:rPr>
              <a:t>….</a:t>
            </a:r>
          </a:p>
          <a:p>
            <a:pPr lvl="1" eaLnBrk="1" hangingPunct="1"/>
            <a:r>
              <a:rPr lang="en-US" altLang="zh-TW" sz="1800" dirty="0" smtClean="0">
                <a:ea typeface="新細明體" charset="-120"/>
              </a:rPr>
              <a:t>}</a:t>
            </a:r>
          </a:p>
          <a:p>
            <a:pPr eaLnBrk="1" hangingPunct="1"/>
            <a:r>
              <a:rPr lang="en-US" altLang="zh-TW" sz="2000" dirty="0" smtClean="0">
                <a:ea typeface="新細明體" charset="-120"/>
              </a:rPr>
              <a:t>Free the memory allocated by the “new” operator using delete</a:t>
            </a:r>
          </a:p>
          <a:p>
            <a:pPr lvl="1"/>
            <a:r>
              <a:rPr lang="en-US" altLang="zh-TW" sz="1800" dirty="0" err="1" smtClean="0">
                <a:ea typeface="新細明體" charset="-120"/>
              </a:rPr>
              <a:t>cPtr</a:t>
            </a:r>
            <a:r>
              <a:rPr lang="en-US" altLang="zh-TW" sz="1800" dirty="0" smtClean="0">
                <a:ea typeface="新細明體" charset="-120"/>
              </a:rPr>
              <a:t> = new char[6]; …</a:t>
            </a:r>
          </a:p>
          <a:p>
            <a:pPr lvl="1"/>
            <a:r>
              <a:rPr lang="en-US" altLang="zh-TW" sz="1800" dirty="0">
                <a:ea typeface="新細明體" charset="-120"/>
              </a:rPr>
              <a:t>d</a:t>
            </a:r>
            <a:r>
              <a:rPr lang="en-US" altLang="zh-TW" sz="1800" dirty="0" smtClean="0">
                <a:ea typeface="新細明體" charset="-120"/>
              </a:rPr>
              <a:t>elete </a:t>
            </a:r>
            <a:r>
              <a:rPr lang="en-US" altLang="zh-TW" sz="1800" dirty="0" err="1" smtClean="0">
                <a:ea typeface="新細明體" charset="-120"/>
              </a:rPr>
              <a:t>cPtr</a:t>
            </a:r>
            <a:r>
              <a:rPr lang="en-US" altLang="zh-TW" sz="1800" dirty="0" smtClean="0">
                <a:ea typeface="新細明體" charset="-120"/>
              </a:rPr>
              <a:t>;</a:t>
            </a:r>
          </a:p>
          <a:p>
            <a:pPr eaLnBrk="1" hangingPunct="1"/>
            <a:r>
              <a:rPr lang="en-US" altLang="zh-TW" sz="2000" dirty="0" smtClean="0">
                <a:ea typeface="新細明體" charset="-120"/>
              </a:rPr>
              <a:t>Set it NULL again after free</a:t>
            </a:r>
          </a:p>
          <a:p>
            <a:pPr lvl="1" eaLnBrk="1" hangingPunct="1"/>
            <a:r>
              <a:rPr lang="en-US" altLang="zh-TW" sz="1800" dirty="0" smtClean="0">
                <a:ea typeface="新細明體" charset="-120"/>
              </a:rPr>
              <a:t>delete </a:t>
            </a:r>
            <a:r>
              <a:rPr lang="en-US" altLang="zh-TW" sz="1800" dirty="0" err="1" smtClean="0">
                <a:ea typeface="新細明體" charset="-120"/>
              </a:rPr>
              <a:t>cPtr</a:t>
            </a:r>
            <a:r>
              <a:rPr lang="en-US" altLang="zh-TW" sz="1800" dirty="0" smtClean="0">
                <a:ea typeface="新細明體" charset="-120"/>
              </a:rPr>
              <a:t>;</a:t>
            </a:r>
          </a:p>
          <a:p>
            <a:pPr lvl="1" eaLnBrk="1" hangingPunct="1"/>
            <a:r>
              <a:rPr lang="en-US" altLang="zh-TW" sz="1800" dirty="0" err="1" smtClean="0">
                <a:ea typeface="新細明體" charset="-120"/>
              </a:rPr>
              <a:t>cPtr</a:t>
            </a:r>
            <a:r>
              <a:rPr lang="en-US" altLang="zh-TW" sz="1800" dirty="0" smtClean="0">
                <a:ea typeface="新細明體" charset="-120"/>
              </a:rPr>
              <a:t>=NULL;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Summary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C57825F-89D9-485D-9EA9-81C3B23B4A56}" type="slidenum">
              <a:rPr lang="zh-TW" altLang="en-US">
                <a:ea typeface="新細明體" charset="-120"/>
              </a:rPr>
              <a:pPr/>
              <a:t>23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Pointers can be used to access array element.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Array name is a pointer pointing to the first element of the array.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A string is stored as an array of characters.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Strings must be terminated by an ‘\0’ character, therefore a string with 5 characters will take up 6 characters space.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Operator 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new</a:t>
            </a:r>
            <a:r>
              <a:rPr lang="en-US" altLang="zh-TW" sz="1900" dirty="0" smtClean="0">
                <a:ea typeface="新細明體" charset="-120"/>
              </a:rPr>
              <a:t> allocates memory space and returns a pointer pointing to the newly allocated space.</a:t>
            </a:r>
          </a:p>
          <a:p>
            <a:pPr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Memory obtained by </a:t>
            </a:r>
            <a:r>
              <a:rPr lang="en-US" altLang="zh-TW" sz="1900" dirty="0">
                <a:latin typeface="Courier New" pitchFamily="49" charset="0"/>
                <a:ea typeface="新細明體" charset="-120"/>
                <a:cs typeface="Courier New" pitchFamily="49" charset="0"/>
              </a:rPr>
              <a:t>new</a:t>
            </a:r>
            <a:r>
              <a:rPr lang="en-US" altLang="zh-TW" sz="1900" dirty="0" smtClean="0">
                <a:ea typeface="新細明體" charset="-120"/>
              </a:rPr>
              <a:t> must be deleted after use.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1900" dirty="0" smtClean="0">
                <a:ea typeface="新細明體" charset="-120"/>
              </a:rPr>
              <a:t>Extra care must be taken when handling pointers, as it may point to an invalid / unexpected location and make the program crashed.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11510</TotalTime>
  <Words>1195</Words>
  <Application>Microsoft Macintosh PowerPoint</Application>
  <PresentationFormat>On-screen Show (4:3)</PresentationFormat>
  <Paragraphs>284</Paragraphs>
  <Slides>23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Comic Sans MS</vt:lpstr>
      <vt:lpstr>Courier New</vt:lpstr>
      <vt:lpstr>SimSun</vt:lpstr>
      <vt:lpstr>Verdana</vt:lpstr>
      <vt:lpstr>Wingdings</vt:lpstr>
      <vt:lpstr>Wingdings 2</vt:lpstr>
      <vt:lpstr>新細明體</vt:lpstr>
      <vt:lpstr>Equity</vt:lpstr>
      <vt:lpstr>Visio</vt:lpstr>
      <vt:lpstr>CS2311 Computer Programming</vt:lpstr>
      <vt:lpstr>Outline</vt:lpstr>
      <vt:lpstr>The NULL pointer</vt:lpstr>
      <vt:lpstr>Operations on pointers</vt:lpstr>
      <vt:lpstr>Copy the address</vt:lpstr>
      <vt:lpstr>Copy the content</vt:lpstr>
      <vt:lpstr>Relationship between arrays and pointers</vt:lpstr>
      <vt:lpstr>Relationship between arrays and pointers</vt:lpstr>
      <vt:lpstr>Arrays and pointers</vt:lpstr>
      <vt:lpstr>Example 2: summing an array</vt:lpstr>
      <vt:lpstr>Passing arrays to functions</vt:lpstr>
      <vt:lpstr>Example 3: Parameter Passing</vt:lpstr>
      <vt:lpstr>Arrays, pointers and strings</vt:lpstr>
      <vt:lpstr>cin &gt;&gt; a string (I)</vt:lpstr>
      <vt:lpstr>cin &gt;&gt; a string (I)</vt:lpstr>
      <vt:lpstr>cin &gt;&gt; a string (II)</vt:lpstr>
      <vt:lpstr>Dynamic memory allocation</vt:lpstr>
      <vt:lpstr>Example 4: Dynamic memory allocation</vt:lpstr>
      <vt:lpstr>Example 4: Dynamic memory allocation</vt:lpstr>
      <vt:lpstr>PowerPoint Presentation</vt:lpstr>
      <vt:lpstr>PowerPoint Presentation</vt:lpstr>
      <vt:lpstr>Guidelines on using pointers</vt:lpstr>
      <vt:lpstr>Summary</vt:lpstr>
    </vt:vector>
  </TitlesOfParts>
  <Company>City University of Hong Kong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HUI Kam Leung</cp:lastModifiedBy>
  <cp:revision>172</cp:revision>
  <cp:lastPrinted>2016-11-08T07:14:04Z</cp:lastPrinted>
  <dcterms:created xsi:type="dcterms:W3CDTF">2009-04-30T13:38:41Z</dcterms:created>
  <dcterms:modified xsi:type="dcterms:W3CDTF">2016-11-08T07:14:35Z</dcterms:modified>
</cp:coreProperties>
</file>