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98" r:id="rId1"/>
  </p:sldMasterIdLst>
  <p:notesMasterIdLst>
    <p:notesMasterId r:id="rId15"/>
  </p:notesMasterIdLst>
  <p:sldIdLst>
    <p:sldId id="256" r:id="rId2"/>
    <p:sldId id="257" r:id="rId3"/>
    <p:sldId id="260" r:id="rId4"/>
    <p:sldId id="261" r:id="rId5"/>
    <p:sldId id="262" r:id="rId6"/>
    <p:sldId id="258" r:id="rId7"/>
    <p:sldId id="263" r:id="rId8"/>
    <p:sldId id="259" r:id="rId9"/>
    <p:sldId id="269" r:id="rId10"/>
    <p:sldId id="268" r:id="rId11"/>
    <p:sldId id="264" r:id="rId12"/>
    <p:sldId id="265" r:id="rId13"/>
    <p:sldId id="267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ed Chow" initials="TC" lastIdx="0" clrIdx="0">
    <p:extLst>
      <p:ext uri="{19B8F6BF-5375-455C-9EA6-DF929625EA0E}">
        <p15:presenceInfo xmlns:p15="http://schemas.microsoft.com/office/powerpoint/2012/main" userId="1a6ee9ed0254b3de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99BDD"/>
    <a:srgbClr val="E9E9EA"/>
    <a:srgbClr val="E7E7E8"/>
    <a:srgbClr val="FFD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3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H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932E39-34A5-458C-9849-B298AAA9942D}" type="datetimeFigureOut">
              <a:rPr lang="en-HK" smtClean="0"/>
              <a:t>18/4/2019</a:t>
            </a:fld>
            <a:endParaRPr lang="en-H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H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C47922-2639-4BCF-AAD1-20BDF7C45795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2201603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47018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cap="none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2919" y="2011680"/>
            <a:ext cx="9784080" cy="4206240"/>
          </a:xfrm>
        </p:spPr>
        <p:txBody>
          <a:bodyPr/>
          <a:lstStyle>
            <a:lvl1pPr marL="358775" indent="-358775">
              <a:lnSpc>
                <a:spcPct val="100000"/>
              </a:lnSpc>
              <a:buFont typeface="Wingdings" panose="05000000000000000000" pitchFamily="2" charset="2"/>
              <a:buChar char="Ø"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15963" indent="-357188">
              <a:lnSpc>
                <a:spcPct val="100000"/>
              </a:lnSpc>
              <a:buFont typeface="Arial" panose="020B0604020202020204" pitchFamily="34" charset="0"/>
              <a:buChar char="•"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89013" indent="-273050">
              <a:lnSpc>
                <a:spcPct val="100000"/>
              </a:lnSpc>
              <a:buFont typeface="Wingdings" panose="05000000000000000000" pitchFamily="2" charset="2"/>
              <a:buChar char="§"/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989013" indent="-273050">
              <a:lnSpc>
                <a:spcPct val="100000"/>
              </a:lnSpc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989013" indent="-273050">
              <a:lnSpc>
                <a:spcPct val="100000"/>
              </a:lnSpc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99108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cap="none" spc="1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3191" y="4010334"/>
            <a:ext cx="105156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02415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cap="none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 marL="358775" indent="-358775">
              <a:buFont typeface="Wingdings" panose="05000000000000000000" pitchFamily="2" charset="2"/>
              <a:buChar char="Ø"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23888" indent="-265113">
              <a:buFont typeface="Wingdings" panose="05000000000000000000" pitchFamily="2" charset="2"/>
              <a:buChar char="§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09625" indent="-185738">
              <a:buFont typeface="Arial" panose="020B0604020202020204" pitchFamily="34" charset="0"/>
              <a:buChar char="•"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345630E-130D-445F-980C-158581B29B37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233043" y="1997870"/>
            <a:ext cx="4754880" cy="4206240"/>
          </a:xfrm>
        </p:spPr>
        <p:txBody>
          <a:bodyPr/>
          <a:lstStyle>
            <a:lvl1pPr marL="358775" indent="-358775">
              <a:buFont typeface="Wingdings" panose="05000000000000000000" pitchFamily="2" charset="2"/>
              <a:buChar char="Ø"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23888" indent="-265113">
              <a:buFont typeface="Wingdings" panose="05000000000000000000" pitchFamily="2" charset="2"/>
              <a:buChar char="§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09625" indent="-185738">
              <a:buFont typeface="Arial" panose="020B0604020202020204" pitchFamily="34" charset="0"/>
              <a:buChar char="•"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004051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cap="none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32115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cap="none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45437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13787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cap="none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40194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3528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67464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3377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812768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497DF7-17A0-465D-943B-4FB07F46EAB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HK" sz="4000" b="1" cap="none" dirty="0">
                <a:latin typeface="Arial" panose="020B0604020202020204" pitchFamily="34" charset="0"/>
                <a:cs typeface="Arial" panose="020B0604020202020204" pitchFamily="34" charset="0"/>
              </a:rPr>
              <a:t>Tutorial 9</a:t>
            </a:r>
            <a:r>
              <a:rPr lang="en-US" altLang="zh-TW" sz="4000" b="1" cap="none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altLang="zh-CN" sz="4000" b="1" cap="none" dirty="0">
                <a:latin typeface="Arial" panose="020B0604020202020204" pitchFamily="34" charset="0"/>
                <a:cs typeface="Arial" panose="020B0604020202020204" pitchFamily="34" charset="0"/>
              </a:rPr>
              <a:t>Transaction</a:t>
            </a:r>
            <a:endParaRPr lang="en-HK" sz="4000" b="1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3DEC910-6843-48D5-9A2C-38ECCDAE300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HK" sz="3600" b="1" dirty="0">
                <a:latin typeface="Arial" panose="020B0604020202020204" pitchFamily="34" charset="0"/>
                <a:cs typeface="Arial" panose="020B0604020202020204" pitchFamily="34" charset="0"/>
              </a:rPr>
              <a:t>CS3402 Database Systems</a:t>
            </a:r>
          </a:p>
        </p:txBody>
      </p:sp>
    </p:spTree>
    <p:extLst>
      <p:ext uri="{BB962C8B-B14F-4D97-AF65-F5344CB8AC3E}">
        <p14:creationId xmlns:p14="http://schemas.microsoft.com/office/powerpoint/2010/main" val="2965518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F8CE50-78DE-42E0-8798-67A920E2C3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Question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373647-A516-4784-BADF-3B59A55A58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2400" dirty="0"/>
              <a:t>Which of the following schedules is (conflict) serializable? For each serializable schedule, determine the equivalent serial schedules.   </a:t>
            </a:r>
            <a:endParaRPr lang="en-HK" sz="2400" dirty="0"/>
          </a:p>
          <a:p>
            <a:pPr marL="814388" lvl="1" indent="-457200">
              <a:buFont typeface="+mj-lt"/>
              <a:buAutoNum type="alphaLcParenR"/>
            </a:pPr>
            <a:r>
              <a:rPr lang="pt-BR" sz="2400" dirty="0"/>
              <a:t>r</a:t>
            </a:r>
            <a:r>
              <a:rPr lang="pt-BR" sz="2400" baseline="-25000" dirty="0"/>
              <a:t>1</a:t>
            </a:r>
            <a:r>
              <a:rPr lang="pt-BR" sz="2400" dirty="0"/>
              <a:t>(X); r</a:t>
            </a:r>
            <a:r>
              <a:rPr lang="pt-BR" sz="2400" baseline="-25000" dirty="0"/>
              <a:t>3</a:t>
            </a:r>
            <a:r>
              <a:rPr lang="pt-BR" sz="2400" dirty="0"/>
              <a:t>(X); w</a:t>
            </a:r>
            <a:r>
              <a:rPr lang="pt-BR" sz="2400" baseline="-25000" dirty="0"/>
              <a:t>1</a:t>
            </a:r>
            <a:r>
              <a:rPr lang="pt-BR" sz="2400" dirty="0"/>
              <a:t>(X); r</a:t>
            </a:r>
            <a:r>
              <a:rPr lang="pt-BR" sz="2400" baseline="-25000" dirty="0"/>
              <a:t>2</a:t>
            </a:r>
            <a:r>
              <a:rPr lang="pt-BR" sz="2400" dirty="0"/>
              <a:t>(X); w</a:t>
            </a:r>
            <a:r>
              <a:rPr lang="pt-BR" sz="2400" baseline="-25000" dirty="0"/>
              <a:t>3</a:t>
            </a:r>
            <a:r>
              <a:rPr lang="pt-BR" sz="2400" dirty="0"/>
              <a:t>(X);</a:t>
            </a:r>
            <a:endParaRPr lang="en-HK" sz="2400" dirty="0"/>
          </a:p>
          <a:p>
            <a:pPr marL="814388" lvl="1" indent="-457200">
              <a:buFont typeface="+mj-lt"/>
              <a:buAutoNum type="alphaLcParenR"/>
            </a:pPr>
            <a:r>
              <a:rPr lang="pt-BR" sz="2400" dirty="0"/>
              <a:t>r</a:t>
            </a:r>
            <a:r>
              <a:rPr lang="pt-BR" sz="2400" baseline="-25000" dirty="0"/>
              <a:t>1</a:t>
            </a:r>
            <a:r>
              <a:rPr lang="pt-BR" sz="2400" dirty="0"/>
              <a:t>(X); r</a:t>
            </a:r>
            <a:r>
              <a:rPr lang="pt-BR" sz="2400" baseline="-25000" dirty="0"/>
              <a:t>3</a:t>
            </a:r>
            <a:r>
              <a:rPr lang="pt-BR" sz="2400" dirty="0"/>
              <a:t>(X); w</a:t>
            </a:r>
            <a:r>
              <a:rPr lang="pt-BR" sz="2400" baseline="-25000" dirty="0"/>
              <a:t>3</a:t>
            </a:r>
            <a:r>
              <a:rPr lang="pt-BR" sz="2400" dirty="0"/>
              <a:t>(X); w</a:t>
            </a:r>
            <a:r>
              <a:rPr lang="pt-BR" sz="2400" baseline="-25000" dirty="0"/>
              <a:t>1</a:t>
            </a:r>
            <a:r>
              <a:rPr lang="pt-BR" sz="2400" dirty="0"/>
              <a:t>(X); r</a:t>
            </a:r>
            <a:r>
              <a:rPr lang="pt-BR" sz="2400" baseline="-25000" dirty="0"/>
              <a:t>2</a:t>
            </a:r>
            <a:r>
              <a:rPr lang="pt-BR" sz="2400" dirty="0"/>
              <a:t>(X);</a:t>
            </a:r>
            <a:endParaRPr lang="en-HK" sz="2400" dirty="0"/>
          </a:p>
          <a:p>
            <a:pPr marL="814388" lvl="1" indent="-457200">
              <a:buFont typeface="+mj-lt"/>
              <a:buAutoNum type="alphaLcParenR"/>
            </a:pPr>
            <a:r>
              <a:rPr lang="pt-BR" sz="2400" dirty="0"/>
              <a:t>r</a:t>
            </a:r>
            <a:r>
              <a:rPr lang="pt-BR" sz="2400" baseline="-25000" dirty="0"/>
              <a:t>3</a:t>
            </a:r>
            <a:r>
              <a:rPr lang="pt-BR" sz="2400" dirty="0"/>
              <a:t>(X); r</a:t>
            </a:r>
            <a:r>
              <a:rPr lang="pt-BR" sz="2400" baseline="-25000" dirty="0"/>
              <a:t>2</a:t>
            </a:r>
            <a:r>
              <a:rPr lang="pt-BR" sz="2400" dirty="0"/>
              <a:t>(X); w</a:t>
            </a:r>
            <a:r>
              <a:rPr lang="pt-BR" sz="2400" baseline="-25000" dirty="0"/>
              <a:t>3</a:t>
            </a:r>
            <a:r>
              <a:rPr lang="pt-BR" sz="2400" dirty="0"/>
              <a:t>(X); r</a:t>
            </a:r>
            <a:r>
              <a:rPr lang="pt-BR" sz="2400" baseline="-25000" dirty="0"/>
              <a:t>1</a:t>
            </a:r>
            <a:r>
              <a:rPr lang="pt-BR" sz="2400" dirty="0"/>
              <a:t>(X); w</a:t>
            </a:r>
            <a:r>
              <a:rPr lang="pt-BR" sz="2400" baseline="-25000" dirty="0"/>
              <a:t>1</a:t>
            </a:r>
            <a:r>
              <a:rPr lang="pt-BR" sz="2400" dirty="0"/>
              <a:t>(X);</a:t>
            </a:r>
            <a:endParaRPr lang="en-HK" sz="2400" dirty="0"/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1EE866-DA03-4173-A7CD-891410AEC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2871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14298C-EED7-43D0-8953-696A602E59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Question 1a (Answer)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E99644-0080-4CCB-B036-122144996B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2919" y="2011680"/>
            <a:ext cx="9784080" cy="4206240"/>
          </a:xfrm>
        </p:spPr>
        <p:txBody>
          <a:bodyPr/>
          <a:lstStyle/>
          <a:p>
            <a:r>
              <a:rPr lang="pt-BR" sz="2000" dirty="0"/>
              <a:t>r</a:t>
            </a:r>
            <a:r>
              <a:rPr lang="pt-BR" sz="2000" baseline="-25000" dirty="0"/>
              <a:t>1</a:t>
            </a:r>
            <a:r>
              <a:rPr lang="pt-BR" sz="2000" dirty="0"/>
              <a:t>(X); r</a:t>
            </a:r>
            <a:r>
              <a:rPr lang="pt-BR" sz="2000" baseline="-25000" dirty="0"/>
              <a:t>3</a:t>
            </a:r>
            <a:r>
              <a:rPr lang="pt-BR" sz="2000" dirty="0"/>
              <a:t>(X); w</a:t>
            </a:r>
            <a:r>
              <a:rPr lang="pt-BR" sz="2000" baseline="-25000" dirty="0"/>
              <a:t>1</a:t>
            </a:r>
            <a:r>
              <a:rPr lang="pt-BR" sz="2000" dirty="0"/>
              <a:t>(X); r</a:t>
            </a:r>
            <a:r>
              <a:rPr lang="pt-BR" sz="2000" baseline="-25000" dirty="0"/>
              <a:t>2</a:t>
            </a:r>
            <a:r>
              <a:rPr lang="pt-BR" sz="2000" dirty="0"/>
              <a:t>(X); w</a:t>
            </a:r>
            <a:r>
              <a:rPr lang="pt-BR" sz="2000" baseline="-25000" dirty="0"/>
              <a:t>3</a:t>
            </a:r>
            <a:r>
              <a:rPr lang="pt-BR" sz="2000" dirty="0"/>
              <a:t>(X);</a:t>
            </a:r>
            <a:endParaRPr lang="en-HK" sz="2000" dirty="0"/>
          </a:p>
          <a:p>
            <a:r>
              <a:rPr lang="en-HK" dirty="0"/>
              <a:t>Conflict pairs: </a:t>
            </a:r>
          </a:p>
          <a:p>
            <a:pPr lvl="1"/>
            <a:r>
              <a:rPr lang="pt-BR" dirty="0"/>
              <a:t>r</a:t>
            </a:r>
            <a:r>
              <a:rPr lang="pt-BR" baseline="-25000" dirty="0"/>
              <a:t>1</a:t>
            </a:r>
            <a:r>
              <a:rPr lang="pt-BR" dirty="0"/>
              <a:t>(X); w</a:t>
            </a:r>
            <a:r>
              <a:rPr lang="pt-BR" baseline="-25000" dirty="0"/>
              <a:t>3</a:t>
            </a:r>
            <a:r>
              <a:rPr lang="pt-BR" dirty="0"/>
              <a:t>(X);</a:t>
            </a:r>
          </a:p>
          <a:p>
            <a:pPr lvl="1"/>
            <a:r>
              <a:rPr lang="pt-BR" dirty="0"/>
              <a:t>r</a:t>
            </a:r>
            <a:r>
              <a:rPr lang="pt-BR" baseline="-25000" dirty="0"/>
              <a:t>3</a:t>
            </a:r>
            <a:r>
              <a:rPr lang="pt-BR" dirty="0"/>
              <a:t>(X); w</a:t>
            </a:r>
            <a:r>
              <a:rPr lang="pt-BR" baseline="-25000" dirty="0"/>
              <a:t>1</a:t>
            </a:r>
            <a:r>
              <a:rPr lang="pt-BR" dirty="0"/>
              <a:t>(X); </a:t>
            </a:r>
          </a:p>
          <a:p>
            <a:pPr lvl="1"/>
            <a:r>
              <a:rPr lang="pt-BR" dirty="0"/>
              <a:t>w</a:t>
            </a:r>
            <a:r>
              <a:rPr lang="pt-BR" baseline="-25000" dirty="0"/>
              <a:t>1</a:t>
            </a:r>
            <a:r>
              <a:rPr lang="pt-BR" dirty="0"/>
              <a:t>(X); r</a:t>
            </a:r>
            <a:r>
              <a:rPr lang="pt-BR" baseline="-25000" dirty="0"/>
              <a:t>2</a:t>
            </a:r>
            <a:r>
              <a:rPr lang="pt-BR" dirty="0"/>
              <a:t>(X); </a:t>
            </a:r>
          </a:p>
          <a:p>
            <a:pPr lvl="1"/>
            <a:r>
              <a:rPr lang="pt-BR" dirty="0"/>
              <a:t>w</a:t>
            </a:r>
            <a:r>
              <a:rPr lang="pt-BR" baseline="-25000" dirty="0"/>
              <a:t>1</a:t>
            </a:r>
            <a:r>
              <a:rPr lang="pt-BR" dirty="0"/>
              <a:t>(X); w</a:t>
            </a:r>
            <a:r>
              <a:rPr lang="pt-BR" baseline="-25000" dirty="0"/>
              <a:t>3</a:t>
            </a:r>
            <a:r>
              <a:rPr lang="pt-BR" dirty="0"/>
              <a:t>(X);</a:t>
            </a:r>
            <a:endParaRPr lang="en-HK"/>
          </a:p>
          <a:p>
            <a:pPr lvl="1"/>
            <a:r>
              <a:rPr lang="pt-BR" smtClean="0"/>
              <a:t>r</a:t>
            </a:r>
            <a:r>
              <a:rPr lang="pt-BR" baseline="-25000" smtClean="0"/>
              <a:t>2</a:t>
            </a:r>
            <a:r>
              <a:rPr lang="pt-BR" smtClean="0"/>
              <a:t>(X</a:t>
            </a:r>
            <a:r>
              <a:rPr lang="pt-BR" dirty="0"/>
              <a:t>); w</a:t>
            </a:r>
            <a:r>
              <a:rPr lang="pt-BR" baseline="-25000" dirty="0"/>
              <a:t>3</a:t>
            </a:r>
            <a:r>
              <a:rPr lang="pt-BR" dirty="0"/>
              <a:t>(X);</a:t>
            </a:r>
          </a:p>
          <a:p>
            <a:r>
              <a:rPr lang="pt-BR" dirty="0" smtClean="0"/>
              <a:t>Since </a:t>
            </a:r>
            <a:r>
              <a:rPr lang="pt-BR" dirty="0"/>
              <a:t>the serialization graph is cyclic, this schedule </a:t>
            </a:r>
            <a:br>
              <a:rPr lang="pt-BR" dirty="0"/>
            </a:br>
            <a:r>
              <a:rPr lang="en-HK" dirty="0"/>
              <a:t>is</a:t>
            </a:r>
            <a:r>
              <a:rPr lang="zh-TW" altLang="en-US" dirty="0"/>
              <a:t> </a:t>
            </a:r>
            <a:r>
              <a:rPr lang="en-HK" altLang="zh-TW" dirty="0"/>
              <a:t>NOT</a:t>
            </a:r>
            <a:r>
              <a:rPr lang="zh-TW" altLang="en-US" dirty="0"/>
              <a:t> </a:t>
            </a:r>
            <a:r>
              <a:rPr lang="en-HK" altLang="zh-TW" dirty="0"/>
              <a:t>conflict</a:t>
            </a:r>
            <a:r>
              <a:rPr lang="zh-TW" altLang="en-US" dirty="0"/>
              <a:t> </a:t>
            </a:r>
            <a:r>
              <a:rPr lang="en-HK" altLang="zh-TW" dirty="0"/>
              <a:t>serializable.</a:t>
            </a:r>
            <a:endParaRPr lang="en-HK" dirty="0"/>
          </a:p>
          <a:p>
            <a:pPr lvl="1"/>
            <a:endParaRPr lang="en-HK" dirty="0"/>
          </a:p>
          <a:p>
            <a:pPr lvl="1"/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71EB0A-4DF7-42E3-AB42-52575AAC8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50DD9935-2863-48DC-808C-CA02431D0941}"/>
              </a:ext>
            </a:extLst>
          </p:cNvPr>
          <p:cNvSpPr/>
          <p:nvPr/>
        </p:nvSpPr>
        <p:spPr>
          <a:xfrm>
            <a:off x="6993818" y="1997870"/>
            <a:ext cx="925285" cy="925285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0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zh-TW" sz="2000" baseline="-25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n-HK" sz="2000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2067B872-C36C-47BD-9FE1-6D08528D5938}"/>
              </a:ext>
            </a:extLst>
          </p:cNvPr>
          <p:cNvSpPr/>
          <p:nvPr/>
        </p:nvSpPr>
        <p:spPr>
          <a:xfrm>
            <a:off x="10518296" y="1997870"/>
            <a:ext cx="925285" cy="925285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0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zh-TW" sz="20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HK" sz="2000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432658A2-2371-4947-9CEA-410EE506B6F1}"/>
              </a:ext>
            </a:extLst>
          </p:cNvPr>
          <p:cNvCxnSpPr>
            <a:cxnSpLocks/>
            <a:stCxn id="6" idx="4"/>
            <a:endCxn id="10" idx="1"/>
          </p:cNvCxnSpPr>
          <p:nvPr/>
        </p:nvCxnSpPr>
        <p:spPr>
          <a:xfrm>
            <a:off x="7456461" y="2923155"/>
            <a:ext cx="1496226" cy="107915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B96F48F2-314F-471B-A4B1-937499DAD4FB}"/>
              </a:ext>
            </a:extLst>
          </p:cNvPr>
          <p:cNvCxnSpPr>
            <a:cxnSpLocks/>
            <a:stCxn id="10" idx="0"/>
            <a:endCxn id="6" idx="5"/>
          </p:cNvCxnSpPr>
          <p:nvPr/>
        </p:nvCxnSpPr>
        <p:spPr>
          <a:xfrm flipH="1" flipV="1">
            <a:off x="7783598" y="2787650"/>
            <a:ext cx="1496227" cy="107915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Oval 9">
            <a:extLst>
              <a:ext uri="{FF2B5EF4-FFF2-40B4-BE49-F238E27FC236}">
                <a16:creationId xmlns:a16="http://schemas.microsoft.com/office/drawing/2014/main" id="{99648186-1614-4EFF-83C9-827C66F226F0}"/>
              </a:ext>
            </a:extLst>
          </p:cNvPr>
          <p:cNvSpPr/>
          <p:nvPr/>
        </p:nvSpPr>
        <p:spPr>
          <a:xfrm>
            <a:off x="8817182" y="3866807"/>
            <a:ext cx="925285" cy="925285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0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zh-TW" sz="2000" baseline="-25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en-HK" sz="2000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F009929A-D889-4F27-9322-FFFC3A4C92F2}"/>
              </a:ext>
            </a:extLst>
          </p:cNvPr>
          <p:cNvCxnSpPr>
            <a:cxnSpLocks/>
            <a:stCxn id="6" idx="6"/>
            <a:endCxn id="7" idx="2"/>
          </p:cNvCxnSpPr>
          <p:nvPr/>
        </p:nvCxnSpPr>
        <p:spPr>
          <a:xfrm>
            <a:off x="7919103" y="2460513"/>
            <a:ext cx="2599193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DB151148-482D-4537-9350-39F5266B912C}"/>
              </a:ext>
            </a:extLst>
          </p:cNvPr>
          <p:cNvCxnSpPr>
            <a:cxnSpLocks/>
            <a:stCxn id="7" idx="3"/>
            <a:endCxn id="10" idx="7"/>
          </p:cNvCxnSpPr>
          <p:nvPr/>
        </p:nvCxnSpPr>
        <p:spPr>
          <a:xfrm flipH="1">
            <a:off x="9606962" y="2787650"/>
            <a:ext cx="1046839" cy="121466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0237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14298C-EED7-43D0-8953-696A602E59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Question 1b (Answer)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E99644-0080-4CCB-B036-122144996B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2919" y="2011680"/>
            <a:ext cx="9784080" cy="4206240"/>
          </a:xfrm>
        </p:spPr>
        <p:txBody>
          <a:bodyPr/>
          <a:lstStyle/>
          <a:p>
            <a:r>
              <a:rPr lang="pt-BR" sz="2000" dirty="0"/>
              <a:t>r</a:t>
            </a:r>
            <a:r>
              <a:rPr lang="pt-BR" sz="2000" baseline="-25000" dirty="0"/>
              <a:t>1</a:t>
            </a:r>
            <a:r>
              <a:rPr lang="pt-BR" sz="2000" dirty="0"/>
              <a:t>(X); r</a:t>
            </a:r>
            <a:r>
              <a:rPr lang="pt-BR" sz="2000" baseline="-25000" dirty="0"/>
              <a:t>3</a:t>
            </a:r>
            <a:r>
              <a:rPr lang="pt-BR" sz="2000" dirty="0"/>
              <a:t>(X); w</a:t>
            </a:r>
            <a:r>
              <a:rPr lang="pt-BR" sz="2000" baseline="-25000" dirty="0"/>
              <a:t>3</a:t>
            </a:r>
            <a:r>
              <a:rPr lang="pt-BR" sz="2000" dirty="0"/>
              <a:t>(X); w</a:t>
            </a:r>
            <a:r>
              <a:rPr lang="pt-BR" sz="2000" baseline="-25000" dirty="0"/>
              <a:t>1</a:t>
            </a:r>
            <a:r>
              <a:rPr lang="pt-BR" sz="2000" dirty="0"/>
              <a:t>(X); r</a:t>
            </a:r>
            <a:r>
              <a:rPr lang="pt-BR" sz="2000" baseline="-25000" dirty="0"/>
              <a:t>2</a:t>
            </a:r>
            <a:r>
              <a:rPr lang="pt-BR" sz="2000" dirty="0"/>
              <a:t>(X);</a:t>
            </a:r>
            <a:endParaRPr lang="en-HK" sz="2000" dirty="0"/>
          </a:p>
          <a:p>
            <a:r>
              <a:rPr lang="en-HK" dirty="0"/>
              <a:t>Conflict pairs: </a:t>
            </a:r>
          </a:p>
          <a:p>
            <a:pPr lvl="1"/>
            <a:r>
              <a:rPr lang="pt-BR" dirty="0"/>
              <a:t>r</a:t>
            </a:r>
            <a:r>
              <a:rPr lang="pt-BR" baseline="-25000" dirty="0"/>
              <a:t>1</a:t>
            </a:r>
            <a:r>
              <a:rPr lang="pt-BR" dirty="0"/>
              <a:t>(X); w</a:t>
            </a:r>
            <a:r>
              <a:rPr lang="pt-BR" baseline="-25000" dirty="0"/>
              <a:t>3</a:t>
            </a:r>
            <a:r>
              <a:rPr lang="pt-BR" dirty="0"/>
              <a:t>(X); </a:t>
            </a:r>
          </a:p>
          <a:p>
            <a:pPr lvl="1"/>
            <a:r>
              <a:rPr lang="pt-BR" dirty="0"/>
              <a:t>r</a:t>
            </a:r>
            <a:r>
              <a:rPr lang="pt-BR" baseline="-25000" dirty="0"/>
              <a:t>3</a:t>
            </a:r>
            <a:r>
              <a:rPr lang="pt-BR" dirty="0"/>
              <a:t>(X); w</a:t>
            </a:r>
            <a:r>
              <a:rPr lang="pt-BR" baseline="-25000" dirty="0"/>
              <a:t>1</a:t>
            </a:r>
            <a:r>
              <a:rPr lang="pt-BR" dirty="0"/>
              <a:t>(X);</a:t>
            </a:r>
          </a:p>
          <a:p>
            <a:pPr lvl="1"/>
            <a:r>
              <a:rPr lang="pt-BR" dirty="0"/>
              <a:t>w</a:t>
            </a:r>
            <a:r>
              <a:rPr lang="pt-BR" baseline="-25000" dirty="0"/>
              <a:t>3</a:t>
            </a:r>
            <a:r>
              <a:rPr lang="pt-BR" dirty="0"/>
              <a:t>(X); w</a:t>
            </a:r>
            <a:r>
              <a:rPr lang="pt-BR" baseline="-25000" dirty="0"/>
              <a:t>1</a:t>
            </a:r>
            <a:r>
              <a:rPr lang="pt-BR" dirty="0"/>
              <a:t>(X); </a:t>
            </a:r>
          </a:p>
          <a:p>
            <a:pPr lvl="1"/>
            <a:r>
              <a:rPr lang="pt-BR" dirty="0"/>
              <a:t>w</a:t>
            </a:r>
            <a:r>
              <a:rPr lang="pt-BR" baseline="-25000" dirty="0"/>
              <a:t>3</a:t>
            </a:r>
            <a:r>
              <a:rPr lang="pt-BR" dirty="0"/>
              <a:t>(X); r</a:t>
            </a:r>
            <a:r>
              <a:rPr lang="pt-BR" baseline="-25000" dirty="0"/>
              <a:t>2</a:t>
            </a:r>
            <a:r>
              <a:rPr lang="pt-BR" dirty="0"/>
              <a:t>(X);</a:t>
            </a:r>
          </a:p>
          <a:p>
            <a:pPr lvl="1"/>
            <a:r>
              <a:rPr lang="pt-BR" dirty="0"/>
              <a:t>w</a:t>
            </a:r>
            <a:r>
              <a:rPr lang="pt-BR" baseline="-25000" dirty="0"/>
              <a:t>1</a:t>
            </a:r>
            <a:r>
              <a:rPr lang="pt-BR" dirty="0"/>
              <a:t>(X); r</a:t>
            </a:r>
            <a:r>
              <a:rPr lang="pt-BR" baseline="-25000" dirty="0"/>
              <a:t>2</a:t>
            </a:r>
            <a:r>
              <a:rPr lang="pt-BR" dirty="0"/>
              <a:t>(X);</a:t>
            </a:r>
            <a:endParaRPr lang="en-HK" dirty="0"/>
          </a:p>
          <a:p>
            <a:r>
              <a:rPr lang="pt-BR" dirty="0"/>
              <a:t>Since the serialization graph is cyclic, this schedule </a:t>
            </a:r>
            <a:br>
              <a:rPr lang="pt-BR" dirty="0"/>
            </a:br>
            <a:r>
              <a:rPr lang="en-HK" dirty="0"/>
              <a:t>is</a:t>
            </a:r>
            <a:r>
              <a:rPr lang="zh-TW" altLang="en-US" dirty="0"/>
              <a:t> </a:t>
            </a:r>
            <a:r>
              <a:rPr lang="en-HK" altLang="zh-TW" dirty="0"/>
              <a:t>NOT</a:t>
            </a:r>
            <a:r>
              <a:rPr lang="zh-TW" altLang="en-US" dirty="0"/>
              <a:t> </a:t>
            </a:r>
            <a:r>
              <a:rPr lang="en-HK" altLang="zh-TW" dirty="0"/>
              <a:t>conflict</a:t>
            </a:r>
            <a:r>
              <a:rPr lang="zh-TW" altLang="en-US" dirty="0"/>
              <a:t> </a:t>
            </a:r>
            <a:r>
              <a:rPr lang="en-HK" altLang="zh-TW" dirty="0"/>
              <a:t>serializable.</a:t>
            </a:r>
            <a:endParaRPr lang="en-HK" dirty="0"/>
          </a:p>
          <a:p>
            <a:pPr lvl="1"/>
            <a:endParaRPr lang="en-HK" dirty="0"/>
          </a:p>
          <a:p>
            <a:pPr lvl="1"/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71EB0A-4DF7-42E3-AB42-52575AAC8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50DD9935-2863-48DC-808C-CA02431D0941}"/>
              </a:ext>
            </a:extLst>
          </p:cNvPr>
          <p:cNvSpPr/>
          <p:nvPr/>
        </p:nvSpPr>
        <p:spPr>
          <a:xfrm>
            <a:off x="6993818" y="1997870"/>
            <a:ext cx="925285" cy="925285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0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zh-TW" sz="2000" baseline="-25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n-HK" sz="2000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2067B872-C36C-47BD-9FE1-6D08528D5938}"/>
              </a:ext>
            </a:extLst>
          </p:cNvPr>
          <p:cNvSpPr/>
          <p:nvPr/>
        </p:nvSpPr>
        <p:spPr>
          <a:xfrm>
            <a:off x="10518296" y="1997870"/>
            <a:ext cx="925285" cy="925285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0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zh-TW" sz="20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HK" sz="2000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432658A2-2371-4947-9CEA-410EE506B6F1}"/>
              </a:ext>
            </a:extLst>
          </p:cNvPr>
          <p:cNvCxnSpPr>
            <a:cxnSpLocks/>
            <a:stCxn id="6" idx="4"/>
            <a:endCxn id="10" idx="1"/>
          </p:cNvCxnSpPr>
          <p:nvPr/>
        </p:nvCxnSpPr>
        <p:spPr>
          <a:xfrm>
            <a:off x="7456461" y="2923155"/>
            <a:ext cx="1496226" cy="107915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B96F48F2-314F-471B-A4B1-937499DAD4FB}"/>
              </a:ext>
            </a:extLst>
          </p:cNvPr>
          <p:cNvCxnSpPr>
            <a:cxnSpLocks/>
            <a:stCxn id="10" idx="0"/>
            <a:endCxn id="6" idx="5"/>
          </p:cNvCxnSpPr>
          <p:nvPr/>
        </p:nvCxnSpPr>
        <p:spPr>
          <a:xfrm flipH="1" flipV="1">
            <a:off x="7783598" y="2787650"/>
            <a:ext cx="1496227" cy="107915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Oval 9">
            <a:extLst>
              <a:ext uri="{FF2B5EF4-FFF2-40B4-BE49-F238E27FC236}">
                <a16:creationId xmlns:a16="http://schemas.microsoft.com/office/drawing/2014/main" id="{99648186-1614-4EFF-83C9-827C66F226F0}"/>
              </a:ext>
            </a:extLst>
          </p:cNvPr>
          <p:cNvSpPr/>
          <p:nvPr/>
        </p:nvSpPr>
        <p:spPr>
          <a:xfrm>
            <a:off x="8817182" y="3866807"/>
            <a:ext cx="925285" cy="925285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0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zh-TW" sz="2000" baseline="-25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en-HK" sz="2000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F009929A-D889-4F27-9322-FFFC3A4C92F2}"/>
              </a:ext>
            </a:extLst>
          </p:cNvPr>
          <p:cNvCxnSpPr>
            <a:cxnSpLocks/>
            <a:stCxn id="6" idx="6"/>
            <a:endCxn id="7" idx="2"/>
          </p:cNvCxnSpPr>
          <p:nvPr/>
        </p:nvCxnSpPr>
        <p:spPr>
          <a:xfrm>
            <a:off x="7919103" y="2460513"/>
            <a:ext cx="2599193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DB151148-482D-4537-9350-39F5266B912C}"/>
              </a:ext>
            </a:extLst>
          </p:cNvPr>
          <p:cNvCxnSpPr>
            <a:cxnSpLocks/>
            <a:stCxn id="10" idx="7"/>
            <a:endCxn id="7" idx="3"/>
          </p:cNvCxnSpPr>
          <p:nvPr/>
        </p:nvCxnSpPr>
        <p:spPr>
          <a:xfrm flipV="1">
            <a:off x="9606962" y="2787650"/>
            <a:ext cx="1046839" cy="121466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2525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14298C-EED7-43D0-8953-696A602E59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Question 1c (Answer)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E99644-0080-4CCB-B036-122144996B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2919" y="2011680"/>
            <a:ext cx="9784080" cy="4206240"/>
          </a:xfrm>
        </p:spPr>
        <p:txBody>
          <a:bodyPr>
            <a:normAutofit lnSpcReduction="10000"/>
          </a:bodyPr>
          <a:lstStyle/>
          <a:p>
            <a:r>
              <a:rPr lang="pt-BR" sz="2000" dirty="0"/>
              <a:t>r</a:t>
            </a:r>
            <a:r>
              <a:rPr lang="pt-BR" sz="2000" baseline="-25000" dirty="0"/>
              <a:t>3</a:t>
            </a:r>
            <a:r>
              <a:rPr lang="pt-BR" sz="2000" dirty="0"/>
              <a:t>(X); r</a:t>
            </a:r>
            <a:r>
              <a:rPr lang="pt-BR" sz="2000" baseline="-25000" dirty="0"/>
              <a:t>2</a:t>
            </a:r>
            <a:r>
              <a:rPr lang="pt-BR" sz="2000" dirty="0"/>
              <a:t>(X); w</a:t>
            </a:r>
            <a:r>
              <a:rPr lang="pt-BR" sz="2000" baseline="-25000" dirty="0"/>
              <a:t>3</a:t>
            </a:r>
            <a:r>
              <a:rPr lang="pt-BR" sz="2000" dirty="0"/>
              <a:t>(X); r</a:t>
            </a:r>
            <a:r>
              <a:rPr lang="pt-BR" sz="2000" baseline="-25000" dirty="0"/>
              <a:t>1</a:t>
            </a:r>
            <a:r>
              <a:rPr lang="pt-BR" sz="2000" dirty="0"/>
              <a:t>(X); w</a:t>
            </a:r>
            <a:r>
              <a:rPr lang="pt-BR" sz="2000" baseline="-25000" dirty="0"/>
              <a:t>1</a:t>
            </a:r>
            <a:r>
              <a:rPr lang="pt-BR" sz="2000" dirty="0"/>
              <a:t>(X);</a:t>
            </a:r>
            <a:endParaRPr lang="en-HK" sz="2000" dirty="0"/>
          </a:p>
          <a:p>
            <a:r>
              <a:rPr lang="en-HK" dirty="0"/>
              <a:t>Conflict pairs: </a:t>
            </a:r>
          </a:p>
          <a:p>
            <a:pPr lvl="1"/>
            <a:r>
              <a:rPr lang="pt-BR" dirty="0"/>
              <a:t>r</a:t>
            </a:r>
            <a:r>
              <a:rPr lang="pt-BR" baseline="-25000" dirty="0"/>
              <a:t>3</a:t>
            </a:r>
            <a:r>
              <a:rPr lang="pt-BR" dirty="0"/>
              <a:t>(X); w</a:t>
            </a:r>
            <a:r>
              <a:rPr lang="pt-BR" baseline="-25000" dirty="0"/>
              <a:t>1</a:t>
            </a:r>
            <a:r>
              <a:rPr lang="pt-BR" dirty="0"/>
              <a:t>(X);</a:t>
            </a:r>
            <a:endParaRPr lang="en-HK" dirty="0"/>
          </a:p>
          <a:p>
            <a:pPr lvl="1"/>
            <a:r>
              <a:rPr lang="pt-BR" dirty="0"/>
              <a:t>r</a:t>
            </a:r>
            <a:r>
              <a:rPr lang="pt-BR" baseline="-25000" dirty="0"/>
              <a:t>2</a:t>
            </a:r>
            <a:r>
              <a:rPr lang="pt-BR" dirty="0"/>
              <a:t>(X); w</a:t>
            </a:r>
            <a:r>
              <a:rPr lang="pt-BR" baseline="-25000" dirty="0"/>
              <a:t>3</a:t>
            </a:r>
            <a:r>
              <a:rPr lang="pt-BR" dirty="0"/>
              <a:t>(X);</a:t>
            </a:r>
            <a:endParaRPr lang="en-HK" dirty="0"/>
          </a:p>
          <a:p>
            <a:pPr lvl="1"/>
            <a:r>
              <a:rPr lang="pt-BR" dirty="0"/>
              <a:t>r</a:t>
            </a:r>
            <a:r>
              <a:rPr lang="pt-BR" baseline="-25000" dirty="0"/>
              <a:t>2</a:t>
            </a:r>
            <a:r>
              <a:rPr lang="pt-BR" dirty="0"/>
              <a:t>(X); w</a:t>
            </a:r>
            <a:r>
              <a:rPr lang="pt-BR" baseline="-25000" dirty="0"/>
              <a:t>1</a:t>
            </a:r>
            <a:r>
              <a:rPr lang="pt-BR" dirty="0"/>
              <a:t>(X);</a:t>
            </a:r>
          </a:p>
          <a:p>
            <a:pPr lvl="1"/>
            <a:r>
              <a:rPr lang="pt-BR" dirty="0"/>
              <a:t>w</a:t>
            </a:r>
            <a:r>
              <a:rPr lang="pt-BR" baseline="-25000" dirty="0"/>
              <a:t>3</a:t>
            </a:r>
            <a:r>
              <a:rPr lang="pt-BR" dirty="0"/>
              <a:t>(X); </a:t>
            </a:r>
            <a:r>
              <a:rPr lang="pt-BR" dirty="0" smtClean="0"/>
              <a:t>r</a:t>
            </a:r>
            <a:r>
              <a:rPr lang="pt-BR" baseline="-25000" dirty="0" smtClean="0"/>
              <a:t>1</a:t>
            </a:r>
            <a:r>
              <a:rPr lang="pt-BR" dirty="0" smtClean="0"/>
              <a:t>(X</a:t>
            </a:r>
            <a:r>
              <a:rPr lang="pt-BR" dirty="0"/>
              <a:t>);</a:t>
            </a:r>
          </a:p>
          <a:p>
            <a:pPr lvl="1"/>
            <a:r>
              <a:rPr lang="pt-BR" dirty="0" smtClean="0"/>
              <a:t>w</a:t>
            </a:r>
            <a:r>
              <a:rPr lang="pt-BR" baseline="-25000" dirty="0" smtClean="0"/>
              <a:t>3</a:t>
            </a:r>
            <a:r>
              <a:rPr lang="pt-BR" dirty="0" smtClean="0"/>
              <a:t>(X</a:t>
            </a:r>
            <a:r>
              <a:rPr lang="pt-BR" dirty="0"/>
              <a:t>); w</a:t>
            </a:r>
            <a:r>
              <a:rPr lang="pt-BR" baseline="-25000" dirty="0"/>
              <a:t>1</a:t>
            </a:r>
            <a:r>
              <a:rPr lang="pt-BR" dirty="0"/>
              <a:t>(X);</a:t>
            </a:r>
            <a:endParaRPr lang="en-HK" dirty="0"/>
          </a:p>
          <a:p>
            <a:r>
              <a:rPr lang="pt-BR" dirty="0"/>
              <a:t>Since the serialization graph is acyclic, this schedule </a:t>
            </a:r>
            <a:br>
              <a:rPr lang="pt-BR" dirty="0"/>
            </a:br>
            <a:r>
              <a:rPr lang="en-HK" dirty="0"/>
              <a:t>is</a:t>
            </a:r>
            <a:r>
              <a:rPr lang="zh-TW" altLang="en-US" dirty="0"/>
              <a:t> </a:t>
            </a:r>
            <a:r>
              <a:rPr lang="en-HK" altLang="zh-TW" dirty="0"/>
              <a:t>conflict</a:t>
            </a:r>
            <a:r>
              <a:rPr lang="zh-TW" altLang="en-US" dirty="0"/>
              <a:t> </a:t>
            </a:r>
            <a:r>
              <a:rPr lang="en-HK" altLang="zh-TW" dirty="0"/>
              <a:t>serializable.</a:t>
            </a:r>
          </a:p>
          <a:p>
            <a:r>
              <a:rPr lang="en-HK" dirty="0"/>
              <a:t>It is equivalent to this serial schedule: r</a:t>
            </a:r>
            <a:r>
              <a:rPr lang="en-HK" baseline="-25000" dirty="0"/>
              <a:t>2</a:t>
            </a:r>
            <a:r>
              <a:rPr lang="en-HK" dirty="0"/>
              <a:t>(X); r</a:t>
            </a:r>
            <a:r>
              <a:rPr lang="en-HK" baseline="-25000" dirty="0"/>
              <a:t>3</a:t>
            </a:r>
            <a:r>
              <a:rPr lang="en-HK" dirty="0"/>
              <a:t>(X); w</a:t>
            </a:r>
            <a:r>
              <a:rPr lang="en-HK" baseline="-25000" dirty="0"/>
              <a:t>3</a:t>
            </a:r>
            <a:r>
              <a:rPr lang="en-HK" dirty="0"/>
              <a:t>(X); r</a:t>
            </a:r>
            <a:r>
              <a:rPr lang="en-HK" baseline="-25000" dirty="0"/>
              <a:t>1</a:t>
            </a:r>
            <a:r>
              <a:rPr lang="en-HK" dirty="0"/>
              <a:t>(X); w</a:t>
            </a:r>
            <a:r>
              <a:rPr lang="en-HK" baseline="-25000" dirty="0"/>
              <a:t>1</a:t>
            </a:r>
            <a:r>
              <a:rPr lang="en-HK" dirty="0"/>
              <a:t>(X); (or simply write T</a:t>
            </a:r>
            <a:r>
              <a:rPr lang="en-HK" baseline="-25000" dirty="0"/>
              <a:t>2</a:t>
            </a:r>
            <a:r>
              <a:rPr lang="en-HK" dirty="0"/>
              <a:t>, T</a:t>
            </a:r>
            <a:r>
              <a:rPr lang="en-HK" baseline="-25000" dirty="0"/>
              <a:t>3</a:t>
            </a:r>
            <a:r>
              <a:rPr lang="en-HK" dirty="0"/>
              <a:t>, T</a:t>
            </a:r>
            <a:r>
              <a:rPr lang="en-HK" baseline="-25000" dirty="0"/>
              <a:t>1</a:t>
            </a:r>
            <a:r>
              <a:rPr lang="en-HK" dirty="0"/>
              <a:t>)</a:t>
            </a:r>
            <a:r>
              <a:rPr lang="en-US" altLang="zh-TW" dirty="0"/>
              <a:t>.</a:t>
            </a:r>
            <a:endParaRPr lang="en-HK" dirty="0"/>
          </a:p>
          <a:p>
            <a:pPr lvl="1"/>
            <a:endParaRPr lang="en-HK" dirty="0"/>
          </a:p>
          <a:p>
            <a:pPr lvl="1"/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71EB0A-4DF7-42E3-AB42-52575AAC8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50DD9935-2863-48DC-808C-CA02431D0941}"/>
              </a:ext>
            </a:extLst>
          </p:cNvPr>
          <p:cNvSpPr/>
          <p:nvPr/>
        </p:nvSpPr>
        <p:spPr>
          <a:xfrm>
            <a:off x="6993818" y="1997870"/>
            <a:ext cx="925285" cy="925285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0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zh-TW" sz="2000" baseline="-25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n-HK" sz="2000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2067B872-C36C-47BD-9FE1-6D08528D5938}"/>
              </a:ext>
            </a:extLst>
          </p:cNvPr>
          <p:cNvSpPr/>
          <p:nvPr/>
        </p:nvSpPr>
        <p:spPr>
          <a:xfrm>
            <a:off x="10518296" y="1997870"/>
            <a:ext cx="925285" cy="925285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0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zh-TW" sz="20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HK" sz="2000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B96F48F2-314F-471B-A4B1-937499DAD4FB}"/>
              </a:ext>
            </a:extLst>
          </p:cNvPr>
          <p:cNvCxnSpPr>
            <a:cxnSpLocks/>
            <a:stCxn id="10" idx="1"/>
            <a:endCxn id="6" idx="5"/>
          </p:cNvCxnSpPr>
          <p:nvPr/>
        </p:nvCxnSpPr>
        <p:spPr>
          <a:xfrm flipH="1" flipV="1">
            <a:off x="7783598" y="2787650"/>
            <a:ext cx="1169089" cy="121466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Oval 9">
            <a:extLst>
              <a:ext uri="{FF2B5EF4-FFF2-40B4-BE49-F238E27FC236}">
                <a16:creationId xmlns:a16="http://schemas.microsoft.com/office/drawing/2014/main" id="{99648186-1614-4EFF-83C9-827C66F226F0}"/>
              </a:ext>
            </a:extLst>
          </p:cNvPr>
          <p:cNvSpPr/>
          <p:nvPr/>
        </p:nvSpPr>
        <p:spPr>
          <a:xfrm>
            <a:off x="8817182" y="3866807"/>
            <a:ext cx="925285" cy="925285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0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zh-TW" sz="2000" baseline="-25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en-HK" sz="2000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F009929A-D889-4F27-9322-FFFC3A4C92F2}"/>
              </a:ext>
            </a:extLst>
          </p:cNvPr>
          <p:cNvCxnSpPr>
            <a:cxnSpLocks/>
            <a:stCxn id="7" idx="2"/>
            <a:endCxn id="6" idx="6"/>
          </p:cNvCxnSpPr>
          <p:nvPr/>
        </p:nvCxnSpPr>
        <p:spPr>
          <a:xfrm flipH="1">
            <a:off x="7919103" y="2460513"/>
            <a:ext cx="2599193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DB151148-482D-4537-9350-39F5266B912C}"/>
              </a:ext>
            </a:extLst>
          </p:cNvPr>
          <p:cNvCxnSpPr>
            <a:cxnSpLocks/>
            <a:stCxn id="7" idx="3"/>
            <a:endCxn id="10" idx="7"/>
          </p:cNvCxnSpPr>
          <p:nvPr/>
        </p:nvCxnSpPr>
        <p:spPr>
          <a:xfrm flipH="1">
            <a:off x="9606962" y="2787650"/>
            <a:ext cx="1046839" cy="121466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8367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DCC98-58B4-44F6-9C9D-DC5E662196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Question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10C0C2-FD80-4EDF-B4A6-D0CBB26A49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Consider the following concurrent schedule. Draw the serialization graph for the schedule. Is it conflict serializable? </a:t>
            </a:r>
          </a:p>
          <a:p>
            <a:endParaRPr lang="en-HK" sz="2400" dirty="0"/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9C0988-A93A-413D-86B7-5DB36C4C20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6</a:t>
            </a:fld>
            <a:endParaRPr lang="en-US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56F77727-7134-4490-8BE1-ADE4383C1E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8211780"/>
              </p:ext>
            </p:extLst>
          </p:nvPr>
        </p:nvGraphicFramePr>
        <p:xfrm>
          <a:off x="2137033" y="2947816"/>
          <a:ext cx="8127999" cy="3797738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635505290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1448483051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1032055750"/>
                    </a:ext>
                  </a:extLst>
                </a:gridCol>
              </a:tblGrid>
              <a:tr h="505898">
                <a:tc>
                  <a:txBody>
                    <a:bodyPr/>
                    <a:lstStyle/>
                    <a:p>
                      <a:r>
                        <a:rPr lang="en-HK" sz="2400" dirty="0"/>
                        <a:t>T</a:t>
                      </a:r>
                      <a:r>
                        <a:rPr lang="en-HK" sz="2400" baseline="-25000" dirty="0"/>
                        <a:t>a</a:t>
                      </a: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r>
                        <a:rPr lang="en-HK" sz="2400" dirty="0"/>
                        <a:t>T</a:t>
                      </a:r>
                      <a:r>
                        <a:rPr lang="en-HK" sz="2400" baseline="-25000" dirty="0"/>
                        <a:t>b</a:t>
                      </a: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r>
                        <a:rPr lang="en-HK" sz="2400" dirty="0"/>
                        <a:t>T</a:t>
                      </a:r>
                      <a:r>
                        <a:rPr lang="en-HK" sz="2400" baseline="-25000" dirty="0"/>
                        <a:t>c</a:t>
                      </a:r>
                    </a:p>
                  </a:txBody>
                  <a:tcPr marT="0" marB="0"/>
                </a:tc>
                <a:extLst>
                  <a:ext uri="{0D108BD9-81ED-4DB2-BD59-A6C34878D82A}">
                    <a16:rowId xmlns:a16="http://schemas.microsoft.com/office/drawing/2014/main" val="2475023615"/>
                  </a:ext>
                </a:extLst>
              </a:tr>
              <a:tr h="257455">
                <a:tc>
                  <a:txBody>
                    <a:bodyPr/>
                    <a:lstStyle/>
                    <a:p>
                      <a:endParaRPr lang="en-HK" sz="2400" dirty="0"/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r>
                        <a:rPr lang="en-HK" sz="2400" dirty="0"/>
                        <a:t>Read(x)</a:t>
                      </a: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endParaRPr lang="en-HK" sz="2400" dirty="0"/>
                    </a:p>
                  </a:txBody>
                  <a:tcPr marT="0" marB="0"/>
                </a:tc>
                <a:extLst>
                  <a:ext uri="{0D108BD9-81ED-4DB2-BD59-A6C34878D82A}">
                    <a16:rowId xmlns:a16="http://schemas.microsoft.com/office/drawing/2014/main" val="1859131770"/>
                  </a:ext>
                </a:extLst>
              </a:tr>
              <a:tr h="257455">
                <a:tc>
                  <a:txBody>
                    <a:bodyPr/>
                    <a:lstStyle/>
                    <a:p>
                      <a:r>
                        <a:rPr lang="en-HK" sz="2400" dirty="0"/>
                        <a:t>Write(y)</a:t>
                      </a: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endParaRPr lang="en-HK" sz="2400" dirty="0"/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endParaRPr lang="en-HK" sz="2400" dirty="0"/>
                    </a:p>
                  </a:txBody>
                  <a:tcPr marT="0" marB="0"/>
                </a:tc>
                <a:extLst>
                  <a:ext uri="{0D108BD9-81ED-4DB2-BD59-A6C34878D82A}">
                    <a16:rowId xmlns:a16="http://schemas.microsoft.com/office/drawing/2014/main" val="2807601058"/>
                  </a:ext>
                </a:extLst>
              </a:tr>
              <a:tr h="257455">
                <a:tc>
                  <a:txBody>
                    <a:bodyPr/>
                    <a:lstStyle/>
                    <a:p>
                      <a:endParaRPr lang="en-HK" sz="2400" dirty="0"/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endParaRPr lang="en-HK" sz="2400" dirty="0"/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r>
                        <a:rPr lang="en-HK" sz="2400" dirty="0"/>
                        <a:t>Read</a:t>
                      </a:r>
                      <a:r>
                        <a:rPr lang="en-US" altLang="zh-TW" sz="2400" dirty="0"/>
                        <a:t>(y)</a:t>
                      </a:r>
                      <a:endParaRPr lang="en-HK" sz="2400" dirty="0"/>
                    </a:p>
                  </a:txBody>
                  <a:tcPr marT="0" marB="0"/>
                </a:tc>
                <a:extLst>
                  <a:ext uri="{0D108BD9-81ED-4DB2-BD59-A6C34878D82A}">
                    <a16:rowId xmlns:a16="http://schemas.microsoft.com/office/drawing/2014/main" val="726924825"/>
                  </a:ext>
                </a:extLst>
              </a:tr>
              <a:tr h="257455">
                <a:tc>
                  <a:txBody>
                    <a:bodyPr/>
                    <a:lstStyle/>
                    <a:p>
                      <a:endParaRPr lang="en-HK" sz="2400" dirty="0"/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r>
                        <a:rPr lang="en-HK" sz="2400" dirty="0"/>
                        <a:t>Write(y)</a:t>
                      </a: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endParaRPr lang="en-HK" sz="2400" dirty="0"/>
                    </a:p>
                  </a:txBody>
                  <a:tcPr marT="0" marB="0"/>
                </a:tc>
                <a:extLst>
                  <a:ext uri="{0D108BD9-81ED-4DB2-BD59-A6C34878D82A}">
                    <a16:rowId xmlns:a16="http://schemas.microsoft.com/office/drawing/2014/main" val="555022978"/>
                  </a:ext>
                </a:extLst>
              </a:tr>
              <a:tr h="257455">
                <a:tc>
                  <a:txBody>
                    <a:bodyPr/>
                    <a:lstStyle/>
                    <a:p>
                      <a:r>
                        <a:rPr lang="en-HK" sz="2400" dirty="0"/>
                        <a:t>Write(x)</a:t>
                      </a: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endParaRPr lang="en-HK" sz="2400" dirty="0"/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endParaRPr lang="en-HK" sz="2400" dirty="0"/>
                    </a:p>
                  </a:txBody>
                  <a:tcPr marT="0" marB="0"/>
                </a:tc>
                <a:extLst>
                  <a:ext uri="{0D108BD9-81ED-4DB2-BD59-A6C34878D82A}">
                    <a16:rowId xmlns:a16="http://schemas.microsoft.com/office/drawing/2014/main" val="3690828964"/>
                  </a:ext>
                </a:extLst>
              </a:tr>
              <a:tr h="257455">
                <a:tc>
                  <a:txBody>
                    <a:bodyPr/>
                    <a:lstStyle/>
                    <a:p>
                      <a:endParaRPr lang="en-HK" sz="2400" dirty="0"/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r>
                        <a:rPr lang="en-HK" sz="2400" dirty="0"/>
                        <a:t>Commit</a:t>
                      </a: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endParaRPr lang="en-HK" sz="2400" dirty="0"/>
                    </a:p>
                  </a:txBody>
                  <a:tcPr marT="0" marB="0"/>
                </a:tc>
                <a:extLst>
                  <a:ext uri="{0D108BD9-81ED-4DB2-BD59-A6C34878D82A}">
                    <a16:rowId xmlns:a16="http://schemas.microsoft.com/office/drawing/2014/main" val="3617856388"/>
                  </a:ext>
                </a:extLst>
              </a:tr>
              <a:tr h="257455">
                <a:tc>
                  <a:txBody>
                    <a:bodyPr/>
                    <a:lstStyle/>
                    <a:p>
                      <a:endParaRPr lang="en-HK" sz="2400" dirty="0"/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endParaRPr lang="en-HK" sz="2400" dirty="0"/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r>
                        <a:rPr lang="en-HK" sz="2400" dirty="0"/>
                        <a:t>Write(z)</a:t>
                      </a:r>
                    </a:p>
                  </a:txBody>
                  <a:tcPr marT="0" marB="0"/>
                </a:tc>
                <a:extLst>
                  <a:ext uri="{0D108BD9-81ED-4DB2-BD59-A6C34878D82A}">
                    <a16:rowId xmlns:a16="http://schemas.microsoft.com/office/drawing/2014/main" val="2965917138"/>
                  </a:ext>
                </a:extLst>
              </a:tr>
              <a:tr h="257455">
                <a:tc>
                  <a:txBody>
                    <a:bodyPr/>
                    <a:lstStyle/>
                    <a:p>
                      <a:r>
                        <a:rPr lang="en-HK" sz="2400" dirty="0"/>
                        <a:t>Commit</a:t>
                      </a: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endParaRPr lang="en-HK" sz="2400" dirty="0"/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endParaRPr lang="en-HK" sz="2400" dirty="0"/>
                    </a:p>
                  </a:txBody>
                  <a:tcPr marT="0" marB="0"/>
                </a:tc>
                <a:extLst>
                  <a:ext uri="{0D108BD9-81ED-4DB2-BD59-A6C34878D82A}">
                    <a16:rowId xmlns:a16="http://schemas.microsoft.com/office/drawing/2014/main" val="1525057032"/>
                  </a:ext>
                </a:extLst>
              </a:tr>
              <a:tr h="257455">
                <a:tc>
                  <a:txBody>
                    <a:bodyPr/>
                    <a:lstStyle/>
                    <a:p>
                      <a:endParaRPr lang="en-HK" sz="2400" dirty="0"/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endParaRPr lang="en-HK" sz="2400" dirty="0"/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r>
                        <a:rPr lang="en-HK" sz="2400" dirty="0"/>
                        <a:t>Commit</a:t>
                      </a:r>
                    </a:p>
                  </a:txBody>
                  <a:tcPr marT="0" marB="0"/>
                </a:tc>
                <a:extLst>
                  <a:ext uri="{0D108BD9-81ED-4DB2-BD59-A6C34878D82A}">
                    <a16:rowId xmlns:a16="http://schemas.microsoft.com/office/drawing/2014/main" val="15533209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16616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D8FC05-BEBA-4278-9CB9-4238F181FE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Question 2 (Answer)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24DBB6-12D3-411A-827B-7A78A282C0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HK" dirty="0" err="1"/>
              <a:t>R</a:t>
            </a:r>
            <a:r>
              <a:rPr lang="en-HK" baseline="-25000" dirty="0" err="1"/>
              <a:t>b</a:t>
            </a:r>
            <a:r>
              <a:rPr lang="en-HK" dirty="0"/>
              <a:t>(x); </a:t>
            </a:r>
            <a:r>
              <a:rPr lang="en-HK" dirty="0" err="1"/>
              <a:t>W</a:t>
            </a:r>
            <a:r>
              <a:rPr lang="en-HK" baseline="-25000" dirty="0" err="1"/>
              <a:t>a</a:t>
            </a:r>
            <a:r>
              <a:rPr lang="en-HK" dirty="0"/>
              <a:t>(y); </a:t>
            </a:r>
            <a:r>
              <a:rPr lang="en-HK" dirty="0" err="1"/>
              <a:t>R</a:t>
            </a:r>
            <a:r>
              <a:rPr lang="en-HK" baseline="-25000" dirty="0" err="1"/>
              <a:t>c</a:t>
            </a:r>
            <a:r>
              <a:rPr lang="en-HK" dirty="0"/>
              <a:t>(y); W</a:t>
            </a:r>
            <a:r>
              <a:rPr lang="en-HK" baseline="-25000" dirty="0"/>
              <a:t>b</a:t>
            </a:r>
            <a:r>
              <a:rPr lang="en-HK" dirty="0"/>
              <a:t>(y); </a:t>
            </a:r>
            <a:r>
              <a:rPr lang="en-HK" dirty="0" err="1"/>
              <a:t>W</a:t>
            </a:r>
            <a:r>
              <a:rPr lang="en-HK" baseline="-25000" dirty="0" err="1"/>
              <a:t>a</a:t>
            </a:r>
            <a:r>
              <a:rPr lang="en-HK" dirty="0"/>
              <a:t>(x); </a:t>
            </a:r>
            <a:r>
              <a:rPr lang="en-HK" dirty="0" err="1"/>
              <a:t>C</a:t>
            </a:r>
            <a:r>
              <a:rPr lang="en-HK" baseline="-25000" dirty="0" err="1"/>
              <a:t>b</a:t>
            </a:r>
            <a:r>
              <a:rPr lang="en-HK" dirty="0"/>
              <a:t>; </a:t>
            </a:r>
            <a:r>
              <a:rPr lang="en-HK" dirty="0" err="1"/>
              <a:t>W</a:t>
            </a:r>
            <a:r>
              <a:rPr lang="en-HK" baseline="-25000" dirty="0" err="1"/>
              <a:t>c</a:t>
            </a:r>
            <a:r>
              <a:rPr lang="en-HK" dirty="0"/>
              <a:t>(z); C</a:t>
            </a:r>
            <a:r>
              <a:rPr lang="en-HK" baseline="-25000" dirty="0"/>
              <a:t>a</a:t>
            </a:r>
            <a:r>
              <a:rPr lang="en-HK" dirty="0"/>
              <a:t>; C</a:t>
            </a:r>
            <a:r>
              <a:rPr lang="en-HK" baseline="-25000" dirty="0"/>
              <a:t>c</a:t>
            </a:r>
          </a:p>
          <a:p>
            <a:r>
              <a:rPr lang="en-HK" dirty="0"/>
              <a:t>Conflict pairs</a:t>
            </a:r>
          </a:p>
          <a:p>
            <a:pPr lvl="1"/>
            <a:r>
              <a:rPr lang="en-HK" dirty="0" err="1"/>
              <a:t>R</a:t>
            </a:r>
            <a:r>
              <a:rPr lang="en-HK" baseline="-25000" dirty="0" err="1"/>
              <a:t>b</a:t>
            </a:r>
            <a:r>
              <a:rPr lang="en-HK" dirty="0"/>
              <a:t>(x); </a:t>
            </a:r>
            <a:r>
              <a:rPr lang="en-HK" dirty="0" err="1"/>
              <a:t>W</a:t>
            </a:r>
            <a:r>
              <a:rPr lang="en-HK" baseline="-25000" dirty="0" err="1"/>
              <a:t>a</a:t>
            </a:r>
            <a:r>
              <a:rPr lang="en-HK" dirty="0"/>
              <a:t>(x);</a:t>
            </a:r>
          </a:p>
          <a:p>
            <a:pPr lvl="1"/>
            <a:r>
              <a:rPr lang="en-HK" dirty="0" err="1"/>
              <a:t>W</a:t>
            </a:r>
            <a:r>
              <a:rPr lang="en-HK" baseline="-25000" dirty="0" err="1"/>
              <a:t>a</a:t>
            </a:r>
            <a:r>
              <a:rPr lang="en-HK" dirty="0"/>
              <a:t>(y); </a:t>
            </a:r>
            <a:r>
              <a:rPr lang="en-HK" dirty="0" err="1"/>
              <a:t>R</a:t>
            </a:r>
            <a:r>
              <a:rPr lang="en-HK" baseline="-25000" dirty="0" err="1"/>
              <a:t>c</a:t>
            </a:r>
            <a:r>
              <a:rPr lang="en-HK" dirty="0"/>
              <a:t>(y);</a:t>
            </a:r>
          </a:p>
          <a:p>
            <a:pPr lvl="1"/>
            <a:r>
              <a:rPr lang="en-HK" dirty="0" err="1"/>
              <a:t>W</a:t>
            </a:r>
            <a:r>
              <a:rPr lang="en-HK" baseline="-25000" dirty="0" err="1"/>
              <a:t>a</a:t>
            </a:r>
            <a:r>
              <a:rPr lang="en-HK" dirty="0"/>
              <a:t>(y); W</a:t>
            </a:r>
            <a:r>
              <a:rPr lang="en-HK" baseline="-25000" dirty="0"/>
              <a:t>b</a:t>
            </a:r>
            <a:r>
              <a:rPr lang="en-HK" dirty="0"/>
              <a:t>(y); </a:t>
            </a:r>
          </a:p>
          <a:p>
            <a:pPr lvl="1"/>
            <a:r>
              <a:rPr lang="en-HK" dirty="0" err="1"/>
              <a:t>R</a:t>
            </a:r>
            <a:r>
              <a:rPr lang="en-HK" baseline="-25000" dirty="0" err="1"/>
              <a:t>c</a:t>
            </a:r>
            <a:r>
              <a:rPr lang="en-HK" dirty="0"/>
              <a:t>(y); W</a:t>
            </a:r>
            <a:r>
              <a:rPr lang="en-HK" baseline="-25000" dirty="0"/>
              <a:t>b</a:t>
            </a:r>
            <a:r>
              <a:rPr lang="en-HK" dirty="0"/>
              <a:t>(y);</a:t>
            </a:r>
          </a:p>
          <a:p>
            <a:r>
              <a:rPr lang="pt-BR" dirty="0"/>
              <a:t>Since the serialization graph is cyclic, this schedule </a:t>
            </a:r>
            <a:br>
              <a:rPr lang="pt-BR" dirty="0"/>
            </a:br>
            <a:r>
              <a:rPr lang="en-HK" dirty="0"/>
              <a:t>is</a:t>
            </a:r>
            <a:r>
              <a:rPr lang="zh-TW" altLang="en-US" dirty="0"/>
              <a:t> </a:t>
            </a:r>
            <a:r>
              <a:rPr lang="en-US" altLang="zh-TW" dirty="0" smtClean="0"/>
              <a:t>NOT </a:t>
            </a:r>
            <a:r>
              <a:rPr lang="en-HK" altLang="zh-TW" dirty="0" smtClean="0"/>
              <a:t>conflict</a:t>
            </a:r>
            <a:r>
              <a:rPr lang="zh-TW" altLang="en-US" dirty="0" smtClean="0"/>
              <a:t> </a:t>
            </a:r>
            <a:r>
              <a:rPr lang="en-HK" altLang="zh-TW" dirty="0"/>
              <a:t>serializable.</a:t>
            </a:r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B2D940-4BE7-4EBC-B6FF-9EDEE80D48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F8801F2B-D265-4319-AB3C-EE5B54C44133}"/>
              </a:ext>
            </a:extLst>
          </p:cNvPr>
          <p:cNvSpPr/>
          <p:nvPr/>
        </p:nvSpPr>
        <p:spPr>
          <a:xfrm>
            <a:off x="6425407" y="2869022"/>
            <a:ext cx="925285" cy="925285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0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zh-TW" sz="2000" baseline="-250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en-HK" sz="2000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462DA797-3D4C-4156-9AE6-DC1657815674}"/>
              </a:ext>
            </a:extLst>
          </p:cNvPr>
          <p:cNvSpPr/>
          <p:nvPr/>
        </p:nvSpPr>
        <p:spPr>
          <a:xfrm>
            <a:off x="9949885" y="2869022"/>
            <a:ext cx="925285" cy="925285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0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zh-TW" sz="2000" baseline="-25000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en-HK" sz="2000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8F990146-952E-492E-831B-AB3B8D5CA7F2}"/>
              </a:ext>
            </a:extLst>
          </p:cNvPr>
          <p:cNvCxnSpPr>
            <a:cxnSpLocks/>
            <a:stCxn id="5" idx="5"/>
            <a:endCxn id="8" idx="1"/>
          </p:cNvCxnSpPr>
          <p:nvPr/>
        </p:nvCxnSpPr>
        <p:spPr>
          <a:xfrm>
            <a:off x="7215187" y="3658802"/>
            <a:ext cx="1169089" cy="121466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Oval 7">
            <a:extLst>
              <a:ext uri="{FF2B5EF4-FFF2-40B4-BE49-F238E27FC236}">
                <a16:creationId xmlns:a16="http://schemas.microsoft.com/office/drawing/2014/main" id="{4F74E6AB-E442-4372-A648-8746CF7DBDD1}"/>
              </a:ext>
            </a:extLst>
          </p:cNvPr>
          <p:cNvSpPr/>
          <p:nvPr/>
        </p:nvSpPr>
        <p:spPr>
          <a:xfrm>
            <a:off x="8248771" y="4737959"/>
            <a:ext cx="925285" cy="925285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0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zh-TW" sz="2000" baseline="-25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en-HK" sz="2000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CBA9A36C-BFD5-423F-8FEA-15F6F8837DE7}"/>
              </a:ext>
            </a:extLst>
          </p:cNvPr>
          <p:cNvCxnSpPr>
            <a:cxnSpLocks/>
            <a:stCxn id="6" idx="2"/>
            <a:endCxn id="5" idx="6"/>
          </p:cNvCxnSpPr>
          <p:nvPr/>
        </p:nvCxnSpPr>
        <p:spPr>
          <a:xfrm flipH="1">
            <a:off x="7350692" y="3331665"/>
            <a:ext cx="2599193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16E89FFA-5DD9-4947-A0A2-C699A98E36FA}"/>
              </a:ext>
            </a:extLst>
          </p:cNvPr>
          <p:cNvCxnSpPr>
            <a:cxnSpLocks/>
            <a:stCxn id="5" idx="7"/>
            <a:endCxn id="6" idx="1"/>
          </p:cNvCxnSpPr>
          <p:nvPr/>
        </p:nvCxnSpPr>
        <p:spPr>
          <a:xfrm>
            <a:off x="7215187" y="3004527"/>
            <a:ext cx="2870203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61B2B19E-1308-4BD6-8C9D-035B00C5E9C6}"/>
              </a:ext>
            </a:extLst>
          </p:cNvPr>
          <p:cNvCxnSpPr>
            <a:cxnSpLocks/>
            <a:stCxn id="8" idx="7"/>
            <a:endCxn id="6" idx="3"/>
          </p:cNvCxnSpPr>
          <p:nvPr/>
        </p:nvCxnSpPr>
        <p:spPr>
          <a:xfrm flipV="1">
            <a:off x="9038551" y="3658802"/>
            <a:ext cx="1046839" cy="121466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7104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00E495-4F65-4F79-AA3C-5E7F645F3B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Question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A3CE82-FD55-4608-A05B-C1AB4E42C2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GB" sz="2400" dirty="0"/>
              <a:t>Consider schedules S</a:t>
            </a:r>
            <a:r>
              <a:rPr lang="en-GB" sz="2400" baseline="-25000" dirty="0"/>
              <a:t>1</a:t>
            </a:r>
            <a:r>
              <a:rPr lang="en-GB" sz="2400" dirty="0"/>
              <a:t>, S</a:t>
            </a:r>
            <a:r>
              <a:rPr lang="en-GB" sz="2400" baseline="-25000" dirty="0"/>
              <a:t>2</a:t>
            </a:r>
            <a:r>
              <a:rPr lang="en-GB" sz="2400" dirty="0"/>
              <a:t> and S</a:t>
            </a:r>
            <a:r>
              <a:rPr lang="en-GB" sz="2400" baseline="-25000" dirty="0"/>
              <a:t>3</a:t>
            </a:r>
            <a:r>
              <a:rPr lang="en-GB" sz="2400" dirty="0"/>
              <a:t> below. Determine whether each schedule is strict, </a:t>
            </a:r>
            <a:r>
              <a:rPr lang="en-GB" sz="2400" dirty="0" err="1"/>
              <a:t>cascadeless</a:t>
            </a:r>
            <a:r>
              <a:rPr lang="en-GB" sz="2400" dirty="0"/>
              <a:t>, recoverable, or nonrecoverable. Determine the strictest recoverability condition that each schedule satisfies.</a:t>
            </a:r>
            <a:endParaRPr lang="en-HK" sz="2400" dirty="0"/>
          </a:p>
          <a:p>
            <a:pPr marL="815975" lvl="1" indent="-457200">
              <a:buFont typeface="+mj-lt"/>
              <a:buAutoNum type="alphaLcParenR"/>
            </a:pPr>
            <a:r>
              <a:rPr lang="pt-BR" sz="2400" dirty="0"/>
              <a:t>r</a:t>
            </a:r>
            <a:r>
              <a:rPr lang="pt-BR" sz="2400" baseline="-25000" dirty="0"/>
              <a:t>1</a:t>
            </a:r>
            <a:r>
              <a:rPr lang="pt-BR" sz="2400" dirty="0"/>
              <a:t>(X); w</a:t>
            </a:r>
            <a:r>
              <a:rPr lang="pt-BR" sz="2400" baseline="-25000" dirty="0"/>
              <a:t>1</a:t>
            </a:r>
            <a:r>
              <a:rPr lang="pt-BR" sz="2400" dirty="0"/>
              <a:t>(X); r</a:t>
            </a:r>
            <a:r>
              <a:rPr lang="pt-BR" sz="2400" baseline="-25000" dirty="0"/>
              <a:t>2</a:t>
            </a:r>
            <a:r>
              <a:rPr lang="pt-BR" sz="2400" dirty="0"/>
              <a:t>(X); r</a:t>
            </a:r>
            <a:r>
              <a:rPr lang="pt-BR" sz="2400" baseline="-25000" dirty="0"/>
              <a:t>1</a:t>
            </a:r>
            <a:r>
              <a:rPr lang="pt-BR" sz="2400" dirty="0"/>
              <a:t>(Y); w</a:t>
            </a:r>
            <a:r>
              <a:rPr lang="pt-BR" sz="2400" baseline="-25000" dirty="0"/>
              <a:t>2</a:t>
            </a:r>
            <a:r>
              <a:rPr lang="pt-BR" sz="2400" dirty="0"/>
              <a:t>(X); c</a:t>
            </a:r>
            <a:r>
              <a:rPr lang="pt-BR" sz="2400" baseline="-25000" dirty="0"/>
              <a:t>2</a:t>
            </a:r>
            <a:r>
              <a:rPr lang="pt-BR" sz="2400" dirty="0"/>
              <a:t>; c</a:t>
            </a:r>
            <a:r>
              <a:rPr lang="pt-BR" sz="2400" baseline="-25000" dirty="0"/>
              <a:t>1</a:t>
            </a:r>
            <a:r>
              <a:rPr lang="pt-BR" sz="2400" dirty="0"/>
              <a:t>;</a:t>
            </a:r>
            <a:endParaRPr lang="en-HK" sz="2400" dirty="0"/>
          </a:p>
          <a:p>
            <a:pPr marL="815975" lvl="1" indent="-457200">
              <a:buFont typeface="+mj-lt"/>
              <a:buAutoNum type="alphaLcParenR"/>
            </a:pPr>
            <a:r>
              <a:rPr lang="pt-BR" sz="2400" dirty="0"/>
              <a:t>r</a:t>
            </a:r>
            <a:r>
              <a:rPr lang="pt-BR" sz="2400" baseline="-25000" dirty="0"/>
              <a:t>1</a:t>
            </a:r>
            <a:r>
              <a:rPr lang="pt-BR" sz="2400" dirty="0"/>
              <a:t>(X); w</a:t>
            </a:r>
            <a:r>
              <a:rPr lang="pt-BR" sz="2400" baseline="-25000" dirty="0"/>
              <a:t>1</a:t>
            </a:r>
            <a:r>
              <a:rPr lang="pt-BR" sz="2400" dirty="0"/>
              <a:t>(X); r</a:t>
            </a:r>
            <a:r>
              <a:rPr lang="pt-BR" sz="2400" baseline="-25000" dirty="0"/>
              <a:t>2</a:t>
            </a:r>
            <a:r>
              <a:rPr lang="pt-BR" sz="2400" dirty="0"/>
              <a:t>(X); r</a:t>
            </a:r>
            <a:r>
              <a:rPr lang="pt-BR" sz="2400" baseline="-25000" dirty="0"/>
              <a:t>1</a:t>
            </a:r>
            <a:r>
              <a:rPr lang="pt-BR" sz="2400" dirty="0"/>
              <a:t>(Y); w</a:t>
            </a:r>
            <a:r>
              <a:rPr lang="pt-BR" sz="2400" baseline="-25000" dirty="0"/>
              <a:t>2</a:t>
            </a:r>
            <a:r>
              <a:rPr lang="pt-BR" sz="2400" dirty="0"/>
              <a:t>(X); w</a:t>
            </a:r>
            <a:r>
              <a:rPr lang="pt-BR" sz="2400" baseline="-25000" dirty="0"/>
              <a:t>1</a:t>
            </a:r>
            <a:r>
              <a:rPr lang="pt-BR" sz="2400" dirty="0"/>
              <a:t>(Y); c</a:t>
            </a:r>
            <a:r>
              <a:rPr lang="pt-BR" sz="2400" baseline="-25000" dirty="0"/>
              <a:t>1</a:t>
            </a:r>
            <a:r>
              <a:rPr lang="pt-BR" sz="2400" dirty="0"/>
              <a:t>; c</a:t>
            </a:r>
            <a:r>
              <a:rPr lang="pt-BR" sz="2400" baseline="-25000" dirty="0"/>
              <a:t>2</a:t>
            </a:r>
            <a:r>
              <a:rPr lang="pt-BR" sz="2400" dirty="0"/>
              <a:t>;</a:t>
            </a:r>
            <a:endParaRPr lang="en-HK" sz="2400" dirty="0"/>
          </a:p>
          <a:p>
            <a:pPr marL="815975" lvl="1" indent="-457200">
              <a:buFont typeface="+mj-lt"/>
              <a:buAutoNum type="alphaLcParenR"/>
            </a:pPr>
            <a:r>
              <a:rPr lang="pt-BR" sz="2400" dirty="0"/>
              <a:t>r</a:t>
            </a:r>
            <a:r>
              <a:rPr lang="pt-BR" sz="2400" baseline="-25000" dirty="0"/>
              <a:t>1</a:t>
            </a:r>
            <a:r>
              <a:rPr lang="pt-BR" sz="2400" dirty="0"/>
              <a:t>(X); w</a:t>
            </a:r>
            <a:r>
              <a:rPr lang="pt-BR" sz="2400" baseline="-25000" dirty="0"/>
              <a:t>1</a:t>
            </a:r>
            <a:r>
              <a:rPr lang="pt-BR" sz="2400" dirty="0"/>
              <a:t>(X); w</a:t>
            </a:r>
            <a:r>
              <a:rPr lang="pt-BR" sz="2400" baseline="-25000" dirty="0"/>
              <a:t>2</a:t>
            </a:r>
            <a:r>
              <a:rPr lang="pt-BR" sz="2400" dirty="0"/>
              <a:t>(X); w</a:t>
            </a:r>
            <a:r>
              <a:rPr lang="pt-BR" sz="2400" baseline="-25000" dirty="0"/>
              <a:t>1</a:t>
            </a:r>
            <a:r>
              <a:rPr lang="pt-BR" sz="2400" dirty="0"/>
              <a:t>(Y); c</a:t>
            </a:r>
            <a:r>
              <a:rPr lang="pt-BR" sz="2400" baseline="-25000" dirty="0"/>
              <a:t>1</a:t>
            </a:r>
            <a:r>
              <a:rPr lang="pt-BR" sz="2400" dirty="0"/>
              <a:t>; r</a:t>
            </a:r>
            <a:r>
              <a:rPr lang="pt-BR" sz="2400" baseline="-25000" dirty="0"/>
              <a:t>2</a:t>
            </a:r>
            <a:r>
              <a:rPr lang="pt-BR" sz="2400" dirty="0"/>
              <a:t>(X); c</a:t>
            </a:r>
            <a:r>
              <a:rPr lang="pt-BR" sz="2400" baseline="-25000" dirty="0"/>
              <a:t>2</a:t>
            </a:r>
            <a:r>
              <a:rPr lang="pt-BR" sz="2400" dirty="0"/>
              <a:t>;</a:t>
            </a:r>
          </a:p>
          <a:p>
            <a:pPr marL="358775" lvl="1" indent="0">
              <a:buNone/>
            </a:pPr>
            <a:r>
              <a:rPr lang="en-GB" sz="2400" dirty="0"/>
              <a:t>Can you change c) into a strict schedule?</a:t>
            </a:r>
            <a:endParaRPr lang="en-HK" sz="2400" dirty="0"/>
          </a:p>
          <a:p>
            <a:endParaRPr lang="en-HK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CE05CF-6F24-4036-9F46-B48AA0504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2249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D95260-9604-40E2-A365-288F0E43C5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Types of Schedules (1/2)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02B429-3B45-4622-A800-2B756D6391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HK" dirty="0"/>
              <a:t>A unrecoverable schedule is one where, a dirty read takes place.</a:t>
            </a:r>
          </a:p>
          <a:p>
            <a:r>
              <a:rPr lang="en-HK" dirty="0"/>
              <a:t>A recoverable schedule is one where, if some transaction </a:t>
            </a:r>
            <a:r>
              <a:rPr lang="en-HK" dirty="0" err="1"/>
              <a:t>T</a:t>
            </a:r>
            <a:r>
              <a:rPr lang="en-HK" baseline="-25000" dirty="0" err="1"/>
              <a:t>j</a:t>
            </a:r>
            <a:r>
              <a:rPr lang="en-HK" dirty="0"/>
              <a:t> is reading value updated or written by some other transaction </a:t>
            </a:r>
            <a:r>
              <a:rPr lang="en-HK" dirty="0" err="1"/>
              <a:t>T</a:t>
            </a:r>
            <a:r>
              <a:rPr lang="en-HK" baseline="-25000" dirty="0" err="1"/>
              <a:t>i</a:t>
            </a:r>
            <a:r>
              <a:rPr lang="en-HK" dirty="0"/>
              <a:t>, then the commit operation of </a:t>
            </a:r>
            <a:r>
              <a:rPr lang="en-HK" dirty="0" err="1"/>
              <a:t>T</a:t>
            </a:r>
            <a:r>
              <a:rPr lang="en-HK" baseline="-25000" dirty="0" err="1"/>
              <a:t>j</a:t>
            </a:r>
            <a:r>
              <a:rPr lang="en-HK" dirty="0"/>
              <a:t> must appear after the commit operation of </a:t>
            </a:r>
            <a:r>
              <a:rPr lang="en-HK" dirty="0" err="1"/>
              <a:t>T</a:t>
            </a:r>
            <a:r>
              <a:rPr lang="en-HK" baseline="-25000" dirty="0" err="1"/>
              <a:t>i</a:t>
            </a:r>
            <a:r>
              <a:rPr lang="en-HK" dirty="0"/>
              <a:t>.</a:t>
            </a:r>
          </a:p>
          <a:p>
            <a:r>
              <a:rPr lang="en-HK" dirty="0"/>
              <a:t>A </a:t>
            </a:r>
            <a:r>
              <a:rPr lang="en-HK" dirty="0" err="1"/>
              <a:t>cascadeless</a:t>
            </a:r>
            <a:r>
              <a:rPr lang="en-HK" dirty="0"/>
              <a:t> schedule is one where, for each pair of transactions </a:t>
            </a:r>
            <a:r>
              <a:rPr lang="en-HK" dirty="0" err="1"/>
              <a:t>T</a:t>
            </a:r>
            <a:r>
              <a:rPr lang="en-HK" baseline="-25000" dirty="0" err="1"/>
              <a:t>i</a:t>
            </a:r>
            <a:r>
              <a:rPr lang="en-HK" dirty="0"/>
              <a:t> and </a:t>
            </a:r>
            <a:r>
              <a:rPr lang="en-HK" dirty="0" err="1"/>
              <a:t>T</a:t>
            </a:r>
            <a:r>
              <a:rPr lang="en-HK" baseline="-25000" dirty="0" err="1"/>
              <a:t>j</a:t>
            </a:r>
            <a:r>
              <a:rPr lang="en-HK" dirty="0"/>
              <a:t> such that </a:t>
            </a:r>
            <a:r>
              <a:rPr lang="en-HK" dirty="0" err="1"/>
              <a:t>T</a:t>
            </a:r>
            <a:r>
              <a:rPr lang="en-HK" baseline="-25000" dirty="0" err="1"/>
              <a:t>j</a:t>
            </a:r>
            <a:r>
              <a:rPr lang="en-HK" dirty="0"/>
              <a:t> reads data items previously written by </a:t>
            </a:r>
            <a:r>
              <a:rPr lang="en-HK" dirty="0" err="1"/>
              <a:t>T</a:t>
            </a:r>
            <a:r>
              <a:rPr lang="en-HK" baseline="-25000" dirty="0" err="1"/>
              <a:t>i</a:t>
            </a:r>
            <a:r>
              <a:rPr lang="en-HK" dirty="0"/>
              <a:t>, the commit operation of </a:t>
            </a:r>
            <a:r>
              <a:rPr lang="en-HK" dirty="0" err="1"/>
              <a:t>T</a:t>
            </a:r>
            <a:r>
              <a:rPr lang="en-HK" baseline="-25000" dirty="0" err="1"/>
              <a:t>i</a:t>
            </a:r>
            <a:r>
              <a:rPr lang="en-HK" dirty="0"/>
              <a:t> appears before the read operation of </a:t>
            </a:r>
            <a:r>
              <a:rPr lang="en-HK" dirty="0" err="1"/>
              <a:t>T</a:t>
            </a:r>
            <a:r>
              <a:rPr lang="en-HK" baseline="-25000" dirty="0" err="1"/>
              <a:t>j</a:t>
            </a:r>
            <a:r>
              <a:rPr lang="en-HK" dirty="0"/>
              <a:t>. </a:t>
            </a:r>
            <a:r>
              <a:rPr lang="en-HK" dirty="0" err="1"/>
              <a:t>Cascadeless</a:t>
            </a:r>
            <a:r>
              <a:rPr lang="en-HK" dirty="0"/>
              <a:t> schedules are desirable because the failure of a transaction does not lead to the aborting of any other transaction.</a:t>
            </a:r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BAE347-26CB-45D7-AC58-ED879A88F0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3294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D95260-9604-40E2-A365-288F0E43C5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Types of Schedules (2/2)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02B429-3B45-4622-A800-2B756D6391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HK"/>
              <a:t>A </a:t>
            </a:r>
            <a:r>
              <a:rPr lang="en-HK" dirty="0"/>
              <a:t>strict schedule is one where for any two transactions </a:t>
            </a:r>
            <a:r>
              <a:rPr lang="en-HK" dirty="0" err="1"/>
              <a:t>T</a:t>
            </a:r>
            <a:r>
              <a:rPr lang="en-HK" baseline="-25000" dirty="0" err="1"/>
              <a:t>i</a:t>
            </a:r>
            <a:r>
              <a:rPr lang="en-HK" dirty="0"/>
              <a:t> and </a:t>
            </a:r>
            <a:r>
              <a:rPr lang="en-HK" dirty="0" err="1"/>
              <a:t>T</a:t>
            </a:r>
            <a:r>
              <a:rPr lang="en-HK" baseline="-25000" dirty="0" err="1"/>
              <a:t>j</a:t>
            </a:r>
            <a:r>
              <a:rPr lang="en-HK" dirty="0"/>
              <a:t>, if a write operation of </a:t>
            </a:r>
            <a:r>
              <a:rPr lang="en-HK" dirty="0" err="1"/>
              <a:t>T</a:t>
            </a:r>
            <a:r>
              <a:rPr lang="en-HK" baseline="-25000" dirty="0" err="1"/>
              <a:t>i</a:t>
            </a:r>
            <a:r>
              <a:rPr lang="en-HK" dirty="0"/>
              <a:t> appears before a conflicting operation of </a:t>
            </a:r>
            <a:r>
              <a:rPr lang="en-HK" dirty="0" err="1"/>
              <a:t>T</a:t>
            </a:r>
            <a:r>
              <a:rPr lang="en-HK" baseline="-25000" dirty="0" err="1"/>
              <a:t>j</a:t>
            </a:r>
            <a:r>
              <a:rPr lang="en-HK" dirty="0"/>
              <a:t> (either read or write), then the commit or abort operation of </a:t>
            </a:r>
            <a:r>
              <a:rPr lang="en-HK" dirty="0" err="1"/>
              <a:t>T</a:t>
            </a:r>
            <a:r>
              <a:rPr lang="en-HK" baseline="-25000" dirty="0" err="1"/>
              <a:t>i</a:t>
            </a:r>
            <a:r>
              <a:rPr lang="en-HK" baseline="-25000" dirty="0"/>
              <a:t> </a:t>
            </a:r>
            <a:r>
              <a:rPr lang="en-HK" dirty="0"/>
              <a:t>also appears before that conflicting operation of </a:t>
            </a:r>
            <a:r>
              <a:rPr lang="en-HK" dirty="0" err="1"/>
              <a:t>T</a:t>
            </a:r>
            <a:r>
              <a:rPr lang="en-HK" baseline="-25000" dirty="0" err="1"/>
              <a:t>j</a:t>
            </a:r>
            <a:r>
              <a:rPr lang="en-HK" dirty="0"/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BAE347-26CB-45D7-AC58-ED879A88F0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8949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5EAE69-097A-4B5F-B868-33DE59A64D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Question 3a (Answer)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C570E1-7624-4EF0-8EDD-50E39AA08A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2000" dirty="0"/>
              <a:t>r</a:t>
            </a:r>
            <a:r>
              <a:rPr lang="pt-BR" sz="2000" baseline="-25000" dirty="0"/>
              <a:t>1</a:t>
            </a:r>
            <a:r>
              <a:rPr lang="pt-BR" sz="2000" dirty="0"/>
              <a:t>(X); w</a:t>
            </a:r>
            <a:r>
              <a:rPr lang="pt-BR" sz="2000" baseline="-25000" dirty="0"/>
              <a:t>1</a:t>
            </a:r>
            <a:r>
              <a:rPr lang="pt-BR" sz="2000" dirty="0"/>
              <a:t>(X); r</a:t>
            </a:r>
            <a:r>
              <a:rPr lang="pt-BR" sz="2000" baseline="-25000" dirty="0"/>
              <a:t>2</a:t>
            </a:r>
            <a:r>
              <a:rPr lang="pt-BR" sz="2000" dirty="0"/>
              <a:t>(X); r</a:t>
            </a:r>
            <a:r>
              <a:rPr lang="pt-BR" sz="2000" baseline="-25000" dirty="0"/>
              <a:t>1</a:t>
            </a:r>
            <a:r>
              <a:rPr lang="pt-BR" sz="2000" dirty="0"/>
              <a:t>(Y); w</a:t>
            </a:r>
            <a:r>
              <a:rPr lang="pt-BR" sz="2000" baseline="-25000" dirty="0"/>
              <a:t>2</a:t>
            </a:r>
            <a:r>
              <a:rPr lang="pt-BR" sz="2000" dirty="0"/>
              <a:t>(X); c</a:t>
            </a:r>
            <a:r>
              <a:rPr lang="pt-BR" sz="2000" baseline="-25000" dirty="0"/>
              <a:t>2</a:t>
            </a:r>
            <a:r>
              <a:rPr lang="pt-BR" sz="2000" dirty="0"/>
              <a:t>; c</a:t>
            </a:r>
            <a:r>
              <a:rPr lang="pt-BR" sz="2000" baseline="-25000" dirty="0"/>
              <a:t>1</a:t>
            </a:r>
            <a:r>
              <a:rPr lang="pt-BR" sz="2000" dirty="0"/>
              <a:t>;</a:t>
            </a:r>
            <a:endParaRPr lang="en-HK" sz="2000" dirty="0"/>
          </a:p>
          <a:p>
            <a:r>
              <a:rPr lang="en-HK" dirty="0"/>
              <a:t>Non-recoverable schedule </a:t>
            </a:r>
          </a:p>
          <a:p>
            <a:r>
              <a:rPr lang="en-US" altLang="zh-TW" dirty="0"/>
              <a:t>T</a:t>
            </a:r>
            <a:r>
              <a:rPr lang="en-US" altLang="zh-TW" baseline="-25000" dirty="0"/>
              <a:t>2</a:t>
            </a:r>
            <a:r>
              <a:rPr lang="en-US" altLang="zh-TW" dirty="0"/>
              <a:t> (i.e., </a:t>
            </a:r>
            <a:r>
              <a:rPr lang="en-HK" dirty="0"/>
              <a:t>R</a:t>
            </a:r>
            <a:r>
              <a:rPr lang="en-HK" baseline="-25000" dirty="0"/>
              <a:t>2</a:t>
            </a:r>
            <a:r>
              <a:rPr lang="en-HK" dirty="0"/>
              <a:t>(X)) read uncommitted data item X written by </a:t>
            </a:r>
            <a:r>
              <a:rPr lang="en-US" altLang="zh-TW" dirty="0"/>
              <a:t>T</a:t>
            </a:r>
            <a:r>
              <a:rPr lang="en-US" altLang="zh-TW" baseline="-25000" dirty="0"/>
              <a:t>1</a:t>
            </a:r>
            <a:r>
              <a:rPr lang="en-US" altLang="zh-TW" dirty="0"/>
              <a:t> (i.e., dirty read)</a:t>
            </a:r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A467E6-187C-4E64-8D89-F412C8222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0991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5EAE69-097A-4B5F-B868-33DE59A64D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Question 3b (Answer)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C570E1-7624-4EF0-8EDD-50E39AA08A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2000" dirty="0"/>
              <a:t>r</a:t>
            </a:r>
            <a:r>
              <a:rPr lang="pt-BR" sz="2000" baseline="-25000" dirty="0"/>
              <a:t>1</a:t>
            </a:r>
            <a:r>
              <a:rPr lang="pt-BR" sz="2000" dirty="0"/>
              <a:t>(X); w</a:t>
            </a:r>
            <a:r>
              <a:rPr lang="pt-BR" sz="2000" baseline="-25000" dirty="0"/>
              <a:t>1</a:t>
            </a:r>
            <a:r>
              <a:rPr lang="pt-BR" sz="2000" dirty="0"/>
              <a:t>(X); r</a:t>
            </a:r>
            <a:r>
              <a:rPr lang="pt-BR" sz="2000" baseline="-25000" dirty="0"/>
              <a:t>2</a:t>
            </a:r>
            <a:r>
              <a:rPr lang="pt-BR" sz="2000" dirty="0"/>
              <a:t>(X); r</a:t>
            </a:r>
            <a:r>
              <a:rPr lang="pt-BR" sz="2000" baseline="-25000" dirty="0"/>
              <a:t>1</a:t>
            </a:r>
            <a:r>
              <a:rPr lang="pt-BR" sz="2000" dirty="0"/>
              <a:t>(Y); w</a:t>
            </a:r>
            <a:r>
              <a:rPr lang="pt-BR" sz="2000" baseline="-25000" dirty="0"/>
              <a:t>2</a:t>
            </a:r>
            <a:r>
              <a:rPr lang="pt-BR" sz="2000" dirty="0"/>
              <a:t>(X); w</a:t>
            </a:r>
            <a:r>
              <a:rPr lang="pt-BR" sz="2000" baseline="-25000" dirty="0"/>
              <a:t>1</a:t>
            </a:r>
            <a:r>
              <a:rPr lang="pt-BR" sz="2000" dirty="0"/>
              <a:t>(Y); c</a:t>
            </a:r>
            <a:r>
              <a:rPr lang="pt-BR" sz="2000" baseline="-25000" dirty="0"/>
              <a:t>1</a:t>
            </a:r>
            <a:r>
              <a:rPr lang="pt-BR" sz="2000" dirty="0"/>
              <a:t>; c</a:t>
            </a:r>
            <a:r>
              <a:rPr lang="pt-BR" sz="2000" baseline="-25000" dirty="0"/>
              <a:t>2</a:t>
            </a:r>
            <a:r>
              <a:rPr lang="pt-BR" sz="2000" dirty="0"/>
              <a:t>;</a:t>
            </a:r>
            <a:endParaRPr lang="en-HK" sz="2000" dirty="0"/>
          </a:p>
          <a:p>
            <a:pPr lvl="0"/>
            <a:r>
              <a:rPr lang="en-US" dirty="0"/>
              <a:t>Recoverable schedule </a:t>
            </a:r>
            <a:r>
              <a:rPr lang="en-US" altLang="zh-TW" dirty="0"/>
              <a:t>(i.e., no dirty read)</a:t>
            </a:r>
            <a:endParaRPr lang="en-US" dirty="0"/>
          </a:p>
          <a:p>
            <a:pPr lvl="0"/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A467E6-187C-4E64-8D89-F412C8222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6343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5EAE69-097A-4B5F-B868-33DE59A64D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Question 3c (Answer)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C570E1-7624-4EF0-8EDD-50E39AA08A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2000" dirty="0"/>
              <a:t>r</a:t>
            </a:r>
            <a:r>
              <a:rPr lang="pt-BR" sz="2000" baseline="-25000" dirty="0"/>
              <a:t>1</a:t>
            </a:r>
            <a:r>
              <a:rPr lang="pt-BR" sz="2000" dirty="0"/>
              <a:t>(X); w</a:t>
            </a:r>
            <a:r>
              <a:rPr lang="pt-BR" sz="2000" baseline="-25000" dirty="0"/>
              <a:t>1</a:t>
            </a:r>
            <a:r>
              <a:rPr lang="pt-BR" sz="2000" dirty="0"/>
              <a:t>(X); w</a:t>
            </a:r>
            <a:r>
              <a:rPr lang="pt-BR" sz="2000" baseline="-25000" dirty="0"/>
              <a:t>2</a:t>
            </a:r>
            <a:r>
              <a:rPr lang="pt-BR" sz="2000" dirty="0"/>
              <a:t>(X); w</a:t>
            </a:r>
            <a:r>
              <a:rPr lang="pt-BR" sz="2000" baseline="-25000" dirty="0"/>
              <a:t>1</a:t>
            </a:r>
            <a:r>
              <a:rPr lang="pt-BR" sz="2000" dirty="0"/>
              <a:t>(Y); c</a:t>
            </a:r>
            <a:r>
              <a:rPr lang="pt-BR" sz="2000" baseline="-25000" dirty="0"/>
              <a:t>1</a:t>
            </a:r>
            <a:r>
              <a:rPr lang="pt-BR" sz="2000" dirty="0"/>
              <a:t>; r</a:t>
            </a:r>
            <a:r>
              <a:rPr lang="pt-BR" sz="2000" baseline="-25000" dirty="0"/>
              <a:t>2</a:t>
            </a:r>
            <a:r>
              <a:rPr lang="pt-BR" sz="2000" dirty="0"/>
              <a:t>(X); c</a:t>
            </a:r>
            <a:r>
              <a:rPr lang="pt-BR" sz="2000" baseline="-25000" dirty="0"/>
              <a:t>2</a:t>
            </a:r>
            <a:r>
              <a:rPr lang="pt-BR" sz="2000" dirty="0"/>
              <a:t>;</a:t>
            </a:r>
          </a:p>
          <a:p>
            <a:r>
              <a:rPr lang="en-GB" sz="2000" dirty="0" err="1"/>
              <a:t>Cascadeless</a:t>
            </a:r>
            <a:r>
              <a:rPr lang="en-GB" sz="2000" dirty="0"/>
              <a:t> schedule</a:t>
            </a:r>
          </a:p>
          <a:p>
            <a:r>
              <a:rPr lang="en-GB" sz="2000" dirty="0"/>
              <a:t>T</a:t>
            </a:r>
            <a:r>
              <a:rPr lang="en-GB" sz="2000" baseline="-25000" dirty="0"/>
              <a:t>2</a:t>
            </a:r>
            <a:r>
              <a:rPr lang="en-GB" sz="2000" dirty="0"/>
              <a:t> reads data item X </a:t>
            </a:r>
            <a:r>
              <a:rPr lang="en-HK" dirty="0"/>
              <a:t>previously written by T</a:t>
            </a:r>
            <a:r>
              <a:rPr lang="en-HK" baseline="-25000" dirty="0"/>
              <a:t>1</a:t>
            </a:r>
            <a:r>
              <a:rPr lang="en-HK" dirty="0"/>
              <a:t> and the commit operation of T</a:t>
            </a:r>
            <a:r>
              <a:rPr lang="en-HK" baseline="-25000" dirty="0"/>
              <a:t>1</a:t>
            </a:r>
            <a:r>
              <a:rPr lang="en-HK" dirty="0"/>
              <a:t> appears before the read operation of T</a:t>
            </a:r>
            <a:r>
              <a:rPr lang="en-HK" baseline="-25000" dirty="0"/>
              <a:t>2</a:t>
            </a:r>
            <a:r>
              <a:rPr lang="en-HK" dirty="0"/>
              <a:t>.</a:t>
            </a:r>
          </a:p>
          <a:p>
            <a:r>
              <a:rPr lang="en-HK" sz="2000" dirty="0"/>
              <a:t>Strict schedule: </a:t>
            </a:r>
            <a:r>
              <a:rPr lang="en-US" dirty="0"/>
              <a:t>r</a:t>
            </a:r>
            <a:r>
              <a:rPr lang="en-US" baseline="-25000" dirty="0"/>
              <a:t>1</a:t>
            </a:r>
            <a:r>
              <a:rPr lang="en-US" dirty="0"/>
              <a:t>(X); w</a:t>
            </a:r>
            <a:r>
              <a:rPr lang="en-US" baseline="-25000" dirty="0"/>
              <a:t>1</a:t>
            </a:r>
            <a:r>
              <a:rPr lang="en-US" dirty="0"/>
              <a:t>(X); w</a:t>
            </a:r>
            <a:r>
              <a:rPr lang="en-US" baseline="-25000" dirty="0"/>
              <a:t>1</a:t>
            </a:r>
            <a:r>
              <a:rPr lang="en-US" dirty="0"/>
              <a:t>(Y); c</a:t>
            </a:r>
            <a:r>
              <a:rPr lang="en-US" baseline="-25000" dirty="0"/>
              <a:t>1</a:t>
            </a:r>
            <a:r>
              <a:rPr lang="en-US" dirty="0"/>
              <a:t>; w</a:t>
            </a:r>
            <a:r>
              <a:rPr lang="en-US" baseline="-25000" dirty="0"/>
              <a:t>2</a:t>
            </a:r>
            <a:r>
              <a:rPr lang="en-US" dirty="0"/>
              <a:t>(X); r</a:t>
            </a:r>
            <a:r>
              <a:rPr lang="en-US" baseline="-25000" dirty="0"/>
              <a:t>2</a:t>
            </a:r>
            <a:r>
              <a:rPr lang="en-US" dirty="0"/>
              <a:t>(X); c</a:t>
            </a:r>
            <a:r>
              <a:rPr lang="en-US" baseline="-25000" dirty="0"/>
              <a:t>2</a:t>
            </a:r>
            <a:r>
              <a:rPr lang="en-US" dirty="0"/>
              <a:t>;</a:t>
            </a:r>
            <a:endParaRPr lang="en-HK" dirty="0"/>
          </a:p>
          <a:p>
            <a:endParaRPr lang="en-GB" sz="2000" dirty="0"/>
          </a:p>
          <a:p>
            <a:endParaRPr lang="pt-BR" sz="2000" dirty="0"/>
          </a:p>
          <a:p>
            <a:pPr lvl="0"/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A467E6-187C-4E64-8D89-F412C8222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7709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anded">
  <a:themeElements>
    <a:clrScheme name="Banded">
      <a:dk1>
        <a:srgbClr val="2C2C2C"/>
      </a:dk1>
      <a:lt1>
        <a:srgbClr val="FFFFFF"/>
      </a:lt1>
      <a:dk2>
        <a:srgbClr val="099BDD"/>
      </a:dk2>
      <a:lt2>
        <a:srgbClr val="F2F2F2"/>
      </a:lt2>
      <a:accent1>
        <a:srgbClr val="FFC000"/>
      </a:accent1>
      <a:accent2>
        <a:srgbClr val="A5D028"/>
      </a:accent2>
      <a:accent3>
        <a:srgbClr val="08CC78"/>
      </a:accent3>
      <a:accent4>
        <a:srgbClr val="F24099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9792607F-9579-4224-82FF-9C88C3E1E53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27383</TotalTime>
  <Words>592</Words>
  <PresentationFormat>Widescreen</PresentationFormat>
  <Paragraphs>106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宋体</vt:lpstr>
      <vt:lpstr>Arial</vt:lpstr>
      <vt:lpstr>Calibri</vt:lpstr>
      <vt:lpstr>Corbel</vt:lpstr>
      <vt:lpstr>新細明體</vt:lpstr>
      <vt:lpstr>Wingdings</vt:lpstr>
      <vt:lpstr>Banded</vt:lpstr>
      <vt:lpstr>Tutorial 9: Transaction</vt:lpstr>
      <vt:lpstr>Question 1</vt:lpstr>
      <vt:lpstr>Question 1a (Answer)</vt:lpstr>
      <vt:lpstr>Question 1b (Answer)</vt:lpstr>
      <vt:lpstr>Question 1c (Answer)</vt:lpstr>
      <vt:lpstr>Question 2</vt:lpstr>
      <vt:lpstr>Question 2 (Answer)</vt:lpstr>
      <vt:lpstr>Question 3</vt:lpstr>
      <vt:lpstr>Types of Schedules (1/2)</vt:lpstr>
      <vt:lpstr>Types of Schedules (2/2) </vt:lpstr>
      <vt:lpstr>Question 3a (Answer)</vt:lpstr>
      <vt:lpstr>Question 3b (Answer)</vt:lpstr>
      <vt:lpstr>Question 3c (Answer)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2019-01-21T16:15:42Z</dcterms:created>
  <dcterms:modified xsi:type="dcterms:W3CDTF">2019-04-18T04:46:14Z</dcterms:modified>
</cp:coreProperties>
</file>