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80" r:id="rId2"/>
  </p:sldMasterIdLst>
  <p:notesMasterIdLst>
    <p:notesMasterId r:id="rId28"/>
  </p:notesMasterIdLst>
  <p:handoutMasterIdLst>
    <p:handoutMasterId r:id="rId29"/>
  </p:handoutMasterIdLst>
  <p:sldIdLst>
    <p:sldId id="256" r:id="rId3"/>
    <p:sldId id="273" r:id="rId4"/>
    <p:sldId id="274" r:id="rId5"/>
    <p:sldId id="275" r:id="rId6"/>
    <p:sldId id="278" r:id="rId7"/>
    <p:sldId id="280" r:id="rId8"/>
    <p:sldId id="279" r:id="rId9"/>
    <p:sldId id="257" r:id="rId10"/>
    <p:sldId id="259" r:id="rId11"/>
    <p:sldId id="260" r:id="rId12"/>
    <p:sldId id="261" r:id="rId13"/>
    <p:sldId id="281" r:id="rId14"/>
    <p:sldId id="262" r:id="rId15"/>
    <p:sldId id="264" r:id="rId16"/>
    <p:sldId id="265" r:id="rId17"/>
    <p:sldId id="282" r:id="rId18"/>
    <p:sldId id="266" r:id="rId19"/>
    <p:sldId id="283" r:id="rId20"/>
    <p:sldId id="267" r:id="rId21"/>
    <p:sldId id="268" r:id="rId22"/>
    <p:sldId id="269" r:id="rId23"/>
    <p:sldId id="270" r:id="rId24"/>
    <p:sldId id="271" r:id="rId25"/>
    <p:sldId id="272" r:id="rId26"/>
    <p:sldId id="277" r:id="rId27"/>
  </p:sldIdLst>
  <p:sldSz cx="9144000" cy="6858000" type="screen4x3"/>
  <p:notesSz cx="6623050" cy="9810750"/>
  <p:defaultTextStyle>
    <a:defPPr>
      <a:defRPr lang="en-US"/>
    </a:defPPr>
    <a:lvl1pPr algn="l"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20000"/>
      </a:spcBef>
      <a:spcAft>
        <a:spcPct val="0"/>
      </a:spcAft>
      <a:buChar char="•"/>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0000"/>
    <a:srgbClr val="CCECFF"/>
    <a:srgbClr val="66CCFF"/>
    <a:srgbClr val="00CCFF"/>
    <a:srgbClr val="3366FF"/>
    <a:srgbClr val="66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25" d="100"/>
          <a:sy n="125" d="100"/>
        </p:scale>
        <p:origin x="97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02" name="Rectangle 2"/>
          <p:cNvSpPr>
            <a:spLocks noGrp="1" noChangeArrowheads="1"/>
          </p:cNvSpPr>
          <p:nvPr>
            <p:ph type="hdr" sz="quarter"/>
          </p:nvPr>
        </p:nvSpPr>
        <p:spPr bwMode="auto">
          <a:xfrm>
            <a:off x="0" y="0"/>
            <a:ext cx="28702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58403" name="Rectangle 3"/>
          <p:cNvSpPr>
            <a:spLocks noGrp="1" noChangeArrowheads="1"/>
          </p:cNvSpPr>
          <p:nvPr>
            <p:ph type="dt" sz="quarter" idx="1"/>
          </p:nvPr>
        </p:nvSpPr>
        <p:spPr bwMode="auto">
          <a:xfrm>
            <a:off x="3752850" y="0"/>
            <a:ext cx="28702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58404" name="Rectangle 4"/>
          <p:cNvSpPr>
            <a:spLocks noGrp="1" noChangeArrowheads="1"/>
          </p:cNvSpPr>
          <p:nvPr>
            <p:ph type="ftr" sz="quarter" idx="2"/>
          </p:nvPr>
        </p:nvSpPr>
        <p:spPr bwMode="auto">
          <a:xfrm>
            <a:off x="0" y="9320213"/>
            <a:ext cx="287020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58405" name="Rectangle 5"/>
          <p:cNvSpPr>
            <a:spLocks noGrp="1" noChangeArrowheads="1"/>
          </p:cNvSpPr>
          <p:nvPr>
            <p:ph type="sldNum" sz="quarter" idx="3"/>
          </p:nvPr>
        </p:nvSpPr>
        <p:spPr bwMode="auto">
          <a:xfrm>
            <a:off x="3752850" y="9320213"/>
            <a:ext cx="287020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76F16942-DD2E-4B21-B6B9-014763A6982A}" type="slidenum">
              <a:rPr lang="en-US" altLang="en-US"/>
              <a:pPr/>
              <a:t>‹#›</a:t>
            </a:fld>
            <a:endParaRPr lang="en-US" altLang="en-US"/>
          </a:p>
        </p:txBody>
      </p:sp>
    </p:spTree>
    <p:extLst>
      <p:ext uri="{BB962C8B-B14F-4D97-AF65-F5344CB8AC3E}">
        <p14:creationId xmlns:p14="http://schemas.microsoft.com/office/powerpoint/2010/main" val="1175626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p:cNvSpPr>
            <a:spLocks noGrp="1" noChangeArrowheads="1"/>
          </p:cNvSpPr>
          <p:nvPr>
            <p:ph type="hdr" sz="quarter"/>
          </p:nvPr>
        </p:nvSpPr>
        <p:spPr bwMode="auto">
          <a:xfrm>
            <a:off x="0" y="0"/>
            <a:ext cx="28702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defRPr sz="1200"/>
            </a:lvl1pPr>
          </a:lstStyle>
          <a:p>
            <a:pPr>
              <a:defRPr/>
            </a:pPr>
            <a:endParaRPr lang="en-US"/>
          </a:p>
        </p:txBody>
      </p:sp>
      <p:sp>
        <p:nvSpPr>
          <p:cNvPr id="184323" name="Rectangle 3"/>
          <p:cNvSpPr>
            <a:spLocks noGrp="1" noChangeArrowheads="1"/>
          </p:cNvSpPr>
          <p:nvPr>
            <p:ph type="dt" idx="1"/>
          </p:nvPr>
        </p:nvSpPr>
        <p:spPr bwMode="auto">
          <a:xfrm>
            <a:off x="3752850" y="0"/>
            <a:ext cx="2870200" cy="49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lvl1pPr>
          </a:lstStyle>
          <a:p>
            <a:pPr>
              <a:defRPr/>
            </a:pPr>
            <a:endParaRPr lang="en-US"/>
          </a:p>
        </p:txBody>
      </p:sp>
      <p:sp>
        <p:nvSpPr>
          <p:cNvPr id="52228" name="Rectangle 4"/>
          <p:cNvSpPr>
            <a:spLocks noGrp="1" noRot="1" noChangeAspect="1" noChangeArrowheads="1" noTextEdit="1"/>
          </p:cNvSpPr>
          <p:nvPr>
            <p:ph type="sldImg" idx="2"/>
          </p:nvPr>
        </p:nvSpPr>
        <p:spPr bwMode="auto">
          <a:xfrm>
            <a:off x="857250" y="735013"/>
            <a:ext cx="4908550" cy="36798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25" name="Rectangle 5"/>
          <p:cNvSpPr>
            <a:spLocks noGrp="1" noChangeArrowheads="1"/>
          </p:cNvSpPr>
          <p:nvPr>
            <p:ph type="body" sz="quarter" idx="3"/>
          </p:nvPr>
        </p:nvSpPr>
        <p:spPr bwMode="auto">
          <a:xfrm>
            <a:off x="882650" y="4659313"/>
            <a:ext cx="4857750" cy="441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84326" name="Rectangle 6"/>
          <p:cNvSpPr>
            <a:spLocks noGrp="1" noChangeArrowheads="1"/>
          </p:cNvSpPr>
          <p:nvPr>
            <p:ph type="ftr" sz="quarter" idx="4"/>
          </p:nvPr>
        </p:nvSpPr>
        <p:spPr bwMode="auto">
          <a:xfrm>
            <a:off x="0" y="9320213"/>
            <a:ext cx="287020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defRPr sz="1200"/>
            </a:lvl1pPr>
          </a:lstStyle>
          <a:p>
            <a:pPr>
              <a:defRPr/>
            </a:pPr>
            <a:endParaRPr lang="en-US"/>
          </a:p>
        </p:txBody>
      </p:sp>
      <p:sp>
        <p:nvSpPr>
          <p:cNvPr id="184327" name="Rectangle 7"/>
          <p:cNvSpPr>
            <a:spLocks noGrp="1" noChangeArrowheads="1"/>
          </p:cNvSpPr>
          <p:nvPr>
            <p:ph type="sldNum" sz="quarter" idx="5"/>
          </p:nvPr>
        </p:nvSpPr>
        <p:spPr bwMode="auto">
          <a:xfrm>
            <a:off x="3752850" y="9320213"/>
            <a:ext cx="2870200" cy="49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lvl1pPr>
          </a:lstStyle>
          <a:p>
            <a:fld id="{117F63CD-03FE-44F6-8974-70C022493C37}" type="slidenum">
              <a:rPr lang="en-US" altLang="en-US"/>
              <a:pPr/>
              <a:t>‹#›</a:t>
            </a:fld>
            <a:endParaRPr lang="en-US" altLang="en-US"/>
          </a:p>
        </p:txBody>
      </p:sp>
    </p:spTree>
    <p:extLst>
      <p:ext uri="{BB962C8B-B14F-4D97-AF65-F5344CB8AC3E}">
        <p14:creationId xmlns:p14="http://schemas.microsoft.com/office/powerpoint/2010/main" val="30335997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749DB715-A491-409B-BD58-A98DD1026E59}"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81670867"/>
      </p:ext>
    </p:extLst>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UMTS                         		 </a:t>
            </a:r>
            <a:r>
              <a:rPr lang="en-US" altLang="en-US">
                <a:latin typeface="Times New Roman" panose="02020603050405020304" pitchFamily="18" charset="0"/>
              </a:rPr>
              <a:t>Slide </a:t>
            </a:r>
            <a:fld id="{0FC2801C-56C0-4D26-BB75-E2A2B149C469}"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3617195951"/>
      </p:ext>
    </p:extLst>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53971C0C-5AFF-4269-A995-6760C61578B8}"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096327526"/>
      </p:ext>
    </p:extLst>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D1A59145-7F24-4138-AA34-E4015E161D0C}"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994464565"/>
      </p:ext>
    </p:extLst>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91DCED18-803C-4FD0-A837-B4DFA0432359}"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875319039"/>
      </p:ext>
    </p:extLst>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B5694F05-DB1A-4C73-BFBA-24C47EC2DCC7}"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298203542"/>
      </p:ext>
    </p:extLst>
  </p:cSld>
  <p:clrMapOvr>
    <a:masterClrMapping/>
  </p:clrMapOvr>
  <p:transition>
    <p:zoom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UMTS                         		 </a:t>
            </a:r>
            <a:r>
              <a:rPr lang="en-US" altLang="en-US">
                <a:latin typeface="Times New Roman" panose="02020603050405020304" pitchFamily="18" charset="0"/>
              </a:rPr>
              <a:t>Slide </a:t>
            </a:r>
            <a:fld id="{D58959E3-02F0-4B2C-8CFB-1A5835DD8F62}"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879911859"/>
      </p:ext>
    </p:extLst>
  </p:cSld>
  <p:clrMapOvr>
    <a:masterClrMapping/>
  </p:clrMapOvr>
  <p:transition>
    <p:zoom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58EA8926-8428-4431-9952-2850D893FE90}"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800585599"/>
      </p:ext>
    </p:extLst>
  </p:cSld>
  <p:clrMapOvr>
    <a:masterClrMapping/>
  </p:clrMapOvr>
  <p:transition>
    <p:zoom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4E564791-0E7B-4BF8-A7AA-1450B9353360}"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3420323715"/>
      </p:ext>
    </p:extLst>
  </p:cSld>
  <p:clrMapOvr>
    <a:masterClrMapping/>
  </p:clrMapOvr>
  <p:transition>
    <p:zoom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966BD815-1158-488E-93C7-4205BE25439F}"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3075108221"/>
      </p:ext>
    </p:extLst>
  </p:cSld>
  <p:clrMapOvr>
    <a:masterClrMapping/>
  </p:clrMapOvr>
  <p:transition>
    <p:zoom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022F9A44-CFB9-4FDC-B068-E7B48853A131}"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4055752918"/>
      </p:ext>
    </p:extLst>
  </p:cSld>
  <p:clrMapOvr>
    <a:masterClrMapping/>
  </p:clrMapOvr>
  <p:transition>
    <p:zoom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a:prstGeom prst="rect">
            <a:avLst/>
          </a:prstGeo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83058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050"/>
          <p:cNvSpPr>
            <a:spLocks noGrp="1" noChangeArrowheads="1"/>
          </p:cNvSpPr>
          <p:nvPr>
            <p:ph type="ftr" sz="quarter" idx="10"/>
          </p:nvPr>
        </p:nvSpPr>
        <p:spPr/>
        <p:txBody>
          <a:bodyPr/>
          <a:lstStyle>
            <a:lvl1pPr>
              <a:defRPr/>
            </a:lvl1pPr>
          </a:lstStyle>
          <a:p>
            <a:r>
              <a:rPr lang="en-US" altLang="en-US" dirty="0" smtClean="0"/>
              <a:t>EE4316 Mobile Data Networks</a:t>
            </a:r>
            <a:r>
              <a:rPr lang="en-US" altLang="zh-TW" dirty="0" smtClean="0">
                <a:ea typeface="新細明體" panose="02020500000000000000" pitchFamily="18" charset="-120"/>
              </a:rPr>
              <a:t> 	                               LTE                           		 </a:t>
            </a:r>
            <a:r>
              <a:rPr lang="en-US" altLang="en-US" dirty="0"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940023094"/>
      </p:ext>
    </p:extLst>
  </p:cSld>
  <p:clrMapOvr>
    <a:masterClrMapping/>
  </p:clrMapOvr>
  <p:transition>
    <p:zoom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a:prstGeom prst="rect">
            <a:avLst/>
          </a:prstGeom>
        </p:spPr>
        <p:txBody>
          <a:bodyPr/>
          <a:lstStyle/>
          <a:p>
            <a:pPr lvl="0"/>
            <a:endParaRPr lang="en-US" noProof="0" smtClean="0"/>
          </a:p>
        </p:txBody>
      </p:sp>
      <p:sp>
        <p:nvSpPr>
          <p:cNvPr id="4"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EFEE02B0-56C0-4C52-8A27-93BC288F03F9}"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1437868778"/>
      </p:ext>
    </p:extLst>
  </p:cSld>
  <p:clrMapOvr>
    <a:masterClrMapping/>
  </p:clrMapOvr>
  <p:transition>
    <p:zoom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050"/>
          <p:cNvSpPr>
            <a:spLocks noGrp="1" noChangeArrowheads="1"/>
          </p:cNvSpPr>
          <p:nvPr>
            <p:ph type="ftr" sz="quarter" idx="10"/>
          </p:nvPr>
        </p:nvSpPr>
        <p:spPr/>
        <p:txBody>
          <a:bodyPr/>
          <a:lstStyle>
            <a:lvl1pPr>
              <a:defRPr/>
            </a:lvl1pPr>
          </a:lstStyle>
          <a:p>
            <a:r>
              <a:rPr lang="en-US" altLang="en-US"/>
              <a:t>EE4316 Mobile Data Networks</a:t>
            </a:r>
            <a:r>
              <a:rPr lang="en-US" altLang="zh-TW">
                <a:ea typeface="新細明體" panose="02020500000000000000" pitchFamily="18" charset="-120"/>
              </a:rPr>
              <a:t> 	                               Introduction                          		 </a:t>
            </a:r>
            <a:r>
              <a:rPr lang="en-US" altLang="en-US">
                <a:latin typeface="Times New Roman" panose="02020603050405020304" pitchFamily="18" charset="0"/>
              </a:rPr>
              <a:t>Slide </a:t>
            </a:r>
            <a:fld id="{663E27BE-0AAC-4251-842F-ABFD31F3CF81}"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Tree>
    <p:extLst>
      <p:ext uri="{BB962C8B-B14F-4D97-AF65-F5344CB8AC3E}">
        <p14:creationId xmlns:p14="http://schemas.microsoft.com/office/powerpoint/2010/main" val="249758026"/>
      </p:ext>
    </p:extLst>
  </p:cSld>
  <p:clrMapOvr>
    <a:masterClrMapping/>
  </p:clrMapOvr>
  <p:transition>
    <p:zoom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A7650F5-211D-4F9F-808D-91A5BDB86CA3}" type="datetimeFigureOut">
              <a:rPr lang="en-US"/>
              <a:pPr>
                <a:defRPr/>
              </a:pPr>
              <a:t>3/20/2020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CCD2777-25A6-4C79-A97C-12856FE8BA8E}" type="slidenum">
              <a:rPr lang="en-US" altLang="en-US"/>
              <a:pPr/>
              <a:t>‹#›</a:t>
            </a:fld>
            <a:endParaRPr lang="en-US" altLang="en-US"/>
          </a:p>
        </p:txBody>
      </p:sp>
    </p:spTree>
    <p:extLst>
      <p:ext uri="{BB962C8B-B14F-4D97-AF65-F5344CB8AC3E}">
        <p14:creationId xmlns:p14="http://schemas.microsoft.com/office/powerpoint/2010/main" val="19160094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4D1394-240E-49E6-81D3-61F4B7AEA7D9}" type="datetimeFigureOut">
              <a:rPr lang="en-US"/>
              <a:pPr>
                <a:defRPr/>
              </a:pPr>
              <a:t>3/20/2020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350193A-3245-49B8-BC84-FFCBEFC136BA}" type="slidenum">
              <a:rPr lang="en-US" altLang="en-US"/>
              <a:pPr/>
              <a:t>‹#›</a:t>
            </a:fld>
            <a:endParaRPr lang="en-US" altLang="en-US"/>
          </a:p>
        </p:txBody>
      </p:sp>
    </p:spTree>
    <p:extLst>
      <p:ext uri="{BB962C8B-B14F-4D97-AF65-F5344CB8AC3E}">
        <p14:creationId xmlns:p14="http://schemas.microsoft.com/office/powerpoint/2010/main" val="2977605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F055067-D1AD-4C4B-867B-B4944B62692D}" type="datetimeFigureOut">
              <a:rPr lang="en-US"/>
              <a:pPr>
                <a:defRPr/>
              </a:pPr>
              <a:t>3/20/2020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00547B0-3873-4F70-9B3E-157AE82AE2F1}" type="slidenum">
              <a:rPr lang="en-US" altLang="en-US"/>
              <a:pPr/>
              <a:t>‹#›</a:t>
            </a:fld>
            <a:endParaRPr lang="en-US" altLang="en-US"/>
          </a:p>
        </p:txBody>
      </p:sp>
    </p:spTree>
    <p:extLst>
      <p:ext uri="{BB962C8B-B14F-4D97-AF65-F5344CB8AC3E}">
        <p14:creationId xmlns:p14="http://schemas.microsoft.com/office/powerpoint/2010/main" val="36022348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DEB202D-0BD4-45C9-8AF4-FF3E4E7C698F}" type="datetimeFigureOut">
              <a:rPr lang="en-US"/>
              <a:pPr>
                <a:defRPr/>
              </a:pPr>
              <a:t>3/20/2020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CDC957B-B6C2-4351-AFEF-59863EE5E430}" type="slidenum">
              <a:rPr lang="en-US" altLang="en-US"/>
              <a:pPr/>
              <a:t>‹#›</a:t>
            </a:fld>
            <a:endParaRPr lang="en-US" altLang="en-US"/>
          </a:p>
        </p:txBody>
      </p:sp>
    </p:spTree>
    <p:extLst>
      <p:ext uri="{BB962C8B-B14F-4D97-AF65-F5344CB8AC3E}">
        <p14:creationId xmlns:p14="http://schemas.microsoft.com/office/powerpoint/2010/main" val="3450084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54A2AE7-1D0C-403A-A72B-26D8E585F3E8}" type="datetimeFigureOut">
              <a:rPr lang="en-US"/>
              <a:pPr>
                <a:defRPr/>
              </a:pPr>
              <a:t>3/20/2020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1FEAA05-AFE0-4E66-AB00-BB1AACC8F6E7}" type="slidenum">
              <a:rPr lang="en-US" altLang="en-US"/>
              <a:pPr/>
              <a:t>‹#›</a:t>
            </a:fld>
            <a:endParaRPr lang="en-US" altLang="en-US"/>
          </a:p>
        </p:txBody>
      </p:sp>
    </p:spTree>
    <p:extLst>
      <p:ext uri="{BB962C8B-B14F-4D97-AF65-F5344CB8AC3E}">
        <p14:creationId xmlns:p14="http://schemas.microsoft.com/office/powerpoint/2010/main" val="3426642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794BFE2-07CF-48F3-A0E4-6F9583B7FA58}" type="datetimeFigureOut">
              <a:rPr lang="en-US"/>
              <a:pPr>
                <a:defRPr/>
              </a:pPr>
              <a:t>3/20/2020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32E0AF8-AD99-4260-B59C-2C0C8A4E7F52}" type="slidenum">
              <a:rPr lang="en-US" altLang="en-US"/>
              <a:pPr/>
              <a:t>‹#›</a:t>
            </a:fld>
            <a:endParaRPr lang="en-US" altLang="en-US"/>
          </a:p>
        </p:txBody>
      </p:sp>
    </p:spTree>
    <p:extLst>
      <p:ext uri="{BB962C8B-B14F-4D97-AF65-F5344CB8AC3E}">
        <p14:creationId xmlns:p14="http://schemas.microsoft.com/office/powerpoint/2010/main" val="10676381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A8FA18-0A5D-4F50-A0B0-062B432A329F}" type="datetimeFigureOut">
              <a:rPr lang="en-US"/>
              <a:pPr>
                <a:defRPr/>
              </a:pPr>
              <a:t>3/20/2020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3537037-D4EF-4532-A177-1CDC44D6800C}" type="slidenum">
              <a:rPr lang="en-US" altLang="en-US"/>
              <a:pPr/>
              <a:t>‹#›</a:t>
            </a:fld>
            <a:endParaRPr lang="en-US" altLang="en-US"/>
          </a:p>
        </p:txBody>
      </p:sp>
    </p:spTree>
    <p:extLst>
      <p:ext uri="{BB962C8B-B14F-4D97-AF65-F5344CB8AC3E}">
        <p14:creationId xmlns:p14="http://schemas.microsoft.com/office/powerpoint/2010/main" val="27765301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3F18AD1-0632-4B49-A931-39CC1C4E4D3E}" type="datetimeFigureOut">
              <a:rPr lang="en-US"/>
              <a:pPr>
                <a:defRPr/>
              </a:pPr>
              <a:t>3/20/2020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7CF73E9-F03C-45D4-9DF4-ED88EA271569}" type="slidenum">
              <a:rPr lang="en-US" altLang="en-US"/>
              <a:pPr/>
              <a:t>‹#›</a:t>
            </a:fld>
            <a:endParaRPr lang="en-US" altLang="en-US"/>
          </a:p>
        </p:txBody>
      </p:sp>
    </p:spTree>
    <p:extLst>
      <p:ext uri="{BB962C8B-B14F-4D97-AF65-F5344CB8AC3E}">
        <p14:creationId xmlns:p14="http://schemas.microsoft.com/office/powerpoint/2010/main" val="29075430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F506855-71F0-481C-9E5C-B7F58047FCE8}" type="datetimeFigureOut">
              <a:rPr lang="en-US"/>
              <a:pPr>
                <a:defRPr/>
              </a:pPr>
              <a:t>3/20/2020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A0B1071-B71C-4EDB-8DAF-C772C2A0B7BE}" type="slidenum">
              <a:rPr lang="en-US" altLang="en-US"/>
              <a:pPr/>
              <a:t>‹#›</a:t>
            </a:fld>
            <a:endParaRPr lang="en-US" altLang="en-US"/>
          </a:p>
        </p:txBody>
      </p:sp>
    </p:spTree>
    <p:extLst>
      <p:ext uri="{BB962C8B-B14F-4D97-AF65-F5344CB8AC3E}">
        <p14:creationId xmlns:p14="http://schemas.microsoft.com/office/powerpoint/2010/main" val="39808597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06F1A4B-DE8A-4BF0-A93F-A2F37E1CDAA1}" type="datetimeFigureOut">
              <a:rPr lang="en-US"/>
              <a:pPr>
                <a:defRPr/>
              </a:pPr>
              <a:t>3/20/2020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65C1CDF4-9276-45B1-849D-1B464EF900B7}" type="slidenum">
              <a:rPr lang="en-US" altLang="en-US"/>
              <a:pPr/>
              <a:t>‹#›</a:t>
            </a:fld>
            <a:endParaRPr lang="en-US" altLang="en-US"/>
          </a:p>
        </p:txBody>
      </p:sp>
    </p:spTree>
    <p:extLst>
      <p:ext uri="{BB962C8B-B14F-4D97-AF65-F5344CB8AC3E}">
        <p14:creationId xmlns:p14="http://schemas.microsoft.com/office/powerpoint/2010/main" val="5875243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F3AE7C-0B8A-455A-92F9-DA62F2857DC9}" type="datetimeFigureOut">
              <a:rPr lang="en-US"/>
              <a:pPr>
                <a:defRPr/>
              </a:pPr>
              <a:t>3/20/2020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2278505-18AF-4AB1-AB97-3175C911057A}" type="slidenum">
              <a:rPr lang="en-US" altLang="en-US"/>
              <a:pPr/>
              <a:t>‹#›</a:t>
            </a:fld>
            <a:endParaRPr lang="en-US" altLang="en-US"/>
          </a:p>
        </p:txBody>
      </p:sp>
    </p:spTree>
    <p:extLst>
      <p:ext uri="{BB962C8B-B14F-4D97-AF65-F5344CB8AC3E}">
        <p14:creationId xmlns:p14="http://schemas.microsoft.com/office/powerpoint/2010/main" val="2104415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050"/>
          <p:cNvSpPr>
            <a:spLocks noGrp="1" noChangeArrowheads="1"/>
          </p:cNvSpPr>
          <p:nvPr>
            <p:ph type="ftr" sz="quarter" idx="3"/>
          </p:nvPr>
        </p:nvSpPr>
        <p:spPr bwMode="auto">
          <a:xfrm>
            <a:off x="304800" y="6324600"/>
            <a:ext cx="8610600" cy="3048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50000"/>
              </a:spcBef>
              <a:buFontTx/>
              <a:buNone/>
              <a:defRPr sz="1200" i="1">
                <a:solidFill>
                  <a:schemeClr val="bg1"/>
                </a:solidFill>
                <a:latin typeface="Arial" panose="020B0604020202020204" pitchFamily="34" charset="0"/>
              </a:defRPr>
            </a:lvl1pPr>
          </a:lstStyle>
          <a:p>
            <a:r>
              <a:rPr lang="en-US" altLang="en-US"/>
              <a:t>EE4316 Mobile Data Networks</a:t>
            </a:r>
            <a:r>
              <a:rPr lang="en-US" altLang="zh-TW">
                <a:ea typeface="新細明體" panose="02020500000000000000" pitchFamily="18" charset="-120"/>
              </a:rPr>
              <a:t> 	                               UMTS                          		 </a:t>
            </a:r>
            <a:r>
              <a:rPr lang="en-US" altLang="en-US">
                <a:latin typeface="Times New Roman" panose="02020603050405020304" pitchFamily="18" charset="0"/>
              </a:rPr>
              <a:t>Slide </a:t>
            </a:r>
            <a:fld id="{86EB5977-FD78-4E8A-8C0E-0C4C02C7D36B}" type="slidenum">
              <a:rPr lang="en-US" altLang="en-US">
                <a:latin typeface="Times New Roman" panose="02020603050405020304" pitchFamily="18" charset="0"/>
              </a:rPr>
              <a:pPr/>
              <a:t>‹#›</a:t>
            </a:fld>
            <a:endParaRPr lang="en-US" altLang="en-US">
              <a:latin typeface="Times New Roman" panose="02020603050405020304" pitchFamily="18" charset="0"/>
            </a:endParaRPr>
          </a:p>
        </p:txBody>
      </p:sp>
      <p:sp>
        <p:nvSpPr>
          <p:cNvPr id="1027" name="Text Box 2051"/>
          <p:cNvSpPr txBox="1">
            <a:spLocks noChangeArrowheads="1"/>
          </p:cNvSpPr>
          <p:nvPr/>
        </p:nvSpPr>
        <p:spPr bwMode="auto">
          <a:xfrm>
            <a:off x="228600" y="228600"/>
            <a:ext cx="8686800" cy="274638"/>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20000"/>
              </a:spcBef>
              <a:spcAft>
                <a:spcPct val="0"/>
              </a:spcAft>
              <a:buChar char="•"/>
              <a:defRPr sz="2400">
                <a:solidFill>
                  <a:schemeClr val="tx1"/>
                </a:solidFill>
                <a:latin typeface="Times New Roman" pitchFamily="18" charset="0"/>
              </a:defRPr>
            </a:lvl6pPr>
            <a:lvl7pPr marL="2971800" indent="-228600" eaLnBrk="0" fontAlgn="base" hangingPunct="0">
              <a:spcBef>
                <a:spcPct val="20000"/>
              </a:spcBef>
              <a:spcAft>
                <a:spcPct val="0"/>
              </a:spcAft>
              <a:buChar char="•"/>
              <a:defRPr sz="2400">
                <a:solidFill>
                  <a:schemeClr val="tx1"/>
                </a:solidFill>
                <a:latin typeface="Times New Roman" pitchFamily="18" charset="0"/>
              </a:defRPr>
            </a:lvl7pPr>
            <a:lvl8pPr marL="3429000" indent="-228600" eaLnBrk="0" fontAlgn="base" hangingPunct="0">
              <a:spcBef>
                <a:spcPct val="20000"/>
              </a:spcBef>
              <a:spcAft>
                <a:spcPct val="0"/>
              </a:spcAft>
              <a:buChar char="•"/>
              <a:defRPr sz="2400">
                <a:solidFill>
                  <a:schemeClr val="tx1"/>
                </a:solidFill>
                <a:latin typeface="Times New Roman" pitchFamily="18" charset="0"/>
              </a:defRPr>
            </a:lvl8pPr>
            <a:lvl9pPr marL="3886200" indent="-228600" eaLnBrk="0" fontAlgn="base" hangingPunct="0">
              <a:spcBef>
                <a:spcPct val="20000"/>
              </a:spcBef>
              <a:spcAft>
                <a:spcPct val="0"/>
              </a:spcAft>
              <a:buChar char="•"/>
              <a:defRPr sz="2400">
                <a:solidFill>
                  <a:schemeClr val="tx1"/>
                </a:solidFill>
                <a:latin typeface="Times New Roman" pitchFamily="18" charset="0"/>
              </a:defRPr>
            </a:lvl9pPr>
          </a:lstStyle>
          <a:p>
            <a:pPr>
              <a:spcBef>
                <a:spcPct val="50000"/>
              </a:spcBef>
              <a:buFontTx/>
              <a:buNone/>
              <a:defRPr/>
            </a:pPr>
            <a:r>
              <a:rPr lang="en-US" altLang="zh-TW" sz="1200" i="1" dirty="0" smtClean="0">
                <a:solidFill>
                  <a:schemeClr val="bg1"/>
                </a:solidFill>
                <a:latin typeface="Arial" charset="0"/>
                <a:ea typeface="新細明體" pitchFamily="18" charset="-120"/>
              </a:rPr>
              <a:t>Department of </a:t>
            </a:r>
            <a:r>
              <a:rPr lang="en-US" altLang="zh-TW" sz="1200" i="1" dirty="0" smtClean="0">
                <a:solidFill>
                  <a:schemeClr val="bg1"/>
                </a:solidFill>
                <a:latin typeface="Arial" charset="0"/>
                <a:ea typeface="新細明體" pitchFamily="18" charset="-120"/>
              </a:rPr>
              <a:t>Electrical </a:t>
            </a:r>
            <a:r>
              <a:rPr lang="en-US" altLang="zh-TW" sz="1200" i="1" dirty="0" smtClean="0">
                <a:solidFill>
                  <a:schemeClr val="bg1"/>
                </a:solidFill>
                <a:latin typeface="Arial" charset="0"/>
                <a:ea typeface="新細明體" pitchFamily="18" charset="-120"/>
              </a:rPr>
              <a:t>Engineering 					   </a:t>
            </a:r>
            <a:r>
              <a:rPr lang="en-US" sz="1200" i="1" dirty="0" smtClean="0">
                <a:solidFill>
                  <a:schemeClr val="bg1"/>
                </a:solidFill>
                <a:latin typeface="Arial" charset="0"/>
              </a:rPr>
              <a:t>City University of Hong Kong</a:t>
            </a:r>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Lst>
  <p:transition>
    <p:zoom dir="in"/>
  </p:transition>
  <p:timing>
    <p:tnLst>
      <p:par>
        <p:cTn id="1" dur="indefinite" restart="never" nodeType="tmRoot"/>
      </p:par>
    </p:tnLst>
  </p:timing>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pPr>
              <a:defRPr/>
            </a:pPr>
            <a:fld id="{06C74CF0-43B9-4C2D-9825-F892CD61FB28}" type="datetimeFigureOut">
              <a:rPr lang="en-US"/>
              <a:pPr>
                <a:defRPr/>
              </a:pPr>
              <a:t>3/20/2020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A52C9D9-2DFA-4B48-8C7F-E21E65F3B4F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940" r:id="rId1"/>
    <p:sldLayoutId id="2147483941"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0"/>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4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4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4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400">
                <a:solidFill>
                  <a:schemeClr val="tx1"/>
                </a:solidFill>
                <a:latin typeface="Times New Roman" panose="02020603050405020304" pitchFamily="18" charset="0"/>
              </a:defRPr>
            </a:lvl9pPr>
          </a:lstStyle>
          <a:p>
            <a:r>
              <a:rPr lang="en-US" altLang="en-US" sz="1200" dirty="0">
                <a:solidFill>
                  <a:schemeClr val="bg1"/>
                </a:solidFill>
                <a:latin typeface="Arial" panose="020B0604020202020204" pitchFamily="34" charset="0"/>
              </a:rPr>
              <a:t>EE4316 Mobile Data Networks</a:t>
            </a:r>
            <a:r>
              <a:rPr lang="en-US" altLang="zh-TW" sz="1200" dirty="0">
                <a:solidFill>
                  <a:schemeClr val="bg1"/>
                </a:solidFill>
                <a:latin typeface="Arial" panose="020B0604020202020204" pitchFamily="34" charset="0"/>
                <a:ea typeface="新細明體" panose="02020500000000000000" pitchFamily="18" charset="-120"/>
              </a:rPr>
              <a:t> 	                               </a:t>
            </a:r>
            <a:r>
              <a:rPr lang="en-US" altLang="zh-TW" sz="1200" dirty="0" smtClean="0">
                <a:solidFill>
                  <a:schemeClr val="bg1"/>
                </a:solidFill>
                <a:latin typeface="Arial" panose="020B0604020202020204" pitchFamily="34" charset="0"/>
                <a:ea typeface="新細明體" panose="02020500000000000000" pitchFamily="18" charset="-120"/>
              </a:rPr>
              <a:t>LTE                        </a:t>
            </a:r>
            <a:r>
              <a:rPr lang="en-US" altLang="zh-TW" sz="1200" dirty="0">
                <a:solidFill>
                  <a:schemeClr val="bg1"/>
                </a:solidFill>
                <a:latin typeface="Arial" panose="020B0604020202020204" pitchFamily="34" charset="0"/>
                <a:ea typeface="新細明體" panose="02020500000000000000" pitchFamily="18" charset="-120"/>
              </a:rPr>
              <a:t>		 </a:t>
            </a:r>
            <a:r>
              <a:rPr lang="en-US" altLang="zh-TW" sz="1200" dirty="0" smtClean="0">
                <a:solidFill>
                  <a:schemeClr val="bg1"/>
                </a:solidFill>
                <a:latin typeface="Arial" panose="020B0604020202020204" pitchFamily="34" charset="0"/>
                <a:ea typeface="新細明體" panose="02020500000000000000" pitchFamily="18" charset="-120"/>
              </a:rPr>
              <a:t>	</a:t>
            </a:r>
            <a:r>
              <a:rPr lang="en-US" altLang="en-US" sz="1200" dirty="0" smtClean="0">
                <a:solidFill>
                  <a:schemeClr val="bg1"/>
                </a:solidFill>
              </a:rPr>
              <a:t>Slide </a:t>
            </a:r>
            <a:fld id="{DB414567-4FFD-4CDD-BD1D-3B09FD00E1DD}" type="slidenum">
              <a:rPr lang="en-US" altLang="en-US" sz="1200">
                <a:solidFill>
                  <a:schemeClr val="bg1"/>
                </a:solidFill>
              </a:rPr>
              <a:pPr/>
              <a:t>1</a:t>
            </a:fld>
            <a:endParaRPr lang="en-US" altLang="en-US" sz="1200" dirty="0">
              <a:solidFill>
                <a:schemeClr val="bg1"/>
              </a:solidFill>
            </a:endParaRPr>
          </a:p>
        </p:txBody>
      </p:sp>
      <p:sp>
        <p:nvSpPr>
          <p:cNvPr id="17411" name="Rectangle 2"/>
          <p:cNvSpPr>
            <a:spLocks noGrp="1" noChangeArrowheads="1"/>
          </p:cNvSpPr>
          <p:nvPr>
            <p:ph type="title"/>
          </p:nvPr>
        </p:nvSpPr>
        <p:spPr bwMode="auto">
          <a:xfrm>
            <a:off x="685800" y="1447800"/>
            <a:ext cx="8077200" cy="35052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r>
              <a:rPr lang="zh-TW" altLang="en-US" sz="3600" dirty="0" smtClean="0">
                <a:solidFill>
                  <a:schemeClr val="tx1"/>
                </a:solidFill>
                <a:ea typeface="新細明體" panose="02020500000000000000" pitchFamily="18" charset="-120"/>
              </a:rPr>
              <a:t/>
            </a:r>
            <a:br>
              <a:rPr lang="zh-TW" altLang="en-US" sz="3600" dirty="0" smtClean="0">
                <a:solidFill>
                  <a:schemeClr val="tx1"/>
                </a:solidFill>
                <a:ea typeface="新細明體" panose="02020500000000000000" pitchFamily="18" charset="-120"/>
              </a:rPr>
            </a:br>
            <a:r>
              <a:rPr lang="en-US" altLang="zh-TW" sz="6000" dirty="0" smtClean="0">
                <a:solidFill>
                  <a:schemeClr val="tx1"/>
                </a:solidFill>
                <a:ea typeface="新細明體" panose="02020500000000000000" pitchFamily="18" charset="-120"/>
              </a:rPr>
              <a:t>Long Term Evolution (LTE)</a:t>
            </a:r>
          </a:p>
        </p:txBody>
      </p:sp>
      <p:sp>
        <p:nvSpPr>
          <p:cNvPr id="2" name="TextBox 1"/>
          <p:cNvSpPr txBox="1"/>
          <p:nvPr/>
        </p:nvSpPr>
        <p:spPr>
          <a:xfrm>
            <a:off x="457200" y="4369148"/>
            <a:ext cx="8001000" cy="2554545"/>
          </a:xfrm>
          <a:prstGeom prst="rect">
            <a:avLst/>
          </a:prstGeom>
          <a:noFill/>
        </p:spPr>
        <p:txBody>
          <a:bodyPr wrap="square" rtlCol="0">
            <a:spAutoFit/>
          </a:bodyPr>
          <a:lstStyle/>
          <a:p>
            <a:pPr>
              <a:buNone/>
            </a:pPr>
            <a:r>
              <a:rPr lang="en-US" sz="2000" dirty="0" smtClean="0"/>
              <a:t>References:</a:t>
            </a:r>
          </a:p>
          <a:p>
            <a:pPr>
              <a:buNone/>
            </a:pPr>
            <a:r>
              <a:rPr lang="en-US" sz="2000" dirty="0" smtClean="0"/>
              <a:t>-4G: LTE/LTE-Advanced for Mobile Broadband. Erik </a:t>
            </a:r>
            <a:r>
              <a:rPr lang="en-US" sz="2000" dirty="0" err="1" smtClean="0"/>
              <a:t>Dahlman</a:t>
            </a:r>
            <a:r>
              <a:rPr lang="en-US" sz="2000" dirty="0" smtClean="0"/>
              <a:t>, Stefan </a:t>
            </a:r>
            <a:r>
              <a:rPr lang="en-US" sz="2000" dirty="0" err="1" smtClean="0"/>
              <a:t>Parkvall</a:t>
            </a:r>
            <a:r>
              <a:rPr lang="en-US" sz="2000" dirty="0" smtClean="0"/>
              <a:t>, and Johan </a:t>
            </a:r>
            <a:r>
              <a:rPr lang="en-US" sz="2000" dirty="0" err="1" smtClean="0"/>
              <a:t>Sköld</a:t>
            </a:r>
            <a:r>
              <a:rPr lang="en-US" sz="2000" dirty="0" smtClean="0"/>
              <a:t>. 2nd ed. Oxford, UK: Academic Press.</a:t>
            </a:r>
          </a:p>
          <a:p>
            <a:pPr>
              <a:buNone/>
            </a:pPr>
            <a:r>
              <a:rPr lang="en-US" sz="2000" dirty="0" smtClean="0"/>
              <a:t>-An </a:t>
            </a:r>
            <a:r>
              <a:rPr lang="en-US" sz="2000" dirty="0"/>
              <a:t>Introduction to LTE : LTE, LTE-Advanced, SAE, </a:t>
            </a:r>
            <a:r>
              <a:rPr lang="en-US" sz="2000" dirty="0" err="1"/>
              <a:t>VoLTE</a:t>
            </a:r>
            <a:r>
              <a:rPr lang="en-US" sz="2000" dirty="0"/>
              <a:t> and 4G Mobile Communications. Christopher </a:t>
            </a:r>
            <a:r>
              <a:rPr lang="en-US" sz="2000" dirty="0" smtClean="0"/>
              <a:t>Cox. 2</a:t>
            </a:r>
            <a:r>
              <a:rPr lang="en-US" sz="2000" baseline="30000" dirty="0" smtClean="0"/>
              <a:t>nd</a:t>
            </a:r>
            <a:r>
              <a:rPr lang="en-US" sz="2000" dirty="0"/>
              <a:t> ed. John Wiley &amp; </a:t>
            </a:r>
            <a:r>
              <a:rPr lang="en-US" sz="2000" dirty="0" smtClean="0"/>
              <a:t>Sons.</a:t>
            </a:r>
            <a:endParaRPr lang="en-US" sz="2000" dirty="0"/>
          </a:p>
          <a:p>
            <a:pPr>
              <a:buNone/>
            </a:pPr>
            <a:r>
              <a:rPr lang="en-US" sz="2000" dirty="0" smtClean="0"/>
              <a:t> </a:t>
            </a:r>
          </a:p>
          <a:p>
            <a:pPr>
              <a:buNone/>
            </a:pPr>
            <a:endParaRPr lang="en-US" sz="2000" dirty="0" smtClean="0"/>
          </a:p>
        </p:txBody>
      </p:sp>
    </p:spTree>
  </p:cSld>
  <p:clrMapOvr>
    <a:masterClrMapping/>
  </p:clrMapOvr>
  <p:transition>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Mobile Networks</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a:t>
            </a:fld>
            <a:endParaRPr lang="en-US" altLang="en-US" dirty="0">
              <a:latin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286000"/>
            <a:ext cx="8219326" cy="1219200"/>
          </a:xfrm>
          <a:prstGeom prst="rect">
            <a:avLst/>
          </a:prstGeom>
        </p:spPr>
      </p:pic>
      <p:sp>
        <p:nvSpPr>
          <p:cNvPr id="9" name="TextBox 8"/>
          <p:cNvSpPr txBox="1"/>
          <p:nvPr/>
        </p:nvSpPr>
        <p:spPr>
          <a:xfrm>
            <a:off x="571500" y="4251692"/>
            <a:ext cx="8001000" cy="1717393"/>
          </a:xfrm>
          <a:prstGeom prst="rect">
            <a:avLst/>
          </a:prstGeom>
          <a:noFill/>
        </p:spPr>
        <p:txBody>
          <a:bodyPr wrap="square" rtlCol="0">
            <a:spAutoFit/>
          </a:bodyPr>
          <a:lstStyle/>
          <a:p>
            <a:r>
              <a:rPr lang="en-US" dirty="0" smtClean="0"/>
              <a:t> 3G is the first mobile systems handling broadband data</a:t>
            </a:r>
          </a:p>
          <a:p>
            <a:r>
              <a:rPr lang="en-US" dirty="0"/>
              <a:t> </a:t>
            </a:r>
            <a:r>
              <a:rPr lang="en-US" dirty="0" smtClean="0"/>
              <a:t>4G, which includes LTE (</a:t>
            </a:r>
            <a:r>
              <a:rPr lang="en-US" i="1" dirty="0" smtClean="0"/>
              <a:t>Long-Term Evolution</a:t>
            </a:r>
            <a:r>
              <a:rPr lang="en-US" dirty="0" smtClean="0"/>
              <a:t>) and LTE-Advanced, provides even better support for mobile broadband</a:t>
            </a:r>
          </a:p>
          <a:p>
            <a:endParaRPr lang="en-US" dirty="0"/>
          </a:p>
        </p:txBody>
      </p:sp>
    </p:spTree>
    <p:extLst>
      <p:ext uri="{BB962C8B-B14F-4D97-AF65-F5344CB8AC3E}">
        <p14:creationId xmlns:p14="http://schemas.microsoft.com/office/powerpoint/2010/main" val="3629518204"/>
      </p:ext>
    </p:extLst>
  </p:cSld>
  <p:clrMapOvr>
    <a:masterClrMapping/>
  </p:clrMapOvr>
  <p:transition>
    <p:zoom dir="in"/>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3</a:t>
            </a:fld>
            <a:endParaRPr lang="en-US" altLang="en-US" dirty="0">
              <a:latin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524000"/>
            <a:ext cx="7317097" cy="4419600"/>
          </a:xfrm>
          <a:prstGeom prst="rect">
            <a:avLst/>
          </a:prstGeom>
        </p:spPr>
      </p:pic>
    </p:spTree>
    <p:extLst>
      <p:ext uri="{BB962C8B-B14F-4D97-AF65-F5344CB8AC3E}">
        <p14:creationId xmlns:p14="http://schemas.microsoft.com/office/powerpoint/2010/main" val="541141514"/>
      </p:ext>
    </p:extLst>
  </p:cSld>
  <p:clrMapOvr>
    <a:masterClrMapping/>
  </p:clrMapOvr>
  <p:transition>
    <p:zoom dir="in"/>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Drivers for 4G</a:t>
            </a:r>
            <a:endParaRPr lang="en-US" dirty="0"/>
          </a:p>
        </p:txBody>
      </p:sp>
      <p:sp>
        <p:nvSpPr>
          <p:cNvPr id="3" name="Text Placeholder 2"/>
          <p:cNvSpPr>
            <a:spLocks noGrp="1"/>
          </p:cNvSpPr>
          <p:nvPr>
            <p:ph type="body" sz="half" idx="1"/>
          </p:nvPr>
        </p:nvSpPr>
        <p:spPr/>
        <p:txBody>
          <a:bodyPr/>
          <a:lstStyle/>
          <a:p>
            <a:r>
              <a:rPr lang="en-US" sz="2400" b="1" dirty="0" smtClean="0"/>
              <a:t>Data rate:</a:t>
            </a:r>
            <a:r>
              <a:rPr lang="en-US" sz="2400" dirty="0" smtClean="0"/>
              <a:t> ever-increasing demand for higher data rates for mobile applications pushes the peak data rates for mobile systems from </a:t>
            </a:r>
            <a:r>
              <a:rPr lang="en-US" sz="2400" dirty="0" err="1" smtClean="0"/>
              <a:t>kbit</a:t>
            </a:r>
            <a:r>
              <a:rPr lang="en-US" sz="2400" dirty="0" smtClean="0"/>
              <a:t>/s for 2G to Mbit/s for 3G and getting close to </a:t>
            </a:r>
            <a:r>
              <a:rPr lang="en-US" sz="2400" dirty="0" err="1" smtClean="0"/>
              <a:t>Gbit</a:t>
            </a:r>
            <a:r>
              <a:rPr lang="en-US" sz="2400" dirty="0" smtClean="0"/>
              <a:t>/s for 4G</a:t>
            </a:r>
            <a:endParaRPr lang="en-US" sz="2400" dirty="0"/>
          </a:p>
          <a:p>
            <a:r>
              <a:rPr lang="en-US" sz="2400" b="1" dirty="0" smtClean="0"/>
              <a:t>Delay: </a:t>
            </a:r>
            <a:r>
              <a:rPr lang="en-US" sz="2400" dirty="0" smtClean="0"/>
              <a:t> Interactive services such as real-time gaming have requirements for very low delay, making it a primary design target</a:t>
            </a:r>
          </a:p>
          <a:p>
            <a:r>
              <a:rPr lang="en-US" sz="2400" b="1" dirty="0" smtClean="0"/>
              <a:t>Capacity:</a:t>
            </a:r>
            <a:r>
              <a:rPr lang="en-US" sz="2400" dirty="0" smtClean="0"/>
              <a:t> Besides the peak data rates, from the mobile system operator’s point of view, the total data rate that can be provided on average from each deployed base station site and per hertz of licensed spectrum is also important. This measure of capacity is called </a:t>
            </a:r>
            <a:r>
              <a:rPr lang="en-US" sz="2400" i="1" dirty="0" smtClean="0"/>
              <a:t>spectral efficiency.</a:t>
            </a:r>
            <a:r>
              <a:rPr lang="en-US" sz="2400" dirty="0" smtClean="0"/>
              <a:t> </a:t>
            </a:r>
            <a:endParaRPr lang="en-US" sz="2400" dirty="0"/>
          </a:p>
        </p:txBody>
      </p:sp>
      <p:sp>
        <p:nvSpPr>
          <p:cNvPr id="4" name="Footer Placeholder 3"/>
          <p:cNvSpPr>
            <a:spLocks noGrp="1"/>
          </p:cNvSpPr>
          <p:nvPr>
            <p:ph type="ftr" sz="quarter" idx="10"/>
          </p:nvPr>
        </p:nvSpPr>
        <p:spPr/>
        <p:txBody>
          <a:bodyPr/>
          <a:lstStyle/>
          <a:p>
            <a:r>
              <a:rPr lang="en-US" altLang="en-US" dirty="0" smtClean="0"/>
              <a:t>EE4316 Mobile Data Networks</a:t>
            </a:r>
            <a:r>
              <a:rPr lang="en-US" altLang="zh-TW" dirty="0" smtClean="0">
                <a:ea typeface="新細明體" panose="02020500000000000000" pitchFamily="18" charset="-120"/>
              </a:rPr>
              <a:t> 	                               LTE                           		 </a:t>
            </a:r>
            <a:r>
              <a:rPr lang="en-US" altLang="en-US" dirty="0"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4</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529977052"/>
      </p:ext>
    </p:extLst>
  </p:cSld>
  <p:clrMapOvr>
    <a:masterClrMapping/>
  </p:clrMapOvr>
  <p:transition>
    <p:zoom dir="in"/>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Developments in LTE</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5</a:t>
            </a:fld>
            <a:endParaRPr lang="en-US" altLang="en-US" dirty="0">
              <a:latin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1" y="2286000"/>
            <a:ext cx="7315200" cy="3472123"/>
          </a:xfrm>
          <a:prstGeom prst="rect">
            <a:avLst/>
          </a:prstGeom>
        </p:spPr>
      </p:pic>
    </p:spTree>
    <p:extLst>
      <p:ext uri="{BB962C8B-B14F-4D97-AF65-F5344CB8AC3E}">
        <p14:creationId xmlns:p14="http://schemas.microsoft.com/office/powerpoint/2010/main" val="2379210561"/>
      </p:ext>
    </p:extLst>
  </p:cSld>
  <p:clrMapOvr>
    <a:masterClrMapping/>
  </p:clrMapOvr>
  <p:transition>
    <p:zoom dir="in"/>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Rates</a:t>
            </a:r>
            <a:endParaRPr lang="en-US" dirty="0"/>
          </a:p>
        </p:txBody>
      </p:sp>
      <p:sp>
        <p:nvSpPr>
          <p:cNvPr id="3" name="Text Placeholder 2"/>
          <p:cNvSpPr>
            <a:spLocks noGrp="1"/>
          </p:cNvSpPr>
          <p:nvPr>
            <p:ph type="body" sz="half" idx="1"/>
          </p:nvPr>
        </p:nvSpPr>
        <p:spPr/>
        <p:txBody>
          <a:bodyPr/>
          <a:lstStyle/>
          <a:p>
            <a:r>
              <a:rPr lang="en-US" sz="2400" dirty="0"/>
              <a:t>LTE was required to deliver a peak data rate of 100 Mbps in the downlink and 50 Mbps in </a:t>
            </a:r>
            <a:r>
              <a:rPr lang="en-US" sz="2400" dirty="0" smtClean="0"/>
              <a:t>the uplink</a:t>
            </a:r>
            <a:endParaRPr lang="en-US" sz="2400" dirty="0"/>
          </a:p>
          <a:p>
            <a:r>
              <a:rPr lang="en-US" sz="2400" dirty="0" smtClean="0"/>
              <a:t>This </a:t>
            </a:r>
            <a:r>
              <a:rPr lang="en-US" sz="2400" dirty="0"/>
              <a:t>requirement was exceeded in the eventual system, which delivers peak data </a:t>
            </a:r>
            <a:r>
              <a:rPr lang="en-US" sz="2400" dirty="0" smtClean="0"/>
              <a:t>rates</a:t>
            </a:r>
            <a:r>
              <a:rPr lang="en-US" sz="2400" dirty="0"/>
              <a:t> 300 Mbps and 75 Mbps respectively</a:t>
            </a:r>
          </a:p>
          <a:p>
            <a:r>
              <a:rPr lang="en-US" sz="2400" dirty="0"/>
              <a:t>LTE-Advanced was required to deliver a peak data rate of 1000 Mbps in the downlink</a:t>
            </a:r>
            <a:r>
              <a:rPr lang="en-US" sz="2400" dirty="0" smtClean="0"/>
              <a:t>, </a:t>
            </a:r>
            <a:r>
              <a:rPr lang="en-US" sz="2400" dirty="0"/>
              <a:t>and 500 Mbps in the uplink</a:t>
            </a:r>
          </a:p>
          <a:p>
            <a:r>
              <a:rPr lang="en-US" sz="2400" dirty="0" smtClean="0"/>
              <a:t>In </a:t>
            </a:r>
            <a:r>
              <a:rPr lang="en-US" sz="2400" dirty="0"/>
              <a:t>practice, the system has been designed so that it can </a:t>
            </a:r>
            <a:r>
              <a:rPr lang="en-US" sz="2400" dirty="0" smtClean="0"/>
              <a:t>eventually deliver </a:t>
            </a:r>
            <a:r>
              <a:rPr lang="en-US" sz="2400" dirty="0"/>
              <a:t>peak data rates of 3000 and 1500 Mbps respectively</a:t>
            </a:r>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6</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505492814"/>
      </p:ext>
    </p:extLst>
  </p:cSld>
  <p:clrMapOvr>
    <a:masterClrMapping/>
  </p:clrMapOvr>
  <p:transition>
    <p:zoom dir="in"/>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From UMTS to LTE</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7</a:t>
            </a:fld>
            <a:endParaRPr lang="en-US" altLang="en-US" dirty="0">
              <a:latin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295400" y="1524000"/>
            <a:ext cx="6477000" cy="4727658"/>
          </a:xfrm>
          <a:prstGeom prst="rect">
            <a:avLst/>
          </a:prstGeom>
        </p:spPr>
      </p:pic>
    </p:spTree>
    <p:extLst>
      <p:ext uri="{BB962C8B-B14F-4D97-AF65-F5344CB8AC3E}">
        <p14:creationId xmlns:p14="http://schemas.microsoft.com/office/powerpoint/2010/main" val="1079154944"/>
      </p:ext>
    </p:extLst>
  </p:cSld>
  <p:clrMapOvr>
    <a:masterClrMapping/>
  </p:clrMapOvr>
  <p:transition>
    <p:zoom dir="in"/>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67582"/>
          </a:xfrm>
        </p:spPr>
        <p:txBody>
          <a:bodyPr/>
          <a:lstStyle/>
          <a:p>
            <a:r>
              <a:rPr lang="en-US" dirty="0" smtClean="0"/>
              <a:t>Overall System Architecture</a:t>
            </a:r>
            <a:endParaRPr lang="en-US" dirty="0"/>
          </a:p>
        </p:txBody>
      </p:sp>
      <p:sp>
        <p:nvSpPr>
          <p:cNvPr id="3" name="Text Placeholder 2"/>
          <p:cNvSpPr>
            <a:spLocks noGrp="1"/>
          </p:cNvSpPr>
          <p:nvPr>
            <p:ph type="body" sz="half" idx="1"/>
          </p:nvPr>
        </p:nvSpPr>
        <p:spPr>
          <a:xfrm>
            <a:off x="446567" y="1295400"/>
            <a:ext cx="8229600" cy="5105400"/>
          </a:xfrm>
        </p:spPr>
        <p:txBody>
          <a:bodyPr/>
          <a:lstStyle/>
          <a:p>
            <a:r>
              <a:rPr lang="en-US" sz="2400" dirty="0" smtClean="0"/>
              <a:t>The </a:t>
            </a:r>
            <a:r>
              <a:rPr lang="en-US" sz="2400" i="1" dirty="0" smtClean="0"/>
              <a:t>Evolved Packet Core</a:t>
            </a:r>
            <a:r>
              <a:rPr lang="en-US" sz="2400" dirty="0" smtClean="0"/>
              <a:t> (EPC) is a direct replacement of the PS domain of UMTS and GSM </a:t>
            </a:r>
          </a:p>
          <a:p>
            <a:r>
              <a:rPr lang="en-US" sz="2400" dirty="0" smtClean="0"/>
              <a:t>There is no equivalent of CS domain, allowing LTE to be optimized for delivering data traffic.  This is viable since voice calls can be transported by the </a:t>
            </a:r>
            <a:r>
              <a:rPr lang="en-US" sz="2400" i="1" dirty="0" smtClean="0"/>
              <a:t>voice </a:t>
            </a:r>
            <a:r>
              <a:rPr lang="en-US" sz="2400" i="1" dirty="0"/>
              <a:t>over IP </a:t>
            </a:r>
            <a:r>
              <a:rPr lang="en-US" sz="2400" dirty="0"/>
              <a:t>(VoIP</a:t>
            </a:r>
            <a:r>
              <a:rPr lang="en-US" sz="2400" dirty="0" smtClean="0"/>
              <a:t>) technique.</a:t>
            </a:r>
          </a:p>
          <a:p>
            <a:r>
              <a:rPr lang="en-US" sz="2400" dirty="0"/>
              <a:t>The </a:t>
            </a:r>
            <a:r>
              <a:rPr lang="en-US" sz="2400" i="1" dirty="0" smtClean="0"/>
              <a:t>evolved </a:t>
            </a:r>
            <a:r>
              <a:rPr lang="en-US" sz="2400" i="1" dirty="0"/>
              <a:t>UMTS </a:t>
            </a:r>
            <a:r>
              <a:rPr lang="en-US" sz="2400" i="1" dirty="0" smtClean="0"/>
              <a:t>terrestrial radio </a:t>
            </a:r>
            <a:r>
              <a:rPr lang="en-US" sz="2400" i="1" dirty="0"/>
              <a:t>access network </a:t>
            </a:r>
            <a:r>
              <a:rPr lang="en-US" sz="2400" dirty="0"/>
              <a:t>(E-UTRAN) handles the EPC’s radio communications with </a:t>
            </a:r>
            <a:r>
              <a:rPr lang="en-US" sz="2400" dirty="0" smtClean="0"/>
              <a:t>the mobile</a:t>
            </a:r>
            <a:r>
              <a:rPr lang="en-US" sz="2400" dirty="0"/>
              <a:t>, so is a direct replacement for the UTRAN. </a:t>
            </a:r>
            <a:endParaRPr lang="en-US" sz="2400" dirty="0" smtClean="0"/>
          </a:p>
          <a:p>
            <a:r>
              <a:rPr lang="en-US" sz="2400" dirty="0" smtClean="0"/>
              <a:t>Together, E-UTRAN and the EPC are referred to as the </a:t>
            </a:r>
            <a:r>
              <a:rPr lang="en-US" sz="2400" i="1" dirty="0" smtClean="0"/>
              <a:t>Evolved Packet System</a:t>
            </a:r>
            <a:r>
              <a:rPr lang="en-US" sz="2400" dirty="0" smtClean="0"/>
              <a:t> (EPS)</a:t>
            </a:r>
          </a:p>
          <a:p>
            <a:r>
              <a:rPr lang="en-US" sz="2400" dirty="0" smtClean="0"/>
              <a:t>Although officially LTE </a:t>
            </a:r>
            <a:r>
              <a:rPr lang="en-US" sz="2400" dirty="0"/>
              <a:t>refers only to the </a:t>
            </a:r>
            <a:r>
              <a:rPr lang="en-US" sz="2400" dirty="0" smtClean="0"/>
              <a:t>evolution of </a:t>
            </a:r>
            <a:r>
              <a:rPr lang="en-US" sz="2400" dirty="0"/>
              <a:t>the air </a:t>
            </a:r>
            <a:r>
              <a:rPr lang="en-US" sz="2400" dirty="0" smtClean="0"/>
              <a:t>interface, it has </a:t>
            </a:r>
            <a:r>
              <a:rPr lang="en-US" sz="2400" dirty="0"/>
              <a:t>become a colloquial name for </a:t>
            </a:r>
            <a:r>
              <a:rPr lang="en-US" sz="2400" dirty="0" smtClean="0"/>
              <a:t>the whole </a:t>
            </a:r>
            <a:r>
              <a:rPr lang="en-US" sz="2400" dirty="0"/>
              <a:t>system,</a:t>
            </a:r>
          </a:p>
        </p:txBody>
      </p:sp>
      <p:sp>
        <p:nvSpPr>
          <p:cNvPr id="5" name="Footer Placeholder 4"/>
          <p:cNvSpPr>
            <a:spLocks noGrp="1"/>
          </p:cNvSpPr>
          <p:nvPr>
            <p:ph type="ftr" sz="quarter" idx="10"/>
          </p:nvPr>
        </p:nvSpPr>
        <p:spPr/>
        <p:txBody>
          <a:bodyPr/>
          <a:lstStyle/>
          <a:p>
            <a:r>
              <a:rPr lang="en-US" altLang="en-US" dirty="0" smtClean="0"/>
              <a:t>EE4316 Mobile Data Networks</a:t>
            </a:r>
            <a:r>
              <a:rPr lang="en-US" altLang="zh-TW" dirty="0" smtClean="0">
                <a:ea typeface="新細明體" panose="02020500000000000000" pitchFamily="18" charset="-120"/>
              </a:rPr>
              <a:t> 	                               LTE                           		 </a:t>
            </a:r>
            <a:r>
              <a:rPr lang="en-US" altLang="en-US" dirty="0"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8</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867601859"/>
      </p:ext>
    </p:extLst>
  </p:cSld>
  <p:clrMapOvr>
    <a:masterClrMapping/>
  </p:clrMapOvr>
  <p:transition>
    <p:zoom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EPC Functions</a:t>
            </a:r>
            <a:endParaRPr lang="en-US" dirty="0"/>
          </a:p>
        </p:txBody>
      </p:sp>
      <p:sp>
        <p:nvSpPr>
          <p:cNvPr id="3" name="Text Placeholder 2"/>
          <p:cNvSpPr>
            <a:spLocks noGrp="1"/>
          </p:cNvSpPr>
          <p:nvPr>
            <p:ph type="body" sz="half" idx="1"/>
          </p:nvPr>
        </p:nvSpPr>
        <p:spPr/>
        <p:txBody>
          <a:bodyPr/>
          <a:lstStyle/>
          <a:p>
            <a:r>
              <a:rPr lang="en-US" dirty="0" smtClean="0"/>
              <a:t>It is responsible for functions not related to the radio access but needed for providing a complete mobile-broadband network </a:t>
            </a:r>
          </a:p>
          <a:p>
            <a:r>
              <a:rPr lang="en-US" dirty="0" smtClean="0"/>
              <a:t>This includes, for example, authentication, charging functionality, and setup of end-to-end connections</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9</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318889211"/>
      </p:ext>
    </p:extLst>
  </p:cSld>
  <p:clrMapOvr>
    <a:masterClrMapping/>
  </p:clrMapOvr>
  <p:transition>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EPC Architecture</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10</a:t>
            </a:fld>
            <a:endParaRPr lang="en-US" altLang="en-US" dirty="0">
              <a:latin typeface="Times New Roman" panose="02020603050405020304" pitchFamily="18" charset="0"/>
            </a:endParaRPr>
          </a:p>
        </p:txBody>
      </p:sp>
      <p:sp>
        <p:nvSpPr>
          <p:cNvPr id="6" name="Rectangle 5"/>
          <p:cNvSpPr/>
          <p:nvPr/>
        </p:nvSpPr>
        <p:spPr bwMode="auto">
          <a:xfrm>
            <a:off x="1905000" y="2514600"/>
            <a:ext cx="4953000" cy="2286000"/>
          </a:xfrm>
          <a:prstGeom prst="rect">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Times New Roman" pitchFamily="18" charset="0"/>
            </a:endParaRPr>
          </a:p>
        </p:txBody>
      </p:sp>
      <p:sp>
        <p:nvSpPr>
          <p:cNvPr id="7" name="TextBox 6"/>
          <p:cNvSpPr txBox="1"/>
          <p:nvPr/>
        </p:nvSpPr>
        <p:spPr>
          <a:xfrm>
            <a:off x="6096000" y="2514600"/>
            <a:ext cx="762000" cy="461665"/>
          </a:xfrm>
          <a:prstGeom prst="rect">
            <a:avLst/>
          </a:prstGeom>
          <a:noFill/>
        </p:spPr>
        <p:txBody>
          <a:bodyPr wrap="square" rtlCol="0">
            <a:spAutoFit/>
          </a:bodyPr>
          <a:lstStyle/>
          <a:p>
            <a:pPr>
              <a:buNone/>
            </a:pPr>
            <a:r>
              <a:rPr lang="en-US" dirty="0" smtClean="0"/>
              <a:t>EPC</a:t>
            </a:r>
            <a:endParaRPr lang="en-US" dirty="0"/>
          </a:p>
        </p:txBody>
      </p:sp>
      <p:pic>
        <p:nvPicPr>
          <p:cNvPr id="3" name="Picture 2"/>
          <p:cNvPicPr>
            <a:picLocks noChangeAspect="1"/>
          </p:cNvPicPr>
          <p:nvPr/>
        </p:nvPicPr>
        <p:blipFill>
          <a:blip r:embed="rId2"/>
          <a:stretch>
            <a:fillRect/>
          </a:stretch>
        </p:blipFill>
        <p:spPr>
          <a:xfrm>
            <a:off x="686999" y="1676400"/>
            <a:ext cx="7770001" cy="4247640"/>
          </a:xfrm>
          <a:prstGeom prst="rect">
            <a:avLst/>
          </a:prstGeom>
        </p:spPr>
      </p:pic>
    </p:spTree>
    <p:extLst>
      <p:ext uri="{BB962C8B-B14F-4D97-AF65-F5344CB8AC3E}">
        <p14:creationId xmlns:p14="http://schemas.microsoft.com/office/powerpoint/2010/main" val="2790940509"/>
      </p:ext>
    </p:extLst>
  </p:cSld>
  <p:clrMapOvr>
    <a:masterClrMapping/>
  </p:clrMapOvr>
  <p:transition>
    <p:zoom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219200"/>
            <a:ext cx="8305800" cy="4800600"/>
          </a:xfrm>
        </p:spPr>
        <p:txBody>
          <a:bodyPr/>
          <a:lstStyle/>
          <a:p>
            <a:r>
              <a:rPr lang="en-US" dirty="0" smtClean="0"/>
              <a:t>Four major elements</a:t>
            </a:r>
          </a:p>
          <a:p>
            <a:pPr lvl="1"/>
            <a:r>
              <a:rPr lang="en-US" i="1" dirty="0" smtClean="0"/>
              <a:t>Mobility Management Entity</a:t>
            </a:r>
            <a:r>
              <a:rPr lang="en-US" dirty="0" smtClean="0"/>
              <a:t> (MME) </a:t>
            </a:r>
          </a:p>
          <a:p>
            <a:pPr lvl="1"/>
            <a:r>
              <a:rPr lang="en-US" i="1" dirty="0" smtClean="0"/>
              <a:t>Serving Gateway</a:t>
            </a:r>
            <a:r>
              <a:rPr lang="en-US" dirty="0" smtClean="0"/>
              <a:t> (S-GW)</a:t>
            </a:r>
          </a:p>
          <a:p>
            <a:pPr lvl="1"/>
            <a:r>
              <a:rPr lang="en-US" i="1" dirty="0" smtClean="0"/>
              <a:t>Packet Data Network Gateway</a:t>
            </a:r>
            <a:r>
              <a:rPr lang="en-US" dirty="0" smtClean="0"/>
              <a:t> (PDN Gateway, P-GW)</a:t>
            </a:r>
          </a:p>
          <a:p>
            <a:pPr lvl="1"/>
            <a:r>
              <a:rPr lang="en-US" i="1" dirty="0" smtClean="0"/>
              <a:t>Home Subscriber Service</a:t>
            </a:r>
            <a:r>
              <a:rPr lang="en-US" dirty="0" smtClean="0"/>
              <a:t> (HSS) node   </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11</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4207406159"/>
      </p:ext>
    </p:extLst>
  </p:cSld>
  <p:clrMapOvr>
    <a:masterClrMapping/>
  </p:clrMapOvr>
  <p:transition>
    <p:zoom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S-GW</a:t>
            </a:r>
            <a:endParaRPr lang="en-US" dirty="0"/>
          </a:p>
        </p:txBody>
      </p:sp>
      <p:sp>
        <p:nvSpPr>
          <p:cNvPr id="3" name="Text Placeholder 2"/>
          <p:cNvSpPr>
            <a:spLocks noGrp="1"/>
          </p:cNvSpPr>
          <p:nvPr>
            <p:ph type="body" sz="half" idx="1"/>
          </p:nvPr>
        </p:nvSpPr>
        <p:spPr>
          <a:xfrm>
            <a:off x="457200" y="1600200"/>
            <a:ext cx="8305800" cy="4648200"/>
          </a:xfrm>
        </p:spPr>
        <p:txBody>
          <a:bodyPr/>
          <a:lstStyle/>
          <a:p>
            <a:r>
              <a:rPr lang="en-US" dirty="0"/>
              <a:t>acts as a high-level router, and forwards data between the </a:t>
            </a:r>
            <a:r>
              <a:rPr lang="en-US" dirty="0" smtClean="0"/>
              <a:t>base station </a:t>
            </a:r>
            <a:r>
              <a:rPr lang="en-US" dirty="0"/>
              <a:t>and the PDN </a:t>
            </a:r>
            <a:r>
              <a:rPr lang="en-US" dirty="0" smtClean="0"/>
              <a:t>gateway</a:t>
            </a:r>
          </a:p>
          <a:p>
            <a:r>
              <a:rPr lang="en-US" dirty="0" smtClean="0"/>
              <a:t>acts as a mobility anchor when UEs move between </a:t>
            </a:r>
            <a:r>
              <a:rPr lang="en-US" dirty="0" err="1" smtClean="0"/>
              <a:t>eNBs</a:t>
            </a:r>
            <a:r>
              <a:rPr lang="en-US" dirty="0" smtClean="0"/>
              <a:t>*, as well as a mobility anchor for earlier 3GPP technologies (GSM/GPRS and HSPA).</a:t>
            </a:r>
          </a:p>
          <a:p>
            <a:r>
              <a:rPr lang="en-US" dirty="0" smtClean="0"/>
              <a:t>collects information and statistics necessary for charging</a:t>
            </a:r>
          </a:p>
          <a:p>
            <a:pPr marL="0" indent="0">
              <a:buNone/>
            </a:pPr>
            <a:r>
              <a:rPr lang="en-US" sz="1800" i="1" dirty="0" smtClean="0"/>
              <a:t>* </a:t>
            </a:r>
            <a:r>
              <a:rPr lang="en-US" sz="1800" i="1" dirty="0" err="1" smtClean="0"/>
              <a:t>eNB</a:t>
            </a:r>
            <a:r>
              <a:rPr lang="en-US" sz="1800" i="1" dirty="0" smtClean="0"/>
              <a:t> belongs to E-UTRAN</a:t>
            </a:r>
            <a:endParaRPr lang="en-US" sz="1800" i="1"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12</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946396316"/>
      </p:ext>
    </p:extLst>
  </p:cSld>
  <p:clrMapOvr>
    <a:masterClrMapping/>
  </p:clrMapOvr>
  <p:transition>
    <p:zoom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MME</a:t>
            </a:r>
            <a:endParaRPr lang="en-US" dirty="0"/>
          </a:p>
        </p:txBody>
      </p:sp>
      <p:sp>
        <p:nvSpPr>
          <p:cNvPr id="3" name="Text Placeholder 2"/>
          <p:cNvSpPr>
            <a:spLocks noGrp="1"/>
          </p:cNvSpPr>
          <p:nvPr>
            <p:ph type="body" sz="half" idx="1"/>
          </p:nvPr>
        </p:nvSpPr>
        <p:spPr/>
        <p:txBody>
          <a:bodyPr/>
          <a:lstStyle/>
          <a:p>
            <a:r>
              <a:rPr lang="en-US" dirty="0"/>
              <a:t>o</a:t>
            </a:r>
            <a:r>
              <a:rPr lang="en-US" dirty="0" smtClean="0"/>
              <a:t>perates in the control plane</a:t>
            </a:r>
          </a:p>
          <a:p>
            <a:r>
              <a:rPr lang="en-US" dirty="0"/>
              <a:t>r</a:t>
            </a:r>
            <a:r>
              <a:rPr lang="en-US" dirty="0" smtClean="0"/>
              <a:t>esponsible for connection/release of bearers to a terminal, handling of IDLE to ACTIVE transitions, and handling of security keys </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13</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271783342"/>
      </p:ext>
    </p:extLst>
  </p:cSld>
  <p:clrMapOvr>
    <a:masterClrMapping/>
  </p:clrMapOvr>
  <p:transition>
    <p:zoom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P-GW</a:t>
            </a:r>
            <a:endParaRPr lang="en-US" dirty="0"/>
          </a:p>
        </p:txBody>
      </p:sp>
      <p:sp>
        <p:nvSpPr>
          <p:cNvPr id="3" name="Text Placeholder 2"/>
          <p:cNvSpPr>
            <a:spLocks noGrp="1"/>
          </p:cNvSpPr>
          <p:nvPr>
            <p:ph type="body" sz="half" idx="1"/>
          </p:nvPr>
        </p:nvSpPr>
        <p:spPr/>
        <p:txBody>
          <a:bodyPr/>
          <a:lstStyle/>
          <a:p>
            <a:r>
              <a:rPr lang="en-US" dirty="0" smtClean="0"/>
              <a:t>connects the EPC to the internet</a:t>
            </a:r>
          </a:p>
          <a:p>
            <a:r>
              <a:rPr lang="en-US" dirty="0" smtClean="0"/>
              <a:t>allocates IP address for terminals</a:t>
            </a:r>
          </a:p>
          <a:p>
            <a:r>
              <a:rPr lang="en-US" dirty="0"/>
              <a:t>e</a:t>
            </a:r>
            <a:r>
              <a:rPr lang="en-US" dirty="0" smtClean="0"/>
              <a:t>nforce quality-of-service (</a:t>
            </a:r>
            <a:r>
              <a:rPr lang="en-US" dirty="0" err="1" smtClean="0"/>
              <a:t>QoS</a:t>
            </a:r>
            <a:r>
              <a:rPr lang="en-US" dirty="0" smtClean="0"/>
              <a:t>) according to the policy controlled by the PCRF (see next slide)</a:t>
            </a:r>
          </a:p>
          <a:p>
            <a:r>
              <a:rPr lang="en-US" dirty="0" smtClean="0"/>
              <a:t>it is also the mobility anchor for non-3GPP radio-access technologies, such as CDMA2000, connected to the EPC</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14</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4072675868"/>
      </p:ext>
    </p:extLst>
  </p:cSld>
  <p:clrMapOvr>
    <a:masterClrMapping/>
  </p:clrMapOvr>
  <p:transition>
    <p:zoom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HSS &amp; Other Nodes</a:t>
            </a:r>
            <a:endParaRPr lang="en-US" dirty="0"/>
          </a:p>
        </p:txBody>
      </p:sp>
      <p:sp>
        <p:nvSpPr>
          <p:cNvPr id="3" name="Text Placeholder 2"/>
          <p:cNvSpPr>
            <a:spLocks noGrp="1"/>
          </p:cNvSpPr>
          <p:nvPr>
            <p:ph type="body" sz="half" idx="1"/>
          </p:nvPr>
        </p:nvSpPr>
        <p:spPr/>
        <p:txBody>
          <a:bodyPr/>
          <a:lstStyle/>
          <a:p>
            <a:r>
              <a:rPr lang="en-US" dirty="0" smtClean="0"/>
              <a:t>HSS node is a database containing subscriber information.</a:t>
            </a:r>
          </a:p>
          <a:p>
            <a:r>
              <a:rPr lang="en-US" dirty="0" smtClean="0"/>
              <a:t>the EPC also contains other types of nodes such as </a:t>
            </a:r>
            <a:r>
              <a:rPr lang="en-US" i="1" dirty="0" smtClean="0"/>
              <a:t>Policy and Charging Rules Function</a:t>
            </a:r>
            <a:r>
              <a:rPr lang="en-US" dirty="0" smtClean="0"/>
              <a:t> (PCRF) responsible for </a:t>
            </a:r>
            <a:r>
              <a:rPr lang="en-US" dirty="0" err="1" smtClean="0"/>
              <a:t>QoS</a:t>
            </a:r>
            <a:r>
              <a:rPr lang="en-US" dirty="0" smtClean="0"/>
              <a:t> handling and charging, and </a:t>
            </a:r>
            <a:r>
              <a:rPr lang="en-US" i="1" dirty="0"/>
              <a:t>equipment identity register </a:t>
            </a:r>
            <a:r>
              <a:rPr lang="en-US" dirty="0"/>
              <a:t>(</a:t>
            </a:r>
            <a:r>
              <a:rPr lang="en-US" dirty="0" smtClean="0"/>
              <a:t>EIR) which </a:t>
            </a:r>
            <a:r>
              <a:rPr lang="en-US" dirty="0"/>
              <a:t>lists the details of lost or stolen mobiles.</a:t>
            </a:r>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15</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534200563"/>
      </p:ext>
    </p:extLst>
  </p:cSld>
  <p:clrMapOvr>
    <a:masterClrMapping/>
  </p:clrMapOvr>
  <p:transition>
    <p:zoom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E-UTRAN</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16</a:t>
            </a:fld>
            <a:endParaRPr lang="en-US" altLang="en-US" dirty="0">
              <a:latin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1180889" y="1524000"/>
            <a:ext cx="6637009" cy="3733800"/>
          </a:xfrm>
          <a:prstGeom prst="rect">
            <a:avLst/>
          </a:prstGeom>
        </p:spPr>
      </p:pic>
      <p:sp>
        <p:nvSpPr>
          <p:cNvPr id="7" name="Rectangle 6"/>
          <p:cNvSpPr/>
          <p:nvPr/>
        </p:nvSpPr>
        <p:spPr bwMode="auto">
          <a:xfrm>
            <a:off x="2971800" y="1600199"/>
            <a:ext cx="1752600" cy="3885784"/>
          </a:xfrm>
          <a:prstGeom prst="rect">
            <a:avLst/>
          </a:prstGeom>
          <a:noFill/>
          <a:ln w="9525"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886381499"/>
      </p:ext>
    </p:extLst>
  </p:cSld>
  <p:clrMapOvr>
    <a:masterClrMapping/>
  </p:clrMapOvr>
  <p:transition>
    <p:zoom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762000"/>
            <a:ext cx="8305800" cy="5364163"/>
          </a:xfrm>
        </p:spPr>
        <p:txBody>
          <a:bodyPr/>
          <a:lstStyle/>
          <a:p>
            <a:r>
              <a:rPr lang="en-US" sz="2400" dirty="0" smtClean="0"/>
              <a:t>E-UTRAN has only one node type, </a:t>
            </a:r>
            <a:r>
              <a:rPr lang="en-US" sz="2400" dirty="0"/>
              <a:t>the </a:t>
            </a:r>
            <a:r>
              <a:rPr lang="en-US" sz="2400" i="1" dirty="0"/>
              <a:t>evolved Node </a:t>
            </a:r>
            <a:r>
              <a:rPr lang="en-US" sz="2400" i="1" dirty="0" smtClean="0"/>
              <a:t>B (</a:t>
            </a:r>
            <a:r>
              <a:rPr lang="en-US" sz="2400" dirty="0" err="1" smtClean="0"/>
              <a:t>eNB</a:t>
            </a:r>
            <a:r>
              <a:rPr lang="en-US" sz="2400" i="1" dirty="0" smtClean="0"/>
              <a:t>)</a:t>
            </a:r>
            <a:endParaRPr lang="en-US" sz="2400" dirty="0" smtClean="0"/>
          </a:p>
          <a:p>
            <a:r>
              <a:rPr lang="en-US" sz="2400" dirty="0" err="1" smtClean="0"/>
              <a:t>eNB</a:t>
            </a:r>
            <a:r>
              <a:rPr lang="en-US" sz="2400" dirty="0" smtClean="0"/>
              <a:t> is responsible for all radio-related functions in one or several cells</a:t>
            </a:r>
          </a:p>
          <a:p>
            <a:r>
              <a:rPr lang="en-US" sz="2400" dirty="0" smtClean="0"/>
              <a:t>An </a:t>
            </a:r>
            <a:r>
              <a:rPr lang="en-US" sz="2400" dirty="0" err="1" smtClean="0"/>
              <a:t>eNB</a:t>
            </a:r>
            <a:r>
              <a:rPr lang="en-US" sz="2400" dirty="0" smtClean="0"/>
              <a:t> is connected to the S-GW by means of the </a:t>
            </a:r>
            <a:r>
              <a:rPr lang="en-US" sz="2400" i="1" dirty="0" smtClean="0"/>
              <a:t>S1 interface, </a:t>
            </a:r>
            <a:r>
              <a:rPr lang="en-US" sz="2400" dirty="0"/>
              <a:t>and connected to </a:t>
            </a:r>
            <a:r>
              <a:rPr lang="en-US" sz="2400" dirty="0" smtClean="0"/>
              <a:t> another </a:t>
            </a:r>
            <a:r>
              <a:rPr lang="en-US" sz="2400" dirty="0" err="1" smtClean="0"/>
              <a:t>eNB</a:t>
            </a:r>
            <a:r>
              <a:rPr lang="en-US" sz="2400" dirty="0" smtClean="0"/>
              <a:t> via the </a:t>
            </a:r>
            <a:r>
              <a:rPr lang="en-US" sz="2400" i="1" dirty="0"/>
              <a:t>X2 </a:t>
            </a:r>
            <a:r>
              <a:rPr lang="en-US" sz="2400" i="1" dirty="0" smtClean="0"/>
              <a:t>interface</a:t>
            </a:r>
          </a:p>
          <a:p>
            <a:r>
              <a:rPr lang="en-US" sz="2400" dirty="0"/>
              <a:t>Usually, the S1 and X2 interfaces are not direct physical connections. Instead, </a:t>
            </a:r>
            <a:r>
              <a:rPr lang="en-US" sz="2400" dirty="0" smtClean="0"/>
              <a:t>they are merely logical connections and realized in an IP transport network (see the figure in next page)</a:t>
            </a:r>
            <a:endParaRPr lang="en-US" sz="2400" dirty="0"/>
          </a:p>
          <a:p>
            <a:endParaRPr lang="en-US" i="1"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17</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963730414"/>
      </p:ext>
    </p:extLst>
  </p:cSld>
  <p:clrMapOvr>
    <a:masterClrMapping/>
  </p:clrMapOvr>
  <p:transition>
    <p:zoom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Architecture of E-UTRAN</a:t>
            </a:r>
            <a:endParaRPr lang="en-US" dirty="0"/>
          </a:p>
        </p:txBody>
      </p:sp>
      <p:pic>
        <p:nvPicPr>
          <p:cNvPr id="5" name="Picture 4"/>
          <p:cNvPicPr>
            <a:picLocks noChangeAspect="1"/>
          </p:cNvPicPr>
          <p:nvPr/>
        </p:nvPicPr>
        <p:blipFill>
          <a:blip r:embed="rId2"/>
          <a:stretch>
            <a:fillRect/>
          </a:stretch>
        </p:blipFill>
        <p:spPr>
          <a:xfrm>
            <a:off x="533400" y="1828800"/>
            <a:ext cx="8368980" cy="4114800"/>
          </a:xfrm>
          <a:prstGeom prst="rect">
            <a:avLst/>
          </a:prstGeom>
        </p:spPr>
      </p:pic>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18</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48227265"/>
      </p:ext>
    </p:extLst>
  </p:cSld>
  <p:clrMapOvr>
    <a:masterClrMapping/>
  </p:clrMapOvr>
  <p:transition>
    <p:zoom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Protocol Architecture</a:t>
            </a:r>
            <a:r>
              <a:rPr lang="en-US" b="1" dirty="0" smtClean="0"/>
              <a:t/>
            </a:r>
            <a:br>
              <a:rPr lang="en-US" b="1" dirty="0" smtClean="0"/>
            </a:br>
            <a:endParaRPr lang="en-US" dirty="0"/>
          </a:p>
        </p:txBody>
      </p:sp>
      <p:sp>
        <p:nvSpPr>
          <p:cNvPr id="3" name="Text Placeholder 2"/>
          <p:cNvSpPr>
            <a:spLocks noGrp="1"/>
          </p:cNvSpPr>
          <p:nvPr>
            <p:ph type="body" sz="half" idx="1"/>
          </p:nvPr>
        </p:nvSpPr>
        <p:spPr>
          <a:xfrm>
            <a:off x="457200" y="5105400"/>
            <a:ext cx="8305800" cy="1020763"/>
          </a:xfrm>
        </p:spPr>
        <p:txBody>
          <a:bodyPr/>
          <a:lstStyle/>
          <a:p>
            <a:pPr marL="0" indent="0">
              <a:buNone/>
            </a:pPr>
            <a:r>
              <a:rPr lang="en-US" sz="2400" dirty="0" smtClean="0"/>
              <a:t>*</a:t>
            </a:r>
            <a:r>
              <a:rPr lang="en-US" sz="2000" dirty="0" smtClean="0"/>
              <a:t>The functionality operating between the EPC and UE is sometimes referred to as the </a:t>
            </a:r>
            <a:r>
              <a:rPr lang="en-US" sz="2000" i="1" dirty="0" smtClean="0"/>
              <a:t>Non-Access Stratum</a:t>
            </a:r>
            <a:r>
              <a:rPr lang="en-US" sz="2000" dirty="0" smtClean="0"/>
              <a:t> (NAS), while  the </a:t>
            </a:r>
            <a:r>
              <a:rPr lang="en-US" sz="2000" i="1" dirty="0" smtClean="0"/>
              <a:t>Access Stratum</a:t>
            </a:r>
            <a:r>
              <a:rPr lang="en-US" sz="2000" dirty="0" smtClean="0"/>
              <a:t> (AS) handles functionality operating between UE and </a:t>
            </a:r>
            <a:r>
              <a:rPr lang="en-US" sz="2000" dirty="0" err="1" smtClean="0"/>
              <a:t>eNBs</a:t>
            </a:r>
            <a:endParaRPr lang="en-US" sz="2000"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19</a:t>
            </a:fld>
            <a:endParaRPr lang="en-US" altLang="en-US" dirty="0">
              <a:latin typeface="Times New Roman" panose="02020603050405020304"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700" y="2159000"/>
            <a:ext cx="7340600" cy="2540000"/>
          </a:xfrm>
          <a:prstGeom prst="rect">
            <a:avLst/>
          </a:prstGeom>
        </p:spPr>
      </p:pic>
    </p:spTree>
    <p:extLst>
      <p:ext uri="{BB962C8B-B14F-4D97-AF65-F5344CB8AC3E}">
        <p14:creationId xmlns:p14="http://schemas.microsoft.com/office/powerpoint/2010/main" val="3714516102"/>
      </p:ext>
    </p:extLst>
  </p:cSld>
  <p:clrMapOvr>
    <a:masterClrMapping/>
  </p:clrMapOvr>
  <p:transition>
    <p:zoom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User Plane Protocol Stack</a:t>
            </a:r>
          </a:p>
        </p:txBody>
      </p:sp>
      <p:sp>
        <p:nvSpPr>
          <p:cNvPr id="3" name="Text Placeholder 2"/>
          <p:cNvSpPr>
            <a:spLocks noGrp="1"/>
          </p:cNvSpPr>
          <p:nvPr>
            <p:ph type="body" sz="half" idx="1"/>
          </p:nvPr>
        </p:nvSpPr>
        <p:spPr/>
        <p:txBody>
          <a:bodyPr/>
          <a:lstStyle/>
          <a:p>
            <a:r>
              <a:rPr lang="en-US" i="1" dirty="0" smtClean="0"/>
              <a:t>Packet Data Convergence Protocol</a:t>
            </a:r>
            <a:r>
              <a:rPr lang="en-US" dirty="0" smtClean="0"/>
              <a:t> (PDCP)</a:t>
            </a:r>
            <a:endParaRPr lang="en-US" i="1" dirty="0" smtClean="0"/>
          </a:p>
          <a:p>
            <a:r>
              <a:rPr lang="en-US" i="1" dirty="0" smtClean="0"/>
              <a:t>Radio-Link Control</a:t>
            </a:r>
            <a:r>
              <a:rPr lang="en-US" dirty="0" smtClean="0"/>
              <a:t> (RLC) </a:t>
            </a:r>
          </a:p>
          <a:p>
            <a:r>
              <a:rPr lang="en-US" i="1" dirty="0" smtClean="0"/>
              <a:t>Medium-Access Control</a:t>
            </a:r>
            <a:r>
              <a:rPr lang="en-US" dirty="0" smtClean="0"/>
              <a:t> (MAC)</a:t>
            </a:r>
          </a:p>
          <a:p>
            <a:r>
              <a:rPr lang="en-US" i="1" dirty="0" smtClean="0"/>
              <a:t>Physical Layer</a:t>
            </a:r>
            <a:r>
              <a:rPr lang="en-US" dirty="0" smtClean="0"/>
              <a:t> (PHY)</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20</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3461921577"/>
      </p:ext>
    </p:extLst>
  </p:cSld>
  <p:clrMapOvr>
    <a:masterClrMapping/>
  </p:clrMapOvr>
  <p:transition>
    <p:zoom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PDCP</a:t>
            </a:r>
            <a:endParaRPr lang="en-US" dirty="0"/>
          </a:p>
        </p:txBody>
      </p:sp>
      <p:sp>
        <p:nvSpPr>
          <p:cNvPr id="3" name="Text Placeholder 2"/>
          <p:cNvSpPr>
            <a:spLocks noGrp="1"/>
          </p:cNvSpPr>
          <p:nvPr>
            <p:ph type="body" sz="half" idx="1"/>
          </p:nvPr>
        </p:nvSpPr>
        <p:spPr/>
        <p:txBody>
          <a:bodyPr/>
          <a:lstStyle/>
          <a:p>
            <a:r>
              <a:rPr lang="en-US" dirty="0" smtClean="0"/>
              <a:t>performs IP header compression to reduce the number of bits to transmit over the radio interface</a:t>
            </a:r>
          </a:p>
          <a:p>
            <a:r>
              <a:rPr lang="en-US" dirty="0" smtClean="0"/>
              <a:t>also responsible for ciphering </a:t>
            </a:r>
          </a:p>
          <a:p>
            <a:r>
              <a:rPr lang="en-US" dirty="0" smtClean="0"/>
              <a:t>for the control plane, integrity protection of the transmitted data, as well as in-sequence delivery and duplicate removal for handover</a:t>
            </a:r>
          </a:p>
          <a:p>
            <a:endParaRPr lang="en-US" dirty="0" smtClean="0"/>
          </a:p>
          <a:p>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21</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622812959"/>
      </p:ext>
    </p:extLst>
  </p:cSld>
  <p:clrMapOvr>
    <a:masterClrMapping/>
  </p:clrMapOvr>
  <p:transition>
    <p:zoom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RLC</a:t>
            </a:r>
            <a:endParaRPr lang="en-US" dirty="0"/>
          </a:p>
        </p:txBody>
      </p:sp>
      <p:sp>
        <p:nvSpPr>
          <p:cNvPr id="3" name="Text Placeholder 2"/>
          <p:cNvSpPr>
            <a:spLocks noGrp="1"/>
          </p:cNvSpPr>
          <p:nvPr>
            <p:ph type="body" sz="half" idx="1"/>
          </p:nvPr>
        </p:nvSpPr>
        <p:spPr/>
        <p:txBody>
          <a:bodyPr/>
          <a:lstStyle/>
          <a:p>
            <a:r>
              <a:rPr lang="en-US" dirty="0" smtClean="0"/>
              <a:t>provides services to the PDCP</a:t>
            </a:r>
          </a:p>
          <a:p>
            <a:r>
              <a:rPr lang="en-US" dirty="0" smtClean="0"/>
              <a:t>responsible for </a:t>
            </a:r>
          </a:p>
          <a:p>
            <a:pPr lvl="1"/>
            <a:r>
              <a:rPr lang="en-US" dirty="0" smtClean="0"/>
              <a:t>segmentation/concatenation</a:t>
            </a:r>
            <a:endParaRPr lang="en-US" dirty="0"/>
          </a:p>
          <a:p>
            <a:pPr lvl="1"/>
            <a:r>
              <a:rPr lang="en-US" dirty="0" smtClean="0"/>
              <a:t>retransmission handling, duplicate detection</a:t>
            </a:r>
          </a:p>
          <a:p>
            <a:pPr lvl="1"/>
            <a:r>
              <a:rPr lang="en-US" dirty="0" smtClean="0"/>
              <a:t>in-sequence delivery to higher layers</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22</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676525601"/>
      </p:ext>
    </p:extLst>
  </p:cSld>
  <p:clrMapOvr>
    <a:masterClrMapping/>
  </p:clrMapOvr>
  <p:transition>
    <p:zoom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a:t>
            </a:r>
            <a:endParaRPr lang="en-US" dirty="0"/>
          </a:p>
        </p:txBody>
      </p:sp>
      <p:sp>
        <p:nvSpPr>
          <p:cNvPr id="3" name="Text Placeholder 2"/>
          <p:cNvSpPr>
            <a:spLocks noGrp="1"/>
          </p:cNvSpPr>
          <p:nvPr>
            <p:ph type="body" sz="half" idx="1"/>
          </p:nvPr>
        </p:nvSpPr>
        <p:spPr/>
        <p:txBody>
          <a:bodyPr/>
          <a:lstStyle/>
          <a:p>
            <a:r>
              <a:rPr lang="en-US" dirty="0" smtClean="0"/>
              <a:t>handles multiplexing of logical channels, hybrid-ARQ retransmissions, and uplink and downlink scheduling</a:t>
            </a:r>
          </a:p>
          <a:p>
            <a:r>
              <a:rPr lang="en-US" dirty="0" smtClean="0"/>
              <a:t>the scheduling functionality is located in the </a:t>
            </a:r>
            <a:r>
              <a:rPr lang="en-US" dirty="0" err="1" smtClean="0"/>
              <a:t>eNB</a:t>
            </a:r>
            <a:r>
              <a:rPr lang="en-US" dirty="0" smtClean="0"/>
              <a:t> for both uplink and downlink</a:t>
            </a:r>
          </a:p>
          <a:p>
            <a:r>
              <a:rPr lang="en-US" dirty="0"/>
              <a:t>t</a:t>
            </a:r>
            <a:r>
              <a:rPr lang="en-US" dirty="0" smtClean="0"/>
              <a:t>he hybrid-ARQ protocol part is present in both the transmitting and receiving ends of the MAC protocol</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23</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390837898"/>
      </p:ext>
    </p:extLst>
  </p:cSld>
  <p:clrMapOvr>
    <a:masterClrMapping/>
  </p:clrMapOvr>
  <p:transition>
    <p:zoom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a:t>
            </a:r>
            <a:endParaRPr lang="en-US" dirty="0"/>
          </a:p>
        </p:txBody>
      </p:sp>
      <p:sp>
        <p:nvSpPr>
          <p:cNvPr id="3" name="Text Placeholder 2"/>
          <p:cNvSpPr>
            <a:spLocks noGrp="1"/>
          </p:cNvSpPr>
          <p:nvPr>
            <p:ph type="body" sz="half" idx="1"/>
          </p:nvPr>
        </p:nvSpPr>
        <p:spPr/>
        <p:txBody>
          <a:bodyPr/>
          <a:lstStyle/>
          <a:p>
            <a:r>
              <a:rPr lang="en-US" dirty="0" smtClean="0"/>
              <a:t>offers services to the MAC layer in the form of </a:t>
            </a:r>
            <a:r>
              <a:rPr lang="en-US" i="1" dirty="0" smtClean="0"/>
              <a:t>transport channels</a:t>
            </a:r>
            <a:endParaRPr lang="en-US" dirty="0" smtClean="0"/>
          </a:p>
          <a:p>
            <a:r>
              <a:rPr lang="en-US" dirty="0" smtClean="0"/>
              <a:t>handles coding/decoding, modulation/demodulation, multi-antenna mapping, and other typical physical-layer functions </a:t>
            </a:r>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24</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46471888"/>
      </p:ext>
    </p:extLst>
  </p:cSld>
  <p:clrMapOvr>
    <a:masterClrMapping/>
  </p:clrMapOvr>
  <p:transition>
    <p:zoom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LTE Basic Technologies</a:t>
            </a:r>
            <a:endParaRPr lang="en-US" dirty="0"/>
          </a:p>
        </p:txBody>
      </p:sp>
      <p:sp>
        <p:nvSpPr>
          <p:cNvPr id="3" name="Text Placeholder 2"/>
          <p:cNvSpPr>
            <a:spLocks noGrp="1"/>
          </p:cNvSpPr>
          <p:nvPr>
            <p:ph type="body" sz="half" idx="1"/>
          </p:nvPr>
        </p:nvSpPr>
        <p:spPr/>
        <p:txBody>
          <a:bodyPr/>
          <a:lstStyle/>
          <a:p>
            <a:r>
              <a:rPr lang="en-US" dirty="0" smtClean="0"/>
              <a:t>orthogonal frequency division multiplexing (OFDM)</a:t>
            </a:r>
          </a:p>
          <a:p>
            <a:r>
              <a:rPr lang="en-US" dirty="0"/>
              <a:t>c</a:t>
            </a:r>
            <a:r>
              <a:rPr lang="en-US" dirty="0" smtClean="0"/>
              <a:t>hannel-dependent scheduling and rate adaptation</a:t>
            </a:r>
          </a:p>
          <a:p>
            <a:r>
              <a:rPr lang="en-US" dirty="0"/>
              <a:t>i</a:t>
            </a:r>
            <a:r>
              <a:rPr lang="en-US" dirty="0" smtClean="0"/>
              <a:t>nter-cell interference coordination</a:t>
            </a:r>
          </a:p>
          <a:p>
            <a:r>
              <a:rPr lang="en-US" dirty="0"/>
              <a:t>m</a:t>
            </a:r>
            <a:r>
              <a:rPr lang="en-US" dirty="0" smtClean="0"/>
              <a:t>ulti-antenna techniques</a:t>
            </a:r>
          </a:p>
          <a:p>
            <a:endParaRPr lang="en-US" dirty="0"/>
          </a:p>
        </p:txBody>
      </p:sp>
      <p:sp>
        <p:nvSpPr>
          <p:cNvPr id="4" name="Footer Placeholder 3"/>
          <p:cNvSpPr>
            <a:spLocks noGrp="1"/>
          </p:cNvSpPr>
          <p:nvPr>
            <p:ph type="ftr" sz="quarter" idx="10"/>
          </p:nvPr>
        </p:nvSpPr>
        <p:spPr/>
        <p:txBody>
          <a:bodyPr/>
          <a:lstStyle/>
          <a:p>
            <a:r>
              <a:rPr lang="en-US" altLang="en-US" smtClean="0"/>
              <a:t>EE4316 Mobile Data Networks</a:t>
            </a:r>
            <a:r>
              <a:rPr lang="en-US" altLang="zh-TW" smtClean="0">
                <a:ea typeface="新細明體" panose="02020500000000000000" pitchFamily="18" charset="-120"/>
              </a:rPr>
              <a:t> 	                               LTE                           		 </a:t>
            </a:r>
            <a:r>
              <a:rPr lang="en-US" altLang="en-US" smtClean="0">
                <a:latin typeface="Times New Roman" panose="02020603050405020304" pitchFamily="18" charset="0"/>
              </a:rPr>
              <a:t>Slide </a:t>
            </a:r>
            <a:fld id="{2D176130-C2C7-4457-B37E-2034FE56F15E}" type="slidenum">
              <a:rPr lang="en-US" altLang="en-US" smtClean="0">
                <a:latin typeface="Times New Roman" panose="02020603050405020304" pitchFamily="18" charset="0"/>
              </a:rPr>
              <a:pPr/>
              <a:t>25</a:t>
            </a:fld>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867175656"/>
      </p:ext>
    </p:extLst>
  </p:cSld>
  <p:clrMapOvr>
    <a:masterClrMapping/>
  </p:clrMapOvr>
  <p:transition>
    <p:zoom dir="in"/>
  </p:transition>
</p:sld>
</file>

<file path=ppt/theme/theme1.xml><?xml version="1.0" encoding="utf-8"?>
<a:theme xmlns:a="http://schemas.openxmlformats.org/drawingml/2006/main" name="ee40310">
  <a:themeElements>
    <a:clrScheme name="ee403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ee40310">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ee40310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e40310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e40310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e40310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e40310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e40310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e40310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D:\sammy\EE40310\ee40310.pot</Template>
  <TotalTime>24245</TotalTime>
  <Words>1300</Words>
  <Application>Microsoft Office PowerPoint</Application>
  <PresentationFormat>On-screen Show (4:3)</PresentationFormat>
  <Paragraphs>111</Paragraphs>
  <Slides>25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25</vt:i4>
      </vt:variant>
    </vt:vector>
  </HeadingPairs>
  <TitlesOfParts>
    <vt:vector size="31" baseType="lpstr">
      <vt:lpstr>新細明體</vt:lpstr>
      <vt:lpstr>Arial</vt:lpstr>
      <vt:lpstr>Calibri</vt:lpstr>
      <vt:lpstr>Times New Roman</vt:lpstr>
      <vt:lpstr>ee40310</vt:lpstr>
      <vt:lpstr>Custom Design</vt:lpstr>
      <vt:lpstr> Long Term Evolution (LTE)</vt:lpstr>
      <vt:lpstr>Evolution of Mobile Networks</vt:lpstr>
      <vt:lpstr>PowerPoint Presentation</vt:lpstr>
      <vt:lpstr>Drivers for 4G</vt:lpstr>
      <vt:lpstr>Developments in LTE</vt:lpstr>
      <vt:lpstr>Data Rates</vt:lpstr>
      <vt:lpstr>From UMTS to LTE</vt:lpstr>
      <vt:lpstr>Overall System Architecture</vt:lpstr>
      <vt:lpstr>EPC Functions</vt:lpstr>
      <vt:lpstr>EPC Architecture</vt:lpstr>
      <vt:lpstr>PowerPoint Presentation</vt:lpstr>
      <vt:lpstr>S-GW</vt:lpstr>
      <vt:lpstr>MME</vt:lpstr>
      <vt:lpstr>P-GW</vt:lpstr>
      <vt:lpstr>HSS &amp; Other Nodes</vt:lpstr>
      <vt:lpstr>E-UTRAN</vt:lpstr>
      <vt:lpstr>PowerPoint Presentation</vt:lpstr>
      <vt:lpstr>Internal Architecture of E-UTRAN</vt:lpstr>
      <vt:lpstr>Radio Protocol Architecture </vt:lpstr>
      <vt:lpstr>User Plane Protocol Stack</vt:lpstr>
      <vt:lpstr>PDCP</vt:lpstr>
      <vt:lpstr>RLC</vt:lpstr>
      <vt:lpstr>MAC</vt:lpstr>
      <vt:lpstr>PHY</vt:lpstr>
      <vt:lpstr>LTE Basic Technologies</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CityU</dc:creator>
  <cp:lastModifiedBy>Sammy Chan</cp:lastModifiedBy>
  <cp:revision>209</cp:revision>
  <cp:lastPrinted>2000-02-08T03:06:10Z</cp:lastPrinted>
  <dcterms:created xsi:type="dcterms:W3CDTF">1998-08-31T09:42:54Z</dcterms:created>
  <dcterms:modified xsi:type="dcterms:W3CDTF">2020-03-20T10:37:59Z</dcterms:modified>
</cp:coreProperties>
</file>