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4" r:id="rId34"/>
    <p:sldId id="295" r:id="rId35"/>
    <p:sldId id="296" r:id="rId36"/>
    <p:sldId id="297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CC"/>
    <a:srgbClr val="FFCCFF"/>
    <a:srgbClr val="FFFF99"/>
    <a:srgbClr val="996633"/>
    <a:srgbClr val="CCECFF"/>
    <a:srgbClr val="CC99FF"/>
    <a:srgbClr val="FF33CC"/>
    <a:srgbClr val="996600"/>
    <a:srgbClr val="B90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80498" autoAdjust="0"/>
  </p:normalViewPr>
  <p:slideViewPr>
    <p:cSldViewPr>
      <p:cViewPr varScale="1">
        <p:scale>
          <a:sx n="103" d="100"/>
          <a:sy n="103" d="100"/>
        </p:scale>
        <p:origin x="178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160" y="-102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365125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36538" y="3975102"/>
            <a:ext cx="6626225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185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537702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100" smtClean="0"/>
            </a:lvl1pPr>
          </a:lstStyle>
          <a:p>
            <a:pPr>
              <a:defRPr/>
            </a:pPr>
            <a:fld id="{20331F58-9BA4-44C1-87C3-F7FF9B2A2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66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5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37" indent="-285745" defTabSz="9905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81" indent="-228596" defTabSz="9905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73" indent="-228596" defTabSz="9905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366" indent="-228596" defTabSz="9905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558" indent="-228596" defTabSz="9905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751" indent="-228596" defTabSz="9905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943" indent="-228596" defTabSz="9905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136" indent="-228596" defTabSz="9905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CB856C-C68A-446C-812D-F88B921CBDAD}" type="slidenum">
              <a:rPr lang="en-US"/>
              <a:pPr eaLnBrk="1" hangingPunct="1"/>
              <a:t>1</a:t>
            </a:fld>
            <a:endParaRPr lang="en-US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1744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5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37" indent="-285745" defTabSz="9905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81" indent="-228596" defTabSz="9905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73" indent="-228596" defTabSz="9905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366" indent="-228596" defTabSz="9905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558" indent="-228596" defTabSz="9905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751" indent="-228596" defTabSz="9905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943" indent="-228596" defTabSz="9905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136" indent="-228596" defTabSz="9905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0014C53-E49F-4A91-8940-C268627D2BBA}" type="slidenum">
              <a:rPr lang="en-US"/>
              <a:pPr eaLnBrk="1" hangingPunct="1"/>
              <a:t>2</a:t>
            </a:fld>
            <a:endParaRPr lang="en-US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6698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67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76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76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767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176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219DD3-D3DE-4352-BC37-5C74E3E31A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07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7BEE8-7113-41FB-B647-FB564AE79B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2135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71114-C35B-4E8F-BF87-5505A0C87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24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C6D01-0BB9-4D93-A30B-1132C4157E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645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CD8A9-E7C4-48DA-9EB2-260C47B475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50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8944E-5609-4F01-A31F-1BFDD05F59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1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8D82D-BB63-4D00-AD5C-A54C493E69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5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42F5E-227E-458C-98DE-CD00BA0AD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015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DE5A7-F1AA-4587-BE91-8DB5AE9ABD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822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7E67B-E76F-41D6-AF71-8456E6449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45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55D0-E8B5-43A0-901A-206C87B15B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50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E7093-F9BB-486B-B916-71D1B6E7BB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60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</a:defRPr>
            </a:lvl1pPr>
          </a:lstStyle>
          <a:p>
            <a:pPr>
              <a:defRPr/>
            </a:pPr>
            <a:fld id="{CB30700E-B878-47D8-B2DC-06E78386D5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4.wmf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22.png"/><Relationship Id="rId3" Type="http://schemas.openxmlformats.org/officeDocument/2006/relationships/image" Target="../media/image25.png"/><Relationship Id="rId7" Type="http://schemas.openxmlformats.org/officeDocument/2006/relationships/image" Target="../media/image160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png"/><Relationship Id="rId11" Type="http://schemas.openxmlformats.org/officeDocument/2006/relationships/image" Target="../media/image27.png"/><Relationship Id="rId5" Type="http://schemas.openxmlformats.org/officeDocument/2006/relationships/image" Target="../media/image5.wmf"/><Relationship Id="rId15" Type="http://schemas.openxmlformats.org/officeDocument/2006/relationships/image" Target="../media/image24.png"/><Relationship Id="rId10" Type="http://schemas.openxmlformats.org/officeDocument/2006/relationships/image" Target="../media/image190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80.png"/><Relationship Id="rId14" Type="http://schemas.openxmlformats.org/officeDocument/2006/relationships/image" Target="../media/image2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18" Type="http://schemas.openxmlformats.org/officeDocument/2006/relationships/image" Target="../media/image22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image" Target="../media/image28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openxmlformats.org/officeDocument/2006/relationships/image" Target="../media/image33.png"/><Relationship Id="rId5" Type="http://schemas.openxmlformats.org/officeDocument/2006/relationships/image" Target="../media/image170.png"/><Relationship Id="rId15" Type="http://schemas.openxmlformats.org/officeDocument/2006/relationships/image" Target="../media/image320.png"/><Relationship Id="rId10" Type="http://schemas.openxmlformats.org/officeDocument/2006/relationships/image" Target="../media/image290.png"/><Relationship Id="rId19" Type="http://schemas.openxmlformats.org/officeDocument/2006/relationships/image" Target="../media/image340.png"/><Relationship Id="rId4" Type="http://schemas.openxmlformats.org/officeDocument/2006/relationships/image" Target="../media/image30.png"/><Relationship Id="rId9" Type="http://schemas.openxmlformats.org/officeDocument/2006/relationships/image" Target="../media/image22.png"/><Relationship Id="rId14" Type="http://schemas.openxmlformats.org/officeDocument/2006/relationships/image" Target="../media/image17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10.png"/><Relationship Id="rId3" Type="http://schemas.openxmlformats.org/officeDocument/2006/relationships/image" Target="../media/image45.png"/><Relationship Id="rId12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47.png"/><Relationship Id="rId10" Type="http://schemas.openxmlformats.org/officeDocument/2006/relationships/image" Target="../media/image46.png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7" Type="http://schemas.openxmlformats.org/officeDocument/2006/relationships/image" Target="../media/image430.png"/><Relationship Id="rId2" Type="http://schemas.openxmlformats.org/officeDocument/2006/relationships/image" Target="../media/image421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44.png"/><Relationship Id="rId1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54.png"/><Relationship Id="rId3" Type="http://schemas.openxmlformats.org/officeDocument/2006/relationships/image" Target="../media/image50.png"/><Relationship Id="rId17" Type="http://schemas.openxmlformats.org/officeDocument/2006/relationships/image" Target="../media/image22.png"/><Relationship Id="rId2" Type="http://schemas.openxmlformats.org/officeDocument/2006/relationships/image" Target="../media/image491.png"/><Relationship Id="rId16" Type="http://schemas.openxmlformats.org/officeDocument/2006/relationships/image" Target="../media/image53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52.png"/><Relationship Id="rId19" Type="http://schemas.openxmlformats.org/officeDocument/2006/relationships/image" Target="../media/image55.png"/><Relationship Id="rId1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3" Type="http://schemas.openxmlformats.org/officeDocument/2006/relationships/image" Target="../media/image571.png"/><Relationship Id="rId7" Type="http://schemas.openxmlformats.org/officeDocument/2006/relationships/image" Target="../media/image5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1.png"/><Relationship Id="rId5" Type="http://schemas.openxmlformats.org/officeDocument/2006/relationships/image" Target="../media/image590.png"/><Relationship Id="rId10" Type="http://schemas.openxmlformats.org/officeDocument/2006/relationships/image" Target="../media/image570.png"/><Relationship Id="rId4" Type="http://schemas.openxmlformats.org/officeDocument/2006/relationships/image" Target="../media/image60.png"/><Relationship Id="rId9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0.png"/><Relationship Id="rId5" Type="http://schemas.openxmlformats.org/officeDocument/2006/relationships/image" Target="../media/image50.png"/><Relationship Id="rId4" Type="http://schemas.openxmlformats.org/officeDocument/2006/relationships/image" Target="../media/image4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50.png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5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83.png"/><Relationship Id="rId4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50.png"/><Relationship Id="rId4" Type="http://schemas.openxmlformats.org/officeDocument/2006/relationships/image" Target="../media/image8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400.png"/><Relationship Id="rId7" Type="http://schemas.openxmlformats.org/officeDocument/2006/relationships/image" Target="../media/image8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611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400.png"/><Relationship Id="rId7" Type="http://schemas.openxmlformats.org/officeDocument/2006/relationships/image" Target="../media/image15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2EFA4-EF56-49F6-B0DD-1C1E3B203B48}" type="slidenum">
              <a:rPr lang="en-US" altLang="en-US"/>
              <a:pPr>
                <a:defRPr/>
              </a:pPr>
              <a:t>1</a:t>
            </a:fld>
            <a:endParaRPr lang="en-US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8229600" cy="4953000"/>
          </a:xfrm>
        </p:spPr>
        <p:txBody>
          <a:bodyPr/>
          <a:lstStyle/>
          <a:p>
            <a:pPr eaLnBrk="1" hangingPunct="1"/>
            <a:r>
              <a:rPr lang="en-US" sz="380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GE2262 </a:t>
            </a:r>
            <a:r>
              <a:rPr lang="en-US" sz="3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Statistics</a:t>
            </a: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Topic 6</a:t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Hypothesis Testing</a:t>
            </a:r>
            <a: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400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Levine, D.M., </a:t>
            </a:r>
            <a:r>
              <a:rPr lang="en-GB" sz="1800" dirty="0" err="1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Krehbiel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T.C. and Berenson, M.L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GB" sz="1800" i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Statistics: A First Course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Pearson 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Education Ltd, Chapter 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b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800" dirty="0">
              <a:solidFill>
                <a:srgbClr val="9966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65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ECF895-1252-426C-8908-BDD57D1FF965}" type="slidenum">
              <a:rPr lang="en-US" altLang="en-US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Outline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Hypothesis Testing Procedure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Hypothesis Test for the Population Mean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Critical Value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p-Value Approach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Potential Pitfalls and Ethical Issues</a:t>
            </a:r>
          </a:p>
        </p:txBody>
      </p:sp>
    </p:spTree>
    <p:extLst>
      <p:ext uri="{BB962C8B-B14F-4D97-AF65-F5344CB8AC3E}">
        <p14:creationId xmlns:p14="http://schemas.microsoft.com/office/powerpoint/2010/main" val="426134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Chicken Supply Suspended in HK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SCMP, 05 June 2016: Sample taken from Yan Oi Market in </a:t>
            </a:r>
            <a:r>
              <a:rPr lang="en-US" sz="2200" dirty="0" err="1"/>
              <a:t>Tuen</a:t>
            </a:r>
            <a:r>
              <a:rPr lang="en-US" sz="2200" dirty="0"/>
              <a:t> </a:t>
            </a:r>
            <a:r>
              <a:rPr lang="en-US" sz="2200" dirty="0" err="1"/>
              <a:t>Mun</a:t>
            </a:r>
            <a:r>
              <a:rPr lang="en-US" sz="2200" dirty="0"/>
              <a:t> tests positive for bird flu virus. Live chicken supply suspended in Hong </a:t>
            </a:r>
            <a:r>
              <a:rPr lang="en-US" sz="2200" dirty="0" smtClean="0"/>
              <a:t>Kong</a:t>
            </a:r>
            <a:endParaRPr lang="en-US" sz="2200" dirty="0"/>
          </a:p>
          <a:p>
            <a:r>
              <a:rPr lang="en-US" sz="2200" dirty="0"/>
              <a:t>During the year 2015, there were 1,442 poultry imported daily on average. No more than 30 poultry were tested daily for bird flu </a:t>
            </a:r>
            <a:r>
              <a:rPr lang="en-US" sz="2200" dirty="0" smtClean="0"/>
              <a:t>virus</a:t>
            </a:r>
            <a:endParaRPr lang="en-US" sz="2200" dirty="0"/>
          </a:p>
          <a:p>
            <a:r>
              <a:rPr lang="en-US" sz="2200" dirty="0"/>
              <a:t>Decision on suspending live chicken supply is based on the test results of </a:t>
            </a:r>
            <a:r>
              <a:rPr lang="en-US" sz="2200" dirty="0" smtClean="0"/>
              <a:t>samples </a:t>
            </a:r>
            <a:endParaRPr lang="en-US" sz="2200" dirty="0"/>
          </a:p>
          <a:p>
            <a:pPr lvl="1"/>
            <a:r>
              <a:rPr lang="en-US" sz="2000" dirty="0"/>
              <a:t>If a sample is tested positive for the virus, then </a:t>
            </a:r>
            <a:endParaRPr lang="en-US" sz="2000" dirty="0" smtClean="0"/>
          </a:p>
          <a:p>
            <a:pPr marL="344487" lvl="1" indent="0">
              <a:buNone/>
            </a:pPr>
            <a:r>
              <a:rPr lang="en-US" sz="2000" dirty="0" smtClean="0"/>
              <a:t>      live poultry </a:t>
            </a:r>
            <a:r>
              <a:rPr lang="en-US" sz="2000" dirty="0"/>
              <a:t>supply will be suspended for 21 </a:t>
            </a:r>
            <a:r>
              <a:rPr lang="en-US" sz="2000" dirty="0" smtClean="0"/>
              <a:t>days</a:t>
            </a:r>
            <a:endParaRPr lang="en-US" sz="2000" dirty="0"/>
          </a:p>
          <a:p>
            <a:pPr lvl="1"/>
            <a:r>
              <a:rPr lang="en-US" sz="2000" dirty="0"/>
              <a:t>If the tests for all samples are negative, no further </a:t>
            </a:r>
          </a:p>
          <a:p>
            <a:pPr marL="319087" lvl="1" indent="0">
              <a:buNone/>
            </a:pPr>
            <a:r>
              <a:rPr lang="en-US" sz="2000" dirty="0" smtClean="0"/>
              <a:t>      action </a:t>
            </a:r>
            <a:r>
              <a:rPr lang="en-US" sz="2000" dirty="0"/>
              <a:t>is </a:t>
            </a:r>
            <a:r>
              <a:rPr lang="en-US" sz="2000" dirty="0" smtClean="0"/>
              <a:t>required</a:t>
            </a:r>
          </a:p>
          <a:p>
            <a:pPr marL="319087" lvl="1" indent="0">
              <a:buNone/>
            </a:pPr>
            <a:endParaRPr lang="en-US" sz="800" dirty="0"/>
          </a:p>
          <a:p>
            <a:r>
              <a:rPr lang="en-US" sz="2200" dirty="0"/>
              <a:t>Do you think this checking process is reliable?</a:t>
            </a:r>
          </a:p>
          <a:p>
            <a:r>
              <a:rPr lang="en-US" sz="2200" dirty="0"/>
              <a:t>What is the risk of making a wrong decision in either way?</a:t>
            </a:r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300" y="4343400"/>
            <a:ext cx="2667000" cy="16728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914400"/>
            <a:ext cx="73533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http://www.scmp.com/news/hong-kong/health-environment/article/1965394/live-chicken-supply-suspended-hong-kong-after</a:t>
            </a:r>
          </a:p>
        </p:txBody>
      </p:sp>
    </p:spTree>
    <p:extLst>
      <p:ext uri="{BB962C8B-B14F-4D97-AF65-F5344CB8AC3E}">
        <p14:creationId xmlns:p14="http://schemas.microsoft.com/office/powerpoint/2010/main" val="375793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Hypothesis?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precursor to a hypothesis is a research or business problem, usually framed as a question</a:t>
            </a:r>
          </a:p>
          <a:p>
            <a:pPr lvl="1"/>
            <a:r>
              <a:rPr lang="en-US" sz="2200" dirty="0" smtClean="0"/>
              <a:t>E.g</a:t>
            </a:r>
            <a:r>
              <a:rPr lang="en-US" sz="2200" dirty="0"/>
              <a:t>., A teacher might want to know “Are the students performing well in academic?”</a:t>
            </a:r>
          </a:p>
          <a:p>
            <a:r>
              <a:rPr lang="en-US" sz="2600" dirty="0" smtClean="0"/>
              <a:t>The question is then converted to a testable hypothetical statement</a:t>
            </a:r>
          </a:p>
          <a:p>
            <a:pPr lvl="1"/>
            <a:r>
              <a:rPr lang="en-US" sz="2200" dirty="0" smtClean="0"/>
              <a:t>A statistical hypothesis is a claim about the </a:t>
            </a:r>
            <a:r>
              <a:rPr lang="en-US" sz="2200" dirty="0" smtClean="0">
                <a:solidFill>
                  <a:srgbClr val="FF0000"/>
                </a:solidFill>
              </a:rPr>
              <a:t>population parameter</a:t>
            </a:r>
          </a:p>
          <a:p>
            <a:pPr lvl="2"/>
            <a:r>
              <a:rPr lang="en-US" sz="2000" dirty="0" smtClean="0"/>
              <a:t>E.g. population mean, population standard deviation, or population proportion, etc.</a:t>
            </a:r>
          </a:p>
          <a:p>
            <a:pPr lvl="2"/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3352549" y="5142718"/>
            <a:ext cx="5346951" cy="1711426"/>
            <a:chOff x="3352549" y="5142718"/>
            <a:chExt cx="5346951" cy="1711426"/>
          </a:xfrm>
        </p:grpSpPr>
        <p:grpSp>
          <p:nvGrpSpPr>
            <p:cNvPr id="139" name="Group 138"/>
            <p:cNvGrpSpPr/>
            <p:nvPr/>
          </p:nvGrpSpPr>
          <p:grpSpPr>
            <a:xfrm>
              <a:off x="3352549" y="5229557"/>
              <a:ext cx="2221164" cy="559077"/>
              <a:chOff x="5527267" y="2774762"/>
              <a:chExt cx="3503613" cy="947102"/>
            </a:xfrm>
          </p:grpSpPr>
          <p:sp>
            <p:nvSpPr>
              <p:cNvPr id="206" name="AutoShape 2"/>
              <p:cNvSpPr>
                <a:spLocks noChangeArrowheads="1"/>
              </p:cNvSpPr>
              <p:nvPr/>
            </p:nvSpPr>
            <p:spPr bwMode="auto">
              <a:xfrm>
                <a:off x="5527267" y="2774762"/>
                <a:ext cx="3492500" cy="941388"/>
              </a:xfrm>
              <a:prstGeom prst="wedgeRoundRectCallout">
                <a:avLst>
                  <a:gd name="adj1" fmla="val -27398"/>
                  <a:gd name="adj2" fmla="val 66667"/>
                  <a:gd name="adj3" fmla="val 16667"/>
                </a:avLst>
              </a:prstGeom>
              <a:solidFill>
                <a:srgbClr val="FFCCFF"/>
              </a:solidFill>
              <a:ln w="12700">
                <a:solidFill>
                  <a:srgbClr val="FFFF99"/>
                </a:solidFill>
                <a:miter lim="800000"/>
                <a:headEnd/>
                <a:tailEnd/>
              </a:ln>
              <a:effectLst/>
              <a:scene3d>
                <a:camera prst="orthographicFront">
                  <a:rot lat="0" lon="10800000" rev="0"/>
                </a:camera>
                <a:lightRig rig="threePt" dir="t"/>
              </a:scene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en-US" altLang="en-US" sz="1400"/>
              </a:p>
            </p:txBody>
          </p:sp>
          <p:sp>
            <p:nvSpPr>
              <p:cNvPr id="207" name="Rectangle 206"/>
              <p:cNvSpPr>
                <a:spLocks noChangeArrowheads="1"/>
              </p:cNvSpPr>
              <p:nvPr/>
            </p:nvSpPr>
            <p:spPr bwMode="auto">
              <a:xfrm>
                <a:off x="5592354" y="2839851"/>
                <a:ext cx="3438526" cy="8820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>
                  <a:spcBef>
                    <a:spcPct val="50000"/>
                  </a:spcBef>
                </a:pPr>
                <a:r>
                  <a:rPr lang="en-US" altLang="zh-TW" sz="1400" b="1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I claim the mean GPA of this class </a:t>
                </a:r>
                <a:r>
                  <a:rPr lang="en-US" altLang="zh-TW" sz="1400" b="1" dirty="0" smtClean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is 3.5</a:t>
                </a:r>
                <a:r>
                  <a:rPr lang="en-US" altLang="zh-TW" sz="1400" b="1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!</a:t>
                </a:r>
              </a:p>
            </p:txBody>
          </p:sp>
        </p:grpSp>
        <p:grpSp>
          <p:nvGrpSpPr>
            <p:cNvPr id="140" name="Group 81"/>
            <p:cNvGrpSpPr>
              <a:grpSpLocks/>
            </p:cNvGrpSpPr>
            <p:nvPr/>
          </p:nvGrpSpPr>
          <p:grpSpPr bwMode="auto">
            <a:xfrm>
              <a:off x="5432382" y="5435600"/>
              <a:ext cx="1282109" cy="1418544"/>
              <a:chOff x="3411" y="1716"/>
              <a:chExt cx="1966" cy="1968"/>
            </a:xfrm>
          </p:grpSpPr>
          <p:sp>
            <p:nvSpPr>
              <p:cNvPr id="144" name="Freeform 143"/>
              <p:cNvSpPr>
                <a:spLocks/>
              </p:cNvSpPr>
              <p:nvPr/>
            </p:nvSpPr>
            <p:spPr bwMode="auto">
              <a:xfrm>
                <a:off x="4316" y="1716"/>
                <a:ext cx="64" cy="10"/>
              </a:xfrm>
              <a:custGeom>
                <a:avLst/>
                <a:gdLst>
                  <a:gd name="T0" fmla="*/ 0 w 64"/>
                  <a:gd name="T1" fmla="*/ 0 h 10"/>
                  <a:gd name="T2" fmla="*/ 63 w 64"/>
                  <a:gd name="T3" fmla="*/ 0 h 10"/>
                  <a:gd name="T4" fmla="*/ 63 w 64"/>
                  <a:gd name="T5" fmla="*/ 9 h 10"/>
                  <a:gd name="T6" fmla="*/ 0 w 64"/>
                  <a:gd name="T7" fmla="*/ 9 h 10"/>
                  <a:gd name="T8" fmla="*/ 0 w 64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10">
                    <a:moveTo>
                      <a:pt x="0" y="0"/>
                    </a:moveTo>
                    <a:lnTo>
                      <a:pt x="63" y="0"/>
                    </a:lnTo>
                    <a:lnTo>
                      <a:pt x="63" y="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45" name="Freeform 144"/>
              <p:cNvSpPr>
                <a:spLocks/>
              </p:cNvSpPr>
              <p:nvPr/>
            </p:nvSpPr>
            <p:spPr bwMode="auto">
              <a:xfrm>
                <a:off x="4278" y="1729"/>
                <a:ext cx="37" cy="21"/>
              </a:xfrm>
              <a:custGeom>
                <a:avLst/>
                <a:gdLst>
                  <a:gd name="T0" fmla="*/ 12 w 37"/>
                  <a:gd name="T1" fmla="*/ 0 h 21"/>
                  <a:gd name="T2" fmla="*/ 36 w 37"/>
                  <a:gd name="T3" fmla="*/ 0 h 21"/>
                  <a:gd name="T4" fmla="*/ 36 w 37"/>
                  <a:gd name="T5" fmla="*/ 10 h 21"/>
                  <a:gd name="T6" fmla="*/ 12 w 37"/>
                  <a:gd name="T7" fmla="*/ 10 h 21"/>
                  <a:gd name="T8" fmla="*/ 12 w 37"/>
                  <a:gd name="T9" fmla="*/ 20 h 21"/>
                  <a:gd name="T10" fmla="*/ 0 w 37"/>
                  <a:gd name="T11" fmla="*/ 20 h 21"/>
                  <a:gd name="T12" fmla="*/ 0 w 37"/>
                  <a:gd name="T13" fmla="*/ 10 h 21"/>
                  <a:gd name="T14" fmla="*/ 12 w 37"/>
                  <a:gd name="T15" fmla="*/ 10 h 21"/>
                  <a:gd name="T16" fmla="*/ 12 w 37"/>
                  <a:gd name="T17" fmla="*/ 0 h 2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21">
                    <a:moveTo>
                      <a:pt x="12" y="0"/>
                    </a:moveTo>
                    <a:lnTo>
                      <a:pt x="36" y="0"/>
                    </a:lnTo>
                    <a:lnTo>
                      <a:pt x="36" y="10"/>
                    </a:lnTo>
                    <a:lnTo>
                      <a:pt x="12" y="10"/>
                    </a:lnTo>
                    <a:lnTo>
                      <a:pt x="12" y="20"/>
                    </a:lnTo>
                    <a:lnTo>
                      <a:pt x="0" y="20"/>
                    </a:lnTo>
                    <a:lnTo>
                      <a:pt x="0" y="10"/>
                    </a:lnTo>
                    <a:lnTo>
                      <a:pt x="12" y="10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46" name="Freeform 145"/>
              <p:cNvSpPr>
                <a:spLocks/>
              </p:cNvSpPr>
              <p:nvPr/>
            </p:nvSpPr>
            <p:spPr bwMode="auto">
              <a:xfrm>
                <a:off x="3411" y="1729"/>
                <a:ext cx="1966" cy="1955"/>
              </a:xfrm>
              <a:custGeom>
                <a:avLst/>
                <a:gdLst>
                  <a:gd name="T0" fmla="*/ 1072 w 1966"/>
                  <a:gd name="T1" fmla="*/ 48 h 1955"/>
                  <a:gd name="T2" fmla="*/ 1138 w 1966"/>
                  <a:gd name="T3" fmla="*/ 96 h 1955"/>
                  <a:gd name="T4" fmla="*/ 1189 w 1966"/>
                  <a:gd name="T5" fmla="*/ 143 h 1955"/>
                  <a:gd name="T6" fmla="*/ 1305 w 1966"/>
                  <a:gd name="T7" fmla="*/ 167 h 1955"/>
                  <a:gd name="T8" fmla="*/ 1357 w 1966"/>
                  <a:gd name="T9" fmla="*/ 312 h 1955"/>
                  <a:gd name="T10" fmla="*/ 1330 w 1966"/>
                  <a:gd name="T11" fmla="*/ 407 h 1955"/>
                  <a:gd name="T12" fmla="*/ 1357 w 1966"/>
                  <a:gd name="T13" fmla="*/ 562 h 1955"/>
                  <a:gd name="T14" fmla="*/ 1409 w 1966"/>
                  <a:gd name="T15" fmla="*/ 671 h 1955"/>
                  <a:gd name="T16" fmla="*/ 1498 w 1966"/>
                  <a:gd name="T17" fmla="*/ 719 h 1955"/>
                  <a:gd name="T18" fmla="*/ 1602 w 1966"/>
                  <a:gd name="T19" fmla="*/ 780 h 1955"/>
                  <a:gd name="T20" fmla="*/ 1745 w 1966"/>
                  <a:gd name="T21" fmla="*/ 803 h 1955"/>
                  <a:gd name="T22" fmla="*/ 1809 w 1966"/>
                  <a:gd name="T23" fmla="*/ 851 h 1955"/>
                  <a:gd name="T24" fmla="*/ 1861 w 1966"/>
                  <a:gd name="T25" fmla="*/ 935 h 1955"/>
                  <a:gd name="T26" fmla="*/ 1912 w 1966"/>
                  <a:gd name="T27" fmla="*/ 1019 h 1955"/>
                  <a:gd name="T28" fmla="*/ 1965 w 1966"/>
                  <a:gd name="T29" fmla="*/ 1198 h 1955"/>
                  <a:gd name="T30" fmla="*/ 1912 w 1966"/>
                  <a:gd name="T31" fmla="*/ 1463 h 1955"/>
                  <a:gd name="T32" fmla="*/ 1861 w 1966"/>
                  <a:gd name="T33" fmla="*/ 1510 h 1955"/>
                  <a:gd name="T34" fmla="*/ 1887 w 1966"/>
                  <a:gd name="T35" fmla="*/ 1642 h 1955"/>
                  <a:gd name="T36" fmla="*/ 1887 w 1966"/>
                  <a:gd name="T37" fmla="*/ 1822 h 1955"/>
                  <a:gd name="T38" fmla="*/ 1615 w 1966"/>
                  <a:gd name="T39" fmla="*/ 1870 h 1955"/>
                  <a:gd name="T40" fmla="*/ 1085 w 1966"/>
                  <a:gd name="T41" fmla="*/ 1822 h 1955"/>
                  <a:gd name="T42" fmla="*/ 1007 w 1966"/>
                  <a:gd name="T43" fmla="*/ 1858 h 1955"/>
                  <a:gd name="T44" fmla="*/ 917 w 1966"/>
                  <a:gd name="T45" fmla="*/ 1906 h 1955"/>
                  <a:gd name="T46" fmla="*/ 646 w 1966"/>
                  <a:gd name="T47" fmla="*/ 1954 h 1955"/>
                  <a:gd name="T48" fmla="*/ 414 w 1966"/>
                  <a:gd name="T49" fmla="*/ 1906 h 1955"/>
                  <a:gd name="T50" fmla="*/ 336 w 1966"/>
                  <a:gd name="T51" fmla="*/ 1858 h 1955"/>
                  <a:gd name="T52" fmla="*/ 258 w 1966"/>
                  <a:gd name="T53" fmla="*/ 1810 h 1955"/>
                  <a:gd name="T54" fmla="*/ 206 w 1966"/>
                  <a:gd name="T55" fmla="*/ 1751 h 1955"/>
                  <a:gd name="T56" fmla="*/ 258 w 1966"/>
                  <a:gd name="T57" fmla="*/ 1582 h 1955"/>
                  <a:gd name="T58" fmla="*/ 310 w 1966"/>
                  <a:gd name="T59" fmla="*/ 1510 h 1955"/>
                  <a:gd name="T60" fmla="*/ 245 w 1966"/>
                  <a:gd name="T61" fmla="*/ 1463 h 1955"/>
                  <a:gd name="T62" fmla="*/ 156 w 1966"/>
                  <a:gd name="T63" fmla="*/ 1415 h 1955"/>
                  <a:gd name="T64" fmla="*/ 103 w 1966"/>
                  <a:gd name="T65" fmla="*/ 1367 h 1955"/>
                  <a:gd name="T66" fmla="*/ 52 w 1966"/>
                  <a:gd name="T67" fmla="*/ 1306 h 1955"/>
                  <a:gd name="T68" fmla="*/ 0 w 1966"/>
                  <a:gd name="T69" fmla="*/ 995 h 1955"/>
                  <a:gd name="T70" fmla="*/ 103 w 1966"/>
                  <a:gd name="T71" fmla="*/ 899 h 1955"/>
                  <a:gd name="T72" fmla="*/ 245 w 1966"/>
                  <a:gd name="T73" fmla="*/ 851 h 1955"/>
                  <a:gd name="T74" fmla="*/ 387 w 1966"/>
                  <a:gd name="T75" fmla="*/ 803 h 1955"/>
                  <a:gd name="T76" fmla="*/ 465 w 1966"/>
                  <a:gd name="T77" fmla="*/ 755 h 1955"/>
                  <a:gd name="T78" fmla="*/ 362 w 1966"/>
                  <a:gd name="T79" fmla="*/ 755 h 1955"/>
                  <a:gd name="T80" fmla="*/ 258 w 1966"/>
                  <a:gd name="T81" fmla="*/ 803 h 1955"/>
                  <a:gd name="T82" fmla="*/ 38 w 1966"/>
                  <a:gd name="T83" fmla="*/ 851 h 1955"/>
                  <a:gd name="T84" fmla="*/ 26 w 1966"/>
                  <a:gd name="T85" fmla="*/ 792 h 1955"/>
                  <a:gd name="T86" fmla="*/ 52 w 1966"/>
                  <a:gd name="T87" fmla="*/ 635 h 1955"/>
                  <a:gd name="T88" fmla="*/ 103 w 1966"/>
                  <a:gd name="T89" fmla="*/ 562 h 1955"/>
                  <a:gd name="T90" fmla="*/ 156 w 1966"/>
                  <a:gd name="T91" fmla="*/ 515 h 1955"/>
                  <a:gd name="T92" fmla="*/ 180 w 1966"/>
                  <a:gd name="T93" fmla="*/ 347 h 1955"/>
                  <a:gd name="T94" fmla="*/ 258 w 1966"/>
                  <a:gd name="T95" fmla="*/ 275 h 1955"/>
                  <a:gd name="T96" fmla="*/ 362 w 1966"/>
                  <a:gd name="T97" fmla="*/ 503 h 1955"/>
                  <a:gd name="T98" fmla="*/ 426 w 1966"/>
                  <a:gd name="T99" fmla="*/ 562 h 1955"/>
                  <a:gd name="T100" fmla="*/ 478 w 1966"/>
                  <a:gd name="T101" fmla="*/ 671 h 1955"/>
                  <a:gd name="T102" fmla="*/ 529 w 1966"/>
                  <a:gd name="T103" fmla="*/ 599 h 1955"/>
                  <a:gd name="T104" fmla="*/ 581 w 1966"/>
                  <a:gd name="T105" fmla="*/ 480 h 1955"/>
                  <a:gd name="T106" fmla="*/ 529 w 1966"/>
                  <a:gd name="T107" fmla="*/ 396 h 1955"/>
                  <a:gd name="T108" fmla="*/ 555 w 1966"/>
                  <a:gd name="T109" fmla="*/ 251 h 1955"/>
                  <a:gd name="T110" fmla="*/ 581 w 1966"/>
                  <a:gd name="T111" fmla="*/ 156 h 1955"/>
                  <a:gd name="T112" fmla="*/ 581 w 1966"/>
                  <a:gd name="T113" fmla="*/ 191 h 1955"/>
                  <a:gd name="T114" fmla="*/ 633 w 1966"/>
                  <a:gd name="T115" fmla="*/ 251 h 1955"/>
                  <a:gd name="T116" fmla="*/ 633 w 1966"/>
                  <a:gd name="T117" fmla="*/ 143 h 1955"/>
                  <a:gd name="T118" fmla="*/ 737 w 1966"/>
                  <a:gd name="T119" fmla="*/ 96 h 1955"/>
                  <a:gd name="T120" fmla="*/ 827 w 1966"/>
                  <a:gd name="T121" fmla="*/ 48 h 1955"/>
                  <a:gd name="T122" fmla="*/ 930 w 1966"/>
                  <a:gd name="T123" fmla="*/ 24 h 195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966" h="1955">
                    <a:moveTo>
                      <a:pt x="969" y="0"/>
                    </a:moveTo>
                    <a:lnTo>
                      <a:pt x="995" y="0"/>
                    </a:lnTo>
                    <a:lnTo>
                      <a:pt x="995" y="12"/>
                    </a:lnTo>
                    <a:lnTo>
                      <a:pt x="1007" y="12"/>
                    </a:lnTo>
                    <a:lnTo>
                      <a:pt x="1007" y="35"/>
                    </a:lnTo>
                    <a:lnTo>
                      <a:pt x="1047" y="35"/>
                    </a:lnTo>
                    <a:lnTo>
                      <a:pt x="1047" y="48"/>
                    </a:lnTo>
                    <a:lnTo>
                      <a:pt x="1072" y="48"/>
                    </a:lnTo>
                    <a:lnTo>
                      <a:pt x="1072" y="59"/>
                    </a:lnTo>
                    <a:lnTo>
                      <a:pt x="1099" y="59"/>
                    </a:lnTo>
                    <a:lnTo>
                      <a:pt x="1099" y="71"/>
                    </a:lnTo>
                    <a:lnTo>
                      <a:pt x="1111" y="71"/>
                    </a:lnTo>
                    <a:lnTo>
                      <a:pt x="1111" y="84"/>
                    </a:lnTo>
                    <a:lnTo>
                      <a:pt x="1124" y="84"/>
                    </a:lnTo>
                    <a:lnTo>
                      <a:pt x="1124" y="96"/>
                    </a:lnTo>
                    <a:lnTo>
                      <a:pt x="1138" y="96"/>
                    </a:lnTo>
                    <a:lnTo>
                      <a:pt x="1138" y="107"/>
                    </a:lnTo>
                    <a:lnTo>
                      <a:pt x="1241" y="107"/>
                    </a:lnTo>
                    <a:lnTo>
                      <a:pt x="1241" y="120"/>
                    </a:lnTo>
                    <a:lnTo>
                      <a:pt x="1163" y="120"/>
                    </a:lnTo>
                    <a:lnTo>
                      <a:pt x="1163" y="132"/>
                    </a:lnTo>
                    <a:lnTo>
                      <a:pt x="1175" y="132"/>
                    </a:lnTo>
                    <a:lnTo>
                      <a:pt x="1175" y="143"/>
                    </a:lnTo>
                    <a:lnTo>
                      <a:pt x="1189" y="143"/>
                    </a:lnTo>
                    <a:lnTo>
                      <a:pt x="1189" y="156"/>
                    </a:lnTo>
                    <a:lnTo>
                      <a:pt x="1266" y="156"/>
                    </a:lnTo>
                    <a:lnTo>
                      <a:pt x="1266" y="167"/>
                    </a:lnTo>
                    <a:lnTo>
                      <a:pt x="1279" y="167"/>
                    </a:lnTo>
                    <a:lnTo>
                      <a:pt x="1279" y="179"/>
                    </a:lnTo>
                    <a:lnTo>
                      <a:pt x="1292" y="179"/>
                    </a:lnTo>
                    <a:lnTo>
                      <a:pt x="1292" y="167"/>
                    </a:lnTo>
                    <a:lnTo>
                      <a:pt x="1305" y="167"/>
                    </a:lnTo>
                    <a:lnTo>
                      <a:pt x="1305" y="227"/>
                    </a:lnTo>
                    <a:lnTo>
                      <a:pt x="1318" y="227"/>
                    </a:lnTo>
                    <a:lnTo>
                      <a:pt x="1318" y="251"/>
                    </a:lnTo>
                    <a:lnTo>
                      <a:pt x="1330" y="251"/>
                    </a:lnTo>
                    <a:lnTo>
                      <a:pt x="1330" y="287"/>
                    </a:lnTo>
                    <a:lnTo>
                      <a:pt x="1344" y="287"/>
                    </a:lnTo>
                    <a:lnTo>
                      <a:pt x="1344" y="312"/>
                    </a:lnTo>
                    <a:lnTo>
                      <a:pt x="1357" y="312"/>
                    </a:lnTo>
                    <a:lnTo>
                      <a:pt x="1357" y="359"/>
                    </a:lnTo>
                    <a:lnTo>
                      <a:pt x="1344" y="359"/>
                    </a:lnTo>
                    <a:lnTo>
                      <a:pt x="1344" y="383"/>
                    </a:lnTo>
                    <a:lnTo>
                      <a:pt x="1330" y="383"/>
                    </a:lnTo>
                    <a:lnTo>
                      <a:pt x="1330" y="396"/>
                    </a:lnTo>
                    <a:lnTo>
                      <a:pt x="1318" y="396"/>
                    </a:lnTo>
                    <a:lnTo>
                      <a:pt x="1318" y="407"/>
                    </a:lnTo>
                    <a:lnTo>
                      <a:pt x="1330" y="407"/>
                    </a:lnTo>
                    <a:lnTo>
                      <a:pt x="1330" y="431"/>
                    </a:lnTo>
                    <a:lnTo>
                      <a:pt x="1344" y="431"/>
                    </a:lnTo>
                    <a:lnTo>
                      <a:pt x="1344" y="468"/>
                    </a:lnTo>
                    <a:lnTo>
                      <a:pt x="1357" y="468"/>
                    </a:lnTo>
                    <a:lnTo>
                      <a:pt x="1357" y="503"/>
                    </a:lnTo>
                    <a:lnTo>
                      <a:pt x="1370" y="503"/>
                    </a:lnTo>
                    <a:lnTo>
                      <a:pt x="1370" y="562"/>
                    </a:lnTo>
                    <a:lnTo>
                      <a:pt x="1357" y="562"/>
                    </a:lnTo>
                    <a:lnTo>
                      <a:pt x="1357" y="599"/>
                    </a:lnTo>
                    <a:lnTo>
                      <a:pt x="1370" y="599"/>
                    </a:lnTo>
                    <a:lnTo>
                      <a:pt x="1370" y="611"/>
                    </a:lnTo>
                    <a:lnTo>
                      <a:pt x="1383" y="611"/>
                    </a:lnTo>
                    <a:lnTo>
                      <a:pt x="1383" y="623"/>
                    </a:lnTo>
                    <a:lnTo>
                      <a:pt x="1396" y="623"/>
                    </a:lnTo>
                    <a:lnTo>
                      <a:pt x="1396" y="671"/>
                    </a:lnTo>
                    <a:lnTo>
                      <a:pt x="1409" y="671"/>
                    </a:lnTo>
                    <a:lnTo>
                      <a:pt x="1409" y="683"/>
                    </a:lnTo>
                    <a:lnTo>
                      <a:pt x="1422" y="683"/>
                    </a:lnTo>
                    <a:lnTo>
                      <a:pt x="1422" y="695"/>
                    </a:lnTo>
                    <a:lnTo>
                      <a:pt x="1435" y="695"/>
                    </a:lnTo>
                    <a:lnTo>
                      <a:pt x="1435" y="707"/>
                    </a:lnTo>
                    <a:lnTo>
                      <a:pt x="1474" y="707"/>
                    </a:lnTo>
                    <a:lnTo>
                      <a:pt x="1474" y="719"/>
                    </a:lnTo>
                    <a:lnTo>
                      <a:pt x="1498" y="719"/>
                    </a:lnTo>
                    <a:lnTo>
                      <a:pt x="1498" y="731"/>
                    </a:lnTo>
                    <a:lnTo>
                      <a:pt x="1512" y="731"/>
                    </a:lnTo>
                    <a:lnTo>
                      <a:pt x="1512" y="755"/>
                    </a:lnTo>
                    <a:lnTo>
                      <a:pt x="1564" y="755"/>
                    </a:lnTo>
                    <a:lnTo>
                      <a:pt x="1564" y="768"/>
                    </a:lnTo>
                    <a:lnTo>
                      <a:pt x="1589" y="768"/>
                    </a:lnTo>
                    <a:lnTo>
                      <a:pt x="1589" y="780"/>
                    </a:lnTo>
                    <a:lnTo>
                      <a:pt x="1602" y="780"/>
                    </a:lnTo>
                    <a:lnTo>
                      <a:pt x="1602" y="792"/>
                    </a:lnTo>
                    <a:lnTo>
                      <a:pt x="1615" y="792"/>
                    </a:lnTo>
                    <a:lnTo>
                      <a:pt x="1615" y="803"/>
                    </a:lnTo>
                    <a:lnTo>
                      <a:pt x="1628" y="803"/>
                    </a:lnTo>
                    <a:lnTo>
                      <a:pt x="1628" y="814"/>
                    </a:lnTo>
                    <a:lnTo>
                      <a:pt x="1641" y="814"/>
                    </a:lnTo>
                    <a:lnTo>
                      <a:pt x="1641" y="803"/>
                    </a:lnTo>
                    <a:lnTo>
                      <a:pt x="1745" y="803"/>
                    </a:lnTo>
                    <a:lnTo>
                      <a:pt x="1745" y="814"/>
                    </a:lnTo>
                    <a:lnTo>
                      <a:pt x="1771" y="814"/>
                    </a:lnTo>
                    <a:lnTo>
                      <a:pt x="1771" y="826"/>
                    </a:lnTo>
                    <a:lnTo>
                      <a:pt x="1784" y="826"/>
                    </a:lnTo>
                    <a:lnTo>
                      <a:pt x="1784" y="839"/>
                    </a:lnTo>
                    <a:lnTo>
                      <a:pt x="1797" y="839"/>
                    </a:lnTo>
                    <a:lnTo>
                      <a:pt x="1797" y="851"/>
                    </a:lnTo>
                    <a:lnTo>
                      <a:pt x="1809" y="851"/>
                    </a:lnTo>
                    <a:lnTo>
                      <a:pt x="1809" y="875"/>
                    </a:lnTo>
                    <a:lnTo>
                      <a:pt x="1822" y="875"/>
                    </a:lnTo>
                    <a:lnTo>
                      <a:pt x="1822" y="887"/>
                    </a:lnTo>
                    <a:lnTo>
                      <a:pt x="1834" y="887"/>
                    </a:lnTo>
                    <a:lnTo>
                      <a:pt x="1834" y="899"/>
                    </a:lnTo>
                    <a:lnTo>
                      <a:pt x="1847" y="899"/>
                    </a:lnTo>
                    <a:lnTo>
                      <a:pt x="1847" y="935"/>
                    </a:lnTo>
                    <a:lnTo>
                      <a:pt x="1861" y="935"/>
                    </a:lnTo>
                    <a:lnTo>
                      <a:pt x="1861" y="959"/>
                    </a:lnTo>
                    <a:lnTo>
                      <a:pt x="1874" y="959"/>
                    </a:lnTo>
                    <a:lnTo>
                      <a:pt x="1874" y="983"/>
                    </a:lnTo>
                    <a:lnTo>
                      <a:pt x="1887" y="983"/>
                    </a:lnTo>
                    <a:lnTo>
                      <a:pt x="1887" y="1006"/>
                    </a:lnTo>
                    <a:lnTo>
                      <a:pt x="1900" y="1006"/>
                    </a:lnTo>
                    <a:lnTo>
                      <a:pt x="1900" y="1019"/>
                    </a:lnTo>
                    <a:lnTo>
                      <a:pt x="1912" y="1019"/>
                    </a:lnTo>
                    <a:lnTo>
                      <a:pt x="1912" y="1043"/>
                    </a:lnTo>
                    <a:lnTo>
                      <a:pt x="1926" y="1043"/>
                    </a:lnTo>
                    <a:lnTo>
                      <a:pt x="1926" y="1091"/>
                    </a:lnTo>
                    <a:lnTo>
                      <a:pt x="1938" y="1091"/>
                    </a:lnTo>
                    <a:lnTo>
                      <a:pt x="1938" y="1127"/>
                    </a:lnTo>
                    <a:lnTo>
                      <a:pt x="1951" y="1127"/>
                    </a:lnTo>
                    <a:lnTo>
                      <a:pt x="1951" y="1198"/>
                    </a:lnTo>
                    <a:lnTo>
                      <a:pt x="1965" y="1198"/>
                    </a:lnTo>
                    <a:lnTo>
                      <a:pt x="1965" y="1403"/>
                    </a:lnTo>
                    <a:lnTo>
                      <a:pt x="1951" y="1403"/>
                    </a:lnTo>
                    <a:lnTo>
                      <a:pt x="1951" y="1427"/>
                    </a:lnTo>
                    <a:lnTo>
                      <a:pt x="1938" y="1427"/>
                    </a:lnTo>
                    <a:lnTo>
                      <a:pt x="1938" y="1451"/>
                    </a:lnTo>
                    <a:lnTo>
                      <a:pt x="1926" y="1451"/>
                    </a:lnTo>
                    <a:lnTo>
                      <a:pt x="1926" y="1463"/>
                    </a:lnTo>
                    <a:lnTo>
                      <a:pt x="1912" y="1463"/>
                    </a:lnTo>
                    <a:lnTo>
                      <a:pt x="1912" y="1474"/>
                    </a:lnTo>
                    <a:lnTo>
                      <a:pt x="1900" y="1474"/>
                    </a:lnTo>
                    <a:lnTo>
                      <a:pt x="1900" y="1486"/>
                    </a:lnTo>
                    <a:lnTo>
                      <a:pt x="1887" y="1486"/>
                    </a:lnTo>
                    <a:lnTo>
                      <a:pt x="1887" y="1498"/>
                    </a:lnTo>
                    <a:lnTo>
                      <a:pt x="1874" y="1498"/>
                    </a:lnTo>
                    <a:lnTo>
                      <a:pt x="1874" y="1510"/>
                    </a:lnTo>
                    <a:lnTo>
                      <a:pt x="1861" y="1510"/>
                    </a:lnTo>
                    <a:lnTo>
                      <a:pt x="1861" y="1523"/>
                    </a:lnTo>
                    <a:lnTo>
                      <a:pt x="1847" y="1523"/>
                    </a:lnTo>
                    <a:lnTo>
                      <a:pt x="1847" y="1558"/>
                    </a:lnTo>
                    <a:lnTo>
                      <a:pt x="1861" y="1558"/>
                    </a:lnTo>
                    <a:lnTo>
                      <a:pt x="1861" y="1595"/>
                    </a:lnTo>
                    <a:lnTo>
                      <a:pt x="1874" y="1595"/>
                    </a:lnTo>
                    <a:lnTo>
                      <a:pt x="1874" y="1642"/>
                    </a:lnTo>
                    <a:lnTo>
                      <a:pt x="1887" y="1642"/>
                    </a:lnTo>
                    <a:lnTo>
                      <a:pt x="1887" y="1679"/>
                    </a:lnTo>
                    <a:lnTo>
                      <a:pt x="1900" y="1679"/>
                    </a:lnTo>
                    <a:lnTo>
                      <a:pt x="1900" y="1751"/>
                    </a:lnTo>
                    <a:lnTo>
                      <a:pt x="1912" y="1751"/>
                    </a:lnTo>
                    <a:lnTo>
                      <a:pt x="1912" y="1810"/>
                    </a:lnTo>
                    <a:lnTo>
                      <a:pt x="1900" y="1810"/>
                    </a:lnTo>
                    <a:lnTo>
                      <a:pt x="1900" y="1822"/>
                    </a:lnTo>
                    <a:lnTo>
                      <a:pt x="1887" y="1822"/>
                    </a:lnTo>
                    <a:lnTo>
                      <a:pt x="1887" y="1834"/>
                    </a:lnTo>
                    <a:lnTo>
                      <a:pt x="1874" y="1834"/>
                    </a:lnTo>
                    <a:lnTo>
                      <a:pt x="1874" y="1846"/>
                    </a:lnTo>
                    <a:lnTo>
                      <a:pt x="1847" y="1846"/>
                    </a:lnTo>
                    <a:lnTo>
                      <a:pt x="1847" y="1858"/>
                    </a:lnTo>
                    <a:lnTo>
                      <a:pt x="1758" y="1858"/>
                    </a:lnTo>
                    <a:lnTo>
                      <a:pt x="1758" y="1870"/>
                    </a:lnTo>
                    <a:lnTo>
                      <a:pt x="1615" y="1870"/>
                    </a:lnTo>
                    <a:lnTo>
                      <a:pt x="1615" y="1858"/>
                    </a:lnTo>
                    <a:lnTo>
                      <a:pt x="1396" y="1858"/>
                    </a:lnTo>
                    <a:lnTo>
                      <a:pt x="1396" y="1846"/>
                    </a:lnTo>
                    <a:lnTo>
                      <a:pt x="1330" y="1846"/>
                    </a:lnTo>
                    <a:lnTo>
                      <a:pt x="1330" y="1834"/>
                    </a:lnTo>
                    <a:lnTo>
                      <a:pt x="1189" y="1834"/>
                    </a:lnTo>
                    <a:lnTo>
                      <a:pt x="1189" y="1822"/>
                    </a:lnTo>
                    <a:lnTo>
                      <a:pt x="1085" y="1822"/>
                    </a:lnTo>
                    <a:lnTo>
                      <a:pt x="1085" y="1834"/>
                    </a:lnTo>
                    <a:lnTo>
                      <a:pt x="1072" y="1834"/>
                    </a:lnTo>
                    <a:lnTo>
                      <a:pt x="1072" y="1846"/>
                    </a:lnTo>
                    <a:lnTo>
                      <a:pt x="1060" y="1846"/>
                    </a:lnTo>
                    <a:lnTo>
                      <a:pt x="1060" y="1870"/>
                    </a:lnTo>
                    <a:lnTo>
                      <a:pt x="1021" y="1870"/>
                    </a:lnTo>
                    <a:lnTo>
                      <a:pt x="1021" y="1858"/>
                    </a:lnTo>
                    <a:lnTo>
                      <a:pt x="1007" y="1858"/>
                    </a:lnTo>
                    <a:lnTo>
                      <a:pt x="1007" y="1834"/>
                    </a:lnTo>
                    <a:lnTo>
                      <a:pt x="982" y="1834"/>
                    </a:lnTo>
                    <a:lnTo>
                      <a:pt x="982" y="1822"/>
                    </a:lnTo>
                    <a:lnTo>
                      <a:pt x="943" y="1822"/>
                    </a:lnTo>
                    <a:lnTo>
                      <a:pt x="943" y="1882"/>
                    </a:lnTo>
                    <a:lnTo>
                      <a:pt x="930" y="1882"/>
                    </a:lnTo>
                    <a:lnTo>
                      <a:pt x="930" y="1906"/>
                    </a:lnTo>
                    <a:lnTo>
                      <a:pt x="917" y="1906"/>
                    </a:lnTo>
                    <a:lnTo>
                      <a:pt x="917" y="1918"/>
                    </a:lnTo>
                    <a:lnTo>
                      <a:pt x="904" y="1918"/>
                    </a:lnTo>
                    <a:lnTo>
                      <a:pt x="904" y="1930"/>
                    </a:lnTo>
                    <a:lnTo>
                      <a:pt x="878" y="1930"/>
                    </a:lnTo>
                    <a:lnTo>
                      <a:pt x="878" y="1942"/>
                    </a:lnTo>
                    <a:lnTo>
                      <a:pt x="724" y="1942"/>
                    </a:lnTo>
                    <a:lnTo>
                      <a:pt x="724" y="1954"/>
                    </a:lnTo>
                    <a:lnTo>
                      <a:pt x="646" y="1954"/>
                    </a:lnTo>
                    <a:lnTo>
                      <a:pt x="646" y="1942"/>
                    </a:lnTo>
                    <a:lnTo>
                      <a:pt x="555" y="1942"/>
                    </a:lnTo>
                    <a:lnTo>
                      <a:pt x="555" y="1930"/>
                    </a:lnTo>
                    <a:lnTo>
                      <a:pt x="478" y="1930"/>
                    </a:lnTo>
                    <a:lnTo>
                      <a:pt x="478" y="1918"/>
                    </a:lnTo>
                    <a:lnTo>
                      <a:pt x="439" y="1918"/>
                    </a:lnTo>
                    <a:lnTo>
                      <a:pt x="439" y="1906"/>
                    </a:lnTo>
                    <a:lnTo>
                      <a:pt x="414" y="1906"/>
                    </a:lnTo>
                    <a:lnTo>
                      <a:pt x="414" y="1895"/>
                    </a:lnTo>
                    <a:lnTo>
                      <a:pt x="387" y="1895"/>
                    </a:lnTo>
                    <a:lnTo>
                      <a:pt x="387" y="1882"/>
                    </a:lnTo>
                    <a:lnTo>
                      <a:pt x="362" y="1882"/>
                    </a:lnTo>
                    <a:lnTo>
                      <a:pt x="362" y="1870"/>
                    </a:lnTo>
                    <a:lnTo>
                      <a:pt x="349" y="1870"/>
                    </a:lnTo>
                    <a:lnTo>
                      <a:pt x="349" y="1858"/>
                    </a:lnTo>
                    <a:lnTo>
                      <a:pt x="336" y="1858"/>
                    </a:lnTo>
                    <a:lnTo>
                      <a:pt x="336" y="1846"/>
                    </a:lnTo>
                    <a:lnTo>
                      <a:pt x="310" y="1846"/>
                    </a:lnTo>
                    <a:lnTo>
                      <a:pt x="310" y="1834"/>
                    </a:lnTo>
                    <a:lnTo>
                      <a:pt x="296" y="1834"/>
                    </a:lnTo>
                    <a:lnTo>
                      <a:pt x="296" y="1822"/>
                    </a:lnTo>
                    <a:lnTo>
                      <a:pt x="283" y="1822"/>
                    </a:lnTo>
                    <a:lnTo>
                      <a:pt x="283" y="1810"/>
                    </a:lnTo>
                    <a:lnTo>
                      <a:pt x="258" y="1810"/>
                    </a:lnTo>
                    <a:lnTo>
                      <a:pt x="258" y="1798"/>
                    </a:lnTo>
                    <a:lnTo>
                      <a:pt x="245" y="1798"/>
                    </a:lnTo>
                    <a:lnTo>
                      <a:pt x="245" y="1787"/>
                    </a:lnTo>
                    <a:lnTo>
                      <a:pt x="232" y="1787"/>
                    </a:lnTo>
                    <a:lnTo>
                      <a:pt x="232" y="1775"/>
                    </a:lnTo>
                    <a:lnTo>
                      <a:pt x="219" y="1775"/>
                    </a:lnTo>
                    <a:lnTo>
                      <a:pt x="219" y="1751"/>
                    </a:lnTo>
                    <a:lnTo>
                      <a:pt x="206" y="1751"/>
                    </a:lnTo>
                    <a:lnTo>
                      <a:pt x="206" y="1703"/>
                    </a:lnTo>
                    <a:lnTo>
                      <a:pt x="219" y="1703"/>
                    </a:lnTo>
                    <a:lnTo>
                      <a:pt x="219" y="1642"/>
                    </a:lnTo>
                    <a:lnTo>
                      <a:pt x="232" y="1642"/>
                    </a:lnTo>
                    <a:lnTo>
                      <a:pt x="232" y="1618"/>
                    </a:lnTo>
                    <a:lnTo>
                      <a:pt x="245" y="1618"/>
                    </a:lnTo>
                    <a:lnTo>
                      <a:pt x="245" y="1582"/>
                    </a:lnTo>
                    <a:lnTo>
                      <a:pt x="258" y="1582"/>
                    </a:lnTo>
                    <a:lnTo>
                      <a:pt x="258" y="1558"/>
                    </a:lnTo>
                    <a:lnTo>
                      <a:pt x="271" y="1558"/>
                    </a:lnTo>
                    <a:lnTo>
                      <a:pt x="271" y="1534"/>
                    </a:lnTo>
                    <a:lnTo>
                      <a:pt x="283" y="1534"/>
                    </a:lnTo>
                    <a:lnTo>
                      <a:pt x="283" y="1523"/>
                    </a:lnTo>
                    <a:lnTo>
                      <a:pt x="296" y="1523"/>
                    </a:lnTo>
                    <a:lnTo>
                      <a:pt x="296" y="1510"/>
                    </a:lnTo>
                    <a:lnTo>
                      <a:pt x="310" y="1510"/>
                    </a:lnTo>
                    <a:lnTo>
                      <a:pt x="310" y="1498"/>
                    </a:lnTo>
                    <a:lnTo>
                      <a:pt x="323" y="1498"/>
                    </a:lnTo>
                    <a:lnTo>
                      <a:pt x="323" y="1486"/>
                    </a:lnTo>
                    <a:lnTo>
                      <a:pt x="296" y="1486"/>
                    </a:lnTo>
                    <a:lnTo>
                      <a:pt x="296" y="1474"/>
                    </a:lnTo>
                    <a:lnTo>
                      <a:pt x="271" y="1474"/>
                    </a:lnTo>
                    <a:lnTo>
                      <a:pt x="271" y="1463"/>
                    </a:lnTo>
                    <a:lnTo>
                      <a:pt x="245" y="1463"/>
                    </a:lnTo>
                    <a:lnTo>
                      <a:pt x="245" y="1451"/>
                    </a:lnTo>
                    <a:lnTo>
                      <a:pt x="219" y="1451"/>
                    </a:lnTo>
                    <a:lnTo>
                      <a:pt x="219" y="1439"/>
                    </a:lnTo>
                    <a:lnTo>
                      <a:pt x="194" y="1439"/>
                    </a:lnTo>
                    <a:lnTo>
                      <a:pt x="194" y="1427"/>
                    </a:lnTo>
                    <a:lnTo>
                      <a:pt x="180" y="1427"/>
                    </a:lnTo>
                    <a:lnTo>
                      <a:pt x="180" y="1415"/>
                    </a:lnTo>
                    <a:lnTo>
                      <a:pt x="156" y="1415"/>
                    </a:lnTo>
                    <a:lnTo>
                      <a:pt x="156" y="1403"/>
                    </a:lnTo>
                    <a:lnTo>
                      <a:pt x="142" y="1403"/>
                    </a:lnTo>
                    <a:lnTo>
                      <a:pt x="142" y="1391"/>
                    </a:lnTo>
                    <a:lnTo>
                      <a:pt x="129" y="1391"/>
                    </a:lnTo>
                    <a:lnTo>
                      <a:pt x="129" y="1379"/>
                    </a:lnTo>
                    <a:lnTo>
                      <a:pt x="116" y="1379"/>
                    </a:lnTo>
                    <a:lnTo>
                      <a:pt x="116" y="1367"/>
                    </a:lnTo>
                    <a:lnTo>
                      <a:pt x="103" y="1367"/>
                    </a:lnTo>
                    <a:lnTo>
                      <a:pt x="103" y="1354"/>
                    </a:lnTo>
                    <a:lnTo>
                      <a:pt x="90" y="1354"/>
                    </a:lnTo>
                    <a:lnTo>
                      <a:pt x="90" y="1343"/>
                    </a:lnTo>
                    <a:lnTo>
                      <a:pt x="77" y="1343"/>
                    </a:lnTo>
                    <a:lnTo>
                      <a:pt x="77" y="1331"/>
                    </a:lnTo>
                    <a:lnTo>
                      <a:pt x="64" y="1331"/>
                    </a:lnTo>
                    <a:lnTo>
                      <a:pt x="64" y="1306"/>
                    </a:lnTo>
                    <a:lnTo>
                      <a:pt x="52" y="1306"/>
                    </a:lnTo>
                    <a:lnTo>
                      <a:pt x="52" y="1271"/>
                    </a:lnTo>
                    <a:lnTo>
                      <a:pt x="38" y="1271"/>
                    </a:lnTo>
                    <a:lnTo>
                      <a:pt x="38" y="1067"/>
                    </a:lnTo>
                    <a:lnTo>
                      <a:pt x="26" y="1067"/>
                    </a:lnTo>
                    <a:lnTo>
                      <a:pt x="26" y="1031"/>
                    </a:lnTo>
                    <a:lnTo>
                      <a:pt x="13" y="1031"/>
                    </a:lnTo>
                    <a:lnTo>
                      <a:pt x="13" y="995"/>
                    </a:lnTo>
                    <a:lnTo>
                      <a:pt x="0" y="995"/>
                    </a:lnTo>
                    <a:lnTo>
                      <a:pt x="0" y="911"/>
                    </a:lnTo>
                    <a:lnTo>
                      <a:pt x="13" y="911"/>
                    </a:lnTo>
                    <a:lnTo>
                      <a:pt x="13" y="899"/>
                    </a:lnTo>
                    <a:lnTo>
                      <a:pt x="26" y="899"/>
                    </a:lnTo>
                    <a:lnTo>
                      <a:pt x="26" y="851"/>
                    </a:lnTo>
                    <a:lnTo>
                      <a:pt x="38" y="851"/>
                    </a:lnTo>
                    <a:lnTo>
                      <a:pt x="38" y="899"/>
                    </a:lnTo>
                    <a:lnTo>
                      <a:pt x="103" y="899"/>
                    </a:lnTo>
                    <a:lnTo>
                      <a:pt x="103" y="887"/>
                    </a:lnTo>
                    <a:lnTo>
                      <a:pt x="129" y="887"/>
                    </a:lnTo>
                    <a:lnTo>
                      <a:pt x="129" y="875"/>
                    </a:lnTo>
                    <a:lnTo>
                      <a:pt x="167" y="875"/>
                    </a:lnTo>
                    <a:lnTo>
                      <a:pt x="167" y="862"/>
                    </a:lnTo>
                    <a:lnTo>
                      <a:pt x="206" y="862"/>
                    </a:lnTo>
                    <a:lnTo>
                      <a:pt x="206" y="851"/>
                    </a:lnTo>
                    <a:lnTo>
                      <a:pt x="245" y="851"/>
                    </a:lnTo>
                    <a:lnTo>
                      <a:pt x="245" y="839"/>
                    </a:lnTo>
                    <a:lnTo>
                      <a:pt x="296" y="839"/>
                    </a:lnTo>
                    <a:lnTo>
                      <a:pt x="296" y="826"/>
                    </a:lnTo>
                    <a:lnTo>
                      <a:pt x="336" y="826"/>
                    </a:lnTo>
                    <a:lnTo>
                      <a:pt x="336" y="814"/>
                    </a:lnTo>
                    <a:lnTo>
                      <a:pt x="362" y="814"/>
                    </a:lnTo>
                    <a:lnTo>
                      <a:pt x="362" y="803"/>
                    </a:lnTo>
                    <a:lnTo>
                      <a:pt x="387" y="803"/>
                    </a:lnTo>
                    <a:lnTo>
                      <a:pt x="387" y="792"/>
                    </a:lnTo>
                    <a:lnTo>
                      <a:pt x="414" y="792"/>
                    </a:lnTo>
                    <a:lnTo>
                      <a:pt x="414" y="780"/>
                    </a:lnTo>
                    <a:lnTo>
                      <a:pt x="439" y="780"/>
                    </a:lnTo>
                    <a:lnTo>
                      <a:pt x="439" y="768"/>
                    </a:lnTo>
                    <a:lnTo>
                      <a:pt x="452" y="768"/>
                    </a:lnTo>
                    <a:lnTo>
                      <a:pt x="452" y="755"/>
                    </a:lnTo>
                    <a:lnTo>
                      <a:pt x="465" y="755"/>
                    </a:lnTo>
                    <a:lnTo>
                      <a:pt x="465" y="719"/>
                    </a:lnTo>
                    <a:lnTo>
                      <a:pt x="426" y="719"/>
                    </a:lnTo>
                    <a:lnTo>
                      <a:pt x="426" y="731"/>
                    </a:lnTo>
                    <a:lnTo>
                      <a:pt x="414" y="731"/>
                    </a:lnTo>
                    <a:lnTo>
                      <a:pt x="414" y="743"/>
                    </a:lnTo>
                    <a:lnTo>
                      <a:pt x="387" y="743"/>
                    </a:lnTo>
                    <a:lnTo>
                      <a:pt x="387" y="755"/>
                    </a:lnTo>
                    <a:lnTo>
                      <a:pt x="362" y="755"/>
                    </a:lnTo>
                    <a:lnTo>
                      <a:pt x="362" y="768"/>
                    </a:lnTo>
                    <a:lnTo>
                      <a:pt x="349" y="768"/>
                    </a:lnTo>
                    <a:lnTo>
                      <a:pt x="349" y="780"/>
                    </a:lnTo>
                    <a:lnTo>
                      <a:pt x="310" y="780"/>
                    </a:lnTo>
                    <a:lnTo>
                      <a:pt x="310" y="792"/>
                    </a:lnTo>
                    <a:lnTo>
                      <a:pt x="283" y="792"/>
                    </a:lnTo>
                    <a:lnTo>
                      <a:pt x="283" y="803"/>
                    </a:lnTo>
                    <a:lnTo>
                      <a:pt x="258" y="803"/>
                    </a:lnTo>
                    <a:lnTo>
                      <a:pt x="258" y="814"/>
                    </a:lnTo>
                    <a:lnTo>
                      <a:pt x="232" y="814"/>
                    </a:lnTo>
                    <a:lnTo>
                      <a:pt x="232" y="826"/>
                    </a:lnTo>
                    <a:lnTo>
                      <a:pt x="180" y="826"/>
                    </a:lnTo>
                    <a:lnTo>
                      <a:pt x="180" y="839"/>
                    </a:lnTo>
                    <a:lnTo>
                      <a:pt x="129" y="839"/>
                    </a:lnTo>
                    <a:lnTo>
                      <a:pt x="129" y="851"/>
                    </a:lnTo>
                    <a:lnTo>
                      <a:pt x="38" y="851"/>
                    </a:lnTo>
                    <a:lnTo>
                      <a:pt x="38" y="839"/>
                    </a:lnTo>
                    <a:lnTo>
                      <a:pt x="64" y="839"/>
                    </a:lnTo>
                    <a:lnTo>
                      <a:pt x="64" y="826"/>
                    </a:lnTo>
                    <a:lnTo>
                      <a:pt x="52" y="826"/>
                    </a:lnTo>
                    <a:lnTo>
                      <a:pt x="52" y="814"/>
                    </a:lnTo>
                    <a:lnTo>
                      <a:pt x="38" y="814"/>
                    </a:lnTo>
                    <a:lnTo>
                      <a:pt x="38" y="792"/>
                    </a:lnTo>
                    <a:lnTo>
                      <a:pt x="26" y="792"/>
                    </a:lnTo>
                    <a:lnTo>
                      <a:pt x="26" y="755"/>
                    </a:lnTo>
                    <a:lnTo>
                      <a:pt x="13" y="755"/>
                    </a:lnTo>
                    <a:lnTo>
                      <a:pt x="13" y="671"/>
                    </a:lnTo>
                    <a:lnTo>
                      <a:pt x="26" y="671"/>
                    </a:lnTo>
                    <a:lnTo>
                      <a:pt x="26" y="647"/>
                    </a:lnTo>
                    <a:lnTo>
                      <a:pt x="38" y="647"/>
                    </a:lnTo>
                    <a:lnTo>
                      <a:pt x="38" y="635"/>
                    </a:lnTo>
                    <a:lnTo>
                      <a:pt x="52" y="635"/>
                    </a:lnTo>
                    <a:lnTo>
                      <a:pt x="52" y="623"/>
                    </a:lnTo>
                    <a:lnTo>
                      <a:pt x="64" y="623"/>
                    </a:lnTo>
                    <a:lnTo>
                      <a:pt x="64" y="587"/>
                    </a:lnTo>
                    <a:lnTo>
                      <a:pt x="77" y="587"/>
                    </a:lnTo>
                    <a:lnTo>
                      <a:pt x="77" y="575"/>
                    </a:lnTo>
                    <a:lnTo>
                      <a:pt x="90" y="575"/>
                    </a:lnTo>
                    <a:lnTo>
                      <a:pt x="90" y="562"/>
                    </a:lnTo>
                    <a:lnTo>
                      <a:pt x="103" y="562"/>
                    </a:lnTo>
                    <a:lnTo>
                      <a:pt x="103" y="551"/>
                    </a:lnTo>
                    <a:lnTo>
                      <a:pt x="116" y="551"/>
                    </a:lnTo>
                    <a:lnTo>
                      <a:pt x="116" y="539"/>
                    </a:lnTo>
                    <a:lnTo>
                      <a:pt x="129" y="539"/>
                    </a:lnTo>
                    <a:lnTo>
                      <a:pt x="129" y="527"/>
                    </a:lnTo>
                    <a:lnTo>
                      <a:pt x="142" y="527"/>
                    </a:lnTo>
                    <a:lnTo>
                      <a:pt x="142" y="515"/>
                    </a:lnTo>
                    <a:lnTo>
                      <a:pt x="156" y="515"/>
                    </a:lnTo>
                    <a:lnTo>
                      <a:pt x="156" y="503"/>
                    </a:lnTo>
                    <a:lnTo>
                      <a:pt x="167" y="503"/>
                    </a:lnTo>
                    <a:lnTo>
                      <a:pt x="167" y="468"/>
                    </a:lnTo>
                    <a:lnTo>
                      <a:pt x="156" y="468"/>
                    </a:lnTo>
                    <a:lnTo>
                      <a:pt x="156" y="420"/>
                    </a:lnTo>
                    <a:lnTo>
                      <a:pt x="167" y="420"/>
                    </a:lnTo>
                    <a:lnTo>
                      <a:pt x="167" y="347"/>
                    </a:lnTo>
                    <a:lnTo>
                      <a:pt x="180" y="347"/>
                    </a:lnTo>
                    <a:lnTo>
                      <a:pt x="180" y="323"/>
                    </a:lnTo>
                    <a:lnTo>
                      <a:pt x="194" y="323"/>
                    </a:lnTo>
                    <a:lnTo>
                      <a:pt x="194" y="299"/>
                    </a:lnTo>
                    <a:lnTo>
                      <a:pt x="206" y="299"/>
                    </a:lnTo>
                    <a:lnTo>
                      <a:pt x="206" y="287"/>
                    </a:lnTo>
                    <a:lnTo>
                      <a:pt x="219" y="287"/>
                    </a:lnTo>
                    <a:lnTo>
                      <a:pt x="219" y="275"/>
                    </a:lnTo>
                    <a:lnTo>
                      <a:pt x="258" y="275"/>
                    </a:lnTo>
                    <a:lnTo>
                      <a:pt x="258" y="287"/>
                    </a:lnTo>
                    <a:lnTo>
                      <a:pt x="283" y="287"/>
                    </a:lnTo>
                    <a:lnTo>
                      <a:pt x="283" y="299"/>
                    </a:lnTo>
                    <a:lnTo>
                      <a:pt x="296" y="299"/>
                    </a:lnTo>
                    <a:lnTo>
                      <a:pt x="296" y="312"/>
                    </a:lnTo>
                    <a:lnTo>
                      <a:pt x="310" y="312"/>
                    </a:lnTo>
                    <a:lnTo>
                      <a:pt x="310" y="503"/>
                    </a:lnTo>
                    <a:lnTo>
                      <a:pt x="362" y="503"/>
                    </a:lnTo>
                    <a:lnTo>
                      <a:pt x="362" y="515"/>
                    </a:lnTo>
                    <a:lnTo>
                      <a:pt x="375" y="515"/>
                    </a:lnTo>
                    <a:lnTo>
                      <a:pt x="375" y="527"/>
                    </a:lnTo>
                    <a:lnTo>
                      <a:pt x="401" y="527"/>
                    </a:lnTo>
                    <a:lnTo>
                      <a:pt x="401" y="539"/>
                    </a:lnTo>
                    <a:lnTo>
                      <a:pt x="414" y="539"/>
                    </a:lnTo>
                    <a:lnTo>
                      <a:pt x="414" y="562"/>
                    </a:lnTo>
                    <a:lnTo>
                      <a:pt x="426" y="562"/>
                    </a:lnTo>
                    <a:lnTo>
                      <a:pt x="426" y="587"/>
                    </a:lnTo>
                    <a:lnTo>
                      <a:pt x="439" y="587"/>
                    </a:lnTo>
                    <a:lnTo>
                      <a:pt x="439" y="611"/>
                    </a:lnTo>
                    <a:lnTo>
                      <a:pt x="452" y="611"/>
                    </a:lnTo>
                    <a:lnTo>
                      <a:pt x="452" y="707"/>
                    </a:lnTo>
                    <a:lnTo>
                      <a:pt x="465" y="707"/>
                    </a:lnTo>
                    <a:lnTo>
                      <a:pt x="465" y="671"/>
                    </a:lnTo>
                    <a:lnTo>
                      <a:pt x="478" y="671"/>
                    </a:lnTo>
                    <a:lnTo>
                      <a:pt x="478" y="647"/>
                    </a:lnTo>
                    <a:lnTo>
                      <a:pt x="491" y="647"/>
                    </a:lnTo>
                    <a:lnTo>
                      <a:pt x="491" y="623"/>
                    </a:lnTo>
                    <a:lnTo>
                      <a:pt x="503" y="623"/>
                    </a:lnTo>
                    <a:lnTo>
                      <a:pt x="503" y="611"/>
                    </a:lnTo>
                    <a:lnTo>
                      <a:pt x="517" y="611"/>
                    </a:lnTo>
                    <a:lnTo>
                      <a:pt x="517" y="599"/>
                    </a:lnTo>
                    <a:lnTo>
                      <a:pt x="529" y="599"/>
                    </a:lnTo>
                    <a:lnTo>
                      <a:pt x="529" y="587"/>
                    </a:lnTo>
                    <a:lnTo>
                      <a:pt x="542" y="587"/>
                    </a:lnTo>
                    <a:lnTo>
                      <a:pt x="542" y="575"/>
                    </a:lnTo>
                    <a:lnTo>
                      <a:pt x="555" y="575"/>
                    </a:lnTo>
                    <a:lnTo>
                      <a:pt x="555" y="562"/>
                    </a:lnTo>
                    <a:lnTo>
                      <a:pt x="569" y="562"/>
                    </a:lnTo>
                    <a:lnTo>
                      <a:pt x="569" y="480"/>
                    </a:lnTo>
                    <a:lnTo>
                      <a:pt x="581" y="480"/>
                    </a:lnTo>
                    <a:lnTo>
                      <a:pt x="581" y="443"/>
                    </a:lnTo>
                    <a:lnTo>
                      <a:pt x="569" y="443"/>
                    </a:lnTo>
                    <a:lnTo>
                      <a:pt x="569" y="431"/>
                    </a:lnTo>
                    <a:lnTo>
                      <a:pt x="555" y="431"/>
                    </a:lnTo>
                    <a:lnTo>
                      <a:pt x="555" y="420"/>
                    </a:lnTo>
                    <a:lnTo>
                      <a:pt x="542" y="420"/>
                    </a:lnTo>
                    <a:lnTo>
                      <a:pt x="542" y="396"/>
                    </a:lnTo>
                    <a:lnTo>
                      <a:pt x="529" y="396"/>
                    </a:lnTo>
                    <a:lnTo>
                      <a:pt x="529" y="312"/>
                    </a:lnTo>
                    <a:lnTo>
                      <a:pt x="542" y="312"/>
                    </a:lnTo>
                    <a:lnTo>
                      <a:pt x="542" y="299"/>
                    </a:lnTo>
                    <a:lnTo>
                      <a:pt x="555" y="299"/>
                    </a:lnTo>
                    <a:lnTo>
                      <a:pt x="555" y="287"/>
                    </a:lnTo>
                    <a:lnTo>
                      <a:pt x="569" y="287"/>
                    </a:lnTo>
                    <a:lnTo>
                      <a:pt x="569" y="251"/>
                    </a:lnTo>
                    <a:lnTo>
                      <a:pt x="555" y="251"/>
                    </a:lnTo>
                    <a:lnTo>
                      <a:pt x="555" y="239"/>
                    </a:lnTo>
                    <a:lnTo>
                      <a:pt x="542" y="239"/>
                    </a:lnTo>
                    <a:lnTo>
                      <a:pt x="542" y="203"/>
                    </a:lnTo>
                    <a:lnTo>
                      <a:pt x="555" y="203"/>
                    </a:lnTo>
                    <a:lnTo>
                      <a:pt x="555" y="179"/>
                    </a:lnTo>
                    <a:lnTo>
                      <a:pt x="569" y="179"/>
                    </a:lnTo>
                    <a:lnTo>
                      <a:pt x="569" y="156"/>
                    </a:lnTo>
                    <a:lnTo>
                      <a:pt x="581" y="156"/>
                    </a:lnTo>
                    <a:lnTo>
                      <a:pt x="581" y="143"/>
                    </a:lnTo>
                    <a:lnTo>
                      <a:pt x="593" y="143"/>
                    </a:lnTo>
                    <a:lnTo>
                      <a:pt x="593" y="156"/>
                    </a:lnTo>
                    <a:lnTo>
                      <a:pt x="620" y="156"/>
                    </a:lnTo>
                    <a:lnTo>
                      <a:pt x="620" y="167"/>
                    </a:lnTo>
                    <a:lnTo>
                      <a:pt x="593" y="167"/>
                    </a:lnTo>
                    <a:lnTo>
                      <a:pt x="593" y="191"/>
                    </a:lnTo>
                    <a:lnTo>
                      <a:pt x="581" y="191"/>
                    </a:lnTo>
                    <a:lnTo>
                      <a:pt x="581" y="215"/>
                    </a:lnTo>
                    <a:lnTo>
                      <a:pt x="593" y="215"/>
                    </a:lnTo>
                    <a:lnTo>
                      <a:pt x="593" y="251"/>
                    </a:lnTo>
                    <a:lnTo>
                      <a:pt x="607" y="251"/>
                    </a:lnTo>
                    <a:lnTo>
                      <a:pt x="607" y="263"/>
                    </a:lnTo>
                    <a:lnTo>
                      <a:pt x="620" y="263"/>
                    </a:lnTo>
                    <a:lnTo>
                      <a:pt x="620" y="251"/>
                    </a:lnTo>
                    <a:lnTo>
                      <a:pt x="633" y="251"/>
                    </a:lnTo>
                    <a:lnTo>
                      <a:pt x="633" y="215"/>
                    </a:lnTo>
                    <a:lnTo>
                      <a:pt x="646" y="215"/>
                    </a:lnTo>
                    <a:lnTo>
                      <a:pt x="646" y="191"/>
                    </a:lnTo>
                    <a:lnTo>
                      <a:pt x="659" y="191"/>
                    </a:lnTo>
                    <a:lnTo>
                      <a:pt x="659" y="167"/>
                    </a:lnTo>
                    <a:lnTo>
                      <a:pt x="671" y="167"/>
                    </a:lnTo>
                    <a:lnTo>
                      <a:pt x="671" y="143"/>
                    </a:lnTo>
                    <a:lnTo>
                      <a:pt x="633" y="143"/>
                    </a:lnTo>
                    <a:lnTo>
                      <a:pt x="633" y="132"/>
                    </a:lnTo>
                    <a:lnTo>
                      <a:pt x="697" y="132"/>
                    </a:lnTo>
                    <a:lnTo>
                      <a:pt x="697" y="120"/>
                    </a:lnTo>
                    <a:lnTo>
                      <a:pt x="710" y="120"/>
                    </a:lnTo>
                    <a:lnTo>
                      <a:pt x="710" y="107"/>
                    </a:lnTo>
                    <a:lnTo>
                      <a:pt x="646" y="107"/>
                    </a:lnTo>
                    <a:lnTo>
                      <a:pt x="646" y="96"/>
                    </a:lnTo>
                    <a:lnTo>
                      <a:pt x="737" y="96"/>
                    </a:lnTo>
                    <a:lnTo>
                      <a:pt x="737" y="84"/>
                    </a:lnTo>
                    <a:lnTo>
                      <a:pt x="749" y="84"/>
                    </a:lnTo>
                    <a:lnTo>
                      <a:pt x="749" y="71"/>
                    </a:lnTo>
                    <a:lnTo>
                      <a:pt x="776" y="71"/>
                    </a:lnTo>
                    <a:lnTo>
                      <a:pt x="776" y="59"/>
                    </a:lnTo>
                    <a:lnTo>
                      <a:pt x="801" y="59"/>
                    </a:lnTo>
                    <a:lnTo>
                      <a:pt x="801" y="48"/>
                    </a:lnTo>
                    <a:lnTo>
                      <a:pt x="827" y="48"/>
                    </a:lnTo>
                    <a:lnTo>
                      <a:pt x="827" y="35"/>
                    </a:lnTo>
                    <a:lnTo>
                      <a:pt x="852" y="35"/>
                    </a:lnTo>
                    <a:lnTo>
                      <a:pt x="852" y="24"/>
                    </a:lnTo>
                    <a:lnTo>
                      <a:pt x="865" y="24"/>
                    </a:lnTo>
                    <a:lnTo>
                      <a:pt x="865" y="35"/>
                    </a:lnTo>
                    <a:lnTo>
                      <a:pt x="917" y="35"/>
                    </a:lnTo>
                    <a:lnTo>
                      <a:pt x="917" y="24"/>
                    </a:lnTo>
                    <a:lnTo>
                      <a:pt x="930" y="24"/>
                    </a:lnTo>
                    <a:lnTo>
                      <a:pt x="930" y="12"/>
                    </a:lnTo>
                    <a:lnTo>
                      <a:pt x="969" y="12"/>
                    </a:lnTo>
                    <a:lnTo>
                      <a:pt x="969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47" name="Freeform 146"/>
              <p:cNvSpPr>
                <a:spLocks/>
              </p:cNvSpPr>
              <p:nvPr/>
            </p:nvSpPr>
            <p:spPr bwMode="auto">
              <a:xfrm>
                <a:off x="3954" y="1764"/>
                <a:ext cx="813" cy="791"/>
              </a:xfrm>
              <a:custGeom>
                <a:avLst/>
                <a:gdLst>
                  <a:gd name="T0" fmla="*/ 465 w 813"/>
                  <a:gd name="T1" fmla="*/ 12 h 791"/>
                  <a:gd name="T2" fmla="*/ 528 w 813"/>
                  <a:gd name="T3" fmla="*/ 24 h 791"/>
                  <a:gd name="T4" fmla="*/ 556 w 813"/>
                  <a:gd name="T5" fmla="*/ 49 h 791"/>
                  <a:gd name="T6" fmla="*/ 581 w 813"/>
                  <a:gd name="T7" fmla="*/ 61 h 791"/>
                  <a:gd name="T8" fmla="*/ 594 w 813"/>
                  <a:gd name="T9" fmla="*/ 84 h 791"/>
                  <a:gd name="T10" fmla="*/ 619 w 813"/>
                  <a:gd name="T11" fmla="*/ 95 h 791"/>
                  <a:gd name="T12" fmla="*/ 631 w 813"/>
                  <a:gd name="T13" fmla="*/ 132 h 791"/>
                  <a:gd name="T14" fmla="*/ 658 w 813"/>
                  <a:gd name="T15" fmla="*/ 156 h 791"/>
                  <a:gd name="T16" fmla="*/ 645 w 813"/>
                  <a:gd name="T17" fmla="*/ 227 h 791"/>
                  <a:gd name="T18" fmla="*/ 684 w 813"/>
                  <a:gd name="T19" fmla="*/ 239 h 791"/>
                  <a:gd name="T20" fmla="*/ 697 w 813"/>
                  <a:gd name="T21" fmla="*/ 239 h 791"/>
                  <a:gd name="T22" fmla="*/ 723 w 813"/>
                  <a:gd name="T23" fmla="*/ 227 h 791"/>
                  <a:gd name="T24" fmla="*/ 761 w 813"/>
                  <a:gd name="T25" fmla="*/ 227 h 791"/>
                  <a:gd name="T26" fmla="*/ 723 w 813"/>
                  <a:gd name="T27" fmla="*/ 239 h 791"/>
                  <a:gd name="T28" fmla="*/ 786 w 813"/>
                  <a:gd name="T29" fmla="*/ 276 h 791"/>
                  <a:gd name="T30" fmla="*/ 786 w 813"/>
                  <a:gd name="T31" fmla="*/ 324 h 791"/>
                  <a:gd name="T32" fmla="*/ 761 w 813"/>
                  <a:gd name="T33" fmla="*/ 370 h 791"/>
                  <a:gd name="T34" fmla="*/ 786 w 813"/>
                  <a:gd name="T35" fmla="*/ 395 h 791"/>
                  <a:gd name="T36" fmla="*/ 799 w 813"/>
                  <a:gd name="T37" fmla="*/ 467 h 791"/>
                  <a:gd name="T38" fmla="*/ 799 w 813"/>
                  <a:gd name="T39" fmla="*/ 526 h 791"/>
                  <a:gd name="T40" fmla="*/ 786 w 813"/>
                  <a:gd name="T41" fmla="*/ 610 h 791"/>
                  <a:gd name="T42" fmla="*/ 761 w 813"/>
                  <a:gd name="T43" fmla="*/ 634 h 791"/>
                  <a:gd name="T44" fmla="*/ 747 w 813"/>
                  <a:gd name="T45" fmla="*/ 670 h 791"/>
                  <a:gd name="T46" fmla="*/ 723 w 813"/>
                  <a:gd name="T47" fmla="*/ 682 h 791"/>
                  <a:gd name="T48" fmla="*/ 697 w 813"/>
                  <a:gd name="T49" fmla="*/ 719 h 791"/>
                  <a:gd name="T50" fmla="*/ 658 w 813"/>
                  <a:gd name="T51" fmla="*/ 729 h 791"/>
                  <a:gd name="T52" fmla="*/ 631 w 813"/>
                  <a:gd name="T53" fmla="*/ 754 h 791"/>
                  <a:gd name="T54" fmla="*/ 490 w 813"/>
                  <a:gd name="T55" fmla="*/ 765 h 791"/>
                  <a:gd name="T56" fmla="*/ 477 w 813"/>
                  <a:gd name="T57" fmla="*/ 765 h 791"/>
                  <a:gd name="T58" fmla="*/ 426 w 813"/>
                  <a:gd name="T59" fmla="*/ 778 h 791"/>
                  <a:gd name="T60" fmla="*/ 348 w 813"/>
                  <a:gd name="T61" fmla="*/ 778 h 791"/>
                  <a:gd name="T62" fmla="*/ 258 w 813"/>
                  <a:gd name="T63" fmla="*/ 765 h 791"/>
                  <a:gd name="T64" fmla="*/ 232 w 813"/>
                  <a:gd name="T65" fmla="*/ 742 h 791"/>
                  <a:gd name="T66" fmla="*/ 182 w 813"/>
                  <a:gd name="T67" fmla="*/ 729 h 791"/>
                  <a:gd name="T68" fmla="*/ 155 w 813"/>
                  <a:gd name="T69" fmla="*/ 707 h 791"/>
                  <a:gd name="T70" fmla="*/ 116 w 813"/>
                  <a:gd name="T71" fmla="*/ 694 h 791"/>
                  <a:gd name="T72" fmla="*/ 103 w 813"/>
                  <a:gd name="T73" fmla="*/ 670 h 791"/>
                  <a:gd name="T74" fmla="*/ 77 w 813"/>
                  <a:gd name="T75" fmla="*/ 658 h 791"/>
                  <a:gd name="T76" fmla="*/ 66 w 813"/>
                  <a:gd name="T77" fmla="*/ 622 h 791"/>
                  <a:gd name="T78" fmla="*/ 40 w 813"/>
                  <a:gd name="T79" fmla="*/ 598 h 791"/>
                  <a:gd name="T80" fmla="*/ 52 w 813"/>
                  <a:gd name="T81" fmla="*/ 395 h 791"/>
                  <a:gd name="T82" fmla="*/ 14 w 813"/>
                  <a:gd name="T83" fmla="*/ 383 h 791"/>
                  <a:gd name="T84" fmla="*/ 0 w 813"/>
                  <a:gd name="T85" fmla="*/ 276 h 791"/>
                  <a:gd name="T86" fmla="*/ 27 w 813"/>
                  <a:gd name="T87" fmla="*/ 263 h 791"/>
                  <a:gd name="T88" fmla="*/ 40 w 813"/>
                  <a:gd name="T89" fmla="*/ 239 h 791"/>
                  <a:gd name="T90" fmla="*/ 66 w 813"/>
                  <a:gd name="T91" fmla="*/ 276 h 791"/>
                  <a:gd name="T92" fmla="*/ 77 w 813"/>
                  <a:gd name="T93" fmla="*/ 335 h 791"/>
                  <a:gd name="T94" fmla="*/ 103 w 813"/>
                  <a:gd name="T95" fmla="*/ 276 h 791"/>
                  <a:gd name="T96" fmla="*/ 90 w 813"/>
                  <a:gd name="T97" fmla="*/ 215 h 791"/>
                  <a:gd name="T98" fmla="*/ 116 w 813"/>
                  <a:gd name="T99" fmla="*/ 180 h 791"/>
                  <a:gd name="T100" fmla="*/ 129 w 813"/>
                  <a:gd name="T101" fmla="*/ 132 h 791"/>
                  <a:gd name="T102" fmla="*/ 155 w 813"/>
                  <a:gd name="T103" fmla="*/ 107 h 791"/>
                  <a:gd name="T104" fmla="*/ 168 w 813"/>
                  <a:gd name="T105" fmla="*/ 84 h 791"/>
                  <a:gd name="T106" fmla="*/ 194 w 813"/>
                  <a:gd name="T107" fmla="*/ 71 h 791"/>
                  <a:gd name="T108" fmla="*/ 206 w 813"/>
                  <a:gd name="T109" fmla="*/ 49 h 791"/>
                  <a:gd name="T110" fmla="*/ 258 w 813"/>
                  <a:gd name="T111" fmla="*/ 36 h 791"/>
                  <a:gd name="T112" fmla="*/ 285 w 813"/>
                  <a:gd name="T113" fmla="*/ 12 h 79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813" h="791">
                    <a:moveTo>
                      <a:pt x="374" y="0"/>
                    </a:moveTo>
                    <a:lnTo>
                      <a:pt x="465" y="0"/>
                    </a:lnTo>
                    <a:lnTo>
                      <a:pt x="465" y="12"/>
                    </a:lnTo>
                    <a:lnTo>
                      <a:pt x="503" y="12"/>
                    </a:lnTo>
                    <a:lnTo>
                      <a:pt x="503" y="24"/>
                    </a:lnTo>
                    <a:lnTo>
                      <a:pt x="528" y="24"/>
                    </a:lnTo>
                    <a:lnTo>
                      <a:pt x="528" y="36"/>
                    </a:lnTo>
                    <a:lnTo>
                      <a:pt x="556" y="36"/>
                    </a:lnTo>
                    <a:lnTo>
                      <a:pt x="556" y="49"/>
                    </a:lnTo>
                    <a:lnTo>
                      <a:pt x="568" y="49"/>
                    </a:lnTo>
                    <a:lnTo>
                      <a:pt x="568" y="61"/>
                    </a:lnTo>
                    <a:lnTo>
                      <a:pt x="581" y="61"/>
                    </a:lnTo>
                    <a:lnTo>
                      <a:pt x="581" y="71"/>
                    </a:lnTo>
                    <a:lnTo>
                      <a:pt x="594" y="71"/>
                    </a:lnTo>
                    <a:lnTo>
                      <a:pt x="594" y="84"/>
                    </a:lnTo>
                    <a:lnTo>
                      <a:pt x="607" y="84"/>
                    </a:lnTo>
                    <a:lnTo>
                      <a:pt x="607" y="95"/>
                    </a:lnTo>
                    <a:lnTo>
                      <a:pt x="619" y="95"/>
                    </a:lnTo>
                    <a:lnTo>
                      <a:pt x="619" y="107"/>
                    </a:lnTo>
                    <a:lnTo>
                      <a:pt x="631" y="107"/>
                    </a:lnTo>
                    <a:lnTo>
                      <a:pt x="631" y="132"/>
                    </a:lnTo>
                    <a:lnTo>
                      <a:pt x="645" y="132"/>
                    </a:lnTo>
                    <a:lnTo>
                      <a:pt x="645" y="156"/>
                    </a:lnTo>
                    <a:lnTo>
                      <a:pt x="658" y="156"/>
                    </a:lnTo>
                    <a:lnTo>
                      <a:pt x="658" y="215"/>
                    </a:lnTo>
                    <a:lnTo>
                      <a:pt x="645" y="215"/>
                    </a:lnTo>
                    <a:lnTo>
                      <a:pt x="645" y="227"/>
                    </a:lnTo>
                    <a:lnTo>
                      <a:pt x="671" y="227"/>
                    </a:lnTo>
                    <a:lnTo>
                      <a:pt x="671" y="239"/>
                    </a:lnTo>
                    <a:lnTo>
                      <a:pt x="684" y="239"/>
                    </a:lnTo>
                    <a:lnTo>
                      <a:pt x="684" y="263"/>
                    </a:lnTo>
                    <a:lnTo>
                      <a:pt x="697" y="263"/>
                    </a:lnTo>
                    <a:lnTo>
                      <a:pt x="697" y="239"/>
                    </a:lnTo>
                    <a:lnTo>
                      <a:pt x="711" y="239"/>
                    </a:lnTo>
                    <a:lnTo>
                      <a:pt x="711" y="227"/>
                    </a:lnTo>
                    <a:lnTo>
                      <a:pt x="723" y="227"/>
                    </a:lnTo>
                    <a:lnTo>
                      <a:pt x="723" y="215"/>
                    </a:lnTo>
                    <a:lnTo>
                      <a:pt x="761" y="215"/>
                    </a:lnTo>
                    <a:lnTo>
                      <a:pt x="761" y="227"/>
                    </a:lnTo>
                    <a:lnTo>
                      <a:pt x="774" y="227"/>
                    </a:lnTo>
                    <a:lnTo>
                      <a:pt x="774" y="239"/>
                    </a:lnTo>
                    <a:lnTo>
                      <a:pt x="723" y="239"/>
                    </a:lnTo>
                    <a:lnTo>
                      <a:pt x="723" y="251"/>
                    </a:lnTo>
                    <a:lnTo>
                      <a:pt x="786" y="251"/>
                    </a:lnTo>
                    <a:lnTo>
                      <a:pt x="786" y="276"/>
                    </a:lnTo>
                    <a:lnTo>
                      <a:pt x="799" y="276"/>
                    </a:lnTo>
                    <a:lnTo>
                      <a:pt x="799" y="324"/>
                    </a:lnTo>
                    <a:lnTo>
                      <a:pt x="786" y="324"/>
                    </a:lnTo>
                    <a:lnTo>
                      <a:pt x="786" y="346"/>
                    </a:lnTo>
                    <a:lnTo>
                      <a:pt x="761" y="346"/>
                    </a:lnTo>
                    <a:lnTo>
                      <a:pt x="761" y="370"/>
                    </a:lnTo>
                    <a:lnTo>
                      <a:pt x="774" y="370"/>
                    </a:lnTo>
                    <a:lnTo>
                      <a:pt x="774" y="395"/>
                    </a:lnTo>
                    <a:lnTo>
                      <a:pt x="786" y="395"/>
                    </a:lnTo>
                    <a:lnTo>
                      <a:pt x="786" y="432"/>
                    </a:lnTo>
                    <a:lnTo>
                      <a:pt x="799" y="432"/>
                    </a:lnTo>
                    <a:lnTo>
                      <a:pt x="799" y="467"/>
                    </a:lnTo>
                    <a:lnTo>
                      <a:pt x="812" y="467"/>
                    </a:lnTo>
                    <a:lnTo>
                      <a:pt x="812" y="526"/>
                    </a:lnTo>
                    <a:lnTo>
                      <a:pt x="799" y="526"/>
                    </a:lnTo>
                    <a:lnTo>
                      <a:pt x="799" y="575"/>
                    </a:lnTo>
                    <a:lnTo>
                      <a:pt x="786" y="575"/>
                    </a:lnTo>
                    <a:lnTo>
                      <a:pt x="786" y="610"/>
                    </a:lnTo>
                    <a:lnTo>
                      <a:pt x="774" y="610"/>
                    </a:lnTo>
                    <a:lnTo>
                      <a:pt x="774" y="634"/>
                    </a:lnTo>
                    <a:lnTo>
                      <a:pt x="761" y="634"/>
                    </a:lnTo>
                    <a:lnTo>
                      <a:pt x="761" y="658"/>
                    </a:lnTo>
                    <a:lnTo>
                      <a:pt x="747" y="658"/>
                    </a:lnTo>
                    <a:lnTo>
                      <a:pt x="747" y="670"/>
                    </a:lnTo>
                    <a:lnTo>
                      <a:pt x="736" y="670"/>
                    </a:lnTo>
                    <a:lnTo>
                      <a:pt x="736" y="682"/>
                    </a:lnTo>
                    <a:lnTo>
                      <a:pt x="723" y="682"/>
                    </a:lnTo>
                    <a:lnTo>
                      <a:pt x="723" y="694"/>
                    </a:lnTo>
                    <a:lnTo>
                      <a:pt x="697" y="694"/>
                    </a:lnTo>
                    <a:lnTo>
                      <a:pt x="697" y="719"/>
                    </a:lnTo>
                    <a:lnTo>
                      <a:pt x="671" y="719"/>
                    </a:lnTo>
                    <a:lnTo>
                      <a:pt x="671" y="729"/>
                    </a:lnTo>
                    <a:lnTo>
                      <a:pt x="658" y="729"/>
                    </a:lnTo>
                    <a:lnTo>
                      <a:pt x="658" y="742"/>
                    </a:lnTo>
                    <a:lnTo>
                      <a:pt x="631" y="742"/>
                    </a:lnTo>
                    <a:lnTo>
                      <a:pt x="631" y="754"/>
                    </a:lnTo>
                    <a:lnTo>
                      <a:pt x="607" y="754"/>
                    </a:lnTo>
                    <a:lnTo>
                      <a:pt x="607" y="765"/>
                    </a:lnTo>
                    <a:lnTo>
                      <a:pt x="490" y="765"/>
                    </a:lnTo>
                    <a:lnTo>
                      <a:pt x="490" y="754"/>
                    </a:lnTo>
                    <a:lnTo>
                      <a:pt x="477" y="754"/>
                    </a:lnTo>
                    <a:lnTo>
                      <a:pt x="477" y="765"/>
                    </a:lnTo>
                    <a:lnTo>
                      <a:pt x="453" y="765"/>
                    </a:lnTo>
                    <a:lnTo>
                      <a:pt x="453" y="778"/>
                    </a:lnTo>
                    <a:lnTo>
                      <a:pt x="426" y="778"/>
                    </a:lnTo>
                    <a:lnTo>
                      <a:pt x="426" y="790"/>
                    </a:lnTo>
                    <a:lnTo>
                      <a:pt x="348" y="790"/>
                    </a:lnTo>
                    <a:lnTo>
                      <a:pt x="348" y="778"/>
                    </a:lnTo>
                    <a:lnTo>
                      <a:pt x="285" y="778"/>
                    </a:lnTo>
                    <a:lnTo>
                      <a:pt x="285" y="765"/>
                    </a:lnTo>
                    <a:lnTo>
                      <a:pt x="258" y="765"/>
                    </a:lnTo>
                    <a:lnTo>
                      <a:pt x="258" y="754"/>
                    </a:lnTo>
                    <a:lnTo>
                      <a:pt x="232" y="754"/>
                    </a:lnTo>
                    <a:lnTo>
                      <a:pt x="232" y="742"/>
                    </a:lnTo>
                    <a:lnTo>
                      <a:pt x="206" y="742"/>
                    </a:lnTo>
                    <a:lnTo>
                      <a:pt x="206" y="729"/>
                    </a:lnTo>
                    <a:lnTo>
                      <a:pt x="182" y="729"/>
                    </a:lnTo>
                    <a:lnTo>
                      <a:pt x="182" y="719"/>
                    </a:lnTo>
                    <a:lnTo>
                      <a:pt x="155" y="719"/>
                    </a:lnTo>
                    <a:lnTo>
                      <a:pt x="155" y="707"/>
                    </a:lnTo>
                    <a:lnTo>
                      <a:pt x="129" y="707"/>
                    </a:lnTo>
                    <a:lnTo>
                      <a:pt x="129" y="694"/>
                    </a:lnTo>
                    <a:lnTo>
                      <a:pt x="116" y="694"/>
                    </a:lnTo>
                    <a:lnTo>
                      <a:pt x="116" y="682"/>
                    </a:lnTo>
                    <a:lnTo>
                      <a:pt x="103" y="682"/>
                    </a:lnTo>
                    <a:lnTo>
                      <a:pt x="103" y="670"/>
                    </a:lnTo>
                    <a:lnTo>
                      <a:pt x="90" y="670"/>
                    </a:lnTo>
                    <a:lnTo>
                      <a:pt x="90" y="658"/>
                    </a:lnTo>
                    <a:lnTo>
                      <a:pt x="77" y="658"/>
                    </a:lnTo>
                    <a:lnTo>
                      <a:pt x="77" y="634"/>
                    </a:lnTo>
                    <a:lnTo>
                      <a:pt x="66" y="634"/>
                    </a:lnTo>
                    <a:lnTo>
                      <a:pt x="66" y="622"/>
                    </a:lnTo>
                    <a:lnTo>
                      <a:pt x="52" y="622"/>
                    </a:lnTo>
                    <a:lnTo>
                      <a:pt x="52" y="598"/>
                    </a:lnTo>
                    <a:lnTo>
                      <a:pt x="40" y="598"/>
                    </a:lnTo>
                    <a:lnTo>
                      <a:pt x="40" y="444"/>
                    </a:lnTo>
                    <a:lnTo>
                      <a:pt x="52" y="444"/>
                    </a:lnTo>
                    <a:lnTo>
                      <a:pt x="52" y="395"/>
                    </a:lnTo>
                    <a:lnTo>
                      <a:pt x="27" y="395"/>
                    </a:lnTo>
                    <a:lnTo>
                      <a:pt x="27" y="383"/>
                    </a:lnTo>
                    <a:lnTo>
                      <a:pt x="14" y="383"/>
                    </a:lnTo>
                    <a:lnTo>
                      <a:pt x="14" y="359"/>
                    </a:lnTo>
                    <a:lnTo>
                      <a:pt x="0" y="359"/>
                    </a:lnTo>
                    <a:lnTo>
                      <a:pt x="0" y="276"/>
                    </a:lnTo>
                    <a:lnTo>
                      <a:pt x="14" y="276"/>
                    </a:lnTo>
                    <a:lnTo>
                      <a:pt x="14" y="263"/>
                    </a:lnTo>
                    <a:lnTo>
                      <a:pt x="27" y="263"/>
                    </a:lnTo>
                    <a:lnTo>
                      <a:pt x="27" y="251"/>
                    </a:lnTo>
                    <a:lnTo>
                      <a:pt x="40" y="251"/>
                    </a:lnTo>
                    <a:lnTo>
                      <a:pt x="40" y="239"/>
                    </a:lnTo>
                    <a:lnTo>
                      <a:pt x="77" y="239"/>
                    </a:lnTo>
                    <a:lnTo>
                      <a:pt x="77" y="276"/>
                    </a:lnTo>
                    <a:lnTo>
                      <a:pt x="66" y="276"/>
                    </a:lnTo>
                    <a:lnTo>
                      <a:pt x="66" y="288"/>
                    </a:lnTo>
                    <a:lnTo>
                      <a:pt x="77" y="288"/>
                    </a:lnTo>
                    <a:lnTo>
                      <a:pt x="77" y="335"/>
                    </a:lnTo>
                    <a:lnTo>
                      <a:pt x="90" y="335"/>
                    </a:lnTo>
                    <a:lnTo>
                      <a:pt x="90" y="276"/>
                    </a:lnTo>
                    <a:lnTo>
                      <a:pt x="103" y="276"/>
                    </a:lnTo>
                    <a:lnTo>
                      <a:pt x="103" y="263"/>
                    </a:lnTo>
                    <a:lnTo>
                      <a:pt x="90" y="263"/>
                    </a:lnTo>
                    <a:lnTo>
                      <a:pt x="90" y="215"/>
                    </a:lnTo>
                    <a:lnTo>
                      <a:pt x="103" y="215"/>
                    </a:lnTo>
                    <a:lnTo>
                      <a:pt x="103" y="180"/>
                    </a:lnTo>
                    <a:lnTo>
                      <a:pt x="116" y="180"/>
                    </a:lnTo>
                    <a:lnTo>
                      <a:pt x="116" y="156"/>
                    </a:lnTo>
                    <a:lnTo>
                      <a:pt x="129" y="156"/>
                    </a:lnTo>
                    <a:lnTo>
                      <a:pt x="129" y="132"/>
                    </a:lnTo>
                    <a:lnTo>
                      <a:pt x="142" y="132"/>
                    </a:lnTo>
                    <a:lnTo>
                      <a:pt x="142" y="107"/>
                    </a:lnTo>
                    <a:lnTo>
                      <a:pt x="155" y="107"/>
                    </a:lnTo>
                    <a:lnTo>
                      <a:pt x="155" y="95"/>
                    </a:lnTo>
                    <a:lnTo>
                      <a:pt x="168" y="95"/>
                    </a:lnTo>
                    <a:lnTo>
                      <a:pt x="168" y="84"/>
                    </a:lnTo>
                    <a:lnTo>
                      <a:pt x="182" y="84"/>
                    </a:lnTo>
                    <a:lnTo>
                      <a:pt x="182" y="71"/>
                    </a:lnTo>
                    <a:lnTo>
                      <a:pt x="194" y="71"/>
                    </a:lnTo>
                    <a:lnTo>
                      <a:pt x="194" y="61"/>
                    </a:lnTo>
                    <a:lnTo>
                      <a:pt x="206" y="61"/>
                    </a:lnTo>
                    <a:lnTo>
                      <a:pt x="206" y="49"/>
                    </a:lnTo>
                    <a:lnTo>
                      <a:pt x="232" y="49"/>
                    </a:lnTo>
                    <a:lnTo>
                      <a:pt x="232" y="36"/>
                    </a:lnTo>
                    <a:lnTo>
                      <a:pt x="258" y="36"/>
                    </a:lnTo>
                    <a:lnTo>
                      <a:pt x="258" y="24"/>
                    </a:lnTo>
                    <a:lnTo>
                      <a:pt x="285" y="24"/>
                    </a:lnTo>
                    <a:lnTo>
                      <a:pt x="285" y="12"/>
                    </a:lnTo>
                    <a:lnTo>
                      <a:pt x="374" y="12"/>
                    </a:lnTo>
                    <a:lnTo>
                      <a:pt x="374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48" name="Freeform 147"/>
              <p:cNvSpPr>
                <a:spLocks/>
              </p:cNvSpPr>
              <p:nvPr/>
            </p:nvSpPr>
            <p:spPr bwMode="auto">
              <a:xfrm>
                <a:off x="4174" y="1825"/>
                <a:ext cx="102" cy="69"/>
              </a:xfrm>
              <a:custGeom>
                <a:avLst/>
                <a:gdLst>
                  <a:gd name="T0" fmla="*/ 63 w 102"/>
                  <a:gd name="T1" fmla="*/ 0 h 69"/>
                  <a:gd name="T2" fmla="*/ 89 w 102"/>
                  <a:gd name="T3" fmla="*/ 0 h 69"/>
                  <a:gd name="T4" fmla="*/ 89 w 102"/>
                  <a:gd name="T5" fmla="*/ 11 h 69"/>
                  <a:gd name="T6" fmla="*/ 101 w 102"/>
                  <a:gd name="T7" fmla="*/ 11 h 69"/>
                  <a:gd name="T8" fmla="*/ 101 w 102"/>
                  <a:gd name="T9" fmla="*/ 22 h 69"/>
                  <a:gd name="T10" fmla="*/ 89 w 102"/>
                  <a:gd name="T11" fmla="*/ 22 h 69"/>
                  <a:gd name="T12" fmla="*/ 89 w 102"/>
                  <a:gd name="T13" fmla="*/ 34 h 69"/>
                  <a:gd name="T14" fmla="*/ 63 w 102"/>
                  <a:gd name="T15" fmla="*/ 34 h 69"/>
                  <a:gd name="T16" fmla="*/ 63 w 102"/>
                  <a:gd name="T17" fmla="*/ 45 h 69"/>
                  <a:gd name="T18" fmla="*/ 38 w 102"/>
                  <a:gd name="T19" fmla="*/ 45 h 69"/>
                  <a:gd name="T20" fmla="*/ 38 w 102"/>
                  <a:gd name="T21" fmla="*/ 57 h 69"/>
                  <a:gd name="T22" fmla="*/ 25 w 102"/>
                  <a:gd name="T23" fmla="*/ 57 h 69"/>
                  <a:gd name="T24" fmla="*/ 25 w 102"/>
                  <a:gd name="T25" fmla="*/ 68 h 69"/>
                  <a:gd name="T26" fmla="*/ 12 w 102"/>
                  <a:gd name="T27" fmla="*/ 68 h 69"/>
                  <a:gd name="T28" fmla="*/ 12 w 102"/>
                  <a:gd name="T29" fmla="*/ 57 h 69"/>
                  <a:gd name="T30" fmla="*/ 0 w 102"/>
                  <a:gd name="T31" fmla="*/ 57 h 69"/>
                  <a:gd name="T32" fmla="*/ 0 w 102"/>
                  <a:gd name="T33" fmla="*/ 45 h 69"/>
                  <a:gd name="T34" fmla="*/ 12 w 102"/>
                  <a:gd name="T35" fmla="*/ 45 h 69"/>
                  <a:gd name="T36" fmla="*/ 12 w 102"/>
                  <a:gd name="T37" fmla="*/ 34 h 69"/>
                  <a:gd name="T38" fmla="*/ 25 w 102"/>
                  <a:gd name="T39" fmla="*/ 34 h 69"/>
                  <a:gd name="T40" fmla="*/ 25 w 102"/>
                  <a:gd name="T41" fmla="*/ 22 h 69"/>
                  <a:gd name="T42" fmla="*/ 38 w 102"/>
                  <a:gd name="T43" fmla="*/ 22 h 69"/>
                  <a:gd name="T44" fmla="*/ 38 w 102"/>
                  <a:gd name="T45" fmla="*/ 11 h 69"/>
                  <a:gd name="T46" fmla="*/ 63 w 102"/>
                  <a:gd name="T47" fmla="*/ 11 h 69"/>
                  <a:gd name="T48" fmla="*/ 63 w 102"/>
                  <a:gd name="T49" fmla="*/ 0 h 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69">
                    <a:moveTo>
                      <a:pt x="63" y="0"/>
                    </a:moveTo>
                    <a:lnTo>
                      <a:pt x="89" y="0"/>
                    </a:lnTo>
                    <a:lnTo>
                      <a:pt x="89" y="11"/>
                    </a:lnTo>
                    <a:lnTo>
                      <a:pt x="101" y="11"/>
                    </a:lnTo>
                    <a:lnTo>
                      <a:pt x="101" y="22"/>
                    </a:lnTo>
                    <a:lnTo>
                      <a:pt x="89" y="22"/>
                    </a:lnTo>
                    <a:lnTo>
                      <a:pt x="89" y="34"/>
                    </a:lnTo>
                    <a:lnTo>
                      <a:pt x="63" y="34"/>
                    </a:lnTo>
                    <a:lnTo>
                      <a:pt x="63" y="45"/>
                    </a:lnTo>
                    <a:lnTo>
                      <a:pt x="38" y="45"/>
                    </a:lnTo>
                    <a:lnTo>
                      <a:pt x="38" y="57"/>
                    </a:lnTo>
                    <a:lnTo>
                      <a:pt x="25" y="57"/>
                    </a:lnTo>
                    <a:lnTo>
                      <a:pt x="25" y="68"/>
                    </a:lnTo>
                    <a:lnTo>
                      <a:pt x="12" y="68"/>
                    </a:lnTo>
                    <a:lnTo>
                      <a:pt x="12" y="57"/>
                    </a:lnTo>
                    <a:lnTo>
                      <a:pt x="0" y="57"/>
                    </a:lnTo>
                    <a:lnTo>
                      <a:pt x="0" y="45"/>
                    </a:lnTo>
                    <a:lnTo>
                      <a:pt x="12" y="45"/>
                    </a:lnTo>
                    <a:lnTo>
                      <a:pt x="12" y="34"/>
                    </a:lnTo>
                    <a:lnTo>
                      <a:pt x="25" y="34"/>
                    </a:lnTo>
                    <a:lnTo>
                      <a:pt x="25" y="22"/>
                    </a:lnTo>
                    <a:lnTo>
                      <a:pt x="38" y="22"/>
                    </a:lnTo>
                    <a:lnTo>
                      <a:pt x="38" y="11"/>
                    </a:lnTo>
                    <a:lnTo>
                      <a:pt x="63" y="11"/>
                    </a:lnTo>
                    <a:lnTo>
                      <a:pt x="63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49" name="Freeform 148"/>
              <p:cNvSpPr>
                <a:spLocks/>
              </p:cNvSpPr>
              <p:nvPr/>
            </p:nvSpPr>
            <p:spPr bwMode="auto">
              <a:xfrm>
                <a:off x="4395" y="1825"/>
                <a:ext cx="101" cy="45"/>
              </a:xfrm>
              <a:custGeom>
                <a:avLst/>
                <a:gdLst>
                  <a:gd name="T0" fmla="*/ 38 w 101"/>
                  <a:gd name="T1" fmla="*/ 0 h 45"/>
                  <a:gd name="T2" fmla="*/ 87 w 101"/>
                  <a:gd name="T3" fmla="*/ 0 h 45"/>
                  <a:gd name="T4" fmla="*/ 87 w 101"/>
                  <a:gd name="T5" fmla="*/ 11 h 45"/>
                  <a:gd name="T6" fmla="*/ 100 w 101"/>
                  <a:gd name="T7" fmla="*/ 11 h 45"/>
                  <a:gd name="T8" fmla="*/ 100 w 101"/>
                  <a:gd name="T9" fmla="*/ 22 h 45"/>
                  <a:gd name="T10" fmla="*/ 87 w 101"/>
                  <a:gd name="T11" fmla="*/ 22 h 45"/>
                  <a:gd name="T12" fmla="*/ 87 w 101"/>
                  <a:gd name="T13" fmla="*/ 33 h 45"/>
                  <a:gd name="T14" fmla="*/ 38 w 101"/>
                  <a:gd name="T15" fmla="*/ 33 h 45"/>
                  <a:gd name="T16" fmla="*/ 38 w 101"/>
                  <a:gd name="T17" fmla="*/ 44 h 45"/>
                  <a:gd name="T18" fmla="*/ 12 w 101"/>
                  <a:gd name="T19" fmla="*/ 44 h 45"/>
                  <a:gd name="T20" fmla="*/ 12 w 101"/>
                  <a:gd name="T21" fmla="*/ 33 h 45"/>
                  <a:gd name="T22" fmla="*/ 0 w 101"/>
                  <a:gd name="T23" fmla="*/ 33 h 45"/>
                  <a:gd name="T24" fmla="*/ 0 w 101"/>
                  <a:gd name="T25" fmla="*/ 22 h 45"/>
                  <a:gd name="T26" fmla="*/ 12 w 101"/>
                  <a:gd name="T27" fmla="*/ 22 h 45"/>
                  <a:gd name="T28" fmla="*/ 12 w 101"/>
                  <a:gd name="T29" fmla="*/ 11 h 45"/>
                  <a:gd name="T30" fmla="*/ 38 w 101"/>
                  <a:gd name="T31" fmla="*/ 11 h 45"/>
                  <a:gd name="T32" fmla="*/ 38 w 101"/>
                  <a:gd name="T33" fmla="*/ 0 h 4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1" h="45">
                    <a:moveTo>
                      <a:pt x="38" y="0"/>
                    </a:moveTo>
                    <a:lnTo>
                      <a:pt x="87" y="0"/>
                    </a:lnTo>
                    <a:lnTo>
                      <a:pt x="87" y="11"/>
                    </a:lnTo>
                    <a:lnTo>
                      <a:pt x="100" y="11"/>
                    </a:lnTo>
                    <a:lnTo>
                      <a:pt x="100" y="22"/>
                    </a:lnTo>
                    <a:lnTo>
                      <a:pt x="87" y="22"/>
                    </a:lnTo>
                    <a:lnTo>
                      <a:pt x="87" y="33"/>
                    </a:lnTo>
                    <a:lnTo>
                      <a:pt x="38" y="33"/>
                    </a:lnTo>
                    <a:lnTo>
                      <a:pt x="38" y="44"/>
                    </a:lnTo>
                    <a:lnTo>
                      <a:pt x="12" y="44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0" y="22"/>
                    </a:lnTo>
                    <a:lnTo>
                      <a:pt x="12" y="22"/>
                    </a:lnTo>
                    <a:lnTo>
                      <a:pt x="12" y="11"/>
                    </a:lnTo>
                    <a:lnTo>
                      <a:pt x="38" y="11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0" name="Freeform 149"/>
              <p:cNvSpPr>
                <a:spLocks/>
              </p:cNvSpPr>
              <p:nvPr/>
            </p:nvSpPr>
            <p:spPr bwMode="auto">
              <a:xfrm>
                <a:off x="4006" y="1836"/>
                <a:ext cx="50" cy="34"/>
              </a:xfrm>
              <a:custGeom>
                <a:avLst/>
                <a:gdLst>
                  <a:gd name="T0" fmla="*/ 24 w 50"/>
                  <a:gd name="T1" fmla="*/ 0 h 34"/>
                  <a:gd name="T2" fmla="*/ 49 w 50"/>
                  <a:gd name="T3" fmla="*/ 0 h 34"/>
                  <a:gd name="T4" fmla="*/ 49 w 50"/>
                  <a:gd name="T5" fmla="*/ 11 h 34"/>
                  <a:gd name="T6" fmla="*/ 24 w 50"/>
                  <a:gd name="T7" fmla="*/ 11 h 34"/>
                  <a:gd name="T8" fmla="*/ 24 w 50"/>
                  <a:gd name="T9" fmla="*/ 22 h 34"/>
                  <a:gd name="T10" fmla="*/ 12 w 50"/>
                  <a:gd name="T11" fmla="*/ 22 h 34"/>
                  <a:gd name="T12" fmla="*/ 12 w 50"/>
                  <a:gd name="T13" fmla="*/ 33 h 34"/>
                  <a:gd name="T14" fmla="*/ 0 w 50"/>
                  <a:gd name="T15" fmla="*/ 33 h 34"/>
                  <a:gd name="T16" fmla="*/ 0 w 50"/>
                  <a:gd name="T17" fmla="*/ 22 h 34"/>
                  <a:gd name="T18" fmla="*/ 12 w 50"/>
                  <a:gd name="T19" fmla="*/ 22 h 34"/>
                  <a:gd name="T20" fmla="*/ 12 w 50"/>
                  <a:gd name="T21" fmla="*/ 11 h 34"/>
                  <a:gd name="T22" fmla="*/ 24 w 50"/>
                  <a:gd name="T23" fmla="*/ 11 h 34"/>
                  <a:gd name="T24" fmla="*/ 24 w 50"/>
                  <a:gd name="T25" fmla="*/ 0 h 3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0" h="34">
                    <a:moveTo>
                      <a:pt x="24" y="0"/>
                    </a:moveTo>
                    <a:lnTo>
                      <a:pt x="49" y="0"/>
                    </a:lnTo>
                    <a:lnTo>
                      <a:pt x="49" y="11"/>
                    </a:lnTo>
                    <a:lnTo>
                      <a:pt x="24" y="11"/>
                    </a:lnTo>
                    <a:lnTo>
                      <a:pt x="24" y="22"/>
                    </a:lnTo>
                    <a:lnTo>
                      <a:pt x="12" y="22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0" y="22"/>
                    </a:lnTo>
                    <a:lnTo>
                      <a:pt x="12" y="22"/>
                    </a:lnTo>
                    <a:lnTo>
                      <a:pt x="12" y="11"/>
                    </a:lnTo>
                    <a:lnTo>
                      <a:pt x="24" y="11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1" name="Freeform 150"/>
              <p:cNvSpPr>
                <a:spLocks/>
              </p:cNvSpPr>
              <p:nvPr/>
            </p:nvSpPr>
            <p:spPr bwMode="auto">
              <a:xfrm>
                <a:off x="4239" y="1836"/>
                <a:ext cx="24" cy="10"/>
              </a:xfrm>
              <a:custGeom>
                <a:avLst/>
                <a:gdLst>
                  <a:gd name="T0" fmla="*/ 0 w 24"/>
                  <a:gd name="T1" fmla="*/ 0 h 10"/>
                  <a:gd name="T2" fmla="*/ 23 w 24"/>
                  <a:gd name="T3" fmla="*/ 0 h 10"/>
                  <a:gd name="T4" fmla="*/ 23 w 24"/>
                  <a:gd name="T5" fmla="*/ 9 h 10"/>
                  <a:gd name="T6" fmla="*/ 0 w 24"/>
                  <a:gd name="T7" fmla="*/ 9 h 10"/>
                  <a:gd name="T8" fmla="*/ 0 w 24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10">
                    <a:moveTo>
                      <a:pt x="0" y="0"/>
                    </a:moveTo>
                    <a:lnTo>
                      <a:pt x="23" y="0"/>
                    </a:lnTo>
                    <a:lnTo>
                      <a:pt x="23" y="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2" name="Freeform 151"/>
              <p:cNvSpPr>
                <a:spLocks/>
              </p:cNvSpPr>
              <p:nvPr/>
            </p:nvSpPr>
            <p:spPr bwMode="auto">
              <a:xfrm>
                <a:off x="4433" y="1836"/>
                <a:ext cx="50" cy="10"/>
              </a:xfrm>
              <a:custGeom>
                <a:avLst/>
                <a:gdLst>
                  <a:gd name="T0" fmla="*/ 0 w 50"/>
                  <a:gd name="T1" fmla="*/ 0 h 10"/>
                  <a:gd name="T2" fmla="*/ 49 w 50"/>
                  <a:gd name="T3" fmla="*/ 0 h 10"/>
                  <a:gd name="T4" fmla="*/ 49 w 50"/>
                  <a:gd name="T5" fmla="*/ 9 h 10"/>
                  <a:gd name="T6" fmla="*/ 0 w 50"/>
                  <a:gd name="T7" fmla="*/ 9 h 10"/>
                  <a:gd name="T8" fmla="*/ 0 w 50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0">
                    <a:moveTo>
                      <a:pt x="0" y="0"/>
                    </a:moveTo>
                    <a:lnTo>
                      <a:pt x="49" y="0"/>
                    </a:lnTo>
                    <a:lnTo>
                      <a:pt x="49" y="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3" name="Freeform 152"/>
              <p:cNvSpPr>
                <a:spLocks/>
              </p:cNvSpPr>
              <p:nvPr/>
            </p:nvSpPr>
            <p:spPr bwMode="auto">
              <a:xfrm>
                <a:off x="4213" y="1848"/>
                <a:ext cx="24" cy="10"/>
              </a:xfrm>
              <a:custGeom>
                <a:avLst/>
                <a:gdLst>
                  <a:gd name="T0" fmla="*/ 0 w 24"/>
                  <a:gd name="T1" fmla="*/ 0 h 10"/>
                  <a:gd name="T2" fmla="*/ 23 w 24"/>
                  <a:gd name="T3" fmla="*/ 0 h 10"/>
                  <a:gd name="T4" fmla="*/ 23 w 24"/>
                  <a:gd name="T5" fmla="*/ 9 h 10"/>
                  <a:gd name="T6" fmla="*/ 0 w 24"/>
                  <a:gd name="T7" fmla="*/ 9 h 10"/>
                  <a:gd name="T8" fmla="*/ 0 w 24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10">
                    <a:moveTo>
                      <a:pt x="0" y="0"/>
                    </a:moveTo>
                    <a:lnTo>
                      <a:pt x="23" y="0"/>
                    </a:lnTo>
                    <a:lnTo>
                      <a:pt x="23" y="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4" name="Freeform 153"/>
              <p:cNvSpPr>
                <a:spLocks/>
              </p:cNvSpPr>
              <p:nvPr/>
            </p:nvSpPr>
            <p:spPr bwMode="auto">
              <a:xfrm>
                <a:off x="4407" y="1848"/>
                <a:ext cx="24" cy="10"/>
              </a:xfrm>
              <a:custGeom>
                <a:avLst/>
                <a:gdLst>
                  <a:gd name="T0" fmla="*/ 0 w 24"/>
                  <a:gd name="T1" fmla="*/ 0 h 10"/>
                  <a:gd name="T2" fmla="*/ 23 w 24"/>
                  <a:gd name="T3" fmla="*/ 0 h 10"/>
                  <a:gd name="T4" fmla="*/ 23 w 24"/>
                  <a:gd name="T5" fmla="*/ 9 h 10"/>
                  <a:gd name="T6" fmla="*/ 0 w 24"/>
                  <a:gd name="T7" fmla="*/ 9 h 10"/>
                  <a:gd name="T8" fmla="*/ 0 w 24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10">
                    <a:moveTo>
                      <a:pt x="0" y="0"/>
                    </a:moveTo>
                    <a:lnTo>
                      <a:pt x="23" y="0"/>
                    </a:lnTo>
                    <a:lnTo>
                      <a:pt x="23" y="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5" name="Freeform 154"/>
              <p:cNvSpPr>
                <a:spLocks/>
              </p:cNvSpPr>
              <p:nvPr/>
            </p:nvSpPr>
            <p:spPr bwMode="auto">
              <a:xfrm>
                <a:off x="4654" y="1848"/>
                <a:ext cx="49" cy="46"/>
              </a:xfrm>
              <a:custGeom>
                <a:avLst/>
                <a:gdLst>
                  <a:gd name="T0" fmla="*/ 0 w 49"/>
                  <a:gd name="T1" fmla="*/ 0 h 46"/>
                  <a:gd name="T2" fmla="*/ 12 w 49"/>
                  <a:gd name="T3" fmla="*/ 0 h 46"/>
                  <a:gd name="T4" fmla="*/ 12 w 49"/>
                  <a:gd name="T5" fmla="*/ 11 h 46"/>
                  <a:gd name="T6" fmla="*/ 24 w 49"/>
                  <a:gd name="T7" fmla="*/ 11 h 46"/>
                  <a:gd name="T8" fmla="*/ 24 w 49"/>
                  <a:gd name="T9" fmla="*/ 23 h 46"/>
                  <a:gd name="T10" fmla="*/ 36 w 49"/>
                  <a:gd name="T11" fmla="*/ 23 h 46"/>
                  <a:gd name="T12" fmla="*/ 36 w 49"/>
                  <a:gd name="T13" fmla="*/ 34 h 46"/>
                  <a:gd name="T14" fmla="*/ 48 w 49"/>
                  <a:gd name="T15" fmla="*/ 34 h 46"/>
                  <a:gd name="T16" fmla="*/ 48 w 49"/>
                  <a:gd name="T17" fmla="*/ 45 h 46"/>
                  <a:gd name="T18" fmla="*/ 36 w 49"/>
                  <a:gd name="T19" fmla="*/ 45 h 46"/>
                  <a:gd name="T20" fmla="*/ 36 w 49"/>
                  <a:gd name="T21" fmla="*/ 34 h 46"/>
                  <a:gd name="T22" fmla="*/ 24 w 49"/>
                  <a:gd name="T23" fmla="*/ 34 h 46"/>
                  <a:gd name="T24" fmla="*/ 24 w 49"/>
                  <a:gd name="T25" fmla="*/ 23 h 46"/>
                  <a:gd name="T26" fmla="*/ 12 w 49"/>
                  <a:gd name="T27" fmla="*/ 23 h 46"/>
                  <a:gd name="T28" fmla="*/ 12 w 49"/>
                  <a:gd name="T29" fmla="*/ 11 h 46"/>
                  <a:gd name="T30" fmla="*/ 0 w 49"/>
                  <a:gd name="T31" fmla="*/ 11 h 46"/>
                  <a:gd name="T32" fmla="*/ 0 w 49"/>
                  <a:gd name="T33" fmla="*/ 0 h 4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9" h="46">
                    <a:moveTo>
                      <a:pt x="0" y="0"/>
                    </a:moveTo>
                    <a:lnTo>
                      <a:pt x="12" y="0"/>
                    </a:lnTo>
                    <a:lnTo>
                      <a:pt x="12" y="11"/>
                    </a:lnTo>
                    <a:lnTo>
                      <a:pt x="24" y="11"/>
                    </a:lnTo>
                    <a:lnTo>
                      <a:pt x="24" y="23"/>
                    </a:lnTo>
                    <a:lnTo>
                      <a:pt x="36" y="23"/>
                    </a:lnTo>
                    <a:lnTo>
                      <a:pt x="36" y="34"/>
                    </a:lnTo>
                    <a:lnTo>
                      <a:pt x="48" y="34"/>
                    </a:lnTo>
                    <a:lnTo>
                      <a:pt x="48" y="45"/>
                    </a:lnTo>
                    <a:lnTo>
                      <a:pt x="36" y="45"/>
                    </a:lnTo>
                    <a:lnTo>
                      <a:pt x="36" y="34"/>
                    </a:lnTo>
                    <a:lnTo>
                      <a:pt x="24" y="34"/>
                    </a:lnTo>
                    <a:lnTo>
                      <a:pt x="24" y="23"/>
                    </a:lnTo>
                    <a:lnTo>
                      <a:pt x="12" y="23"/>
                    </a:lnTo>
                    <a:lnTo>
                      <a:pt x="12" y="11"/>
                    </a:lnTo>
                    <a:lnTo>
                      <a:pt x="0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6" name="Freeform 155"/>
              <p:cNvSpPr>
                <a:spLocks/>
              </p:cNvSpPr>
              <p:nvPr/>
            </p:nvSpPr>
            <p:spPr bwMode="auto">
              <a:xfrm>
                <a:off x="4200" y="1860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10 w 11"/>
                  <a:gd name="T3" fmla="*/ 0 h 10"/>
                  <a:gd name="T4" fmla="*/ 10 w 11"/>
                  <a:gd name="T5" fmla="*/ 9 h 10"/>
                  <a:gd name="T6" fmla="*/ 0 w 11"/>
                  <a:gd name="T7" fmla="*/ 9 h 10"/>
                  <a:gd name="T8" fmla="*/ 0 w 11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10" y="0"/>
                    </a:lnTo>
                    <a:lnTo>
                      <a:pt x="10" y="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7" name="Freeform 156"/>
              <p:cNvSpPr>
                <a:spLocks/>
              </p:cNvSpPr>
              <p:nvPr/>
            </p:nvSpPr>
            <p:spPr bwMode="auto">
              <a:xfrm>
                <a:off x="4032" y="1872"/>
                <a:ext cx="11" cy="11"/>
              </a:xfrm>
              <a:custGeom>
                <a:avLst/>
                <a:gdLst>
                  <a:gd name="T0" fmla="*/ 0 w 11"/>
                  <a:gd name="T1" fmla="*/ 0 h 11"/>
                  <a:gd name="T2" fmla="*/ 10 w 11"/>
                  <a:gd name="T3" fmla="*/ 0 h 11"/>
                  <a:gd name="T4" fmla="*/ 10 w 11"/>
                  <a:gd name="T5" fmla="*/ 10 h 11"/>
                  <a:gd name="T6" fmla="*/ 0 w 11"/>
                  <a:gd name="T7" fmla="*/ 10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0" y="0"/>
                    </a:moveTo>
                    <a:lnTo>
                      <a:pt x="10" y="0"/>
                    </a:lnTo>
                    <a:lnTo>
                      <a:pt x="10" y="10"/>
                    </a:lnTo>
                    <a:lnTo>
                      <a:pt x="0" y="1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8" name="Freeform 157"/>
              <p:cNvSpPr>
                <a:spLocks/>
              </p:cNvSpPr>
              <p:nvPr/>
            </p:nvSpPr>
            <p:spPr bwMode="auto">
              <a:xfrm>
                <a:off x="4187" y="1872"/>
                <a:ext cx="11" cy="11"/>
              </a:xfrm>
              <a:custGeom>
                <a:avLst/>
                <a:gdLst>
                  <a:gd name="T0" fmla="*/ 0 w 11"/>
                  <a:gd name="T1" fmla="*/ 0 h 11"/>
                  <a:gd name="T2" fmla="*/ 10 w 11"/>
                  <a:gd name="T3" fmla="*/ 0 h 11"/>
                  <a:gd name="T4" fmla="*/ 10 w 11"/>
                  <a:gd name="T5" fmla="*/ 10 h 11"/>
                  <a:gd name="T6" fmla="*/ 0 w 11"/>
                  <a:gd name="T7" fmla="*/ 10 h 11"/>
                  <a:gd name="T8" fmla="*/ 0 w 11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0" y="0"/>
                    </a:moveTo>
                    <a:lnTo>
                      <a:pt x="10" y="0"/>
                    </a:lnTo>
                    <a:lnTo>
                      <a:pt x="10" y="10"/>
                    </a:lnTo>
                    <a:lnTo>
                      <a:pt x="0" y="1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59" name="Freeform 158"/>
              <p:cNvSpPr>
                <a:spLocks/>
              </p:cNvSpPr>
              <p:nvPr/>
            </p:nvSpPr>
            <p:spPr bwMode="auto">
              <a:xfrm>
                <a:off x="4058" y="1897"/>
                <a:ext cx="541" cy="261"/>
              </a:xfrm>
              <a:custGeom>
                <a:avLst/>
                <a:gdLst>
                  <a:gd name="T0" fmla="*/ 206 w 541"/>
                  <a:gd name="T1" fmla="*/ 12 h 261"/>
                  <a:gd name="T2" fmla="*/ 231 w 541"/>
                  <a:gd name="T3" fmla="*/ 23 h 261"/>
                  <a:gd name="T4" fmla="*/ 245 w 541"/>
                  <a:gd name="T5" fmla="*/ 71 h 261"/>
                  <a:gd name="T6" fmla="*/ 283 w 541"/>
                  <a:gd name="T7" fmla="*/ 59 h 261"/>
                  <a:gd name="T8" fmla="*/ 348 w 541"/>
                  <a:gd name="T9" fmla="*/ 35 h 261"/>
                  <a:gd name="T10" fmla="*/ 373 w 541"/>
                  <a:gd name="T11" fmla="*/ 23 h 261"/>
                  <a:gd name="T12" fmla="*/ 451 w 541"/>
                  <a:gd name="T13" fmla="*/ 23 h 261"/>
                  <a:gd name="T14" fmla="*/ 476 w 541"/>
                  <a:gd name="T15" fmla="*/ 35 h 261"/>
                  <a:gd name="T16" fmla="*/ 527 w 541"/>
                  <a:gd name="T17" fmla="*/ 71 h 261"/>
                  <a:gd name="T18" fmla="*/ 527 w 541"/>
                  <a:gd name="T19" fmla="*/ 83 h 261"/>
                  <a:gd name="T20" fmla="*/ 476 w 541"/>
                  <a:gd name="T21" fmla="*/ 94 h 261"/>
                  <a:gd name="T22" fmla="*/ 451 w 541"/>
                  <a:gd name="T23" fmla="*/ 107 h 261"/>
                  <a:gd name="T24" fmla="*/ 437 w 541"/>
                  <a:gd name="T25" fmla="*/ 130 h 261"/>
                  <a:gd name="T26" fmla="*/ 373 w 541"/>
                  <a:gd name="T27" fmla="*/ 142 h 261"/>
                  <a:gd name="T28" fmla="*/ 386 w 541"/>
                  <a:gd name="T29" fmla="*/ 166 h 261"/>
                  <a:gd name="T30" fmla="*/ 412 w 541"/>
                  <a:gd name="T31" fmla="*/ 177 h 261"/>
                  <a:gd name="T32" fmla="*/ 400 w 541"/>
                  <a:gd name="T33" fmla="*/ 225 h 261"/>
                  <a:gd name="T34" fmla="*/ 360 w 541"/>
                  <a:gd name="T35" fmla="*/ 237 h 261"/>
                  <a:gd name="T36" fmla="*/ 334 w 541"/>
                  <a:gd name="T37" fmla="*/ 260 h 261"/>
                  <a:gd name="T38" fmla="*/ 231 w 541"/>
                  <a:gd name="T39" fmla="*/ 248 h 261"/>
                  <a:gd name="T40" fmla="*/ 219 w 541"/>
                  <a:gd name="T41" fmla="*/ 225 h 261"/>
                  <a:gd name="T42" fmla="*/ 219 w 541"/>
                  <a:gd name="T43" fmla="*/ 177 h 261"/>
                  <a:gd name="T44" fmla="*/ 231 w 541"/>
                  <a:gd name="T45" fmla="*/ 142 h 261"/>
                  <a:gd name="T46" fmla="*/ 257 w 541"/>
                  <a:gd name="T47" fmla="*/ 130 h 261"/>
                  <a:gd name="T48" fmla="*/ 245 w 541"/>
                  <a:gd name="T49" fmla="*/ 153 h 261"/>
                  <a:gd name="T50" fmla="*/ 219 w 541"/>
                  <a:gd name="T51" fmla="*/ 177 h 261"/>
                  <a:gd name="T52" fmla="*/ 231 w 541"/>
                  <a:gd name="T53" fmla="*/ 237 h 261"/>
                  <a:gd name="T54" fmla="*/ 334 w 541"/>
                  <a:gd name="T55" fmla="*/ 248 h 261"/>
                  <a:gd name="T56" fmla="*/ 360 w 541"/>
                  <a:gd name="T57" fmla="*/ 225 h 261"/>
                  <a:gd name="T58" fmla="*/ 400 w 541"/>
                  <a:gd name="T59" fmla="*/ 201 h 261"/>
                  <a:gd name="T60" fmla="*/ 386 w 541"/>
                  <a:gd name="T61" fmla="*/ 166 h 261"/>
                  <a:gd name="T62" fmla="*/ 360 w 541"/>
                  <a:gd name="T63" fmla="*/ 153 h 261"/>
                  <a:gd name="T64" fmla="*/ 348 w 541"/>
                  <a:gd name="T65" fmla="*/ 118 h 261"/>
                  <a:gd name="T66" fmla="*/ 321 w 541"/>
                  <a:gd name="T67" fmla="*/ 94 h 261"/>
                  <a:gd name="T68" fmla="*/ 309 w 541"/>
                  <a:gd name="T69" fmla="*/ 94 h 261"/>
                  <a:gd name="T70" fmla="*/ 231 w 541"/>
                  <a:gd name="T71" fmla="*/ 107 h 261"/>
                  <a:gd name="T72" fmla="*/ 219 w 541"/>
                  <a:gd name="T73" fmla="*/ 130 h 261"/>
                  <a:gd name="T74" fmla="*/ 116 w 541"/>
                  <a:gd name="T75" fmla="*/ 142 h 261"/>
                  <a:gd name="T76" fmla="*/ 103 w 541"/>
                  <a:gd name="T77" fmla="*/ 166 h 261"/>
                  <a:gd name="T78" fmla="*/ 78 w 541"/>
                  <a:gd name="T79" fmla="*/ 177 h 261"/>
                  <a:gd name="T80" fmla="*/ 90 w 541"/>
                  <a:gd name="T81" fmla="*/ 153 h 261"/>
                  <a:gd name="T82" fmla="*/ 116 w 541"/>
                  <a:gd name="T83" fmla="*/ 142 h 261"/>
                  <a:gd name="T84" fmla="*/ 103 w 541"/>
                  <a:gd name="T85" fmla="*/ 118 h 261"/>
                  <a:gd name="T86" fmla="*/ 78 w 541"/>
                  <a:gd name="T87" fmla="*/ 107 h 261"/>
                  <a:gd name="T88" fmla="*/ 51 w 541"/>
                  <a:gd name="T89" fmla="*/ 107 h 261"/>
                  <a:gd name="T90" fmla="*/ 13 w 541"/>
                  <a:gd name="T91" fmla="*/ 118 h 261"/>
                  <a:gd name="T92" fmla="*/ 0 w 541"/>
                  <a:gd name="T93" fmla="*/ 118 h 261"/>
                  <a:gd name="T94" fmla="*/ 26 w 541"/>
                  <a:gd name="T95" fmla="*/ 107 h 261"/>
                  <a:gd name="T96" fmla="*/ 51 w 541"/>
                  <a:gd name="T97" fmla="*/ 83 h 261"/>
                  <a:gd name="T98" fmla="*/ 90 w 541"/>
                  <a:gd name="T99" fmla="*/ 59 h 261"/>
                  <a:gd name="T100" fmla="*/ 103 w 541"/>
                  <a:gd name="T101" fmla="*/ 23 h 261"/>
                  <a:gd name="T102" fmla="*/ 154 w 541"/>
                  <a:gd name="T103" fmla="*/ 12 h 26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541" h="261">
                    <a:moveTo>
                      <a:pt x="154" y="0"/>
                    </a:moveTo>
                    <a:lnTo>
                      <a:pt x="206" y="0"/>
                    </a:lnTo>
                    <a:lnTo>
                      <a:pt x="206" y="12"/>
                    </a:lnTo>
                    <a:lnTo>
                      <a:pt x="219" y="12"/>
                    </a:lnTo>
                    <a:lnTo>
                      <a:pt x="219" y="23"/>
                    </a:lnTo>
                    <a:lnTo>
                      <a:pt x="231" y="23"/>
                    </a:lnTo>
                    <a:lnTo>
                      <a:pt x="231" y="35"/>
                    </a:lnTo>
                    <a:lnTo>
                      <a:pt x="245" y="35"/>
                    </a:lnTo>
                    <a:lnTo>
                      <a:pt x="245" y="71"/>
                    </a:lnTo>
                    <a:lnTo>
                      <a:pt x="257" y="71"/>
                    </a:lnTo>
                    <a:lnTo>
                      <a:pt x="257" y="59"/>
                    </a:lnTo>
                    <a:lnTo>
                      <a:pt x="283" y="59"/>
                    </a:lnTo>
                    <a:lnTo>
                      <a:pt x="283" y="47"/>
                    </a:lnTo>
                    <a:lnTo>
                      <a:pt x="348" y="47"/>
                    </a:lnTo>
                    <a:lnTo>
                      <a:pt x="348" y="35"/>
                    </a:lnTo>
                    <a:lnTo>
                      <a:pt x="360" y="35"/>
                    </a:lnTo>
                    <a:lnTo>
                      <a:pt x="360" y="23"/>
                    </a:lnTo>
                    <a:lnTo>
                      <a:pt x="373" y="23"/>
                    </a:lnTo>
                    <a:lnTo>
                      <a:pt x="373" y="12"/>
                    </a:lnTo>
                    <a:lnTo>
                      <a:pt x="451" y="12"/>
                    </a:lnTo>
                    <a:lnTo>
                      <a:pt x="451" y="23"/>
                    </a:lnTo>
                    <a:lnTo>
                      <a:pt x="463" y="23"/>
                    </a:lnTo>
                    <a:lnTo>
                      <a:pt x="463" y="35"/>
                    </a:lnTo>
                    <a:lnTo>
                      <a:pt x="476" y="35"/>
                    </a:lnTo>
                    <a:lnTo>
                      <a:pt x="476" y="59"/>
                    </a:lnTo>
                    <a:lnTo>
                      <a:pt x="527" y="59"/>
                    </a:lnTo>
                    <a:lnTo>
                      <a:pt x="527" y="71"/>
                    </a:lnTo>
                    <a:lnTo>
                      <a:pt x="540" y="71"/>
                    </a:lnTo>
                    <a:lnTo>
                      <a:pt x="540" y="83"/>
                    </a:lnTo>
                    <a:lnTo>
                      <a:pt x="527" y="83"/>
                    </a:lnTo>
                    <a:lnTo>
                      <a:pt x="527" y="71"/>
                    </a:lnTo>
                    <a:lnTo>
                      <a:pt x="476" y="71"/>
                    </a:lnTo>
                    <a:lnTo>
                      <a:pt x="476" y="94"/>
                    </a:lnTo>
                    <a:lnTo>
                      <a:pt x="463" y="94"/>
                    </a:lnTo>
                    <a:lnTo>
                      <a:pt x="463" y="107"/>
                    </a:lnTo>
                    <a:lnTo>
                      <a:pt x="451" y="107"/>
                    </a:lnTo>
                    <a:lnTo>
                      <a:pt x="451" y="118"/>
                    </a:lnTo>
                    <a:lnTo>
                      <a:pt x="437" y="118"/>
                    </a:lnTo>
                    <a:lnTo>
                      <a:pt x="437" y="130"/>
                    </a:lnTo>
                    <a:lnTo>
                      <a:pt x="360" y="130"/>
                    </a:lnTo>
                    <a:lnTo>
                      <a:pt x="360" y="142"/>
                    </a:lnTo>
                    <a:lnTo>
                      <a:pt x="373" y="142"/>
                    </a:lnTo>
                    <a:lnTo>
                      <a:pt x="373" y="153"/>
                    </a:lnTo>
                    <a:lnTo>
                      <a:pt x="386" y="153"/>
                    </a:lnTo>
                    <a:lnTo>
                      <a:pt x="386" y="166"/>
                    </a:lnTo>
                    <a:lnTo>
                      <a:pt x="400" y="166"/>
                    </a:lnTo>
                    <a:lnTo>
                      <a:pt x="400" y="177"/>
                    </a:lnTo>
                    <a:lnTo>
                      <a:pt x="412" y="177"/>
                    </a:lnTo>
                    <a:lnTo>
                      <a:pt x="412" y="201"/>
                    </a:lnTo>
                    <a:lnTo>
                      <a:pt x="400" y="201"/>
                    </a:lnTo>
                    <a:lnTo>
                      <a:pt x="400" y="225"/>
                    </a:lnTo>
                    <a:lnTo>
                      <a:pt x="386" y="225"/>
                    </a:lnTo>
                    <a:lnTo>
                      <a:pt x="386" y="237"/>
                    </a:lnTo>
                    <a:lnTo>
                      <a:pt x="360" y="237"/>
                    </a:lnTo>
                    <a:lnTo>
                      <a:pt x="360" y="248"/>
                    </a:lnTo>
                    <a:lnTo>
                      <a:pt x="334" y="248"/>
                    </a:lnTo>
                    <a:lnTo>
                      <a:pt x="334" y="260"/>
                    </a:lnTo>
                    <a:lnTo>
                      <a:pt x="245" y="260"/>
                    </a:lnTo>
                    <a:lnTo>
                      <a:pt x="245" y="248"/>
                    </a:lnTo>
                    <a:lnTo>
                      <a:pt x="231" y="248"/>
                    </a:lnTo>
                    <a:lnTo>
                      <a:pt x="231" y="237"/>
                    </a:lnTo>
                    <a:lnTo>
                      <a:pt x="219" y="237"/>
                    </a:lnTo>
                    <a:lnTo>
                      <a:pt x="219" y="225"/>
                    </a:lnTo>
                    <a:lnTo>
                      <a:pt x="206" y="225"/>
                    </a:lnTo>
                    <a:lnTo>
                      <a:pt x="206" y="177"/>
                    </a:lnTo>
                    <a:lnTo>
                      <a:pt x="219" y="177"/>
                    </a:lnTo>
                    <a:lnTo>
                      <a:pt x="219" y="153"/>
                    </a:lnTo>
                    <a:lnTo>
                      <a:pt x="231" y="153"/>
                    </a:lnTo>
                    <a:lnTo>
                      <a:pt x="231" y="142"/>
                    </a:lnTo>
                    <a:lnTo>
                      <a:pt x="245" y="142"/>
                    </a:lnTo>
                    <a:lnTo>
                      <a:pt x="245" y="130"/>
                    </a:lnTo>
                    <a:lnTo>
                      <a:pt x="257" y="130"/>
                    </a:lnTo>
                    <a:lnTo>
                      <a:pt x="257" y="142"/>
                    </a:lnTo>
                    <a:lnTo>
                      <a:pt x="245" y="142"/>
                    </a:lnTo>
                    <a:lnTo>
                      <a:pt x="245" y="153"/>
                    </a:lnTo>
                    <a:lnTo>
                      <a:pt x="231" y="153"/>
                    </a:lnTo>
                    <a:lnTo>
                      <a:pt x="231" y="177"/>
                    </a:lnTo>
                    <a:lnTo>
                      <a:pt x="219" y="177"/>
                    </a:lnTo>
                    <a:lnTo>
                      <a:pt x="219" y="225"/>
                    </a:lnTo>
                    <a:lnTo>
                      <a:pt x="231" y="225"/>
                    </a:lnTo>
                    <a:lnTo>
                      <a:pt x="231" y="237"/>
                    </a:lnTo>
                    <a:lnTo>
                      <a:pt x="245" y="237"/>
                    </a:lnTo>
                    <a:lnTo>
                      <a:pt x="245" y="248"/>
                    </a:lnTo>
                    <a:lnTo>
                      <a:pt x="334" y="248"/>
                    </a:lnTo>
                    <a:lnTo>
                      <a:pt x="334" y="237"/>
                    </a:lnTo>
                    <a:lnTo>
                      <a:pt x="360" y="237"/>
                    </a:lnTo>
                    <a:lnTo>
                      <a:pt x="360" y="225"/>
                    </a:lnTo>
                    <a:lnTo>
                      <a:pt x="386" y="225"/>
                    </a:lnTo>
                    <a:lnTo>
                      <a:pt x="386" y="201"/>
                    </a:lnTo>
                    <a:lnTo>
                      <a:pt x="400" y="201"/>
                    </a:lnTo>
                    <a:lnTo>
                      <a:pt x="400" y="177"/>
                    </a:lnTo>
                    <a:lnTo>
                      <a:pt x="386" y="177"/>
                    </a:lnTo>
                    <a:lnTo>
                      <a:pt x="386" y="166"/>
                    </a:lnTo>
                    <a:lnTo>
                      <a:pt x="373" y="166"/>
                    </a:lnTo>
                    <a:lnTo>
                      <a:pt x="373" y="153"/>
                    </a:lnTo>
                    <a:lnTo>
                      <a:pt x="360" y="153"/>
                    </a:lnTo>
                    <a:lnTo>
                      <a:pt x="360" y="142"/>
                    </a:lnTo>
                    <a:lnTo>
                      <a:pt x="348" y="142"/>
                    </a:lnTo>
                    <a:lnTo>
                      <a:pt x="348" y="118"/>
                    </a:lnTo>
                    <a:lnTo>
                      <a:pt x="334" y="118"/>
                    </a:lnTo>
                    <a:lnTo>
                      <a:pt x="334" y="94"/>
                    </a:lnTo>
                    <a:lnTo>
                      <a:pt x="321" y="94"/>
                    </a:lnTo>
                    <a:lnTo>
                      <a:pt x="321" y="83"/>
                    </a:lnTo>
                    <a:lnTo>
                      <a:pt x="309" y="83"/>
                    </a:lnTo>
                    <a:lnTo>
                      <a:pt x="309" y="94"/>
                    </a:lnTo>
                    <a:lnTo>
                      <a:pt x="270" y="94"/>
                    </a:lnTo>
                    <a:lnTo>
                      <a:pt x="270" y="107"/>
                    </a:lnTo>
                    <a:lnTo>
                      <a:pt x="231" y="107"/>
                    </a:lnTo>
                    <a:lnTo>
                      <a:pt x="231" y="118"/>
                    </a:lnTo>
                    <a:lnTo>
                      <a:pt x="219" y="118"/>
                    </a:lnTo>
                    <a:lnTo>
                      <a:pt x="219" y="130"/>
                    </a:lnTo>
                    <a:lnTo>
                      <a:pt x="206" y="130"/>
                    </a:lnTo>
                    <a:lnTo>
                      <a:pt x="206" y="142"/>
                    </a:lnTo>
                    <a:lnTo>
                      <a:pt x="116" y="142"/>
                    </a:lnTo>
                    <a:lnTo>
                      <a:pt x="116" y="153"/>
                    </a:lnTo>
                    <a:lnTo>
                      <a:pt x="103" y="153"/>
                    </a:lnTo>
                    <a:lnTo>
                      <a:pt x="103" y="166"/>
                    </a:lnTo>
                    <a:lnTo>
                      <a:pt x="90" y="166"/>
                    </a:lnTo>
                    <a:lnTo>
                      <a:pt x="90" y="177"/>
                    </a:lnTo>
                    <a:lnTo>
                      <a:pt x="78" y="177"/>
                    </a:lnTo>
                    <a:lnTo>
                      <a:pt x="78" y="166"/>
                    </a:lnTo>
                    <a:lnTo>
                      <a:pt x="90" y="166"/>
                    </a:lnTo>
                    <a:lnTo>
                      <a:pt x="90" y="153"/>
                    </a:lnTo>
                    <a:lnTo>
                      <a:pt x="103" y="153"/>
                    </a:lnTo>
                    <a:lnTo>
                      <a:pt x="103" y="142"/>
                    </a:lnTo>
                    <a:lnTo>
                      <a:pt x="116" y="142"/>
                    </a:lnTo>
                    <a:lnTo>
                      <a:pt x="116" y="130"/>
                    </a:lnTo>
                    <a:lnTo>
                      <a:pt x="103" y="130"/>
                    </a:lnTo>
                    <a:lnTo>
                      <a:pt x="103" y="118"/>
                    </a:lnTo>
                    <a:lnTo>
                      <a:pt x="90" y="118"/>
                    </a:lnTo>
                    <a:lnTo>
                      <a:pt x="90" y="107"/>
                    </a:lnTo>
                    <a:lnTo>
                      <a:pt x="78" y="107"/>
                    </a:lnTo>
                    <a:lnTo>
                      <a:pt x="78" y="94"/>
                    </a:lnTo>
                    <a:lnTo>
                      <a:pt x="51" y="94"/>
                    </a:lnTo>
                    <a:lnTo>
                      <a:pt x="51" y="107"/>
                    </a:lnTo>
                    <a:lnTo>
                      <a:pt x="26" y="107"/>
                    </a:lnTo>
                    <a:lnTo>
                      <a:pt x="26" y="118"/>
                    </a:lnTo>
                    <a:lnTo>
                      <a:pt x="13" y="118"/>
                    </a:lnTo>
                    <a:lnTo>
                      <a:pt x="13" y="130"/>
                    </a:lnTo>
                    <a:lnTo>
                      <a:pt x="0" y="130"/>
                    </a:lnTo>
                    <a:lnTo>
                      <a:pt x="0" y="118"/>
                    </a:lnTo>
                    <a:lnTo>
                      <a:pt x="13" y="118"/>
                    </a:lnTo>
                    <a:lnTo>
                      <a:pt x="13" y="107"/>
                    </a:lnTo>
                    <a:lnTo>
                      <a:pt x="26" y="107"/>
                    </a:lnTo>
                    <a:lnTo>
                      <a:pt x="26" y="94"/>
                    </a:lnTo>
                    <a:lnTo>
                      <a:pt x="51" y="94"/>
                    </a:lnTo>
                    <a:lnTo>
                      <a:pt x="51" y="83"/>
                    </a:lnTo>
                    <a:lnTo>
                      <a:pt x="78" y="83"/>
                    </a:lnTo>
                    <a:lnTo>
                      <a:pt x="78" y="59"/>
                    </a:lnTo>
                    <a:lnTo>
                      <a:pt x="90" y="59"/>
                    </a:lnTo>
                    <a:lnTo>
                      <a:pt x="90" y="35"/>
                    </a:lnTo>
                    <a:lnTo>
                      <a:pt x="103" y="35"/>
                    </a:lnTo>
                    <a:lnTo>
                      <a:pt x="103" y="23"/>
                    </a:lnTo>
                    <a:lnTo>
                      <a:pt x="129" y="23"/>
                    </a:lnTo>
                    <a:lnTo>
                      <a:pt x="129" y="12"/>
                    </a:lnTo>
                    <a:lnTo>
                      <a:pt x="154" y="12"/>
                    </a:lnTo>
                    <a:lnTo>
                      <a:pt x="154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0" name="Freeform 159"/>
              <p:cNvSpPr>
                <a:spLocks/>
              </p:cNvSpPr>
              <p:nvPr/>
            </p:nvSpPr>
            <p:spPr bwMode="auto">
              <a:xfrm>
                <a:off x="4006" y="1909"/>
                <a:ext cx="37" cy="33"/>
              </a:xfrm>
              <a:custGeom>
                <a:avLst/>
                <a:gdLst>
                  <a:gd name="T0" fmla="*/ 24 w 37"/>
                  <a:gd name="T1" fmla="*/ 0 h 33"/>
                  <a:gd name="T2" fmla="*/ 36 w 37"/>
                  <a:gd name="T3" fmla="*/ 0 h 33"/>
                  <a:gd name="T4" fmla="*/ 36 w 37"/>
                  <a:gd name="T5" fmla="*/ 10 h 33"/>
                  <a:gd name="T6" fmla="*/ 24 w 37"/>
                  <a:gd name="T7" fmla="*/ 10 h 33"/>
                  <a:gd name="T8" fmla="*/ 24 w 37"/>
                  <a:gd name="T9" fmla="*/ 21 h 33"/>
                  <a:gd name="T10" fmla="*/ 12 w 37"/>
                  <a:gd name="T11" fmla="*/ 21 h 33"/>
                  <a:gd name="T12" fmla="*/ 12 w 37"/>
                  <a:gd name="T13" fmla="*/ 32 h 33"/>
                  <a:gd name="T14" fmla="*/ 0 w 37"/>
                  <a:gd name="T15" fmla="*/ 32 h 33"/>
                  <a:gd name="T16" fmla="*/ 0 w 37"/>
                  <a:gd name="T17" fmla="*/ 21 h 33"/>
                  <a:gd name="T18" fmla="*/ 12 w 37"/>
                  <a:gd name="T19" fmla="*/ 21 h 33"/>
                  <a:gd name="T20" fmla="*/ 12 w 37"/>
                  <a:gd name="T21" fmla="*/ 10 h 33"/>
                  <a:gd name="T22" fmla="*/ 24 w 37"/>
                  <a:gd name="T23" fmla="*/ 10 h 33"/>
                  <a:gd name="T24" fmla="*/ 24 w 37"/>
                  <a:gd name="T25" fmla="*/ 0 h 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7" h="33">
                    <a:moveTo>
                      <a:pt x="24" y="0"/>
                    </a:moveTo>
                    <a:lnTo>
                      <a:pt x="36" y="0"/>
                    </a:lnTo>
                    <a:lnTo>
                      <a:pt x="36" y="10"/>
                    </a:lnTo>
                    <a:lnTo>
                      <a:pt x="24" y="10"/>
                    </a:lnTo>
                    <a:lnTo>
                      <a:pt x="24" y="21"/>
                    </a:lnTo>
                    <a:lnTo>
                      <a:pt x="12" y="21"/>
                    </a:lnTo>
                    <a:lnTo>
                      <a:pt x="12" y="32"/>
                    </a:lnTo>
                    <a:lnTo>
                      <a:pt x="0" y="32"/>
                    </a:lnTo>
                    <a:lnTo>
                      <a:pt x="0" y="21"/>
                    </a:lnTo>
                    <a:lnTo>
                      <a:pt x="12" y="21"/>
                    </a:lnTo>
                    <a:lnTo>
                      <a:pt x="12" y="10"/>
                    </a:lnTo>
                    <a:lnTo>
                      <a:pt x="24" y="10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1" name="Freeform 160"/>
              <p:cNvSpPr>
                <a:spLocks/>
              </p:cNvSpPr>
              <p:nvPr/>
            </p:nvSpPr>
            <p:spPr bwMode="auto">
              <a:xfrm>
                <a:off x="4148" y="1909"/>
                <a:ext cx="141" cy="117"/>
              </a:xfrm>
              <a:custGeom>
                <a:avLst/>
                <a:gdLst>
                  <a:gd name="T0" fmla="*/ 63 w 141"/>
                  <a:gd name="T1" fmla="*/ 0 h 117"/>
                  <a:gd name="T2" fmla="*/ 115 w 141"/>
                  <a:gd name="T3" fmla="*/ 0 h 117"/>
                  <a:gd name="T4" fmla="*/ 115 w 141"/>
                  <a:gd name="T5" fmla="*/ 11 h 117"/>
                  <a:gd name="T6" fmla="*/ 128 w 141"/>
                  <a:gd name="T7" fmla="*/ 11 h 117"/>
                  <a:gd name="T8" fmla="*/ 128 w 141"/>
                  <a:gd name="T9" fmla="*/ 23 h 117"/>
                  <a:gd name="T10" fmla="*/ 140 w 141"/>
                  <a:gd name="T11" fmla="*/ 23 h 117"/>
                  <a:gd name="T12" fmla="*/ 140 w 141"/>
                  <a:gd name="T13" fmla="*/ 93 h 117"/>
                  <a:gd name="T14" fmla="*/ 128 w 141"/>
                  <a:gd name="T15" fmla="*/ 93 h 117"/>
                  <a:gd name="T16" fmla="*/ 128 w 141"/>
                  <a:gd name="T17" fmla="*/ 105 h 117"/>
                  <a:gd name="T18" fmla="*/ 115 w 141"/>
                  <a:gd name="T19" fmla="*/ 105 h 117"/>
                  <a:gd name="T20" fmla="*/ 115 w 141"/>
                  <a:gd name="T21" fmla="*/ 116 h 117"/>
                  <a:gd name="T22" fmla="*/ 26 w 141"/>
                  <a:gd name="T23" fmla="*/ 116 h 117"/>
                  <a:gd name="T24" fmla="*/ 26 w 141"/>
                  <a:gd name="T25" fmla="*/ 105 h 117"/>
                  <a:gd name="T26" fmla="*/ 13 w 141"/>
                  <a:gd name="T27" fmla="*/ 105 h 117"/>
                  <a:gd name="T28" fmla="*/ 13 w 141"/>
                  <a:gd name="T29" fmla="*/ 93 h 117"/>
                  <a:gd name="T30" fmla="*/ 0 w 141"/>
                  <a:gd name="T31" fmla="*/ 93 h 117"/>
                  <a:gd name="T32" fmla="*/ 0 w 141"/>
                  <a:gd name="T33" fmla="*/ 46 h 117"/>
                  <a:gd name="T34" fmla="*/ 13 w 141"/>
                  <a:gd name="T35" fmla="*/ 46 h 117"/>
                  <a:gd name="T36" fmla="*/ 13 w 141"/>
                  <a:gd name="T37" fmla="*/ 23 h 117"/>
                  <a:gd name="T38" fmla="*/ 38 w 141"/>
                  <a:gd name="T39" fmla="*/ 23 h 117"/>
                  <a:gd name="T40" fmla="*/ 38 w 141"/>
                  <a:gd name="T41" fmla="*/ 11 h 117"/>
                  <a:gd name="T42" fmla="*/ 63 w 141"/>
                  <a:gd name="T43" fmla="*/ 11 h 117"/>
                  <a:gd name="T44" fmla="*/ 63 w 141"/>
                  <a:gd name="T45" fmla="*/ 0 h 11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41" h="117">
                    <a:moveTo>
                      <a:pt x="63" y="0"/>
                    </a:moveTo>
                    <a:lnTo>
                      <a:pt x="115" y="0"/>
                    </a:lnTo>
                    <a:lnTo>
                      <a:pt x="115" y="11"/>
                    </a:lnTo>
                    <a:lnTo>
                      <a:pt x="128" y="11"/>
                    </a:lnTo>
                    <a:lnTo>
                      <a:pt x="128" y="23"/>
                    </a:lnTo>
                    <a:lnTo>
                      <a:pt x="140" y="2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28" y="105"/>
                    </a:lnTo>
                    <a:lnTo>
                      <a:pt x="115" y="105"/>
                    </a:lnTo>
                    <a:lnTo>
                      <a:pt x="115" y="116"/>
                    </a:lnTo>
                    <a:lnTo>
                      <a:pt x="26" y="116"/>
                    </a:lnTo>
                    <a:lnTo>
                      <a:pt x="26" y="105"/>
                    </a:lnTo>
                    <a:lnTo>
                      <a:pt x="13" y="105"/>
                    </a:lnTo>
                    <a:lnTo>
                      <a:pt x="13" y="93"/>
                    </a:lnTo>
                    <a:lnTo>
                      <a:pt x="0" y="93"/>
                    </a:lnTo>
                    <a:lnTo>
                      <a:pt x="0" y="46"/>
                    </a:lnTo>
                    <a:lnTo>
                      <a:pt x="13" y="46"/>
                    </a:lnTo>
                    <a:lnTo>
                      <a:pt x="13" y="23"/>
                    </a:lnTo>
                    <a:lnTo>
                      <a:pt x="38" y="23"/>
                    </a:lnTo>
                    <a:lnTo>
                      <a:pt x="38" y="11"/>
                    </a:lnTo>
                    <a:lnTo>
                      <a:pt x="63" y="11"/>
                    </a:lnTo>
                    <a:lnTo>
                      <a:pt x="63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2" name="Freeform 161"/>
              <p:cNvSpPr>
                <a:spLocks/>
              </p:cNvSpPr>
              <p:nvPr/>
            </p:nvSpPr>
            <p:spPr bwMode="auto">
              <a:xfrm>
                <a:off x="4614" y="1909"/>
                <a:ext cx="76" cy="81"/>
              </a:xfrm>
              <a:custGeom>
                <a:avLst/>
                <a:gdLst>
                  <a:gd name="T0" fmla="*/ 0 w 76"/>
                  <a:gd name="T1" fmla="*/ 0 h 81"/>
                  <a:gd name="T2" fmla="*/ 51 w 76"/>
                  <a:gd name="T3" fmla="*/ 0 h 81"/>
                  <a:gd name="T4" fmla="*/ 51 w 76"/>
                  <a:gd name="T5" fmla="*/ 11 h 81"/>
                  <a:gd name="T6" fmla="*/ 63 w 76"/>
                  <a:gd name="T7" fmla="*/ 11 h 81"/>
                  <a:gd name="T8" fmla="*/ 63 w 76"/>
                  <a:gd name="T9" fmla="*/ 22 h 81"/>
                  <a:gd name="T10" fmla="*/ 75 w 76"/>
                  <a:gd name="T11" fmla="*/ 22 h 81"/>
                  <a:gd name="T12" fmla="*/ 75 w 76"/>
                  <a:gd name="T13" fmla="*/ 57 h 81"/>
                  <a:gd name="T14" fmla="*/ 63 w 76"/>
                  <a:gd name="T15" fmla="*/ 57 h 81"/>
                  <a:gd name="T16" fmla="*/ 63 w 76"/>
                  <a:gd name="T17" fmla="*/ 46 h 81"/>
                  <a:gd name="T18" fmla="*/ 51 w 76"/>
                  <a:gd name="T19" fmla="*/ 46 h 81"/>
                  <a:gd name="T20" fmla="*/ 51 w 76"/>
                  <a:gd name="T21" fmla="*/ 22 h 81"/>
                  <a:gd name="T22" fmla="*/ 38 w 76"/>
                  <a:gd name="T23" fmla="*/ 22 h 81"/>
                  <a:gd name="T24" fmla="*/ 38 w 76"/>
                  <a:gd name="T25" fmla="*/ 80 h 81"/>
                  <a:gd name="T26" fmla="*/ 13 w 76"/>
                  <a:gd name="T27" fmla="*/ 80 h 81"/>
                  <a:gd name="T28" fmla="*/ 13 w 76"/>
                  <a:gd name="T29" fmla="*/ 11 h 81"/>
                  <a:gd name="T30" fmla="*/ 0 w 76"/>
                  <a:gd name="T31" fmla="*/ 11 h 81"/>
                  <a:gd name="T32" fmla="*/ 0 w 76"/>
                  <a:gd name="T33" fmla="*/ 0 h 8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" h="81">
                    <a:moveTo>
                      <a:pt x="0" y="0"/>
                    </a:moveTo>
                    <a:lnTo>
                      <a:pt x="51" y="0"/>
                    </a:lnTo>
                    <a:lnTo>
                      <a:pt x="51" y="11"/>
                    </a:lnTo>
                    <a:lnTo>
                      <a:pt x="63" y="11"/>
                    </a:lnTo>
                    <a:lnTo>
                      <a:pt x="63" y="22"/>
                    </a:lnTo>
                    <a:lnTo>
                      <a:pt x="75" y="22"/>
                    </a:lnTo>
                    <a:lnTo>
                      <a:pt x="75" y="57"/>
                    </a:lnTo>
                    <a:lnTo>
                      <a:pt x="63" y="57"/>
                    </a:lnTo>
                    <a:lnTo>
                      <a:pt x="63" y="46"/>
                    </a:lnTo>
                    <a:lnTo>
                      <a:pt x="51" y="46"/>
                    </a:lnTo>
                    <a:lnTo>
                      <a:pt x="51" y="22"/>
                    </a:lnTo>
                    <a:lnTo>
                      <a:pt x="38" y="22"/>
                    </a:lnTo>
                    <a:lnTo>
                      <a:pt x="38" y="80"/>
                    </a:lnTo>
                    <a:lnTo>
                      <a:pt x="13" y="80"/>
                    </a:lnTo>
                    <a:lnTo>
                      <a:pt x="13" y="11"/>
                    </a:lnTo>
                    <a:lnTo>
                      <a:pt x="0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3" name="Freeform 162"/>
              <p:cNvSpPr>
                <a:spLocks/>
              </p:cNvSpPr>
              <p:nvPr/>
            </p:nvSpPr>
            <p:spPr bwMode="auto">
              <a:xfrm>
                <a:off x="4395" y="1921"/>
                <a:ext cx="127" cy="93"/>
              </a:xfrm>
              <a:custGeom>
                <a:avLst/>
                <a:gdLst>
                  <a:gd name="T0" fmla="*/ 38 w 127"/>
                  <a:gd name="T1" fmla="*/ 0 h 93"/>
                  <a:gd name="T2" fmla="*/ 114 w 127"/>
                  <a:gd name="T3" fmla="*/ 0 h 93"/>
                  <a:gd name="T4" fmla="*/ 114 w 127"/>
                  <a:gd name="T5" fmla="*/ 11 h 93"/>
                  <a:gd name="T6" fmla="*/ 126 w 127"/>
                  <a:gd name="T7" fmla="*/ 11 h 93"/>
                  <a:gd name="T8" fmla="*/ 126 w 127"/>
                  <a:gd name="T9" fmla="*/ 69 h 93"/>
                  <a:gd name="T10" fmla="*/ 114 w 127"/>
                  <a:gd name="T11" fmla="*/ 69 h 93"/>
                  <a:gd name="T12" fmla="*/ 114 w 127"/>
                  <a:gd name="T13" fmla="*/ 81 h 93"/>
                  <a:gd name="T14" fmla="*/ 100 w 127"/>
                  <a:gd name="T15" fmla="*/ 81 h 93"/>
                  <a:gd name="T16" fmla="*/ 100 w 127"/>
                  <a:gd name="T17" fmla="*/ 92 h 93"/>
                  <a:gd name="T18" fmla="*/ 12 w 127"/>
                  <a:gd name="T19" fmla="*/ 92 h 93"/>
                  <a:gd name="T20" fmla="*/ 12 w 127"/>
                  <a:gd name="T21" fmla="*/ 69 h 93"/>
                  <a:gd name="T22" fmla="*/ 0 w 127"/>
                  <a:gd name="T23" fmla="*/ 69 h 93"/>
                  <a:gd name="T24" fmla="*/ 0 w 127"/>
                  <a:gd name="T25" fmla="*/ 34 h 93"/>
                  <a:gd name="T26" fmla="*/ 12 w 127"/>
                  <a:gd name="T27" fmla="*/ 34 h 93"/>
                  <a:gd name="T28" fmla="*/ 12 w 127"/>
                  <a:gd name="T29" fmla="*/ 23 h 93"/>
                  <a:gd name="T30" fmla="*/ 25 w 127"/>
                  <a:gd name="T31" fmla="*/ 23 h 93"/>
                  <a:gd name="T32" fmla="*/ 25 w 127"/>
                  <a:gd name="T33" fmla="*/ 11 h 93"/>
                  <a:gd name="T34" fmla="*/ 38 w 127"/>
                  <a:gd name="T35" fmla="*/ 11 h 93"/>
                  <a:gd name="T36" fmla="*/ 38 w 127"/>
                  <a:gd name="T37" fmla="*/ 0 h 9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7" h="93">
                    <a:moveTo>
                      <a:pt x="38" y="0"/>
                    </a:moveTo>
                    <a:lnTo>
                      <a:pt x="114" y="0"/>
                    </a:lnTo>
                    <a:lnTo>
                      <a:pt x="114" y="11"/>
                    </a:lnTo>
                    <a:lnTo>
                      <a:pt x="126" y="11"/>
                    </a:lnTo>
                    <a:lnTo>
                      <a:pt x="126" y="69"/>
                    </a:lnTo>
                    <a:lnTo>
                      <a:pt x="114" y="69"/>
                    </a:lnTo>
                    <a:lnTo>
                      <a:pt x="114" y="81"/>
                    </a:lnTo>
                    <a:lnTo>
                      <a:pt x="100" y="81"/>
                    </a:lnTo>
                    <a:lnTo>
                      <a:pt x="100" y="92"/>
                    </a:lnTo>
                    <a:lnTo>
                      <a:pt x="12" y="92"/>
                    </a:lnTo>
                    <a:lnTo>
                      <a:pt x="12" y="69"/>
                    </a:lnTo>
                    <a:lnTo>
                      <a:pt x="0" y="69"/>
                    </a:lnTo>
                    <a:lnTo>
                      <a:pt x="0" y="34"/>
                    </a:lnTo>
                    <a:lnTo>
                      <a:pt x="12" y="34"/>
                    </a:lnTo>
                    <a:lnTo>
                      <a:pt x="12" y="23"/>
                    </a:lnTo>
                    <a:lnTo>
                      <a:pt x="25" y="23"/>
                    </a:lnTo>
                    <a:lnTo>
                      <a:pt x="25" y="11"/>
                    </a:lnTo>
                    <a:lnTo>
                      <a:pt x="38" y="11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4" name="Freeform 163"/>
              <p:cNvSpPr>
                <a:spLocks/>
              </p:cNvSpPr>
              <p:nvPr/>
            </p:nvSpPr>
            <p:spPr bwMode="auto">
              <a:xfrm>
                <a:off x="4641" y="1921"/>
                <a:ext cx="10" cy="9"/>
              </a:xfrm>
              <a:custGeom>
                <a:avLst/>
                <a:gdLst>
                  <a:gd name="T0" fmla="*/ 0 w 10"/>
                  <a:gd name="T1" fmla="*/ 0 h 9"/>
                  <a:gd name="T2" fmla="*/ 9 w 10"/>
                  <a:gd name="T3" fmla="*/ 0 h 9"/>
                  <a:gd name="T4" fmla="*/ 9 w 10"/>
                  <a:gd name="T5" fmla="*/ 8 h 9"/>
                  <a:gd name="T6" fmla="*/ 0 w 10"/>
                  <a:gd name="T7" fmla="*/ 8 h 9"/>
                  <a:gd name="T8" fmla="*/ 0 w 1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0" y="0"/>
                    </a:moveTo>
                    <a:lnTo>
                      <a:pt x="9" y="0"/>
                    </a:lnTo>
                    <a:lnTo>
                      <a:pt x="9" y="8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5" name="Freeform 164"/>
              <p:cNvSpPr>
                <a:spLocks/>
              </p:cNvSpPr>
              <p:nvPr/>
            </p:nvSpPr>
            <p:spPr bwMode="auto">
              <a:xfrm>
                <a:off x="4304" y="1957"/>
                <a:ext cx="76" cy="33"/>
              </a:xfrm>
              <a:custGeom>
                <a:avLst/>
                <a:gdLst>
                  <a:gd name="T0" fmla="*/ 37 w 76"/>
                  <a:gd name="T1" fmla="*/ 0 h 33"/>
                  <a:gd name="T2" fmla="*/ 75 w 76"/>
                  <a:gd name="T3" fmla="*/ 0 h 33"/>
                  <a:gd name="T4" fmla="*/ 75 w 76"/>
                  <a:gd name="T5" fmla="*/ 11 h 33"/>
                  <a:gd name="T6" fmla="*/ 63 w 76"/>
                  <a:gd name="T7" fmla="*/ 11 h 33"/>
                  <a:gd name="T8" fmla="*/ 63 w 76"/>
                  <a:gd name="T9" fmla="*/ 22 h 33"/>
                  <a:gd name="T10" fmla="*/ 25 w 76"/>
                  <a:gd name="T11" fmla="*/ 22 h 33"/>
                  <a:gd name="T12" fmla="*/ 25 w 76"/>
                  <a:gd name="T13" fmla="*/ 32 h 33"/>
                  <a:gd name="T14" fmla="*/ 0 w 76"/>
                  <a:gd name="T15" fmla="*/ 32 h 33"/>
                  <a:gd name="T16" fmla="*/ 0 w 76"/>
                  <a:gd name="T17" fmla="*/ 22 h 33"/>
                  <a:gd name="T18" fmla="*/ 12 w 76"/>
                  <a:gd name="T19" fmla="*/ 22 h 33"/>
                  <a:gd name="T20" fmla="*/ 12 w 76"/>
                  <a:gd name="T21" fmla="*/ 11 h 33"/>
                  <a:gd name="T22" fmla="*/ 37 w 76"/>
                  <a:gd name="T23" fmla="*/ 11 h 33"/>
                  <a:gd name="T24" fmla="*/ 37 w 76"/>
                  <a:gd name="T25" fmla="*/ 0 h 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6" h="33">
                    <a:moveTo>
                      <a:pt x="37" y="0"/>
                    </a:moveTo>
                    <a:lnTo>
                      <a:pt x="75" y="0"/>
                    </a:lnTo>
                    <a:lnTo>
                      <a:pt x="75" y="11"/>
                    </a:lnTo>
                    <a:lnTo>
                      <a:pt x="63" y="11"/>
                    </a:lnTo>
                    <a:lnTo>
                      <a:pt x="63" y="22"/>
                    </a:lnTo>
                    <a:lnTo>
                      <a:pt x="25" y="22"/>
                    </a:lnTo>
                    <a:lnTo>
                      <a:pt x="25" y="32"/>
                    </a:lnTo>
                    <a:lnTo>
                      <a:pt x="0" y="32"/>
                    </a:lnTo>
                    <a:lnTo>
                      <a:pt x="0" y="22"/>
                    </a:lnTo>
                    <a:lnTo>
                      <a:pt x="12" y="22"/>
                    </a:lnTo>
                    <a:lnTo>
                      <a:pt x="12" y="11"/>
                    </a:lnTo>
                    <a:lnTo>
                      <a:pt x="37" y="11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6" name="Freeform 165"/>
              <p:cNvSpPr>
                <a:spLocks/>
              </p:cNvSpPr>
              <p:nvPr/>
            </p:nvSpPr>
            <p:spPr bwMode="auto">
              <a:xfrm>
                <a:off x="3437" y="2016"/>
                <a:ext cx="411" cy="551"/>
              </a:xfrm>
              <a:custGeom>
                <a:avLst/>
                <a:gdLst>
                  <a:gd name="T0" fmla="*/ 231 w 411"/>
                  <a:gd name="T1" fmla="*/ 0 h 551"/>
                  <a:gd name="T2" fmla="*/ 256 w 411"/>
                  <a:gd name="T3" fmla="*/ 13 h 551"/>
                  <a:gd name="T4" fmla="*/ 269 w 411"/>
                  <a:gd name="T5" fmla="*/ 25 h 551"/>
                  <a:gd name="T6" fmla="*/ 282 w 411"/>
                  <a:gd name="T7" fmla="*/ 239 h 551"/>
                  <a:gd name="T8" fmla="*/ 308 w 411"/>
                  <a:gd name="T9" fmla="*/ 228 h 551"/>
                  <a:gd name="T10" fmla="*/ 321 w 411"/>
                  <a:gd name="T11" fmla="*/ 239 h 551"/>
                  <a:gd name="T12" fmla="*/ 333 w 411"/>
                  <a:gd name="T13" fmla="*/ 228 h 551"/>
                  <a:gd name="T14" fmla="*/ 346 w 411"/>
                  <a:gd name="T15" fmla="*/ 239 h 551"/>
                  <a:gd name="T16" fmla="*/ 360 w 411"/>
                  <a:gd name="T17" fmla="*/ 288 h 551"/>
                  <a:gd name="T18" fmla="*/ 373 w 411"/>
                  <a:gd name="T19" fmla="*/ 251 h 551"/>
                  <a:gd name="T20" fmla="*/ 385 w 411"/>
                  <a:gd name="T21" fmla="*/ 275 h 551"/>
                  <a:gd name="T22" fmla="*/ 397 w 411"/>
                  <a:gd name="T23" fmla="*/ 299 h 551"/>
                  <a:gd name="T24" fmla="*/ 410 w 411"/>
                  <a:gd name="T25" fmla="*/ 323 h 551"/>
                  <a:gd name="T26" fmla="*/ 397 w 411"/>
                  <a:gd name="T27" fmla="*/ 418 h 551"/>
                  <a:gd name="T28" fmla="*/ 385 w 411"/>
                  <a:gd name="T29" fmla="*/ 430 h 551"/>
                  <a:gd name="T30" fmla="*/ 360 w 411"/>
                  <a:gd name="T31" fmla="*/ 442 h 551"/>
                  <a:gd name="T32" fmla="*/ 333 w 411"/>
                  <a:gd name="T33" fmla="*/ 455 h 551"/>
                  <a:gd name="T34" fmla="*/ 321 w 411"/>
                  <a:gd name="T35" fmla="*/ 466 h 551"/>
                  <a:gd name="T36" fmla="*/ 282 w 411"/>
                  <a:gd name="T37" fmla="*/ 478 h 551"/>
                  <a:gd name="T38" fmla="*/ 256 w 411"/>
                  <a:gd name="T39" fmla="*/ 491 h 551"/>
                  <a:gd name="T40" fmla="*/ 231 w 411"/>
                  <a:gd name="T41" fmla="*/ 503 h 551"/>
                  <a:gd name="T42" fmla="*/ 206 w 411"/>
                  <a:gd name="T43" fmla="*/ 513 h 551"/>
                  <a:gd name="T44" fmla="*/ 155 w 411"/>
                  <a:gd name="T45" fmla="*/ 526 h 551"/>
                  <a:gd name="T46" fmla="*/ 103 w 411"/>
                  <a:gd name="T47" fmla="*/ 538 h 551"/>
                  <a:gd name="T48" fmla="*/ 51 w 411"/>
                  <a:gd name="T49" fmla="*/ 550 h 551"/>
                  <a:gd name="T50" fmla="*/ 38 w 411"/>
                  <a:gd name="T51" fmla="*/ 538 h 551"/>
                  <a:gd name="T52" fmla="*/ 26 w 411"/>
                  <a:gd name="T53" fmla="*/ 526 h 551"/>
                  <a:gd name="T54" fmla="*/ 12 w 411"/>
                  <a:gd name="T55" fmla="*/ 503 h 551"/>
                  <a:gd name="T56" fmla="*/ 0 w 411"/>
                  <a:gd name="T57" fmla="*/ 466 h 551"/>
                  <a:gd name="T58" fmla="*/ 12 w 411"/>
                  <a:gd name="T59" fmla="*/ 383 h 551"/>
                  <a:gd name="T60" fmla="*/ 26 w 411"/>
                  <a:gd name="T61" fmla="*/ 359 h 551"/>
                  <a:gd name="T62" fmla="*/ 64 w 411"/>
                  <a:gd name="T63" fmla="*/ 347 h 551"/>
                  <a:gd name="T64" fmla="*/ 51 w 411"/>
                  <a:gd name="T65" fmla="*/ 335 h 551"/>
                  <a:gd name="T66" fmla="*/ 64 w 411"/>
                  <a:gd name="T67" fmla="*/ 299 h 551"/>
                  <a:gd name="T68" fmla="*/ 77 w 411"/>
                  <a:gd name="T69" fmla="*/ 288 h 551"/>
                  <a:gd name="T70" fmla="*/ 128 w 411"/>
                  <a:gd name="T71" fmla="*/ 275 h 551"/>
                  <a:gd name="T72" fmla="*/ 103 w 411"/>
                  <a:gd name="T73" fmla="*/ 263 h 551"/>
                  <a:gd name="T74" fmla="*/ 115 w 411"/>
                  <a:gd name="T75" fmla="*/ 251 h 551"/>
                  <a:gd name="T76" fmla="*/ 128 w 411"/>
                  <a:gd name="T77" fmla="*/ 239 h 551"/>
                  <a:gd name="T78" fmla="*/ 179 w 411"/>
                  <a:gd name="T79" fmla="*/ 228 h 551"/>
                  <a:gd name="T80" fmla="*/ 155 w 411"/>
                  <a:gd name="T81" fmla="*/ 216 h 551"/>
                  <a:gd name="T82" fmla="*/ 141 w 411"/>
                  <a:gd name="T83" fmla="*/ 180 h 551"/>
                  <a:gd name="T84" fmla="*/ 155 w 411"/>
                  <a:gd name="T85" fmla="*/ 132 h 551"/>
                  <a:gd name="T86" fmla="*/ 167 w 411"/>
                  <a:gd name="T87" fmla="*/ 60 h 551"/>
                  <a:gd name="T88" fmla="*/ 179 w 411"/>
                  <a:gd name="T89" fmla="*/ 37 h 551"/>
                  <a:gd name="T90" fmla="*/ 193 w 411"/>
                  <a:gd name="T91" fmla="*/ 13 h 55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411" h="551">
                    <a:moveTo>
                      <a:pt x="193" y="0"/>
                    </a:moveTo>
                    <a:lnTo>
                      <a:pt x="231" y="0"/>
                    </a:lnTo>
                    <a:lnTo>
                      <a:pt x="231" y="13"/>
                    </a:lnTo>
                    <a:lnTo>
                      <a:pt x="256" y="13"/>
                    </a:lnTo>
                    <a:lnTo>
                      <a:pt x="256" y="25"/>
                    </a:lnTo>
                    <a:lnTo>
                      <a:pt x="269" y="25"/>
                    </a:lnTo>
                    <a:lnTo>
                      <a:pt x="269" y="239"/>
                    </a:lnTo>
                    <a:lnTo>
                      <a:pt x="282" y="239"/>
                    </a:lnTo>
                    <a:lnTo>
                      <a:pt x="282" y="228"/>
                    </a:lnTo>
                    <a:lnTo>
                      <a:pt x="308" y="228"/>
                    </a:lnTo>
                    <a:lnTo>
                      <a:pt x="308" y="239"/>
                    </a:lnTo>
                    <a:lnTo>
                      <a:pt x="321" y="239"/>
                    </a:lnTo>
                    <a:lnTo>
                      <a:pt x="321" y="228"/>
                    </a:lnTo>
                    <a:lnTo>
                      <a:pt x="333" y="228"/>
                    </a:lnTo>
                    <a:lnTo>
                      <a:pt x="333" y="239"/>
                    </a:lnTo>
                    <a:lnTo>
                      <a:pt x="346" y="239"/>
                    </a:lnTo>
                    <a:lnTo>
                      <a:pt x="346" y="288"/>
                    </a:lnTo>
                    <a:lnTo>
                      <a:pt x="360" y="288"/>
                    </a:lnTo>
                    <a:lnTo>
                      <a:pt x="360" y="251"/>
                    </a:lnTo>
                    <a:lnTo>
                      <a:pt x="373" y="251"/>
                    </a:lnTo>
                    <a:lnTo>
                      <a:pt x="373" y="275"/>
                    </a:lnTo>
                    <a:lnTo>
                      <a:pt x="385" y="275"/>
                    </a:lnTo>
                    <a:lnTo>
                      <a:pt x="385" y="299"/>
                    </a:lnTo>
                    <a:lnTo>
                      <a:pt x="397" y="299"/>
                    </a:lnTo>
                    <a:lnTo>
                      <a:pt x="397" y="323"/>
                    </a:lnTo>
                    <a:lnTo>
                      <a:pt x="410" y="323"/>
                    </a:lnTo>
                    <a:lnTo>
                      <a:pt x="410" y="418"/>
                    </a:lnTo>
                    <a:lnTo>
                      <a:pt x="397" y="418"/>
                    </a:lnTo>
                    <a:lnTo>
                      <a:pt x="397" y="430"/>
                    </a:lnTo>
                    <a:lnTo>
                      <a:pt x="385" y="430"/>
                    </a:lnTo>
                    <a:lnTo>
                      <a:pt x="385" y="442"/>
                    </a:lnTo>
                    <a:lnTo>
                      <a:pt x="360" y="442"/>
                    </a:lnTo>
                    <a:lnTo>
                      <a:pt x="360" y="455"/>
                    </a:lnTo>
                    <a:lnTo>
                      <a:pt x="333" y="455"/>
                    </a:lnTo>
                    <a:lnTo>
                      <a:pt x="333" y="466"/>
                    </a:lnTo>
                    <a:lnTo>
                      <a:pt x="321" y="466"/>
                    </a:lnTo>
                    <a:lnTo>
                      <a:pt x="321" y="478"/>
                    </a:lnTo>
                    <a:lnTo>
                      <a:pt x="282" y="478"/>
                    </a:lnTo>
                    <a:lnTo>
                      <a:pt x="282" y="491"/>
                    </a:lnTo>
                    <a:lnTo>
                      <a:pt x="256" y="491"/>
                    </a:lnTo>
                    <a:lnTo>
                      <a:pt x="256" y="503"/>
                    </a:lnTo>
                    <a:lnTo>
                      <a:pt x="231" y="503"/>
                    </a:lnTo>
                    <a:lnTo>
                      <a:pt x="231" y="513"/>
                    </a:lnTo>
                    <a:lnTo>
                      <a:pt x="206" y="513"/>
                    </a:lnTo>
                    <a:lnTo>
                      <a:pt x="206" y="526"/>
                    </a:lnTo>
                    <a:lnTo>
                      <a:pt x="155" y="526"/>
                    </a:lnTo>
                    <a:lnTo>
                      <a:pt x="155" y="538"/>
                    </a:lnTo>
                    <a:lnTo>
                      <a:pt x="103" y="538"/>
                    </a:lnTo>
                    <a:lnTo>
                      <a:pt x="103" y="550"/>
                    </a:lnTo>
                    <a:lnTo>
                      <a:pt x="51" y="550"/>
                    </a:lnTo>
                    <a:lnTo>
                      <a:pt x="51" y="538"/>
                    </a:lnTo>
                    <a:lnTo>
                      <a:pt x="38" y="538"/>
                    </a:lnTo>
                    <a:lnTo>
                      <a:pt x="38" y="526"/>
                    </a:lnTo>
                    <a:lnTo>
                      <a:pt x="26" y="526"/>
                    </a:lnTo>
                    <a:lnTo>
                      <a:pt x="26" y="503"/>
                    </a:lnTo>
                    <a:lnTo>
                      <a:pt x="12" y="503"/>
                    </a:lnTo>
                    <a:lnTo>
                      <a:pt x="12" y="466"/>
                    </a:lnTo>
                    <a:lnTo>
                      <a:pt x="0" y="466"/>
                    </a:lnTo>
                    <a:lnTo>
                      <a:pt x="0" y="383"/>
                    </a:lnTo>
                    <a:lnTo>
                      <a:pt x="12" y="383"/>
                    </a:lnTo>
                    <a:lnTo>
                      <a:pt x="12" y="359"/>
                    </a:lnTo>
                    <a:lnTo>
                      <a:pt x="26" y="359"/>
                    </a:lnTo>
                    <a:lnTo>
                      <a:pt x="26" y="347"/>
                    </a:lnTo>
                    <a:lnTo>
                      <a:pt x="64" y="347"/>
                    </a:lnTo>
                    <a:lnTo>
                      <a:pt x="64" y="335"/>
                    </a:lnTo>
                    <a:lnTo>
                      <a:pt x="51" y="335"/>
                    </a:lnTo>
                    <a:lnTo>
                      <a:pt x="51" y="299"/>
                    </a:lnTo>
                    <a:lnTo>
                      <a:pt x="64" y="299"/>
                    </a:lnTo>
                    <a:lnTo>
                      <a:pt x="64" y="288"/>
                    </a:lnTo>
                    <a:lnTo>
                      <a:pt x="77" y="288"/>
                    </a:lnTo>
                    <a:lnTo>
                      <a:pt x="77" y="275"/>
                    </a:lnTo>
                    <a:lnTo>
                      <a:pt x="128" y="275"/>
                    </a:lnTo>
                    <a:lnTo>
                      <a:pt x="128" y="263"/>
                    </a:lnTo>
                    <a:lnTo>
                      <a:pt x="103" y="263"/>
                    </a:lnTo>
                    <a:lnTo>
                      <a:pt x="103" y="251"/>
                    </a:lnTo>
                    <a:lnTo>
                      <a:pt x="115" y="251"/>
                    </a:lnTo>
                    <a:lnTo>
                      <a:pt x="115" y="239"/>
                    </a:lnTo>
                    <a:lnTo>
                      <a:pt x="128" y="239"/>
                    </a:lnTo>
                    <a:lnTo>
                      <a:pt x="128" y="228"/>
                    </a:lnTo>
                    <a:lnTo>
                      <a:pt x="179" y="228"/>
                    </a:lnTo>
                    <a:lnTo>
                      <a:pt x="179" y="216"/>
                    </a:lnTo>
                    <a:lnTo>
                      <a:pt x="155" y="216"/>
                    </a:lnTo>
                    <a:lnTo>
                      <a:pt x="155" y="180"/>
                    </a:lnTo>
                    <a:lnTo>
                      <a:pt x="141" y="180"/>
                    </a:lnTo>
                    <a:lnTo>
                      <a:pt x="141" y="132"/>
                    </a:lnTo>
                    <a:lnTo>
                      <a:pt x="155" y="132"/>
                    </a:lnTo>
                    <a:lnTo>
                      <a:pt x="155" y="60"/>
                    </a:lnTo>
                    <a:lnTo>
                      <a:pt x="167" y="60"/>
                    </a:lnTo>
                    <a:lnTo>
                      <a:pt x="167" y="37"/>
                    </a:lnTo>
                    <a:lnTo>
                      <a:pt x="179" y="37"/>
                    </a:lnTo>
                    <a:lnTo>
                      <a:pt x="179" y="13"/>
                    </a:lnTo>
                    <a:lnTo>
                      <a:pt x="193" y="13"/>
                    </a:lnTo>
                    <a:lnTo>
                      <a:pt x="193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7" name="Freeform 166"/>
              <p:cNvSpPr>
                <a:spLocks/>
              </p:cNvSpPr>
              <p:nvPr/>
            </p:nvSpPr>
            <p:spPr bwMode="auto">
              <a:xfrm>
                <a:off x="4654" y="2016"/>
                <a:ext cx="62" cy="95"/>
              </a:xfrm>
              <a:custGeom>
                <a:avLst/>
                <a:gdLst>
                  <a:gd name="T0" fmla="*/ 13 w 62"/>
                  <a:gd name="T1" fmla="*/ 0 h 95"/>
                  <a:gd name="T2" fmla="*/ 24 w 62"/>
                  <a:gd name="T3" fmla="*/ 0 h 95"/>
                  <a:gd name="T4" fmla="*/ 24 w 62"/>
                  <a:gd name="T5" fmla="*/ 12 h 95"/>
                  <a:gd name="T6" fmla="*/ 13 w 62"/>
                  <a:gd name="T7" fmla="*/ 12 h 95"/>
                  <a:gd name="T8" fmla="*/ 13 w 62"/>
                  <a:gd name="T9" fmla="*/ 24 h 95"/>
                  <a:gd name="T10" fmla="*/ 24 w 62"/>
                  <a:gd name="T11" fmla="*/ 24 h 95"/>
                  <a:gd name="T12" fmla="*/ 24 w 62"/>
                  <a:gd name="T13" fmla="*/ 47 h 95"/>
                  <a:gd name="T14" fmla="*/ 36 w 62"/>
                  <a:gd name="T15" fmla="*/ 47 h 95"/>
                  <a:gd name="T16" fmla="*/ 36 w 62"/>
                  <a:gd name="T17" fmla="*/ 58 h 95"/>
                  <a:gd name="T18" fmla="*/ 48 w 62"/>
                  <a:gd name="T19" fmla="*/ 58 h 95"/>
                  <a:gd name="T20" fmla="*/ 48 w 62"/>
                  <a:gd name="T21" fmla="*/ 70 h 95"/>
                  <a:gd name="T22" fmla="*/ 61 w 62"/>
                  <a:gd name="T23" fmla="*/ 70 h 95"/>
                  <a:gd name="T24" fmla="*/ 61 w 62"/>
                  <a:gd name="T25" fmla="*/ 94 h 95"/>
                  <a:gd name="T26" fmla="*/ 48 w 62"/>
                  <a:gd name="T27" fmla="*/ 94 h 95"/>
                  <a:gd name="T28" fmla="*/ 48 w 62"/>
                  <a:gd name="T29" fmla="*/ 70 h 95"/>
                  <a:gd name="T30" fmla="*/ 36 w 62"/>
                  <a:gd name="T31" fmla="*/ 70 h 95"/>
                  <a:gd name="T32" fmla="*/ 36 w 62"/>
                  <a:gd name="T33" fmla="*/ 58 h 95"/>
                  <a:gd name="T34" fmla="*/ 24 w 62"/>
                  <a:gd name="T35" fmla="*/ 58 h 95"/>
                  <a:gd name="T36" fmla="*/ 24 w 62"/>
                  <a:gd name="T37" fmla="*/ 47 h 95"/>
                  <a:gd name="T38" fmla="*/ 13 w 62"/>
                  <a:gd name="T39" fmla="*/ 47 h 95"/>
                  <a:gd name="T40" fmla="*/ 13 w 62"/>
                  <a:gd name="T41" fmla="*/ 24 h 95"/>
                  <a:gd name="T42" fmla="*/ 0 w 62"/>
                  <a:gd name="T43" fmla="*/ 24 h 95"/>
                  <a:gd name="T44" fmla="*/ 0 w 62"/>
                  <a:gd name="T45" fmla="*/ 12 h 95"/>
                  <a:gd name="T46" fmla="*/ 13 w 62"/>
                  <a:gd name="T47" fmla="*/ 12 h 95"/>
                  <a:gd name="T48" fmla="*/ 13 w 62"/>
                  <a:gd name="T49" fmla="*/ 0 h 9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2" h="95">
                    <a:moveTo>
                      <a:pt x="13" y="0"/>
                    </a:moveTo>
                    <a:lnTo>
                      <a:pt x="24" y="0"/>
                    </a:lnTo>
                    <a:lnTo>
                      <a:pt x="24" y="12"/>
                    </a:lnTo>
                    <a:lnTo>
                      <a:pt x="13" y="12"/>
                    </a:lnTo>
                    <a:lnTo>
                      <a:pt x="13" y="24"/>
                    </a:lnTo>
                    <a:lnTo>
                      <a:pt x="24" y="24"/>
                    </a:lnTo>
                    <a:lnTo>
                      <a:pt x="24" y="47"/>
                    </a:lnTo>
                    <a:lnTo>
                      <a:pt x="36" y="47"/>
                    </a:lnTo>
                    <a:lnTo>
                      <a:pt x="36" y="58"/>
                    </a:lnTo>
                    <a:lnTo>
                      <a:pt x="48" y="58"/>
                    </a:lnTo>
                    <a:lnTo>
                      <a:pt x="48" y="70"/>
                    </a:lnTo>
                    <a:lnTo>
                      <a:pt x="61" y="70"/>
                    </a:lnTo>
                    <a:lnTo>
                      <a:pt x="61" y="94"/>
                    </a:lnTo>
                    <a:lnTo>
                      <a:pt x="48" y="94"/>
                    </a:lnTo>
                    <a:lnTo>
                      <a:pt x="48" y="70"/>
                    </a:lnTo>
                    <a:lnTo>
                      <a:pt x="36" y="70"/>
                    </a:lnTo>
                    <a:lnTo>
                      <a:pt x="36" y="58"/>
                    </a:lnTo>
                    <a:lnTo>
                      <a:pt x="24" y="58"/>
                    </a:lnTo>
                    <a:lnTo>
                      <a:pt x="24" y="47"/>
                    </a:lnTo>
                    <a:lnTo>
                      <a:pt x="13" y="47"/>
                    </a:lnTo>
                    <a:lnTo>
                      <a:pt x="13" y="24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" y="1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8" name="Freeform 167"/>
              <p:cNvSpPr>
                <a:spLocks/>
              </p:cNvSpPr>
              <p:nvPr/>
            </p:nvSpPr>
            <p:spPr bwMode="auto">
              <a:xfrm>
                <a:off x="3980" y="2029"/>
                <a:ext cx="37" cy="34"/>
              </a:xfrm>
              <a:custGeom>
                <a:avLst/>
                <a:gdLst>
                  <a:gd name="T0" fmla="*/ 12 w 37"/>
                  <a:gd name="T1" fmla="*/ 0 h 34"/>
                  <a:gd name="T2" fmla="*/ 36 w 37"/>
                  <a:gd name="T3" fmla="*/ 0 h 34"/>
                  <a:gd name="T4" fmla="*/ 36 w 37"/>
                  <a:gd name="T5" fmla="*/ 11 h 34"/>
                  <a:gd name="T6" fmla="*/ 12 w 37"/>
                  <a:gd name="T7" fmla="*/ 11 h 34"/>
                  <a:gd name="T8" fmla="*/ 12 w 37"/>
                  <a:gd name="T9" fmla="*/ 33 h 34"/>
                  <a:gd name="T10" fmla="*/ 0 w 37"/>
                  <a:gd name="T11" fmla="*/ 33 h 34"/>
                  <a:gd name="T12" fmla="*/ 0 w 37"/>
                  <a:gd name="T13" fmla="*/ 11 h 34"/>
                  <a:gd name="T14" fmla="*/ 12 w 37"/>
                  <a:gd name="T15" fmla="*/ 11 h 34"/>
                  <a:gd name="T16" fmla="*/ 12 w 37"/>
                  <a:gd name="T17" fmla="*/ 0 h 3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34">
                    <a:moveTo>
                      <a:pt x="12" y="0"/>
                    </a:moveTo>
                    <a:lnTo>
                      <a:pt x="36" y="0"/>
                    </a:lnTo>
                    <a:lnTo>
                      <a:pt x="36" y="11"/>
                    </a:lnTo>
                    <a:lnTo>
                      <a:pt x="12" y="11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0" y="11"/>
                    </a:lnTo>
                    <a:lnTo>
                      <a:pt x="12" y="11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69" name="Freeform 168"/>
              <p:cNvSpPr>
                <a:spLocks/>
              </p:cNvSpPr>
              <p:nvPr/>
            </p:nvSpPr>
            <p:spPr bwMode="auto">
              <a:xfrm>
                <a:off x="4006" y="2101"/>
                <a:ext cx="24" cy="57"/>
              </a:xfrm>
              <a:custGeom>
                <a:avLst/>
                <a:gdLst>
                  <a:gd name="T0" fmla="*/ 11 w 24"/>
                  <a:gd name="T1" fmla="*/ 0 h 57"/>
                  <a:gd name="T2" fmla="*/ 23 w 24"/>
                  <a:gd name="T3" fmla="*/ 0 h 57"/>
                  <a:gd name="T4" fmla="*/ 23 w 24"/>
                  <a:gd name="T5" fmla="*/ 23 h 57"/>
                  <a:gd name="T6" fmla="*/ 11 w 24"/>
                  <a:gd name="T7" fmla="*/ 23 h 57"/>
                  <a:gd name="T8" fmla="*/ 11 w 24"/>
                  <a:gd name="T9" fmla="*/ 56 h 57"/>
                  <a:gd name="T10" fmla="*/ 0 w 24"/>
                  <a:gd name="T11" fmla="*/ 56 h 57"/>
                  <a:gd name="T12" fmla="*/ 0 w 24"/>
                  <a:gd name="T13" fmla="*/ 23 h 57"/>
                  <a:gd name="T14" fmla="*/ 11 w 24"/>
                  <a:gd name="T15" fmla="*/ 23 h 57"/>
                  <a:gd name="T16" fmla="*/ 11 w 24"/>
                  <a:gd name="T17" fmla="*/ 11 h 57"/>
                  <a:gd name="T18" fmla="*/ 11 w 24"/>
                  <a:gd name="T19" fmla="*/ 0 h 5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" h="57">
                    <a:moveTo>
                      <a:pt x="11" y="0"/>
                    </a:moveTo>
                    <a:lnTo>
                      <a:pt x="23" y="0"/>
                    </a:lnTo>
                    <a:lnTo>
                      <a:pt x="23" y="23"/>
                    </a:lnTo>
                    <a:lnTo>
                      <a:pt x="11" y="23"/>
                    </a:lnTo>
                    <a:lnTo>
                      <a:pt x="11" y="56"/>
                    </a:lnTo>
                    <a:lnTo>
                      <a:pt x="0" y="56"/>
                    </a:lnTo>
                    <a:lnTo>
                      <a:pt x="0" y="23"/>
                    </a:lnTo>
                    <a:lnTo>
                      <a:pt x="11" y="23"/>
                    </a:lnTo>
                    <a:lnTo>
                      <a:pt x="11" y="11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0" name="Freeform 169"/>
              <p:cNvSpPr>
                <a:spLocks/>
              </p:cNvSpPr>
              <p:nvPr/>
            </p:nvSpPr>
            <p:spPr bwMode="auto">
              <a:xfrm>
                <a:off x="4731" y="2125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10 w 11"/>
                  <a:gd name="T3" fmla="*/ 0 h 10"/>
                  <a:gd name="T4" fmla="*/ 10 w 11"/>
                  <a:gd name="T5" fmla="*/ 9 h 10"/>
                  <a:gd name="T6" fmla="*/ 0 w 11"/>
                  <a:gd name="T7" fmla="*/ 9 h 10"/>
                  <a:gd name="T8" fmla="*/ 0 w 11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10" y="0"/>
                    </a:lnTo>
                    <a:lnTo>
                      <a:pt x="10" y="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1" name="Freeform 170"/>
              <p:cNvSpPr>
                <a:spLocks/>
              </p:cNvSpPr>
              <p:nvPr/>
            </p:nvSpPr>
            <p:spPr bwMode="auto">
              <a:xfrm>
                <a:off x="4162" y="2185"/>
                <a:ext cx="386" cy="94"/>
              </a:xfrm>
              <a:custGeom>
                <a:avLst/>
                <a:gdLst>
                  <a:gd name="T0" fmla="*/ 78 w 386"/>
                  <a:gd name="T1" fmla="*/ 0 h 94"/>
                  <a:gd name="T2" fmla="*/ 64 w 386"/>
                  <a:gd name="T3" fmla="*/ 23 h 94"/>
                  <a:gd name="T4" fmla="*/ 78 w 386"/>
                  <a:gd name="T5" fmla="*/ 35 h 94"/>
                  <a:gd name="T6" fmla="*/ 90 w 386"/>
                  <a:gd name="T7" fmla="*/ 47 h 94"/>
                  <a:gd name="T8" fmla="*/ 115 w 386"/>
                  <a:gd name="T9" fmla="*/ 58 h 94"/>
                  <a:gd name="T10" fmla="*/ 141 w 386"/>
                  <a:gd name="T11" fmla="*/ 70 h 94"/>
                  <a:gd name="T12" fmla="*/ 230 w 386"/>
                  <a:gd name="T13" fmla="*/ 82 h 94"/>
                  <a:gd name="T14" fmla="*/ 269 w 386"/>
                  <a:gd name="T15" fmla="*/ 70 h 94"/>
                  <a:gd name="T16" fmla="*/ 282 w 386"/>
                  <a:gd name="T17" fmla="*/ 58 h 94"/>
                  <a:gd name="T18" fmla="*/ 295 w 386"/>
                  <a:gd name="T19" fmla="*/ 47 h 94"/>
                  <a:gd name="T20" fmla="*/ 308 w 386"/>
                  <a:gd name="T21" fmla="*/ 35 h 94"/>
                  <a:gd name="T22" fmla="*/ 320 w 386"/>
                  <a:gd name="T23" fmla="*/ 0 h 94"/>
                  <a:gd name="T24" fmla="*/ 334 w 386"/>
                  <a:gd name="T25" fmla="*/ 35 h 94"/>
                  <a:gd name="T26" fmla="*/ 347 w 386"/>
                  <a:gd name="T27" fmla="*/ 47 h 94"/>
                  <a:gd name="T28" fmla="*/ 385 w 386"/>
                  <a:gd name="T29" fmla="*/ 58 h 94"/>
                  <a:gd name="T30" fmla="*/ 347 w 386"/>
                  <a:gd name="T31" fmla="*/ 70 h 94"/>
                  <a:gd name="T32" fmla="*/ 334 w 386"/>
                  <a:gd name="T33" fmla="*/ 58 h 94"/>
                  <a:gd name="T34" fmla="*/ 320 w 386"/>
                  <a:gd name="T35" fmla="*/ 47 h 94"/>
                  <a:gd name="T36" fmla="*/ 308 w 386"/>
                  <a:gd name="T37" fmla="*/ 35 h 94"/>
                  <a:gd name="T38" fmla="*/ 295 w 386"/>
                  <a:gd name="T39" fmla="*/ 47 h 94"/>
                  <a:gd name="T40" fmla="*/ 282 w 386"/>
                  <a:gd name="T41" fmla="*/ 58 h 94"/>
                  <a:gd name="T42" fmla="*/ 269 w 386"/>
                  <a:gd name="T43" fmla="*/ 70 h 94"/>
                  <a:gd name="T44" fmla="*/ 230 w 386"/>
                  <a:gd name="T45" fmla="*/ 82 h 94"/>
                  <a:gd name="T46" fmla="*/ 141 w 386"/>
                  <a:gd name="T47" fmla="*/ 93 h 94"/>
                  <a:gd name="T48" fmla="*/ 115 w 386"/>
                  <a:gd name="T49" fmla="*/ 82 h 94"/>
                  <a:gd name="T50" fmla="*/ 90 w 386"/>
                  <a:gd name="T51" fmla="*/ 70 h 94"/>
                  <a:gd name="T52" fmla="*/ 78 w 386"/>
                  <a:gd name="T53" fmla="*/ 58 h 94"/>
                  <a:gd name="T54" fmla="*/ 64 w 386"/>
                  <a:gd name="T55" fmla="*/ 47 h 94"/>
                  <a:gd name="T56" fmla="*/ 51 w 386"/>
                  <a:gd name="T57" fmla="*/ 35 h 94"/>
                  <a:gd name="T58" fmla="*/ 38 w 386"/>
                  <a:gd name="T59" fmla="*/ 47 h 94"/>
                  <a:gd name="T60" fmla="*/ 26 w 386"/>
                  <a:gd name="T61" fmla="*/ 58 h 94"/>
                  <a:gd name="T62" fmla="*/ 0 w 386"/>
                  <a:gd name="T63" fmla="*/ 70 h 94"/>
                  <a:gd name="T64" fmla="*/ 26 w 386"/>
                  <a:gd name="T65" fmla="*/ 58 h 94"/>
                  <a:gd name="T66" fmla="*/ 38 w 386"/>
                  <a:gd name="T67" fmla="*/ 47 h 94"/>
                  <a:gd name="T68" fmla="*/ 51 w 386"/>
                  <a:gd name="T69" fmla="*/ 35 h 94"/>
                  <a:gd name="T70" fmla="*/ 64 w 386"/>
                  <a:gd name="T71" fmla="*/ 23 h 94"/>
                  <a:gd name="T72" fmla="*/ 64 w 386"/>
                  <a:gd name="T73" fmla="*/ 0 h 9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86" h="94">
                    <a:moveTo>
                      <a:pt x="64" y="0"/>
                    </a:moveTo>
                    <a:lnTo>
                      <a:pt x="78" y="0"/>
                    </a:lnTo>
                    <a:lnTo>
                      <a:pt x="78" y="23"/>
                    </a:lnTo>
                    <a:lnTo>
                      <a:pt x="64" y="23"/>
                    </a:lnTo>
                    <a:lnTo>
                      <a:pt x="64" y="35"/>
                    </a:lnTo>
                    <a:lnTo>
                      <a:pt x="78" y="35"/>
                    </a:lnTo>
                    <a:lnTo>
                      <a:pt x="78" y="47"/>
                    </a:lnTo>
                    <a:lnTo>
                      <a:pt x="90" y="47"/>
                    </a:lnTo>
                    <a:lnTo>
                      <a:pt x="90" y="58"/>
                    </a:lnTo>
                    <a:lnTo>
                      <a:pt x="115" y="58"/>
                    </a:lnTo>
                    <a:lnTo>
                      <a:pt x="115" y="70"/>
                    </a:lnTo>
                    <a:lnTo>
                      <a:pt x="141" y="70"/>
                    </a:lnTo>
                    <a:lnTo>
                      <a:pt x="141" y="82"/>
                    </a:lnTo>
                    <a:lnTo>
                      <a:pt x="230" y="82"/>
                    </a:lnTo>
                    <a:lnTo>
                      <a:pt x="230" y="70"/>
                    </a:lnTo>
                    <a:lnTo>
                      <a:pt x="269" y="70"/>
                    </a:lnTo>
                    <a:lnTo>
                      <a:pt x="269" y="58"/>
                    </a:lnTo>
                    <a:lnTo>
                      <a:pt x="282" y="58"/>
                    </a:lnTo>
                    <a:lnTo>
                      <a:pt x="282" y="47"/>
                    </a:lnTo>
                    <a:lnTo>
                      <a:pt x="295" y="47"/>
                    </a:lnTo>
                    <a:lnTo>
                      <a:pt x="295" y="35"/>
                    </a:lnTo>
                    <a:lnTo>
                      <a:pt x="308" y="35"/>
                    </a:lnTo>
                    <a:lnTo>
                      <a:pt x="308" y="0"/>
                    </a:lnTo>
                    <a:lnTo>
                      <a:pt x="320" y="0"/>
                    </a:lnTo>
                    <a:lnTo>
                      <a:pt x="320" y="35"/>
                    </a:lnTo>
                    <a:lnTo>
                      <a:pt x="334" y="35"/>
                    </a:lnTo>
                    <a:lnTo>
                      <a:pt x="334" y="47"/>
                    </a:lnTo>
                    <a:lnTo>
                      <a:pt x="347" y="47"/>
                    </a:lnTo>
                    <a:lnTo>
                      <a:pt x="347" y="58"/>
                    </a:lnTo>
                    <a:lnTo>
                      <a:pt x="385" y="58"/>
                    </a:lnTo>
                    <a:lnTo>
                      <a:pt x="385" y="70"/>
                    </a:lnTo>
                    <a:lnTo>
                      <a:pt x="347" y="70"/>
                    </a:lnTo>
                    <a:lnTo>
                      <a:pt x="347" y="58"/>
                    </a:lnTo>
                    <a:lnTo>
                      <a:pt x="334" y="58"/>
                    </a:lnTo>
                    <a:lnTo>
                      <a:pt x="334" y="47"/>
                    </a:lnTo>
                    <a:lnTo>
                      <a:pt x="320" y="47"/>
                    </a:lnTo>
                    <a:lnTo>
                      <a:pt x="320" y="35"/>
                    </a:lnTo>
                    <a:lnTo>
                      <a:pt x="308" y="35"/>
                    </a:lnTo>
                    <a:lnTo>
                      <a:pt x="308" y="47"/>
                    </a:lnTo>
                    <a:lnTo>
                      <a:pt x="295" y="47"/>
                    </a:lnTo>
                    <a:lnTo>
                      <a:pt x="295" y="58"/>
                    </a:lnTo>
                    <a:lnTo>
                      <a:pt x="282" y="58"/>
                    </a:lnTo>
                    <a:lnTo>
                      <a:pt x="282" y="70"/>
                    </a:lnTo>
                    <a:lnTo>
                      <a:pt x="269" y="70"/>
                    </a:lnTo>
                    <a:lnTo>
                      <a:pt x="269" y="82"/>
                    </a:lnTo>
                    <a:lnTo>
                      <a:pt x="230" y="82"/>
                    </a:lnTo>
                    <a:lnTo>
                      <a:pt x="230" y="93"/>
                    </a:lnTo>
                    <a:lnTo>
                      <a:pt x="141" y="93"/>
                    </a:lnTo>
                    <a:lnTo>
                      <a:pt x="141" y="82"/>
                    </a:lnTo>
                    <a:lnTo>
                      <a:pt x="115" y="82"/>
                    </a:lnTo>
                    <a:lnTo>
                      <a:pt x="115" y="70"/>
                    </a:lnTo>
                    <a:lnTo>
                      <a:pt x="90" y="70"/>
                    </a:lnTo>
                    <a:lnTo>
                      <a:pt x="90" y="58"/>
                    </a:lnTo>
                    <a:lnTo>
                      <a:pt x="78" y="58"/>
                    </a:lnTo>
                    <a:lnTo>
                      <a:pt x="78" y="47"/>
                    </a:lnTo>
                    <a:lnTo>
                      <a:pt x="64" y="47"/>
                    </a:lnTo>
                    <a:lnTo>
                      <a:pt x="64" y="35"/>
                    </a:lnTo>
                    <a:lnTo>
                      <a:pt x="51" y="35"/>
                    </a:lnTo>
                    <a:lnTo>
                      <a:pt x="51" y="47"/>
                    </a:lnTo>
                    <a:lnTo>
                      <a:pt x="38" y="47"/>
                    </a:lnTo>
                    <a:lnTo>
                      <a:pt x="38" y="58"/>
                    </a:lnTo>
                    <a:lnTo>
                      <a:pt x="26" y="58"/>
                    </a:lnTo>
                    <a:lnTo>
                      <a:pt x="26" y="70"/>
                    </a:lnTo>
                    <a:lnTo>
                      <a:pt x="0" y="70"/>
                    </a:lnTo>
                    <a:lnTo>
                      <a:pt x="0" y="58"/>
                    </a:lnTo>
                    <a:lnTo>
                      <a:pt x="26" y="58"/>
                    </a:lnTo>
                    <a:lnTo>
                      <a:pt x="26" y="47"/>
                    </a:lnTo>
                    <a:lnTo>
                      <a:pt x="38" y="47"/>
                    </a:lnTo>
                    <a:lnTo>
                      <a:pt x="38" y="35"/>
                    </a:lnTo>
                    <a:lnTo>
                      <a:pt x="51" y="35"/>
                    </a:lnTo>
                    <a:lnTo>
                      <a:pt x="51" y="23"/>
                    </a:lnTo>
                    <a:lnTo>
                      <a:pt x="64" y="23"/>
                    </a:lnTo>
                    <a:lnTo>
                      <a:pt x="64" y="11"/>
                    </a:lnTo>
                    <a:lnTo>
                      <a:pt x="64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2" name="Freeform 171"/>
              <p:cNvSpPr>
                <a:spLocks/>
              </p:cNvSpPr>
              <p:nvPr/>
            </p:nvSpPr>
            <p:spPr bwMode="auto">
              <a:xfrm>
                <a:off x="3488" y="2245"/>
                <a:ext cx="218" cy="238"/>
              </a:xfrm>
              <a:custGeom>
                <a:avLst/>
                <a:gdLst>
                  <a:gd name="T0" fmla="*/ 154 w 218"/>
                  <a:gd name="T1" fmla="*/ 0 h 238"/>
                  <a:gd name="T2" fmla="*/ 166 w 218"/>
                  <a:gd name="T3" fmla="*/ 12 h 238"/>
                  <a:gd name="T4" fmla="*/ 204 w 218"/>
                  <a:gd name="T5" fmla="*/ 23 h 238"/>
                  <a:gd name="T6" fmla="*/ 217 w 218"/>
                  <a:gd name="T7" fmla="*/ 12 h 238"/>
                  <a:gd name="T8" fmla="*/ 204 w 218"/>
                  <a:gd name="T9" fmla="*/ 23 h 238"/>
                  <a:gd name="T10" fmla="*/ 217 w 218"/>
                  <a:gd name="T11" fmla="*/ 59 h 238"/>
                  <a:gd name="T12" fmla="*/ 204 w 218"/>
                  <a:gd name="T13" fmla="*/ 83 h 238"/>
                  <a:gd name="T14" fmla="*/ 191 w 218"/>
                  <a:gd name="T15" fmla="*/ 106 h 238"/>
                  <a:gd name="T16" fmla="*/ 179 w 218"/>
                  <a:gd name="T17" fmla="*/ 118 h 238"/>
                  <a:gd name="T18" fmla="*/ 166 w 218"/>
                  <a:gd name="T19" fmla="*/ 142 h 238"/>
                  <a:gd name="T20" fmla="*/ 154 w 218"/>
                  <a:gd name="T21" fmla="*/ 154 h 238"/>
                  <a:gd name="T22" fmla="*/ 141 w 218"/>
                  <a:gd name="T23" fmla="*/ 178 h 238"/>
                  <a:gd name="T24" fmla="*/ 127 w 218"/>
                  <a:gd name="T25" fmla="*/ 213 h 238"/>
                  <a:gd name="T26" fmla="*/ 115 w 218"/>
                  <a:gd name="T27" fmla="*/ 237 h 238"/>
                  <a:gd name="T28" fmla="*/ 127 w 218"/>
                  <a:gd name="T29" fmla="*/ 213 h 238"/>
                  <a:gd name="T30" fmla="*/ 141 w 218"/>
                  <a:gd name="T31" fmla="*/ 178 h 238"/>
                  <a:gd name="T32" fmla="*/ 127 w 218"/>
                  <a:gd name="T33" fmla="*/ 142 h 238"/>
                  <a:gd name="T34" fmla="*/ 115 w 218"/>
                  <a:gd name="T35" fmla="*/ 154 h 238"/>
                  <a:gd name="T36" fmla="*/ 102 w 218"/>
                  <a:gd name="T37" fmla="*/ 166 h 238"/>
                  <a:gd name="T38" fmla="*/ 77 w 218"/>
                  <a:gd name="T39" fmla="*/ 178 h 238"/>
                  <a:gd name="T40" fmla="*/ 63 w 218"/>
                  <a:gd name="T41" fmla="*/ 189 h 238"/>
                  <a:gd name="T42" fmla="*/ 13 w 218"/>
                  <a:gd name="T43" fmla="*/ 201 h 238"/>
                  <a:gd name="T44" fmla="*/ 0 w 218"/>
                  <a:gd name="T45" fmla="*/ 213 h 238"/>
                  <a:gd name="T46" fmla="*/ 13 w 218"/>
                  <a:gd name="T47" fmla="*/ 201 h 238"/>
                  <a:gd name="T48" fmla="*/ 0 w 218"/>
                  <a:gd name="T49" fmla="*/ 178 h 238"/>
                  <a:gd name="T50" fmla="*/ 13 w 218"/>
                  <a:gd name="T51" fmla="*/ 154 h 238"/>
                  <a:gd name="T52" fmla="*/ 38 w 218"/>
                  <a:gd name="T53" fmla="*/ 142 h 238"/>
                  <a:gd name="T54" fmla="*/ 13 w 218"/>
                  <a:gd name="T55" fmla="*/ 131 h 238"/>
                  <a:gd name="T56" fmla="*/ 38 w 218"/>
                  <a:gd name="T57" fmla="*/ 118 h 238"/>
                  <a:gd name="T58" fmla="*/ 51 w 218"/>
                  <a:gd name="T59" fmla="*/ 131 h 238"/>
                  <a:gd name="T60" fmla="*/ 63 w 218"/>
                  <a:gd name="T61" fmla="*/ 189 h 238"/>
                  <a:gd name="T62" fmla="*/ 77 w 218"/>
                  <a:gd name="T63" fmla="*/ 178 h 238"/>
                  <a:gd name="T64" fmla="*/ 102 w 218"/>
                  <a:gd name="T65" fmla="*/ 166 h 238"/>
                  <a:gd name="T66" fmla="*/ 115 w 218"/>
                  <a:gd name="T67" fmla="*/ 154 h 238"/>
                  <a:gd name="T68" fmla="*/ 127 w 218"/>
                  <a:gd name="T69" fmla="*/ 142 h 238"/>
                  <a:gd name="T70" fmla="*/ 141 w 218"/>
                  <a:gd name="T71" fmla="*/ 131 h 238"/>
                  <a:gd name="T72" fmla="*/ 127 w 218"/>
                  <a:gd name="T73" fmla="*/ 95 h 238"/>
                  <a:gd name="T74" fmla="*/ 115 w 218"/>
                  <a:gd name="T75" fmla="*/ 83 h 238"/>
                  <a:gd name="T76" fmla="*/ 102 w 218"/>
                  <a:gd name="T77" fmla="*/ 70 h 238"/>
                  <a:gd name="T78" fmla="*/ 77 w 218"/>
                  <a:gd name="T79" fmla="*/ 59 h 238"/>
                  <a:gd name="T80" fmla="*/ 102 w 218"/>
                  <a:gd name="T81" fmla="*/ 47 h 238"/>
                  <a:gd name="T82" fmla="*/ 115 w 218"/>
                  <a:gd name="T83" fmla="*/ 59 h 238"/>
                  <a:gd name="T84" fmla="*/ 127 w 218"/>
                  <a:gd name="T85" fmla="*/ 70 h 238"/>
                  <a:gd name="T86" fmla="*/ 141 w 218"/>
                  <a:gd name="T87" fmla="*/ 83 h 238"/>
                  <a:gd name="T88" fmla="*/ 154 w 218"/>
                  <a:gd name="T89" fmla="*/ 95 h 238"/>
                  <a:gd name="T90" fmla="*/ 166 w 218"/>
                  <a:gd name="T91" fmla="*/ 131 h 238"/>
                  <a:gd name="T92" fmla="*/ 179 w 218"/>
                  <a:gd name="T93" fmla="*/ 118 h 238"/>
                  <a:gd name="T94" fmla="*/ 191 w 218"/>
                  <a:gd name="T95" fmla="*/ 106 h 238"/>
                  <a:gd name="T96" fmla="*/ 204 w 218"/>
                  <a:gd name="T97" fmla="*/ 83 h 238"/>
                  <a:gd name="T98" fmla="*/ 191 w 218"/>
                  <a:gd name="T99" fmla="*/ 59 h 238"/>
                  <a:gd name="T100" fmla="*/ 179 w 218"/>
                  <a:gd name="T101" fmla="*/ 70 h 238"/>
                  <a:gd name="T102" fmla="*/ 166 w 218"/>
                  <a:gd name="T103" fmla="*/ 83 h 238"/>
                  <a:gd name="T104" fmla="*/ 154 w 218"/>
                  <a:gd name="T105" fmla="*/ 70 h 238"/>
                  <a:gd name="T106" fmla="*/ 127 w 218"/>
                  <a:gd name="T107" fmla="*/ 12 h 23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18" h="238">
                    <a:moveTo>
                      <a:pt x="127" y="0"/>
                    </a:moveTo>
                    <a:lnTo>
                      <a:pt x="154" y="0"/>
                    </a:lnTo>
                    <a:lnTo>
                      <a:pt x="154" y="12"/>
                    </a:lnTo>
                    <a:lnTo>
                      <a:pt x="166" y="12"/>
                    </a:lnTo>
                    <a:lnTo>
                      <a:pt x="166" y="23"/>
                    </a:lnTo>
                    <a:lnTo>
                      <a:pt x="204" y="23"/>
                    </a:lnTo>
                    <a:lnTo>
                      <a:pt x="204" y="12"/>
                    </a:lnTo>
                    <a:lnTo>
                      <a:pt x="217" y="12"/>
                    </a:lnTo>
                    <a:lnTo>
                      <a:pt x="217" y="23"/>
                    </a:lnTo>
                    <a:lnTo>
                      <a:pt x="204" y="23"/>
                    </a:lnTo>
                    <a:lnTo>
                      <a:pt x="204" y="59"/>
                    </a:lnTo>
                    <a:lnTo>
                      <a:pt x="217" y="59"/>
                    </a:lnTo>
                    <a:lnTo>
                      <a:pt x="217" y="83"/>
                    </a:lnTo>
                    <a:lnTo>
                      <a:pt x="204" y="83"/>
                    </a:lnTo>
                    <a:lnTo>
                      <a:pt x="204" y="106"/>
                    </a:lnTo>
                    <a:lnTo>
                      <a:pt x="191" y="106"/>
                    </a:lnTo>
                    <a:lnTo>
                      <a:pt x="191" y="118"/>
                    </a:lnTo>
                    <a:lnTo>
                      <a:pt x="179" y="118"/>
                    </a:lnTo>
                    <a:lnTo>
                      <a:pt x="179" y="142"/>
                    </a:lnTo>
                    <a:lnTo>
                      <a:pt x="166" y="142"/>
                    </a:lnTo>
                    <a:lnTo>
                      <a:pt x="166" y="154"/>
                    </a:lnTo>
                    <a:lnTo>
                      <a:pt x="154" y="154"/>
                    </a:lnTo>
                    <a:lnTo>
                      <a:pt x="154" y="178"/>
                    </a:lnTo>
                    <a:lnTo>
                      <a:pt x="141" y="178"/>
                    </a:lnTo>
                    <a:lnTo>
                      <a:pt x="141" y="213"/>
                    </a:lnTo>
                    <a:lnTo>
                      <a:pt x="127" y="213"/>
                    </a:lnTo>
                    <a:lnTo>
                      <a:pt x="127" y="237"/>
                    </a:lnTo>
                    <a:lnTo>
                      <a:pt x="115" y="237"/>
                    </a:lnTo>
                    <a:lnTo>
                      <a:pt x="115" y="213"/>
                    </a:lnTo>
                    <a:lnTo>
                      <a:pt x="127" y="213"/>
                    </a:lnTo>
                    <a:lnTo>
                      <a:pt x="127" y="178"/>
                    </a:lnTo>
                    <a:lnTo>
                      <a:pt x="141" y="178"/>
                    </a:lnTo>
                    <a:lnTo>
                      <a:pt x="141" y="142"/>
                    </a:lnTo>
                    <a:lnTo>
                      <a:pt x="127" y="142"/>
                    </a:lnTo>
                    <a:lnTo>
                      <a:pt x="127" y="154"/>
                    </a:lnTo>
                    <a:lnTo>
                      <a:pt x="115" y="154"/>
                    </a:lnTo>
                    <a:lnTo>
                      <a:pt x="115" y="166"/>
                    </a:lnTo>
                    <a:lnTo>
                      <a:pt x="102" y="166"/>
                    </a:lnTo>
                    <a:lnTo>
                      <a:pt x="102" y="178"/>
                    </a:lnTo>
                    <a:lnTo>
                      <a:pt x="77" y="178"/>
                    </a:lnTo>
                    <a:lnTo>
                      <a:pt x="77" y="189"/>
                    </a:lnTo>
                    <a:lnTo>
                      <a:pt x="63" y="189"/>
                    </a:lnTo>
                    <a:lnTo>
                      <a:pt x="63" y="201"/>
                    </a:lnTo>
                    <a:lnTo>
                      <a:pt x="13" y="201"/>
                    </a:lnTo>
                    <a:lnTo>
                      <a:pt x="13" y="213"/>
                    </a:lnTo>
                    <a:lnTo>
                      <a:pt x="0" y="213"/>
                    </a:lnTo>
                    <a:lnTo>
                      <a:pt x="0" y="201"/>
                    </a:lnTo>
                    <a:lnTo>
                      <a:pt x="13" y="201"/>
                    </a:lnTo>
                    <a:lnTo>
                      <a:pt x="13" y="178"/>
                    </a:lnTo>
                    <a:lnTo>
                      <a:pt x="0" y="178"/>
                    </a:lnTo>
                    <a:lnTo>
                      <a:pt x="0" y="154"/>
                    </a:lnTo>
                    <a:lnTo>
                      <a:pt x="13" y="154"/>
                    </a:lnTo>
                    <a:lnTo>
                      <a:pt x="13" y="142"/>
                    </a:lnTo>
                    <a:lnTo>
                      <a:pt x="38" y="142"/>
                    </a:lnTo>
                    <a:lnTo>
                      <a:pt x="38" y="131"/>
                    </a:lnTo>
                    <a:lnTo>
                      <a:pt x="13" y="131"/>
                    </a:lnTo>
                    <a:lnTo>
                      <a:pt x="13" y="118"/>
                    </a:lnTo>
                    <a:lnTo>
                      <a:pt x="38" y="118"/>
                    </a:lnTo>
                    <a:lnTo>
                      <a:pt x="38" y="131"/>
                    </a:lnTo>
                    <a:lnTo>
                      <a:pt x="51" y="131"/>
                    </a:lnTo>
                    <a:lnTo>
                      <a:pt x="51" y="189"/>
                    </a:lnTo>
                    <a:lnTo>
                      <a:pt x="63" y="189"/>
                    </a:lnTo>
                    <a:lnTo>
                      <a:pt x="63" y="178"/>
                    </a:lnTo>
                    <a:lnTo>
                      <a:pt x="77" y="178"/>
                    </a:lnTo>
                    <a:lnTo>
                      <a:pt x="77" y="166"/>
                    </a:lnTo>
                    <a:lnTo>
                      <a:pt x="102" y="166"/>
                    </a:lnTo>
                    <a:lnTo>
                      <a:pt x="102" y="154"/>
                    </a:lnTo>
                    <a:lnTo>
                      <a:pt x="115" y="154"/>
                    </a:lnTo>
                    <a:lnTo>
                      <a:pt x="115" y="142"/>
                    </a:lnTo>
                    <a:lnTo>
                      <a:pt x="127" y="142"/>
                    </a:lnTo>
                    <a:lnTo>
                      <a:pt x="127" y="131"/>
                    </a:lnTo>
                    <a:lnTo>
                      <a:pt x="141" y="131"/>
                    </a:lnTo>
                    <a:lnTo>
                      <a:pt x="141" y="95"/>
                    </a:lnTo>
                    <a:lnTo>
                      <a:pt x="127" y="95"/>
                    </a:lnTo>
                    <a:lnTo>
                      <a:pt x="127" y="83"/>
                    </a:lnTo>
                    <a:lnTo>
                      <a:pt x="115" y="83"/>
                    </a:lnTo>
                    <a:lnTo>
                      <a:pt x="115" y="70"/>
                    </a:lnTo>
                    <a:lnTo>
                      <a:pt x="102" y="70"/>
                    </a:lnTo>
                    <a:lnTo>
                      <a:pt x="102" y="59"/>
                    </a:lnTo>
                    <a:lnTo>
                      <a:pt x="77" y="59"/>
                    </a:lnTo>
                    <a:lnTo>
                      <a:pt x="77" y="47"/>
                    </a:lnTo>
                    <a:lnTo>
                      <a:pt x="102" y="47"/>
                    </a:lnTo>
                    <a:lnTo>
                      <a:pt x="102" y="59"/>
                    </a:lnTo>
                    <a:lnTo>
                      <a:pt x="115" y="59"/>
                    </a:lnTo>
                    <a:lnTo>
                      <a:pt x="115" y="70"/>
                    </a:lnTo>
                    <a:lnTo>
                      <a:pt x="127" y="70"/>
                    </a:lnTo>
                    <a:lnTo>
                      <a:pt x="127" y="83"/>
                    </a:lnTo>
                    <a:lnTo>
                      <a:pt x="141" y="83"/>
                    </a:lnTo>
                    <a:lnTo>
                      <a:pt x="141" y="95"/>
                    </a:lnTo>
                    <a:lnTo>
                      <a:pt x="154" y="95"/>
                    </a:lnTo>
                    <a:lnTo>
                      <a:pt x="154" y="131"/>
                    </a:lnTo>
                    <a:lnTo>
                      <a:pt x="166" y="131"/>
                    </a:lnTo>
                    <a:lnTo>
                      <a:pt x="166" y="118"/>
                    </a:lnTo>
                    <a:lnTo>
                      <a:pt x="179" y="118"/>
                    </a:lnTo>
                    <a:lnTo>
                      <a:pt x="179" y="106"/>
                    </a:lnTo>
                    <a:lnTo>
                      <a:pt x="191" y="106"/>
                    </a:lnTo>
                    <a:lnTo>
                      <a:pt x="191" y="83"/>
                    </a:lnTo>
                    <a:lnTo>
                      <a:pt x="204" y="83"/>
                    </a:lnTo>
                    <a:lnTo>
                      <a:pt x="204" y="59"/>
                    </a:lnTo>
                    <a:lnTo>
                      <a:pt x="191" y="59"/>
                    </a:lnTo>
                    <a:lnTo>
                      <a:pt x="191" y="70"/>
                    </a:lnTo>
                    <a:lnTo>
                      <a:pt x="179" y="70"/>
                    </a:lnTo>
                    <a:lnTo>
                      <a:pt x="179" y="83"/>
                    </a:lnTo>
                    <a:lnTo>
                      <a:pt x="166" y="83"/>
                    </a:lnTo>
                    <a:lnTo>
                      <a:pt x="166" y="70"/>
                    </a:lnTo>
                    <a:lnTo>
                      <a:pt x="154" y="70"/>
                    </a:lnTo>
                    <a:lnTo>
                      <a:pt x="154" y="12"/>
                    </a:lnTo>
                    <a:lnTo>
                      <a:pt x="127" y="12"/>
                    </a:lnTo>
                    <a:lnTo>
                      <a:pt x="127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3" name="Freeform 172"/>
              <p:cNvSpPr>
                <a:spLocks/>
              </p:cNvSpPr>
              <p:nvPr/>
            </p:nvSpPr>
            <p:spPr bwMode="auto">
              <a:xfrm>
                <a:off x="3734" y="2257"/>
                <a:ext cx="50" cy="57"/>
              </a:xfrm>
              <a:custGeom>
                <a:avLst/>
                <a:gdLst>
                  <a:gd name="T0" fmla="*/ 0 w 50"/>
                  <a:gd name="T1" fmla="*/ 0 h 57"/>
                  <a:gd name="T2" fmla="*/ 12 w 50"/>
                  <a:gd name="T3" fmla="*/ 0 h 57"/>
                  <a:gd name="T4" fmla="*/ 12 w 50"/>
                  <a:gd name="T5" fmla="*/ 45 h 57"/>
                  <a:gd name="T6" fmla="*/ 49 w 50"/>
                  <a:gd name="T7" fmla="*/ 45 h 57"/>
                  <a:gd name="T8" fmla="*/ 49 w 50"/>
                  <a:gd name="T9" fmla="*/ 56 h 57"/>
                  <a:gd name="T10" fmla="*/ 12 w 50"/>
                  <a:gd name="T11" fmla="*/ 56 h 57"/>
                  <a:gd name="T12" fmla="*/ 12 w 50"/>
                  <a:gd name="T13" fmla="*/ 45 h 57"/>
                  <a:gd name="T14" fmla="*/ 0 w 50"/>
                  <a:gd name="T15" fmla="*/ 45 h 57"/>
                  <a:gd name="T16" fmla="*/ 0 w 50"/>
                  <a:gd name="T17" fmla="*/ 0 h 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0" h="57">
                    <a:moveTo>
                      <a:pt x="0" y="0"/>
                    </a:moveTo>
                    <a:lnTo>
                      <a:pt x="12" y="0"/>
                    </a:lnTo>
                    <a:lnTo>
                      <a:pt x="12" y="45"/>
                    </a:lnTo>
                    <a:lnTo>
                      <a:pt x="49" y="45"/>
                    </a:lnTo>
                    <a:lnTo>
                      <a:pt x="49" y="56"/>
                    </a:lnTo>
                    <a:lnTo>
                      <a:pt x="12" y="56"/>
                    </a:lnTo>
                    <a:lnTo>
                      <a:pt x="12" y="45"/>
                    </a:lnTo>
                    <a:lnTo>
                      <a:pt x="0" y="4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4" name="Freeform 173"/>
              <p:cNvSpPr>
                <a:spLocks/>
              </p:cNvSpPr>
              <p:nvPr/>
            </p:nvSpPr>
            <p:spPr bwMode="auto">
              <a:xfrm>
                <a:off x="3657" y="2281"/>
                <a:ext cx="23" cy="33"/>
              </a:xfrm>
              <a:custGeom>
                <a:avLst/>
                <a:gdLst>
                  <a:gd name="T0" fmla="*/ 0 w 23"/>
                  <a:gd name="T1" fmla="*/ 0 h 33"/>
                  <a:gd name="T2" fmla="*/ 22 w 23"/>
                  <a:gd name="T3" fmla="*/ 0 h 33"/>
                  <a:gd name="T4" fmla="*/ 22 w 23"/>
                  <a:gd name="T5" fmla="*/ 22 h 33"/>
                  <a:gd name="T6" fmla="*/ 11 w 23"/>
                  <a:gd name="T7" fmla="*/ 22 h 33"/>
                  <a:gd name="T8" fmla="*/ 11 w 23"/>
                  <a:gd name="T9" fmla="*/ 32 h 33"/>
                  <a:gd name="T10" fmla="*/ 0 w 23"/>
                  <a:gd name="T11" fmla="*/ 32 h 33"/>
                  <a:gd name="T12" fmla="*/ 0 w 23"/>
                  <a:gd name="T13" fmla="*/ 0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3" h="33">
                    <a:moveTo>
                      <a:pt x="0" y="0"/>
                    </a:moveTo>
                    <a:lnTo>
                      <a:pt x="22" y="0"/>
                    </a:lnTo>
                    <a:lnTo>
                      <a:pt x="22" y="22"/>
                    </a:lnTo>
                    <a:lnTo>
                      <a:pt x="11" y="22"/>
                    </a:lnTo>
                    <a:lnTo>
                      <a:pt x="11" y="32"/>
                    </a:lnTo>
                    <a:lnTo>
                      <a:pt x="0" y="3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5" name="Freeform 174"/>
              <p:cNvSpPr>
                <a:spLocks/>
              </p:cNvSpPr>
              <p:nvPr/>
            </p:nvSpPr>
            <p:spPr bwMode="auto">
              <a:xfrm>
                <a:off x="3424" y="2305"/>
                <a:ext cx="929" cy="1367"/>
              </a:xfrm>
              <a:custGeom>
                <a:avLst/>
                <a:gdLst>
                  <a:gd name="T0" fmla="*/ 567 w 929"/>
                  <a:gd name="T1" fmla="*/ 61 h 1367"/>
                  <a:gd name="T2" fmla="*/ 593 w 929"/>
                  <a:gd name="T3" fmla="*/ 252 h 1367"/>
                  <a:gd name="T4" fmla="*/ 619 w 929"/>
                  <a:gd name="T5" fmla="*/ 371 h 1367"/>
                  <a:gd name="T6" fmla="*/ 645 w 929"/>
                  <a:gd name="T7" fmla="*/ 444 h 1367"/>
                  <a:gd name="T8" fmla="*/ 671 w 929"/>
                  <a:gd name="T9" fmla="*/ 492 h 1367"/>
                  <a:gd name="T10" fmla="*/ 696 w 929"/>
                  <a:gd name="T11" fmla="*/ 552 h 1367"/>
                  <a:gd name="T12" fmla="*/ 722 w 929"/>
                  <a:gd name="T13" fmla="*/ 587 h 1367"/>
                  <a:gd name="T14" fmla="*/ 747 w 929"/>
                  <a:gd name="T15" fmla="*/ 623 h 1367"/>
                  <a:gd name="T16" fmla="*/ 774 w 929"/>
                  <a:gd name="T17" fmla="*/ 647 h 1367"/>
                  <a:gd name="T18" fmla="*/ 800 w 929"/>
                  <a:gd name="T19" fmla="*/ 683 h 1367"/>
                  <a:gd name="T20" fmla="*/ 826 w 929"/>
                  <a:gd name="T21" fmla="*/ 708 h 1367"/>
                  <a:gd name="T22" fmla="*/ 851 w 929"/>
                  <a:gd name="T23" fmla="*/ 755 h 1367"/>
                  <a:gd name="T24" fmla="*/ 876 w 929"/>
                  <a:gd name="T25" fmla="*/ 827 h 1367"/>
                  <a:gd name="T26" fmla="*/ 902 w 929"/>
                  <a:gd name="T27" fmla="*/ 923 h 1367"/>
                  <a:gd name="T28" fmla="*/ 915 w 929"/>
                  <a:gd name="T29" fmla="*/ 971 h 1367"/>
                  <a:gd name="T30" fmla="*/ 915 w 929"/>
                  <a:gd name="T31" fmla="*/ 1247 h 1367"/>
                  <a:gd name="T32" fmla="*/ 890 w 929"/>
                  <a:gd name="T33" fmla="*/ 1330 h 1367"/>
                  <a:gd name="T34" fmla="*/ 709 w 929"/>
                  <a:gd name="T35" fmla="*/ 1354 h 1367"/>
                  <a:gd name="T36" fmla="*/ 541 w 929"/>
                  <a:gd name="T37" fmla="*/ 1354 h 1367"/>
                  <a:gd name="T38" fmla="*/ 425 w 929"/>
                  <a:gd name="T39" fmla="*/ 1330 h 1367"/>
                  <a:gd name="T40" fmla="*/ 374 w 929"/>
                  <a:gd name="T41" fmla="*/ 1306 h 1367"/>
                  <a:gd name="T42" fmla="*/ 335 w 929"/>
                  <a:gd name="T43" fmla="*/ 1282 h 1367"/>
                  <a:gd name="T44" fmla="*/ 296 w 929"/>
                  <a:gd name="T45" fmla="*/ 1258 h 1367"/>
                  <a:gd name="T46" fmla="*/ 270 w 929"/>
                  <a:gd name="T47" fmla="*/ 1235 h 1367"/>
                  <a:gd name="T48" fmla="*/ 232 w 929"/>
                  <a:gd name="T49" fmla="*/ 1211 h 1367"/>
                  <a:gd name="T50" fmla="*/ 207 w 929"/>
                  <a:gd name="T51" fmla="*/ 1175 h 1367"/>
                  <a:gd name="T52" fmla="*/ 232 w 929"/>
                  <a:gd name="T53" fmla="*/ 1066 h 1367"/>
                  <a:gd name="T54" fmla="*/ 257 w 929"/>
                  <a:gd name="T55" fmla="*/ 1007 h 1367"/>
                  <a:gd name="T56" fmla="*/ 283 w 929"/>
                  <a:gd name="T57" fmla="*/ 959 h 1367"/>
                  <a:gd name="T58" fmla="*/ 310 w 929"/>
                  <a:gd name="T59" fmla="*/ 935 h 1367"/>
                  <a:gd name="T60" fmla="*/ 361 w 929"/>
                  <a:gd name="T61" fmla="*/ 911 h 1367"/>
                  <a:gd name="T62" fmla="*/ 465 w 929"/>
                  <a:gd name="T63" fmla="*/ 911 h 1367"/>
                  <a:gd name="T64" fmla="*/ 257 w 929"/>
                  <a:gd name="T65" fmla="*/ 887 h 1367"/>
                  <a:gd name="T66" fmla="*/ 207 w 929"/>
                  <a:gd name="T67" fmla="*/ 863 h 1367"/>
                  <a:gd name="T68" fmla="*/ 168 w 929"/>
                  <a:gd name="T69" fmla="*/ 838 h 1367"/>
                  <a:gd name="T70" fmla="*/ 128 w 929"/>
                  <a:gd name="T71" fmla="*/ 815 h 1367"/>
                  <a:gd name="T72" fmla="*/ 102 w 929"/>
                  <a:gd name="T73" fmla="*/ 792 h 1367"/>
                  <a:gd name="T74" fmla="*/ 77 w 929"/>
                  <a:gd name="T75" fmla="*/ 767 h 1367"/>
                  <a:gd name="T76" fmla="*/ 52 w 929"/>
                  <a:gd name="T77" fmla="*/ 731 h 1367"/>
                  <a:gd name="T78" fmla="*/ 25 w 929"/>
                  <a:gd name="T79" fmla="*/ 492 h 1367"/>
                  <a:gd name="T80" fmla="*/ 0 w 929"/>
                  <a:gd name="T81" fmla="*/ 420 h 1367"/>
                  <a:gd name="T82" fmla="*/ 115 w 929"/>
                  <a:gd name="T83" fmla="*/ 325 h 1367"/>
                  <a:gd name="T84" fmla="*/ 193 w 929"/>
                  <a:gd name="T85" fmla="*/ 300 h 1367"/>
                  <a:gd name="T86" fmla="*/ 283 w 929"/>
                  <a:gd name="T87" fmla="*/ 276 h 1367"/>
                  <a:gd name="T88" fmla="*/ 349 w 929"/>
                  <a:gd name="T89" fmla="*/ 252 h 1367"/>
                  <a:gd name="T90" fmla="*/ 399 w 929"/>
                  <a:gd name="T91" fmla="*/ 228 h 1367"/>
                  <a:gd name="T92" fmla="*/ 438 w 929"/>
                  <a:gd name="T93" fmla="*/ 204 h 1367"/>
                  <a:gd name="T94" fmla="*/ 465 w 929"/>
                  <a:gd name="T95" fmla="*/ 180 h 1367"/>
                  <a:gd name="T96" fmla="*/ 477 w 929"/>
                  <a:gd name="T97" fmla="*/ 144 h 1367"/>
                  <a:gd name="T98" fmla="*/ 477 w 929"/>
                  <a:gd name="T99" fmla="*/ 97 h 1367"/>
                  <a:gd name="T100" fmla="*/ 503 w 929"/>
                  <a:gd name="T101" fmla="*/ 48 h 1367"/>
                  <a:gd name="T102" fmla="*/ 529 w 929"/>
                  <a:gd name="T103" fmla="*/ 25 h 136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929" h="1367">
                    <a:moveTo>
                      <a:pt x="541" y="0"/>
                    </a:moveTo>
                    <a:lnTo>
                      <a:pt x="554" y="0"/>
                    </a:lnTo>
                    <a:lnTo>
                      <a:pt x="554" y="61"/>
                    </a:lnTo>
                    <a:lnTo>
                      <a:pt x="567" y="61"/>
                    </a:lnTo>
                    <a:lnTo>
                      <a:pt x="567" y="84"/>
                    </a:lnTo>
                    <a:lnTo>
                      <a:pt x="580" y="84"/>
                    </a:lnTo>
                    <a:lnTo>
                      <a:pt x="580" y="252"/>
                    </a:lnTo>
                    <a:lnTo>
                      <a:pt x="593" y="252"/>
                    </a:lnTo>
                    <a:lnTo>
                      <a:pt x="593" y="312"/>
                    </a:lnTo>
                    <a:lnTo>
                      <a:pt x="605" y="312"/>
                    </a:lnTo>
                    <a:lnTo>
                      <a:pt x="605" y="371"/>
                    </a:lnTo>
                    <a:lnTo>
                      <a:pt x="619" y="371"/>
                    </a:lnTo>
                    <a:lnTo>
                      <a:pt x="619" y="408"/>
                    </a:lnTo>
                    <a:lnTo>
                      <a:pt x="632" y="408"/>
                    </a:lnTo>
                    <a:lnTo>
                      <a:pt x="632" y="444"/>
                    </a:lnTo>
                    <a:lnTo>
                      <a:pt x="645" y="444"/>
                    </a:lnTo>
                    <a:lnTo>
                      <a:pt x="645" y="467"/>
                    </a:lnTo>
                    <a:lnTo>
                      <a:pt x="658" y="467"/>
                    </a:lnTo>
                    <a:lnTo>
                      <a:pt x="658" y="492"/>
                    </a:lnTo>
                    <a:lnTo>
                      <a:pt x="671" y="492"/>
                    </a:lnTo>
                    <a:lnTo>
                      <a:pt x="671" y="528"/>
                    </a:lnTo>
                    <a:lnTo>
                      <a:pt x="684" y="528"/>
                    </a:lnTo>
                    <a:lnTo>
                      <a:pt x="684" y="552"/>
                    </a:lnTo>
                    <a:lnTo>
                      <a:pt x="696" y="552"/>
                    </a:lnTo>
                    <a:lnTo>
                      <a:pt x="696" y="575"/>
                    </a:lnTo>
                    <a:lnTo>
                      <a:pt x="709" y="575"/>
                    </a:lnTo>
                    <a:lnTo>
                      <a:pt x="709" y="587"/>
                    </a:lnTo>
                    <a:lnTo>
                      <a:pt x="722" y="587"/>
                    </a:lnTo>
                    <a:lnTo>
                      <a:pt x="722" y="611"/>
                    </a:lnTo>
                    <a:lnTo>
                      <a:pt x="735" y="611"/>
                    </a:lnTo>
                    <a:lnTo>
                      <a:pt x="735" y="623"/>
                    </a:lnTo>
                    <a:lnTo>
                      <a:pt x="747" y="623"/>
                    </a:lnTo>
                    <a:lnTo>
                      <a:pt x="747" y="635"/>
                    </a:lnTo>
                    <a:lnTo>
                      <a:pt x="760" y="635"/>
                    </a:lnTo>
                    <a:lnTo>
                      <a:pt x="760" y="647"/>
                    </a:lnTo>
                    <a:lnTo>
                      <a:pt x="774" y="647"/>
                    </a:lnTo>
                    <a:lnTo>
                      <a:pt x="774" y="671"/>
                    </a:lnTo>
                    <a:lnTo>
                      <a:pt x="787" y="671"/>
                    </a:lnTo>
                    <a:lnTo>
                      <a:pt x="787" y="683"/>
                    </a:lnTo>
                    <a:lnTo>
                      <a:pt x="800" y="683"/>
                    </a:lnTo>
                    <a:lnTo>
                      <a:pt x="800" y="696"/>
                    </a:lnTo>
                    <a:lnTo>
                      <a:pt x="813" y="696"/>
                    </a:lnTo>
                    <a:lnTo>
                      <a:pt x="813" y="708"/>
                    </a:lnTo>
                    <a:lnTo>
                      <a:pt x="826" y="708"/>
                    </a:lnTo>
                    <a:lnTo>
                      <a:pt x="826" y="719"/>
                    </a:lnTo>
                    <a:lnTo>
                      <a:pt x="839" y="719"/>
                    </a:lnTo>
                    <a:lnTo>
                      <a:pt x="839" y="755"/>
                    </a:lnTo>
                    <a:lnTo>
                      <a:pt x="851" y="755"/>
                    </a:lnTo>
                    <a:lnTo>
                      <a:pt x="851" y="792"/>
                    </a:lnTo>
                    <a:lnTo>
                      <a:pt x="863" y="792"/>
                    </a:lnTo>
                    <a:lnTo>
                      <a:pt x="863" y="827"/>
                    </a:lnTo>
                    <a:lnTo>
                      <a:pt x="876" y="827"/>
                    </a:lnTo>
                    <a:lnTo>
                      <a:pt x="876" y="899"/>
                    </a:lnTo>
                    <a:lnTo>
                      <a:pt x="890" y="899"/>
                    </a:lnTo>
                    <a:lnTo>
                      <a:pt x="890" y="923"/>
                    </a:lnTo>
                    <a:lnTo>
                      <a:pt x="902" y="923"/>
                    </a:lnTo>
                    <a:lnTo>
                      <a:pt x="902" y="959"/>
                    </a:lnTo>
                    <a:lnTo>
                      <a:pt x="890" y="959"/>
                    </a:lnTo>
                    <a:lnTo>
                      <a:pt x="890" y="971"/>
                    </a:lnTo>
                    <a:lnTo>
                      <a:pt x="915" y="971"/>
                    </a:lnTo>
                    <a:lnTo>
                      <a:pt x="915" y="1042"/>
                    </a:lnTo>
                    <a:lnTo>
                      <a:pt x="928" y="1042"/>
                    </a:lnTo>
                    <a:lnTo>
                      <a:pt x="928" y="1247"/>
                    </a:lnTo>
                    <a:lnTo>
                      <a:pt x="915" y="1247"/>
                    </a:lnTo>
                    <a:lnTo>
                      <a:pt x="915" y="1306"/>
                    </a:lnTo>
                    <a:lnTo>
                      <a:pt x="902" y="1306"/>
                    </a:lnTo>
                    <a:lnTo>
                      <a:pt x="902" y="1330"/>
                    </a:lnTo>
                    <a:lnTo>
                      <a:pt x="890" y="1330"/>
                    </a:lnTo>
                    <a:lnTo>
                      <a:pt x="890" y="1342"/>
                    </a:lnTo>
                    <a:lnTo>
                      <a:pt x="863" y="1342"/>
                    </a:lnTo>
                    <a:lnTo>
                      <a:pt x="863" y="1354"/>
                    </a:lnTo>
                    <a:lnTo>
                      <a:pt x="709" y="1354"/>
                    </a:lnTo>
                    <a:lnTo>
                      <a:pt x="709" y="1366"/>
                    </a:lnTo>
                    <a:lnTo>
                      <a:pt x="632" y="1366"/>
                    </a:lnTo>
                    <a:lnTo>
                      <a:pt x="632" y="1354"/>
                    </a:lnTo>
                    <a:lnTo>
                      <a:pt x="541" y="1354"/>
                    </a:lnTo>
                    <a:lnTo>
                      <a:pt x="541" y="1342"/>
                    </a:lnTo>
                    <a:lnTo>
                      <a:pt x="465" y="1342"/>
                    </a:lnTo>
                    <a:lnTo>
                      <a:pt x="465" y="1330"/>
                    </a:lnTo>
                    <a:lnTo>
                      <a:pt x="425" y="1330"/>
                    </a:lnTo>
                    <a:lnTo>
                      <a:pt x="425" y="1318"/>
                    </a:lnTo>
                    <a:lnTo>
                      <a:pt x="399" y="1318"/>
                    </a:lnTo>
                    <a:lnTo>
                      <a:pt x="399" y="1306"/>
                    </a:lnTo>
                    <a:lnTo>
                      <a:pt x="374" y="1306"/>
                    </a:lnTo>
                    <a:lnTo>
                      <a:pt x="374" y="1294"/>
                    </a:lnTo>
                    <a:lnTo>
                      <a:pt x="349" y="1294"/>
                    </a:lnTo>
                    <a:lnTo>
                      <a:pt x="349" y="1282"/>
                    </a:lnTo>
                    <a:lnTo>
                      <a:pt x="335" y="1282"/>
                    </a:lnTo>
                    <a:lnTo>
                      <a:pt x="335" y="1270"/>
                    </a:lnTo>
                    <a:lnTo>
                      <a:pt x="323" y="1270"/>
                    </a:lnTo>
                    <a:lnTo>
                      <a:pt x="323" y="1258"/>
                    </a:lnTo>
                    <a:lnTo>
                      <a:pt x="296" y="1258"/>
                    </a:lnTo>
                    <a:lnTo>
                      <a:pt x="296" y="1247"/>
                    </a:lnTo>
                    <a:lnTo>
                      <a:pt x="283" y="1247"/>
                    </a:lnTo>
                    <a:lnTo>
                      <a:pt x="283" y="1235"/>
                    </a:lnTo>
                    <a:lnTo>
                      <a:pt x="270" y="1235"/>
                    </a:lnTo>
                    <a:lnTo>
                      <a:pt x="270" y="1222"/>
                    </a:lnTo>
                    <a:lnTo>
                      <a:pt x="244" y="1222"/>
                    </a:lnTo>
                    <a:lnTo>
                      <a:pt x="244" y="1211"/>
                    </a:lnTo>
                    <a:lnTo>
                      <a:pt x="232" y="1211"/>
                    </a:lnTo>
                    <a:lnTo>
                      <a:pt x="232" y="1199"/>
                    </a:lnTo>
                    <a:lnTo>
                      <a:pt x="219" y="1199"/>
                    </a:lnTo>
                    <a:lnTo>
                      <a:pt x="219" y="1175"/>
                    </a:lnTo>
                    <a:lnTo>
                      <a:pt x="207" y="1175"/>
                    </a:lnTo>
                    <a:lnTo>
                      <a:pt x="207" y="1127"/>
                    </a:lnTo>
                    <a:lnTo>
                      <a:pt x="219" y="1127"/>
                    </a:lnTo>
                    <a:lnTo>
                      <a:pt x="219" y="1066"/>
                    </a:lnTo>
                    <a:lnTo>
                      <a:pt x="232" y="1066"/>
                    </a:lnTo>
                    <a:lnTo>
                      <a:pt x="232" y="1042"/>
                    </a:lnTo>
                    <a:lnTo>
                      <a:pt x="244" y="1042"/>
                    </a:lnTo>
                    <a:lnTo>
                      <a:pt x="244" y="1007"/>
                    </a:lnTo>
                    <a:lnTo>
                      <a:pt x="257" y="1007"/>
                    </a:lnTo>
                    <a:lnTo>
                      <a:pt x="257" y="983"/>
                    </a:lnTo>
                    <a:lnTo>
                      <a:pt x="270" y="983"/>
                    </a:lnTo>
                    <a:lnTo>
                      <a:pt x="270" y="959"/>
                    </a:lnTo>
                    <a:lnTo>
                      <a:pt x="283" y="959"/>
                    </a:lnTo>
                    <a:lnTo>
                      <a:pt x="283" y="947"/>
                    </a:lnTo>
                    <a:lnTo>
                      <a:pt x="296" y="947"/>
                    </a:lnTo>
                    <a:lnTo>
                      <a:pt x="296" y="935"/>
                    </a:lnTo>
                    <a:lnTo>
                      <a:pt x="310" y="935"/>
                    </a:lnTo>
                    <a:lnTo>
                      <a:pt x="310" y="923"/>
                    </a:lnTo>
                    <a:lnTo>
                      <a:pt x="323" y="923"/>
                    </a:lnTo>
                    <a:lnTo>
                      <a:pt x="323" y="911"/>
                    </a:lnTo>
                    <a:lnTo>
                      <a:pt x="361" y="911"/>
                    </a:lnTo>
                    <a:lnTo>
                      <a:pt x="361" y="923"/>
                    </a:lnTo>
                    <a:lnTo>
                      <a:pt x="374" y="923"/>
                    </a:lnTo>
                    <a:lnTo>
                      <a:pt x="374" y="911"/>
                    </a:lnTo>
                    <a:lnTo>
                      <a:pt x="465" y="911"/>
                    </a:lnTo>
                    <a:lnTo>
                      <a:pt x="465" y="899"/>
                    </a:lnTo>
                    <a:lnTo>
                      <a:pt x="283" y="899"/>
                    </a:lnTo>
                    <a:lnTo>
                      <a:pt x="283" y="887"/>
                    </a:lnTo>
                    <a:lnTo>
                      <a:pt x="257" y="887"/>
                    </a:lnTo>
                    <a:lnTo>
                      <a:pt x="257" y="875"/>
                    </a:lnTo>
                    <a:lnTo>
                      <a:pt x="232" y="875"/>
                    </a:lnTo>
                    <a:lnTo>
                      <a:pt x="232" y="863"/>
                    </a:lnTo>
                    <a:lnTo>
                      <a:pt x="207" y="863"/>
                    </a:lnTo>
                    <a:lnTo>
                      <a:pt x="207" y="851"/>
                    </a:lnTo>
                    <a:lnTo>
                      <a:pt x="181" y="851"/>
                    </a:lnTo>
                    <a:lnTo>
                      <a:pt x="181" y="838"/>
                    </a:lnTo>
                    <a:lnTo>
                      <a:pt x="168" y="838"/>
                    </a:lnTo>
                    <a:lnTo>
                      <a:pt x="168" y="827"/>
                    </a:lnTo>
                    <a:lnTo>
                      <a:pt x="142" y="827"/>
                    </a:lnTo>
                    <a:lnTo>
                      <a:pt x="142" y="815"/>
                    </a:lnTo>
                    <a:lnTo>
                      <a:pt x="128" y="815"/>
                    </a:lnTo>
                    <a:lnTo>
                      <a:pt x="128" y="803"/>
                    </a:lnTo>
                    <a:lnTo>
                      <a:pt x="115" y="803"/>
                    </a:lnTo>
                    <a:lnTo>
                      <a:pt x="115" y="792"/>
                    </a:lnTo>
                    <a:lnTo>
                      <a:pt x="102" y="792"/>
                    </a:lnTo>
                    <a:lnTo>
                      <a:pt x="102" y="779"/>
                    </a:lnTo>
                    <a:lnTo>
                      <a:pt x="90" y="779"/>
                    </a:lnTo>
                    <a:lnTo>
                      <a:pt x="90" y="767"/>
                    </a:lnTo>
                    <a:lnTo>
                      <a:pt x="77" y="767"/>
                    </a:lnTo>
                    <a:lnTo>
                      <a:pt x="77" y="755"/>
                    </a:lnTo>
                    <a:lnTo>
                      <a:pt x="65" y="755"/>
                    </a:lnTo>
                    <a:lnTo>
                      <a:pt x="65" y="731"/>
                    </a:lnTo>
                    <a:lnTo>
                      <a:pt x="52" y="731"/>
                    </a:lnTo>
                    <a:lnTo>
                      <a:pt x="52" y="696"/>
                    </a:lnTo>
                    <a:lnTo>
                      <a:pt x="39" y="696"/>
                    </a:lnTo>
                    <a:lnTo>
                      <a:pt x="39" y="492"/>
                    </a:lnTo>
                    <a:lnTo>
                      <a:pt x="25" y="492"/>
                    </a:lnTo>
                    <a:lnTo>
                      <a:pt x="25" y="455"/>
                    </a:lnTo>
                    <a:lnTo>
                      <a:pt x="13" y="455"/>
                    </a:lnTo>
                    <a:lnTo>
                      <a:pt x="13" y="420"/>
                    </a:lnTo>
                    <a:lnTo>
                      <a:pt x="0" y="420"/>
                    </a:lnTo>
                    <a:lnTo>
                      <a:pt x="0" y="336"/>
                    </a:lnTo>
                    <a:lnTo>
                      <a:pt x="90" y="336"/>
                    </a:lnTo>
                    <a:lnTo>
                      <a:pt x="90" y="325"/>
                    </a:lnTo>
                    <a:lnTo>
                      <a:pt x="115" y="325"/>
                    </a:lnTo>
                    <a:lnTo>
                      <a:pt x="115" y="312"/>
                    </a:lnTo>
                    <a:lnTo>
                      <a:pt x="155" y="312"/>
                    </a:lnTo>
                    <a:lnTo>
                      <a:pt x="155" y="300"/>
                    </a:lnTo>
                    <a:lnTo>
                      <a:pt x="193" y="300"/>
                    </a:lnTo>
                    <a:lnTo>
                      <a:pt x="193" y="288"/>
                    </a:lnTo>
                    <a:lnTo>
                      <a:pt x="232" y="288"/>
                    </a:lnTo>
                    <a:lnTo>
                      <a:pt x="232" y="276"/>
                    </a:lnTo>
                    <a:lnTo>
                      <a:pt x="283" y="276"/>
                    </a:lnTo>
                    <a:lnTo>
                      <a:pt x="283" y="264"/>
                    </a:lnTo>
                    <a:lnTo>
                      <a:pt x="323" y="264"/>
                    </a:lnTo>
                    <a:lnTo>
                      <a:pt x="323" y="252"/>
                    </a:lnTo>
                    <a:lnTo>
                      <a:pt x="349" y="252"/>
                    </a:lnTo>
                    <a:lnTo>
                      <a:pt x="349" y="240"/>
                    </a:lnTo>
                    <a:lnTo>
                      <a:pt x="374" y="240"/>
                    </a:lnTo>
                    <a:lnTo>
                      <a:pt x="374" y="228"/>
                    </a:lnTo>
                    <a:lnTo>
                      <a:pt x="399" y="228"/>
                    </a:lnTo>
                    <a:lnTo>
                      <a:pt x="399" y="217"/>
                    </a:lnTo>
                    <a:lnTo>
                      <a:pt x="425" y="217"/>
                    </a:lnTo>
                    <a:lnTo>
                      <a:pt x="425" y="204"/>
                    </a:lnTo>
                    <a:lnTo>
                      <a:pt x="438" y="204"/>
                    </a:lnTo>
                    <a:lnTo>
                      <a:pt x="438" y="192"/>
                    </a:lnTo>
                    <a:lnTo>
                      <a:pt x="451" y="192"/>
                    </a:lnTo>
                    <a:lnTo>
                      <a:pt x="451" y="180"/>
                    </a:lnTo>
                    <a:lnTo>
                      <a:pt x="465" y="180"/>
                    </a:lnTo>
                    <a:lnTo>
                      <a:pt x="465" y="155"/>
                    </a:lnTo>
                    <a:lnTo>
                      <a:pt x="503" y="155"/>
                    </a:lnTo>
                    <a:lnTo>
                      <a:pt x="503" y="144"/>
                    </a:lnTo>
                    <a:lnTo>
                      <a:pt x="477" y="144"/>
                    </a:lnTo>
                    <a:lnTo>
                      <a:pt x="477" y="132"/>
                    </a:lnTo>
                    <a:lnTo>
                      <a:pt x="465" y="132"/>
                    </a:lnTo>
                    <a:lnTo>
                      <a:pt x="465" y="97"/>
                    </a:lnTo>
                    <a:lnTo>
                      <a:pt x="477" y="97"/>
                    </a:lnTo>
                    <a:lnTo>
                      <a:pt x="477" y="72"/>
                    </a:lnTo>
                    <a:lnTo>
                      <a:pt x="490" y="72"/>
                    </a:lnTo>
                    <a:lnTo>
                      <a:pt x="490" y="48"/>
                    </a:lnTo>
                    <a:lnTo>
                      <a:pt x="503" y="48"/>
                    </a:lnTo>
                    <a:lnTo>
                      <a:pt x="503" y="36"/>
                    </a:lnTo>
                    <a:lnTo>
                      <a:pt x="516" y="36"/>
                    </a:lnTo>
                    <a:lnTo>
                      <a:pt x="516" y="25"/>
                    </a:lnTo>
                    <a:lnTo>
                      <a:pt x="529" y="25"/>
                    </a:lnTo>
                    <a:lnTo>
                      <a:pt x="529" y="12"/>
                    </a:lnTo>
                    <a:lnTo>
                      <a:pt x="541" y="12"/>
                    </a:lnTo>
                    <a:lnTo>
                      <a:pt x="541" y="0"/>
                    </a:lnTo>
                  </a:path>
                </a:pathLst>
              </a:custGeom>
              <a:solidFill>
                <a:srgbClr val="0084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6" name="Freeform 175"/>
              <p:cNvSpPr>
                <a:spLocks/>
              </p:cNvSpPr>
              <p:nvPr/>
            </p:nvSpPr>
            <p:spPr bwMode="auto">
              <a:xfrm>
                <a:off x="3553" y="2329"/>
                <a:ext cx="50" cy="57"/>
              </a:xfrm>
              <a:custGeom>
                <a:avLst/>
                <a:gdLst>
                  <a:gd name="T0" fmla="*/ 24 w 50"/>
                  <a:gd name="T1" fmla="*/ 0 h 57"/>
                  <a:gd name="T2" fmla="*/ 37 w 50"/>
                  <a:gd name="T3" fmla="*/ 0 h 57"/>
                  <a:gd name="T4" fmla="*/ 37 w 50"/>
                  <a:gd name="T5" fmla="*/ 12 h 57"/>
                  <a:gd name="T6" fmla="*/ 49 w 50"/>
                  <a:gd name="T7" fmla="*/ 12 h 57"/>
                  <a:gd name="T8" fmla="*/ 49 w 50"/>
                  <a:gd name="T9" fmla="*/ 23 h 57"/>
                  <a:gd name="T10" fmla="*/ 37 w 50"/>
                  <a:gd name="T11" fmla="*/ 23 h 57"/>
                  <a:gd name="T12" fmla="*/ 37 w 50"/>
                  <a:gd name="T13" fmla="*/ 12 h 57"/>
                  <a:gd name="T14" fmla="*/ 24 w 50"/>
                  <a:gd name="T15" fmla="*/ 12 h 57"/>
                  <a:gd name="T16" fmla="*/ 24 w 50"/>
                  <a:gd name="T17" fmla="*/ 23 h 57"/>
                  <a:gd name="T18" fmla="*/ 12 w 50"/>
                  <a:gd name="T19" fmla="*/ 23 h 57"/>
                  <a:gd name="T20" fmla="*/ 12 w 50"/>
                  <a:gd name="T21" fmla="*/ 45 h 57"/>
                  <a:gd name="T22" fmla="*/ 37 w 50"/>
                  <a:gd name="T23" fmla="*/ 45 h 57"/>
                  <a:gd name="T24" fmla="*/ 37 w 50"/>
                  <a:gd name="T25" fmla="*/ 34 h 57"/>
                  <a:gd name="T26" fmla="*/ 49 w 50"/>
                  <a:gd name="T27" fmla="*/ 34 h 57"/>
                  <a:gd name="T28" fmla="*/ 49 w 50"/>
                  <a:gd name="T29" fmla="*/ 45 h 57"/>
                  <a:gd name="T30" fmla="*/ 37 w 50"/>
                  <a:gd name="T31" fmla="*/ 45 h 57"/>
                  <a:gd name="T32" fmla="*/ 37 w 50"/>
                  <a:gd name="T33" fmla="*/ 56 h 57"/>
                  <a:gd name="T34" fmla="*/ 0 w 50"/>
                  <a:gd name="T35" fmla="*/ 56 h 57"/>
                  <a:gd name="T36" fmla="*/ 0 w 50"/>
                  <a:gd name="T37" fmla="*/ 23 h 57"/>
                  <a:gd name="T38" fmla="*/ 12 w 50"/>
                  <a:gd name="T39" fmla="*/ 23 h 57"/>
                  <a:gd name="T40" fmla="*/ 12 w 50"/>
                  <a:gd name="T41" fmla="*/ 12 h 57"/>
                  <a:gd name="T42" fmla="*/ 24 w 50"/>
                  <a:gd name="T43" fmla="*/ 12 h 57"/>
                  <a:gd name="T44" fmla="*/ 24 w 50"/>
                  <a:gd name="T45" fmla="*/ 0 h 5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0" h="57">
                    <a:moveTo>
                      <a:pt x="24" y="0"/>
                    </a:moveTo>
                    <a:lnTo>
                      <a:pt x="37" y="0"/>
                    </a:lnTo>
                    <a:lnTo>
                      <a:pt x="37" y="12"/>
                    </a:lnTo>
                    <a:lnTo>
                      <a:pt x="49" y="12"/>
                    </a:lnTo>
                    <a:lnTo>
                      <a:pt x="49" y="23"/>
                    </a:lnTo>
                    <a:lnTo>
                      <a:pt x="37" y="23"/>
                    </a:lnTo>
                    <a:lnTo>
                      <a:pt x="37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12" y="23"/>
                    </a:lnTo>
                    <a:lnTo>
                      <a:pt x="12" y="45"/>
                    </a:lnTo>
                    <a:lnTo>
                      <a:pt x="37" y="45"/>
                    </a:lnTo>
                    <a:lnTo>
                      <a:pt x="37" y="34"/>
                    </a:lnTo>
                    <a:lnTo>
                      <a:pt x="49" y="34"/>
                    </a:lnTo>
                    <a:lnTo>
                      <a:pt x="49" y="45"/>
                    </a:lnTo>
                    <a:lnTo>
                      <a:pt x="37" y="45"/>
                    </a:lnTo>
                    <a:lnTo>
                      <a:pt x="37" y="56"/>
                    </a:lnTo>
                    <a:lnTo>
                      <a:pt x="0" y="56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7" name="Freeform 176"/>
              <p:cNvSpPr>
                <a:spLocks/>
              </p:cNvSpPr>
              <p:nvPr/>
            </p:nvSpPr>
            <p:spPr bwMode="auto">
              <a:xfrm>
                <a:off x="4446" y="2341"/>
                <a:ext cx="917" cy="1247"/>
              </a:xfrm>
              <a:custGeom>
                <a:avLst/>
                <a:gdLst>
                  <a:gd name="T0" fmla="*/ 349 w 917"/>
                  <a:gd name="T1" fmla="*/ 60 h 1247"/>
                  <a:gd name="T2" fmla="*/ 387 w 917"/>
                  <a:gd name="T3" fmla="*/ 84 h 1247"/>
                  <a:gd name="T4" fmla="*/ 439 w 917"/>
                  <a:gd name="T5" fmla="*/ 119 h 1247"/>
                  <a:gd name="T6" fmla="*/ 477 w 917"/>
                  <a:gd name="T7" fmla="*/ 335 h 1247"/>
                  <a:gd name="T8" fmla="*/ 554 w 917"/>
                  <a:gd name="T9" fmla="*/ 180 h 1247"/>
                  <a:gd name="T10" fmla="*/ 593 w 917"/>
                  <a:gd name="T11" fmla="*/ 204 h 1247"/>
                  <a:gd name="T12" fmla="*/ 709 w 917"/>
                  <a:gd name="T13" fmla="*/ 216 h 1247"/>
                  <a:gd name="T14" fmla="*/ 761 w 917"/>
                  <a:gd name="T15" fmla="*/ 240 h 1247"/>
                  <a:gd name="T16" fmla="*/ 787 w 917"/>
                  <a:gd name="T17" fmla="*/ 288 h 1247"/>
                  <a:gd name="T18" fmla="*/ 827 w 917"/>
                  <a:gd name="T19" fmla="*/ 347 h 1247"/>
                  <a:gd name="T20" fmla="*/ 851 w 917"/>
                  <a:gd name="T21" fmla="*/ 407 h 1247"/>
                  <a:gd name="T22" fmla="*/ 890 w 917"/>
                  <a:gd name="T23" fmla="*/ 480 h 1247"/>
                  <a:gd name="T24" fmla="*/ 916 w 917"/>
                  <a:gd name="T25" fmla="*/ 790 h 1247"/>
                  <a:gd name="T26" fmla="*/ 877 w 917"/>
                  <a:gd name="T27" fmla="*/ 839 h 1247"/>
                  <a:gd name="T28" fmla="*/ 851 w 917"/>
                  <a:gd name="T29" fmla="*/ 875 h 1247"/>
                  <a:gd name="T30" fmla="*/ 813 w 917"/>
                  <a:gd name="T31" fmla="*/ 899 h 1247"/>
                  <a:gd name="T32" fmla="*/ 787 w 917"/>
                  <a:gd name="T33" fmla="*/ 935 h 1247"/>
                  <a:gd name="T34" fmla="*/ 827 w 917"/>
                  <a:gd name="T35" fmla="*/ 982 h 1247"/>
                  <a:gd name="T36" fmla="*/ 851 w 917"/>
                  <a:gd name="T37" fmla="*/ 1139 h 1247"/>
                  <a:gd name="T38" fmla="*/ 840 w 917"/>
                  <a:gd name="T39" fmla="*/ 1210 h 1247"/>
                  <a:gd name="T40" fmla="*/ 723 w 917"/>
                  <a:gd name="T41" fmla="*/ 1246 h 1247"/>
                  <a:gd name="T42" fmla="*/ 297 w 917"/>
                  <a:gd name="T43" fmla="*/ 1222 h 1247"/>
                  <a:gd name="T44" fmla="*/ 39 w 917"/>
                  <a:gd name="T45" fmla="*/ 1186 h 1247"/>
                  <a:gd name="T46" fmla="*/ 13 w 917"/>
                  <a:gd name="T47" fmla="*/ 1139 h 1247"/>
                  <a:gd name="T48" fmla="*/ 39 w 917"/>
                  <a:gd name="T49" fmla="*/ 911 h 1247"/>
                  <a:gd name="T50" fmla="*/ 77 w 917"/>
                  <a:gd name="T51" fmla="*/ 875 h 1247"/>
                  <a:gd name="T52" fmla="*/ 116 w 917"/>
                  <a:gd name="T53" fmla="*/ 839 h 1247"/>
                  <a:gd name="T54" fmla="*/ 207 w 917"/>
                  <a:gd name="T55" fmla="*/ 839 h 1247"/>
                  <a:gd name="T56" fmla="*/ 297 w 917"/>
                  <a:gd name="T57" fmla="*/ 875 h 1247"/>
                  <a:gd name="T58" fmla="*/ 413 w 917"/>
                  <a:gd name="T59" fmla="*/ 899 h 1247"/>
                  <a:gd name="T60" fmla="*/ 439 w 917"/>
                  <a:gd name="T61" fmla="*/ 935 h 1247"/>
                  <a:gd name="T62" fmla="*/ 477 w 917"/>
                  <a:gd name="T63" fmla="*/ 970 h 1247"/>
                  <a:gd name="T64" fmla="*/ 503 w 917"/>
                  <a:gd name="T65" fmla="*/ 1018 h 1247"/>
                  <a:gd name="T66" fmla="*/ 517 w 917"/>
                  <a:gd name="T67" fmla="*/ 970 h 1247"/>
                  <a:gd name="T68" fmla="*/ 490 w 917"/>
                  <a:gd name="T69" fmla="*/ 899 h 1247"/>
                  <a:gd name="T70" fmla="*/ 452 w 917"/>
                  <a:gd name="T71" fmla="*/ 863 h 1247"/>
                  <a:gd name="T72" fmla="*/ 426 w 917"/>
                  <a:gd name="T73" fmla="*/ 802 h 1247"/>
                  <a:gd name="T74" fmla="*/ 387 w 917"/>
                  <a:gd name="T75" fmla="*/ 755 h 1247"/>
                  <a:gd name="T76" fmla="*/ 362 w 917"/>
                  <a:gd name="T77" fmla="*/ 683 h 1247"/>
                  <a:gd name="T78" fmla="*/ 375 w 917"/>
                  <a:gd name="T79" fmla="*/ 635 h 1247"/>
                  <a:gd name="T80" fmla="*/ 387 w 917"/>
                  <a:gd name="T81" fmla="*/ 599 h 1247"/>
                  <a:gd name="T82" fmla="*/ 349 w 917"/>
                  <a:gd name="T83" fmla="*/ 623 h 1247"/>
                  <a:gd name="T84" fmla="*/ 323 w 917"/>
                  <a:gd name="T85" fmla="*/ 660 h 1247"/>
                  <a:gd name="T86" fmla="*/ 231 w 917"/>
                  <a:gd name="T87" fmla="*/ 683 h 1247"/>
                  <a:gd name="T88" fmla="*/ 103 w 917"/>
                  <a:gd name="T89" fmla="*/ 660 h 1247"/>
                  <a:gd name="T90" fmla="*/ 142 w 917"/>
                  <a:gd name="T91" fmla="*/ 599 h 1247"/>
                  <a:gd name="T92" fmla="*/ 168 w 917"/>
                  <a:gd name="T93" fmla="*/ 456 h 1247"/>
                  <a:gd name="T94" fmla="*/ 207 w 917"/>
                  <a:gd name="T95" fmla="*/ 371 h 1247"/>
                  <a:gd name="T96" fmla="*/ 231 w 917"/>
                  <a:gd name="T97" fmla="*/ 167 h 1247"/>
                  <a:gd name="T98" fmla="*/ 271 w 917"/>
                  <a:gd name="T99" fmla="*/ 96 h 1247"/>
                  <a:gd name="T100" fmla="*/ 297 w 917"/>
                  <a:gd name="T101" fmla="*/ 36 h 124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917" h="1247">
                    <a:moveTo>
                      <a:pt x="310" y="0"/>
                    </a:moveTo>
                    <a:lnTo>
                      <a:pt x="335" y="0"/>
                    </a:lnTo>
                    <a:lnTo>
                      <a:pt x="335" y="12"/>
                    </a:lnTo>
                    <a:lnTo>
                      <a:pt x="349" y="12"/>
                    </a:lnTo>
                    <a:lnTo>
                      <a:pt x="349" y="60"/>
                    </a:lnTo>
                    <a:lnTo>
                      <a:pt x="362" y="60"/>
                    </a:lnTo>
                    <a:lnTo>
                      <a:pt x="362" y="72"/>
                    </a:lnTo>
                    <a:lnTo>
                      <a:pt x="375" y="72"/>
                    </a:lnTo>
                    <a:lnTo>
                      <a:pt x="375" y="84"/>
                    </a:lnTo>
                    <a:lnTo>
                      <a:pt x="387" y="84"/>
                    </a:lnTo>
                    <a:lnTo>
                      <a:pt x="387" y="96"/>
                    </a:lnTo>
                    <a:lnTo>
                      <a:pt x="400" y="96"/>
                    </a:lnTo>
                    <a:lnTo>
                      <a:pt x="400" y="107"/>
                    </a:lnTo>
                    <a:lnTo>
                      <a:pt x="439" y="107"/>
                    </a:lnTo>
                    <a:lnTo>
                      <a:pt x="439" y="119"/>
                    </a:lnTo>
                    <a:lnTo>
                      <a:pt x="465" y="119"/>
                    </a:lnTo>
                    <a:lnTo>
                      <a:pt x="465" y="323"/>
                    </a:lnTo>
                    <a:lnTo>
                      <a:pt x="362" y="323"/>
                    </a:lnTo>
                    <a:lnTo>
                      <a:pt x="362" y="335"/>
                    </a:lnTo>
                    <a:lnTo>
                      <a:pt x="477" y="335"/>
                    </a:lnTo>
                    <a:lnTo>
                      <a:pt x="477" y="155"/>
                    </a:lnTo>
                    <a:lnTo>
                      <a:pt x="530" y="155"/>
                    </a:lnTo>
                    <a:lnTo>
                      <a:pt x="530" y="167"/>
                    </a:lnTo>
                    <a:lnTo>
                      <a:pt x="554" y="167"/>
                    </a:lnTo>
                    <a:lnTo>
                      <a:pt x="554" y="180"/>
                    </a:lnTo>
                    <a:lnTo>
                      <a:pt x="568" y="180"/>
                    </a:lnTo>
                    <a:lnTo>
                      <a:pt x="568" y="191"/>
                    </a:lnTo>
                    <a:lnTo>
                      <a:pt x="581" y="191"/>
                    </a:lnTo>
                    <a:lnTo>
                      <a:pt x="581" y="204"/>
                    </a:lnTo>
                    <a:lnTo>
                      <a:pt x="593" y="204"/>
                    </a:lnTo>
                    <a:lnTo>
                      <a:pt x="593" y="216"/>
                    </a:lnTo>
                    <a:lnTo>
                      <a:pt x="607" y="216"/>
                    </a:lnTo>
                    <a:lnTo>
                      <a:pt x="607" y="204"/>
                    </a:lnTo>
                    <a:lnTo>
                      <a:pt x="709" y="204"/>
                    </a:lnTo>
                    <a:lnTo>
                      <a:pt x="709" y="216"/>
                    </a:lnTo>
                    <a:lnTo>
                      <a:pt x="735" y="216"/>
                    </a:lnTo>
                    <a:lnTo>
                      <a:pt x="735" y="228"/>
                    </a:lnTo>
                    <a:lnTo>
                      <a:pt x="748" y="228"/>
                    </a:lnTo>
                    <a:lnTo>
                      <a:pt x="748" y="240"/>
                    </a:lnTo>
                    <a:lnTo>
                      <a:pt x="761" y="240"/>
                    </a:lnTo>
                    <a:lnTo>
                      <a:pt x="761" y="264"/>
                    </a:lnTo>
                    <a:lnTo>
                      <a:pt x="775" y="264"/>
                    </a:lnTo>
                    <a:lnTo>
                      <a:pt x="775" y="276"/>
                    </a:lnTo>
                    <a:lnTo>
                      <a:pt x="787" y="276"/>
                    </a:lnTo>
                    <a:lnTo>
                      <a:pt x="787" y="288"/>
                    </a:lnTo>
                    <a:lnTo>
                      <a:pt x="800" y="288"/>
                    </a:lnTo>
                    <a:lnTo>
                      <a:pt x="800" y="323"/>
                    </a:lnTo>
                    <a:lnTo>
                      <a:pt x="813" y="323"/>
                    </a:lnTo>
                    <a:lnTo>
                      <a:pt x="813" y="347"/>
                    </a:lnTo>
                    <a:lnTo>
                      <a:pt x="827" y="347"/>
                    </a:lnTo>
                    <a:lnTo>
                      <a:pt x="827" y="371"/>
                    </a:lnTo>
                    <a:lnTo>
                      <a:pt x="840" y="371"/>
                    </a:lnTo>
                    <a:lnTo>
                      <a:pt x="840" y="395"/>
                    </a:lnTo>
                    <a:lnTo>
                      <a:pt x="851" y="395"/>
                    </a:lnTo>
                    <a:lnTo>
                      <a:pt x="851" y="407"/>
                    </a:lnTo>
                    <a:lnTo>
                      <a:pt x="864" y="407"/>
                    </a:lnTo>
                    <a:lnTo>
                      <a:pt x="864" y="431"/>
                    </a:lnTo>
                    <a:lnTo>
                      <a:pt x="877" y="431"/>
                    </a:lnTo>
                    <a:lnTo>
                      <a:pt x="877" y="480"/>
                    </a:lnTo>
                    <a:lnTo>
                      <a:pt x="890" y="480"/>
                    </a:lnTo>
                    <a:lnTo>
                      <a:pt x="890" y="516"/>
                    </a:lnTo>
                    <a:lnTo>
                      <a:pt x="903" y="516"/>
                    </a:lnTo>
                    <a:lnTo>
                      <a:pt x="903" y="586"/>
                    </a:lnTo>
                    <a:lnTo>
                      <a:pt x="916" y="586"/>
                    </a:lnTo>
                    <a:lnTo>
                      <a:pt x="916" y="790"/>
                    </a:lnTo>
                    <a:lnTo>
                      <a:pt x="903" y="790"/>
                    </a:lnTo>
                    <a:lnTo>
                      <a:pt x="903" y="815"/>
                    </a:lnTo>
                    <a:lnTo>
                      <a:pt x="890" y="815"/>
                    </a:lnTo>
                    <a:lnTo>
                      <a:pt x="890" y="839"/>
                    </a:lnTo>
                    <a:lnTo>
                      <a:pt x="877" y="839"/>
                    </a:lnTo>
                    <a:lnTo>
                      <a:pt x="877" y="851"/>
                    </a:lnTo>
                    <a:lnTo>
                      <a:pt x="864" y="851"/>
                    </a:lnTo>
                    <a:lnTo>
                      <a:pt x="864" y="863"/>
                    </a:lnTo>
                    <a:lnTo>
                      <a:pt x="851" y="863"/>
                    </a:lnTo>
                    <a:lnTo>
                      <a:pt x="851" y="875"/>
                    </a:lnTo>
                    <a:lnTo>
                      <a:pt x="840" y="875"/>
                    </a:lnTo>
                    <a:lnTo>
                      <a:pt x="840" y="887"/>
                    </a:lnTo>
                    <a:lnTo>
                      <a:pt x="827" y="887"/>
                    </a:lnTo>
                    <a:lnTo>
                      <a:pt x="827" y="899"/>
                    </a:lnTo>
                    <a:lnTo>
                      <a:pt x="813" y="899"/>
                    </a:lnTo>
                    <a:lnTo>
                      <a:pt x="813" y="911"/>
                    </a:lnTo>
                    <a:lnTo>
                      <a:pt x="800" y="911"/>
                    </a:lnTo>
                    <a:lnTo>
                      <a:pt x="800" y="923"/>
                    </a:lnTo>
                    <a:lnTo>
                      <a:pt x="787" y="923"/>
                    </a:lnTo>
                    <a:lnTo>
                      <a:pt x="787" y="935"/>
                    </a:lnTo>
                    <a:lnTo>
                      <a:pt x="800" y="935"/>
                    </a:lnTo>
                    <a:lnTo>
                      <a:pt x="800" y="946"/>
                    </a:lnTo>
                    <a:lnTo>
                      <a:pt x="813" y="946"/>
                    </a:lnTo>
                    <a:lnTo>
                      <a:pt x="813" y="982"/>
                    </a:lnTo>
                    <a:lnTo>
                      <a:pt x="827" y="982"/>
                    </a:lnTo>
                    <a:lnTo>
                      <a:pt x="827" y="1030"/>
                    </a:lnTo>
                    <a:lnTo>
                      <a:pt x="840" y="1030"/>
                    </a:lnTo>
                    <a:lnTo>
                      <a:pt x="840" y="1067"/>
                    </a:lnTo>
                    <a:lnTo>
                      <a:pt x="851" y="1067"/>
                    </a:lnTo>
                    <a:lnTo>
                      <a:pt x="851" y="1139"/>
                    </a:lnTo>
                    <a:lnTo>
                      <a:pt x="864" y="1139"/>
                    </a:lnTo>
                    <a:lnTo>
                      <a:pt x="864" y="1198"/>
                    </a:lnTo>
                    <a:lnTo>
                      <a:pt x="851" y="1198"/>
                    </a:lnTo>
                    <a:lnTo>
                      <a:pt x="851" y="1210"/>
                    </a:lnTo>
                    <a:lnTo>
                      <a:pt x="840" y="1210"/>
                    </a:lnTo>
                    <a:lnTo>
                      <a:pt x="840" y="1222"/>
                    </a:lnTo>
                    <a:lnTo>
                      <a:pt x="813" y="1222"/>
                    </a:lnTo>
                    <a:lnTo>
                      <a:pt x="813" y="1234"/>
                    </a:lnTo>
                    <a:lnTo>
                      <a:pt x="723" y="1234"/>
                    </a:lnTo>
                    <a:lnTo>
                      <a:pt x="723" y="1246"/>
                    </a:lnTo>
                    <a:lnTo>
                      <a:pt x="581" y="1246"/>
                    </a:lnTo>
                    <a:lnTo>
                      <a:pt x="581" y="1234"/>
                    </a:lnTo>
                    <a:lnTo>
                      <a:pt x="362" y="1234"/>
                    </a:lnTo>
                    <a:lnTo>
                      <a:pt x="362" y="1222"/>
                    </a:lnTo>
                    <a:lnTo>
                      <a:pt x="297" y="1222"/>
                    </a:lnTo>
                    <a:lnTo>
                      <a:pt x="297" y="1210"/>
                    </a:lnTo>
                    <a:lnTo>
                      <a:pt x="155" y="1210"/>
                    </a:lnTo>
                    <a:lnTo>
                      <a:pt x="155" y="1198"/>
                    </a:lnTo>
                    <a:lnTo>
                      <a:pt x="39" y="1198"/>
                    </a:lnTo>
                    <a:lnTo>
                      <a:pt x="39" y="1186"/>
                    </a:lnTo>
                    <a:lnTo>
                      <a:pt x="13" y="1186"/>
                    </a:lnTo>
                    <a:lnTo>
                      <a:pt x="13" y="1174"/>
                    </a:lnTo>
                    <a:lnTo>
                      <a:pt x="0" y="1174"/>
                    </a:lnTo>
                    <a:lnTo>
                      <a:pt x="0" y="1139"/>
                    </a:lnTo>
                    <a:lnTo>
                      <a:pt x="13" y="1139"/>
                    </a:lnTo>
                    <a:lnTo>
                      <a:pt x="13" y="1006"/>
                    </a:lnTo>
                    <a:lnTo>
                      <a:pt x="26" y="1006"/>
                    </a:lnTo>
                    <a:lnTo>
                      <a:pt x="26" y="958"/>
                    </a:lnTo>
                    <a:lnTo>
                      <a:pt x="39" y="958"/>
                    </a:lnTo>
                    <a:lnTo>
                      <a:pt x="39" y="911"/>
                    </a:lnTo>
                    <a:lnTo>
                      <a:pt x="52" y="911"/>
                    </a:lnTo>
                    <a:lnTo>
                      <a:pt x="52" y="887"/>
                    </a:lnTo>
                    <a:lnTo>
                      <a:pt x="65" y="887"/>
                    </a:lnTo>
                    <a:lnTo>
                      <a:pt x="65" y="875"/>
                    </a:lnTo>
                    <a:lnTo>
                      <a:pt x="77" y="875"/>
                    </a:lnTo>
                    <a:lnTo>
                      <a:pt x="77" y="863"/>
                    </a:lnTo>
                    <a:lnTo>
                      <a:pt x="103" y="863"/>
                    </a:lnTo>
                    <a:lnTo>
                      <a:pt x="103" y="851"/>
                    </a:lnTo>
                    <a:lnTo>
                      <a:pt x="116" y="851"/>
                    </a:lnTo>
                    <a:lnTo>
                      <a:pt x="116" y="839"/>
                    </a:lnTo>
                    <a:lnTo>
                      <a:pt x="142" y="839"/>
                    </a:lnTo>
                    <a:lnTo>
                      <a:pt x="142" y="827"/>
                    </a:lnTo>
                    <a:lnTo>
                      <a:pt x="181" y="827"/>
                    </a:lnTo>
                    <a:lnTo>
                      <a:pt x="181" y="839"/>
                    </a:lnTo>
                    <a:lnTo>
                      <a:pt x="207" y="839"/>
                    </a:lnTo>
                    <a:lnTo>
                      <a:pt x="207" y="851"/>
                    </a:lnTo>
                    <a:lnTo>
                      <a:pt x="245" y="851"/>
                    </a:lnTo>
                    <a:lnTo>
                      <a:pt x="245" y="863"/>
                    </a:lnTo>
                    <a:lnTo>
                      <a:pt x="297" y="863"/>
                    </a:lnTo>
                    <a:lnTo>
                      <a:pt x="297" y="875"/>
                    </a:lnTo>
                    <a:lnTo>
                      <a:pt x="323" y="875"/>
                    </a:lnTo>
                    <a:lnTo>
                      <a:pt x="323" y="887"/>
                    </a:lnTo>
                    <a:lnTo>
                      <a:pt x="375" y="887"/>
                    </a:lnTo>
                    <a:lnTo>
                      <a:pt x="375" y="899"/>
                    </a:lnTo>
                    <a:lnTo>
                      <a:pt x="413" y="899"/>
                    </a:lnTo>
                    <a:lnTo>
                      <a:pt x="413" y="911"/>
                    </a:lnTo>
                    <a:lnTo>
                      <a:pt x="426" y="911"/>
                    </a:lnTo>
                    <a:lnTo>
                      <a:pt x="426" y="923"/>
                    </a:lnTo>
                    <a:lnTo>
                      <a:pt x="439" y="923"/>
                    </a:lnTo>
                    <a:lnTo>
                      <a:pt x="439" y="935"/>
                    </a:lnTo>
                    <a:lnTo>
                      <a:pt x="452" y="935"/>
                    </a:lnTo>
                    <a:lnTo>
                      <a:pt x="452" y="958"/>
                    </a:lnTo>
                    <a:lnTo>
                      <a:pt x="465" y="958"/>
                    </a:lnTo>
                    <a:lnTo>
                      <a:pt x="465" y="970"/>
                    </a:lnTo>
                    <a:lnTo>
                      <a:pt x="477" y="970"/>
                    </a:lnTo>
                    <a:lnTo>
                      <a:pt x="477" y="982"/>
                    </a:lnTo>
                    <a:lnTo>
                      <a:pt x="490" y="982"/>
                    </a:lnTo>
                    <a:lnTo>
                      <a:pt x="490" y="1006"/>
                    </a:lnTo>
                    <a:lnTo>
                      <a:pt x="503" y="1006"/>
                    </a:lnTo>
                    <a:lnTo>
                      <a:pt x="503" y="1018"/>
                    </a:lnTo>
                    <a:lnTo>
                      <a:pt x="568" y="1018"/>
                    </a:lnTo>
                    <a:lnTo>
                      <a:pt x="568" y="1006"/>
                    </a:lnTo>
                    <a:lnTo>
                      <a:pt x="530" y="1006"/>
                    </a:lnTo>
                    <a:lnTo>
                      <a:pt x="530" y="970"/>
                    </a:lnTo>
                    <a:lnTo>
                      <a:pt x="517" y="970"/>
                    </a:lnTo>
                    <a:lnTo>
                      <a:pt x="517" y="946"/>
                    </a:lnTo>
                    <a:lnTo>
                      <a:pt x="503" y="946"/>
                    </a:lnTo>
                    <a:lnTo>
                      <a:pt x="503" y="911"/>
                    </a:lnTo>
                    <a:lnTo>
                      <a:pt x="490" y="911"/>
                    </a:lnTo>
                    <a:lnTo>
                      <a:pt x="490" y="899"/>
                    </a:lnTo>
                    <a:lnTo>
                      <a:pt x="477" y="899"/>
                    </a:lnTo>
                    <a:lnTo>
                      <a:pt x="477" y="887"/>
                    </a:lnTo>
                    <a:lnTo>
                      <a:pt x="465" y="887"/>
                    </a:lnTo>
                    <a:lnTo>
                      <a:pt x="465" y="863"/>
                    </a:lnTo>
                    <a:lnTo>
                      <a:pt x="452" y="863"/>
                    </a:lnTo>
                    <a:lnTo>
                      <a:pt x="452" y="839"/>
                    </a:lnTo>
                    <a:lnTo>
                      <a:pt x="439" y="839"/>
                    </a:lnTo>
                    <a:lnTo>
                      <a:pt x="439" y="815"/>
                    </a:lnTo>
                    <a:lnTo>
                      <a:pt x="426" y="815"/>
                    </a:lnTo>
                    <a:lnTo>
                      <a:pt x="426" y="802"/>
                    </a:lnTo>
                    <a:lnTo>
                      <a:pt x="413" y="802"/>
                    </a:lnTo>
                    <a:lnTo>
                      <a:pt x="413" y="779"/>
                    </a:lnTo>
                    <a:lnTo>
                      <a:pt x="400" y="779"/>
                    </a:lnTo>
                    <a:lnTo>
                      <a:pt x="400" y="755"/>
                    </a:lnTo>
                    <a:lnTo>
                      <a:pt x="387" y="755"/>
                    </a:lnTo>
                    <a:lnTo>
                      <a:pt x="387" y="730"/>
                    </a:lnTo>
                    <a:lnTo>
                      <a:pt x="375" y="730"/>
                    </a:lnTo>
                    <a:lnTo>
                      <a:pt x="375" y="707"/>
                    </a:lnTo>
                    <a:lnTo>
                      <a:pt x="362" y="707"/>
                    </a:lnTo>
                    <a:lnTo>
                      <a:pt x="362" y="683"/>
                    </a:lnTo>
                    <a:lnTo>
                      <a:pt x="349" y="683"/>
                    </a:lnTo>
                    <a:lnTo>
                      <a:pt x="349" y="647"/>
                    </a:lnTo>
                    <a:lnTo>
                      <a:pt x="362" y="647"/>
                    </a:lnTo>
                    <a:lnTo>
                      <a:pt x="362" y="635"/>
                    </a:lnTo>
                    <a:lnTo>
                      <a:pt x="375" y="635"/>
                    </a:lnTo>
                    <a:lnTo>
                      <a:pt x="375" y="623"/>
                    </a:lnTo>
                    <a:lnTo>
                      <a:pt x="426" y="623"/>
                    </a:lnTo>
                    <a:lnTo>
                      <a:pt x="426" y="611"/>
                    </a:lnTo>
                    <a:lnTo>
                      <a:pt x="387" y="611"/>
                    </a:lnTo>
                    <a:lnTo>
                      <a:pt x="387" y="599"/>
                    </a:lnTo>
                    <a:lnTo>
                      <a:pt x="375" y="599"/>
                    </a:lnTo>
                    <a:lnTo>
                      <a:pt x="375" y="611"/>
                    </a:lnTo>
                    <a:lnTo>
                      <a:pt x="362" y="611"/>
                    </a:lnTo>
                    <a:lnTo>
                      <a:pt x="362" y="623"/>
                    </a:lnTo>
                    <a:lnTo>
                      <a:pt x="349" y="623"/>
                    </a:lnTo>
                    <a:lnTo>
                      <a:pt x="349" y="635"/>
                    </a:lnTo>
                    <a:lnTo>
                      <a:pt x="335" y="635"/>
                    </a:lnTo>
                    <a:lnTo>
                      <a:pt x="335" y="647"/>
                    </a:lnTo>
                    <a:lnTo>
                      <a:pt x="323" y="647"/>
                    </a:lnTo>
                    <a:lnTo>
                      <a:pt x="323" y="660"/>
                    </a:lnTo>
                    <a:lnTo>
                      <a:pt x="310" y="660"/>
                    </a:lnTo>
                    <a:lnTo>
                      <a:pt x="310" y="671"/>
                    </a:lnTo>
                    <a:lnTo>
                      <a:pt x="297" y="671"/>
                    </a:lnTo>
                    <a:lnTo>
                      <a:pt x="297" y="683"/>
                    </a:lnTo>
                    <a:lnTo>
                      <a:pt x="231" y="683"/>
                    </a:lnTo>
                    <a:lnTo>
                      <a:pt x="231" y="671"/>
                    </a:lnTo>
                    <a:lnTo>
                      <a:pt x="129" y="671"/>
                    </a:lnTo>
                    <a:lnTo>
                      <a:pt x="129" y="683"/>
                    </a:lnTo>
                    <a:lnTo>
                      <a:pt x="103" y="683"/>
                    </a:lnTo>
                    <a:lnTo>
                      <a:pt x="103" y="660"/>
                    </a:lnTo>
                    <a:lnTo>
                      <a:pt x="116" y="660"/>
                    </a:lnTo>
                    <a:lnTo>
                      <a:pt x="116" y="623"/>
                    </a:lnTo>
                    <a:lnTo>
                      <a:pt x="129" y="623"/>
                    </a:lnTo>
                    <a:lnTo>
                      <a:pt x="129" y="599"/>
                    </a:lnTo>
                    <a:lnTo>
                      <a:pt x="142" y="599"/>
                    </a:lnTo>
                    <a:lnTo>
                      <a:pt x="142" y="539"/>
                    </a:lnTo>
                    <a:lnTo>
                      <a:pt x="155" y="539"/>
                    </a:lnTo>
                    <a:lnTo>
                      <a:pt x="155" y="491"/>
                    </a:lnTo>
                    <a:lnTo>
                      <a:pt x="168" y="491"/>
                    </a:lnTo>
                    <a:lnTo>
                      <a:pt x="168" y="456"/>
                    </a:lnTo>
                    <a:lnTo>
                      <a:pt x="181" y="456"/>
                    </a:lnTo>
                    <a:lnTo>
                      <a:pt x="181" y="419"/>
                    </a:lnTo>
                    <a:lnTo>
                      <a:pt x="194" y="419"/>
                    </a:lnTo>
                    <a:lnTo>
                      <a:pt x="194" y="371"/>
                    </a:lnTo>
                    <a:lnTo>
                      <a:pt x="207" y="371"/>
                    </a:lnTo>
                    <a:lnTo>
                      <a:pt x="207" y="312"/>
                    </a:lnTo>
                    <a:lnTo>
                      <a:pt x="220" y="312"/>
                    </a:lnTo>
                    <a:lnTo>
                      <a:pt x="220" y="240"/>
                    </a:lnTo>
                    <a:lnTo>
                      <a:pt x="231" y="240"/>
                    </a:lnTo>
                    <a:lnTo>
                      <a:pt x="231" y="167"/>
                    </a:lnTo>
                    <a:lnTo>
                      <a:pt x="245" y="167"/>
                    </a:lnTo>
                    <a:lnTo>
                      <a:pt x="245" y="119"/>
                    </a:lnTo>
                    <a:lnTo>
                      <a:pt x="258" y="119"/>
                    </a:lnTo>
                    <a:lnTo>
                      <a:pt x="258" y="96"/>
                    </a:lnTo>
                    <a:lnTo>
                      <a:pt x="271" y="96"/>
                    </a:lnTo>
                    <a:lnTo>
                      <a:pt x="271" y="84"/>
                    </a:lnTo>
                    <a:lnTo>
                      <a:pt x="284" y="84"/>
                    </a:lnTo>
                    <a:lnTo>
                      <a:pt x="284" y="60"/>
                    </a:lnTo>
                    <a:lnTo>
                      <a:pt x="297" y="60"/>
                    </a:lnTo>
                    <a:lnTo>
                      <a:pt x="297" y="36"/>
                    </a:lnTo>
                    <a:lnTo>
                      <a:pt x="310" y="36"/>
                    </a:lnTo>
                    <a:lnTo>
                      <a:pt x="310" y="25"/>
                    </a:lnTo>
                    <a:lnTo>
                      <a:pt x="310" y="0"/>
                    </a:lnTo>
                  </a:path>
                </a:pathLst>
              </a:custGeom>
              <a:solidFill>
                <a:srgbClr val="0084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8" name="Freeform 177"/>
              <p:cNvSpPr>
                <a:spLocks/>
              </p:cNvSpPr>
              <p:nvPr/>
            </p:nvSpPr>
            <p:spPr bwMode="auto">
              <a:xfrm>
                <a:off x="3501" y="2401"/>
                <a:ext cx="24" cy="22"/>
              </a:xfrm>
              <a:custGeom>
                <a:avLst/>
                <a:gdLst>
                  <a:gd name="T0" fmla="*/ 0 w 24"/>
                  <a:gd name="T1" fmla="*/ 0 h 22"/>
                  <a:gd name="T2" fmla="*/ 23 w 24"/>
                  <a:gd name="T3" fmla="*/ 0 h 22"/>
                  <a:gd name="T4" fmla="*/ 23 w 24"/>
                  <a:gd name="T5" fmla="*/ 21 h 22"/>
                  <a:gd name="T6" fmla="*/ 0 w 24"/>
                  <a:gd name="T7" fmla="*/ 21 h 22"/>
                  <a:gd name="T8" fmla="*/ 0 w 24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2">
                    <a:moveTo>
                      <a:pt x="0" y="0"/>
                    </a:moveTo>
                    <a:lnTo>
                      <a:pt x="23" y="0"/>
                    </a:lnTo>
                    <a:lnTo>
                      <a:pt x="23" y="21"/>
                    </a:lnTo>
                    <a:lnTo>
                      <a:pt x="0" y="2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79" name="Freeform 178"/>
              <p:cNvSpPr>
                <a:spLocks/>
              </p:cNvSpPr>
              <p:nvPr/>
            </p:nvSpPr>
            <p:spPr bwMode="auto">
              <a:xfrm>
                <a:off x="4446" y="2413"/>
                <a:ext cx="37" cy="106"/>
              </a:xfrm>
              <a:custGeom>
                <a:avLst/>
                <a:gdLst>
                  <a:gd name="T0" fmla="*/ 0 w 37"/>
                  <a:gd name="T1" fmla="*/ 0 h 106"/>
                  <a:gd name="T2" fmla="*/ 12 w 37"/>
                  <a:gd name="T3" fmla="*/ 0 h 106"/>
                  <a:gd name="T4" fmla="*/ 12 w 37"/>
                  <a:gd name="T5" fmla="*/ 11 h 106"/>
                  <a:gd name="T6" fmla="*/ 25 w 37"/>
                  <a:gd name="T7" fmla="*/ 11 h 106"/>
                  <a:gd name="T8" fmla="*/ 25 w 37"/>
                  <a:gd name="T9" fmla="*/ 35 h 106"/>
                  <a:gd name="T10" fmla="*/ 36 w 37"/>
                  <a:gd name="T11" fmla="*/ 35 h 106"/>
                  <a:gd name="T12" fmla="*/ 36 w 37"/>
                  <a:gd name="T13" fmla="*/ 69 h 106"/>
                  <a:gd name="T14" fmla="*/ 25 w 37"/>
                  <a:gd name="T15" fmla="*/ 69 h 106"/>
                  <a:gd name="T16" fmla="*/ 25 w 37"/>
                  <a:gd name="T17" fmla="*/ 94 h 106"/>
                  <a:gd name="T18" fmla="*/ 12 w 37"/>
                  <a:gd name="T19" fmla="*/ 94 h 106"/>
                  <a:gd name="T20" fmla="*/ 12 w 37"/>
                  <a:gd name="T21" fmla="*/ 105 h 106"/>
                  <a:gd name="T22" fmla="*/ 0 w 37"/>
                  <a:gd name="T23" fmla="*/ 105 h 106"/>
                  <a:gd name="T24" fmla="*/ 0 w 37"/>
                  <a:gd name="T25" fmla="*/ 94 h 106"/>
                  <a:gd name="T26" fmla="*/ 12 w 37"/>
                  <a:gd name="T27" fmla="*/ 94 h 106"/>
                  <a:gd name="T28" fmla="*/ 12 w 37"/>
                  <a:gd name="T29" fmla="*/ 69 h 106"/>
                  <a:gd name="T30" fmla="*/ 25 w 37"/>
                  <a:gd name="T31" fmla="*/ 69 h 106"/>
                  <a:gd name="T32" fmla="*/ 25 w 37"/>
                  <a:gd name="T33" fmla="*/ 35 h 106"/>
                  <a:gd name="T34" fmla="*/ 12 w 37"/>
                  <a:gd name="T35" fmla="*/ 35 h 106"/>
                  <a:gd name="T36" fmla="*/ 12 w 37"/>
                  <a:gd name="T37" fmla="*/ 11 h 106"/>
                  <a:gd name="T38" fmla="*/ 0 w 37"/>
                  <a:gd name="T39" fmla="*/ 11 h 106"/>
                  <a:gd name="T40" fmla="*/ 0 w 37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" h="106">
                    <a:moveTo>
                      <a:pt x="0" y="0"/>
                    </a:moveTo>
                    <a:lnTo>
                      <a:pt x="12" y="0"/>
                    </a:lnTo>
                    <a:lnTo>
                      <a:pt x="12" y="11"/>
                    </a:lnTo>
                    <a:lnTo>
                      <a:pt x="25" y="11"/>
                    </a:lnTo>
                    <a:lnTo>
                      <a:pt x="25" y="35"/>
                    </a:lnTo>
                    <a:lnTo>
                      <a:pt x="36" y="35"/>
                    </a:lnTo>
                    <a:lnTo>
                      <a:pt x="36" y="69"/>
                    </a:lnTo>
                    <a:lnTo>
                      <a:pt x="25" y="69"/>
                    </a:lnTo>
                    <a:lnTo>
                      <a:pt x="25" y="94"/>
                    </a:lnTo>
                    <a:lnTo>
                      <a:pt x="12" y="94"/>
                    </a:lnTo>
                    <a:lnTo>
                      <a:pt x="12" y="105"/>
                    </a:lnTo>
                    <a:lnTo>
                      <a:pt x="0" y="105"/>
                    </a:lnTo>
                    <a:lnTo>
                      <a:pt x="0" y="94"/>
                    </a:lnTo>
                    <a:lnTo>
                      <a:pt x="12" y="94"/>
                    </a:lnTo>
                    <a:lnTo>
                      <a:pt x="12" y="69"/>
                    </a:lnTo>
                    <a:lnTo>
                      <a:pt x="25" y="69"/>
                    </a:lnTo>
                    <a:lnTo>
                      <a:pt x="25" y="35"/>
                    </a:lnTo>
                    <a:lnTo>
                      <a:pt x="12" y="35"/>
                    </a:lnTo>
                    <a:lnTo>
                      <a:pt x="12" y="11"/>
                    </a:lnTo>
                    <a:lnTo>
                      <a:pt x="0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0" name="Freeform 179"/>
              <p:cNvSpPr>
                <a:spLocks/>
              </p:cNvSpPr>
              <p:nvPr/>
            </p:nvSpPr>
            <p:spPr bwMode="auto">
              <a:xfrm>
                <a:off x="4019" y="2425"/>
                <a:ext cx="658" cy="1163"/>
              </a:xfrm>
              <a:custGeom>
                <a:avLst/>
                <a:gdLst>
                  <a:gd name="T0" fmla="*/ 26 w 658"/>
                  <a:gd name="T1" fmla="*/ 12 h 1163"/>
                  <a:gd name="T2" fmla="*/ 52 w 658"/>
                  <a:gd name="T3" fmla="*/ 60 h 1163"/>
                  <a:gd name="T4" fmla="*/ 77 w 658"/>
                  <a:gd name="T5" fmla="*/ 107 h 1163"/>
                  <a:gd name="T6" fmla="*/ 103 w 658"/>
                  <a:gd name="T7" fmla="*/ 132 h 1163"/>
                  <a:gd name="T8" fmla="*/ 129 w 658"/>
                  <a:gd name="T9" fmla="*/ 155 h 1163"/>
                  <a:gd name="T10" fmla="*/ 155 w 658"/>
                  <a:gd name="T11" fmla="*/ 192 h 1163"/>
                  <a:gd name="T12" fmla="*/ 180 w 658"/>
                  <a:gd name="T13" fmla="*/ 216 h 1163"/>
                  <a:gd name="T14" fmla="*/ 206 w 658"/>
                  <a:gd name="T15" fmla="*/ 240 h 1163"/>
                  <a:gd name="T16" fmla="*/ 232 w 658"/>
                  <a:gd name="T17" fmla="*/ 264 h 1163"/>
                  <a:gd name="T18" fmla="*/ 258 w 658"/>
                  <a:gd name="T19" fmla="*/ 311 h 1163"/>
                  <a:gd name="T20" fmla="*/ 283 w 658"/>
                  <a:gd name="T21" fmla="*/ 360 h 1163"/>
                  <a:gd name="T22" fmla="*/ 309 w 658"/>
                  <a:gd name="T23" fmla="*/ 432 h 1163"/>
                  <a:gd name="T24" fmla="*/ 348 w 658"/>
                  <a:gd name="T25" fmla="*/ 456 h 1163"/>
                  <a:gd name="T26" fmla="*/ 374 w 658"/>
                  <a:gd name="T27" fmla="*/ 419 h 1163"/>
                  <a:gd name="T28" fmla="*/ 399 w 658"/>
                  <a:gd name="T29" fmla="*/ 371 h 1163"/>
                  <a:gd name="T30" fmla="*/ 425 w 658"/>
                  <a:gd name="T31" fmla="*/ 335 h 1163"/>
                  <a:gd name="T32" fmla="*/ 451 w 658"/>
                  <a:gd name="T33" fmla="*/ 299 h 1163"/>
                  <a:gd name="T34" fmla="*/ 477 w 658"/>
                  <a:gd name="T35" fmla="*/ 276 h 1163"/>
                  <a:gd name="T36" fmla="*/ 502 w 658"/>
                  <a:gd name="T37" fmla="*/ 240 h 1163"/>
                  <a:gd name="T38" fmla="*/ 528 w 658"/>
                  <a:gd name="T39" fmla="*/ 216 h 1163"/>
                  <a:gd name="T40" fmla="*/ 554 w 658"/>
                  <a:gd name="T41" fmla="*/ 192 h 1163"/>
                  <a:gd name="T42" fmla="*/ 580 w 658"/>
                  <a:gd name="T43" fmla="*/ 168 h 1163"/>
                  <a:gd name="T44" fmla="*/ 605 w 658"/>
                  <a:gd name="T45" fmla="*/ 132 h 1163"/>
                  <a:gd name="T46" fmla="*/ 631 w 658"/>
                  <a:gd name="T47" fmla="*/ 97 h 1163"/>
                  <a:gd name="T48" fmla="*/ 657 w 658"/>
                  <a:gd name="T49" fmla="*/ 48 h 1163"/>
                  <a:gd name="T50" fmla="*/ 631 w 658"/>
                  <a:gd name="T51" fmla="*/ 155 h 1163"/>
                  <a:gd name="T52" fmla="*/ 605 w 658"/>
                  <a:gd name="T53" fmla="*/ 288 h 1163"/>
                  <a:gd name="T54" fmla="*/ 580 w 658"/>
                  <a:gd name="T55" fmla="*/ 371 h 1163"/>
                  <a:gd name="T56" fmla="*/ 554 w 658"/>
                  <a:gd name="T57" fmla="*/ 456 h 1163"/>
                  <a:gd name="T58" fmla="*/ 528 w 658"/>
                  <a:gd name="T59" fmla="*/ 539 h 1163"/>
                  <a:gd name="T60" fmla="*/ 502 w 658"/>
                  <a:gd name="T61" fmla="*/ 611 h 1163"/>
                  <a:gd name="T62" fmla="*/ 477 w 658"/>
                  <a:gd name="T63" fmla="*/ 635 h 1163"/>
                  <a:gd name="T64" fmla="*/ 451 w 658"/>
                  <a:gd name="T65" fmla="*/ 659 h 1163"/>
                  <a:gd name="T66" fmla="*/ 425 w 658"/>
                  <a:gd name="T67" fmla="*/ 695 h 1163"/>
                  <a:gd name="T68" fmla="*/ 399 w 658"/>
                  <a:gd name="T69" fmla="*/ 718 h 1163"/>
                  <a:gd name="T70" fmla="*/ 399 w 658"/>
                  <a:gd name="T71" fmla="*/ 779 h 1163"/>
                  <a:gd name="T72" fmla="*/ 463 w 658"/>
                  <a:gd name="T73" fmla="*/ 803 h 1163"/>
                  <a:gd name="T74" fmla="*/ 438 w 658"/>
                  <a:gd name="T75" fmla="*/ 874 h 1163"/>
                  <a:gd name="T76" fmla="*/ 412 w 658"/>
                  <a:gd name="T77" fmla="*/ 1055 h 1163"/>
                  <a:gd name="T78" fmla="*/ 438 w 658"/>
                  <a:gd name="T79" fmla="*/ 1102 h 1163"/>
                  <a:gd name="T80" fmla="*/ 451 w 658"/>
                  <a:gd name="T81" fmla="*/ 1138 h 1163"/>
                  <a:gd name="T82" fmla="*/ 412 w 658"/>
                  <a:gd name="T83" fmla="*/ 1162 h 1163"/>
                  <a:gd name="T84" fmla="*/ 374 w 658"/>
                  <a:gd name="T85" fmla="*/ 1126 h 1163"/>
                  <a:gd name="T86" fmla="*/ 361 w 658"/>
                  <a:gd name="T87" fmla="*/ 1030 h 1163"/>
                  <a:gd name="T88" fmla="*/ 361 w 658"/>
                  <a:gd name="T89" fmla="*/ 995 h 1163"/>
                  <a:gd name="T90" fmla="*/ 335 w 658"/>
                  <a:gd name="T91" fmla="*/ 922 h 1163"/>
                  <a:gd name="T92" fmla="*/ 335 w 658"/>
                  <a:gd name="T93" fmla="*/ 874 h 1163"/>
                  <a:gd name="T94" fmla="*/ 309 w 658"/>
                  <a:gd name="T95" fmla="*/ 803 h 1163"/>
                  <a:gd name="T96" fmla="*/ 283 w 658"/>
                  <a:gd name="T97" fmla="*/ 706 h 1163"/>
                  <a:gd name="T98" fmla="*/ 258 w 658"/>
                  <a:gd name="T99" fmla="*/ 635 h 1163"/>
                  <a:gd name="T100" fmla="*/ 232 w 658"/>
                  <a:gd name="T101" fmla="*/ 587 h 1163"/>
                  <a:gd name="T102" fmla="*/ 206 w 658"/>
                  <a:gd name="T103" fmla="*/ 563 h 1163"/>
                  <a:gd name="T104" fmla="*/ 180 w 658"/>
                  <a:gd name="T105" fmla="*/ 527 h 1163"/>
                  <a:gd name="T106" fmla="*/ 155 w 658"/>
                  <a:gd name="T107" fmla="*/ 502 h 1163"/>
                  <a:gd name="T108" fmla="*/ 129 w 658"/>
                  <a:gd name="T109" fmla="*/ 468 h 1163"/>
                  <a:gd name="T110" fmla="*/ 103 w 658"/>
                  <a:gd name="T111" fmla="*/ 432 h 1163"/>
                  <a:gd name="T112" fmla="*/ 77 w 658"/>
                  <a:gd name="T113" fmla="*/ 371 h 1163"/>
                  <a:gd name="T114" fmla="*/ 52 w 658"/>
                  <a:gd name="T115" fmla="*/ 323 h 1163"/>
                  <a:gd name="T116" fmla="*/ 26 w 658"/>
                  <a:gd name="T117" fmla="*/ 252 h 1163"/>
                  <a:gd name="T118" fmla="*/ 0 w 658"/>
                  <a:gd name="T119" fmla="*/ 132 h 1163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658" h="1163">
                    <a:moveTo>
                      <a:pt x="0" y="0"/>
                    </a:moveTo>
                    <a:lnTo>
                      <a:pt x="13" y="0"/>
                    </a:lnTo>
                    <a:lnTo>
                      <a:pt x="13" y="12"/>
                    </a:lnTo>
                    <a:lnTo>
                      <a:pt x="26" y="12"/>
                    </a:lnTo>
                    <a:lnTo>
                      <a:pt x="26" y="24"/>
                    </a:lnTo>
                    <a:lnTo>
                      <a:pt x="39" y="24"/>
                    </a:lnTo>
                    <a:lnTo>
                      <a:pt x="39" y="60"/>
                    </a:lnTo>
                    <a:lnTo>
                      <a:pt x="52" y="60"/>
                    </a:lnTo>
                    <a:lnTo>
                      <a:pt x="52" y="84"/>
                    </a:lnTo>
                    <a:lnTo>
                      <a:pt x="64" y="84"/>
                    </a:lnTo>
                    <a:lnTo>
                      <a:pt x="64" y="107"/>
                    </a:lnTo>
                    <a:lnTo>
                      <a:pt x="77" y="107"/>
                    </a:lnTo>
                    <a:lnTo>
                      <a:pt x="77" y="120"/>
                    </a:lnTo>
                    <a:lnTo>
                      <a:pt x="89" y="120"/>
                    </a:lnTo>
                    <a:lnTo>
                      <a:pt x="89" y="132"/>
                    </a:lnTo>
                    <a:lnTo>
                      <a:pt x="103" y="132"/>
                    </a:lnTo>
                    <a:lnTo>
                      <a:pt x="103" y="144"/>
                    </a:lnTo>
                    <a:lnTo>
                      <a:pt x="116" y="144"/>
                    </a:lnTo>
                    <a:lnTo>
                      <a:pt x="116" y="155"/>
                    </a:lnTo>
                    <a:lnTo>
                      <a:pt x="129" y="155"/>
                    </a:lnTo>
                    <a:lnTo>
                      <a:pt x="129" y="179"/>
                    </a:lnTo>
                    <a:lnTo>
                      <a:pt x="142" y="179"/>
                    </a:lnTo>
                    <a:lnTo>
                      <a:pt x="142" y="192"/>
                    </a:lnTo>
                    <a:lnTo>
                      <a:pt x="155" y="192"/>
                    </a:lnTo>
                    <a:lnTo>
                      <a:pt x="155" y="204"/>
                    </a:lnTo>
                    <a:lnTo>
                      <a:pt x="167" y="204"/>
                    </a:lnTo>
                    <a:lnTo>
                      <a:pt x="167" y="216"/>
                    </a:lnTo>
                    <a:lnTo>
                      <a:pt x="180" y="216"/>
                    </a:lnTo>
                    <a:lnTo>
                      <a:pt x="180" y="228"/>
                    </a:lnTo>
                    <a:lnTo>
                      <a:pt x="193" y="228"/>
                    </a:lnTo>
                    <a:lnTo>
                      <a:pt x="193" y="240"/>
                    </a:lnTo>
                    <a:lnTo>
                      <a:pt x="206" y="240"/>
                    </a:lnTo>
                    <a:lnTo>
                      <a:pt x="206" y="252"/>
                    </a:lnTo>
                    <a:lnTo>
                      <a:pt x="219" y="252"/>
                    </a:lnTo>
                    <a:lnTo>
                      <a:pt x="219" y="264"/>
                    </a:lnTo>
                    <a:lnTo>
                      <a:pt x="232" y="264"/>
                    </a:lnTo>
                    <a:lnTo>
                      <a:pt x="232" y="288"/>
                    </a:lnTo>
                    <a:lnTo>
                      <a:pt x="245" y="288"/>
                    </a:lnTo>
                    <a:lnTo>
                      <a:pt x="245" y="311"/>
                    </a:lnTo>
                    <a:lnTo>
                      <a:pt x="258" y="311"/>
                    </a:lnTo>
                    <a:lnTo>
                      <a:pt x="258" y="335"/>
                    </a:lnTo>
                    <a:lnTo>
                      <a:pt x="271" y="335"/>
                    </a:lnTo>
                    <a:lnTo>
                      <a:pt x="271" y="360"/>
                    </a:lnTo>
                    <a:lnTo>
                      <a:pt x="283" y="360"/>
                    </a:lnTo>
                    <a:lnTo>
                      <a:pt x="283" y="396"/>
                    </a:lnTo>
                    <a:lnTo>
                      <a:pt x="296" y="396"/>
                    </a:lnTo>
                    <a:lnTo>
                      <a:pt x="296" y="432"/>
                    </a:lnTo>
                    <a:lnTo>
                      <a:pt x="309" y="432"/>
                    </a:lnTo>
                    <a:lnTo>
                      <a:pt x="309" y="468"/>
                    </a:lnTo>
                    <a:lnTo>
                      <a:pt x="335" y="468"/>
                    </a:lnTo>
                    <a:lnTo>
                      <a:pt x="335" y="456"/>
                    </a:lnTo>
                    <a:lnTo>
                      <a:pt x="348" y="456"/>
                    </a:lnTo>
                    <a:lnTo>
                      <a:pt x="348" y="444"/>
                    </a:lnTo>
                    <a:lnTo>
                      <a:pt x="361" y="444"/>
                    </a:lnTo>
                    <a:lnTo>
                      <a:pt x="361" y="419"/>
                    </a:lnTo>
                    <a:lnTo>
                      <a:pt x="374" y="419"/>
                    </a:lnTo>
                    <a:lnTo>
                      <a:pt x="374" y="396"/>
                    </a:lnTo>
                    <a:lnTo>
                      <a:pt x="386" y="396"/>
                    </a:lnTo>
                    <a:lnTo>
                      <a:pt x="386" y="371"/>
                    </a:lnTo>
                    <a:lnTo>
                      <a:pt x="399" y="371"/>
                    </a:lnTo>
                    <a:lnTo>
                      <a:pt x="399" y="360"/>
                    </a:lnTo>
                    <a:lnTo>
                      <a:pt x="412" y="360"/>
                    </a:lnTo>
                    <a:lnTo>
                      <a:pt x="412" y="335"/>
                    </a:lnTo>
                    <a:lnTo>
                      <a:pt x="425" y="335"/>
                    </a:lnTo>
                    <a:lnTo>
                      <a:pt x="425" y="323"/>
                    </a:lnTo>
                    <a:lnTo>
                      <a:pt x="438" y="323"/>
                    </a:lnTo>
                    <a:lnTo>
                      <a:pt x="438" y="299"/>
                    </a:lnTo>
                    <a:lnTo>
                      <a:pt x="451" y="299"/>
                    </a:lnTo>
                    <a:lnTo>
                      <a:pt x="451" y="288"/>
                    </a:lnTo>
                    <a:lnTo>
                      <a:pt x="463" y="288"/>
                    </a:lnTo>
                    <a:lnTo>
                      <a:pt x="463" y="276"/>
                    </a:lnTo>
                    <a:lnTo>
                      <a:pt x="477" y="276"/>
                    </a:lnTo>
                    <a:lnTo>
                      <a:pt x="477" y="264"/>
                    </a:lnTo>
                    <a:lnTo>
                      <a:pt x="491" y="264"/>
                    </a:lnTo>
                    <a:lnTo>
                      <a:pt x="491" y="240"/>
                    </a:lnTo>
                    <a:lnTo>
                      <a:pt x="502" y="240"/>
                    </a:lnTo>
                    <a:lnTo>
                      <a:pt x="502" y="228"/>
                    </a:lnTo>
                    <a:lnTo>
                      <a:pt x="515" y="228"/>
                    </a:lnTo>
                    <a:lnTo>
                      <a:pt x="515" y="216"/>
                    </a:lnTo>
                    <a:lnTo>
                      <a:pt x="528" y="216"/>
                    </a:lnTo>
                    <a:lnTo>
                      <a:pt x="528" y="204"/>
                    </a:lnTo>
                    <a:lnTo>
                      <a:pt x="541" y="204"/>
                    </a:lnTo>
                    <a:lnTo>
                      <a:pt x="541" y="192"/>
                    </a:lnTo>
                    <a:lnTo>
                      <a:pt x="554" y="192"/>
                    </a:lnTo>
                    <a:lnTo>
                      <a:pt x="554" y="179"/>
                    </a:lnTo>
                    <a:lnTo>
                      <a:pt x="567" y="179"/>
                    </a:lnTo>
                    <a:lnTo>
                      <a:pt x="567" y="168"/>
                    </a:lnTo>
                    <a:lnTo>
                      <a:pt x="580" y="168"/>
                    </a:lnTo>
                    <a:lnTo>
                      <a:pt x="580" y="155"/>
                    </a:lnTo>
                    <a:lnTo>
                      <a:pt x="593" y="155"/>
                    </a:lnTo>
                    <a:lnTo>
                      <a:pt x="593" y="132"/>
                    </a:lnTo>
                    <a:lnTo>
                      <a:pt x="605" y="132"/>
                    </a:lnTo>
                    <a:lnTo>
                      <a:pt x="605" y="120"/>
                    </a:lnTo>
                    <a:lnTo>
                      <a:pt x="618" y="120"/>
                    </a:lnTo>
                    <a:lnTo>
                      <a:pt x="618" y="97"/>
                    </a:lnTo>
                    <a:lnTo>
                      <a:pt x="631" y="97"/>
                    </a:lnTo>
                    <a:lnTo>
                      <a:pt x="631" y="60"/>
                    </a:lnTo>
                    <a:lnTo>
                      <a:pt x="645" y="60"/>
                    </a:lnTo>
                    <a:lnTo>
                      <a:pt x="645" y="48"/>
                    </a:lnTo>
                    <a:lnTo>
                      <a:pt x="657" y="48"/>
                    </a:lnTo>
                    <a:lnTo>
                      <a:pt x="657" y="84"/>
                    </a:lnTo>
                    <a:lnTo>
                      <a:pt x="645" y="84"/>
                    </a:lnTo>
                    <a:lnTo>
                      <a:pt x="645" y="155"/>
                    </a:lnTo>
                    <a:lnTo>
                      <a:pt x="631" y="155"/>
                    </a:lnTo>
                    <a:lnTo>
                      <a:pt x="631" y="228"/>
                    </a:lnTo>
                    <a:lnTo>
                      <a:pt x="618" y="228"/>
                    </a:lnTo>
                    <a:lnTo>
                      <a:pt x="618" y="288"/>
                    </a:lnTo>
                    <a:lnTo>
                      <a:pt x="605" y="288"/>
                    </a:lnTo>
                    <a:lnTo>
                      <a:pt x="605" y="335"/>
                    </a:lnTo>
                    <a:lnTo>
                      <a:pt x="593" y="335"/>
                    </a:lnTo>
                    <a:lnTo>
                      <a:pt x="593" y="371"/>
                    </a:lnTo>
                    <a:lnTo>
                      <a:pt x="580" y="371"/>
                    </a:lnTo>
                    <a:lnTo>
                      <a:pt x="580" y="407"/>
                    </a:lnTo>
                    <a:lnTo>
                      <a:pt x="567" y="407"/>
                    </a:lnTo>
                    <a:lnTo>
                      <a:pt x="567" y="456"/>
                    </a:lnTo>
                    <a:lnTo>
                      <a:pt x="554" y="456"/>
                    </a:lnTo>
                    <a:lnTo>
                      <a:pt x="554" y="515"/>
                    </a:lnTo>
                    <a:lnTo>
                      <a:pt x="541" y="515"/>
                    </a:lnTo>
                    <a:lnTo>
                      <a:pt x="541" y="539"/>
                    </a:lnTo>
                    <a:lnTo>
                      <a:pt x="528" y="539"/>
                    </a:lnTo>
                    <a:lnTo>
                      <a:pt x="528" y="576"/>
                    </a:lnTo>
                    <a:lnTo>
                      <a:pt x="515" y="576"/>
                    </a:lnTo>
                    <a:lnTo>
                      <a:pt x="515" y="611"/>
                    </a:lnTo>
                    <a:lnTo>
                      <a:pt x="502" y="611"/>
                    </a:lnTo>
                    <a:lnTo>
                      <a:pt x="502" y="623"/>
                    </a:lnTo>
                    <a:lnTo>
                      <a:pt x="491" y="623"/>
                    </a:lnTo>
                    <a:lnTo>
                      <a:pt x="491" y="635"/>
                    </a:lnTo>
                    <a:lnTo>
                      <a:pt x="477" y="635"/>
                    </a:lnTo>
                    <a:lnTo>
                      <a:pt x="477" y="647"/>
                    </a:lnTo>
                    <a:lnTo>
                      <a:pt x="463" y="647"/>
                    </a:lnTo>
                    <a:lnTo>
                      <a:pt x="463" y="659"/>
                    </a:lnTo>
                    <a:lnTo>
                      <a:pt x="451" y="659"/>
                    </a:lnTo>
                    <a:lnTo>
                      <a:pt x="451" y="682"/>
                    </a:lnTo>
                    <a:lnTo>
                      <a:pt x="438" y="682"/>
                    </a:lnTo>
                    <a:lnTo>
                      <a:pt x="438" y="695"/>
                    </a:lnTo>
                    <a:lnTo>
                      <a:pt x="425" y="695"/>
                    </a:lnTo>
                    <a:lnTo>
                      <a:pt x="425" y="706"/>
                    </a:lnTo>
                    <a:lnTo>
                      <a:pt x="412" y="706"/>
                    </a:lnTo>
                    <a:lnTo>
                      <a:pt x="412" y="718"/>
                    </a:lnTo>
                    <a:lnTo>
                      <a:pt x="399" y="718"/>
                    </a:lnTo>
                    <a:lnTo>
                      <a:pt x="399" y="731"/>
                    </a:lnTo>
                    <a:lnTo>
                      <a:pt x="386" y="731"/>
                    </a:lnTo>
                    <a:lnTo>
                      <a:pt x="386" y="779"/>
                    </a:lnTo>
                    <a:lnTo>
                      <a:pt x="399" y="779"/>
                    </a:lnTo>
                    <a:lnTo>
                      <a:pt x="399" y="791"/>
                    </a:lnTo>
                    <a:lnTo>
                      <a:pt x="412" y="791"/>
                    </a:lnTo>
                    <a:lnTo>
                      <a:pt x="412" y="803"/>
                    </a:lnTo>
                    <a:lnTo>
                      <a:pt x="463" y="803"/>
                    </a:lnTo>
                    <a:lnTo>
                      <a:pt x="463" y="827"/>
                    </a:lnTo>
                    <a:lnTo>
                      <a:pt x="451" y="827"/>
                    </a:lnTo>
                    <a:lnTo>
                      <a:pt x="451" y="874"/>
                    </a:lnTo>
                    <a:lnTo>
                      <a:pt x="438" y="874"/>
                    </a:lnTo>
                    <a:lnTo>
                      <a:pt x="438" y="922"/>
                    </a:lnTo>
                    <a:lnTo>
                      <a:pt x="425" y="922"/>
                    </a:lnTo>
                    <a:lnTo>
                      <a:pt x="425" y="1055"/>
                    </a:lnTo>
                    <a:lnTo>
                      <a:pt x="412" y="1055"/>
                    </a:lnTo>
                    <a:lnTo>
                      <a:pt x="412" y="1090"/>
                    </a:lnTo>
                    <a:lnTo>
                      <a:pt x="425" y="1090"/>
                    </a:lnTo>
                    <a:lnTo>
                      <a:pt x="425" y="1102"/>
                    </a:lnTo>
                    <a:lnTo>
                      <a:pt x="438" y="1102"/>
                    </a:lnTo>
                    <a:lnTo>
                      <a:pt x="438" y="1114"/>
                    </a:lnTo>
                    <a:lnTo>
                      <a:pt x="463" y="1114"/>
                    </a:lnTo>
                    <a:lnTo>
                      <a:pt x="463" y="1138"/>
                    </a:lnTo>
                    <a:lnTo>
                      <a:pt x="451" y="1138"/>
                    </a:lnTo>
                    <a:lnTo>
                      <a:pt x="451" y="1150"/>
                    </a:lnTo>
                    <a:lnTo>
                      <a:pt x="438" y="1150"/>
                    </a:lnTo>
                    <a:lnTo>
                      <a:pt x="438" y="1162"/>
                    </a:lnTo>
                    <a:lnTo>
                      <a:pt x="412" y="1162"/>
                    </a:lnTo>
                    <a:lnTo>
                      <a:pt x="412" y="1138"/>
                    </a:lnTo>
                    <a:lnTo>
                      <a:pt x="399" y="1138"/>
                    </a:lnTo>
                    <a:lnTo>
                      <a:pt x="399" y="1126"/>
                    </a:lnTo>
                    <a:lnTo>
                      <a:pt x="374" y="1126"/>
                    </a:lnTo>
                    <a:lnTo>
                      <a:pt x="374" y="1114"/>
                    </a:lnTo>
                    <a:lnTo>
                      <a:pt x="348" y="1114"/>
                    </a:lnTo>
                    <a:lnTo>
                      <a:pt x="348" y="1030"/>
                    </a:lnTo>
                    <a:lnTo>
                      <a:pt x="361" y="1030"/>
                    </a:lnTo>
                    <a:lnTo>
                      <a:pt x="361" y="1018"/>
                    </a:lnTo>
                    <a:lnTo>
                      <a:pt x="348" y="1018"/>
                    </a:lnTo>
                    <a:lnTo>
                      <a:pt x="348" y="995"/>
                    </a:lnTo>
                    <a:lnTo>
                      <a:pt x="361" y="995"/>
                    </a:lnTo>
                    <a:lnTo>
                      <a:pt x="361" y="983"/>
                    </a:lnTo>
                    <a:lnTo>
                      <a:pt x="348" y="983"/>
                    </a:lnTo>
                    <a:lnTo>
                      <a:pt x="348" y="922"/>
                    </a:lnTo>
                    <a:lnTo>
                      <a:pt x="335" y="922"/>
                    </a:lnTo>
                    <a:lnTo>
                      <a:pt x="335" y="898"/>
                    </a:lnTo>
                    <a:lnTo>
                      <a:pt x="348" y="898"/>
                    </a:lnTo>
                    <a:lnTo>
                      <a:pt x="348" y="874"/>
                    </a:lnTo>
                    <a:lnTo>
                      <a:pt x="335" y="874"/>
                    </a:lnTo>
                    <a:lnTo>
                      <a:pt x="335" y="851"/>
                    </a:lnTo>
                    <a:lnTo>
                      <a:pt x="322" y="851"/>
                    </a:lnTo>
                    <a:lnTo>
                      <a:pt x="322" y="803"/>
                    </a:lnTo>
                    <a:lnTo>
                      <a:pt x="309" y="803"/>
                    </a:lnTo>
                    <a:lnTo>
                      <a:pt x="309" y="779"/>
                    </a:lnTo>
                    <a:lnTo>
                      <a:pt x="296" y="779"/>
                    </a:lnTo>
                    <a:lnTo>
                      <a:pt x="296" y="706"/>
                    </a:lnTo>
                    <a:lnTo>
                      <a:pt x="283" y="706"/>
                    </a:lnTo>
                    <a:lnTo>
                      <a:pt x="283" y="672"/>
                    </a:lnTo>
                    <a:lnTo>
                      <a:pt x="271" y="672"/>
                    </a:lnTo>
                    <a:lnTo>
                      <a:pt x="271" y="635"/>
                    </a:lnTo>
                    <a:lnTo>
                      <a:pt x="258" y="635"/>
                    </a:lnTo>
                    <a:lnTo>
                      <a:pt x="258" y="599"/>
                    </a:lnTo>
                    <a:lnTo>
                      <a:pt x="245" y="599"/>
                    </a:lnTo>
                    <a:lnTo>
                      <a:pt x="245" y="587"/>
                    </a:lnTo>
                    <a:lnTo>
                      <a:pt x="232" y="587"/>
                    </a:lnTo>
                    <a:lnTo>
                      <a:pt x="232" y="576"/>
                    </a:lnTo>
                    <a:lnTo>
                      <a:pt x="219" y="576"/>
                    </a:lnTo>
                    <a:lnTo>
                      <a:pt x="219" y="563"/>
                    </a:lnTo>
                    <a:lnTo>
                      <a:pt x="206" y="563"/>
                    </a:lnTo>
                    <a:lnTo>
                      <a:pt x="206" y="551"/>
                    </a:lnTo>
                    <a:lnTo>
                      <a:pt x="193" y="551"/>
                    </a:lnTo>
                    <a:lnTo>
                      <a:pt x="193" y="527"/>
                    </a:lnTo>
                    <a:lnTo>
                      <a:pt x="180" y="527"/>
                    </a:lnTo>
                    <a:lnTo>
                      <a:pt x="180" y="515"/>
                    </a:lnTo>
                    <a:lnTo>
                      <a:pt x="167" y="515"/>
                    </a:lnTo>
                    <a:lnTo>
                      <a:pt x="167" y="502"/>
                    </a:lnTo>
                    <a:lnTo>
                      <a:pt x="155" y="502"/>
                    </a:lnTo>
                    <a:lnTo>
                      <a:pt x="155" y="490"/>
                    </a:lnTo>
                    <a:lnTo>
                      <a:pt x="142" y="490"/>
                    </a:lnTo>
                    <a:lnTo>
                      <a:pt x="142" y="468"/>
                    </a:lnTo>
                    <a:lnTo>
                      <a:pt x="129" y="468"/>
                    </a:lnTo>
                    <a:lnTo>
                      <a:pt x="129" y="456"/>
                    </a:lnTo>
                    <a:lnTo>
                      <a:pt x="116" y="456"/>
                    </a:lnTo>
                    <a:lnTo>
                      <a:pt x="116" y="432"/>
                    </a:lnTo>
                    <a:lnTo>
                      <a:pt x="103" y="432"/>
                    </a:lnTo>
                    <a:lnTo>
                      <a:pt x="103" y="407"/>
                    </a:lnTo>
                    <a:lnTo>
                      <a:pt x="89" y="407"/>
                    </a:lnTo>
                    <a:lnTo>
                      <a:pt x="89" y="371"/>
                    </a:lnTo>
                    <a:lnTo>
                      <a:pt x="77" y="371"/>
                    </a:lnTo>
                    <a:lnTo>
                      <a:pt x="77" y="347"/>
                    </a:lnTo>
                    <a:lnTo>
                      <a:pt x="64" y="347"/>
                    </a:lnTo>
                    <a:lnTo>
                      <a:pt x="64" y="323"/>
                    </a:lnTo>
                    <a:lnTo>
                      <a:pt x="52" y="323"/>
                    </a:lnTo>
                    <a:lnTo>
                      <a:pt x="52" y="288"/>
                    </a:lnTo>
                    <a:lnTo>
                      <a:pt x="39" y="288"/>
                    </a:lnTo>
                    <a:lnTo>
                      <a:pt x="39" y="252"/>
                    </a:lnTo>
                    <a:lnTo>
                      <a:pt x="26" y="252"/>
                    </a:lnTo>
                    <a:lnTo>
                      <a:pt x="26" y="192"/>
                    </a:lnTo>
                    <a:lnTo>
                      <a:pt x="13" y="192"/>
                    </a:lnTo>
                    <a:lnTo>
                      <a:pt x="13" y="132"/>
                    </a:lnTo>
                    <a:lnTo>
                      <a:pt x="0" y="13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00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1" name="Freeform 180"/>
              <p:cNvSpPr>
                <a:spLocks/>
              </p:cNvSpPr>
              <p:nvPr/>
            </p:nvSpPr>
            <p:spPr bwMode="auto">
              <a:xfrm>
                <a:off x="3747" y="2461"/>
                <a:ext cx="438" cy="1055"/>
              </a:xfrm>
              <a:custGeom>
                <a:avLst/>
                <a:gdLst>
                  <a:gd name="T0" fmla="*/ 193 w 438"/>
                  <a:gd name="T1" fmla="*/ 12 h 1055"/>
                  <a:gd name="T2" fmla="*/ 219 w 438"/>
                  <a:gd name="T3" fmla="*/ 37 h 1055"/>
                  <a:gd name="T4" fmla="*/ 232 w 438"/>
                  <a:gd name="T5" fmla="*/ 96 h 1055"/>
                  <a:gd name="T6" fmla="*/ 257 w 438"/>
                  <a:gd name="T7" fmla="*/ 120 h 1055"/>
                  <a:gd name="T8" fmla="*/ 269 w 438"/>
                  <a:gd name="T9" fmla="*/ 240 h 1055"/>
                  <a:gd name="T10" fmla="*/ 296 w 438"/>
                  <a:gd name="T11" fmla="*/ 287 h 1055"/>
                  <a:gd name="T12" fmla="*/ 309 w 438"/>
                  <a:gd name="T13" fmla="*/ 396 h 1055"/>
                  <a:gd name="T14" fmla="*/ 334 w 438"/>
                  <a:gd name="T15" fmla="*/ 575 h 1055"/>
                  <a:gd name="T16" fmla="*/ 347 w 438"/>
                  <a:gd name="T17" fmla="*/ 599 h 1055"/>
                  <a:gd name="T18" fmla="*/ 347 w 438"/>
                  <a:gd name="T19" fmla="*/ 611 h 1055"/>
                  <a:gd name="T20" fmla="*/ 334 w 438"/>
                  <a:gd name="T21" fmla="*/ 587 h 1055"/>
                  <a:gd name="T22" fmla="*/ 309 w 438"/>
                  <a:gd name="T23" fmla="*/ 611 h 1055"/>
                  <a:gd name="T24" fmla="*/ 296 w 438"/>
                  <a:gd name="T25" fmla="*/ 647 h 1055"/>
                  <a:gd name="T26" fmla="*/ 269 w 438"/>
                  <a:gd name="T27" fmla="*/ 659 h 1055"/>
                  <a:gd name="T28" fmla="*/ 257 w 438"/>
                  <a:gd name="T29" fmla="*/ 683 h 1055"/>
                  <a:gd name="T30" fmla="*/ 309 w 438"/>
                  <a:gd name="T31" fmla="*/ 695 h 1055"/>
                  <a:gd name="T32" fmla="*/ 360 w 438"/>
                  <a:gd name="T33" fmla="*/ 719 h 1055"/>
                  <a:gd name="T34" fmla="*/ 437 w 438"/>
                  <a:gd name="T35" fmla="*/ 731 h 1055"/>
                  <a:gd name="T36" fmla="*/ 424 w 438"/>
                  <a:gd name="T37" fmla="*/ 994 h 1055"/>
                  <a:gd name="T38" fmla="*/ 399 w 438"/>
                  <a:gd name="T39" fmla="*/ 1006 h 1055"/>
                  <a:gd name="T40" fmla="*/ 386 w 438"/>
                  <a:gd name="T41" fmla="*/ 1029 h 1055"/>
                  <a:gd name="T42" fmla="*/ 296 w 438"/>
                  <a:gd name="T43" fmla="*/ 1042 h 1055"/>
                  <a:gd name="T44" fmla="*/ 168 w 438"/>
                  <a:gd name="T45" fmla="*/ 1042 h 1055"/>
                  <a:gd name="T46" fmla="*/ 115 w 438"/>
                  <a:gd name="T47" fmla="*/ 1029 h 1055"/>
                  <a:gd name="T48" fmla="*/ 90 w 438"/>
                  <a:gd name="T49" fmla="*/ 1006 h 1055"/>
                  <a:gd name="T50" fmla="*/ 51 w 438"/>
                  <a:gd name="T51" fmla="*/ 994 h 1055"/>
                  <a:gd name="T52" fmla="*/ 38 w 438"/>
                  <a:gd name="T53" fmla="*/ 970 h 1055"/>
                  <a:gd name="T54" fmla="*/ 13 w 438"/>
                  <a:gd name="T55" fmla="*/ 959 h 1055"/>
                  <a:gd name="T56" fmla="*/ 0 w 438"/>
                  <a:gd name="T57" fmla="*/ 802 h 1055"/>
                  <a:gd name="T58" fmla="*/ 26 w 438"/>
                  <a:gd name="T59" fmla="*/ 779 h 1055"/>
                  <a:gd name="T60" fmla="*/ 38 w 438"/>
                  <a:gd name="T61" fmla="*/ 779 h 1055"/>
                  <a:gd name="T62" fmla="*/ 13 w 438"/>
                  <a:gd name="T63" fmla="*/ 802 h 1055"/>
                  <a:gd name="T64" fmla="*/ 26 w 438"/>
                  <a:gd name="T65" fmla="*/ 959 h 1055"/>
                  <a:gd name="T66" fmla="*/ 51 w 438"/>
                  <a:gd name="T67" fmla="*/ 970 h 1055"/>
                  <a:gd name="T68" fmla="*/ 65 w 438"/>
                  <a:gd name="T69" fmla="*/ 994 h 1055"/>
                  <a:gd name="T70" fmla="*/ 115 w 438"/>
                  <a:gd name="T71" fmla="*/ 1006 h 1055"/>
                  <a:gd name="T72" fmla="*/ 142 w 438"/>
                  <a:gd name="T73" fmla="*/ 1029 h 1055"/>
                  <a:gd name="T74" fmla="*/ 296 w 438"/>
                  <a:gd name="T75" fmla="*/ 1042 h 1055"/>
                  <a:gd name="T76" fmla="*/ 360 w 438"/>
                  <a:gd name="T77" fmla="*/ 1018 h 1055"/>
                  <a:gd name="T78" fmla="*/ 399 w 438"/>
                  <a:gd name="T79" fmla="*/ 1006 h 1055"/>
                  <a:gd name="T80" fmla="*/ 411 w 438"/>
                  <a:gd name="T81" fmla="*/ 970 h 1055"/>
                  <a:gd name="T82" fmla="*/ 360 w 438"/>
                  <a:gd name="T83" fmla="*/ 731 h 1055"/>
                  <a:gd name="T84" fmla="*/ 309 w 438"/>
                  <a:gd name="T85" fmla="*/ 707 h 1055"/>
                  <a:gd name="T86" fmla="*/ 245 w 438"/>
                  <a:gd name="T87" fmla="*/ 695 h 1055"/>
                  <a:gd name="T88" fmla="*/ 219 w 438"/>
                  <a:gd name="T89" fmla="*/ 719 h 1055"/>
                  <a:gd name="T90" fmla="*/ 181 w 438"/>
                  <a:gd name="T91" fmla="*/ 731 h 1055"/>
                  <a:gd name="T92" fmla="*/ 142 w 438"/>
                  <a:gd name="T93" fmla="*/ 731 h 1055"/>
                  <a:gd name="T94" fmla="*/ 206 w 438"/>
                  <a:gd name="T95" fmla="*/ 719 h 1055"/>
                  <a:gd name="T96" fmla="*/ 219 w 438"/>
                  <a:gd name="T97" fmla="*/ 695 h 1055"/>
                  <a:gd name="T98" fmla="*/ 245 w 438"/>
                  <a:gd name="T99" fmla="*/ 683 h 1055"/>
                  <a:gd name="T100" fmla="*/ 257 w 438"/>
                  <a:gd name="T101" fmla="*/ 659 h 1055"/>
                  <a:gd name="T102" fmla="*/ 282 w 438"/>
                  <a:gd name="T103" fmla="*/ 647 h 1055"/>
                  <a:gd name="T104" fmla="*/ 296 w 438"/>
                  <a:gd name="T105" fmla="*/ 611 h 1055"/>
                  <a:gd name="T106" fmla="*/ 296 w 438"/>
                  <a:gd name="T107" fmla="*/ 396 h 1055"/>
                  <a:gd name="T108" fmla="*/ 282 w 438"/>
                  <a:gd name="T109" fmla="*/ 287 h 1055"/>
                  <a:gd name="T110" fmla="*/ 257 w 438"/>
                  <a:gd name="T111" fmla="*/ 240 h 1055"/>
                  <a:gd name="T112" fmla="*/ 245 w 438"/>
                  <a:gd name="T113" fmla="*/ 120 h 1055"/>
                  <a:gd name="T114" fmla="*/ 219 w 438"/>
                  <a:gd name="T115" fmla="*/ 96 h 1055"/>
                  <a:gd name="T116" fmla="*/ 206 w 438"/>
                  <a:gd name="T117" fmla="*/ 37 h 1055"/>
                  <a:gd name="T118" fmla="*/ 181 w 438"/>
                  <a:gd name="T119" fmla="*/ 12 h 105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438" h="1055">
                    <a:moveTo>
                      <a:pt x="181" y="0"/>
                    </a:moveTo>
                    <a:lnTo>
                      <a:pt x="193" y="0"/>
                    </a:lnTo>
                    <a:lnTo>
                      <a:pt x="193" y="12"/>
                    </a:lnTo>
                    <a:lnTo>
                      <a:pt x="206" y="12"/>
                    </a:lnTo>
                    <a:lnTo>
                      <a:pt x="206" y="37"/>
                    </a:lnTo>
                    <a:lnTo>
                      <a:pt x="219" y="37"/>
                    </a:lnTo>
                    <a:lnTo>
                      <a:pt x="219" y="61"/>
                    </a:lnTo>
                    <a:lnTo>
                      <a:pt x="232" y="61"/>
                    </a:lnTo>
                    <a:lnTo>
                      <a:pt x="232" y="96"/>
                    </a:lnTo>
                    <a:lnTo>
                      <a:pt x="245" y="96"/>
                    </a:lnTo>
                    <a:lnTo>
                      <a:pt x="245" y="120"/>
                    </a:lnTo>
                    <a:lnTo>
                      <a:pt x="257" y="120"/>
                    </a:lnTo>
                    <a:lnTo>
                      <a:pt x="257" y="192"/>
                    </a:lnTo>
                    <a:lnTo>
                      <a:pt x="269" y="192"/>
                    </a:lnTo>
                    <a:lnTo>
                      <a:pt x="269" y="240"/>
                    </a:lnTo>
                    <a:lnTo>
                      <a:pt x="282" y="240"/>
                    </a:lnTo>
                    <a:lnTo>
                      <a:pt x="282" y="287"/>
                    </a:lnTo>
                    <a:lnTo>
                      <a:pt x="296" y="287"/>
                    </a:lnTo>
                    <a:lnTo>
                      <a:pt x="296" y="336"/>
                    </a:lnTo>
                    <a:lnTo>
                      <a:pt x="309" y="336"/>
                    </a:lnTo>
                    <a:lnTo>
                      <a:pt x="309" y="396"/>
                    </a:lnTo>
                    <a:lnTo>
                      <a:pt x="322" y="396"/>
                    </a:lnTo>
                    <a:lnTo>
                      <a:pt x="322" y="575"/>
                    </a:lnTo>
                    <a:lnTo>
                      <a:pt x="334" y="575"/>
                    </a:lnTo>
                    <a:lnTo>
                      <a:pt x="334" y="587"/>
                    </a:lnTo>
                    <a:lnTo>
                      <a:pt x="347" y="587"/>
                    </a:lnTo>
                    <a:lnTo>
                      <a:pt x="347" y="599"/>
                    </a:lnTo>
                    <a:lnTo>
                      <a:pt x="360" y="599"/>
                    </a:lnTo>
                    <a:lnTo>
                      <a:pt x="360" y="611"/>
                    </a:lnTo>
                    <a:lnTo>
                      <a:pt x="347" y="611"/>
                    </a:lnTo>
                    <a:lnTo>
                      <a:pt x="347" y="599"/>
                    </a:lnTo>
                    <a:lnTo>
                      <a:pt x="334" y="599"/>
                    </a:lnTo>
                    <a:lnTo>
                      <a:pt x="334" y="587"/>
                    </a:lnTo>
                    <a:lnTo>
                      <a:pt x="322" y="587"/>
                    </a:lnTo>
                    <a:lnTo>
                      <a:pt x="322" y="611"/>
                    </a:lnTo>
                    <a:lnTo>
                      <a:pt x="309" y="611"/>
                    </a:lnTo>
                    <a:lnTo>
                      <a:pt x="309" y="622"/>
                    </a:lnTo>
                    <a:lnTo>
                      <a:pt x="296" y="622"/>
                    </a:lnTo>
                    <a:lnTo>
                      <a:pt x="296" y="647"/>
                    </a:lnTo>
                    <a:lnTo>
                      <a:pt x="282" y="647"/>
                    </a:lnTo>
                    <a:lnTo>
                      <a:pt x="282" y="659"/>
                    </a:lnTo>
                    <a:lnTo>
                      <a:pt x="269" y="659"/>
                    </a:lnTo>
                    <a:lnTo>
                      <a:pt x="269" y="671"/>
                    </a:lnTo>
                    <a:lnTo>
                      <a:pt x="257" y="671"/>
                    </a:lnTo>
                    <a:lnTo>
                      <a:pt x="257" y="683"/>
                    </a:lnTo>
                    <a:lnTo>
                      <a:pt x="269" y="683"/>
                    </a:lnTo>
                    <a:lnTo>
                      <a:pt x="269" y="695"/>
                    </a:lnTo>
                    <a:lnTo>
                      <a:pt x="309" y="695"/>
                    </a:lnTo>
                    <a:lnTo>
                      <a:pt x="309" y="707"/>
                    </a:lnTo>
                    <a:lnTo>
                      <a:pt x="360" y="707"/>
                    </a:lnTo>
                    <a:lnTo>
                      <a:pt x="360" y="719"/>
                    </a:lnTo>
                    <a:lnTo>
                      <a:pt x="424" y="719"/>
                    </a:lnTo>
                    <a:lnTo>
                      <a:pt x="424" y="731"/>
                    </a:lnTo>
                    <a:lnTo>
                      <a:pt x="437" y="731"/>
                    </a:lnTo>
                    <a:lnTo>
                      <a:pt x="437" y="970"/>
                    </a:lnTo>
                    <a:lnTo>
                      <a:pt x="424" y="970"/>
                    </a:lnTo>
                    <a:lnTo>
                      <a:pt x="424" y="994"/>
                    </a:lnTo>
                    <a:lnTo>
                      <a:pt x="411" y="994"/>
                    </a:lnTo>
                    <a:lnTo>
                      <a:pt x="411" y="1006"/>
                    </a:lnTo>
                    <a:lnTo>
                      <a:pt x="399" y="1006"/>
                    </a:lnTo>
                    <a:lnTo>
                      <a:pt x="399" y="1018"/>
                    </a:lnTo>
                    <a:lnTo>
                      <a:pt x="386" y="1018"/>
                    </a:lnTo>
                    <a:lnTo>
                      <a:pt x="386" y="1029"/>
                    </a:lnTo>
                    <a:lnTo>
                      <a:pt x="360" y="1029"/>
                    </a:lnTo>
                    <a:lnTo>
                      <a:pt x="360" y="1042"/>
                    </a:lnTo>
                    <a:lnTo>
                      <a:pt x="296" y="1042"/>
                    </a:lnTo>
                    <a:lnTo>
                      <a:pt x="296" y="1054"/>
                    </a:lnTo>
                    <a:lnTo>
                      <a:pt x="168" y="1054"/>
                    </a:lnTo>
                    <a:lnTo>
                      <a:pt x="168" y="1042"/>
                    </a:lnTo>
                    <a:lnTo>
                      <a:pt x="142" y="1042"/>
                    </a:lnTo>
                    <a:lnTo>
                      <a:pt x="142" y="1029"/>
                    </a:lnTo>
                    <a:lnTo>
                      <a:pt x="115" y="1029"/>
                    </a:lnTo>
                    <a:lnTo>
                      <a:pt x="115" y="1018"/>
                    </a:lnTo>
                    <a:lnTo>
                      <a:pt x="90" y="1018"/>
                    </a:lnTo>
                    <a:lnTo>
                      <a:pt x="90" y="1006"/>
                    </a:lnTo>
                    <a:lnTo>
                      <a:pt x="65" y="1006"/>
                    </a:lnTo>
                    <a:lnTo>
                      <a:pt x="65" y="994"/>
                    </a:lnTo>
                    <a:lnTo>
                      <a:pt x="51" y="994"/>
                    </a:lnTo>
                    <a:lnTo>
                      <a:pt x="51" y="982"/>
                    </a:lnTo>
                    <a:lnTo>
                      <a:pt x="38" y="982"/>
                    </a:lnTo>
                    <a:lnTo>
                      <a:pt x="38" y="970"/>
                    </a:lnTo>
                    <a:lnTo>
                      <a:pt x="26" y="970"/>
                    </a:lnTo>
                    <a:lnTo>
                      <a:pt x="26" y="959"/>
                    </a:lnTo>
                    <a:lnTo>
                      <a:pt x="13" y="959"/>
                    </a:lnTo>
                    <a:lnTo>
                      <a:pt x="13" y="935"/>
                    </a:lnTo>
                    <a:lnTo>
                      <a:pt x="0" y="935"/>
                    </a:lnTo>
                    <a:lnTo>
                      <a:pt x="0" y="802"/>
                    </a:lnTo>
                    <a:lnTo>
                      <a:pt x="13" y="802"/>
                    </a:lnTo>
                    <a:lnTo>
                      <a:pt x="13" y="779"/>
                    </a:lnTo>
                    <a:lnTo>
                      <a:pt x="26" y="779"/>
                    </a:lnTo>
                    <a:lnTo>
                      <a:pt x="26" y="767"/>
                    </a:lnTo>
                    <a:lnTo>
                      <a:pt x="38" y="767"/>
                    </a:lnTo>
                    <a:lnTo>
                      <a:pt x="38" y="779"/>
                    </a:lnTo>
                    <a:lnTo>
                      <a:pt x="26" y="779"/>
                    </a:lnTo>
                    <a:lnTo>
                      <a:pt x="26" y="802"/>
                    </a:lnTo>
                    <a:lnTo>
                      <a:pt x="13" y="802"/>
                    </a:lnTo>
                    <a:lnTo>
                      <a:pt x="13" y="935"/>
                    </a:lnTo>
                    <a:lnTo>
                      <a:pt x="26" y="935"/>
                    </a:lnTo>
                    <a:lnTo>
                      <a:pt x="26" y="959"/>
                    </a:lnTo>
                    <a:lnTo>
                      <a:pt x="38" y="959"/>
                    </a:lnTo>
                    <a:lnTo>
                      <a:pt x="38" y="970"/>
                    </a:lnTo>
                    <a:lnTo>
                      <a:pt x="51" y="970"/>
                    </a:lnTo>
                    <a:lnTo>
                      <a:pt x="51" y="982"/>
                    </a:lnTo>
                    <a:lnTo>
                      <a:pt x="65" y="982"/>
                    </a:lnTo>
                    <a:lnTo>
                      <a:pt x="65" y="994"/>
                    </a:lnTo>
                    <a:lnTo>
                      <a:pt x="90" y="994"/>
                    </a:lnTo>
                    <a:lnTo>
                      <a:pt x="90" y="1006"/>
                    </a:lnTo>
                    <a:lnTo>
                      <a:pt x="115" y="1006"/>
                    </a:lnTo>
                    <a:lnTo>
                      <a:pt x="115" y="1018"/>
                    </a:lnTo>
                    <a:lnTo>
                      <a:pt x="142" y="1018"/>
                    </a:lnTo>
                    <a:lnTo>
                      <a:pt x="142" y="1029"/>
                    </a:lnTo>
                    <a:lnTo>
                      <a:pt x="168" y="1029"/>
                    </a:lnTo>
                    <a:lnTo>
                      <a:pt x="168" y="1042"/>
                    </a:lnTo>
                    <a:lnTo>
                      <a:pt x="296" y="1042"/>
                    </a:lnTo>
                    <a:lnTo>
                      <a:pt x="296" y="1029"/>
                    </a:lnTo>
                    <a:lnTo>
                      <a:pt x="360" y="1029"/>
                    </a:lnTo>
                    <a:lnTo>
                      <a:pt x="360" y="1018"/>
                    </a:lnTo>
                    <a:lnTo>
                      <a:pt x="386" y="1018"/>
                    </a:lnTo>
                    <a:lnTo>
                      <a:pt x="386" y="1006"/>
                    </a:lnTo>
                    <a:lnTo>
                      <a:pt x="399" y="1006"/>
                    </a:lnTo>
                    <a:lnTo>
                      <a:pt x="399" y="994"/>
                    </a:lnTo>
                    <a:lnTo>
                      <a:pt x="411" y="994"/>
                    </a:lnTo>
                    <a:lnTo>
                      <a:pt x="411" y="970"/>
                    </a:lnTo>
                    <a:lnTo>
                      <a:pt x="424" y="970"/>
                    </a:lnTo>
                    <a:lnTo>
                      <a:pt x="424" y="731"/>
                    </a:lnTo>
                    <a:lnTo>
                      <a:pt x="360" y="731"/>
                    </a:lnTo>
                    <a:lnTo>
                      <a:pt x="360" y="719"/>
                    </a:lnTo>
                    <a:lnTo>
                      <a:pt x="309" y="719"/>
                    </a:lnTo>
                    <a:lnTo>
                      <a:pt x="309" y="707"/>
                    </a:lnTo>
                    <a:lnTo>
                      <a:pt x="269" y="707"/>
                    </a:lnTo>
                    <a:lnTo>
                      <a:pt x="269" y="695"/>
                    </a:lnTo>
                    <a:lnTo>
                      <a:pt x="245" y="695"/>
                    </a:lnTo>
                    <a:lnTo>
                      <a:pt x="245" y="707"/>
                    </a:lnTo>
                    <a:lnTo>
                      <a:pt x="219" y="707"/>
                    </a:lnTo>
                    <a:lnTo>
                      <a:pt x="219" y="719"/>
                    </a:lnTo>
                    <a:lnTo>
                      <a:pt x="206" y="719"/>
                    </a:lnTo>
                    <a:lnTo>
                      <a:pt x="206" y="731"/>
                    </a:lnTo>
                    <a:lnTo>
                      <a:pt x="181" y="731"/>
                    </a:lnTo>
                    <a:lnTo>
                      <a:pt x="181" y="743"/>
                    </a:lnTo>
                    <a:lnTo>
                      <a:pt x="142" y="743"/>
                    </a:lnTo>
                    <a:lnTo>
                      <a:pt x="142" y="731"/>
                    </a:lnTo>
                    <a:lnTo>
                      <a:pt x="181" y="731"/>
                    </a:lnTo>
                    <a:lnTo>
                      <a:pt x="181" y="719"/>
                    </a:lnTo>
                    <a:lnTo>
                      <a:pt x="206" y="719"/>
                    </a:lnTo>
                    <a:lnTo>
                      <a:pt x="206" y="707"/>
                    </a:lnTo>
                    <a:lnTo>
                      <a:pt x="219" y="707"/>
                    </a:lnTo>
                    <a:lnTo>
                      <a:pt x="219" y="695"/>
                    </a:lnTo>
                    <a:lnTo>
                      <a:pt x="232" y="695"/>
                    </a:lnTo>
                    <a:lnTo>
                      <a:pt x="232" y="683"/>
                    </a:lnTo>
                    <a:lnTo>
                      <a:pt x="245" y="683"/>
                    </a:lnTo>
                    <a:lnTo>
                      <a:pt x="245" y="671"/>
                    </a:lnTo>
                    <a:lnTo>
                      <a:pt x="257" y="671"/>
                    </a:lnTo>
                    <a:lnTo>
                      <a:pt x="257" y="659"/>
                    </a:lnTo>
                    <a:lnTo>
                      <a:pt x="269" y="659"/>
                    </a:lnTo>
                    <a:lnTo>
                      <a:pt x="269" y="647"/>
                    </a:lnTo>
                    <a:lnTo>
                      <a:pt x="282" y="647"/>
                    </a:lnTo>
                    <a:lnTo>
                      <a:pt x="282" y="622"/>
                    </a:lnTo>
                    <a:lnTo>
                      <a:pt x="296" y="622"/>
                    </a:lnTo>
                    <a:lnTo>
                      <a:pt x="296" y="611"/>
                    </a:lnTo>
                    <a:lnTo>
                      <a:pt x="309" y="611"/>
                    </a:lnTo>
                    <a:lnTo>
                      <a:pt x="309" y="396"/>
                    </a:lnTo>
                    <a:lnTo>
                      <a:pt x="296" y="396"/>
                    </a:lnTo>
                    <a:lnTo>
                      <a:pt x="296" y="336"/>
                    </a:lnTo>
                    <a:lnTo>
                      <a:pt x="282" y="336"/>
                    </a:lnTo>
                    <a:lnTo>
                      <a:pt x="282" y="287"/>
                    </a:lnTo>
                    <a:lnTo>
                      <a:pt x="269" y="287"/>
                    </a:lnTo>
                    <a:lnTo>
                      <a:pt x="269" y="240"/>
                    </a:lnTo>
                    <a:lnTo>
                      <a:pt x="257" y="240"/>
                    </a:lnTo>
                    <a:lnTo>
                      <a:pt x="257" y="192"/>
                    </a:lnTo>
                    <a:lnTo>
                      <a:pt x="245" y="192"/>
                    </a:lnTo>
                    <a:lnTo>
                      <a:pt x="245" y="120"/>
                    </a:lnTo>
                    <a:lnTo>
                      <a:pt x="232" y="120"/>
                    </a:lnTo>
                    <a:lnTo>
                      <a:pt x="232" y="96"/>
                    </a:lnTo>
                    <a:lnTo>
                      <a:pt x="219" y="96"/>
                    </a:lnTo>
                    <a:lnTo>
                      <a:pt x="219" y="61"/>
                    </a:lnTo>
                    <a:lnTo>
                      <a:pt x="206" y="61"/>
                    </a:lnTo>
                    <a:lnTo>
                      <a:pt x="206" y="37"/>
                    </a:lnTo>
                    <a:lnTo>
                      <a:pt x="193" y="37"/>
                    </a:lnTo>
                    <a:lnTo>
                      <a:pt x="193" y="12"/>
                    </a:lnTo>
                    <a:lnTo>
                      <a:pt x="181" y="12"/>
                    </a:lnTo>
                    <a:lnTo>
                      <a:pt x="181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2" name="Freeform 181"/>
              <p:cNvSpPr>
                <a:spLocks/>
              </p:cNvSpPr>
              <p:nvPr/>
            </p:nvSpPr>
            <p:spPr bwMode="auto">
              <a:xfrm>
                <a:off x="4654" y="2461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10 w 11"/>
                  <a:gd name="T3" fmla="*/ 0 h 10"/>
                  <a:gd name="T4" fmla="*/ 10 w 11"/>
                  <a:gd name="T5" fmla="*/ 9 h 10"/>
                  <a:gd name="T6" fmla="*/ 0 w 11"/>
                  <a:gd name="T7" fmla="*/ 9 h 10"/>
                  <a:gd name="T8" fmla="*/ 0 w 11"/>
                  <a:gd name="T9" fmla="*/ 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10" y="0"/>
                    </a:lnTo>
                    <a:lnTo>
                      <a:pt x="10" y="9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844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3" name="Freeform 182"/>
              <p:cNvSpPr>
                <a:spLocks/>
              </p:cNvSpPr>
              <p:nvPr/>
            </p:nvSpPr>
            <p:spPr bwMode="auto">
              <a:xfrm>
                <a:off x="4071" y="2473"/>
                <a:ext cx="244" cy="226"/>
              </a:xfrm>
              <a:custGeom>
                <a:avLst/>
                <a:gdLst>
                  <a:gd name="T0" fmla="*/ 0 w 244"/>
                  <a:gd name="T1" fmla="*/ 0 h 226"/>
                  <a:gd name="T2" fmla="*/ 13 w 244"/>
                  <a:gd name="T3" fmla="*/ 0 h 226"/>
                  <a:gd name="T4" fmla="*/ 13 w 244"/>
                  <a:gd name="T5" fmla="*/ 12 h 226"/>
                  <a:gd name="T6" fmla="*/ 37 w 244"/>
                  <a:gd name="T7" fmla="*/ 12 h 226"/>
                  <a:gd name="T8" fmla="*/ 37 w 244"/>
                  <a:gd name="T9" fmla="*/ 23 h 226"/>
                  <a:gd name="T10" fmla="*/ 63 w 244"/>
                  <a:gd name="T11" fmla="*/ 23 h 226"/>
                  <a:gd name="T12" fmla="*/ 63 w 244"/>
                  <a:gd name="T13" fmla="*/ 35 h 226"/>
                  <a:gd name="T14" fmla="*/ 89 w 244"/>
                  <a:gd name="T15" fmla="*/ 35 h 226"/>
                  <a:gd name="T16" fmla="*/ 89 w 244"/>
                  <a:gd name="T17" fmla="*/ 48 h 226"/>
                  <a:gd name="T18" fmla="*/ 115 w 244"/>
                  <a:gd name="T19" fmla="*/ 48 h 226"/>
                  <a:gd name="T20" fmla="*/ 115 w 244"/>
                  <a:gd name="T21" fmla="*/ 58 h 226"/>
                  <a:gd name="T22" fmla="*/ 141 w 244"/>
                  <a:gd name="T23" fmla="*/ 58 h 226"/>
                  <a:gd name="T24" fmla="*/ 141 w 244"/>
                  <a:gd name="T25" fmla="*/ 71 h 226"/>
                  <a:gd name="T26" fmla="*/ 166 w 244"/>
                  <a:gd name="T27" fmla="*/ 71 h 226"/>
                  <a:gd name="T28" fmla="*/ 166 w 244"/>
                  <a:gd name="T29" fmla="*/ 83 h 226"/>
                  <a:gd name="T30" fmla="*/ 204 w 244"/>
                  <a:gd name="T31" fmla="*/ 83 h 226"/>
                  <a:gd name="T32" fmla="*/ 204 w 244"/>
                  <a:gd name="T33" fmla="*/ 118 h 226"/>
                  <a:gd name="T34" fmla="*/ 217 w 244"/>
                  <a:gd name="T35" fmla="*/ 118 h 226"/>
                  <a:gd name="T36" fmla="*/ 217 w 244"/>
                  <a:gd name="T37" fmla="*/ 131 h 226"/>
                  <a:gd name="T38" fmla="*/ 229 w 244"/>
                  <a:gd name="T39" fmla="*/ 131 h 226"/>
                  <a:gd name="T40" fmla="*/ 229 w 244"/>
                  <a:gd name="T41" fmla="*/ 142 h 226"/>
                  <a:gd name="T42" fmla="*/ 243 w 244"/>
                  <a:gd name="T43" fmla="*/ 142 h 226"/>
                  <a:gd name="T44" fmla="*/ 243 w 244"/>
                  <a:gd name="T45" fmla="*/ 166 h 226"/>
                  <a:gd name="T46" fmla="*/ 229 w 244"/>
                  <a:gd name="T47" fmla="*/ 166 h 226"/>
                  <a:gd name="T48" fmla="*/ 229 w 244"/>
                  <a:gd name="T49" fmla="*/ 178 h 226"/>
                  <a:gd name="T50" fmla="*/ 217 w 244"/>
                  <a:gd name="T51" fmla="*/ 178 h 226"/>
                  <a:gd name="T52" fmla="*/ 217 w 244"/>
                  <a:gd name="T53" fmla="*/ 201 h 226"/>
                  <a:gd name="T54" fmla="*/ 204 w 244"/>
                  <a:gd name="T55" fmla="*/ 201 h 226"/>
                  <a:gd name="T56" fmla="*/ 204 w 244"/>
                  <a:gd name="T57" fmla="*/ 225 h 226"/>
                  <a:gd name="T58" fmla="*/ 191 w 244"/>
                  <a:gd name="T59" fmla="*/ 225 h 226"/>
                  <a:gd name="T60" fmla="*/ 191 w 244"/>
                  <a:gd name="T61" fmla="*/ 166 h 226"/>
                  <a:gd name="T62" fmla="*/ 180 w 244"/>
                  <a:gd name="T63" fmla="*/ 166 h 226"/>
                  <a:gd name="T64" fmla="*/ 180 w 244"/>
                  <a:gd name="T65" fmla="*/ 201 h 226"/>
                  <a:gd name="T66" fmla="*/ 166 w 244"/>
                  <a:gd name="T67" fmla="*/ 201 h 226"/>
                  <a:gd name="T68" fmla="*/ 166 w 244"/>
                  <a:gd name="T69" fmla="*/ 190 h 226"/>
                  <a:gd name="T70" fmla="*/ 153 w 244"/>
                  <a:gd name="T71" fmla="*/ 190 h 226"/>
                  <a:gd name="T72" fmla="*/ 153 w 244"/>
                  <a:gd name="T73" fmla="*/ 178 h 226"/>
                  <a:gd name="T74" fmla="*/ 141 w 244"/>
                  <a:gd name="T75" fmla="*/ 178 h 226"/>
                  <a:gd name="T76" fmla="*/ 141 w 244"/>
                  <a:gd name="T77" fmla="*/ 166 h 226"/>
                  <a:gd name="T78" fmla="*/ 128 w 244"/>
                  <a:gd name="T79" fmla="*/ 166 h 226"/>
                  <a:gd name="T80" fmla="*/ 128 w 244"/>
                  <a:gd name="T81" fmla="*/ 154 h 226"/>
                  <a:gd name="T82" fmla="*/ 115 w 244"/>
                  <a:gd name="T83" fmla="*/ 154 h 226"/>
                  <a:gd name="T84" fmla="*/ 115 w 244"/>
                  <a:gd name="T85" fmla="*/ 142 h 226"/>
                  <a:gd name="T86" fmla="*/ 101 w 244"/>
                  <a:gd name="T87" fmla="*/ 142 h 226"/>
                  <a:gd name="T88" fmla="*/ 101 w 244"/>
                  <a:gd name="T89" fmla="*/ 131 h 226"/>
                  <a:gd name="T90" fmla="*/ 89 w 244"/>
                  <a:gd name="T91" fmla="*/ 131 h 226"/>
                  <a:gd name="T92" fmla="*/ 89 w 244"/>
                  <a:gd name="T93" fmla="*/ 106 h 226"/>
                  <a:gd name="T94" fmla="*/ 76 w 244"/>
                  <a:gd name="T95" fmla="*/ 106 h 226"/>
                  <a:gd name="T96" fmla="*/ 76 w 244"/>
                  <a:gd name="T97" fmla="*/ 94 h 226"/>
                  <a:gd name="T98" fmla="*/ 63 w 244"/>
                  <a:gd name="T99" fmla="*/ 94 h 226"/>
                  <a:gd name="T100" fmla="*/ 63 w 244"/>
                  <a:gd name="T101" fmla="*/ 83 h 226"/>
                  <a:gd name="T102" fmla="*/ 51 w 244"/>
                  <a:gd name="T103" fmla="*/ 83 h 226"/>
                  <a:gd name="T104" fmla="*/ 51 w 244"/>
                  <a:gd name="T105" fmla="*/ 71 h 226"/>
                  <a:gd name="T106" fmla="*/ 37 w 244"/>
                  <a:gd name="T107" fmla="*/ 71 h 226"/>
                  <a:gd name="T108" fmla="*/ 37 w 244"/>
                  <a:gd name="T109" fmla="*/ 58 h 226"/>
                  <a:gd name="T110" fmla="*/ 24 w 244"/>
                  <a:gd name="T111" fmla="*/ 58 h 226"/>
                  <a:gd name="T112" fmla="*/ 24 w 244"/>
                  <a:gd name="T113" fmla="*/ 35 h 226"/>
                  <a:gd name="T114" fmla="*/ 13 w 244"/>
                  <a:gd name="T115" fmla="*/ 35 h 226"/>
                  <a:gd name="T116" fmla="*/ 13 w 244"/>
                  <a:gd name="T117" fmla="*/ 12 h 226"/>
                  <a:gd name="T118" fmla="*/ 0 w 244"/>
                  <a:gd name="T119" fmla="*/ 12 h 226"/>
                  <a:gd name="T120" fmla="*/ 0 w 244"/>
                  <a:gd name="T121" fmla="*/ 0 h 22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44" h="226">
                    <a:moveTo>
                      <a:pt x="0" y="0"/>
                    </a:moveTo>
                    <a:lnTo>
                      <a:pt x="13" y="0"/>
                    </a:lnTo>
                    <a:lnTo>
                      <a:pt x="13" y="12"/>
                    </a:lnTo>
                    <a:lnTo>
                      <a:pt x="37" y="12"/>
                    </a:lnTo>
                    <a:lnTo>
                      <a:pt x="37" y="23"/>
                    </a:lnTo>
                    <a:lnTo>
                      <a:pt x="63" y="23"/>
                    </a:lnTo>
                    <a:lnTo>
                      <a:pt x="63" y="35"/>
                    </a:lnTo>
                    <a:lnTo>
                      <a:pt x="89" y="35"/>
                    </a:lnTo>
                    <a:lnTo>
                      <a:pt x="89" y="48"/>
                    </a:lnTo>
                    <a:lnTo>
                      <a:pt x="115" y="48"/>
                    </a:lnTo>
                    <a:lnTo>
                      <a:pt x="115" y="58"/>
                    </a:lnTo>
                    <a:lnTo>
                      <a:pt x="141" y="58"/>
                    </a:lnTo>
                    <a:lnTo>
                      <a:pt x="141" y="71"/>
                    </a:lnTo>
                    <a:lnTo>
                      <a:pt x="166" y="71"/>
                    </a:lnTo>
                    <a:lnTo>
                      <a:pt x="166" y="83"/>
                    </a:lnTo>
                    <a:lnTo>
                      <a:pt x="204" y="83"/>
                    </a:lnTo>
                    <a:lnTo>
                      <a:pt x="204" y="118"/>
                    </a:lnTo>
                    <a:lnTo>
                      <a:pt x="217" y="118"/>
                    </a:lnTo>
                    <a:lnTo>
                      <a:pt x="217" y="131"/>
                    </a:lnTo>
                    <a:lnTo>
                      <a:pt x="229" y="131"/>
                    </a:lnTo>
                    <a:lnTo>
                      <a:pt x="229" y="142"/>
                    </a:lnTo>
                    <a:lnTo>
                      <a:pt x="243" y="142"/>
                    </a:lnTo>
                    <a:lnTo>
                      <a:pt x="243" y="166"/>
                    </a:lnTo>
                    <a:lnTo>
                      <a:pt x="229" y="166"/>
                    </a:lnTo>
                    <a:lnTo>
                      <a:pt x="229" y="178"/>
                    </a:lnTo>
                    <a:lnTo>
                      <a:pt x="217" y="178"/>
                    </a:lnTo>
                    <a:lnTo>
                      <a:pt x="217" y="201"/>
                    </a:lnTo>
                    <a:lnTo>
                      <a:pt x="204" y="201"/>
                    </a:lnTo>
                    <a:lnTo>
                      <a:pt x="204" y="225"/>
                    </a:lnTo>
                    <a:lnTo>
                      <a:pt x="191" y="225"/>
                    </a:lnTo>
                    <a:lnTo>
                      <a:pt x="191" y="166"/>
                    </a:lnTo>
                    <a:lnTo>
                      <a:pt x="180" y="166"/>
                    </a:lnTo>
                    <a:lnTo>
                      <a:pt x="180" y="201"/>
                    </a:lnTo>
                    <a:lnTo>
                      <a:pt x="166" y="201"/>
                    </a:lnTo>
                    <a:lnTo>
                      <a:pt x="166" y="190"/>
                    </a:lnTo>
                    <a:lnTo>
                      <a:pt x="153" y="190"/>
                    </a:lnTo>
                    <a:lnTo>
                      <a:pt x="153" y="178"/>
                    </a:lnTo>
                    <a:lnTo>
                      <a:pt x="141" y="178"/>
                    </a:lnTo>
                    <a:lnTo>
                      <a:pt x="141" y="166"/>
                    </a:lnTo>
                    <a:lnTo>
                      <a:pt x="128" y="166"/>
                    </a:lnTo>
                    <a:lnTo>
                      <a:pt x="128" y="154"/>
                    </a:lnTo>
                    <a:lnTo>
                      <a:pt x="115" y="154"/>
                    </a:lnTo>
                    <a:lnTo>
                      <a:pt x="115" y="142"/>
                    </a:lnTo>
                    <a:lnTo>
                      <a:pt x="101" y="142"/>
                    </a:lnTo>
                    <a:lnTo>
                      <a:pt x="101" y="131"/>
                    </a:lnTo>
                    <a:lnTo>
                      <a:pt x="89" y="131"/>
                    </a:lnTo>
                    <a:lnTo>
                      <a:pt x="89" y="106"/>
                    </a:lnTo>
                    <a:lnTo>
                      <a:pt x="76" y="106"/>
                    </a:lnTo>
                    <a:lnTo>
                      <a:pt x="76" y="94"/>
                    </a:lnTo>
                    <a:lnTo>
                      <a:pt x="63" y="94"/>
                    </a:lnTo>
                    <a:lnTo>
                      <a:pt x="63" y="83"/>
                    </a:lnTo>
                    <a:lnTo>
                      <a:pt x="51" y="83"/>
                    </a:lnTo>
                    <a:lnTo>
                      <a:pt x="51" y="71"/>
                    </a:lnTo>
                    <a:lnTo>
                      <a:pt x="37" y="71"/>
                    </a:lnTo>
                    <a:lnTo>
                      <a:pt x="37" y="58"/>
                    </a:lnTo>
                    <a:lnTo>
                      <a:pt x="24" y="58"/>
                    </a:lnTo>
                    <a:lnTo>
                      <a:pt x="24" y="35"/>
                    </a:lnTo>
                    <a:lnTo>
                      <a:pt x="13" y="35"/>
                    </a:lnTo>
                    <a:lnTo>
                      <a:pt x="13" y="12"/>
                    </a:lnTo>
                    <a:lnTo>
                      <a:pt x="0" y="1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4" name="Freeform 183"/>
              <p:cNvSpPr>
                <a:spLocks/>
              </p:cNvSpPr>
              <p:nvPr/>
            </p:nvSpPr>
            <p:spPr bwMode="auto">
              <a:xfrm>
                <a:off x="4395" y="2497"/>
                <a:ext cx="244" cy="202"/>
              </a:xfrm>
              <a:custGeom>
                <a:avLst/>
                <a:gdLst>
                  <a:gd name="T0" fmla="*/ 230 w 244"/>
                  <a:gd name="T1" fmla="*/ 0 h 202"/>
                  <a:gd name="T2" fmla="*/ 243 w 244"/>
                  <a:gd name="T3" fmla="*/ 0 h 202"/>
                  <a:gd name="T4" fmla="*/ 243 w 244"/>
                  <a:gd name="T5" fmla="*/ 24 h 202"/>
                  <a:gd name="T6" fmla="*/ 230 w 244"/>
                  <a:gd name="T7" fmla="*/ 24 h 202"/>
                  <a:gd name="T8" fmla="*/ 230 w 244"/>
                  <a:gd name="T9" fmla="*/ 48 h 202"/>
                  <a:gd name="T10" fmla="*/ 218 w 244"/>
                  <a:gd name="T11" fmla="*/ 48 h 202"/>
                  <a:gd name="T12" fmla="*/ 218 w 244"/>
                  <a:gd name="T13" fmla="*/ 59 h 202"/>
                  <a:gd name="T14" fmla="*/ 204 w 244"/>
                  <a:gd name="T15" fmla="*/ 59 h 202"/>
                  <a:gd name="T16" fmla="*/ 204 w 244"/>
                  <a:gd name="T17" fmla="*/ 83 h 202"/>
                  <a:gd name="T18" fmla="*/ 191 w 244"/>
                  <a:gd name="T19" fmla="*/ 83 h 202"/>
                  <a:gd name="T20" fmla="*/ 191 w 244"/>
                  <a:gd name="T21" fmla="*/ 94 h 202"/>
                  <a:gd name="T22" fmla="*/ 180 w 244"/>
                  <a:gd name="T23" fmla="*/ 94 h 202"/>
                  <a:gd name="T24" fmla="*/ 180 w 244"/>
                  <a:gd name="T25" fmla="*/ 107 h 202"/>
                  <a:gd name="T26" fmla="*/ 166 w 244"/>
                  <a:gd name="T27" fmla="*/ 107 h 202"/>
                  <a:gd name="T28" fmla="*/ 166 w 244"/>
                  <a:gd name="T29" fmla="*/ 118 h 202"/>
                  <a:gd name="T30" fmla="*/ 153 w 244"/>
                  <a:gd name="T31" fmla="*/ 118 h 202"/>
                  <a:gd name="T32" fmla="*/ 153 w 244"/>
                  <a:gd name="T33" fmla="*/ 130 h 202"/>
                  <a:gd name="T34" fmla="*/ 141 w 244"/>
                  <a:gd name="T35" fmla="*/ 130 h 202"/>
                  <a:gd name="T36" fmla="*/ 141 w 244"/>
                  <a:gd name="T37" fmla="*/ 142 h 202"/>
                  <a:gd name="T38" fmla="*/ 128 w 244"/>
                  <a:gd name="T39" fmla="*/ 142 h 202"/>
                  <a:gd name="T40" fmla="*/ 128 w 244"/>
                  <a:gd name="T41" fmla="*/ 154 h 202"/>
                  <a:gd name="T42" fmla="*/ 115 w 244"/>
                  <a:gd name="T43" fmla="*/ 154 h 202"/>
                  <a:gd name="T44" fmla="*/ 115 w 244"/>
                  <a:gd name="T45" fmla="*/ 166 h 202"/>
                  <a:gd name="T46" fmla="*/ 101 w 244"/>
                  <a:gd name="T47" fmla="*/ 166 h 202"/>
                  <a:gd name="T48" fmla="*/ 101 w 244"/>
                  <a:gd name="T49" fmla="*/ 188 h 202"/>
                  <a:gd name="T50" fmla="*/ 89 w 244"/>
                  <a:gd name="T51" fmla="*/ 188 h 202"/>
                  <a:gd name="T52" fmla="*/ 89 w 244"/>
                  <a:gd name="T53" fmla="*/ 201 h 202"/>
                  <a:gd name="T54" fmla="*/ 63 w 244"/>
                  <a:gd name="T55" fmla="*/ 201 h 202"/>
                  <a:gd name="T56" fmla="*/ 63 w 244"/>
                  <a:gd name="T57" fmla="*/ 188 h 202"/>
                  <a:gd name="T58" fmla="*/ 51 w 244"/>
                  <a:gd name="T59" fmla="*/ 188 h 202"/>
                  <a:gd name="T60" fmla="*/ 51 w 244"/>
                  <a:gd name="T61" fmla="*/ 166 h 202"/>
                  <a:gd name="T62" fmla="*/ 38 w 244"/>
                  <a:gd name="T63" fmla="*/ 166 h 202"/>
                  <a:gd name="T64" fmla="*/ 38 w 244"/>
                  <a:gd name="T65" fmla="*/ 154 h 202"/>
                  <a:gd name="T66" fmla="*/ 25 w 244"/>
                  <a:gd name="T67" fmla="*/ 154 h 202"/>
                  <a:gd name="T68" fmla="*/ 25 w 244"/>
                  <a:gd name="T69" fmla="*/ 142 h 202"/>
                  <a:gd name="T70" fmla="*/ 0 w 244"/>
                  <a:gd name="T71" fmla="*/ 142 h 202"/>
                  <a:gd name="T72" fmla="*/ 0 w 244"/>
                  <a:gd name="T73" fmla="*/ 118 h 202"/>
                  <a:gd name="T74" fmla="*/ 13 w 244"/>
                  <a:gd name="T75" fmla="*/ 118 h 202"/>
                  <a:gd name="T76" fmla="*/ 13 w 244"/>
                  <a:gd name="T77" fmla="*/ 107 h 202"/>
                  <a:gd name="T78" fmla="*/ 25 w 244"/>
                  <a:gd name="T79" fmla="*/ 107 h 202"/>
                  <a:gd name="T80" fmla="*/ 25 w 244"/>
                  <a:gd name="T81" fmla="*/ 94 h 202"/>
                  <a:gd name="T82" fmla="*/ 38 w 244"/>
                  <a:gd name="T83" fmla="*/ 94 h 202"/>
                  <a:gd name="T84" fmla="*/ 38 w 244"/>
                  <a:gd name="T85" fmla="*/ 83 h 202"/>
                  <a:gd name="T86" fmla="*/ 51 w 244"/>
                  <a:gd name="T87" fmla="*/ 83 h 202"/>
                  <a:gd name="T88" fmla="*/ 51 w 244"/>
                  <a:gd name="T89" fmla="*/ 94 h 202"/>
                  <a:gd name="T90" fmla="*/ 63 w 244"/>
                  <a:gd name="T91" fmla="*/ 94 h 202"/>
                  <a:gd name="T92" fmla="*/ 63 w 244"/>
                  <a:gd name="T93" fmla="*/ 118 h 202"/>
                  <a:gd name="T94" fmla="*/ 76 w 244"/>
                  <a:gd name="T95" fmla="*/ 118 h 202"/>
                  <a:gd name="T96" fmla="*/ 76 w 244"/>
                  <a:gd name="T97" fmla="*/ 83 h 202"/>
                  <a:gd name="T98" fmla="*/ 63 w 244"/>
                  <a:gd name="T99" fmla="*/ 83 h 202"/>
                  <a:gd name="T100" fmla="*/ 63 w 244"/>
                  <a:gd name="T101" fmla="*/ 48 h 202"/>
                  <a:gd name="T102" fmla="*/ 166 w 244"/>
                  <a:gd name="T103" fmla="*/ 48 h 202"/>
                  <a:gd name="T104" fmla="*/ 166 w 244"/>
                  <a:gd name="T105" fmla="*/ 35 h 202"/>
                  <a:gd name="T106" fmla="*/ 191 w 244"/>
                  <a:gd name="T107" fmla="*/ 35 h 202"/>
                  <a:gd name="T108" fmla="*/ 191 w 244"/>
                  <a:gd name="T109" fmla="*/ 24 h 202"/>
                  <a:gd name="T110" fmla="*/ 218 w 244"/>
                  <a:gd name="T111" fmla="*/ 24 h 202"/>
                  <a:gd name="T112" fmla="*/ 218 w 244"/>
                  <a:gd name="T113" fmla="*/ 12 h 202"/>
                  <a:gd name="T114" fmla="*/ 230 w 244"/>
                  <a:gd name="T115" fmla="*/ 12 h 202"/>
                  <a:gd name="T116" fmla="*/ 230 w 244"/>
                  <a:gd name="T117" fmla="*/ 0 h 20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44" h="202">
                    <a:moveTo>
                      <a:pt x="230" y="0"/>
                    </a:moveTo>
                    <a:lnTo>
                      <a:pt x="243" y="0"/>
                    </a:lnTo>
                    <a:lnTo>
                      <a:pt x="243" y="24"/>
                    </a:lnTo>
                    <a:lnTo>
                      <a:pt x="230" y="24"/>
                    </a:lnTo>
                    <a:lnTo>
                      <a:pt x="230" y="48"/>
                    </a:lnTo>
                    <a:lnTo>
                      <a:pt x="218" y="48"/>
                    </a:lnTo>
                    <a:lnTo>
                      <a:pt x="218" y="59"/>
                    </a:lnTo>
                    <a:lnTo>
                      <a:pt x="204" y="59"/>
                    </a:lnTo>
                    <a:lnTo>
                      <a:pt x="204" y="83"/>
                    </a:lnTo>
                    <a:lnTo>
                      <a:pt x="191" y="83"/>
                    </a:lnTo>
                    <a:lnTo>
                      <a:pt x="191" y="94"/>
                    </a:lnTo>
                    <a:lnTo>
                      <a:pt x="180" y="94"/>
                    </a:lnTo>
                    <a:lnTo>
                      <a:pt x="180" y="107"/>
                    </a:lnTo>
                    <a:lnTo>
                      <a:pt x="166" y="107"/>
                    </a:lnTo>
                    <a:lnTo>
                      <a:pt x="166" y="118"/>
                    </a:lnTo>
                    <a:lnTo>
                      <a:pt x="153" y="118"/>
                    </a:lnTo>
                    <a:lnTo>
                      <a:pt x="153" y="130"/>
                    </a:lnTo>
                    <a:lnTo>
                      <a:pt x="141" y="130"/>
                    </a:lnTo>
                    <a:lnTo>
                      <a:pt x="141" y="142"/>
                    </a:lnTo>
                    <a:lnTo>
                      <a:pt x="128" y="142"/>
                    </a:lnTo>
                    <a:lnTo>
                      <a:pt x="128" y="154"/>
                    </a:lnTo>
                    <a:lnTo>
                      <a:pt x="115" y="154"/>
                    </a:lnTo>
                    <a:lnTo>
                      <a:pt x="115" y="166"/>
                    </a:lnTo>
                    <a:lnTo>
                      <a:pt x="101" y="166"/>
                    </a:lnTo>
                    <a:lnTo>
                      <a:pt x="101" y="188"/>
                    </a:lnTo>
                    <a:lnTo>
                      <a:pt x="89" y="188"/>
                    </a:lnTo>
                    <a:lnTo>
                      <a:pt x="89" y="201"/>
                    </a:lnTo>
                    <a:lnTo>
                      <a:pt x="63" y="201"/>
                    </a:lnTo>
                    <a:lnTo>
                      <a:pt x="63" y="188"/>
                    </a:lnTo>
                    <a:lnTo>
                      <a:pt x="51" y="188"/>
                    </a:lnTo>
                    <a:lnTo>
                      <a:pt x="51" y="166"/>
                    </a:lnTo>
                    <a:lnTo>
                      <a:pt x="38" y="166"/>
                    </a:lnTo>
                    <a:lnTo>
                      <a:pt x="38" y="154"/>
                    </a:lnTo>
                    <a:lnTo>
                      <a:pt x="25" y="154"/>
                    </a:lnTo>
                    <a:lnTo>
                      <a:pt x="25" y="142"/>
                    </a:lnTo>
                    <a:lnTo>
                      <a:pt x="0" y="142"/>
                    </a:lnTo>
                    <a:lnTo>
                      <a:pt x="0" y="118"/>
                    </a:lnTo>
                    <a:lnTo>
                      <a:pt x="13" y="118"/>
                    </a:lnTo>
                    <a:lnTo>
                      <a:pt x="13" y="107"/>
                    </a:lnTo>
                    <a:lnTo>
                      <a:pt x="25" y="107"/>
                    </a:lnTo>
                    <a:lnTo>
                      <a:pt x="25" y="94"/>
                    </a:lnTo>
                    <a:lnTo>
                      <a:pt x="38" y="94"/>
                    </a:lnTo>
                    <a:lnTo>
                      <a:pt x="38" y="83"/>
                    </a:lnTo>
                    <a:lnTo>
                      <a:pt x="51" y="83"/>
                    </a:lnTo>
                    <a:lnTo>
                      <a:pt x="51" y="94"/>
                    </a:lnTo>
                    <a:lnTo>
                      <a:pt x="63" y="94"/>
                    </a:lnTo>
                    <a:lnTo>
                      <a:pt x="63" y="118"/>
                    </a:lnTo>
                    <a:lnTo>
                      <a:pt x="76" y="118"/>
                    </a:lnTo>
                    <a:lnTo>
                      <a:pt x="76" y="83"/>
                    </a:lnTo>
                    <a:lnTo>
                      <a:pt x="63" y="83"/>
                    </a:lnTo>
                    <a:lnTo>
                      <a:pt x="63" y="48"/>
                    </a:lnTo>
                    <a:lnTo>
                      <a:pt x="166" y="48"/>
                    </a:lnTo>
                    <a:lnTo>
                      <a:pt x="166" y="35"/>
                    </a:lnTo>
                    <a:lnTo>
                      <a:pt x="191" y="35"/>
                    </a:lnTo>
                    <a:lnTo>
                      <a:pt x="191" y="24"/>
                    </a:lnTo>
                    <a:lnTo>
                      <a:pt x="218" y="24"/>
                    </a:lnTo>
                    <a:lnTo>
                      <a:pt x="218" y="12"/>
                    </a:lnTo>
                    <a:lnTo>
                      <a:pt x="230" y="12"/>
                    </a:lnTo>
                    <a:lnTo>
                      <a:pt x="23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5" name="Freeform 184"/>
              <p:cNvSpPr>
                <a:spLocks/>
              </p:cNvSpPr>
              <p:nvPr/>
            </p:nvSpPr>
            <p:spPr bwMode="auto">
              <a:xfrm>
                <a:off x="4874" y="2557"/>
                <a:ext cx="308" cy="431"/>
              </a:xfrm>
              <a:custGeom>
                <a:avLst/>
                <a:gdLst>
                  <a:gd name="T0" fmla="*/ 166 w 308"/>
                  <a:gd name="T1" fmla="*/ 0 h 431"/>
                  <a:gd name="T2" fmla="*/ 153 w 308"/>
                  <a:gd name="T3" fmla="*/ 12 h 431"/>
                  <a:gd name="T4" fmla="*/ 140 w 308"/>
                  <a:gd name="T5" fmla="*/ 24 h 431"/>
                  <a:gd name="T6" fmla="*/ 128 w 308"/>
                  <a:gd name="T7" fmla="*/ 36 h 431"/>
                  <a:gd name="T8" fmla="*/ 140 w 308"/>
                  <a:gd name="T9" fmla="*/ 84 h 431"/>
                  <a:gd name="T10" fmla="*/ 153 w 308"/>
                  <a:gd name="T11" fmla="*/ 119 h 431"/>
                  <a:gd name="T12" fmla="*/ 166 w 308"/>
                  <a:gd name="T13" fmla="*/ 143 h 431"/>
                  <a:gd name="T14" fmla="*/ 179 w 308"/>
                  <a:gd name="T15" fmla="*/ 168 h 431"/>
                  <a:gd name="T16" fmla="*/ 191 w 308"/>
                  <a:gd name="T17" fmla="*/ 191 h 431"/>
                  <a:gd name="T18" fmla="*/ 204 w 308"/>
                  <a:gd name="T19" fmla="*/ 215 h 431"/>
                  <a:gd name="T20" fmla="*/ 217 w 308"/>
                  <a:gd name="T21" fmla="*/ 239 h 431"/>
                  <a:gd name="T22" fmla="*/ 230 w 308"/>
                  <a:gd name="T23" fmla="*/ 262 h 431"/>
                  <a:gd name="T24" fmla="*/ 243 w 308"/>
                  <a:gd name="T25" fmla="*/ 274 h 431"/>
                  <a:gd name="T26" fmla="*/ 281 w 308"/>
                  <a:gd name="T27" fmla="*/ 286 h 431"/>
                  <a:gd name="T28" fmla="*/ 256 w 308"/>
                  <a:gd name="T29" fmla="*/ 298 h 431"/>
                  <a:gd name="T30" fmla="*/ 217 w 308"/>
                  <a:gd name="T31" fmla="*/ 311 h 431"/>
                  <a:gd name="T32" fmla="*/ 191 w 308"/>
                  <a:gd name="T33" fmla="*/ 323 h 431"/>
                  <a:gd name="T34" fmla="*/ 166 w 308"/>
                  <a:gd name="T35" fmla="*/ 333 h 431"/>
                  <a:gd name="T36" fmla="*/ 204 w 308"/>
                  <a:gd name="T37" fmla="*/ 346 h 431"/>
                  <a:gd name="T38" fmla="*/ 230 w 308"/>
                  <a:gd name="T39" fmla="*/ 358 h 431"/>
                  <a:gd name="T40" fmla="*/ 243 w 308"/>
                  <a:gd name="T41" fmla="*/ 370 h 431"/>
                  <a:gd name="T42" fmla="*/ 256 w 308"/>
                  <a:gd name="T43" fmla="*/ 382 h 431"/>
                  <a:gd name="T44" fmla="*/ 281 w 308"/>
                  <a:gd name="T45" fmla="*/ 394 h 431"/>
                  <a:gd name="T46" fmla="*/ 294 w 308"/>
                  <a:gd name="T47" fmla="*/ 406 h 431"/>
                  <a:gd name="T48" fmla="*/ 307 w 308"/>
                  <a:gd name="T49" fmla="*/ 417 h 431"/>
                  <a:gd name="T50" fmla="*/ 294 w 308"/>
                  <a:gd name="T51" fmla="*/ 430 h 431"/>
                  <a:gd name="T52" fmla="*/ 281 w 308"/>
                  <a:gd name="T53" fmla="*/ 417 h 431"/>
                  <a:gd name="T54" fmla="*/ 256 w 308"/>
                  <a:gd name="T55" fmla="*/ 406 h 431"/>
                  <a:gd name="T56" fmla="*/ 243 w 308"/>
                  <a:gd name="T57" fmla="*/ 394 h 431"/>
                  <a:gd name="T58" fmla="*/ 230 w 308"/>
                  <a:gd name="T59" fmla="*/ 382 h 431"/>
                  <a:gd name="T60" fmla="*/ 204 w 308"/>
                  <a:gd name="T61" fmla="*/ 370 h 431"/>
                  <a:gd name="T62" fmla="*/ 166 w 308"/>
                  <a:gd name="T63" fmla="*/ 358 h 431"/>
                  <a:gd name="T64" fmla="*/ 153 w 308"/>
                  <a:gd name="T65" fmla="*/ 346 h 431"/>
                  <a:gd name="T66" fmla="*/ 115 w 308"/>
                  <a:gd name="T67" fmla="*/ 333 h 431"/>
                  <a:gd name="T68" fmla="*/ 89 w 308"/>
                  <a:gd name="T69" fmla="*/ 346 h 431"/>
                  <a:gd name="T70" fmla="*/ 77 w 308"/>
                  <a:gd name="T71" fmla="*/ 358 h 431"/>
                  <a:gd name="T72" fmla="*/ 64 w 308"/>
                  <a:gd name="T73" fmla="*/ 370 h 431"/>
                  <a:gd name="T74" fmla="*/ 37 w 308"/>
                  <a:gd name="T75" fmla="*/ 382 h 431"/>
                  <a:gd name="T76" fmla="*/ 0 w 308"/>
                  <a:gd name="T77" fmla="*/ 394 h 431"/>
                  <a:gd name="T78" fmla="*/ 37 w 308"/>
                  <a:gd name="T79" fmla="*/ 382 h 431"/>
                  <a:gd name="T80" fmla="*/ 64 w 308"/>
                  <a:gd name="T81" fmla="*/ 370 h 431"/>
                  <a:gd name="T82" fmla="*/ 77 w 308"/>
                  <a:gd name="T83" fmla="*/ 358 h 431"/>
                  <a:gd name="T84" fmla="*/ 89 w 308"/>
                  <a:gd name="T85" fmla="*/ 346 h 431"/>
                  <a:gd name="T86" fmla="*/ 115 w 308"/>
                  <a:gd name="T87" fmla="*/ 333 h 431"/>
                  <a:gd name="T88" fmla="*/ 191 w 308"/>
                  <a:gd name="T89" fmla="*/ 323 h 431"/>
                  <a:gd name="T90" fmla="*/ 217 w 308"/>
                  <a:gd name="T91" fmla="*/ 311 h 431"/>
                  <a:gd name="T92" fmla="*/ 243 w 308"/>
                  <a:gd name="T93" fmla="*/ 298 h 431"/>
                  <a:gd name="T94" fmla="*/ 230 w 308"/>
                  <a:gd name="T95" fmla="*/ 286 h 431"/>
                  <a:gd name="T96" fmla="*/ 217 w 308"/>
                  <a:gd name="T97" fmla="*/ 274 h 431"/>
                  <a:gd name="T98" fmla="*/ 204 w 308"/>
                  <a:gd name="T99" fmla="*/ 262 h 431"/>
                  <a:gd name="T100" fmla="*/ 191 w 308"/>
                  <a:gd name="T101" fmla="*/ 239 h 431"/>
                  <a:gd name="T102" fmla="*/ 179 w 308"/>
                  <a:gd name="T103" fmla="*/ 215 h 431"/>
                  <a:gd name="T104" fmla="*/ 166 w 308"/>
                  <a:gd name="T105" fmla="*/ 191 h 431"/>
                  <a:gd name="T106" fmla="*/ 153 w 308"/>
                  <a:gd name="T107" fmla="*/ 168 h 431"/>
                  <a:gd name="T108" fmla="*/ 140 w 308"/>
                  <a:gd name="T109" fmla="*/ 143 h 431"/>
                  <a:gd name="T110" fmla="*/ 128 w 308"/>
                  <a:gd name="T111" fmla="*/ 119 h 431"/>
                  <a:gd name="T112" fmla="*/ 115 w 308"/>
                  <a:gd name="T113" fmla="*/ 84 h 431"/>
                  <a:gd name="T114" fmla="*/ 128 w 308"/>
                  <a:gd name="T115" fmla="*/ 36 h 431"/>
                  <a:gd name="T116" fmla="*/ 140 w 308"/>
                  <a:gd name="T117" fmla="*/ 24 h 431"/>
                  <a:gd name="T118" fmla="*/ 153 w 308"/>
                  <a:gd name="T119" fmla="*/ 12 h 43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308" h="431">
                    <a:moveTo>
                      <a:pt x="153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53" y="12"/>
                    </a:lnTo>
                    <a:lnTo>
                      <a:pt x="153" y="24"/>
                    </a:lnTo>
                    <a:lnTo>
                      <a:pt x="140" y="24"/>
                    </a:lnTo>
                    <a:lnTo>
                      <a:pt x="140" y="36"/>
                    </a:lnTo>
                    <a:lnTo>
                      <a:pt x="128" y="36"/>
                    </a:lnTo>
                    <a:lnTo>
                      <a:pt x="128" y="84"/>
                    </a:lnTo>
                    <a:lnTo>
                      <a:pt x="140" y="84"/>
                    </a:lnTo>
                    <a:lnTo>
                      <a:pt x="140" y="119"/>
                    </a:lnTo>
                    <a:lnTo>
                      <a:pt x="153" y="119"/>
                    </a:lnTo>
                    <a:lnTo>
                      <a:pt x="153" y="143"/>
                    </a:lnTo>
                    <a:lnTo>
                      <a:pt x="166" y="143"/>
                    </a:lnTo>
                    <a:lnTo>
                      <a:pt x="166" y="168"/>
                    </a:lnTo>
                    <a:lnTo>
                      <a:pt x="179" y="168"/>
                    </a:lnTo>
                    <a:lnTo>
                      <a:pt x="179" y="191"/>
                    </a:lnTo>
                    <a:lnTo>
                      <a:pt x="191" y="191"/>
                    </a:lnTo>
                    <a:lnTo>
                      <a:pt x="191" y="215"/>
                    </a:lnTo>
                    <a:lnTo>
                      <a:pt x="204" y="215"/>
                    </a:lnTo>
                    <a:lnTo>
                      <a:pt x="204" y="239"/>
                    </a:lnTo>
                    <a:lnTo>
                      <a:pt x="217" y="239"/>
                    </a:lnTo>
                    <a:lnTo>
                      <a:pt x="217" y="262"/>
                    </a:lnTo>
                    <a:lnTo>
                      <a:pt x="230" y="262"/>
                    </a:lnTo>
                    <a:lnTo>
                      <a:pt x="230" y="274"/>
                    </a:lnTo>
                    <a:lnTo>
                      <a:pt x="243" y="274"/>
                    </a:lnTo>
                    <a:lnTo>
                      <a:pt x="243" y="286"/>
                    </a:lnTo>
                    <a:lnTo>
                      <a:pt x="281" y="286"/>
                    </a:lnTo>
                    <a:lnTo>
                      <a:pt x="281" y="298"/>
                    </a:lnTo>
                    <a:lnTo>
                      <a:pt x="256" y="298"/>
                    </a:lnTo>
                    <a:lnTo>
                      <a:pt x="256" y="311"/>
                    </a:lnTo>
                    <a:lnTo>
                      <a:pt x="217" y="311"/>
                    </a:lnTo>
                    <a:lnTo>
                      <a:pt x="217" y="323"/>
                    </a:lnTo>
                    <a:lnTo>
                      <a:pt x="191" y="323"/>
                    </a:lnTo>
                    <a:lnTo>
                      <a:pt x="191" y="333"/>
                    </a:lnTo>
                    <a:lnTo>
                      <a:pt x="166" y="333"/>
                    </a:lnTo>
                    <a:lnTo>
                      <a:pt x="166" y="346"/>
                    </a:lnTo>
                    <a:lnTo>
                      <a:pt x="204" y="346"/>
                    </a:lnTo>
                    <a:lnTo>
                      <a:pt x="204" y="358"/>
                    </a:lnTo>
                    <a:lnTo>
                      <a:pt x="230" y="358"/>
                    </a:lnTo>
                    <a:lnTo>
                      <a:pt x="230" y="370"/>
                    </a:lnTo>
                    <a:lnTo>
                      <a:pt x="243" y="370"/>
                    </a:lnTo>
                    <a:lnTo>
                      <a:pt x="243" y="382"/>
                    </a:lnTo>
                    <a:lnTo>
                      <a:pt x="256" y="382"/>
                    </a:lnTo>
                    <a:lnTo>
                      <a:pt x="256" y="394"/>
                    </a:lnTo>
                    <a:lnTo>
                      <a:pt x="281" y="394"/>
                    </a:lnTo>
                    <a:lnTo>
                      <a:pt x="281" y="406"/>
                    </a:lnTo>
                    <a:lnTo>
                      <a:pt x="294" y="406"/>
                    </a:lnTo>
                    <a:lnTo>
                      <a:pt x="294" y="417"/>
                    </a:lnTo>
                    <a:lnTo>
                      <a:pt x="307" y="417"/>
                    </a:lnTo>
                    <a:lnTo>
                      <a:pt x="307" y="430"/>
                    </a:lnTo>
                    <a:lnTo>
                      <a:pt x="294" y="430"/>
                    </a:lnTo>
                    <a:lnTo>
                      <a:pt x="294" y="417"/>
                    </a:lnTo>
                    <a:lnTo>
                      <a:pt x="281" y="417"/>
                    </a:lnTo>
                    <a:lnTo>
                      <a:pt x="281" y="406"/>
                    </a:lnTo>
                    <a:lnTo>
                      <a:pt x="256" y="406"/>
                    </a:lnTo>
                    <a:lnTo>
                      <a:pt x="256" y="394"/>
                    </a:lnTo>
                    <a:lnTo>
                      <a:pt x="243" y="394"/>
                    </a:lnTo>
                    <a:lnTo>
                      <a:pt x="243" y="382"/>
                    </a:lnTo>
                    <a:lnTo>
                      <a:pt x="230" y="382"/>
                    </a:lnTo>
                    <a:lnTo>
                      <a:pt x="230" y="370"/>
                    </a:lnTo>
                    <a:lnTo>
                      <a:pt x="204" y="370"/>
                    </a:lnTo>
                    <a:lnTo>
                      <a:pt x="204" y="358"/>
                    </a:lnTo>
                    <a:lnTo>
                      <a:pt x="166" y="358"/>
                    </a:lnTo>
                    <a:lnTo>
                      <a:pt x="166" y="346"/>
                    </a:lnTo>
                    <a:lnTo>
                      <a:pt x="153" y="346"/>
                    </a:lnTo>
                    <a:lnTo>
                      <a:pt x="153" y="333"/>
                    </a:lnTo>
                    <a:lnTo>
                      <a:pt x="115" y="333"/>
                    </a:lnTo>
                    <a:lnTo>
                      <a:pt x="115" y="346"/>
                    </a:lnTo>
                    <a:lnTo>
                      <a:pt x="89" y="346"/>
                    </a:lnTo>
                    <a:lnTo>
                      <a:pt x="89" y="358"/>
                    </a:lnTo>
                    <a:lnTo>
                      <a:pt x="77" y="358"/>
                    </a:lnTo>
                    <a:lnTo>
                      <a:pt x="77" y="370"/>
                    </a:lnTo>
                    <a:lnTo>
                      <a:pt x="64" y="370"/>
                    </a:lnTo>
                    <a:lnTo>
                      <a:pt x="64" y="382"/>
                    </a:lnTo>
                    <a:lnTo>
                      <a:pt x="37" y="382"/>
                    </a:lnTo>
                    <a:lnTo>
                      <a:pt x="37" y="394"/>
                    </a:lnTo>
                    <a:lnTo>
                      <a:pt x="0" y="394"/>
                    </a:lnTo>
                    <a:lnTo>
                      <a:pt x="0" y="382"/>
                    </a:lnTo>
                    <a:lnTo>
                      <a:pt x="37" y="382"/>
                    </a:lnTo>
                    <a:lnTo>
                      <a:pt x="37" y="370"/>
                    </a:lnTo>
                    <a:lnTo>
                      <a:pt x="64" y="370"/>
                    </a:lnTo>
                    <a:lnTo>
                      <a:pt x="64" y="358"/>
                    </a:lnTo>
                    <a:lnTo>
                      <a:pt x="77" y="358"/>
                    </a:lnTo>
                    <a:lnTo>
                      <a:pt x="77" y="346"/>
                    </a:lnTo>
                    <a:lnTo>
                      <a:pt x="89" y="346"/>
                    </a:lnTo>
                    <a:lnTo>
                      <a:pt x="89" y="333"/>
                    </a:lnTo>
                    <a:lnTo>
                      <a:pt x="115" y="333"/>
                    </a:lnTo>
                    <a:lnTo>
                      <a:pt x="115" y="323"/>
                    </a:lnTo>
                    <a:lnTo>
                      <a:pt x="191" y="323"/>
                    </a:lnTo>
                    <a:lnTo>
                      <a:pt x="191" y="311"/>
                    </a:lnTo>
                    <a:lnTo>
                      <a:pt x="217" y="311"/>
                    </a:lnTo>
                    <a:lnTo>
                      <a:pt x="217" y="298"/>
                    </a:lnTo>
                    <a:lnTo>
                      <a:pt x="243" y="298"/>
                    </a:lnTo>
                    <a:lnTo>
                      <a:pt x="243" y="286"/>
                    </a:lnTo>
                    <a:lnTo>
                      <a:pt x="230" y="286"/>
                    </a:lnTo>
                    <a:lnTo>
                      <a:pt x="230" y="274"/>
                    </a:lnTo>
                    <a:lnTo>
                      <a:pt x="217" y="274"/>
                    </a:lnTo>
                    <a:lnTo>
                      <a:pt x="217" y="262"/>
                    </a:lnTo>
                    <a:lnTo>
                      <a:pt x="204" y="262"/>
                    </a:lnTo>
                    <a:lnTo>
                      <a:pt x="204" y="239"/>
                    </a:lnTo>
                    <a:lnTo>
                      <a:pt x="191" y="239"/>
                    </a:lnTo>
                    <a:lnTo>
                      <a:pt x="191" y="215"/>
                    </a:lnTo>
                    <a:lnTo>
                      <a:pt x="179" y="215"/>
                    </a:lnTo>
                    <a:lnTo>
                      <a:pt x="179" y="191"/>
                    </a:lnTo>
                    <a:lnTo>
                      <a:pt x="166" y="191"/>
                    </a:lnTo>
                    <a:lnTo>
                      <a:pt x="166" y="168"/>
                    </a:lnTo>
                    <a:lnTo>
                      <a:pt x="153" y="168"/>
                    </a:lnTo>
                    <a:lnTo>
                      <a:pt x="153" y="143"/>
                    </a:lnTo>
                    <a:lnTo>
                      <a:pt x="140" y="143"/>
                    </a:lnTo>
                    <a:lnTo>
                      <a:pt x="140" y="119"/>
                    </a:lnTo>
                    <a:lnTo>
                      <a:pt x="128" y="119"/>
                    </a:lnTo>
                    <a:lnTo>
                      <a:pt x="128" y="84"/>
                    </a:lnTo>
                    <a:lnTo>
                      <a:pt x="115" y="84"/>
                    </a:lnTo>
                    <a:lnTo>
                      <a:pt x="115" y="36"/>
                    </a:lnTo>
                    <a:lnTo>
                      <a:pt x="128" y="36"/>
                    </a:lnTo>
                    <a:lnTo>
                      <a:pt x="128" y="24"/>
                    </a:lnTo>
                    <a:lnTo>
                      <a:pt x="140" y="24"/>
                    </a:lnTo>
                    <a:lnTo>
                      <a:pt x="140" y="12"/>
                    </a:lnTo>
                    <a:lnTo>
                      <a:pt x="153" y="12"/>
                    </a:lnTo>
                    <a:lnTo>
                      <a:pt x="153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6" name="Freeform 185"/>
              <p:cNvSpPr>
                <a:spLocks/>
              </p:cNvSpPr>
              <p:nvPr/>
            </p:nvSpPr>
            <p:spPr bwMode="auto">
              <a:xfrm>
                <a:off x="4264" y="2593"/>
                <a:ext cx="12" cy="46"/>
              </a:xfrm>
              <a:custGeom>
                <a:avLst/>
                <a:gdLst>
                  <a:gd name="T0" fmla="*/ 0 w 12"/>
                  <a:gd name="T1" fmla="*/ 0 h 46"/>
                  <a:gd name="T2" fmla="*/ 11 w 12"/>
                  <a:gd name="T3" fmla="*/ 0 h 46"/>
                  <a:gd name="T4" fmla="*/ 11 w 12"/>
                  <a:gd name="T5" fmla="*/ 45 h 46"/>
                  <a:gd name="T6" fmla="*/ 0 w 12"/>
                  <a:gd name="T7" fmla="*/ 45 h 46"/>
                  <a:gd name="T8" fmla="*/ 0 w 12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46">
                    <a:moveTo>
                      <a:pt x="0" y="0"/>
                    </a:moveTo>
                    <a:lnTo>
                      <a:pt x="11" y="0"/>
                    </a:lnTo>
                    <a:lnTo>
                      <a:pt x="11" y="45"/>
                    </a:lnTo>
                    <a:lnTo>
                      <a:pt x="0" y="4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7" name="Freeform 186"/>
              <p:cNvSpPr>
                <a:spLocks/>
              </p:cNvSpPr>
              <p:nvPr/>
            </p:nvSpPr>
            <p:spPr bwMode="auto">
              <a:xfrm>
                <a:off x="4472" y="2618"/>
                <a:ext cx="24" cy="45"/>
              </a:xfrm>
              <a:custGeom>
                <a:avLst/>
                <a:gdLst>
                  <a:gd name="T0" fmla="*/ 0 w 24"/>
                  <a:gd name="T1" fmla="*/ 0 h 45"/>
                  <a:gd name="T2" fmla="*/ 11 w 24"/>
                  <a:gd name="T3" fmla="*/ 0 h 45"/>
                  <a:gd name="T4" fmla="*/ 11 w 24"/>
                  <a:gd name="T5" fmla="*/ 22 h 45"/>
                  <a:gd name="T6" fmla="*/ 23 w 24"/>
                  <a:gd name="T7" fmla="*/ 22 h 45"/>
                  <a:gd name="T8" fmla="*/ 23 w 24"/>
                  <a:gd name="T9" fmla="*/ 44 h 45"/>
                  <a:gd name="T10" fmla="*/ 11 w 24"/>
                  <a:gd name="T11" fmla="*/ 44 h 45"/>
                  <a:gd name="T12" fmla="*/ 11 w 24"/>
                  <a:gd name="T13" fmla="*/ 22 h 45"/>
                  <a:gd name="T14" fmla="*/ 0 w 24"/>
                  <a:gd name="T15" fmla="*/ 22 h 45"/>
                  <a:gd name="T16" fmla="*/ 0 w 24"/>
                  <a:gd name="T17" fmla="*/ 0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4" h="45">
                    <a:moveTo>
                      <a:pt x="0" y="0"/>
                    </a:moveTo>
                    <a:lnTo>
                      <a:pt x="11" y="0"/>
                    </a:lnTo>
                    <a:lnTo>
                      <a:pt x="11" y="22"/>
                    </a:lnTo>
                    <a:lnTo>
                      <a:pt x="23" y="22"/>
                    </a:lnTo>
                    <a:lnTo>
                      <a:pt x="23" y="44"/>
                    </a:lnTo>
                    <a:lnTo>
                      <a:pt x="11" y="44"/>
                    </a:lnTo>
                    <a:lnTo>
                      <a:pt x="11" y="22"/>
                    </a:lnTo>
                    <a:lnTo>
                      <a:pt x="0" y="2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8" name="Freeform 187"/>
              <p:cNvSpPr>
                <a:spLocks/>
              </p:cNvSpPr>
              <p:nvPr/>
            </p:nvSpPr>
            <p:spPr bwMode="auto">
              <a:xfrm>
                <a:off x="4718" y="2677"/>
                <a:ext cx="257" cy="262"/>
              </a:xfrm>
              <a:custGeom>
                <a:avLst/>
                <a:gdLst>
                  <a:gd name="T0" fmla="*/ 90 w 257"/>
                  <a:gd name="T1" fmla="*/ 0 h 262"/>
                  <a:gd name="T2" fmla="*/ 38 w 257"/>
                  <a:gd name="T3" fmla="*/ 12 h 262"/>
                  <a:gd name="T4" fmla="*/ 77 w 257"/>
                  <a:gd name="T5" fmla="*/ 24 h 262"/>
                  <a:gd name="T6" fmla="*/ 129 w 257"/>
                  <a:gd name="T7" fmla="*/ 36 h 262"/>
                  <a:gd name="T8" fmla="*/ 154 w 257"/>
                  <a:gd name="T9" fmla="*/ 48 h 262"/>
                  <a:gd name="T10" fmla="*/ 180 w 257"/>
                  <a:gd name="T11" fmla="*/ 60 h 262"/>
                  <a:gd name="T12" fmla="*/ 205 w 257"/>
                  <a:gd name="T13" fmla="*/ 71 h 262"/>
                  <a:gd name="T14" fmla="*/ 231 w 257"/>
                  <a:gd name="T15" fmla="*/ 83 h 262"/>
                  <a:gd name="T16" fmla="*/ 243 w 257"/>
                  <a:gd name="T17" fmla="*/ 95 h 262"/>
                  <a:gd name="T18" fmla="*/ 256 w 257"/>
                  <a:gd name="T19" fmla="*/ 108 h 262"/>
                  <a:gd name="T20" fmla="*/ 243 w 257"/>
                  <a:gd name="T21" fmla="*/ 131 h 262"/>
                  <a:gd name="T22" fmla="*/ 231 w 257"/>
                  <a:gd name="T23" fmla="*/ 143 h 262"/>
                  <a:gd name="T24" fmla="*/ 218 w 257"/>
                  <a:gd name="T25" fmla="*/ 154 h 262"/>
                  <a:gd name="T26" fmla="*/ 205 w 257"/>
                  <a:gd name="T27" fmla="*/ 166 h 262"/>
                  <a:gd name="T28" fmla="*/ 192 w 257"/>
                  <a:gd name="T29" fmla="*/ 191 h 262"/>
                  <a:gd name="T30" fmla="*/ 180 w 257"/>
                  <a:gd name="T31" fmla="*/ 202 h 262"/>
                  <a:gd name="T32" fmla="*/ 167 w 257"/>
                  <a:gd name="T33" fmla="*/ 213 h 262"/>
                  <a:gd name="T34" fmla="*/ 154 w 257"/>
                  <a:gd name="T35" fmla="*/ 226 h 262"/>
                  <a:gd name="T36" fmla="*/ 142 w 257"/>
                  <a:gd name="T37" fmla="*/ 238 h 262"/>
                  <a:gd name="T38" fmla="*/ 129 w 257"/>
                  <a:gd name="T39" fmla="*/ 249 h 262"/>
                  <a:gd name="T40" fmla="*/ 115 w 257"/>
                  <a:gd name="T41" fmla="*/ 261 h 262"/>
                  <a:gd name="T42" fmla="*/ 129 w 257"/>
                  <a:gd name="T43" fmla="*/ 249 h 262"/>
                  <a:gd name="T44" fmla="*/ 142 w 257"/>
                  <a:gd name="T45" fmla="*/ 238 h 262"/>
                  <a:gd name="T46" fmla="*/ 154 w 257"/>
                  <a:gd name="T47" fmla="*/ 226 h 262"/>
                  <a:gd name="T48" fmla="*/ 167 w 257"/>
                  <a:gd name="T49" fmla="*/ 213 h 262"/>
                  <a:gd name="T50" fmla="*/ 180 w 257"/>
                  <a:gd name="T51" fmla="*/ 202 h 262"/>
                  <a:gd name="T52" fmla="*/ 192 w 257"/>
                  <a:gd name="T53" fmla="*/ 191 h 262"/>
                  <a:gd name="T54" fmla="*/ 205 w 257"/>
                  <a:gd name="T55" fmla="*/ 166 h 262"/>
                  <a:gd name="T56" fmla="*/ 218 w 257"/>
                  <a:gd name="T57" fmla="*/ 154 h 262"/>
                  <a:gd name="T58" fmla="*/ 231 w 257"/>
                  <a:gd name="T59" fmla="*/ 143 h 262"/>
                  <a:gd name="T60" fmla="*/ 243 w 257"/>
                  <a:gd name="T61" fmla="*/ 131 h 262"/>
                  <a:gd name="T62" fmla="*/ 231 w 257"/>
                  <a:gd name="T63" fmla="*/ 108 h 262"/>
                  <a:gd name="T64" fmla="*/ 205 w 257"/>
                  <a:gd name="T65" fmla="*/ 95 h 262"/>
                  <a:gd name="T66" fmla="*/ 180 w 257"/>
                  <a:gd name="T67" fmla="*/ 83 h 262"/>
                  <a:gd name="T68" fmla="*/ 154 w 257"/>
                  <a:gd name="T69" fmla="*/ 71 h 262"/>
                  <a:gd name="T70" fmla="*/ 129 w 257"/>
                  <a:gd name="T71" fmla="*/ 60 h 262"/>
                  <a:gd name="T72" fmla="*/ 77 w 257"/>
                  <a:gd name="T73" fmla="*/ 48 h 262"/>
                  <a:gd name="T74" fmla="*/ 38 w 257"/>
                  <a:gd name="T75" fmla="*/ 36 h 262"/>
                  <a:gd name="T76" fmla="*/ 0 w 257"/>
                  <a:gd name="T77" fmla="*/ 24 h 262"/>
                  <a:gd name="T78" fmla="*/ 13 w 257"/>
                  <a:gd name="T79" fmla="*/ 12 h 26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257" h="262">
                    <a:moveTo>
                      <a:pt x="13" y="0"/>
                    </a:moveTo>
                    <a:lnTo>
                      <a:pt x="90" y="0"/>
                    </a:lnTo>
                    <a:lnTo>
                      <a:pt x="90" y="12"/>
                    </a:lnTo>
                    <a:lnTo>
                      <a:pt x="38" y="12"/>
                    </a:lnTo>
                    <a:lnTo>
                      <a:pt x="38" y="24"/>
                    </a:lnTo>
                    <a:lnTo>
                      <a:pt x="77" y="24"/>
                    </a:lnTo>
                    <a:lnTo>
                      <a:pt x="77" y="36"/>
                    </a:lnTo>
                    <a:lnTo>
                      <a:pt x="129" y="36"/>
                    </a:lnTo>
                    <a:lnTo>
                      <a:pt x="129" y="48"/>
                    </a:lnTo>
                    <a:lnTo>
                      <a:pt x="154" y="48"/>
                    </a:lnTo>
                    <a:lnTo>
                      <a:pt x="154" y="60"/>
                    </a:lnTo>
                    <a:lnTo>
                      <a:pt x="180" y="60"/>
                    </a:lnTo>
                    <a:lnTo>
                      <a:pt x="180" y="71"/>
                    </a:lnTo>
                    <a:lnTo>
                      <a:pt x="205" y="71"/>
                    </a:lnTo>
                    <a:lnTo>
                      <a:pt x="205" y="83"/>
                    </a:lnTo>
                    <a:lnTo>
                      <a:pt x="231" y="83"/>
                    </a:lnTo>
                    <a:lnTo>
                      <a:pt x="231" y="95"/>
                    </a:lnTo>
                    <a:lnTo>
                      <a:pt x="243" y="95"/>
                    </a:lnTo>
                    <a:lnTo>
                      <a:pt x="243" y="108"/>
                    </a:lnTo>
                    <a:lnTo>
                      <a:pt x="256" y="108"/>
                    </a:lnTo>
                    <a:lnTo>
                      <a:pt x="256" y="131"/>
                    </a:lnTo>
                    <a:lnTo>
                      <a:pt x="243" y="131"/>
                    </a:lnTo>
                    <a:lnTo>
                      <a:pt x="243" y="143"/>
                    </a:lnTo>
                    <a:lnTo>
                      <a:pt x="231" y="143"/>
                    </a:lnTo>
                    <a:lnTo>
                      <a:pt x="231" y="154"/>
                    </a:lnTo>
                    <a:lnTo>
                      <a:pt x="218" y="154"/>
                    </a:lnTo>
                    <a:lnTo>
                      <a:pt x="218" y="166"/>
                    </a:lnTo>
                    <a:lnTo>
                      <a:pt x="205" y="166"/>
                    </a:lnTo>
                    <a:lnTo>
                      <a:pt x="205" y="191"/>
                    </a:lnTo>
                    <a:lnTo>
                      <a:pt x="192" y="191"/>
                    </a:lnTo>
                    <a:lnTo>
                      <a:pt x="192" y="202"/>
                    </a:lnTo>
                    <a:lnTo>
                      <a:pt x="180" y="202"/>
                    </a:lnTo>
                    <a:lnTo>
                      <a:pt x="180" y="213"/>
                    </a:lnTo>
                    <a:lnTo>
                      <a:pt x="167" y="213"/>
                    </a:lnTo>
                    <a:lnTo>
                      <a:pt x="167" y="226"/>
                    </a:lnTo>
                    <a:lnTo>
                      <a:pt x="154" y="226"/>
                    </a:lnTo>
                    <a:lnTo>
                      <a:pt x="154" y="238"/>
                    </a:lnTo>
                    <a:lnTo>
                      <a:pt x="142" y="238"/>
                    </a:lnTo>
                    <a:lnTo>
                      <a:pt x="142" y="249"/>
                    </a:lnTo>
                    <a:lnTo>
                      <a:pt x="129" y="249"/>
                    </a:lnTo>
                    <a:lnTo>
                      <a:pt x="129" y="261"/>
                    </a:lnTo>
                    <a:lnTo>
                      <a:pt x="115" y="261"/>
                    </a:lnTo>
                    <a:lnTo>
                      <a:pt x="115" y="249"/>
                    </a:lnTo>
                    <a:lnTo>
                      <a:pt x="129" y="249"/>
                    </a:lnTo>
                    <a:lnTo>
                      <a:pt x="129" y="238"/>
                    </a:lnTo>
                    <a:lnTo>
                      <a:pt x="142" y="238"/>
                    </a:lnTo>
                    <a:lnTo>
                      <a:pt x="142" y="226"/>
                    </a:lnTo>
                    <a:lnTo>
                      <a:pt x="154" y="226"/>
                    </a:lnTo>
                    <a:lnTo>
                      <a:pt x="154" y="213"/>
                    </a:lnTo>
                    <a:lnTo>
                      <a:pt x="167" y="213"/>
                    </a:lnTo>
                    <a:lnTo>
                      <a:pt x="167" y="202"/>
                    </a:lnTo>
                    <a:lnTo>
                      <a:pt x="180" y="202"/>
                    </a:lnTo>
                    <a:lnTo>
                      <a:pt x="180" y="191"/>
                    </a:lnTo>
                    <a:lnTo>
                      <a:pt x="192" y="191"/>
                    </a:lnTo>
                    <a:lnTo>
                      <a:pt x="192" y="166"/>
                    </a:lnTo>
                    <a:lnTo>
                      <a:pt x="205" y="166"/>
                    </a:lnTo>
                    <a:lnTo>
                      <a:pt x="205" y="154"/>
                    </a:lnTo>
                    <a:lnTo>
                      <a:pt x="218" y="154"/>
                    </a:lnTo>
                    <a:lnTo>
                      <a:pt x="218" y="143"/>
                    </a:lnTo>
                    <a:lnTo>
                      <a:pt x="231" y="143"/>
                    </a:lnTo>
                    <a:lnTo>
                      <a:pt x="231" y="131"/>
                    </a:lnTo>
                    <a:lnTo>
                      <a:pt x="243" y="131"/>
                    </a:lnTo>
                    <a:lnTo>
                      <a:pt x="243" y="108"/>
                    </a:lnTo>
                    <a:lnTo>
                      <a:pt x="231" y="108"/>
                    </a:lnTo>
                    <a:lnTo>
                      <a:pt x="231" y="95"/>
                    </a:lnTo>
                    <a:lnTo>
                      <a:pt x="205" y="95"/>
                    </a:lnTo>
                    <a:lnTo>
                      <a:pt x="205" y="83"/>
                    </a:lnTo>
                    <a:lnTo>
                      <a:pt x="180" y="83"/>
                    </a:lnTo>
                    <a:lnTo>
                      <a:pt x="180" y="71"/>
                    </a:lnTo>
                    <a:lnTo>
                      <a:pt x="154" y="71"/>
                    </a:lnTo>
                    <a:lnTo>
                      <a:pt x="154" y="60"/>
                    </a:lnTo>
                    <a:lnTo>
                      <a:pt x="129" y="60"/>
                    </a:lnTo>
                    <a:lnTo>
                      <a:pt x="129" y="48"/>
                    </a:lnTo>
                    <a:lnTo>
                      <a:pt x="77" y="48"/>
                    </a:lnTo>
                    <a:lnTo>
                      <a:pt x="77" y="36"/>
                    </a:lnTo>
                    <a:lnTo>
                      <a:pt x="38" y="36"/>
                    </a:lnTo>
                    <a:lnTo>
                      <a:pt x="38" y="24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3" y="1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89" name="Freeform 188"/>
              <p:cNvSpPr>
                <a:spLocks/>
              </p:cNvSpPr>
              <p:nvPr/>
            </p:nvSpPr>
            <p:spPr bwMode="auto">
              <a:xfrm>
                <a:off x="4330" y="2966"/>
                <a:ext cx="37" cy="45"/>
              </a:xfrm>
              <a:custGeom>
                <a:avLst/>
                <a:gdLst>
                  <a:gd name="T0" fmla="*/ 12 w 37"/>
                  <a:gd name="T1" fmla="*/ 0 h 45"/>
                  <a:gd name="T2" fmla="*/ 24 w 37"/>
                  <a:gd name="T3" fmla="*/ 0 h 45"/>
                  <a:gd name="T4" fmla="*/ 24 w 37"/>
                  <a:gd name="T5" fmla="*/ 11 h 45"/>
                  <a:gd name="T6" fmla="*/ 36 w 37"/>
                  <a:gd name="T7" fmla="*/ 11 h 45"/>
                  <a:gd name="T8" fmla="*/ 36 w 37"/>
                  <a:gd name="T9" fmla="*/ 33 h 45"/>
                  <a:gd name="T10" fmla="*/ 24 w 37"/>
                  <a:gd name="T11" fmla="*/ 33 h 45"/>
                  <a:gd name="T12" fmla="*/ 24 w 37"/>
                  <a:gd name="T13" fmla="*/ 44 h 45"/>
                  <a:gd name="T14" fmla="*/ 12 w 37"/>
                  <a:gd name="T15" fmla="*/ 44 h 45"/>
                  <a:gd name="T16" fmla="*/ 12 w 37"/>
                  <a:gd name="T17" fmla="*/ 33 h 45"/>
                  <a:gd name="T18" fmla="*/ 0 w 37"/>
                  <a:gd name="T19" fmla="*/ 33 h 45"/>
                  <a:gd name="T20" fmla="*/ 0 w 37"/>
                  <a:gd name="T21" fmla="*/ 11 h 45"/>
                  <a:gd name="T22" fmla="*/ 12 w 37"/>
                  <a:gd name="T23" fmla="*/ 11 h 45"/>
                  <a:gd name="T24" fmla="*/ 12 w 37"/>
                  <a:gd name="T25" fmla="*/ 0 h 4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7" h="45">
                    <a:moveTo>
                      <a:pt x="12" y="0"/>
                    </a:moveTo>
                    <a:lnTo>
                      <a:pt x="24" y="0"/>
                    </a:lnTo>
                    <a:lnTo>
                      <a:pt x="24" y="11"/>
                    </a:lnTo>
                    <a:lnTo>
                      <a:pt x="36" y="11"/>
                    </a:lnTo>
                    <a:lnTo>
                      <a:pt x="36" y="33"/>
                    </a:lnTo>
                    <a:lnTo>
                      <a:pt x="24" y="33"/>
                    </a:lnTo>
                    <a:lnTo>
                      <a:pt x="24" y="44"/>
                    </a:lnTo>
                    <a:lnTo>
                      <a:pt x="12" y="44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0" y="11"/>
                    </a:lnTo>
                    <a:lnTo>
                      <a:pt x="12" y="11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0" name="Freeform 189"/>
              <p:cNvSpPr>
                <a:spLocks/>
              </p:cNvSpPr>
              <p:nvPr/>
            </p:nvSpPr>
            <p:spPr bwMode="auto">
              <a:xfrm>
                <a:off x="4342" y="2977"/>
                <a:ext cx="11" cy="23"/>
              </a:xfrm>
              <a:custGeom>
                <a:avLst/>
                <a:gdLst>
                  <a:gd name="T0" fmla="*/ 0 w 11"/>
                  <a:gd name="T1" fmla="*/ 0 h 23"/>
                  <a:gd name="T2" fmla="*/ 10 w 11"/>
                  <a:gd name="T3" fmla="*/ 0 h 23"/>
                  <a:gd name="T4" fmla="*/ 10 w 11"/>
                  <a:gd name="T5" fmla="*/ 22 h 23"/>
                  <a:gd name="T6" fmla="*/ 0 w 11"/>
                  <a:gd name="T7" fmla="*/ 22 h 23"/>
                  <a:gd name="T8" fmla="*/ 0 w 11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23">
                    <a:moveTo>
                      <a:pt x="0" y="0"/>
                    </a:moveTo>
                    <a:lnTo>
                      <a:pt x="10" y="0"/>
                    </a:lnTo>
                    <a:lnTo>
                      <a:pt x="10" y="22"/>
                    </a:lnTo>
                    <a:lnTo>
                      <a:pt x="0" y="2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00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1" name="Freeform 190"/>
              <p:cNvSpPr>
                <a:spLocks/>
              </p:cNvSpPr>
              <p:nvPr/>
            </p:nvSpPr>
            <p:spPr bwMode="auto">
              <a:xfrm>
                <a:off x="4421" y="3026"/>
                <a:ext cx="541" cy="321"/>
              </a:xfrm>
              <a:custGeom>
                <a:avLst/>
                <a:gdLst>
                  <a:gd name="T0" fmla="*/ 257 w 541"/>
                  <a:gd name="T1" fmla="*/ 0 h 321"/>
                  <a:gd name="T2" fmla="*/ 283 w 541"/>
                  <a:gd name="T3" fmla="*/ 11 h 321"/>
                  <a:gd name="T4" fmla="*/ 296 w 541"/>
                  <a:gd name="T5" fmla="*/ 35 h 321"/>
                  <a:gd name="T6" fmla="*/ 373 w 541"/>
                  <a:gd name="T7" fmla="*/ 11 h 321"/>
                  <a:gd name="T8" fmla="*/ 386 w 541"/>
                  <a:gd name="T9" fmla="*/ 23 h 321"/>
                  <a:gd name="T10" fmla="*/ 400 w 541"/>
                  <a:gd name="T11" fmla="*/ 47 h 321"/>
                  <a:gd name="T12" fmla="*/ 412 w 541"/>
                  <a:gd name="T13" fmla="*/ 71 h 321"/>
                  <a:gd name="T14" fmla="*/ 424 w 541"/>
                  <a:gd name="T15" fmla="*/ 95 h 321"/>
                  <a:gd name="T16" fmla="*/ 437 w 541"/>
                  <a:gd name="T17" fmla="*/ 119 h 321"/>
                  <a:gd name="T18" fmla="*/ 451 w 541"/>
                  <a:gd name="T19" fmla="*/ 131 h 321"/>
                  <a:gd name="T20" fmla="*/ 463 w 541"/>
                  <a:gd name="T21" fmla="*/ 154 h 321"/>
                  <a:gd name="T22" fmla="*/ 476 w 541"/>
                  <a:gd name="T23" fmla="*/ 178 h 321"/>
                  <a:gd name="T24" fmla="*/ 488 w 541"/>
                  <a:gd name="T25" fmla="*/ 202 h 321"/>
                  <a:gd name="T26" fmla="*/ 501 w 541"/>
                  <a:gd name="T27" fmla="*/ 214 h 321"/>
                  <a:gd name="T28" fmla="*/ 514 w 541"/>
                  <a:gd name="T29" fmla="*/ 226 h 321"/>
                  <a:gd name="T30" fmla="*/ 527 w 541"/>
                  <a:gd name="T31" fmla="*/ 261 h 321"/>
                  <a:gd name="T32" fmla="*/ 540 w 541"/>
                  <a:gd name="T33" fmla="*/ 285 h 321"/>
                  <a:gd name="T34" fmla="*/ 527 w 541"/>
                  <a:gd name="T35" fmla="*/ 320 h 321"/>
                  <a:gd name="T36" fmla="*/ 514 w 541"/>
                  <a:gd name="T37" fmla="*/ 297 h 321"/>
                  <a:gd name="T38" fmla="*/ 501 w 541"/>
                  <a:gd name="T39" fmla="*/ 285 h 321"/>
                  <a:gd name="T40" fmla="*/ 488 w 541"/>
                  <a:gd name="T41" fmla="*/ 273 h 321"/>
                  <a:gd name="T42" fmla="*/ 476 w 541"/>
                  <a:gd name="T43" fmla="*/ 249 h 321"/>
                  <a:gd name="T44" fmla="*/ 463 w 541"/>
                  <a:gd name="T45" fmla="*/ 238 h 321"/>
                  <a:gd name="T46" fmla="*/ 451 w 541"/>
                  <a:gd name="T47" fmla="*/ 226 h 321"/>
                  <a:gd name="T48" fmla="*/ 437 w 541"/>
                  <a:gd name="T49" fmla="*/ 214 h 321"/>
                  <a:gd name="T50" fmla="*/ 400 w 541"/>
                  <a:gd name="T51" fmla="*/ 202 h 321"/>
                  <a:gd name="T52" fmla="*/ 347 w 541"/>
                  <a:gd name="T53" fmla="*/ 189 h 321"/>
                  <a:gd name="T54" fmla="*/ 320 w 541"/>
                  <a:gd name="T55" fmla="*/ 178 h 321"/>
                  <a:gd name="T56" fmla="*/ 270 w 541"/>
                  <a:gd name="T57" fmla="*/ 166 h 321"/>
                  <a:gd name="T58" fmla="*/ 232 w 541"/>
                  <a:gd name="T59" fmla="*/ 154 h 321"/>
                  <a:gd name="T60" fmla="*/ 206 w 541"/>
                  <a:gd name="T61" fmla="*/ 142 h 321"/>
                  <a:gd name="T62" fmla="*/ 167 w 541"/>
                  <a:gd name="T63" fmla="*/ 131 h 321"/>
                  <a:gd name="T64" fmla="*/ 141 w 541"/>
                  <a:gd name="T65" fmla="*/ 142 h 321"/>
                  <a:gd name="T66" fmla="*/ 129 w 541"/>
                  <a:gd name="T67" fmla="*/ 154 h 321"/>
                  <a:gd name="T68" fmla="*/ 102 w 541"/>
                  <a:gd name="T69" fmla="*/ 166 h 321"/>
                  <a:gd name="T70" fmla="*/ 90 w 541"/>
                  <a:gd name="T71" fmla="*/ 178 h 321"/>
                  <a:gd name="T72" fmla="*/ 13 w 541"/>
                  <a:gd name="T73" fmla="*/ 189 h 321"/>
                  <a:gd name="T74" fmla="*/ 0 w 541"/>
                  <a:gd name="T75" fmla="*/ 178 h 321"/>
                  <a:gd name="T76" fmla="*/ 13 w 541"/>
                  <a:gd name="T77" fmla="*/ 131 h 321"/>
                  <a:gd name="T78" fmla="*/ 26 w 541"/>
                  <a:gd name="T79" fmla="*/ 119 h 321"/>
                  <a:gd name="T80" fmla="*/ 39 w 541"/>
                  <a:gd name="T81" fmla="*/ 106 h 321"/>
                  <a:gd name="T82" fmla="*/ 51 w 541"/>
                  <a:gd name="T83" fmla="*/ 95 h 321"/>
                  <a:gd name="T84" fmla="*/ 64 w 541"/>
                  <a:gd name="T85" fmla="*/ 82 h 321"/>
                  <a:gd name="T86" fmla="*/ 77 w 541"/>
                  <a:gd name="T87" fmla="*/ 59 h 321"/>
                  <a:gd name="T88" fmla="*/ 90 w 541"/>
                  <a:gd name="T89" fmla="*/ 47 h 321"/>
                  <a:gd name="T90" fmla="*/ 102 w 541"/>
                  <a:gd name="T91" fmla="*/ 35 h 321"/>
                  <a:gd name="T92" fmla="*/ 129 w 541"/>
                  <a:gd name="T93" fmla="*/ 23 h 321"/>
                  <a:gd name="T94" fmla="*/ 154 w 541"/>
                  <a:gd name="T95" fmla="*/ 11 h 321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541" h="321">
                    <a:moveTo>
                      <a:pt x="154" y="0"/>
                    </a:moveTo>
                    <a:lnTo>
                      <a:pt x="257" y="0"/>
                    </a:lnTo>
                    <a:lnTo>
                      <a:pt x="257" y="11"/>
                    </a:lnTo>
                    <a:lnTo>
                      <a:pt x="283" y="11"/>
                    </a:lnTo>
                    <a:lnTo>
                      <a:pt x="283" y="35"/>
                    </a:lnTo>
                    <a:lnTo>
                      <a:pt x="296" y="35"/>
                    </a:lnTo>
                    <a:lnTo>
                      <a:pt x="296" y="11"/>
                    </a:lnTo>
                    <a:lnTo>
                      <a:pt x="373" y="11"/>
                    </a:lnTo>
                    <a:lnTo>
                      <a:pt x="373" y="23"/>
                    </a:lnTo>
                    <a:lnTo>
                      <a:pt x="386" y="23"/>
                    </a:lnTo>
                    <a:lnTo>
                      <a:pt x="386" y="47"/>
                    </a:lnTo>
                    <a:lnTo>
                      <a:pt x="400" y="47"/>
                    </a:lnTo>
                    <a:lnTo>
                      <a:pt x="400" y="71"/>
                    </a:lnTo>
                    <a:lnTo>
                      <a:pt x="412" y="71"/>
                    </a:lnTo>
                    <a:lnTo>
                      <a:pt x="412" y="95"/>
                    </a:lnTo>
                    <a:lnTo>
                      <a:pt x="424" y="95"/>
                    </a:lnTo>
                    <a:lnTo>
                      <a:pt x="424" y="119"/>
                    </a:lnTo>
                    <a:lnTo>
                      <a:pt x="437" y="119"/>
                    </a:lnTo>
                    <a:lnTo>
                      <a:pt x="437" y="131"/>
                    </a:lnTo>
                    <a:lnTo>
                      <a:pt x="451" y="131"/>
                    </a:lnTo>
                    <a:lnTo>
                      <a:pt x="451" y="154"/>
                    </a:lnTo>
                    <a:lnTo>
                      <a:pt x="463" y="154"/>
                    </a:lnTo>
                    <a:lnTo>
                      <a:pt x="463" y="178"/>
                    </a:lnTo>
                    <a:lnTo>
                      <a:pt x="476" y="178"/>
                    </a:lnTo>
                    <a:lnTo>
                      <a:pt x="476" y="202"/>
                    </a:lnTo>
                    <a:lnTo>
                      <a:pt x="488" y="202"/>
                    </a:lnTo>
                    <a:lnTo>
                      <a:pt x="488" y="214"/>
                    </a:lnTo>
                    <a:lnTo>
                      <a:pt x="501" y="214"/>
                    </a:lnTo>
                    <a:lnTo>
                      <a:pt x="501" y="226"/>
                    </a:lnTo>
                    <a:lnTo>
                      <a:pt x="514" y="226"/>
                    </a:lnTo>
                    <a:lnTo>
                      <a:pt x="514" y="261"/>
                    </a:lnTo>
                    <a:lnTo>
                      <a:pt x="527" y="261"/>
                    </a:lnTo>
                    <a:lnTo>
                      <a:pt x="527" y="285"/>
                    </a:lnTo>
                    <a:lnTo>
                      <a:pt x="540" y="285"/>
                    </a:lnTo>
                    <a:lnTo>
                      <a:pt x="540" y="320"/>
                    </a:lnTo>
                    <a:lnTo>
                      <a:pt x="527" y="320"/>
                    </a:lnTo>
                    <a:lnTo>
                      <a:pt x="527" y="297"/>
                    </a:lnTo>
                    <a:lnTo>
                      <a:pt x="514" y="297"/>
                    </a:lnTo>
                    <a:lnTo>
                      <a:pt x="514" y="285"/>
                    </a:lnTo>
                    <a:lnTo>
                      <a:pt x="501" y="285"/>
                    </a:lnTo>
                    <a:lnTo>
                      <a:pt x="501" y="273"/>
                    </a:lnTo>
                    <a:lnTo>
                      <a:pt x="488" y="273"/>
                    </a:lnTo>
                    <a:lnTo>
                      <a:pt x="488" y="249"/>
                    </a:lnTo>
                    <a:lnTo>
                      <a:pt x="476" y="249"/>
                    </a:lnTo>
                    <a:lnTo>
                      <a:pt x="476" y="238"/>
                    </a:lnTo>
                    <a:lnTo>
                      <a:pt x="463" y="238"/>
                    </a:lnTo>
                    <a:lnTo>
                      <a:pt x="463" y="226"/>
                    </a:lnTo>
                    <a:lnTo>
                      <a:pt x="451" y="226"/>
                    </a:lnTo>
                    <a:lnTo>
                      <a:pt x="451" y="214"/>
                    </a:lnTo>
                    <a:lnTo>
                      <a:pt x="437" y="214"/>
                    </a:lnTo>
                    <a:lnTo>
                      <a:pt x="437" y="202"/>
                    </a:lnTo>
                    <a:lnTo>
                      <a:pt x="400" y="202"/>
                    </a:lnTo>
                    <a:lnTo>
                      <a:pt x="400" y="189"/>
                    </a:lnTo>
                    <a:lnTo>
                      <a:pt x="347" y="189"/>
                    </a:lnTo>
                    <a:lnTo>
                      <a:pt x="347" y="178"/>
                    </a:lnTo>
                    <a:lnTo>
                      <a:pt x="320" y="178"/>
                    </a:lnTo>
                    <a:lnTo>
                      <a:pt x="320" y="166"/>
                    </a:lnTo>
                    <a:lnTo>
                      <a:pt x="270" y="166"/>
                    </a:lnTo>
                    <a:lnTo>
                      <a:pt x="270" y="154"/>
                    </a:lnTo>
                    <a:lnTo>
                      <a:pt x="232" y="154"/>
                    </a:lnTo>
                    <a:lnTo>
                      <a:pt x="232" y="142"/>
                    </a:lnTo>
                    <a:lnTo>
                      <a:pt x="206" y="142"/>
                    </a:lnTo>
                    <a:lnTo>
                      <a:pt x="206" y="131"/>
                    </a:lnTo>
                    <a:lnTo>
                      <a:pt x="167" y="131"/>
                    </a:lnTo>
                    <a:lnTo>
                      <a:pt x="167" y="142"/>
                    </a:lnTo>
                    <a:lnTo>
                      <a:pt x="141" y="142"/>
                    </a:lnTo>
                    <a:lnTo>
                      <a:pt x="141" y="154"/>
                    </a:lnTo>
                    <a:lnTo>
                      <a:pt x="129" y="154"/>
                    </a:lnTo>
                    <a:lnTo>
                      <a:pt x="129" y="166"/>
                    </a:lnTo>
                    <a:lnTo>
                      <a:pt x="102" y="166"/>
                    </a:lnTo>
                    <a:lnTo>
                      <a:pt x="102" y="178"/>
                    </a:lnTo>
                    <a:lnTo>
                      <a:pt x="90" y="178"/>
                    </a:lnTo>
                    <a:lnTo>
                      <a:pt x="90" y="189"/>
                    </a:lnTo>
                    <a:lnTo>
                      <a:pt x="13" y="189"/>
                    </a:lnTo>
                    <a:lnTo>
                      <a:pt x="13" y="178"/>
                    </a:lnTo>
                    <a:lnTo>
                      <a:pt x="0" y="178"/>
                    </a:lnTo>
                    <a:lnTo>
                      <a:pt x="0" y="131"/>
                    </a:lnTo>
                    <a:lnTo>
                      <a:pt x="13" y="131"/>
                    </a:lnTo>
                    <a:lnTo>
                      <a:pt x="13" y="119"/>
                    </a:lnTo>
                    <a:lnTo>
                      <a:pt x="26" y="119"/>
                    </a:lnTo>
                    <a:lnTo>
                      <a:pt x="26" y="106"/>
                    </a:lnTo>
                    <a:lnTo>
                      <a:pt x="39" y="106"/>
                    </a:lnTo>
                    <a:lnTo>
                      <a:pt x="39" y="95"/>
                    </a:lnTo>
                    <a:lnTo>
                      <a:pt x="51" y="95"/>
                    </a:lnTo>
                    <a:lnTo>
                      <a:pt x="51" y="82"/>
                    </a:lnTo>
                    <a:lnTo>
                      <a:pt x="64" y="82"/>
                    </a:lnTo>
                    <a:lnTo>
                      <a:pt x="64" y="59"/>
                    </a:lnTo>
                    <a:lnTo>
                      <a:pt x="77" y="59"/>
                    </a:lnTo>
                    <a:lnTo>
                      <a:pt x="77" y="47"/>
                    </a:lnTo>
                    <a:lnTo>
                      <a:pt x="90" y="47"/>
                    </a:lnTo>
                    <a:lnTo>
                      <a:pt x="90" y="35"/>
                    </a:lnTo>
                    <a:lnTo>
                      <a:pt x="102" y="35"/>
                    </a:lnTo>
                    <a:lnTo>
                      <a:pt x="102" y="23"/>
                    </a:lnTo>
                    <a:lnTo>
                      <a:pt x="129" y="23"/>
                    </a:lnTo>
                    <a:lnTo>
                      <a:pt x="129" y="11"/>
                    </a:lnTo>
                    <a:lnTo>
                      <a:pt x="154" y="11"/>
                    </a:lnTo>
                    <a:lnTo>
                      <a:pt x="154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2" name="Freeform 191"/>
              <p:cNvSpPr>
                <a:spLocks/>
              </p:cNvSpPr>
              <p:nvPr/>
            </p:nvSpPr>
            <p:spPr bwMode="auto">
              <a:xfrm>
                <a:off x="4705" y="3026"/>
                <a:ext cx="11" cy="9"/>
              </a:xfrm>
              <a:custGeom>
                <a:avLst/>
                <a:gdLst>
                  <a:gd name="T0" fmla="*/ 0 w 11"/>
                  <a:gd name="T1" fmla="*/ 0 h 9"/>
                  <a:gd name="T2" fmla="*/ 10 w 11"/>
                  <a:gd name="T3" fmla="*/ 0 h 9"/>
                  <a:gd name="T4" fmla="*/ 10 w 11"/>
                  <a:gd name="T5" fmla="*/ 8 h 9"/>
                  <a:gd name="T6" fmla="*/ 0 w 11"/>
                  <a:gd name="T7" fmla="*/ 8 h 9"/>
                  <a:gd name="T8" fmla="*/ 0 w 11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0" y="0"/>
                    </a:moveTo>
                    <a:lnTo>
                      <a:pt x="10" y="0"/>
                    </a:lnTo>
                    <a:lnTo>
                      <a:pt x="10" y="8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3" name="Freeform 192"/>
              <p:cNvSpPr>
                <a:spLocks/>
              </p:cNvSpPr>
              <p:nvPr/>
            </p:nvSpPr>
            <p:spPr bwMode="auto">
              <a:xfrm>
                <a:off x="4330" y="3062"/>
                <a:ext cx="37" cy="46"/>
              </a:xfrm>
              <a:custGeom>
                <a:avLst/>
                <a:gdLst>
                  <a:gd name="T0" fmla="*/ 12 w 37"/>
                  <a:gd name="T1" fmla="*/ 0 h 46"/>
                  <a:gd name="T2" fmla="*/ 24 w 37"/>
                  <a:gd name="T3" fmla="*/ 0 h 46"/>
                  <a:gd name="T4" fmla="*/ 24 w 37"/>
                  <a:gd name="T5" fmla="*/ 11 h 46"/>
                  <a:gd name="T6" fmla="*/ 36 w 37"/>
                  <a:gd name="T7" fmla="*/ 11 h 46"/>
                  <a:gd name="T8" fmla="*/ 36 w 37"/>
                  <a:gd name="T9" fmla="*/ 34 h 46"/>
                  <a:gd name="T10" fmla="*/ 24 w 37"/>
                  <a:gd name="T11" fmla="*/ 34 h 46"/>
                  <a:gd name="T12" fmla="*/ 24 w 37"/>
                  <a:gd name="T13" fmla="*/ 45 h 46"/>
                  <a:gd name="T14" fmla="*/ 12 w 37"/>
                  <a:gd name="T15" fmla="*/ 45 h 46"/>
                  <a:gd name="T16" fmla="*/ 12 w 37"/>
                  <a:gd name="T17" fmla="*/ 34 h 46"/>
                  <a:gd name="T18" fmla="*/ 0 w 37"/>
                  <a:gd name="T19" fmla="*/ 34 h 46"/>
                  <a:gd name="T20" fmla="*/ 0 w 37"/>
                  <a:gd name="T21" fmla="*/ 11 h 46"/>
                  <a:gd name="T22" fmla="*/ 12 w 37"/>
                  <a:gd name="T23" fmla="*/ 11 h 46"/>
                  <a:gd name="T24" fmla="*/ 12 w 37"/>
                  <a:gd name="T25" fmla="*/ 0 h 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7" h="46">
                    <a:moveTo>
                      <a:pt x="12" y="0"/>
                    </a:moveTo>
                    <a:lnTo>
                      <a:pt x="24" y="0"/>
                    </a:lnTo>
                    <a:lnTo>
                      <a:pt x="24" y="11"/>
                    </a:lnTo>
                    <a:lnTo>
                      <a:pt x="36" y="11"/>
                    </a:lnTo>
                    <a:lnTo>
                      <a:pt x="36" y="34"/>
                    </a:lnTo>
                    <a:lnTo>
                      <a:pt x="24" y="34"/>
                    </a:lnTo>
                    <a:lnTo>
                      <a:pt x="24" y="45"/>
                    </a:lnTo>
                    <a:lnTo>
                      <a:pt x="12" y="45"/>
                    </a:lnTo>
                    <a:lnTo>
                      <a:pt x="12" y="34"/>
                    </a:lnTo>
                    <a:lnTo>
                      <a:pt x="0" y="34"/>
                    </a:lnTo>
                    <a:lnTo>
                      <a:pt x="0" y="11"/>
                    </a:lnTo>
                    <a:lnTo>
                      <a:pt x="12" y="11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4" name="Freeform 193"/>
              <p:cNvSpPr>
                <a:spLocks/>
              </p:cNvSpPr>
              <p:nvPr/>
            </p:nvSpPr>
            <p:spPr bwMode="auto">
              <a:xfrm>
                <a:off x="4718" y="3062"/>
                <a:ext cx="63" cy="69"/>
              </a:xfrm>
              <a:custGeom>
                <a:avLst/>
                <a:gdLst>
                  <a:gd name="T0" fmla="*/ 0 w 63"/>
                  <a:gd name="T1" fmla="*/ 0 h 69"/>
                  <a:gd name="T2" fmla="*/ 13 w 63"/>
                  <a:gd name="T3" fmla="*/ 0 h 69"/>
                  <a:gd name="T4" fmla="*/ 13 w 63"/>
                  <a:gd name="T5" fmla="*/ 11 h 69"/>
                  <a:gd name="T6" fmla="*/ 25 w 63"/>
                  <a:gd name="T7" fmla="*/ 11 h 69"/>
                  <a:gd name="T8" fmla="*/ 25 w 63"/>
                  <a:gd name="T9" fmla="*/ 23 h 69"/>
                  <a:gd name="T10" fmla="*/ 37 w 63"/>
                  <a:gd name="T11" fmla="*/ 23 h 69"/>
                  <a:gd name="T12" fmla="*/ 37 w 63"/>
                  <a:gd name="T13" fmla="*/ 34 h 69"/>
                  <a:gd name="T14" fmla="*/ 49 w 63"/>
                  <a:gd name="T15" fmla="*/ 34 h 69"/>
                  <a:gd name="T16" fmla="*/ 49 w 63"/>
                  <a:gd name="T17" fmla="*/ 46 h 69"/>
                  <a:gd name="T18" fmla="*/ 62 w 63"/>
                  <a:gd name="T19" fmla="*/ 46 h 69"/>
                  <a:gd name="T20" fmla="*/ 62 w 63"/>
                  <a:gd name="T21" fmla="*/ 68 h 69"/>
                  <a:gd name="T22" fmla="*/ 49 w 63"/>
                  <a:gd name="T23" fmla="*/ 68 h 69"/>
                  <a:gd name="T24" fmla="*/ 49 w 63"/>
                  <a:gd name="T25" fmla="*/ 46 h 69"/>
                  <a:gd name="T26" fmla="*/ 37 w 63"/>
                  <a:gd name="T27" fmla="*/ 46 h 69"/>
                  <a:gd name="T28" fmla="*/ 37 w 63"/>
                  <a:gd name="T29" fmla="*/ 34 h 69"/>
                  <a:gd name="T30" fmla="*/ 25 w 63"/>
                  <a:gd name="T31" fmla="*/ 34 h 69"/>
                  <a:gd name="T32" fmla="*/ 25 w 63"/>
                  <a:gd name="T33" fmla="*/ 23 h 69"/>
                  <a:gd name="T34" fmla="*/ 13 w 63"/>
                  <a:gd name="T35" fmla="*/ 23 h 69"/>
                  <a:gd name="T36" fmla="*/ 13 w 63"/>
                  <a:gd name="T37" fmla="*/ 11 h 69"/>
                  <a:gd name="T38" fmla="*/ 0 w 63"/>
                  <a:gd name="T39" fmla="*/ 11 h 69"/>
                  <a:gd name="T40" fmla="*/ 0 w 63"/>
                  <a:gd name="T41" fmla="*/ 0 h 6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3" h="69">
                    <a:moveTo>
                      <a:pt x="0" y="0"/>
                    </a:moveTo>
                    <a:lnTo>
                      <a:pt x="13" y="0"/>
                    </a:lnTo>
                    <a:lnTo>
                      <a:pt x="13" y="11"/>
                    </a:lnTo>
                    <a:lnTo>
                      <a:pt x="25" y="11"/>
                    </a:lnTo>
                    <a:lnTo>
                      <a:pt x="25" y="23"/>
                    </a:lnTo>
                    <a:lnTo>
                      <a:pt x="37" y="23"/>
                    </a:lnTo>
                    <a:lnTo>
                      <a:pt x="37" y="34"/>
                    </a:lnTo>
                    <a:lnTo>
                      <a:pt x="49" y="34"/>
                    </a:lnTo>
                    <a:lnTo>
                      <a:pt x="49" y="46"/>
                    </a:lnTo>
                    <a:lnTo>
                      <a:pt x="62" y="46"/>
                    </a:lnTo>
                    <a:lnTo>
                      <a:pt x="62" y="68"/>
                    </a:lnTo>
                    <a:lnTo>
                      <a:pt x="49" y="68"/>
                    </a:lnTo>
                    <a:lnTo>
                      <a:pt x="49" y="46"/>
                    </a:lnTo>
                    <a:lnTo>
                      <a:pt x="37" y="46"/>
                    </a:lnTo>
                    <a:lnTo>
                      <a:pt x="37" y="34"/>
                    </a:lnTo>
                    <a:lnTo>
                      <a:pt x="25" y="34"/>
                    </a:lnTo>
                    <a:lnTo>
                      <a:pt x="25" y="23"/>
                    </a:lnTo>
                    <a:lnTo>
                      <a:pt x="13" y="23"/>
                    </a:lnTo>
                    <a:lnTo>
                      <a:pt x="13" y="11"/>
                    </a:lnTo>
                    <a:lnTo>
                      <a:pt x="0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5" name="Freeform 194"/>
              <p:cNvSpPr>
                <a:spLocks/>
              </p:cNvSpPr>
              <p:nvPr/>
            </p:nvSpPr>
            <p:spPr bwMode="auto">
              <a:xfrm>
                <a:off x="4342" y="3074"/>
                <a:ext cx="11" cy="22"/>
              </a:xfrm>
              <a:custGeom>
                <a:avLst/>
                <a:gdLst>
                  <a:gd name="T0" fmla="*/ 0 w 11"/>
                  <a:gd name="T1" fmla="*/ 0 h 22"/>
                  <a:gd name="T2" fmla="*/ 10 w 11"/>
                  <a:gd name="T3" fmla="*/ 0 h 22"/>
                  <a:gd name="T4" fmla="*/ 10 w 11"/>
                  <a:gd name="T5" fmla="*/ 21 h 22"/>
                  <a:gd name="T6" fmla="*/ 0 w 11"/>
                  <a:gd name="T7" fmla="*/ 21 h 22"/>
                  <a:gd name="T8" fmla="*/ 0 w 11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22">
                    <a:moveTo>
                      <a:pt x="0" y="0"/>
                    </a:moveTo>
                    <a:lnTo>
                      <a:pt x="10" y="0"/>
                    </a:lnTo>
                    <a:lnTo>
                      <a:pt x="10" y="21"/>
                    </a:lnTo>
                    <a:lnTo>
                      <a:pt x="0" y="2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00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6" name="Freeform 195"/>
              <p:cNvSpPr>
                <a:spLocks/>
              </p:cNvSpPr>
              <p:nvPr/>
            </p:nvSpPr>
            <p:spPr bwMode="auto">
              <a:xfrm>
                <a:off x="4433" y="3146"/>
                <a:ext cx="63" cy="58"/>
              </a:xfrm>
              <a:custGeom>
                <a:avLst/>
                <a:gdLst>
                  <a:gd name="T0" fmla="*/ 13 w 63"/>
                  <a:gd name="T1" fmla="*/ 0 h 58"/>
                  <a:gd name="T2" fmla="*/ 49 w 63"/>
                  <a:gd name="T3" fmla="*/ 0 h 58"/>
                  <a:gd name="T4" fmla="*/ 49 w 63"/>
                  <a:gd name="T5" fmla="*/ 12 h 58"/>
                  <a:gd name="T6" fmla="*/ 62 w 63"/>
                  <a:gd name="T7" fmla="*/ 12 h 58"/>
                  <a:gd name="T8" fmla="*/ 62 w 63"/>
                  <a:gd name="T9" fmla="*/ 45 h 58"/>
                  <a:gd name="T10" fmla="*/ 49 w 63"/>
                  <a:gd name="T11" fmla="*/ 45 h 58"/>
                  <a:gd name="T12" fmla="*/ 49 w 63"/>
                  <a:gd name="T13" fmla="*/ 57 h 58"/>
                  <a:gd name="T14" fmla="*/ 0 w 63"/>
                  <a:gd name="T15" fmla="*/ 57 h 58"/>
                  <a:gd name="T16" fmla="*/ 0 w 63"/>
                  <a:gd name="T17" fmla="*/ 12 h 58"/>
                  <a:gd name="T18" fmla="*/ 13 w 63"/>
                  <a:gd name="T19" fmla="*/ 12 h 58"/>
                  <a:gd name="T20" fmla="*/ 13 w 63"/>
                  <a:gd name="T21" fmla="*/ 0 h 5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3" h="58">
                    <a:moveTo>
                      <a:pt x="13" y="0"/>
                    </a:moveTo>
                    <a:lnTo>
                      <a:pt x="49" y="0"/>
                    </a:lnTo>
                    <a:lnTo>
                      <a:pt x="49" y="12"/>
                    </a:lnTo>
                    <a:lnTo>
                      <a:pt x="62" y="12"/>
                    </a:lnTo>
                    <a:lnTo>
                      <a:pt x="62" y="45"/>
                    </a:lnTo>
                    <a:lnTo>
                      <a:pt x="49" y="45"/>
                    </a:lnTo>
                    <a:lnTo>
                      <a:pt x="49" y="57"/>
                    </a:lnTo>
                    <a:lnTo>
                      <a:pt x="0" y="57"/>
                    </a:lnTo>
                    <a:lnTo>
                      <a:pt x="0" y="12"/>
                    </a:lnTo>
                    <a:lnTo>
                      <a:pt x="13" y="12"/>
                    </a:lnTo>
                    <a:lnTo>
                      <a:pt x="13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7" name="Freeform 196"/>
              <p:cNvSpPr>
                <a:spLocks/>
              </p:cNvSpPr>
              <p:nvPr/>
            </p:nvSpPr>
            <p:spPr bwMode="auto">
              <a:xfrm>
                <a:off x="4446" y="3158"/>
                <a:ext cx="37" cy="33"/>
              </a:xfrm>
              <a:custGeom>
                <a:avLst/>
                <a:gdLst>
                  <a:gd name="T0" fmla="*/ 0 w 37"/>
                  <a:gd name="T1" fmla="*/ 0 h 33"/>
                  <a:gd name="T2" fmla="*/ 36 w 37"/>
                  <a:gd name="T3" fmla="*/ 0 h 33"/>
                  <a:gd name="T4" fmla="*/ 36 w 37"/>
                  <a:gd name="T5" fmla="*/ 32 h 33"/>
                  <a:gd name="T6" fmla="*/ 0 w 37"/>
                  <a:gd name="T7" fmla="*/ 32 h 33"/>
                  <a:gd name="T8" fmla="*/ 0 w 37"/>
                  <a:gd name="T9" fmla="*/ 0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33">
                    <a:moveTo>
                      <a:pt x="0" y="0"/>
                    </a:moveTo>
                    <a:lnTo>
                      <a:pt x="36" y="0"/>
                    </a:lnTo>
                    <a:lnTo>
                      <a:pt x="36" y="32"/>
                    </a:lnTo>
                    <a:lnTo>
                      <a:pt x="0" y="3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A5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8" name="Freeform 197"/>
              <p:cNvSpPr>
                <a:spLocks/>
              </p:cNvSpPr>
              <p:nvPr/>
            </p:nvSpPr>
            <p:spPr bwMode="auto">
              <a:xfrm>
                <a:off x="4342" y="3170"/>
                <a:ext cx="38" cy="46"/>
              </a:xfrm>
              <a:custGeom>
                <a:avLst/>
                <a:gdLst>
                  <a:gd name="T0" fmla="*/ 12 w 38"/>
                  <a:gd name="T1" fmla="*/ 0 h 46"/>
                  <a:gd name="T2" fmla="*/ 25 w 38"/>
                  <a:gd name="T3" fmla="*/ 0 h 46"/>
                  <a:gd name="T4" fmla="*/ 25 w 38"/>
                  <a:gd name="T5" fmla="*/ 11 h 46"/>
                  <a:gd name="T6" fmla="*/ 37 w 38"/>
                  <a:gd name="T7" fmla="*/ 11 h 46"/>
                  <a:gd name="T8" fmla="*/ 37 w 38"/>
                  <a:gd name="T9" fmla="*/ 34 h 46"/>
                  <a:gd name="T10" fmla="*/ 25 w 38"/>
                  <a:gd name="T11" fmla="*/ 34 h 46"/>
                  <a:gd name="T12" fmla="*/ 25 w 38"/>
                  <a:gd name="T13" fmla="*/ 45 h 46"/>
                  <a:gd name="T14" fmla="*/ 12 w 38"/>
                  <a:gd name="T15" fmla="*/ 45 h 46"/>
                  <a:gd name="T16" fmla="*/ 12 w 38"/>
                  <a:gd name="T17" fmla="*/ 34 h 46"/>
                  <a:gd name="T18" fmla="*/ 0 w 38"/>
                  <a:gd name="T19" fmla="*/ 34 h 46"/>
                  <a:gd name="T20" fmla="*/ 0 w 38"/>
                  <a:gd name="T21" fmla="*/ 11 h 46"/>
                  <a:gd name="T22" fmla="*/ 12 w 38"/>
                  <a:gd name="T23" fmla="*/ 11 h 46"/>
                  <a:gd name="T24" fmla="*/ 12 w 38"/>
                  <a:gd name="T25" fmla="*/ 0 h 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8" h="46">
                    <a:moveTo>
                      <a:pt x="12" y="0"/>
                    </a:moveTo>
                    <a:lnTo>
                      <a:pt x="25" y="0"/>
                    </a:lnTo>
                    <a:lnTo>
                      <a:pt x="25" y="11"/>
                    </a:lnTo>
                    <a:lnTo>
                      <a:pt x="37" y="11"/>
                    </a:lnTo>
                    <a:lnTo>
                      <a:pt x="37" y="34"/>
                    </a:lnTo>
                    <a:lnTo>
                      <a:pt x="25" y="34"/>
                    </a:lnTo>
                    <a:lnTo>
                      <a:pt x="25" y="45"/>
                    </a:lnTo>
                    <a:lnTo>
                      <a:pt x="12" y="45"/>
                    </a:lnTo>
                    <a:lnTo>
                      <a:pt x="12" y="34"/>
                    </a:lnTo>
                    <a:lnTo>
                      <a:pt x="0" y="34"/>
                    </a:lnTo>
                    <a:lnTo>
                      <a:pt x="0" y="11"/>
                    </a:lnTo>
                    <a:lnTo>
                      <a:pt x="12" y="11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199" name="Freeform 198"/>
              <p:cNvSpPr>
                <a:spLocks/>
              </p:cNvSpPr>
              <p:nvPr/>
            </p:nvSpPr>
            <p:spPr bwMode="auto">
              <a:xfrm>
                <a:off x="4355" y="3182"/>
                <a:ext cx="12" cy="22"/>
              </a:xfrm>
              <a:custGeom>
                <a:avLst/>
                <a:gdLst>
                  <a:gd name="T0" fmla="*/ 0 w 12"/>
                  <a:gd name="T1" fmla="*/ 0 h 22"/>
                  <a:gd name="T2" fmla="*/ 11 w 12"/>
                  <a:gd name="T3" fmla="*/ 0 h 22"/>
                  <a:gd name="T4" fmla="*/ 11 w 12"/>
                  <a:gd name="T5" fmla="*/ 21 h 22"/>
                  <a:gd name="T6" fmla="*/ 0 w 12"/>
                  <a:gd name="T7" fmla="*/ 21 h 22"/>
                  <a:gd name="T8" fmla="*/ 0 w 12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22">
                    <a:moveTo>
                      <a:pt x="0" y="0"/>
                    </a:moveTo>
                    <a:lnTo>
                      <a:pt x="11" y="0"/>
                    </a:lnTo>
                    <a:lnTo>
                      <a:pt x="11" y="21"/>
                    </a:lnTo>
                    <a:lnTo>
                      <a:pt x="0" y="2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008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200" name="Freeform 199"/>
              <p:cNvSpPr>
                <a:spLocks/>
              </p:cNvSpPr>
              <p:nvPr/>
            </p:nvSpPr>
            <p:spPr bwMode="auto">
              <a:xfrm>
                <a:off x="4264" y="3218"/>
                <a:ext cx="51" cy="46"/>
              </a:xfrm>
              <a:custGeom>
                <a:avLst/>
                <a:gdLst>
                  <a:gd name="T0" fmla="*/ 0 w 51"/>
                  <a:gd name="T1" fmla="*/ 0 h 46"/>
                  <a:gd name="T2" fmla="*/ 13 w 51"/>
                  <a:gd name="T3" fmla="*/ 0 h 46"/>
                  <a:gd name="T4" fmla="*/ 13 w 51"/>
                  <a:gd name="T5" fmla="*/ 11 h 46"/>
                  <a:gd name="T6" fmla="*/ 25 w 51"/>
                  <a:gd name="T7" fmla="*/ 11 h 46"/>
                  <a:gd name="T8" fmla="*/ 25 w 51"/>
                  <a:gd name="T9" fmla="*/ 23 h 46"/>
                  <a:gd name="T10" fmla="*/ 38 w 51"/>
                  <a:gd name="T11" fmla="*/ 23 h 46"/>
                  <a:gd name="T12" fmla="*/ 38 w 51"/>
                  <a:gd name="T13" fmla="*/ 34 h 46"/>
                  <a:gd name="T14" fmla="*/ 50 w 51"/>
                  <a:gd name="T15" fmla="*/ 34 h 46"/>
                  <a:gd name="T16" fmla="*/ 50 w 51"/>
                  <a:gd name="T17" fmla="*/ 45 h 46"/>
                  <a:gd name="T18" fmla="*/ 38 w 51"/>
                  <a:gd name="T19" fmla="*/ 45 h 46"/>
                  <a:gd name="T20" fmla="*/ 38 w 51"/>
                  <a:gd name="T21" fmla="*/ 34 h 46"/>
                  <a:gd name="T22" fmla="*/ 25 w 51"/>
                  <a:gd name="T23" fmla="*/ 34 h 46"/>
                  <a:gd name="T24" fmla="*/ 25 w 51"/>
                  <a:gd name="T25" fmla="*/ 23 h 46"/>
                  <a:gd name="T26" fmla="*/ 13 w 51"/>
                  <a:gd name="T27" fmla="*/ 23 h 46"/>
                  <a:gd name="T28" fmla="*/ 13 w 51"/>
                  <a:gd name="T29" fmla="*/ 11 h 46"/>
                  <a:gd name="T30" fmla="*/ 0 w 51"/>
                  <a:gd name="T31" fmla="*/ 11 h 46"/>
                  <a:gd name="T32" fmla="*/ 0 w 51"/>
                  <a:gd name="T33" fmla="*/ 0 h 4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51" h="46">
                    <a:moveTo>
                      <a:pt x="0" y="0"/>
                    </a:moveTo>
                    <a:lnTo>
                      <a:pt x="13" y="0"/>
                    </a:lnTo>
                    <a:lnTo>
                      <a:pt x="13" y="11"/>
                    </a:lnTo>
                    <a:lnTo>
                      <a:pt x="25" y="11"/>
                    </a:lnTo>
                    <a:lnTo>
                      <a:pt x="25" y="23"/>
                    </a:lnTo>
                    <a:lnTo>
                      <a:pt x="38" y="23"/>
                    </a:lnTo>
                    <a:lnTo>
                      <a:pt x="38" y="34"/>
                    </a:lnTo>
                    <a:lnTo>
                      <a:pt x="50" y="34"/>
                    </a:lnTo>
                    <a:lnTo>
                      <a:pt x="50" y="45"/>
                    </a:lnTo>
                    <a:lnTo>
                      <a:pt x="38" y="45"/>
                    </a:lnTo>
                    <a:lnTo>
                      <a:pt x="38" y="34"/>
                    </a:lnTo>
                    <a:lnTo>
                      <a:pt x="25" y="34"/>
                    </a:lnTo>
                    <a:lnTo>
                      <a:pt x="25" y="23"/>
                    </a:lnTo>
                    <a:lnTo>
                      <a:pt x="13" y="23"/>
                    </a:lnTo>
                    <a:lnTo>
                      <a:pt x="13" y="11"/>
                    </a:lnTo>
                    <a:lnTo>
                      <a:pt x="0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201" name="Freeform 200"/>
              <p:cNvSpPr>
                <a:spLocks/>
              </p:cNvSpPr>
              <p:nvPr/>
            </p:nvSpPr>
            <p:spPr bwMode="auto">
              <a:xfrm>
                <a:off x="5016" y="3278"/>
                <a:ext cx="218" cy="69"/>
              </a:xfrm>
              <a:custGeom>
                <a:avLst/>
                <a:gdLst>
                  <a:gd name="T0" fmla="*/ 204 w 218"/>
                  <a:gd name="T1" fmla="*/ 0 h 69"/>
                  <a:gd name="T2" fmla="*/ 217 w 218"/>
                  <a:gd name="T3" fmla="*/ 0 h 69"/>
                  <a:gd name="T4" fmla="*/ 217 w 218"/>
                  <a:gd name="T5" fmla="*/ 11 h 69"/>
                  <a:gd name="T6" fmla="*/ 204 w 218"/>
                  <a:gd name="T7" fmla="*/ 11 h 69"/>
                  <a:gd name="T8" fmla="*/ 204 w 218"/>
                  <a:gd name="T9" fmla="*/ 23 h 69"/>
                  <a:gd name="T10" fmla="*/ 179 w 218"/>
                  <a:gd name="T11" fmla="*/ 23 h 69"/>
                  <a:gd name="T12" fmla="*/ 179 w 218"/>
                  <a:gd name="T13" fmla="*/ 34 h 69"/>
                  <a:gd name="T14" fmla="*/ 140 w 218"/>
                  <a:gd name="T15" fmla="*/ 34 h 69"/>
                  <a:gd name="T16" fmla="*/ 140 w 218"/>
                  <a:gd name="T17" fmla="*/ 46 h 69"/>
                  <a:gd name="T18" fmla="*/ 115 w 218"/>
                  <a:gd name="T19" fmla="*/ 46 h 69"/>
                  <a:gd name="T20" fmla="*/ 115 w 218"/>
                  <a:gd name="T21" fmla="*/ 57 h 69"/>
                  <a:gd name="T22" fmla="*/ 63 w 218"/>
                  <a:gd name="T23" fmla="*/ 57 h 69"/>
                  <a:gd name="T24" fmla="*/ 63 w 218"/>
                  <a:gd name="T25" fmla="*/ 68 h 69"/>
                  <a:gd name="T26" fmla="*/ 0 w 218"/>
                  <a:gd name="T27" fmla="*/ 68 h 69"/>
                  <a:gd name="T28" fmla="*/ 0 w 218"/>
                  <a:gd name="T29" fmla="*/ 57 h 69"/>
                  <a:gd name="T30" fmla="*/ 63 w 218"/>
                  <a:gd name="T31" fmla="*/ 57 h 69"/>
                  <a:gd name="T32" fmla="*/ 63 w 218"/>
                  <a:gd name="T33" fmla="*/ 46 h 69"/>
                  <a:gd name="T34" fmla="*/ 115 w 218"/>
                  <a:gd name="T35" fmla="*/ 46 h 69"/>
                  <a:gd name="T36" fmla="*/ 115 w 218"/>
                  <a:gd name="T37" fmla="*/ 34 h 69"/>
                  <a:gd name="T38" fmla="*/ 140 w 218"/>
                  <a:gd name="T39" fmla="*/ 34 h 69"/>
                  <a:gd name="T40" fmla="*/ 140 w 218"/>
                  <a:gd name="T41" fmla="*/ 23 h 69"/>
                  <a:gd name="T42" fmla="*/ 179 w 218"/>
                  <a:gd name="T43" fmla="*/ 23 h 69"/>
                  <a:gd name="T44" fmla="*/ 179 w 218"/>
                  <a:gd name="T45" fmla="*/ 11 h 69"/>
                  <a:gd name="T46" fmla="*/ 204 w 218"/>
                  <a:gd name="T47" fmla="*/ 11 h 69"/>
                  <a:gd name="T48" fmla="*/ 204 w 218"/>
                  <a:gd name="T49" fmla="*/ 0 h 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218" h="69">
                    <a:moveTo>
                      <a:pt x="204" y="0"/>
                    </a:moveTo>
                    <a:lnTo>
                      <a:pt x="217" y="0"/>
                    </a:lnTo>
                    <a:lnTo>
                      <a:pt x="217" y="11"/>
                    </a:lnTo>
                    <a:lnTo>
                      <a:pt x="204" y="11"/>
                    </a:lnTo>
                    <a:lnTo>
                      <a:pt x="204" y="23"/>
                    </a:lnTo>
                    <a:lnTo>
                      <a:pt x="179" y="23"/>
                    </a:lnTo>
                    <a:lnTo>
                      <a:pt x="179" y="34"/>
                    </a:lnTo>
                    <a:lnTo>
                      <a:pt x="140" y="34"/>
                    </a:lnTo>
                    <a:lnTo>
                      <a:pt x="140" y="46"/>
                    </a:lnTo>
                    <a:lnTo>
                      <a:pt x="115" y="46"/>
                    </a:lnTo>
                    <a:lnTo>
                      <a:pt x="115" y="57"/>
                    </a:lnTo>
                    <a:lnTo>
                      <a:pt x="63" y="57"/>
                    </a:lnTo>
                    <a:lnTo>
                      <a:pt x="63" y="68"/>
                    </a:lnTo>
                    <a:lnTo>
                      <a:pt x="0" y="68"/>
                    </a:lnTo>
                    <a:lnTo>
                      <a:pt x="0" y="57"/>
                    </a:lnTo>
                    <a:lnTo>
                      <a:pt x="63" y="57"/>
                    </a:lnTo>
                    <a:lnTo>
                      <a:pt x="63" y="46"/>
                    </a:lnTo>
                    <a:lnTo>
                      <a:pt x="115" y="46"/>
                    </a:lnTo>
                    <a:lnTo>
                      <a:pt x="115" y="34"/>
                    </a:lnTo>
                    <a:lnTo>
                      <a:pt x="140" y="34"/>
                    </a:lnTo>
                    <a:lnTo>
                      <a:pt x="140" y="23"/>
                    </a:lnTo>
                    <a:lnTo>
                      <a:pt x="179" y="23"/>
                    </a:lnTo>
                    <a:lnTo>
                      <a:pt x="179" y="11"/>
                    </a:lnTo>
                    <a:lnTo>
                      <a:pt x="204" y="11"/>
                    </a:lnTo>
                    <a:lnTo>
                      <a:pt x="204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202" name="Freeform 201"/>
              <p:cNvSpPr>
                <a:spLocks/>
              </p:cNvSpPr>
              <p:nvPr/>
            </p:nvSpPr>
            <p:spPr bwMode="auto">
              <a:xfrm>
                <a:off x="4369" y="3290"/>
                <a:ext cx="23" cy="46"/>
              </a:xfrm>
              <a:custGeom>
                <a:avLst/>
                <a:gdLst>
                  <a:gd name="T0" fmla="*/ 0 w 23"/>
                  <a:gd name="T1" fmla="*/ 0 h 46"/>
                  <a:gd name="T2" fmla="*/ 11 w 23"/>
                  <a:gd name="T3" fmla="*/ 0 h 46"/>
                  <a:gd name="T4" fmla="*/ 11 w 23"/>
                  <a:gd name="T5" fmla="*/ 11 h 46"/>
                  <a:gd name="T6" fmla="*/ 22 w 23"/>
                  <a:gd name="T7" fmla="*/ 11 h 46"/>
                  <a:gd name="T8" fmla="*/ 22 w 23"/>
                  <a:gd name="T9" fmla="*/ 34 h 46"/>
                  <a:gd name="T10" fmla="*/ 11 w 23"/>
                  <a:gd name="T11" fmla="*/ 34 h 46"/>
                  <a:gd name="T12" fmla="*/ 11 w 23"/>
                  <a:gd name="T13" fmla="*/ 45 h 46"/>
                  <a:gd name="T14" fmla="*/ 0 w 23"/>
                  <a:gd name="T15" fmla="*/ 45 h 46"/>
                  <a:gd name="T16" fmla="*/ 0 w 23"/>
                  <a:gd name="T17" fmla="*/ 34 h 46"/>
                  <a:gd name="T18" fmla="*/ 11 w 23"/>
                  <a:gd name="T19" fmla="*/ 34 h 46"/>
                  <a:gd name="T20" fmla="*/ 11 w 23"/>
                  <a:gd name="T21" fmla="*/ 11 h 46"/>
                  <a:gd name="T22" fmla="*/ 0 w 23"/>
                  <a:gd name="T23" fmla="*/ 11 h 46"/>
                  <a:gd name="T24" fmla="*/ 0 w 23"/>
                  <a:gd name="T25" fmla="*/ 0 h 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3" h="46">
                    <a:moveTo>
                      <a:pt x="0" y="0"/>
                    </a:moveTo>
                    <a:lnTo>
                      <a:pt x="11" y="0"/>
                    </a:lnTo>
                    <a:lnTo>
                      <a:pt x="11" y="11"/>
                    </a:lnTo>
                    <a:lnTo>
                      <a:pt x="22" y="11"/>
                    </a:lnTo>
                    <a:lnTo>
                      <a:pt x="22" y="34"/>
                    </a:lnTo>
                    <a:lnTo>
                      <a:pt x="11" y="34"/>
                    </a:lnTo>
                    <a:lnTo>
                      <a:pt x="11" y="45"/>
                    </a:lnTo>
                    <a:lnTo>
                      <a:pt x="0" y="45"/>
                    </a:lnTo>
                    <a:lnTo>
                      <a:pt x="0" y="34"/>
                    </a:lnTo>
                    <a:lnTo>
                      <a:pt x="11" y="34"/>
                    </a:lnTo>
                    <a:lnTo>
                      <a:pt x="11" y="11"/>
                    </a:lnTo>
                    <a:lnTo>
                      <a:pt x="0" y="1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203" name="Freeform 202"/>
              <p:cNvSpPr>
                <a:spLocks/>
              </p:cNvSpPr>
              <p:nvPr/>
            </p:nvSpPr>
            <p:spPr bwMode="auto">
              <a:xfrm>
                <a:off x="4382" y="3422"/>
                <a:ext cx="10" cy="22"/>
              </a:xfrm>
              <a:custGeom>
                <a:avLst/>
                <a:gdLst>
                  <a:gd name="T0" fmla="*/ 0 w 10"/>
                  <a:gd name="T1" fmla="*/ 0 h 22"/>
                  <a:gd name="T2" fmla="*/ 9 w 10"/>
                  <a:gd name="T3" fmla="*/ 0 h 22"/>
                  <a:gd name="T4" fmla="*/ 9 w 10"/>
                  <a:gd name="T5" fmla="*/ 21 h 22"/>
                  <a:gd name="T6" fmla="*/ 0 w 10"/>
                  <a:gd name="T7" fmla="*/ 21 h 22"/>
                  <a:gd name="T8" fmla="*/ 0 w 10"/>
                  <a:gd name="T9" fmla="*/ 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22">
                    <a:moveTo>
                      <a:pt x="0" y="0"/>
                    </a:moveTo>
                    <a:lnTo>
                      <a:pt x="9" y="0"/>
                    </a:lnTo>
                    <a:lnTo>
                      <a:pt x="9" y="21"/>
                    </a:lnTo>
                    <a:lnTo>
                      <a:pt x="0" y="2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204" name="Freeform 203"/>
              <p:cNvSpPr>
                <a:spLocks/>
              </p:cNvSpPr>
              <p:nvPr/>
            </p:nvSpPr>
            <p:spPr bwMode="auto">
              <a:xfrm>
                <a:off x="3962" y="1909"/>
                <a:ext cx="76" cy="81"/>
              </a:xfrm>
              <a:custGeom>
                <a:avLst/>
                <a:gdLst>
                  <a:gd name="T0" fmla="*/ 75 w 76"/>
                  <a:gd name="T1" fmla="*/ 0 h 81"/>
                  <a:gd name="T2" fmla="*/ 24 w 76"/>
                  <a:gd name="T3" fmla="*/ 0 h 81"/>
                  <a:gd name="T4" fmla="*/ 24 w 76"/>
                  <a:gd name="T5" fmla="*/ 11 h 81"/>
                  <a:gd name="T6" fmla="*/ 12 w 76"/>
                  <a:gd name="T7" fmla="*/ 11 h 81"/>
                  <a:gd name="T8" fmla="*/ 12 w 76"/>
                  <a:gd name="T9" fmla="*/ 22 h 81"/>
                  <a:gd name="T10" fmla="*/ 0 w 76"/>
                  <a:gd name="T11" fmla="*/ 22 h 81"/>
                  <a:gd name="T12" fmla="*/ 0 w 76"/>
                  <a:gd name="T13" fmla="*/ 57 h 81"/>
                  <a:gd name="T14" fmla="*/ 12 w 76"/>
                  <a:gd name="T15" fmla="*/ 57 h 81"/>
                  <a:gd name="T16" fmla="*/ 12 w 76"/>
                  <a:gd name="T17" fmla="*/ 46 h 81"/>
                  <a:gd name="T18" fmla="*/ 24 w 76"/>
                  <a:gd name="T19" fmla="*/ 46 h 81"/>
                  <a:gd name="T20" fmla="*/ 24 w 76"/>
                  <a:gd name="T21" fmla="*/ 22 h 81"/>
                  <a:gd name="T22" fmla="*/ 38 w 76"/>
                  <a:gd name="T23" fmla="*/ 22 h 81"/>
                  <a:gd name="T24" fmla="*/ 38 w 76"/>
                  <a:gd name="T25" fmla="*/ 80 h 81"/>
                  <a:gd name="T26" fmla="*/ 63 w 76"/>
                  <a:gd name="T27" fmla="*/ 80 h 81"/>
                  <a:gd name="T28" fmla="*/ 63 w 76"/>
                  <a:gd name="T29" fmla="*/ 11 h 81"/>
                  <a:gd name="T30" fmla="*/ 75 w 76"/>
                  <a:gd name="T31" fmla="*/ 11 h 81"/>
                  <a:gd name="T32" fmla="*/ 75 w 76"/>
                  <a:gd name="T33" fmla="*/ 0 h 8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" h="81">
                    <a:moveTo>
                      <a:pt x="75" y="0"/>
                    </a:moveTo>
                    <a:lnTo>
                      <a:pt x="24" y="0"/>
                    </a:lnTo>
                    <a:lnTo>
                      <a:pt x="24" y="11"/>
                    </a:lnTo>
                    <a:lnTo>
                      <a:pt x="12" y="11"/>
                    </a:lnTo>
                    <a:lnTo>
                      <a:pt x="12" y="22"/>
                    </a:lnTo>
                    <a:lnTo>
                      <a:pt x="0" y="22"/>
                    </a:lnTo>
                    <a:lnTo>
                      <a:pt x="0" y="57"/>
                    </a:lnTo>
                    <a:lnTo>
                      <a:pt x="12" y="57"/>
                    </a:lnTo>
                    <a:lnTo>
                      <a:pt x="12" y="46"/>
                    </a:lnTo>
                    <a:lnTo>
                      <a:pt x="24" y="46"/>
                    </a:lnTo>
                    <a:lnTo>
                      <a:pt x="24" y="22"/>
                    </a:lnTo>
                    <a:lnTo>
                      <a:pt x="38" y="22"/>
                    </a:lnTo>
                    <a:lnTo>
                      <a:pt x="38" y="80"/>
                    </a:lnTo>
                    <a:lnTo>
                      <a:pt x="63" y="80"/>
                    </a:lnTo>
                    <a:lnTo>
                      <a:pt x="63" y="11"/>
                    </a:lnTo>
                    <a:lnTo>
                      <a:pt x="75" y="11"/>
                    </a:lnTo>
                    <a:lnTo>
                      <a:pt x="75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  <p:sp>
            <p:nvSpPr>
              <p:cNvPr id="205" name="Freeform 204"/>
              <p:cNvSpPr>
                <a:spLocks/>
              </p:cNvSpPr>
              <p:nvPr/>
            </p:nvSpPr>
            <p:spPr bwMode="auto">
              <a:xfrm>
                <a:off x="3441" y="2445"/>
                <a:ext cx="445" cy="191"/>
              </a:xfrm>
              <a:custGeom>
                <a:avLst/>
                <a:gdLst>
                  <a:gd name="T0" fmla="*/ 14 w 445"/>
                  <a:gd name="T1" fmla="*/ 186 h 191"/>
                  <a:gd name="T2" fmla="*/ 33 w 445"/>
                  <a:gd name="T3" fmla="*/ 186 h 191"/>
                  <a:gd name="T4" fmla="*/ 50 w 445"/>
                  <a:gd name="T5" fmla="*/ 190 h 191"/>
                  <a:gd name="T6" fmla="*/ 70 w 445"/>
                  <a:gd name="T7" fmla="*/ 188 h 191"/>
                  <a:gd name="T8" fmla="*/ 79 w 445"/>
                  <a:gd name="T9" fmla="*/ 173 h 191"/>
                  <a:gd name="T10" fmla="*/ 99 w 445"/>
                  <a:gd name="T11" fmla="*/ 173 h 191"/>
                  <a:gd name="T12" fmla="*/ 115 w 445"/>
                  <a:gd name="T13" fmla="*/ 163 h 191"/>
                  <a:gd name="T14" fmla="*/ 135 w 445"/>
                  <a:gd name="T15" fmla="*/ 155 h 191"/>
                  <a:gd name="T16" fmla="*/ 151 w 445"/>
                  <a:gd name="T17" fmla="*/ 148 h 191"/>
                  <a:gd name="T18" fmla="*/ 167 w 445"/>
                  <a:gd name="T19" fmla="*/ 151 h 191"/>
                  <a:gd name="T20" fmla="*/ 187 w 445"/>
                  <a:gd name="T21" fmla="*/ 145 h 191"/>
                  <a:gd name="T22" fmla="*/ 206 w 445"/>
                  <a:gd name="T23" fmla="*/ 138 h 191"/>
                  <a:gd name="T24" fmla="*/ 226 w 445"/>
                  <a:gd name="T25" fmla="*/ 131 h 191"/>
                  <a:gd name="T26" fmla="*/ 246 w 445"/>
                  <a:gd name="T27" fmla="*/ 127 h 191"/>
                  <a:gd name="T28" fmla="*/ 265 w 445"/>
                  <a:gd name="T29" fmla="*/ 120 h 191"/>
                  <a:gd name="T30" fmla="*/ 285 w 445"/>
                  <a:gd name="T31" fmla="*/ 113 h 191"/>
                  <a:gd name="T32" fmla="*/ 301 w 445"/>
                  <a:gd name="T33" fmla="*/ 106 h 191"/>
                  <a:gd name="T34" fmla="*/ 320 w 445"/>
                  <a:gd name="T35" fmla="*/ 98 h 191"/>
                  <a:gd name="T36" fmla="*/ 340 w 445"/>
                  <a:gd name="T37" fmla="*/ 96 h 191"/>
                  <a:gd name="T38" fmla="*/ 360 w 445"/>
                  <a:gd name="T39" fmla="*/ 88 h 191"/>
                  <a:gd name="T40" fmla="*/ 379 w 445"/>
                  <a:gd name="T41" fmla="*/ 82 h 191"/>
                  <a:gd name="T42" fmla="*/ 389 w 445"/>
                  <a:gd name="T43" fmla="*/ 63 h 191"/>
                  <a:gd name="T44" fmla="*/ 406 w 445"/>
                  <a:gd name="T45" fmla="*/ 57 h 191"/>
                  <a:gd name="T46" fmla="*/ 425 w 445"/>
                  <a:gd name="T47" fmla="*/ 49 h 191"/>
                  <a:gd name="T48" fmla="*/ 434 w 445"/>
                  <a:gd name="T49" fmla="*/ 39 h 191"/>
                  <a:gd name="T50" fmla="*/ 438 w 445"/>
                  <a:gd name="T51" fmla="*/ 18 h 191"/>
                  <a:gd name="T52" fmla="*/ 444 w 445"/>
                  <a:gd name="T53" fmla="*/ 0 h 191"/>
                  <a:gd name="T54" fmla="*/ 425 w 445"/>
                  <a:gd name="T55" fmla="*/ 0 h 191"/>
                  <a:gd name="T56" fmla="*/ 406 w 445"/>
                  <a:gd name="T57" fmla="*/ 3 h 191"/>
                  <a:gd name="T58" fmla="*/ 389 w 445"/>
                  <a:gd name="T59" fmla="*/ 13 h 191"/>
                  <a:gd name="T60" fmla="*/ 376 w 445"/>
                  <a:gd name="T61" fmla="*/ 24 h 191"/>
                  <a:gd name="T62" fmla="*/ 357 w 445"/>
                  <a:gd name="T63" fmla="*/ 27 h 191"/>
                  <a:gd name="T64" fmla="*/ 336 w 445"/>
                  <a:gd name="T65" fmla="*/ 34 h 191"/>
                  <a:gd name="T66" fmla="*/ 327 w 445"/>
                  <a:gd name="T67" fmla="*/ 45 h 191"/>
                  <a:gd name="T68" fmla="*/ 311 w 445"/>
                  <a:gd name="T69" fmla="*/ 55 h 191"/>
                  <a:gd name="T70" fmla="*/ 291 w 445"/>
                  <a:gd name="T71" fmla="*/ 62 h 191"/>
                  <a:gd name="T72" fmla="*/ 271 w 445"/>
                  <a:gd name="T73" fmla="*/ 67 h 191"/>
                  <a:gd name="T74" fmla="*/ 255 w 445"/>
                  <a:gd name="T75" fmla="*/ 77 h 191"/>
                  <a:gd name="T76" fmla="*/ 239 w 445"/>
                  <a:gd name="T77" fmla="*/ 80 h 191"/>
                  <a:gd name="T78" fmla="*/ 215 w 445"/>
                  <a:gd name="T79" fmla="*/ 87 h 191"/>
                  <a:gd name="T80" fmla="*/ 199 w 445"/>
                  <a:gd name="T81" fmla="*/ 95 h 191"/>
                  <a:gd name="T82" fmla="*/ 186 w 445"/>
                  <a:gd name="T83" fmla="*/ 105 h 191"/>
                  <a:gd name="T84" fmla="*/ 176 w 445"/>
                  <a:gd name="T85" fmla="*/ 116 h 191"/>
                  <a:gd name="T86" fmla="*/ 156 w 445"/>
                  <a:gd name="T87" fmla="*/ 117 h 191"/>
                  <a:gd name="T88" fmla="*/ 137 w 445"/>
                  <a:gd name="T89" fmla="*/ 117 h 191"/>
                  <a:gd name="T90" fmla="*/ 117 w 445"/>
                  <a:gd name="T91" fmla="*/ 123 h 191"/>
                  <a:gd name="T92" fmla="*/ 98 w 445"/>
                  <a:gd name="T93" fmla="*/ 130 h 191"/>
                  <a:gd name="T94" fmla="*/ 78 w 445"/>
                  <a:gd name="T95" fmla="*/ 137 h 191"/>
                  <a:gd name="T96" fmla="*/ 59 w 445"/>
                  <a:gd name="T97" fmla="*/ 144 h 191"/>
                  <a:gd name="T98" fmla="*/ 39 w 445"/>
                  <a:gd name="T99" fmla="*/ 141 h 191"/>
                  <a:gd name="T100" fmla="*/ 22 w 445"/>
                  <a:gd name="T101" fmla="*/ 138 h 191"/>
                  <a:gd name="T102" fmla="*/ 3 w 445"/>
                  <a:gd name="T103" fmla="*/ 138 h 191"/>
                  <a:gd name="T104" fmla="*/ 0 w 445"/>
                  <a:gd name="T105" fmla="*/ 158 h 191"/>
                  <a:gd name="T106" fmla="*/ 0 w 445"/>
                  <a:gd name="T107" fmla="*/ 180 h 191"/>
                  <a:gd name="T108" fmla="*/ 12 w 445"/>
                  <a:gd name="T109" fmla="*/ 190 h 19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445" h="191">
                    <a:moveTo>
                      <a:pt x="15" y="190"/>
                    </a:moveTo>
                    <a:lnTo>
                      <a:pt x="5" y="188"/>
                    </a:lnTo>
                    <a:lnTo>
                      <a:pt x="8" y="183"/>
                    </a:lnTo>
                    <a:lnTo>
                      <a:pt x="11" y="183"/>
                    </a:lnTo>
                    <a:lnTo>
                      <a:pt x="14" y="183"/>
                    </a:lnTo>
                    <a:lnTo>
                      <a:pt x="14" y="186"/>
                    </a:lnTo>
                    <a:lnTo>
                      <a:pt x="17" y="186"/>
                    </a:lnTo>
                    <a:lnTo>
                      <a:pt x="21" y="186"/>
                    </a:lnTo>
                    <a:lnTo>
                      <a:pt x="24" y="186"/>
                    </a:lnTo>
                    <a:lnTo>
                      <a:pt x="27" y="186"/>
                    </a:lnTo>
                    <a:lnTo>
                      <a:pt x="30" y="186"/>
                    </a:lnTo>
                    <a:lnTo>
                      <a:pt x="33" y="186"/>
                    </a:lnTo>
                    <a:lnTo>
                      <a:pt x="37" y="186"/>
                    </a:lnTo>
                    <a:lnTo>
                      <a:pt x="37" y="190"/>
                    </a:lnTo>
                    <a:lnTo>
                      <a:pt x="40" y="190"/>
                    </a:lnTo>
                    <a:lnTo>
                      <a:pt x="43" y="190"/>
                    </a:lnTo>
                    <a:lnTo>
                      <a:pt x="46" y="190"/>
                    </a:lnTo>
                    <a:lnTo>
                      <a:pt x="50" y="190"/>
                    </a:lnTo>
                    <a:lnTo>
                      <a:pt x="54" y="190"/>
                    </a:lnTo>
                    <a:lnTo>
                      <a:pt x="57" y="190"/>
                    </a:lnTo>
                    <a:lnTo>
                      <a:pt x="60" y="190"/>
                    </a:lnTo>
                    <a:lnTo>
                      <a:pt x="63" y="190"/>
                    </a:lnTo>
                    <a:lnTo>
                      <a:pt x="66" y="190"/>
                    </a:lnTo>
                    <a:lnTo>
                      <a:pt x="70" y="188"/>
                    </a:lnTo>
                    <a:lnTo>
                      <a:pt x="70" y="183"/>
                    </a:lnTo>
                    <a:lnTo>
                      <a:pt x="70" y="180"/>
                    </a:lnTo>
                    <a:lnTo>
                      <a:pt x="70" y="176"/>
                    </a:lnTo>
                    <a:lnTo>
                      <a:pt x="73" y="176"/>
                    </a:lnTo>
                    <a:lnTo>
                      <a:pt x="76" y="176"/>
                    </a:lnTo>
                    <a:lnTo>
                      <a:pt x="79" y="173"/>
                    </a:lnTo>
                    <a:lnTo>
                      <a:pt x="82" y="173"/>
                    </a:lnTo>
                    <a:lnTo>
                      <a:pt x="86" y="173"/>
                    </a:lnTo>
                    <a:lnTo>
                      <a:pt x="89" y="175"/>
                    </a:lnTo>
                    <a:lnTo>
                      <a:pt x="92" y="175"/>
                    </a:lnTo>
                    <a:lnTo>
                      <a:pt x="95" y="175"/>
                    </a:lnTo>
                    <a:lnTo>
                      <a:pt x="99" y="173"/>
                    </a:lnTo>
                    <a:lnTo>
                      <a:pt x="99" y="170"/>
                    </a:lnTo>
                    <a:lnTo>
                      <a:pt x="102" y="166"/>
                    </a:lnTo>
                    <a:lnTo>
                      <a:pt x="105" y="166"/>
                    </a:lnTo>
                    <a:lnTo>
                      <a:pt x="108" y="163"/>
                    </a:lnTo>
                    <a:lnTo>
                      <a:pt x="112" y="163"/>
                    </a:lnTo>
                    <a:lnTo>
                      <a:pt x="115" y="163"/>
                    </a:lnTo>
                    <a:lnTo>
                      <a:pt x="119" y="159"/>
                    </a:lnTo>
                    <a:lnTo>
                      <a:pt x="122" y="159"/>
                    </a:lnTo>
                    <a:lnTo>
                      <a:pt x="125" y="159"/>
                    </a:lnTo>
                    <a:lnTo>
                      <a:pt x="128" y="155"/>
                    </a:lnTo>
                    <a:lnTo>
                      <a:pt x="132" y="155"/>
                    </a:lnTo>
                    <a:lnTo>
                      <a:pt x="135" y="155"/>
                    </a:lnTo>
                    <a:lnTo>
                      <a:pt x="138" y="155"/>
                    </a:lnTo>
                    <a:lnTo>
                      <a:pt x="138" y="152"/>
                    </a:lnTo>
                    <a:lnTo>
                      <a:pt x="141" y="148"/>
                    </a:lnTo>
                    <a:lnTo>
                      <a:pt x="144" y="148"/>
                    </a:lnTo>
                    <a:lnTo>
                      <a:pt x="148" y="148"/>
                    </a:lnTo>
                    <a:lnTo>
                      <a:pt x="151" y="148"/>
                    </a:lnTo>
                    <a:lnTo>
                      <a:pt x="154" y="148"/>
                    </a:lnTo>
                    <a:lnTo>
                      <a:pt x="157" y="148"/>
                    </a:lnTo>
                    <a:lnTo>
                      <a:pt x="157" y="151"/>
                    </a:lnTo>
                    <a:lnTo>
                      <a:pt x="160" y="151"/>
                    </a:lnTo>
                    <a:lnTo>
                      <a:pt x="165" y="151"/>
                    </a:lnTo>
                    <a:lnTo>
                      <a:pt x="167" y="151"/>
                    </a:lnTo>
                    <a:lnTo>
                      <a:pt x="171" y="148"/>
                    </a:lnTo>
                    <a:lnTo>
                      <a:pt x="174" y="148"/>
                    </a:lnTo>
                    <a:lnTo>
                      <a:pt x="177" y="148"/>
                    </a:lnTo>
                    <a:lnTo>
                      <a:pt x="181" y="145"/>
                    </a:lnTo>
                    <a:lnTo>
                      <a:pt x="184" y="145"/>
                    </a:lnTo>
                    <a:lnTo>
                      <a:pt x="187" y="145"/>
                    </a:lnTo>
                    <a:lnTo>
                      <a:pt x="190" y="141"/>
                    </a:lnTo>
                    <a:lnTo>
                      <a:pt x="193" y="141"/>
                    </a:lnTo>
                    <a:lnTo>
                      <a:pt x="197" y="141"/>
                    </a:lnTo>
                    <a:lnTo>
                      <a:pt x="200" y="141"/>
                    </a:lnTo>
                    <a:lnTo>
                      <a:pt x="203" y="138"/>
                    </a:lnTo>
                    <a:lnTo>
                      <a:pt x="206" y="138"/>
                    </a:lnTo>
                    <a:lnTo>
                      <a:pt x="209" y="138"/>
                    </a:lnTo>
                    <a:lnTo>
                      <a:pt x="213" y="134"/>
                    </a:lnTo>
                    <a:lnTo>
                      <a:pt x="216" y="134"/>
                    </a:lnTo>
                    <a:lnTo>
                      <a:pt x="219" y="131"/>
                    </a:lnTo>
                    <a:lnTo>
                      <a:pt x="222" y="131"/>
                    </a:lnTo>
                    <a:lnTo>
                      <a:pt x="226" y="131"/>
                    </a:lnTo>
                    <a:lnTo>
                      <a:pt x="229" y="127"/>
                    </a:lnTo>
                    <a:lnTo>
                      <a:pt x="233" y="127"/>
                    </a:lnTo>
                    <a:lnTo>
                      <a:pt x="236" y="127"/>
                    </a:lnTo>
                    <a:lnTo>
                      <a:pt x="239" y="127"/>
                    </a:lnTo>
                    <a:lnTo>
                      <a:pt x="242" y="127"/>
                    </a:lnTo>
                    <a:lnTo>
                      <a:pt x="246" y="127"/>
                    </a:lnTo>
                    <a:lnTo>
                      <a:pt x="249" y="127"/>
                    </a:lnTo>
                    <a:lnTo>
                      <a:pt x="252" y="124"/>
                    </a:lnTo>
                    <a:lnTo>
                      <a:pt x="255" y="124"/>
                    </a:lnTo>
                    <a:lnTo>
                      <a:pt x="258" y="124"/>
                    </a:lnTo>
                    <a:lnTo>
                      <a:pt x="262" y="120"/>
                    </a:lnTo>
                    <a:lnTo>
                      <a:pt x="265" y="120"/>
                    </a:lnTo>
                    <a:lnTo>
                      <a:pt x="268" y="120"/>
                    </a:lnTo>
                    <a:lnTo>
                      <a:pt x="271" y="117"/>
                    </a:lnTo>
                    <a:lnTo>
                      <a:pt x="274" y="117"/>
                    </a:lnTo>
                    <a:lnTo>
                      <a:pt x="278" y="117"/>
                    </a:lnTo>
                    <a:lnTo>
                      <a:pt x="281" y="113"/>
                    </a:lnTo>
                    <a:lnTo>
                      <a:pt x="285" y="113"/>
                    </a:lnTo>
                    <a:lnTo>
                      <a:pt x="288" y="113"/>
                    </a:lnTo>
                    <a:lnTo>
                      <a:pt x="291" y="113"/>
                    </a:lnTo>
                    <a:lnTo>
                      <a:pt x="295" y="110"/>
                    </a:lnTo>
                    <a:lnTo>
                      <a:pt x="298" y="110"/>
                    </a:lnTo>
                    <a:lnTo>
                      <a:pt x="301" y="110"/>
                    </a:lnTo>
                    <a:lnTo>
                      <a:pt x="301" y="106"/>
                    </a:lnTo>
                    <a:lnTo>
                      <a:pt x="304" y="106"/>
                    </a:lnTo>
                    <a:lnTo>
                      <a:pt x="307" y="106"/>
                    </a:lnTo>
                    <a:lnTo>
                      <a:pt x="311" y="103"/>
                    </a:lnTo>
                    <a:lnTo>
                      <a:pt x="314" y="103"/>
                    </a:lnTo>
                    <a:lnTo>
                      <a:pt x="317" y="103"/>
                    </a:lnTo>
                    <a:lnTo>
                      <a:pt x="320" y="98"/>
                    </a:lnTo>
                    <a:lnTo>
                      <a:pt x="323" y="98"/>
                    </a:lnTo>
                    <a:lnTo>
                      <a:pt x="327" y="98"/>
                    </a:lnTo>
                    <a:lnTo>
                      <a:pt x="330" y="96"/>
                    </a:lnTo>
                    <a:lnTo>
                      <a:pt x="334" y="96"/>
                    </a:lnTo>
                    <a:lnTo>
                      <a:pt x="336" y="96"/>
                    </a:lnTo>
                    <a:lnTo>
                      <a:pt x="340" y="96"/>
                    </a:lnTo>
                    <a:lnTo>
                      <a:pt x="343" y="92"/>
                    </a:lnTo>
                    <a:lnTo>
                      <a:pt x="347" y="92"/>
                    </a:lnTo>
                    <a:lnTo>
                      <a:pt x="350" y="92"/>
                    </a:lnTo>
                    <a:lnTo>
                      <a:pt x="353" y="88"/>
                    </a:lnTo>
                    <a:lnTo>
                      <a:pt x="357" y="88"/>
                    </a:lnTo>
                    <a:lnTo>
                      <a:pt x="360" y="88"/>
                    </a:lnTo>
                    <a:lnTo>
                      <a:pt x="363" y="85"/>
                    </a:lnTo>
                    <a:lnTo>
                      <a:pt x="366" y="85"/>
                    </a:lnTo>
                    <a:lnTo>
                      <a:pt x="369" y="82"/>
                    </a:lnTo>
                    <a:lnTo>
                      <a:pt x="373" y="82"/>
                    </a:lnTo>
                    <a:lnTo>
                      <a:pt x="376" y="82"/>
                    </a:lnTo>
                    <a:lnTo>
                      <a:pt x="379" y="82"/>
                    </a:lnTo>
                    <a:lnTo>
                      <a:pt x="379" y="78"/>
                    </a:lnTo>
                    <a:lnTo>
                      <a:pt x="382" y="75"/>
                    </a:lnTo>
                    <a:lnTo>
                      <a:pt x="382" y="70"/>
                    </a:lnTo>
                    <a:lnTo>
                      <a:pt x="385" y="70"/>
                    </a:lnTo>
                    <a:lnTo>
                      <a:pt x="385" y="67"/>
                    </a:lnTo>
                    <a:lnTo>
                      <a:pt x="389" y="63"/>
                    </a:lnTo>
                    <a:lnTo>
                      <a:pt x="389" y="60"/>
                    </a:lnTo>
                    <a:lnTo>
                      <a:pt x="392" y="60"/>
                    </a:lnTo>
                    <a:lnTo>
                      <a:pt x="395" y="60"/>
                    </a:lnTo>
                    <a:lnTo>
                      <a:pt x="399" y="60"/>
                    </a:lnTo>
                    <a:lnTo>
                      <a:pt x="402" y="57"/>
                    </a:lnTo>
                    <a:lnTo>
                      <a:pt x="406" y="57"/>
                    </a:lnTo>
                    <a:lnTo>
                      <a:pt x="409" y="57"/>
                    </a:lnTo>
                    <a:lnTo>
                      <a:pt x="412" y="53"/>
                    </a:lnTo>
                    <a:lnTo>
                      <a:pt x="415" y="53"/>
                    </a:lnTo>
                    <a:lnTo>
                      <a:pt x="418" y="49"/>
                    </a:lnTo>
                    <a:lnTo>
                      <a:pt x="422" y="49"/>
                    </a:lnTo>
                    <a:lnTo>
                      <a:pt x="425" y="49"/>
                    </a:lnTo>
                    <a:lnTo>
                      <a:pt x="428" y="49"/>
                    </a:lnTo>
                    <a:lnTo>
                      <a:pt x="431" y="49"/>
                    </a:lnTo>
                    <a:lnTo>
                      <a:pt x="431" y="46"/>
                    </a:lnTo>
                    <a:lnTo>
                      <a:pt x="434" y="46"/>
                    </a:lnTo>
                    <a:lnTo>
                      <a:pt x="434" y="42"/>
                    </a:lnTo>
                    <a:lnTo>
                      <a:pt x="434" y="39"/>
                    </a:lnTo>
                    <a:lnTo>
                      <a:pt x="434" y="35"/>
                    </a:lnTo>
                    <a:lnTo>
                      <a:pt x="434" y="32"/>
                    </a:lnTo>
                    <a:lnTo>
                      <a:pt x="438" y="28"/>
                    </a:lnTo>
                    <a:lnTo>
                      <a:pt x="438" y="25"/>
                    </a:lnTo>
                    <a:lnTo>
                      <a:pt x="438" y="21"/>
                    </a:lnTo>
                    <a:lnTo>
                      <a:pt x="438" y="18"/>
                    </a:lnTo>
                    <a:lnTo>
                      <a:pt x="441" y="18"/>
                    </a:lnTo>
                    <a:lnTo>
                      <a:pt x="441" y="14"/>
                    </a:lnTo>
                    <a:lnTo>
                      <a:pt x="441" y="11"/>
                    </a:lnTo>
                    <a:lnTo>
                      <a:pt x="441" y="7"/>
                    </a:lnTo>
                    <a:lnTo>
                      <a:pt x="444" y="4"/>
                    </a:lnTo>
                    <a:lnTo>
                      <a:pt x="444" y="0"/>
                    </a:lnTo>
                    <a:lnTo>
                      <a:pt x="441" y="0"/>
                    </a:lnTo>
                    <a:lnTo>
                      <a:pt x="438" y="0"/>
                    </a:lnTo>
                    <a:lnTo>
                      <a:pt x="434" y="0"/>
                    </a:lnTo>
                    <a:lnTo>
                      <a:pt x="431" y="0"/>
                    </a:lnTo>
                    <a:lnTo>
                      <a:pt x="428" y="0"/>
                    </a:lnTo>
                    <a:lnTo>
                      <a:pt x="425" y="0"/>
                    </a:lnTo>
                    <a:lnTo>
                      <a:pt x="422" y="0"/>
                    </a:lnTo>
                    <a:lnTo>
                      <a:pt x="418" y="0"/>
                    </a:lnTo>
                    <a:lnTo>
                      <a:pt x="415" y="0"/>
                    </a:lnTo>
                    <a:lnTo>
                      <a:pt x="412" y="3"/>
                    </a:lnTo>
                    <a:lnTo>
                      <a:pt x="409" y="3"/>
                    </a:lnTo>
                    <a:lnTo>
                      <a:pt x="406" y="3"/>
                    </a:lnTo>
                    <a:lnTo>
                      <a:pt x="402" y="5"/>
                    </a:lnTo>
                    <a:lnTo>
                      <a:pt x="399" y="5"/>
                    </a:lnTo>
                    <a:lnTo>
                      <a:pt x="395" y="10"/>
                    </a:lnTo>
                    <a:lnTo>
                      <a:pt x="392" y="10"/>
                    </a:lnTo>
                    <a:lnTo>
                      <a:pt x="389" y="10"/>
                    </a:lnTo>
                    <a:lnTo>
                      <a:pt x="389" y="13"/>
                    </a:lnTo>
                    <a:lnTo>
                      <a:pt x="385" y="13"/>
                    </a:lnTo>
                    <a:lnTo>
                      <a:pt x="382" y="17"/>
                    </a:lnTo>
                    <a:lnTo>
                      <a:pt x="379" y="17"/>
                    </a:lnTo>
                    <a:lnTo>
                      <a:pt x="376" y="17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3" y="24"/>
                    </a:lnTo>
                    <a:lnTo>
                      <a:pt x="369" y="24"/>
                    </a:lnTo>
                    <a:lnTo>
                      <a:pt x="366" y="27"/>
                    </a:lnTo>
                    <a:lnTo>
                      <a:pt x="363" y="27"/>
                    </a:lnTo>
                    <a:lnTo>
                      <a:pt x="360" y="27"/>
                    </a:lnTo>
                    <a:lnTo>
                      <a:pt x="357" y="27"/>
                    </a:lnTo>
                    <a:lnTo>
                      <a:pt x="353" y="31"/>
                    </a:lnTo>
                    <a:lnTo>
                      <a:pt x="350" y="31"/>
                    </a:lnTo>
                    <a:lnTo>
                      <a:pt x="347" y="31"/>
                    </a:lnTo>
                    <a:lnTo>
                      <a:pt x="343" y="34"/>
                    </a:lnTo>
                    <a:lnTo>
                      <a:pt x="340" y="34"/>
                    </a:lnTo>
                    <a:lnTo>
                      <a:pt x="336" y="34"/>
                    </a:lnTo>
                    <a:lnTo>
                      <a:pt x="334" y="34"/>
                    </a:lnTo>
                    <a:lnTo>
                      <a:pt x="330" y="34"/>
                    </a:lnTo>
                    <a:lnTo>
                      <a:pt x="327" y="34"/>
                    </a:lnTo>
                    <a:lnTo>
                      <a:pt x="327" y="38"/>
                    </a:lnTo>
                    <a:lnTo>
                      <a:pt x="327" y="41"/>
                    </a:lnTo>
                    <a:lnTo>
                      <a:pt x="327" y="45"/>
                    </a:lnTo>
                    <a:lnTo>
                      <a:pt x="323" y="48"/>
                    </a:lnTo>
                    <a:lnTo>
                      <a:pt x="320" y="48"/>
                    </a:lnTo>
                    <a:lnTo>
                      <a:pt x="320" y="52"/>
                    </a:lnTo>
                    <a:lnTo>
                      <a:pt x="317" y="52"/>
                    </a:lnTo>
                    <a:lnTo>
                      <a:pt x="314" y="55"/>
                    </a:lnTo>
                    <a:lnTo>
                      <a:pt x="311" y="55"/>
                    </a:lnTo>
                    <a:lnTo>
                      <a:pt x="307" y="60"/>
                    </a:lnTo>
                    <a:lnTo>
                      <a:pt x="304" y="60"/>
                    </a:lnTo>
                    <a:lnTo>
                      <a:pt x="301" y="60"/>
                    </a:lnTo>
                    <a:lnTo>
                      <a:pt x="298" y="62"/>
                    </a:lnTo>
                    <a:lnTo>
                      <a:pt x="295" y="62"/>
                    </a:lnTo>
                    <a:lnTo>
                      <a:pt x="291" y="62"/>
                    </a:lnTo>
                    <a:lnTo>
                      <a:pt x="288" y="62"/>
                    </a:lnTo>
                    <a:lnTo>
                      <a:pt x="285" y="67"/>
                    </a:lnTo>
                    <a:lnTo>
                      <a:pt x="281" y="67"/>
                    </a:lnTo>
                    <a:lnTo>
                      <a:pt x="278" y="67"/>
                    </a:lnTo>
                    <a:lnTo>
                      <a:pt x="274" y="67"/>
                    </a:lnTo>
                    <a:lnTo>
                      <a:pt x="271" y="67"/>
                    </a:lnTo>
                    <a:lnTo>
                      <a:pt x="268" y="67"/>
                    </a:lnTo>
                    <a:lnTo>
                      <a:pt x="265" y="69"/>
                    </a:lnTo>
                    <a:lnTo>
                      <a:pt x="262" y="69"/>
                    </a:lnTo>
                    <a:lnTo>
                      <a:pt x="262" y="73"/>
                    </a:lnTo>
                    <a:lnTo>
                      <a:pt x="258" y="73"/>
                    </a:lnTo>
                    <a:lnTo>
                      <a:pt x="255" y="77"/>
                    </a:lnTo>
                    <a:lnTo>
                      <a:pt x="252" y="77"/>
                    </a:lnTo>
                    <a:lnTo>
                      <a:pt x="249" y="77"/>
                    </a:lnTo>
                    <a:lnTo>
                      <a:pt x="246" y="77"/>
                    </a:lnTo>
                    <a:lnTo>
                      <a:pt x="246" y="80"/>
                    </a:lnTo>
                    <a:lnTo>
                      <a:pt x="242" y="80"/>
                    </a:lnTo>
                    <a:lnTo>
                      <a:pt x="239" y="80"/>
                    </a:lnTo>
                    <a:lnTo>
                      <a:pt x="236" y="83"/>
                    </a:lnTo>
                    <a:lnTo>
                      <a:pt x="233" y="83"/>
                    </a:lnTo>
                    <a:lnTo>
                      <a:pt x="229" y="83"/>
                    </a:lnTo>
                    <a:lnTo>
                      <a:pt x="222" y="83"/>
                    </a:lnTo>
                    <a:lnTo>
                      <a:pt x="219" y="83"/>
                    </a:lnTo>
                    <a:lnTo>
                      <a:pt x="215" y="87"/>
                    </a:lnTo>
                    <a:lnTo>
                      <a:pt x="212" y="87"/>
                    </a:lnTo>
                    <a:lnTo>
                      <a:pt x="208" y="87"/>
                    </a:lnTo>
                    <a:lnTo>
                      <a:pt x="208" y="90"/>
                    </a:lnTo>
                    <a:lnTo>
                      <a:pt x="205" y="95"/>
                    </a:lnTo>
                    <a:lnTo>
                      <a:pt x="202" y="95"/>
                    </a:lnTo>
                    <a:lnTo>
                      <a:pt x="199" y="95"/>
                    </a:lnTo>
                    <a:lnTo>
                      <a:pt x="195" y="95"/>
                    </a:lnTo>
                    <a:lnTo>
                      <a:pt x="192" y="98"/>
                    </a:lnTo>
                    <a:lnTo>
                      <a:pt x="189" y="98"/>
                    </a:lnTo>
                    <a:lnTo>
                      <a:pt x="186" y="98"/>
                    </a:lnTo>
                    <a:lnTo>
                      <a:pt x="186" y="102"/>
                    </a:lnTo>
                    <a:lnTo>
                      <a:pt x="186" y="105"/>
                    </a:lnTo>
                    <a:lnTo>
                      <a:pt x="186" y="108"/>
                    </a:lnTo>
                    <a:lnTo>
                      <a:pt x="182" y="108"/>
                    </a:lnTo>
                    <a:lnTo>
                      <a:pt x="179" y="108"/>
                    </a:lnTo>
                    <a:lnTo>
                      <a:pt x="179" y="112"/>
                    </a:lnTo>
                    <a:lnTo>
                      <a:pt x="176" y="112"/>
                    </a:lnTo>
                    <a:lnTo>
                      <a:pt x="176" y="116"/>
                    </a:lnTo>
                    <a:lnTo>
                      <a:pt x="173" y="116"/>
                    </a:lnTo>
                    <a:lnTo>
                      <a:pt x="170" y="116"/>
                    </a:lnTo>
                    <a:lnTo>
                      <a:pt x="166" y="119"/>
                    </a:lnTo>
                    <a:lnTo>
                      <a:pt x="163" y="119"/>
                    </a:lnTo>
                    <a:lnTo>
                      <a:pt x="160" y="117"/>
                    </a:lnTo>
                    <a:lnTo>
                      <a:pt x="156" y="117"/>
                    </a:lnTo>
                    <a:lnTo>
                      <a:pt x="154" y="117"/>
                    </a:lnTo>
                    <a:lnTo>
                      <a:pt x="150" y="117"/>
                    </a:lnTo>
                    <a:lnTo>
                      <a:pt x="147" y="117"/>
                    </a:lnTo>
                    <a:lnTo>
                      <a:pt x="143" y="117"/>
                    </a:lnTo>
                    <a:lnTo>
                      <a:pt x="140" y="117"/>
                    </a:lnTo>
                    <a:lnTo>
                      <a:pt x="137" y="117"/>
                    </a:lnTo>
                    <a:lnTo>
                      <a:pt x="133" y="119"/>
                    </a:lnTo>
                    <a:lnTo>
                      <a:pt x="130" y="119"/>
                    </a:lnTo>
                    <a:lnTo>
                      <a:pt x="127" y="119"/>
                    </a:lnTo>
                    <a:lnTo>
                      <a:pt x="124" y="123"/>
                    </a:lnTo>
                    <a:lnTo>
                      <a:pt x="121" y="123"/>
                    </a:lnTo>
                    <a:lnTo>
                      <a:pt x="117" y="123"/>
                    </a:lnTo>
                    <a:lnTo>
                      <a:pt x="114" y="126"/>
                    </a:lnTo>
                    <a:lnTo>
                      <a:pt x="111" y="126"/>
                    </a:lnTo>
                    <a:lnTo>
                      <a:pt x="108" y="126"/>
                    </a:lnTo>
                    <a:lnTo>
                      <a:pt x="104" y="130"/>
                    </a:lnTo>
                    <a:lnTo>
                      <a:pt x="101" y="130"/>
                    </a:lnTo>
                    <a:lnTo>
                      <a:pt x="98" y="130"/>
                    </a:lnTo>
                    <a:lnTo>
                      <a:pt x="95" y="133"/>
                    </a:lnTo>
                    <a:lnTo>
                      <a:pt x="91" y="133"/>
                    </a:lnTo>
                    <a:lnTo>
                      <a:pt x="87" y="133"/>
                    </a:lnTo>
                    <a:lnTo>
                      <a:pt x="84" y="137"/>
                    </a:lnTo>
                    <a:lnTo>
                      <a:pt x="81" y="137"/>
                    </a:lnTo>
                    <a:lnTo>
                      <a:pt x="78" y="137"/>
                    </a:lnTo>
                    <a:lnTo>
                      <a:pt x="75" y="140"/>
                    </a:lnTo>
                    <a:lnTo>
                      <a:pt x="71" y="144"/>
                    </a:lnTo>
                    <a:lnTo>
                      <a:pt x="68" y="144"/>
                    </a:lnTo>
                    <a:lnTo>
                      <a:pt x="65" y="144"/>
                    </a:lnTo>
                    <a:lnTo>
                      <a:pt x="62" y="144"/>
                    </a:lnTo>
                    <a:lnTo>
                      <a:pt x="59" y="144"/>
                    </a:lnTo>
                    <a:lnTo>
                      <a:pt x="55" y="144"/>
                    </a:lnTo>
                    <a:lnTo>
                      <a:pt x="52" y="144"/>
                    </a:lnTo>
                    <a:lnTo>
                      <a:pt x="49" y="141"/>
                    </a:lnTo>
                    <a:lnTo>
                      <a:pt x="46" y="141"/>
                    </a:lnTo>
                    <a:lnTo>
                      <a:pt x="42" y="141"/>
                    </a:lnTo>
                    <a:lnTo>
                      <a:pt x="39" y="141"/>
                    </a:lnTo>
                    <a:lnTo>
                      <a:pt x="36" y="141"/>
                    </a:lnTo>
                    <a:lnTo>
                      <a:pt x="33" y="141"/>
                    </a:lnTo>
                    <a:lnTo>
                      <a:pt x="33" y="138"/>
                    </a:lnTo>
                    <a:lnTo>
                      <a:pt x="29" y="138"/>
                    </a:lnTo>
                    <a:lnTo>
                      <a:pt x="26" y="138"/>
                    </a:lnTo>
                    <a:lnTo>
                      <a:pt x="22" y="138"/>
                    </a:lnTo>
                    <a:lnTo>
                      <a:pt x="19" y="138"/>
                    </a:lnTo>
                    <a:lnTo>
                      <a:pt x="16" y="138"/>
                    </a:lnTo>
                    <a:lnTo>
                      <a:pt x="13" y="138"/>
                    </a:lnTo>
                    <a:lnTo>
                      <a:pt x="10" y="138"/>
                    </a:lnTo>
                    <a:lnTo>
                      <a:pt x="6" y="138"/>
                    </a:lnTo>
                    <a:lnTo>
                      <a:pt x="3" y="138"/>
                    </a:lnTo>
                    <a:lnTo>
                      <a:pt x="3" y="144"/>
                    </a:lnTo>
                    <a:lnTo>
                      <a:pt x="3" y="147"/>
                    </a:lnTo>
                    <a:lnTo>
                      <a:pt x="3" y="151"/>
                    </a:lnTo>
                    <a:lnTo>
                      <a:pt x="0" y="151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1"/>
                    </a:lnTo>
                    <a:lnTo>
                      <a:pt x="0" y="165"/>
                    </a:lnTo>
                    <a:lnTo>
                      <a:pt x="0" y="168"/>
                    </a:lnTo>
                    <a:lnTo>
                      <a:pt x="0" y="173"/>
                    </a:lnTo>
                    <a:lnTo>
                      <a:pt x="0" y="175"/>
                    </a:lnTo>
                    <a:lnTo>
                      <a:pt x="0" y="180"/>
                    </a:lnTo>
                    <a:lnTo>
                      <a:pt x="2" y="182"/>
                    </a:lnTo>
                    <a:lnTo>
                      <a:pt x="2" y="186"/>
                    </a:lnTo>
                    <a:lnTo>
                      <a:pt x="2" y="190"/>
                    </a:lnTo>
                    <a:lnTo>
                      <a:pt x="6" y="190"/>
                    </a:lnTo>
                    <a:lnTo>
                      <a:pt x="8" y="190"/>
                    </a:lnTo>
                    <a:lnTo>
                      <a:pt x="12" y="190"/>
                    </a:lnTo>
                    <a:lnTo>
                      <a:pt x="15" y="19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23232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100"/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6478336" y="5142718"/>
              <a:ext cx="2221164" cy="774521"/>
              <a:chOff x="5527267" y="2774762"/>
              <a:chExt cx="3503613" cy="1312074"/>
            </a:xfrm>
          </p:grpSpPr>
          <p:sp>
            <p:nvSpPr>
              <p:cNvPr id="142" name="AutoShape 2"/>
              <p:cNvSpPr>
                <a:spLocks noChangeArrowheads="1"/>
              </p:cNvSpPr>
              <p:nvPr/>
            </p:nvSpPr>
            <p:spPr bwMode="auto">
              <a:xfrm>
                <a:off x="5527267" y="2774762"/>
                <a:ext cx="3492500" cy="1273308"/>
              </a:xfrm>
              <a:prstGeom prst="wedgeRoundRectCallout">
                <a:avLst>
                  <a:gd name="adj1" fmla="val -27398"/>
                  <a:gd name="adj2" fmla="val 66667"/>
                  <a:gd name="adj3" fmla="val 16667"/>
                </a:avLst>
              </a:prstGeom>
              <a:solidFill>
                <a:srgbClr val="FFFF66"/>
              </a:solidFill>
              <a:ln w="127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endParaRPr lang="en-US" altLang="en-US" sz="1400"/>
              </a:p>
            </p:txBody>
          </p:sp>
          <p:sp>
            <p:nvSpPr>
              <p:cNvPr id="143" name="Rectangle 142"/>
              <p:cNvSpPr>
                <a:spLocks noChangeArrowheads="1"/>
              </p:cNvSpPr>
              <p:nvPr/>
            </p:nvSpPr>
            <p:spPr bwMode="auto">
              <a:xfrm>
                <a:off x="5592354" y="2839851"/>
                <a:ext cx="3438526" cy="12469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>
                  <a:spcBef>
                    <a:spcPct val="50000"/>
                  </a:spcBef>
                </a:pPr>
                <a:r>
                  <a:rPr lang="en-US" altLang="zh-TW" sz="1400" b="1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I claim </a:t>
                </a:r>
                <a:r>
                  <a:rPr lang="en-US" altLang="zh-TW" sz="1400" b="1" dirty="0" smtClean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the proportion of students passing the mid-term is 0.9!</a:t>
                </a:r>
                <a:endParaRPr lang="en-US" altLang="zh-TW" sz="1400" b="1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671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Testing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Step 1: Define hypotheses</a:t>
            </a:r>
          </a:p>
          <a:p>
            <a:pPr marL="0" indent="0">
              <a:buNone/>
            </a:pPr>
            <a:r>
              <a:rPr lang="en-US" dirty="0" smtClean="0"/>
              <a:t>Step 2: Collect the data and identify the rejection 	   region(s)</a:t>
            </a:r>
          </a:p>
          <a:p>
            <a:pPr marL="0" indent="0">
              <a:buNone/>
            </a:pPr>
            <a:r>
              <a:rPr lang="en-US" dirty="0" smtClean="0"/>
              <a:t>Step 3: Compute test statistic</a:t>
            </a:r>
          </a:p>
          <a:p>
            <a:pPr marL="0" indent="0">
              <a:buNone/>
            </a:pPr>
            <a:r>
              <a:rPr lang="en-US" dirty="0" smtClean="0"/>
              <a:t>Step 4: Make statistical decision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048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Testing Procedure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5800" y="1905000"/>
                <a:ext cx="25908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 smtClean="0"/>
                  <a:t>Define Null Hypothesis</a:t>
                </a:r>
              </a:p>
              <a:p>
                <a:r>
                  <a:rPr lang="en-US" dirty="0" smtClean="0"/>
                  <a:t>Assume the population mean GPA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en-US" dirty="0" smtClean="0"/>
                  <a:t>) is 3.5</a:t>
                </a:r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905000"/>
                <a:ext cx="2590800" cy="923330"/>
              </a:xfrm>
              <a:prstGeom prst="rect">
                <a:avLst/>
              </a:prstGeom>
              <a:blipFill rotWithShape="1">
                <a:blip r:embed="rId2"/>
                <a:stretch>
                  <a:fillRect l="-2118" t="-3311" r="-1176" b="-9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3733800" y="1905000"/>
            <a:ext cx="5023758" cy="1385332"/>
            <a:chOff x="3733800" y="1905000"/>
            <a:chExt cx="5023758" cy="1385332"/>
          </a:xfrm>
        </p:grpSpPr>
        <p:sp>
          <p:nvSpPr>
            <p:cNvPr id="9" name="Right Arrow 8"/>
            <p:cNvSpPr/>
            <p:nvPr/>
          </p:nvSpPr>
          <p:spPr bwMode="auto">
            <a:xfrm>
              <a:off x="3733800" y="2291497"/>
              <a:ext cx="1086756" cy="490835"/>
            </a:xfrm>
            <a:prstGeom prst="rightArrow">
              <a:avLst/>
            </a:prstGeom>
            <a:solidFill>
              <a:srgbClr val="F983C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34000" y="1905000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 smtClean="0"/>
                <a:t>Identify the Population</a:t>
              </a:r>
              <a:endParaRPr lang="en-US" dirty="0"/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58" t="63281" r="23215" b="30433"/>
            <a:stretch/>
          </p:blipFill>
          <p:spPr bwMode="auto">
            <a:xfrm>
              <a:off x="5067300" y="2274332"/>
              <a:ext cx="3690258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6858000" y="3505200"/>
            <a:ext cx="1828800" cy="2366971"/>
            <a:chOff x="6858000" y="3505200"/>
            <a:chExt cx="1828800" cy="2366971"/>
          </a:xfrm>
        </p:grpSpPr>
        <p:sp>
          <p:nvSpPr>
            <p:cNvPr id="13" name="Right Arrow 12"/>
            <p:cNvSpPr/>
            <p:nvPr/>
          </p:nvSpPr>
          <p:spPr bwMode="auto">
            <a:xfrm>
              <a:off x="7242175" y="3505200"/>
              <a:ext cx="717549" cy="490835"/>
            </a:xfrm>
            <a:prstGeom prst="rightArrow">
              <a:avLst/>
            </a:prstGeom>
            <a:solidFill>
              <a:srgbClr val="F983C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scene3d>
              <a:camera prst="orthographicFront">
                <a:rot lat="0" lon="0" rev="16200000"/>
              </a:camera>
              <a:lightRig rig="threePt" dir="t"/>
            </a:scene3d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58000" y="4140200"/>
              <a:ext cx="1828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/>
                <a:t>Take a Random Sample</a:t>
              </a:r>
              <a:endParaRPr lang="en-US" u="sng" dirty="0"/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07" t="77249" r="22099" b="16121"/>
            <a:stretch/>
          </p:blipFill>
          <p:spPr bwMode="auto">
            <a:xfrm>
              <a:off x="6858000" y="4800600"/>
              <a:ext cx="1828800" cy="107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3657600" y="4140200"/>
            <a:ext cx="2971800" cy="2006599"/>
            <a:chOff x="3657600" y="4140200"/>
            <a:chExt cx="2971800" cy="2006599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48" t="72981" r="44925" b="17281"/>
            <a:stretch/>
          </p:blipFill>
          <p:spPr bwMode="auto">
            <a:xfrm>
              <a:off x="4210504" y="4749800"/>
              <a:ext cx="1009196" cy="139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ight Arrow 15"/>
            <p:cNvSpPr/>
            <p:nvPr/>
          </p:nvSpPr>
          <p:spPr bwMode="auto">
            <a:xfrm>
              <a:off x="5542644" y="4935482"/>
              <a:ext cx="1086756" cy="490835"/>
            </a:xfrm>
            <a:prstGeom prst="rightArrow">
              <a:avLst/>
            </a:prstGeom>
            <a:solidFill>
              <a:srgbClr val="F983C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57600" y="4140200"/>
              <a:ext cx="2019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/>
                <a:t>Compute Sample Statistic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8600" y="4140200"/>
            <a:ext cx="3525156" cy="2646878"/>
            <a:chOff x="228600" y="4140200"/>
            <a:chExt cx="3525156" cy="2646878"/>
          </a:xfrm>
        </p:grpSpPr>
        <p:sp>
          <p:nvSpPr>
            <p:cNvPr id="18" name="Right Arrow 17"/>
            <p:cNvSpPr/>
            <p:nvPr/>
          </p:nvSpPr>
          <p:spPr bwMode="auto">
            <a:xfrm>
              <a:off x="2667000" y="4927600"/>
              <a:ext cx="1086756" cy="490835"/>
            </a:xfrm>
            <a:prstGeom prst="rightArrow">
              <a:avLst/>
            </a:prstGeom>
            <a:solidFill>
              <a:srgbClr val="F983C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28600" y="4140200"/>
                  <a:ext cx="2514600" cy="26468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 smtClean="0"/>
                    <a:t>Draw the Conclusion</a:t>
                  </a:r>
                </a:p>
                <a:p>
                  <a:r>
                    <a:rPr lang="en-US" dirty="0" smtClean="0"/>
                    <a:t>When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a14:m>
                  <a:r>
                    <a:rPr lang="en-US" dirty="0" smtClean="0"/>
                    <a:t> = 3.5, is the sample statistic (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</m:e>
                      </m:acc>
                    </m:oMath>
                  </a14:m>
                  <a:r>
                    <a:rPr lang="en-US" dirty="0" smtClean="0"/>
                    <a:t>) likely to occur? Or</a:t>
                  </a:r>
                </a:p>
                <a:p>
                  <a:r>
                    <a:rPr lang="en-US" dirty="0" smtClean="0"/>
                    <a:t>Is 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</a:rPr>
                            <m:t>𝑋</m:t>
                          </m:r>
                        </m:e>
                      </m:acc>
                    </m:oMath>
                  </a14:m>
                  <a:r>
                    <a:rPr lang="en-US" dirty="0" smtClean="0"/>
                    <a:t> very close to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</m:oMath>
                  </a14:m>
                  <a:r>
                    <a:rPr lang="en-US" dirty="0" smtClean="0"/>
                    <a:t>?</a:t>
                  </a:r>
                </a:p>
                <a:p>
                  <a:r>
                    <a:rPr lang="en-US" dirty="0" smtClean="0">
                      <a:solidFill>
                        <a:srgbClr val="0000FF"/>
                      </a:solidFill>
                    </a:rPr>
                    <a:t>If not likely or not very close</a:t>
                  </a:r>
                </a:p>
                <a:p>
                  <a:endParaRPr lang="en-US" sz="400" dirty="0" smtClean="0">
                    <a:solidFill>
                      <a:srgbClr val="0000FF"/>
                    </a:solidFill>
                  </a:endParaRPr>
                </a:p>
                <a:p>
                  <a:r>
                    <a:rPr lang="en-US" dirty="0" smtClean="0">
                      <a:solidFill>
                        <a:srgbClr val="0000FF"/>
                      </a:solidFill>
                      <a:sym typeface="Wingdings" panose="05000000000000000000" pitchFamily="2" charset="2"/>
                    </a:rPr>
                    <a:t> </a:t>
                  </a:r>
                  <a:r>
                    <a:rPr lang="en-US" dirty="0" smtClean="0">
                      <a:solidFill>
                        <a:srgbClr val="FF0000"/>
                      </a:solidFill>
                      <a:sym typeface="Wingdings" panose="05000000000000000000" pitchFamily="2" charset="2"/>
                    </a:rPr>
                    <a:t>REJECT</a:t>
                  </a:r>
                  <a:r>
                    <a:rPr lang="en-US" dirty="0" smtClean="0">
                      <a:solidFill>
                        <a:srgbClr val="0000FF"/>
                      </a:solidFill>
                      <a:sym typeface="Wingdings" panose="05000000000000000000" pitchFamily="2" charset="2"/>
                    </a:rPr>
                    <a:t> Null Hypothesis</a:t>
                  </a:r>
                  <a:endParaRPr 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" y="4140200"/>
                  <a:ext cx="2514600" cy="264687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2184" t="-1152" r="-243" b="-27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0361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Define Hypotheses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The null hypothesis,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dirty="0" smtClean="0"/>
              </a:p>
              <a:p>
                <a:pPr lvl="1"/>
                <a:r>
                  <a:rPr lang="en-US" sz="2200" dirty="0" smtClean="0"/>
                  <a:t>Always about a population parameter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200" dirty="0" smtClean="0"/>
                  <a:t>, rather than a sample statistic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/>
                          </a:rPr>
                          <m:t>𝑋</m:t>
                        </m:r>
                      </m:e>
                    </m:acc>
                    <m:r>
                      <a:rPr lang="en-US" sz="22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200" dirty="0" smtClean="0"/>
              </a:p>
              <a:p>
                <a:pPr lvl="1"/>
                <a:r>
                  <a:rPr lang="en-US" sz="2200" dirty="0" smtClean="0"/>
                  <a:t>Always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contains</a:t>
                </a:r>
                <a:r>
                  <a:rPr lang="en-US" sz="2200" dirty="0" smtClean="0"/>
                  <a:t> the “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=</a:t>
                </a:r>
                <a:r>
                  <a:rPr lang="en-US" sz="2200" dirty="0" smtClean="0"/>
                  <a:t>” sign</a:t>
                </a:r>
              </a:p>
              <a:p>
                <a:pPr lvl="1"/>
                <a:r>
                  <a:rPr lang="en-US" sz="2200" dirty="0" smtClean="0"/>
                  <a:t>Always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assumed</a:t>
                </a:r>
                <a:r>
                  <a:rPr lang="en-US" sz="2200" dirty="0" smtClean="0"/>
                  <a:t> to be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true</a:t>
                </a:r>
                <a:r>
                  <a:rPr lang="en-US" sz="2200" dirty="0" smtClean="0"/>
                  <a:t> at start</a:t>
                </a:r>
              </a:p>
              <a:p>
                <a:pPr lvl="2"/>
                <a:r>
                  <a:rPr lang="en-US" dirty="0" smtClean="0"/>
                  <a:t>Similar to the notion of innocent unless proved guilty</a:t>
                </a:r>
              </a:p>
              <a:p>
                <a:pPr lvl="1"/>
                <a:r>
                  <a:rPr lang="en-US" sz="2200" dirty="0" smtClean="0"/>
                  <a:t>To be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tested numerically</a:t>
                </a:r>
              </a:p>
              <a:p>
                <a:pPr lvl="1"/>
                <a:r>
                  <a:rPr lang="en-US" sz="2200" dirty="0" smtClean="0"/>
                  <a:t>The final decision is either “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to reject</a:t>
                </a:r>
                <a:r>
                  <a:rPr lang="en-US" sz="2200" dirty="0" smtClean="0"/>
                  <a:t>” or “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not to reject</a:t>
                </a:r>
                <a:r>
                  <a:rPr lang="en-US" sz="2200" dirty="0" smtClean="0"/>
                  <a:t>” it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96" t="-1077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6146" name="Picture 2" descr="C:\Users\susannat\AppData\Local\Microsoft\Windows\Temporary Internet Files\Content.IE5\K7499RK6\MC900434879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572000"/>
            <a:ext cx="1676114" cy="167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73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Define Hypotheses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Example</a:t>
                </a:r>
              </a:p>
              <a:p>
                <a:pPr lvl="1"/>
                <a:r>
                  <a:rPr lang="en-US" sz="2200" dirty="0" smtClean="0"/>
                  <a:t>You are in charge of a cereal-filling operation</a:t>
                </a:r>
              </a:p>
              <a:p>
                <a:pPr lvl="1"/>
                <a:r>
                  <a:rPr lang="en-US" sz="2200" dirty="0" smtClean="0"/>
                  <a:t>You want to ensure that, on average, 368 g of cereals are in the boxes</a:t>
                </a:r>
              </a:p>
              <a:p>
                <a:pPr lvl="1"/>
                <a:r>
                  <a:rPr lang="en-US" sz="2200" dirty="0" smtClean="0"/>
                  <a:t>Your filling machine is working properly so far</a:t>
                </a:r>
              </a:p>
              <a:p>
                <a:pPr lvl="1"/>
                <a:r>
                  <a:rPr lang="en-US" sz="2200" dirty="0" smtClean="0"/>
                  <a:t>As a routine check, you take a random sample of 25 boxes and their average weight determined to see if it is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close to </a:t>
                </a:r>
                <a:r>
                  <a:rPr lang="en-US" sz="2200" dirty="0" smtClean="0"/>
                  <a:t>368 g</a:t>
                </a:r>
              </a:p>
              <a:p>
                <a:pPr lvl="1"/>
                <a:r>
                  <a:rPr lang="en-US" sz="2200" dirty="0" smtClean="0"/>
                  <a:t>You null hypothesis might be</a:t>
                </a:r>
              </a:p>
              <a:p>
                <a:pPr marL="344487" lvl="1" indent="0">
                  <a:buNone/>
                </a:pPr>
                <a:r>
                  <a:rPr lang="en-US" sz="22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  <a:ea typeface="Cambria Math"/>
                      </a:rPr>
                      <m:t>: 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=368</m:t>
                    </m:r>
                  </m:oMath>
                </a14:m>
                <a:endParaRPr lang="en-US" sz="2200" dirty="0" smtClean="0"/>
              </a:p>
              <a:p>
                <a:pPr lvl="1"/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21422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Define Hypotheses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The alternative hypothesis</a:t>
                </a:r>
                <a:r>
                  <a:rPr lang="en-US" sz="26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600" dirty="0" smtClean="0"/>
              </a:p>
              <a:p>
                <a:pPr lvl="1"/>
                <a:r>
                  <a:rPr lang="en-US" sz="2200" dirty="0" smtClean="0"/>
                  <a:t>The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opposite</a:t>
                </a:r>
                <a:r>
                  <a:rPr lang="en-US" sz="2200" dirty="0" smtClean="0"/>
                  <a:t> of the null hypothesis</a:t>
                </a:r>
              </a:p>
              <a:p>
                <a:pPr lvl="1"/>
                <a:r>
                  <a:rPr lang="en-US" sz="2200" dirty="0" smtClean="0">
                    <a:solidFill>
                      <a:srgbClr val="FF0000"/>
                    </a:solidFill>
                  </a:rPr>
                  <a:t>Never</a:t>
                </a:r>
                <a:r>
                  <a:rPr lang="en-US" sz="2200" dirty="0" smtClean="0"/>
                  <a:t> contains the “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=</a:t>
                </a:r>
                <a:r>
                  <a:rPr lang="en-US" sz="2200" dirty="0" smtClean="0"/>
                  <a:t>” sign</a:t>
                </a:r>
              </a:p>
              <a:p>
                <a:pPr lvl="1"/>
                <a:r>
                  <a:rPr lang="en-US" sz="2200" dirty="0" smtClean="0"/>
                  <a:t>It is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mutually exclusive </a:t>
                </a:r>
                <a:r>
                  <a:rPr lang="en-US" sz="2200" dirty="0" smtClean="0"/>
                  <a:t>and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collectively exhaustive </a:t>
                </a:r>
                <a:r>
                  <a:rPr lang="en-US" sz="2200" dirty="0" smtClean="0"/>
                  <a:t>from the null hypothesis</a:t>
                </a:r>
              </a:p>
              <a:p>
                <a:pPr lvl="1"/>
                <a:endParaRPr lang="en-US" dirty="0" smtClean="0"/>
              </a:p>
              <a:p>
                <a:r>
                  <a:rPr lang="en-US" sz="2600" dirty="0" smtClean="0"/>
                  <a:t>There are three different sets of hypotheses to be tested</a:t>
                </a:r>
              </a:p>
              <a:p>
                <a:pPr lvl="1"/>
                <a:r>
                  <a:rPr lang="en-US" sz="2200" dirty="0" smtClean="0"/>
                  <a:t>Two-tail 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: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200" dirty="0" smtClean="0"/>
                  <a:t> against</a:t>
                </a: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: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200" dirty="0" smtClean="0"/>
              </a:p>
              <a:p>
                <a:pPr lvl="1"/>
                <a:r>
                  <a:rPr lang="en-US" sz="2200" dirty="0" smtClean="0"/>
                  <a:t>Lower-tail 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: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i="1" dirty="0" smtClean="0"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20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: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200" dirty="0"/>
                  <a:t> </a:t>
                </a:r>
              </a:p>
              <a:p>
                <a:pPr lvl="1"/>
                <a:r>
                  <a:rPr lang="en-US" sz="2200" dirty="0" smtClean="0"/>
                  <a:t>Upper-tail 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: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20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: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200" dirty="0"/>
                  <a:t> </a:t>
                </a:r>
              </a:p>
              <a:p>
                <a:pPr lvl="2"/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33466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Define Hypotheses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Example</a:t>
                </a:r>
                <a:endParaRPr lang="en-US" sz="2600" dirty="0"/>
              </a:p>
              <a:p>
                <a:pPr lvl="1"/>
                <a:r>
                  <a:rPr lang="en-US" sz="2200" dirty="0" smtClean="0"/>
                  <a:t>Recently, you receive complaints from customers concerning the amount of cereal being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less than </a:t>
                </a:r>
                <a:r>
                  <a:rPr lang="en-US" sz="2200" dirty="0" smtClean="0"/>
                  <a:t>the specified 368 g</a:t>
                </a:r>
              </a:p>
              <a:p>
                <a:pPr lvl="1"/>
                <a:r>
                  <a:rPr lang="en-US" sz="2200" dirty="0"/>
                  <a:t>Your </a:t>
                </a:r>
                <a:r>
                  <a:rPr lang="en-US" sz="2200" dirty="0" smtClean="0"/>
                  <a:t>null and alternative </a:t>
                </a:r>
                <a:r>
                  <a:rPr lang="en-US" sz="2200" dirty="0"/>
                  <a:t>hypothesis would then </a:t>
                </a:r>
                <a:r>
                  <a:rPr lang="en-US" sz="2200" dirty="0" smtClean="0"/>
                  <a:t>be</a:t>
                </a:r>
              </a:p>
              <a:p>
                <a:pPr marL="344487" lvl="1" indent="0">
                  <a:buNone/>
                </a:pPr>
                <a:r>
                  <a:rPr lang="en-US" sz="22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: 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i="1" dirty="0" smtClean="0">
                        <a:latin typeface="Cambria Math"/>
                        <a:ea typeface="Cambria Math"/>
                      </a:rPr>
                      <m:t>≥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368</m:t>
                    </m:r>
                  </m:oMath>
                </a14:m>
                <a:endParaRPr lang="en-US" sz="2200" dirty="0"/>
              </a:p>
              <a:p>
                <a:pPr marL="319087" lvl="1" indent="0">
                  <a:buNone/>
                </a:pPr>
                <a:r>
                  <a:rPr lang="en-US" sz="22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: 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&lt;368</m:t>
                    </m:r>
                  </m:oMath>
                </a14:m>
                <a:endParaRPr lang="en-US" sz="2200" dirty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33537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Step 2: Collect </a:t>
            </a:r>
            <a:r>
              <a:rPr lang="en-US" dirty="0" smtClean="0"/>
              <a:t>the Data </a:t>
            </a:r>
            <a:r>
              <a:rPr lang="en-US" dirty="0"/>
              <a:t>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Identify </a:t>
            </a:r>
            <a:r>
              <a:rPr lang="en-US" dirty="0"/>
              <a:t>the </a:t>
            </a:r>
            <a:r>
              <a:rPr lang="en-US" dirty="0" smtClean="0"/>
              <a:t>Rejection Region(s)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5587"/>
            <a:ext cx="8229600" cy="4530725"/>
          </a:xfrm>
        </p:spPr>
        <p:txBody>
          <a:bodyPr/>
          <a:lstStyle/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1295400" y="2133600"/>
            <a:ext cx="7391400" cy="3886200"/>
            <a:chOff x="2100612" y="2133600"/>
            <a:chExt cx="7391400" cy="3886200"/>
          </a:xfrm>
        </p:grpSpPr>
        <p:grpSp>
          <p:nvGrpSpPr>
            <p:cNvPr id="51" name="Group 50"/>
            <p:cNvGrpSpPr/>
            <p:nvPr/>
          </p:nvGrpSpPr>
          <p:grpSpPr>
            <a:xfrm>
              <a:off x="2133600" y="2133600"/>
              <a:ext cx="7358412" cy="1447801"/>
              <a:chOff x="2133600" y="2133600"/>
              <a:chExt cx="7358412" cy="1447801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3505200" y="2678113"/>
                <a:ext cx="365125" cy="903287"/>
              </a:xfrm>
              <a:custGeom>
                <a:avLst/>
                <a:gdLst>
                  <a:gd name="T0" fmla="*/ 327620313 w 230"/>
                  <a:gd name="T1" fmla="*/ 1391125480 h 569"/>
                  <a:gd name="T2" fmla="*/ 385584700 w 230"/>
                  <a:gd name="T3" fmla="*/ 1431447958 h 569"/>
                  <a:gd name="T4" fmla="*/ 430947513 w 230"/>
                  <a:gd name="T5" fmla="*/ 1421367338 h 569"/>
                  <a:gd name="T6" fmla="*/ 463708750 w 230"/>
                  <a:gd name="T7" fmla="*/ 1358362673 h 569"/>
                  <a:gd name="T8" fmla="*/ 463708750 w 230"/>
                  <a:gd name="T9" fmla="*/ 423386016 h 569"/>
                  <a:gd name="T10" fmla="*/ 476310325 w 230"/>
                  <a:gd name="T11" fmla="*/ 405744138 h 569"/>
                  <a:gd name="T12" fmla="*/ 491431263 w 230"/>
                  <a:gd name="T13" fmla="*/ 423386016 h 569"/>
                  <a:gd name="T14" fmla="*/ 496471575 w 230"/>
                  <a:gd name="T15" fmla="*/ 824089844 h 569"/>
                  <a:gd name="T16" fmla="*/ 534273125 w 230"/>
                  <a:gd name="T17" fmla="*/ 846772031 h 569"/>
                  <a:gd name="T18" fmla="*/ 572076263 w 230"/>
                  <a:gd name="T19" fmla="*/ 824089844 h 569"/>
                  <a:gd name="T20" fmla="*/ 577116575 w 230"/>
                  <a:gd name="T21" fmla="*/ 352821680 h 569"/>
                  <a:gd name="T22" fmla="*/ 556955325 w 230"/>
                  <a:gd name="T23" fmla="*/ 307458892 h 569"/>
                  <a:gd name="T24" fmla="*/ 42843450 w 230"/>
                  <a:gd name="T25" fmla="*/ 302418583 h 569"/>
                  <a:gd name="T26" fmla="*/ 5040313 w 230"/>
                  <a:gd name="T27" fmla="*/ 327620131 h 569"/>
                  <a:gd name="T28" fmla="*/ 0 w 230"/>
                  <a:gd name="T29" fmla="*/ 806449554 h 569"/>
                  <a:gd name="T30" fmla="*/ 20161250 w 230"/>
                  <a:gd name="T31" fmla="*/ 841731722 h 569"/>
                  <a:gd name="T32" fmla="*/ 65524063 w 230"/>
                  <a:gd name="T33" fmla="*/ 841731722 h 569"/>
                  <a:gd name="T34" fmla="*/ 85685313 w 230"/>
                  <a:gd name="T35" fmla="*/ 806449554 h 569"/>
                  <a:gd name="T36" fmla="*/ 90725625 w 230"/>
                  <a:gd name="T37" fmla="*/ 410784448 h 569"/>
                  <a:gd name="T38" fmla="*/ 110886875 w 230"/>
                  <a:gd name="T39" fmla="*/ 410784448 h 569"/>
                  <a:gd name="T40" fmla="*/ 115927188 w 230"/>
                  <a:gd name="T41" fmla="*/ 834170463 h 569"/>
                  <a:gd name="T42" fmla="*/ 120967500 w 230"/>
                  <a:gd name="T43" fmla="*/ 1391125480 h 569"/>
                  <a:gd name="T44" fmla="*/ 178931888 w 230"/>
                  <a:gd name="T45" fmla="*/ 1431447958 h 569"/>
                  <a:gd name="T46" fmla="*/ 229335013 w 230"/>
                  <a:gd name="T47" fmla="*/ 1421367338 h 569"/>
                  <a:gd name="T48" fmla="*/ 262096250 w 230"/>
                  <a:gd name="T49" fmla="*/ 1358362673 h 569"/>
                  <a:gd name="T50" fmla="*/ 267136563 w 230"/>
                  <a:gd name="T51" fmla="*/ 841731722 h 569"/>
                  <a:gd name="T52" fmla="*/ 309980013 w 230"/>
                  <a:gd name="T53" fmla="*/ 841731722 h 569"/>
                  <a:gd name="T54" fmla="*/ 320060638 w 230"/>
                  <a:gd name="T55" fmla="*/ 1358362673 h 569"/>
                  <a:gd name="T56" fmla="*/ 168851263 w 230"/>
                  <a:gd name="T57" fmla="*/ 85685265 h 569"/>
                  <a:gd name="T58" fmla="*/ 226814063 w 230"/>
                  <a:gd name="T59" fmla="*/ 17640290 h 569"/>
                  <a:gd name="T60" fmla="*/ 309980013 w 230"/>
                  <a:gd name="T61" fmla="*/ 0 h 569"/>
                  <a:gd name="T62" fmla="*/ 390625013 w 230"/>
                  <a:gd name="T63" fmla="*/ 47882148 h 569"/>
                  <a:gd name="T64" fmla="*/ 415826575 w 230"/>
                  <a:gd name="T65" fmla="*/ 131048052 h 569"/>
                  <a:gd name="T66" fmla="*/ 390625013 w 230"/>
                  <a:gd name="T67" fmla="*/ 224292988 h 569"/>
                  <a:gd name="T68" fmla="*/ 309980013 w 230"/>
                  <a:gd name="T69" fmla="*/ 267136415 h 569"/>
                  <a:gd name="T70" fmla="*/ 226814063 w 230"/>
                  <a:gd name="T71" fmla="*/ 252015486 h 569"/>
                  <a:gd name="T72" fmla="*/ 168851263 w 230"/>
                  <a:gd name="T73" fmla="*/ 181451150 h 569"/>
                  <a:gd name="T74" fmla="*/ 320060638 w 230"/>
                  <a:gd name="T75" fmla="*/ 1358362673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30" h="569">
                    <a:moveTo>
                      <a:pt x="127" y="539"/>
                    </a:moveTo>
                    <a:lnTo>
                      <a:pt x="130" y="552"/>
                    </a:lnTo>
                    <a:lnTo>
                      <a:pt x="139" y="564"/>
                    </a:lnTo>
                    <a:lnTo>
                      <a:pt x="153" y="568"/>
                    </a:lnTo>
                    <a:lnTo>
                      <a:pt x="158" y="568"/>
                    </a:lnTo>
                    <a:lnTo>
                      <a:pt x="171" y="564"/>
                    </a:lnTo>
                    <a:lnTo>
                      <a:pt x="181" y="552"/>
                    </a:lnTo>
                    <a:lnTo>
                      <a:pt x="184" y="539"/>
                    </a:lnTo>
                    <a:lnTo>
                      <a:pt x="184" y="331"/>
                    </a:lnTo>
                    <a:lnTo>
                      <a:pt x="184" y="168"/>
                    </a:lnTo>
                    <a:lnTo>
                      <a:pt x="186" y="163"/>
                    </a:lnTo>
                    <a:lnTo>
                      <a:pt x="189" y="161"/>
                    </a:lnTo>
                    <a:lnTo>
                      <a:pt x="193" y="163"/>
                    </a:lnTo>
                    <a:lnTo>
                      <a:pt x="195" y="168"/>
                    </a:lnTo>
                    <a:lnTo>
                      <a:pt x="195" y="320"/>
                    </a:lnTo>
                    <a:lnTo>
                      <a:pt x="197" y="327"/>
                    </a:lnTo>
                    <a:lnTo>
                      <a:pt x="203" y="334"/>
                    </a:lnTo>
                    <a:lnTo>
                      <a:pt x="212" y="336"/>
                    </a:lnTo>
                    <a:lnTo>
                      <a:pt x="221" y="334"/>
                    </a:lnTo>
                    <a:lnTo>
                      <a:pt x="227" y="327"/>
                    </a:lnTo>
                    <a:lnTo>
                      <a:pt x="229" y="320"/>
                    </a:lnTo>
                    <a:lnTo>
                      <a:pt x="229" y="140"/>
                    </a:lnTo>
                    <a:lnTo>
                      <a:pt x="227" y="130"/>
                    </a:lnTo>
                    <a:lnTo>
                      <a:pt x="221" y="122"/>
                    </a:lnTo>
                    <a:lnTo>
                      <a:pt x="212" y="120"/>
                    </a:lnTo>
                    <a:lnTo>
                      <a:pt x="17" y="120"/>
                    </a:lnTo>
                    <a:lnTo>
                      <a:pt x="8" y="122"/>
                    </a:lnTo>
                    <a:lnTo>
                      <a:pt x="2" y="130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7"/>
                    </a:lnTo>
                    <a:lnTo>
                      <a:pt x="8" y="334"/>
                    </a:lnTo>
                    <a:lnTo>
                      <a:pt x="17" y="336"/>
                    </a:lnTo>
                    <a:lnTo>
                      <a:pt x="26" y="334"/>
                    </a:lnTo>
                    <a:lnTo>
                      <a:pt x="32" y="327"/>
                    </a:lnTo>
                    <a:lnTo>
                      <a:pt x="34" y="320"/>
                    </a:lnTo>
                    <a:lnTo>
                      <a:pt x="34" y="168"/>
                    </a:lnTo>
                    <a:lnTo>
                      <a:pt x="36" y="163"/>
                    </a:lnTo>
                    <a:lnTo>
                      <a:pt x="42" y="161"/>
                    </a:lnTo>
                    <a:lnTo>
                      <a:pt x="44" y="163"/>
                    </a:lnTo>
                    <a:lnTo>
                      <a:pt x="46" y="168"/>
                    </a:lnTo>
                    <a:lnTo>
                      <a:pt x="46" y="331"/>
                    </a:lnTo>
                    <a:lnTo>
                      <a:pt x="46" y="539"/>
                    </a:lnTo>
                    <a:lnTo>
                      <a:pt x="48" y="552"/>
                    </a:lnTo>
                    <a:lnTo>
                      <a:pt x="58" y="564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4"/>
                    </a:lnTo>
                    <a:lnTo>
                      <a:pt x="100" y="552"/>
                    </a:lnTo>
                    <a:lnTo>
                      <a:pt x="104" y="539"/>
                    </a:lnTo>
                    <a:lnTo>
                      <a:pt x="104" y="342"/>
                    </a:lnTo>
                    <a:lnTo>
                      <a:pt x="106" y="334"/>
                    </a:lnTo>
                    <a:lnTo>
                      <a:pt x="115" y="331"/>
                    </a:lnTo>
                    <a:lnTo>
                      <a:pt x="123" y="334"/>
                    </a:lnTo>
                    <a:lnTo>
                      <a:pt x="127" y="342"/>
                    </a:lnTo>
                    <a:lnTo>
                      <a:pt x="127" y="539"/>
                    </a:lnTo>
                    <a:lnTo>
                      <a:pt x="64" y="52"/>
                    </a:lnTo>
                    <a:lnTo>
                      <a:pt x="67" y="34"/>
                    </a:lnTo>
                    <a:lnTo>
                      <a:pt x="76" y="19"/>
                    </a:lnTo>
                    <a:lnTo>
                      <a:pt x="90" y="7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7"/>
                    </a:lnTo>
                    <a:lnTo>
                      <a:pt x="155" y="19"/>
                    </a:lnTo>
                    <a:lnTo>
                      <a:pt x="161" y="34"/>
                    </a:lnTo>
                    <a:lnTo>
                      <a:pt x="165" y="52"/>
                    </a:lnTo>
                    <a:lnTo>
                      <a:pt x="161" y="72"/>
                    </a:lnTo>
                    <a:lnTo>
                      <a:pt x="155" y="89"/>
                    </a:lnTo>
                    <a:lnTo>
                      <a:pt x="139" y="100"/>
                    </a:lnTo>
                    <a:lnTo>
                      <a:pt x="123" y="106"/>
                    </a:lnTo>
                    <a:lnTo>
                      <a:pt x="106" y="106"/>
                    </a:lnTo>
                    <a:lnTo>
                      <a:pt x="90" y="100"/>
                    </a:lnTo>
                    <a:lnTo>
                      <a:pt x="76" y="89"/>
                    </a:lnTo>
                    <a:lnTo>
                      <a:pt x="67" y="72"/>
                    </a:lnTo>
                    <a:lnTo>
                      <a:pt x="64" y="52"/>
                    </a:lnTo>
                    <a:lnTo>
                      <a:pt x="127" y="539"/>
                    </a:lnTo>
                  </a:path>
                </a:pathLst>
              </a:cu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Freeform 8"/>
              <p:cNvSpPr>
                <a:spLocks/>
              </p:cNvSpPr>
              <p:nvPr/>
            </p:nvSpPr>
            <p:spPr bwMode="auto">
              <a:xfrm>
                <a:off x="3609975" y="2678113"/>
                <a:ext cx="155575" cy="158750"/>
              </a:xfrm>
              <a:custGeom>
                <a:avLst/>
                <a:gdLst>
                  <a:gd name="T0" fmla="*/ 0 w 98"/>
                  <a:gd name="T1" fmla="*/ 123488450 h 100"/>
                  <a:gd name="T2" fmla="*/ 7561263 w 98"/>
                  <a:gd name="T3" fmla="*/ 78125638 h 100"/>
                  <a:gd name="T4" fmla="*/ 30241875 w 98"/>
                  <a:gd name="T5" fmla="*/ 45362813 h 100"/>
                  <a:gd name="T6" fmla="*/ 63004700 w 98"/>
                  <a:gd name="T7" fmla="*/ 15120938 h 100"/>
                  <a:gd name="T8" fmla="*/ 103327200 w 98"/>
                  <a:gd name="T9" fmla="*/ 0 h 100"/>
                  <a:gd name="T10" fmla="*/ 141128750 w 98"/>
                  <a:gd name="T11" fmla="*/ 0 h 100"/>
                  <a:gd name="T12" fmla="*/ 181451250 w 98"/>
                  <a:gd name="T13" fmla="*/ 15120938 h 100"/>
                  <a:gd name="T14" fmla="*/ 219254388 w 98"/>
                  <a:gd name="T15" fmla="*/ 45362813 h 100"/>
                  <a:gd name="T16" fmla="*/ 234375325 w 98"/>
                  <a:gd name="T17" fmla="*/ 78125638 h 100"/>
                  <a:gd name="T18" fmla="*/ 244455950 w 98"/>
                  <a:gd name="T19" fmla="*/ 123488450 h 100"/>
                  <a:gd name="T20" fmla="*/ 234375325 w 98"/>
                  <a:gd name="T21" fmla="*/ 171370625 h 100"/>
                  <a:gd name="T22" fmla="*/ 219254388 w 98"/>
                  <a:gd name="T23" fmla="*/ 209173763 h 100"/>
                  <a:gd name="T24" fmla="*/ 181451250 w 98"/>
                  <a:gd name="T25" fmla="*/ 234375325 h 100"/>
                  <a:gd name="T26" fmla="*/ 141128750 w 98"/>
                  <a:gd name="T27" fmla="*/ 249496263 h 100"/>
                  <a:gd name="T28" fmla="*/ 103327200 w 98"/>
                  <a:gd name="T29" fmla="*/ 249496263 h 100"/>
                  <a:gd name="T30" fmla="*/ 63004700 w 98"/>
                  <a:gd name="T31" fmla="*/ 234375325 h 100"/>
                  <a:gd name="T32" fmla="*/ 30241875 w 98"/>
                  <a:gd name="T33" fmla="*/ 209173763 h 100"/>
                  <a:gd name="T34" fmla="*/ 7561263 w 98"/>
                  <a:gd name="T35" fmla="*/ 171370625 h 100"/>
                  <a:gd name="T36" fmla="*/ 0 w 98"/>
                  <a:gd name="T37" fmla="*/ 123488450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0">
                    <a:moveTo>
                      <a:pt x="0" y="49"/>
                    </a:moveTo>
                    <a:lnTo>
                      <a:pt x="3" y="31"/>
                    </a:lnTo>
                    <a:lnTo>
                      <a:pt x="12" y="18"/>
                    </a:lnTo>
                    <a:lnTo>
                      <a:pt x="25" y="6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6"/>
                    </a:lnTo>
                    <a:lnTo>
                      <a:pt x="87" y="18"/>
                    </a:lnTo>
                    <a:lnTo>
                      <a:pt x="93" y="31"/>
                    </a:lnTo>
                    <a:lnTo>
                      <a:pt x="97" y="49"/>
                    </a:lnTo>
                    <a:lnTo>
                      <a:pt x="93" y="68"/>
                    </a:lnTo>
                    <a:lnTo>
                      <a:pt x="87" y="83"/>
                    </a:lnTo>
                    <a:lnTo>
                      <a:pt x="72" y="93"/>
                    </a:lnTo>
                    <a:lnTo>
                      <a:pt x="56" y="99"/>
                    </a:lnTo>
                    <a:lnTo>
                      <a:pt x="41" y="99"/>
                    </a:lnTo>
                    <a:lnTo>
                      <a:pt x="25" y="93"/>
                    </a:lnTo>
                    <a:lnTo>
                      <a:pt x="12" y="83"/>
                    </a:lnTo>
                    <a:lnTo>
                      <a:pt x="3" y="68"/>
                    </a:lnTo>
                    <a:lnTo>
                      <a:pt x="0" y="49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Freeform 9"/>
              <p:cNvSpPr>
                <a:spLocks/>
              </p:cNvSpPr>
              <p:nvPr/>
            </p:nvSpPr>
            <p:spPr bwMode="auto">
              <a:xfrm>
                <a:off x="2590800" y="2678113"/>
                <a:ext cx="365125" cy="903287"/>
              </a:xfrm>
              <a:custGeom>
                <a:avLst/>
                <a:gdLst>
                  <a:gd name="T0" fmla="*/ 327620313 w 230"/>
                  <a:gd name="T1" fmla="*/ 1391125480 h 569"/>
                  <a:gd name="T2" fmla="*/ 385584700 w 230"/>
                  <a:gd name="T3" fmla="*/ 1431447958 h 569"/>
                  <a:gd name="T4" fmla="*/ 430947513 w 230"/>
                  <a:gd name="T5" fmla="*/ 1421367338 h 569"/>
                  <a:gd name="T6" fmla="*/ 463708750 w 230"/>
                  <a:gd name="T7" fmla="*/ 1358362673 h 569"/>
                  <a:gd name="T8" fmla="*/ 463708750 w 230"/>
                  <a:gd name="T9" fmla="*/ 423386016 h 569"/>
                  <a:gd name="T10" fmla="*/ 476310325 w 230"/>
                  <a:gd name="T11" fmla="*/ 405744138 h 569"/>
                  <a:gd name="T12" fmla="*/ 491431263 w 230"/>
                  <a:gd name="T13" fmla="*/ 423386016 h 569"/>
                  <a:gd name="T14" fmla="*/ 496471575 w 230"/>
                  <a:gd name="T15" fmla="*/ 824089844 h 569"/>
                  <a:gd name="T16" fmla="*/ 534273125 w 230"/>
                  <a:gd name="T17" fmla="*/ 846772031 h 569"/>
                  <a:gd name="T18" fmla="*/ 572076263 w 230"/>
                  <a:gd name="T19" fmla="*/ 824089844 h 569"/>
                  <a:gd name="T20" fmla="*/ 577116575 w 230"/>
                  <a:gd name="T21" fmla="*/ 352821680 h 569"/>
                  <a:gd name="T22" fmla="*/ 556955325 w 230"/>
                  <a:gd name="T23" fmla="*/ 307458892 h 569"/>
                  <a:gd name="T24" fmla="*/ 42843450 w 230"/>
                  <a:gd name="T25" fmla="*/ 302418583 h 569"/>
                  <a:gd name="T26" fmla="*/ 5040313 w 230"/>
                  <a:gd name="T27" fmla="*/ 327620131 h 569"/>
                  <a:gd name="T28" fmla="*/ 0 w 230"/>
                  <a:gd name="T29" fmla="*/ 806449554 h 569"/>
                  <a:gd name="T30" fmla="*/ 20161250 w 230"/>
                  <a:gd name="T31" fmla="*/ 841731722 h 569"/>
                  <a:gd name="T32" fmla="*/ 65524063 w 230"/>
                  <a:gd name="T33" fmla="*/ 841731722 h 569"/>
                  <a:gd name="T34" fmla="*/ 85685313 w 230"/>
                  <a:gd name="T35" fmla="*/ 806449554 h 569"/>
                  <a:gd name="T36" fmla="*/ 90725625 w 230"/>
                  <a:gd name="T37" fmla="*/ 410784448 h 569"/>
                  <a:gd name="T38" fmla="*/ 110886875 w 230"/>
                  <a:gd name="T39" fmla="*/ 410784448 h 569"/>
                  <a:gd name="T40" fmla="*/ 115927188 w 230"/>
                  <a:gd name="T41" fmla="*/ 834170463 h 569"/>
                  <a:gd name="T42" fmla="*/ 120967500 w 230"/>
                  <a:gd name="T43" fmla="*/ 1391125480 h 569"/>
                  <a:gd name="T44" fmla="*/ 178931888 w 230"/>
                  <a:gd name="T45" fmla="*/ 1431447958 h 569"/>
                  <a:gd name="T46" fmla="*/ 229335013 w 230"/>
                  <a:gd name="T47" fmla="*/ 1421367338 h 569"/>
                  <a:gd name="T48" fmla="*/ 262096250 w 230"/>
                  <a:gd name="T49" fmla="*/ 1358362673 h 569"/>
                  <a:gd name="T50" fmla="*/ 267136563 w 230"/>
                  <a:gd name="T51" fmla="*/ 841731722 h 569"/>
                  <a:gd name="T52" fmla="*/ 309980013 w 230"/>
                  <a:gd name="T53" fmla="*/ 841731722 h 569"/>
                  <a:gd name="T54" fmla="*/ 320060638 w 230"/>
                  <a:gd name="T55" fmla="*/ 1358362673 h 569"/>
                  <a:gd name="T56" fmla="*/ 171370625 w 230"/>
                  <a:gd name="T57" fmla="*/ 85685265 h 569"/>
                  <a:gd name="T58" fmla="*/ 226814063 w 230"/>
                  <a:gd name="T59" fmla="*/ 17640290 h 569"/>
                  <a:gd name="T60" fmla="*/ 309980013 w 230"/>
                  <a:gd name="T61" fmla="*/ 0 h 569"/>
                  <a:gd name="T62" fmla="*/ 390625013 w 230"/>
                  <a:gd name="T63" fmla="*/ 47882148 h 569"/>
                  <a:gd name="T64" fmla="*/ 415826575 w 230"/>
                  <a:gd name="T65" fmla="*/ 131048052 h 569"/>
                  <a:gd name="T66" fmla="*/ 390625013 w 230"/>
                  <a:gd name="T67" fmla="*/ 224292988 h 569"/>
                  <a:gd name="T68" fmla="*/ 309980013 w 230"/>
                  <a:gd name="T69" fmla="*/ 267136415 h 569"/>
                  <a:gd name="T70" fmla="*/ 226814063 w 230"/>
                  <a:gd name="T71" fmla="*/ 252015486 h 569"/>
                  <a:gd name="T72" fmla="*/ 171370625 w 230"/>
                  <a:gd name="T73" fmla="*/ 181451150 h 569"/>
                  <a:gd name="T74" fmla="*/ 320060638 w 230"/>
                  <a:gd name="T75" fmla="*/ 1358362673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30" h="569">
                    <a:moveTo>
                      <a:pt x="127" y="539"/>
                    </a:moveTo>
                    <a:lnTo>
                      <a:pt x="130" y="552"/>
                    </a:lnTo>
                    <a:lnTo>
                      <a:pt x="139" y="564"/>
                    </a:lnTo>
                    <a:lnTo>
                      <a:pt x="153" y="568"/>
                    </a:lnTo>
                    <a:lnTo>
                      <a:pt x="158" y="568"/>
                    </a:lnTo>
                    <a:lnTo>
                      <a:pt x="171" y="564"/>
                    </a:lnTo>
                    <a:lnTo>
                      <a:pt x="181" y="552"/>
                    </a:lnTo>
                    <a:lnTo>
                      <a:pt x="184" y="539"/>
                    </a:lnTo>
                    <a:lnTo>
                      <a:pt x="184" y="331"/>
                    </a:lnTo>
                    <a:lnTo>
                      <a:pt x="184" y="168"/>
                    </a:lnTo>
                    <a:lnTo>
                      <a:pt x="186" y="163"/>
                    </a:lnTo>
                    <a:lnTo>
                      <a:pt x="189" y="161"/>
                    </a:lnTo>
                    <a:lnTo>
                      <a:pt x="193" y="163"/>
                    </a:lnTo>
                    <a:lnTo>
                      <a:pt x="195" y="168"/>
                    </a:lnTo>
                    <a:lnTo>
                      <a:pt x="195" y="320"/>
                    </a:lnTo>
                    <a:lnTo>
                      <a:pt x="197" y="327"/>
                    </a:lnTo>
                    <a:lnTo>
                      <a:pt x="203" y="334"/>
                    </a:lnTo>
                    <a:lnTo>
                      <a:pt x="212" y="336"/>
                    </a:lnTo>
                    <a:lnTo>
                      <a:pt x="221" y="334"/>
                    </a:lnTo>
                    <a:lnTo>
                      <a:pt x="227" y="327"/>
                    </a:lnTo>
                    <a:lnTo>
                      <a:pt x="229" y="320"/>
                    </a:lnTo>
                    <a:lnTo>
                      <a:pt x="229" y="140"/>
                    </a:lnTo>
                    <a:lnTo>
                      <a:pt x="227" y="130"/>
                    </a:lnTo>
                    <a:lnTo>
                      <a:pt x="221" y="122"/>
                    </a:lnTo>
                    <a:lnTo>
                      <a:pt x="212" y="120"/>
                    </a:lnTo>
                    <a:lnTo>
                      <a:pt x="17" y="120"/>
                    </a:lnTo>
                    <a:lnTo>
                      <a:pt x="8" y="122"/>
                    </a:lnTo>
                    <a:lnTo>
                      <a:pt x="2" y="130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7"/>
                    </a:lnTo>
                    <a:lnTo>
                      <a:pt x="8" y="334"/>
                    </a:lnTo>
                    <a:lnTo>
                      <a:pt x="17" y="336"/>
                    </a:lnTo>
                    <a:lnTo>
                      <a:pt x="26" y="334"/>
                    </a:lnTo>
                    <a:lnTo>
                      <a:pt x="32" y="327"/>
                    </a:lnTo>
                    <a:lnTo>
                      <a:pt x="34" y="320"/>
                    </a:lnTo>
                    <a:lnTo>
                      <a:pt x="34" y="168"/>
                    </a:lnTo>
                    <a:lnTo>
                      <a:pt x="36" y="163"/>
                    </a:lnTo>
                    <a:lnTo>
                      <a:pt x="42" y="161"/>
                    </a:lnTo>
                    <a:lnTo>
                      <a:pt x="44" y="163"/>
                    </a:lnTo>
                    <a:lnTo>
                      <a:pt x="46" y="168"/>
                    </a:lnTo>
                    <a:lnTo>
                      <a:pt x="46" y="331"/>
                    </a:lnTo>
                    <a:lnTo>
                      <a:pt x="46" y="539"/>
                    </a:lnTo>
                    <a:lnTo>
                      <a:pt x="48" y="552"/>
                    </a:lnTo>
                    <a:lnTo>
                      <a:pt x="58" y="564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4"/>
                    </a:lnTo>
                    <a:lnTo>
                      <a:pt x="100" y="552"/>
                    </a:lnTo>
                    <a:lnTo>
                      <a:pt x="104" y="539"/>
                    </a:lnTo>
                    <a:lnTo>
                      <a:pt x="104" y="342"/>
                    </a:lnTo>
                    <a:lnTo>
                      <a:pt x="106" y="334"/>
                    </a:lnTo>
                    <a:lnTo>
                      <a:pt x="115" y="331"/>
                    </a:lnTo>
                    <a:lnTo>
                      <a:pt x="123" y="334"/>
                    </a:lnTo>
                    <a:lnTo>
                      <a:pt x="127" y="342"/>
                    </a:lnTo>
                    <a:lnTo>
                      <a:pt x="127" y="539"/>
                    </a:lnTo>
                    <a:lnTo>
                      <a:pt x="64" y="52"/>
                    </a:lnTo>
                    <a:lnTo>
                      <a:pt x="68" y="34"/>
                    </a:lnTo>
                    <a:lnTo>
                      <a:pt x="76" y="19"/>
                    </a:lnTo>
                    <a:lnTo>
                      <a:pt x="90" y="7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7"/>
                    </a:lnTo>
                    <a:lnTo>
                      <a:pt x="155" y="19"/>
                    </a:lnTo>
                    <a:lnTo>
                      <a:pt x="161" y="34"/>
                    </a:lnTo>
                    <a:lnTo>
                      <a:pt x="165" y="52"/>
                    </a:lnTo>
                    <a:lnTo>
                      <a:pt x="161" y="72"/>
                    </a:lnTo>
                    <a:lnTo>
                      <a:pt x="155" y="89"/>
                    </a:lnTo>
                    <a:lnTo>
                      <a:pt x="139" y="100"/>
                    </a:lnTo>
                    <a:lnTo>
                      <a:pt x="123" y="106"/>
                    </a:lnTo>
                    <a:lnTo>
                      <a:pt x="106" y="106"/>
                    </a:lnTo>
                    <a:lnTo>
                      <a:pt x="90" y="100"/>
                    </a:lnTo>
                    <a:lnTo>
                      <a:pt x="76" y="89"/>
                    </a:lnTo>
                    <a:lnTo>
                      <a:pt x="68" y="72"/>
                    </a:lnTo>
                    <a:lnTo>
                      <a:pt x="64" y="52"/>
                    </a:lnTo>
                    <a:lnTo>
                      <a:pt x="127" y="539"/>
                    </a:lnTo>
                  </a:path>
                </a:pathLst>
              </a:custGeom>
              <a:solidFill>
                <a:srgbClr val="00B7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11"/>
              <p:cNvSpPr>
                <a:spLocks/>
              </p:cNvSpPr>
              <p:nvPr/>
            </p:nvSpPr>
            <p:spPr bwMode="auto">
              <a:xfrm>
                <a:off x="2695575" y="2678113"/>
                <a:ext cx="155575" cy="158750"/>
              </a:xfrm>
              <a:custGeom>
                <a:avLst/>
                <a:gdLst>
                  <a:gd name="T0" fmla="*/ 0 w 98"/>
                  <a:gd name="T1" fmla="*/ 123488450 h 100"/>
                  <a:gd name="T2" fmla="*/ 10080625 w 98"/>
                  <a:gd name="T3" fmla="*/ 78125638 h 100"/>
                  <a:gd name="T4" fmla="*/ 30241875 w 98"/>
                  <a:gd name="T5" fmla="*/ 45362813 h 100"/>
                  <a:gd name="T6" fmla="*/ 63004700 w 98"/>
                  <a:gd name="T7" fmla="*/ 15120938 h 100"/>
                  <a:gd name="T8" fmla="*/ 103327200 w 98"/>
                  <a:gd name="T9" fmla="*/ 0 h 100"/>
                  <a:gd name="T10" fmla="*/ 141128750 w 98"/>
                  <a:gd name="T11" fmla="*/ 0 h 100"/>
                  <a:gd name="T12" fmla="*/ 181451250 w 98"/>
                  <a:gd name="T13" fmla="*/ 15120938 h 100"/>
                  <a:gd name="T14" fmla="*/ 219254388 w 98"/>
                  <a:gd name="T15" fmla="*/ 45362813 h 100"/>
                  <a:gd name="T16" fmla="*/ 234375325 w 98"/>
                  <a:gd name="T17" fmla="*/ 78125638 h 100"/>
                  <a:gd name="T18" fmla="*/ 244455950 w 98"/>
                  <a:gd name="T19" fmla="*/ 123488450 h 100"/>
                  <a:gd name="T20" fmla="*/ 234375325 w 98"/>
                  <a:gd name="T21" fmla="*/ 171370625 h 100"/>
                  <a:gd name="T22" fmla="*/ 219254388 w 98"/>
                  <a:gd name="T23" fmla="*/ 209173763 h 100"/>
                  <a:gd name="T24" fmla="*/ 181451250 w 98"/>
                  <a:gd name="T25" fmla="*/ 234375325 h 100"/>
                  <a:gd name="T26" fmla="*/ 141128750 w 98"/>
                  <a:gd name="T27" fmla="*/ 249496263 h 100"/>
                  <a:gd name="T28" fmla="*/ 103327200 w 98"/>
                  <a:gd name="T29" fmla="*/ 249496263 h 100"/>
                  <a:gd name="T30" fmla="*/ 63004700 w 98"/>
                  <a:gd name="T31" fmla="*/ 234375325 h 100"/>
                  <a:gd name="T32" fmla="*/ 30241875 w 98"/>
                  <a:gd name="T33" fmla="*/ 209173763 h 100"/>
                  <a:gd name="T34" fmla="*/ 10080625 w 98"/>
                  <a:gd name="T35" fmla="*/ 171370625 h 100"/>
                  <a:gd name="T36" fmla="*/ 0 w 98"/>
                  <a:gd name="T37" fmla="*/ 123488450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0">
                    <a:moveTo>
                      <a:pt x="0" y="49"/>
                    </a:moveTo>
                    <a:lnTo>
                      <a:pt x="4" y="31"/>
                    </a:lnTo>
                    <a:lnTo>
                      <a:pt x="12" y="18"/>
                    </a:lnTo>
                    <a:lnTo>
                      <a:pt x="25" y="6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6"/>
                    </a:lnTo>
                    <a:lnTo>
                      <a:pt x="87" y="18"/>
                    </a:lnTo>
                    <a:lnTo>
                      <a:pt x="93" y="31"/>
                    </a:lnTo>
                    <a:lnTo>
                      <a:pt x="97" y="49"/>
                    </a:lnTo>
                    <a:lnTo>
                      <a:pt x="93" y="68"/>
                    </a:lnTo>
                    <a:lnTo>
                      <a:pt x="87" y="83"/>
                    </a:lnTo>
                    <a:lnTo>
                      <a:pt x="72" y="93"/>
                    </a:lnTo>
                    <a:lnTo>
                      <a:pt x="56" y="99"/>
                    </a:lnTo>
                    <a:lnTo>
                      <a:pt x="41" y="99"/>
                    </a:lnTo>
                    <a:lnTo>
                      <a:pt x="25" y="93"/>
                    </a:lnTo>
                    <a:lnTo>
                      <a:pt x="12" y="83"/>
                    </a:lnTo>
                    <a:lnTo>
                      <a:pt x="4" y="68"/>
                    </a:lnTo>
                    <a:lnTo>
                      <a:pt x="0" y="49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2"/>
              <p:cNvSpPr>
                <a:spLocks/>
              </p:cNvSpPr>
              <p:nvPr/>
            </p:nvSpPr>
            <p:spPr bwMode="auto">
              <a:xfrm>
                <a:off x="4419600" y="2678113"/>
                <a:ext cx="363538" cy="903287"/>
              </a:xfrm>
              <a:custGeom>
                <a:avLst/>
                <a:gdLst>
                  <a:gd name="T0" fmla="*/ 327620763 w 229"/>
                  <a:gd name="T1" fmla="*/ 1391125480 h 569"/>
                  <a:gd name="T2" fmla="*/ 385585230 w 229"/>
                  <a:gd name="T3" fmla="*/ 1431447958 h 569"/>
                  <a:gd name="T4" fmla="*/ 430948105 w 229"/>
                  <a:gd name="T5" fmla="*/ 1421367338 h 569"/>
                  <a:gd name="T6" fmla="*/ 463709388 w 229"/>
                  <a:gd name="T7" fmla="*/ 1358362673 h 569"/>
                  <a:gd name="T8" fmla="*/ 463709388 w 229"/>
                  <a:gd name="T9" fmla="*/ 423386016 h 569"/>
                  <a:gd name="T10" fmla="*/ 476310980 w 229"/>
                  <a:gd name="T11" fmla="*/ 405744138 h 569"/>
                  <a:gd name="T12" fmla="*/ 491431938 w 229"/>
                  <a:gd name="T13" fmla="*/ 423386016 h 569"/>
                  <a:gd name="T14" fmla="*/ 496472258 w 229"/>
                  <a:gd name="T15" fmla="*/ 824089844 h 569"/>
                  <a:gd name="T16" fmla="*/ 534273860 w 229"/>
                  <a:gd name="T17" fmla="*/ 846772031 h 569"/>
                  <a:gd name="T18" fmla="*/ 572077049 w 229"/>
                  <a:gd name="T19" fmla="*/ 824089844 h 569"/>
                  <a:gd name="T20" fmla="*/ 574596415 w 229"/>
                  <a:gd name="T21" fmla="*/ 352821680 h 569"/>
                  <a:gd name="T22" fmla="*/ 556956091 w 229"/>
                  <a:gd name="T23" fmla="*/ 307458892 h 569"/>
                  <a:gd name="T24" fmla="*/ 42843509 w 229"/>
                  <a:gd name="T25" fmla="*/ 302418583 h 569"/>
                  <a:gd name="T26" fmla="*/ 5040319 w 229"/>
                  <a:gd name="T27" fmla="*/ 327620131 h 569"/>
                  <a:gd name="T28" fmla="*/ 0 w 229"/>
                  <a:gd name="T29" fmla="*/ 806449554 h 569"/>
                  <a:gd name="T30" fmla="*/ 20161278 w 229"/>
                  <a:gd name="T31" fmla="*/ 841731722 h 569"/>
                  <a:gd name="T32" fmla="*/ 65524153 w 229"/>
                  <a:gd name="T33" fmla="*/ 841731722 h 569"/>
                  <a:gd name="T34" fmla="*/ 85685430 w 229"/>
                  <a:gd name="T35" fmla="*/ 806449554 h 569"/>
                  <a:gd name="T36" fmla="*/ 90725750 w 229"/>
                  <a:gd name="T37" fmla="*/ 410784448 h 569"/>
                  <a:gd name="T38" fmla="*/ 110887028 w 229"/>
                  <a:gd name="T39" fmla="*/ 410784448 h 569"/>
                  <a:gd name="T40" fmla="*/ 115927347 w 229"/>
                  <a:gd name="T41" fmla="*/ 834170463 h 569"/>
                  <a:gd name="T42" fmla="*/ 120967666 w 229"/>
                  <a:gd name="T43" fmla="*/ 1391125480 h 569"/>
                  <a:gd name="T44" fmla="*/ 178932134 w 229"/>
                  <a:gd name="T45" fmla="*/ 1431447958 h 569"/>
                  <a:gd name="T46" fmla="*/ 229335328 w 229"/>
                  <a:gd name="T47" fmla="*/ 1421367338 h 569"/>
                  <a:gd name="T48" fmla="*/ 262096610 w 229"/>
                  <a:gd name="T49" fmla="*/ 1358362673 h 569"/>
                  <a:gd name="T50" fmla="*/ 267136930 w 229"/>
                  <a:gd name="T51" fmla="*/ 841731722 h 569"/>
                  <a:gd name="T52" fmla="*/ 309980439 w 229"/>
                  <a:gd name="T53" fmla="*/ 841731722 h 569"/>
                  <a:gd name="T54" fmla="*/ 320061078 w 229"/>
                  <a:gd name="T55" fmla="*/ 1358362673 h 569"/>
                  <a:gd name="T56" fmla="*/ 168851495 w 229"/>
                  <a:gd name="T57" fmla="*/ 85685265 h 569"/>
                  <a:gd name="T58" fmla="*/ 224295008 w 229"/>
                  <a:gd name="T59" fmla="*/ 17640290 h 569"/>
                  <a:gd name="T60" fmla="*/ 309980439 w 229"/>
                  <a:gd name="T61" fmla="*/ 0 h 569"/>
                  <a:gd name="T62" fmla="*/ 390625550 w 229"/>
                  <a:gd name="T63" fmla="*/ 47882148 h 569"/>
                  <a:gd name="T64" fmla="*/ 415827147 w 229"/>
                  <a:gd name="T65" fmla="*/ 131048052 h 569"/>
                  <a:gd name="T66" fmla="*/ 390625550 w 229"/>
                  <a:gd name="T67" fmla="*/ 224292988 h 569"/>
                  <a:gd name="T68" fmla="*/ 309980439 w 229"/>
                  <a:gd name="T69" fmla="*/ 267136415 h 569"/>
                  <a:gd name="T70" fmla="*/ 224295008 w 229"/>
                  <a:gd name="T71" fmla="*/ 252015486 h 569"/>
                  <a:gd name="T72" fmla="*/ 168851495 w 229"/>
                  <a:gd name="T73" fmla="*/ 181451150 h 569"/>
                  <a:gd name="T74" fmla="*/ 320061078 w 229"/>
                  <a:gd name="T75" fmla="*/ 1358362673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569">
                    <a:moveTo>
                      <a:pt x="127" y="539"/>
                    </a:moveTo>
                    <a:lnTo>
                      <a:pt x="130" y="552"/>
                    </a:lnTo>
                    <a:lnTo>
                      <a:pt x="139" y="564"/>
                    </a:lnTo>
                    <a:lnTo>
                      <a:pt x="153" y="568"/>
                    </a:lnTo>
                    <a:lnTo>
                      <a:pt x="158" y="568"/>
                    </a:lnTo>
                    <a:lnTo>
                      <a:pt x="171" y="564"/>
                    </a:lnTo>
                    <a:lnTo>
                      <a:pt x="181" y="552"/>
                    </a:lnTo>
                    <a:lnTo>
                      <a:pt x="184" y="539"/>
                    </a:lnTo>
                    <a:lnTo>
                      <a:pt x="184" y="331"/>
                    </a:lnTo>
                    <a:lnTo>
                      <a:pt x="184" y="168"/>
                    </a:lnTo>
                    <a:lnTo>
                      <a:pt x="185" y="163"/>
                    </a:lnTo>
                    <a:lnTo>
                      <a:pt x="189" y="161"/>
                    </a:lnTo>
                    <a:lnTo>
                      <a:pt x="193" y="163"/>
                    </a:lnTo>
                    <a:lnTo>
                      <a:pt x="195" y="168"/>
                    </a:lnTo>
                    <a:lnTo>
                      <a:pt x="195" y="320"/>
                    </a:lnTo>
                    <a:lnTo>
                      <a:pt x="197" y="327"/>
                    </a:lnTo>
                    <a:lnTo>
                      <a:pt x="203" y="334"/>
                    </a:lnTo>
                    <a:lnTo>
                      <a:pt x="212" y="336"/>
                    </a:lnTo>
                    <a:lnTo>
                      <a:pt x="221" y="334"/>
                    </a:lnTo>
                    <a:lnTo>
                      <a:pt x="227" y="327"/>
                    </a:lnTo>
                    <a:lnTo>
                      <a:pt x="228" y="320"/>
                    </a:lnTo>
                    <a:lnTo>
                      <a:pt x="228" y="140"/>
                    </a:lnTo>
                    <a:lnTo>
                      <a:pt x="227" y="130"/>
                    </a:lnTo>
                    <a:lnTo>
                      <a:pt x="221" y="122"/>
                    </a:lnTo>
                    <a:lnTo>
                      <a:pt x="212" y="120"/>
                    </a:lnTo>
                    <a:lnTo>
                      <a:pt x="17" y="120"/>
                    </a:lnTo>
                    <a:lnTo>
                      <a:pt x="8" y="122"/>
                    </a:lnTo>
                    <a:lnTo>
                      <a:pt x="2" y="130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7"/>
                    </a:lnTo>
                    <a:lnTo>
                      <a:pt x="8" y="334"/>
                    </a:lnTo>
                    <a:lnTo>
                      <a:pt x="17" y="336"/>
                    </a:lnTo>
                    <a:lnTo>
                      <a:pt x="26" y="334"/>
                    </a:lnTo>
                    <a:lnTo>
                      <a:pt x="32" y="327"/>
                    </a:lnTo>
                    <a:lnTo>
                      <a:pt x="34" y="320"/>
                    </a:lnTo>
                    <a:lnTo>
                      <a:pt x="34" y="168"/>
                    </a:lnTo>
                    <a:lnTo>
                      <a:pt x="36" y="163"/>
                    </a:lnTo>
                    <a:lnTo>
                      <a:pt x="42" y="161"/>
                    </a:lnTo>
                    <a:lnTo>
                      <a:pt x="44" y="163"/>
                    </a:lnTo>
                    <a:lnTo>
                      <a:pt x="46" y="168"/>
                    </a:lnTo>
                    <a:lnTo>
                      <a:pt x="46" y="331"/>
                    </a:lnTo>
                    <a:lnTo>
                      <a:pt x="46" y="539"/>
                    </a:lnTo>
                    <a:lnTo>
                      <a:pt x="48" y="552"/>
                    </a:lnTo>
                    <a:lnTo>
                      <a:pt x="58" y="564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4"/>
                    </a:lnTo>
                    <a:lnTo>
                      <a:pt x="100" y="552"/>
                    </a:lnTo>
                    <a:lnTo>
                      <a:pt x="104" y="539"/>
                    </a:lnTo>
                    <a:lnTo>
                      <a:pt x="104" y="342"/>
                    </a:lnTo>
                    <a:lnTo>
                      <a:pt x="106" y="334"/>
                    </a:lnTo>
                    <a:lnTo>
                      <a:pt x="115" y="331"/>
                    </a:lnTo>
                    <a:lnTo>
                      <a:pt x="123" y="334"/>
                    </a:lnTo>
                    <a:lnTo>
                      <a:pt x="127" y="342"/>
                    </a:lnTo>
                    <a:lnTo>
                      <a:pt x="127" y="539"/>
                    </a:lnTo>
                    <a:lnTo>
                      <a:pt x="64" y="52"/>
                    </a:lnTo>
                    <a:lnTo>
                      <a:pt x="67" y="34"/>
                    </a:lnTo>
                    <a:lnTo>
                      <a:pt x="76" y="19"/>
                    </a:lnTo>
                    <a:lnTo>
                      <a:pt x="89" y="7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7"/>
                    </a:lnTo>
                    <a:lnTo>
                      <a:pt x="155" y="19"/>
                    </a:lnTo>
                    <a:lnTo>
                      <a:pt x="161" y="34"/>
                    </a:lnTo>
                    <a:lnTo>
                      <a:pt x="165" y="52"/>
                    </a:lnTo>
                    <a:lnTo>
                      <a:pt x="161" y="72"/>
                    </a:lnTo>
                    <a:lnTo>
                      <a:pt x="155" y="89"/>
                    </a:lnTo>
                    <a:lnTo>
                      <a:pt x="139" y="100"/>
                    </a:lnTo>
                    <a:lnTo>
                      <a:pt x="123" y="106"/>
                    </a:lnTo>
                    <a:lnTo>
                      <a:pt x="106" y="106"/>
                    </a:lnTo>
                    <a:lnTo>
                      <a:pt x="89" y="100"/>
                    </a:lnTo>
                    <a:lnTo>
                      <a:pt x="76" y="89"/>
                    </a:lnTo>
                    <a:lnTo>
                      <a:pt x="67" y="72"/>
                    </a:lnTo>
                    <a:lnTo>
                      <a:pt x="64" y="52"/>
                    </a:lnTo>
                    <a:lnTo>
                      <a:pt x="127" y="539"/>
                    </a:lnTo>
                  </a:path>
                </a:pathLst>
              </a:custGeom>
              <a:solidFill>
                <a:srgbClr val="00B7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4"/>
              <p:cNvSpPr>
                <a:spLocks/>
              </p:cNvSpPr>
              <p:nvPr/>
            </p:nvSpPr>
            <p:spPr bwMode="auto">
              <a:xfrm>
                <a:off x="4524375" y="2678113"/>
                <a:ext cx="155575" cy="158750"/>
              </a:xfrm>
              <a:custGeom>
                <a:avLst/>
                <a:gdLst>
                  <a:gd name="T0" fmla="*/ 0 w 98"/>
                  <a:gd name="T1" fmla="*/ 123488450 h 100"/>
                  <a:gd name="T2" fmla="*/ 7561263 w 98"/>
                  <a:gd name="T3" fmla="*/ 78125638 h 100"/>
                  <a:gd name="T4" fmla="*/ 30241875 w 98"/>
                  <a:gd name="T5" fmla="*/ 45362813 h 100"/>
                  <a:gd name="T6" fmla="*/ 60483750 w 98"/>
                  <a:gd name="T7" fmla="*/ 15120938 h 100"/>
                  <a:gd name="T8" fmla="*/ 103327200 w 98"/>
                  <a:gd name="T9" fmla="*/ 0 h 100"/>
                  <a:gd name="T10" fmla="*/ 141128750 w 98"/>
                  <a:gd name="T11" fmla="*/ 0 h 100"/>
                  <a:gd name="T12" fmla="*/ 181451250 w 98"/>
                  <a:gd name="T13" fmla="*/ 15120938 h 100"/>
                  <a:gd name="T14" fmla="*/ 219254388 w 98"/>
                  <a:gd name="T15" fmla="*/ 45362813 h 100"/>
                  <a:gd name="T16" fmla="*/ 234375325 w 98"/>
                  <a:gd name="T17" fmla="*/ 78125638 h 100"/>
                  <a:gd name="T18" fmla="*/ 244455950 w 98"/>
                  <a:gd name="T19" fmla="*/ 123488450 h 100"/>
                  <a:gd name="T20" fmla="*/ 234375325 w 98"/>
                  <a:gd name="T21" fmla="*/ 171370625 h 100"/>
                  <a:gd name="T22" fmla="*/ 219254388 w 98"/>
                  <a:gd name="T23" fmla="*/ 209173763 h 100"/>
                  <a:gd name="T24" fmla="*/ 181451250 w 98"/>
                  <a:gd name="T25" fmla="*/ 234375325 h 100"/>
                  <a:gd name="T26" fmla="*/ 141128750 w 98"/>
                  <a:gd name="T27" fmla="*/ 249496263 h 100"/>
                  <a:gd name="T28" fmla="*/ 103327200 w 98"/>
                  <a:gd name="T29" fmla="*/ 249496263 h 100"/>
                  <a:gd name="T30" fmla="*/ 60483750 w 98"/>
                  <a:gd name="T31" fmla="*/ 234375325 h 100"/>
                  <a:gd name="T32" fmla="*/ 30241875 w 98"/>
                  <a:gd name="T33" fmla="*/ 209173763 h 100"/>
                  <a:gd name="T34" fmla="*/ 7561263 w 98"/>
                  <a:gd name="T35" fmla="*/ 171370625 h 100"/>
                  <a:gd name="T36" fmla="*/ 0 w 98"/>
                  <a:gd name="T37" fmla="*/ 123488450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0">
                    <a:moveTo>
                      <a:pt x="0" y="49"/>
                    </a:moveTo>
                    <a:lnTo>
                      <a:pt x="3" y="31"/>
                    </a:lnTo>
                    <a:lnTo>
                      <a:pt x="12" y="18"/>
                    </a:lnTo>
                    <a:lnTo>
                      <a:pt x="24" y="6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6"/>
                    </a:lnTo>
                    <a:lnTo>
                      <a:pt x="87" y="18"/>
                    </a:lnTo>
                    <a:lnTo>
                      <a:pt x="93" y="31"/>
                    </a:lnTo>
                    <a:lnTo>
                      <a:pt x="97" y="49"/>
                    </a:lnTo>
                    <a:lnTo>
                      <a:pt x="93" y="68"/>
                    </a:lnTo>
                    <a:lnTo>
                      <a:pt x="87" y="83"/>
                    </a:lnTo>
                    <a:lnTo>
                      <a:pt x="72" y="93"/>
                    </a:lnTo>
                    <a:lnTo>
                      <a:pt x="56" y="99"/>
                    </a:lnTo>
                    <a:lnTo>
                      <a:pt x="41" y="99"/>
                    </a:lnTo>
                    <a:lnTo>
                      <a:pt x="24" y="93"/>
                    </a:lnTo>
                    <a:lnTo>
                      <a:pt x="12" y="83"/>
                    </a:lnTo>
                    <a:lnTo>
                      <a:pt x="3" y="68"/>
                    </a:lnTo>
                    <a:lnTo>
                      <a:pt x="0" y="49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5"/>
              <p:cNvSpPr>
                <a:spLocks/>
              </p:cNvSpPr>
              <p:nvPr/>
            </p:nvSpPr>
            <p:spPr bwMode="auto">
              <a:xfrm>
                <a:off x="2133600" y="2678113"/>
                <a:ext cx="365125" cy="903287"/>
              </a:xfrm>
              <a:custGeom>
                <a:avLst/>
                <a:gdLst>
                  <a:gd name="T0" fmla="*/ 327620313 w 230"/>
                  <a:gd name="T1" fmla="*/ 1391125480 h 569"/>
                  <a:gd name="T2" fmla="*/ 385584700 w 230"/>
                  <a:gd name="T3" fmla="*/ 1431447958 h 569"/>
                  <a:gd name="T4" fmla="*/ 430947513 w 230"/>
                  <a:gd name="T5" fmla="*/ 1421367338 h 569"/>
                  <a:gd name="T6" fmla="*/ 463708750 w 230"/>
                  <a:gd name="T7" fmla="*/ 1358362673 h 569"/>
                  <a:gd name="T8" fmla="*/ 463708750 w 230"/>
                  <a:gd name="T9" fmla="*/ 423386016 h 569"/>
                  <a:gd name="T10" fmla="*/ 476310325 w 230"/>
                  <a:gd name="T11" fmla="*/ 405744138 h 569"/>
                  <a:gd name="T12" fmla="*/ 491431263 w 230"/>
                  <a:gd name="T13" fmla="*/ 423386016 h 569"/>
                  <a:gd name="T14" fmla="*/ 496471575 w 230"/>
                  <a:gd name="T15" fmla="*/ 824089844 h 569"/>
                  <a:gd name="T16" fmla="*/ 534273125 w 230"/>
                  <a:gd name="T17" fmla="*/ 846772031 h 569"/>
                  <a:gd name="T18" fmla="*/ 572076263 w 230"/>
                  <a:gd name="T19" fmla="*/ 824089844 h 569"/>
                  <a:gd name="T20" fmla="*/ 577116575 w 230"/>
                  <a:gd name="T21" fmla="*/ 352821680 h 569"/>
                  <a:gd name="T22" fmla="*/ 556955325 w 230"/>
                  <a:gd name="T23" fmla="*/ 307458892 h 569"/>
                  <a:gd name="T24" fmla="*/ 42843450 w 230"/>
                  <a:gd name="T25" fmla="*/ 302418583 h 569"/>
                  <a:gd name="T26" fmla="*/ 5040313 w 230"/>
                  <a:gd name="T27" fmla="*/ 327620131 h 569"/>
                  <a:gd name="T28" fmla="*/ 0 w 230"/>
                  <a:gd name="T29" fmla="*/ 806449554 h 569"/>
                  <a:gd name="T30" fmla="*/ 20161250 w 230"/>
                  <a:gd name="T31" fmla="*/ 841731722 h 569"/>
                  <a:gd name="T32" fmla="*/ 65524063 w 230"/>
                  <a:gd name="T33" fmla="*/ 841731722 h 569"/>
                  <a:gd name="T34" fmla="*/ 85685313 w 230"/>
                  <a:gd name="T35" fmla="*/ 806449554 h 569"/>
                  <a:gd name="T36" fmla="*/ 90725625 w 230"/>
                  <a:gd name="T37" fmla="*/ 410784448 h 569"/>
                  <a:gd name="T38" fmla="*/ 110886875 w 230"/>
                  <a:gd name="T39" fmla="*/ 410784448 h 569"/>
                  <a:gd name="T40" fmla="*/ 115927188 w 230"/>
                  <a:gd name="T41" fmla="*/ 834170463 h 569"/>
                  <a:gd name="T42" fmla="*/ 120967500 w 230"/>
                  <a:gd name="T43" fmla="*/ 1391125480 h 569"/>
                  <a:gd name="T44" fmla="*/ 178931888 w 230"/>
                  <a:gd name="T45" fmla="*/ 1431447958 h 569"/>
                  <a:gd name="T46" fmla="*/ 229335013 w 230"/>
                  <a:gd name="T47" fmla="*/ 1421367338 h 569"/>
                  <a:gd name="T48" fmla="*/ 262096250 w 230"/>
                  <a:gd name="T49" fmla="*/ 1358362673 h 569"/>
                  <a:gd name="T50" fmla="*/ 267136563 w 230"/>
                  <a:gd name="T51" fmla="*/ 841731722 h 569"/>
                  <a:gd name="T52" fmla="*/ 309980013 w 230"/>
                  <a:gd name="T53" fmla="*/ 841731722 h 569"/>
                  <a:gd name="T54" fmla="*/ 320060638 w 230"/>
                  <a:gd name="T55" fmla="*/ 1358362673 h 569"/>
                  <a:gd name="T56" fmla="*/ 171370625 w 230"/>
                  <a:gd name="T57" fmla="*/ 85685265 h 569"/>
                  <a:gd name="T58" fmla="*/ 226814063 w 230"/>
                  <a:gd name="T59" fmla="*/ 17640290 h 569"/>
                  <a:gd name="T60" fmla="*/ 309980013 w 230"/>
                  <a:gd name="T61" fmla="*/ 0 h 569"/>
                  <a:gd name="T62" fmla="*/ 390625013 w 230"/>
                  <a:gd name="T63" fmla="*/ 47882148 h 569"/>
                  <a:gd name="T64" fmla="*/ 415826575 w 230"/>
                  <a:gd name="T65" fmla="*/ 131048052 h 569"/>
                  <a:gd name="T66" fmla="*/ 390625013 w 230"/>
                  <a:gd name="T67" fmla="*/ 224292988 h 569"/>
                  <a:gd name="T68" fmla="*/ 309980013 w 230"/>
                  <a:gd name="T69" fmla="*/ 267136415 h 569"/>
                  <a:gd name="T70" fmla="*/ 226814063 w 230"/>
                  <a:gd name="T71" fmla="*/ 252015486 h 569"/>
                  <a:gd name="T72" fmla="*/ 171370625 w 230"/>
                  <a:gd name="T73" fmla="*/ 181451150 h 569"/>
                  <a:gd name="T74" fmla="*/ 320060638 w 230"/>
                  <a:gd name="T75" fmla="*/ 1358362673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30" h="569">
                    <a:moveTo>
                      <a:pt x="127" y="539"/>
                    </a:moveTo>
                    <a:lnTo>
                      <a:pt x="130" y="552"/>
                    </a:lnTo>
                    <a:lnTo>
                      <a:pt x="139" y="564"/>
                    </a:lnTo>
                    <a:lnTo>
                      <a:pt x="153" y="568"/>
                    </a:lnTo>
                    <a:lnTo>
                      <a:pt x="158" y="568"/>
                    </a:lnTo>
                    <a:lnTo>
                      <a:pt x="171" y="564"/>
                    </a:lnTo>
                    <a:lnTo>
                      <a:pt x="181" y="552"/>
                    </a:lnTo>
                    <a:lnTo>
                      <a:pt x="184" y="539"/>
                    </a:lnTo>
                    <a:lnTo>
                      <a:pt x="184" y="331"/>
                    </a:lnTo>
                    <a:lnTo>
                      <a:pt x="184" y="168"/>
                    </a:lnTo>
                    <a:lnTo>
                      <a:pt x="186" y="163"/>
                    </a:lnTo>
                    <a:lnTo>
                      <a:pt x="189" y="161"/>
                    </a:lnTo>
                    <a:lnTo>
                      <a:pt x="193" y="163"/>
                    </a:lnTo>
                    <a:lnTo>
                      <a:pt x="195" y="168"/>
                    </a:lnTo>
                    <a:lnTo>
                      <a:pt x="195" y="320"/>
                    </a:lnTo>
                    <a:lnTo>
                      <a:pt x="197" y="327"/>
                    </a:lnTo>
                    <a:lnTo>
                      <a:pt x="203" y="334"/>
                    </a:lnTo>
                    <a:lnTo>
                      <a:pt x="212" y="336"/>
                    </a:lnTo>
                    <a:lnTo>
                      <a:pt x="221" y="334"/>
                    </a:lnTo>
                    <a:lnTo>
                      <a:pt x="227" y="327"/>
                    </a:lnTo>
                    <a:lnTo>
                      <a:pt x="229" y="320"/>
                    </a:lnTo>
                    <a:lnTo>
                      <a:pt x="229" y="140"/>
                    </a:lnTo>
                    <a:lnTo>
                      <a:pt x="227" y="130"/>
                    </a:lnTo>
                    <a:lnTo>
                      <a:pt x="221" y="122"/>
                    </a:lnTo>
                    <a:lnTo>
                      <a:pt x="212" y="120"/>
                    </a:lnTo>
                    <a:lnTo>
                      <a:pt x="17" y="120"/>
                    </a:lnTo>
                    <a:lnTo>
                      <a:pt x="8" y="122"/>
                    </a:lnTo>
                    <a:lnTo>
                      <a:pt x="2" y="130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7"/>
                    </a:lnTo>
                    <a:lnTo>
                      <a:pt x="8" y="334"/>
                    </a:lnTo>
                    <a:lnTo>
                      <a:pt x="17" y="336"/>
                    </a:lnTo>
                    <a:lnTo>
                      <a:pt x="26" y="334"/>
                    </a:lnTo>
                    <a:lnTo>
                      <a:pt x="32" y="327"/>
                    </a:lnTo>
                    <a:lnTo>
                      <a:pt x="34" y="320"/>
                    </a:lnTo>
                    <a:lnTo>
                      <a:pt x="34" y="168"/>
                    </a:lnTo>
                    <a:lnTo>
                      <a:pt x="36" y="163"/>
                    </a:lnTo>
                    <a:lnTo>
                      <a:pt x="42" y="161"/>
                    </a:lnTo>
                    <a:lnTo>
                      <a:pt x="44" y="163"/>
                    </a:lnTo>
                    <a:lnTo>
                      <a:pt x="46" y="168"/>
                    </a:lnTo>
                    <a:lnTo>
                      <a:pt x="46" y="331"/>
                    </a:lnTo>
                    <a:lnTo>
                      <a:pt x="46" y="539"/>
                    </a:lnTo>
                    <a:lnTo>
                      <a:pt x="48" y="552"/>
                    </a:lnTo>
                    <a:lnTo>
                      <a:pt x="58" y="564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4"/>
                    </a:lnTo>
                    <a:lnTo>
                      <a:pt x="100" y="552"/>
                    </a:lnTo>
                    <a:lnTo>
                      <a:pt x="104" y="539"/>
                    </a:lnTo>
                    <a:lnTo>
                      <a:pt x="104" y="342"/>
                    </a:lnTo>
                    <a:lnTo>
                      <a:pt x="106" y="334"/>
                    </a:lnTo>
                    <a:lnTo>
                      <a:pt x="115" y="331"/>
                    </a:lnTo>
                    <a:lnTo>
                      <a:pt x="123" y="334"/>
                    </a:lnTo>
                    <a:lnTo>
                      <a:pt x="127" y="342"/>
                    </a:lnTo>
                    <a:lnTo>
                      <a:pt x="127" y="539"/>
                    </a:lnTo>
                    <a:lnTo>
                      <a:pt x="64" y="52"/>
                    </a:lnTo>
                    <a:lnTo>
                      <a:pt x="68" y="34"/>
                    </a:lnTo>
                    <a:lnTo>
                      <a:pt x="76" y="19"/>
                    </a:lnTo>
                    <a:lnTo>
                      <a:pt x="90" y="7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7"/>
                    </a:lnTo>
                    <a:lnTo>
                      <a:pt x="155" y="19"/>
                    </a:lnTo>
                    <a:lnTo>
                      <a:pt x="161" y="34"/>
                    </a:lnTo>
                    <a:lnTo>
                      <a:pt x="165" y="52"/>
                    </a:lnTo>
                    <a:lnTo>
                      <a:pt x="161" y="72"/>
                    </a:lnTo>
                    <a:lnTo>
                      <a:pt x="155" y="89"/>
                    </a:lnTo>
                    <a:lnTo>
                      <a:pt x="139" y="100"/>
                    </a:lnTo>
                    <a:lnTo>
                      <a:pt x="123" y="106"/>
                    </a:lnTo>
                    <a:lnTo>
                      <a:pt x="106" y="106"/>
                    </a:lnTo>
                    <a:lnTo>
                      <a:pt x="90" y="100"/>
                    </a:lnTo>
                    <a:lnTo>
                      <a:pt x="76" y="89"/>
                    </a:lnTo>
                    <a:lnTo>
                      <a:pt x="68" y="72"/>
                    </a:lnTo>
                    <a:lnTo>
                      <a:pt x="64" y="52"/>
                    </a:lnTo>
                    <a:lnTo>
                      <a:pt x="127" y="539"/>
                    </a:lnTo>
                  </a:path>
                </a:pathLst>
              </a:cu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7"/>
              <p:cNvSpPr>
                <a:spLocks/>
              </p:cNvSpPr>
              <p:nvPr/>
            </p:nvSpPr>
            <p:spPr bwMode="auto">
              <a:xfrm>
                <a:off x="2238375" y="2678113"/>
                <a:ext cx="155575" cy="158750"/>
              </a:xfrm>
              <a:custGeom>
                <a:avLst/>
                <a:gdLst>
                  <a:gd name="T0" fmla="*/ 0 w 98"/>
                  <a:gd name="T1" fmla="*/ 123488450 h 100"/>
                  <a:gd name="T2" fmla="*/ 10080625 w 98"/>
                  <a:gd name="T3" fmla="*/ 78125638 h 100"/>
                  <a:gd name="T4" fmla="*/ 30241875 w 98"/>
                  <a:gd name="T5" fmla="*/ 45362813 h 100"/>
                  <a:gd name="T6" fmla="*/ 63004700 w 98"/>
                  <a:gd name="T7" fmla="*/ 15120938 h 100"/>
                  <a:gd name="T8" fmla="*/ 103327200 w 98"/>
                  <a:gd name="T9" fmla="*/ 0 h 100"/>
                  <a:gd name="T10" fmla="*/ 141128750 w 98"/>
                  <a:gd name="T11" fmla="*/ 0 h 100"/>
                  <a:gd name="T12" fmla="*/ 181451250 w 98"/>
                  <a:gd name="T13" fmla="*/ 15120938 h 100"/>
                  <a:gd name="T14" fmla="*/ 219254388 w 98"/>
                  <a:gd name="T15" fmla="*/ 45362813 h 100"/>
                  <a:gd name="T16" fmla="*/ 234375325 w 98"/>
                  <a:gd name="T17" fmla="*/ 78125638 h 100"/>
                  <a:gd name="T18" fmla="*/ 244455950 w 98"/>
                  <a:gd name="T19" fmla="*/ 123488450 h 100"/>
                  <a:gd name="T20" fmla="*/ 234375325 w 98"/>
                  <a:gd name="T21" fmla="*/ 171370625 h 100"/>
                  <a:gd name="T22" fmla="*/ 219254388 w 98"/>
                  <a:gd name="T23" fmla="*/ 209173763 h 100"/>
                  <a:gd name="T24" fmla="*/ 181451250 w 98"/>
                  <a:gd name="T25" fmla="*/ 234375325 h 100"/>
                  <a:gd name="T26" fmla="*/ 141128750 w 98"/>
                  <a:gd name="T27" fmla="*/ 249496263 h 100"/>
                  <a:gd name="T28" fmla="*/ 103327200 w 98"/>
                  <a:gd name="T29" fmla="*/ 249496263 h 100"/>
                  <a:gd name="T30" fmla="*/ 63004700 w 98"/>
                  <a:gd name="T31" fmla="*/ 234375325 h 100"/>
                  <a:gd name="T32" fmla="*/ 30241875 w 98"/>
                  <a:gd name="T33" fmla="*/ 209173763 h 100"/>
                  <a:gd name="T34" fmla="*/ 10080625 w 98"/>
                  <a:gd name="T35" fmla="*/ 171370625 h 100"/>
                  <a:gd name="T36" fmla="*/ 0 w 98"/>
                  <a:gd name="T37" fmla="*/ 123488450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0">
                    <a:moveTo>
                      <a:pt x="0" y="49"/>
                    </a:moveTo>
                    <a:lnTo>
                      <a:pt x="4" y="31"/>
                    </a:lnTo>
                    <a:lnTo>
                      <a:pt x="12" y="18"/>
                    </a:lnTo>
                    <a:lnTo>
                      <a:pt x="25" y="6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6"/>
                    </a:lnTo>
                    <a:lnTo>
                      <a:pt x="87" y="18"/>
                    </a:lnTo>
                    <a:lnTo>
                      <a:pt x="93" y="31"/>
                    </a:lnTo>
                    <a:lnTo>
                      <a:pt x="97" y="49"/>
                    </a:lnTo>
                    <a:lnTo>
                      <a:pt x="93" y="68"/>
                    </a:lnTo>
                    <a:lnTo>
                      <a:pt x="87" y="83"/>
                    </a:lnTo>
                    <a:lnTo>
                      <a:pt x="72" y="93"/>
                    </a:lnTo>
                    <a:lnTo>
                      <a:pt x="56" y="99"/>
                    </a:lnTo>
                    <a:lnTo>
                      <a:pt x="41" y="99"/>
                    </a:lnTo>
                    <a:lnTo>
                      <a:pt x="25" y="93"/>
                    </a:lnTo>
                    <a:lnTo>
                      <a:pt x="12" y="83"/>
                    </a:lnTo>
                    <a:lnTo>
                      <a:pt x="4" y="68"/>
                    </a:lnTo>
                    <a:lnTo>
                      <a:pt x="0" y="49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8"/>
              <p:cNvSpPr>
                <a:spLocks/>
              </p:cNvSpPr>
              <p:nvPr/>
            </p:nvSpPr>
            <p:spPr bwMode="auto">
              <a:xfrm>
                <a:off x="3048000" y="2678113"/>
                <a:ext cx="365125" cy="903287"/>
              </a:xfrm>
              <a:custGeom>
                <a:avLst/>
                <a:gdLst>
                  <a:gd name="T0" fmla="*/ 327620313 w 230"/>
                  <a:gd name="T1" fmla="*/ 1391125480 h 569"/>
                  <a:gd name="T2" fmla="*/ 385584700 w 230"/>
                  <a:gd name="T3" fmla="*/ 1431447958 h 569"/>
                  <a:gd name="T4" fmla="*/ 430947513 w 230"/>
                  <a:gd name="T5" fmla="*/ 1421367338 h 569"/>
                  <a:gd name="T6" fmla="*/ 463708750 w 230"/>
                  <a:gd name="T7" fmla="*/ 1358362673 h 569"/>
                  <a:gd name="T8" fmla="*/ 463708750 w 230"/>
                  <a:gd name="T9" fmla="*/ 423386016 h 569"/>
                  <a:gd name="T10" fmla="*/ 476310325 w 230"/>
                  <a:gd name="T11" fmla="*/ 405744138 h 569"/>
                  <a:gd name="T12" fmla="*/ 491431263 w 230"/>
                  <a:gd name="T13" fmla="*/ 423386016 h 569"/>
                  <a:gd name="T14" fmla="*/ 496471575 w 230"/>
                  <a:gd name="T15" fmla="*/ 824089844 h 569"/>
                  <a:gd name="T16" fmla="*/ 534273125 w 230"/>
                  <a:gd name="T17" fmla="*/ 846772031 h 569"/>
                  <a:gd name="T18" fmla="*/ 572076263 w 230"/>
                  <a:gd name="T19" fmla="*/ 824089844 h 569"/>
                  <a:gd name="T20" fmla="*/ 577116575 w 230"/>
                  <a:gd name="T21" fmla="*/ 352821680 h 569"/>
                  <a:gd name="T22" fmla="*/ 556955325 w 230"/>
                  <a:gd name="T23" fmla="*/ 307458892 h 569"/>
                  <a:gd name="T24" fmla="*/ 42843450 w 230"/>
                  <a:gd name="T25" fmla="*/ 302418583 h 569"/>
                  <a:gd name="T26" fmla="*/ 5040313 w 230"/>
                  <a:gd name="T27" fmla="*/ 327620131 h 569"/>
                  <a:gd name="T28" fmla="*/ 0 w 230"/>
                  <a:gd name="T29" fmla="*/ 806449554 h 569"/>
                  <a:gd name="T30" fmla="*/ 20161250 w 230"/>
                  <a:gd name="T31" fmla="*/ 841731722 h 569"/>
                  <a:gd name="T32" fmla="*/ 65524063 w 230"/>
                  <a:gd name="T33" fmla="*/ 841731722 h 569"/>
                  <a:gd name="T34" fmla="*/ 85685313 w 230"/>
                  <a:gd name="T35" fmla="*/ 806449554 h 569"/>
                  <a:gd name="T36" fmla="*/ 90725625 w 230"/>
                  <a:gd name="T37" fmla="*/ 410784448 h 569"/>
                  <a:gd name="T38" fmla="*/ 110886875 w 230"/>
                  <a:gd name="T39" fmla="*/ 410784448 h 569"/>
                  <a:gd name="T40" fmla="*/ 115927188 w 230"/>
                  <a:gd name="T41" fmla="*/ 834170463 h 569"/>
                  <a:gd name="T42" fmla="*/ 120967500 w 230"/>
                  <a:gd name="T43" fmla="*/ 1391125480 h 569"/>
                  <a:gd name="T44" fmla="*/ 178931888 w 230"/>
                  <a:gd name="T45" fmla="*/ 1431447958 h 569"/>
                  <a:gd name="T46" fmla="*/ 229335013 w 230"/>
                  <a:gd name="T47" fmla="*/ 1421367338 h 569"/>
                  <a:gd name="T48" fmla="*/ 262096250 w 230"/>
                  <a:gd name="T49" fmla="*/ 1358362673 h 569"/>
                  <a:gd name="T50" fmla="*/ 267136563 w 230"/>
                  <a:gd name="T51" fmla="*/ 841731722 h 569"/>
                  <a:gd name="T52" fmla="*/ 309980013 w 230"/>
                  <a:gd name="T53" fmla="*/ 841731722 h 569"/>
                  <a:gd name="T54" fmla="*/ 320060638 w 230"/>
                  <a:gd name="T55" fmla="*/ 1358362673 h 569"/>
                  <a:gd name="T56" fmla="*/ 171370625 w 230"/>
                  <a:gd name="T57" fmla="*/ 85685265 h 569"/>
                  <a:gd name="T58" fmla="*/ 226814063 w 230"/>
                  <a:gd name="T59" fmla="*/ 17640290 h 569"/>
                  <a:gd name="T60" fmla="*/ 309980013 w 230"/>
                  <a:gd name="T61" fmla="*/ 0 h 569"/>
                  <a:gd name="T62" fmla="*/ 390625013 w 230"/>
                  <a:gd name="T63" fmla="*/ 47882148 h 569"/>
                  <a:gd name="T64" fmla="*/ 415826575 w 230"/>
                  <a:gd name="T65" fmla="*/ 131048052 h 569"/>
                  <a:gd name="T66" fmla="*/ 390625013 w 230"/>
                  <a:gd name="T67" fmla="*/ 224292988 h 569"/>
                  <a:gd name="T68" fmla="*/ 309980013 w 230"/>
                  <a:gd name="T69" fmla="*/ 267136415 h 569"/>
                  <a:gd name="T70" fmla="*/ 226814063 w 230"/>
                  <a:gd name="T71" fmla="*/ 252015486 h 569"/>
                  <a:gd name="T72" fmla="*/ 171370625 w 230"/>
                  <a:gd name="T73" fmla="*/ 181451150 h 569"/>
                  <a:gd name="T74" fmla="*/ 320060638 w 230"/>
                  <a:gd name="T75" fmla="*/ 1358362673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30" h="569">
                    <a:moveTo>
                      <a:pt x="127" y="539"/>
                    </a:moveTo>
                    <a:lnTo>
                      <a:pt x="130" y="552"/>
                    </a:lnTo>
                    <a:lnTo>
                      <a:pt x="139" y="564"/>
                    </a:lnTo>
                    <a:lnTo>
                      <a:pt x="153" y="568"/>
                    </a:lnTo>
                    <a:lnTo>
                      <a:pt x="158" y="568"/>
                    </a:lnTo>
                    <a:lnTo>
                      <a:pt x="171" y="564"/>
                    </a:lnTo>
                    <a:lnTo>
                      <a:pt x="181" y="552"/>
                    </a:lnTo>
                    <a:lnTo>
                      <a:pt x="184" y="539"/>
                    </a:lnTo>
                    <a:lnTo>
                      <a:pt x="184" y="331"/>
                    </a:lnTo>
                    <a:lnTo>
                      <a:pt x="184" y="168"/>
                    </a:lnTo>
                    <a:lnTo>
                      <a:pt x="186" y="163"/>
                    </a:lnTo>
                    <a:lnTo>
                      <a:pt x="189" y="161"/>
                    </a:lnTo>
                    <a:lnTo>
                      <a:pt x="193" y="163"/>
                    </a:lnTo>
                    <a:lnTo>
                      <a:pt x="195" y="168"/>
                    </a:lnTo>
                    <a:lnTo>
                      <a:pt x="195" y="320"/>
                    </a:lnTo>
                    <a:lnTo>
                      <a:pt x="197" y="327"/>
                    </a:lnTo>
                    <a:lnTo>
                      <a:pt x="203" y="334"/>
                    </a:lnTo>
                    <a:lnTo>
                      <a:pt x="212" y="336"/>
                    </a:lnTo>
                    <a:lnTo>
                      <a:pt x="221" y="334"/>
                    </a:lnTo>
                    <a:lnTo>
                      <a:pt x="227" y="327"/>
                    </a:lnTo>
                    <a:lnTo>
                      <a:pt x="229" y="320"/>
                    </a:lnTo>
                    <a:lnTo>
                      <a:pt x="229" y="140"/>
                    </a:lnTo>
                    <a:lnTo>
                      <a:pt x="227" y="130"/>
                    </a:lnTo>
                    <a:lnTo>
                      <a:pt x="221" y="122"/>
                    </a:lnTo>
                    <a:lnTo>
                      <a:pt x="212" y="120"/>
                    </a:lnTo>
                    <a:lnTo>
                      <a:pt x="17" y="120"/>
                    </a:lnTo>
                    <a:lnTo>
                      <a:pt x="8" y="122"/>
                    </a:lnTo>
                    <a:lnTo>
                      <a:pt x="2" y="130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7"/>
                    </a:lnTo>
                    <a:lnTo>
                      <a:pt x="8" y="334"/>
                    </a:lnTo>
                    <a:lnTo>
                      <a:pt x="17" y="336"/>
                    </a:lnTo>
                    <a:lnTo>
                      <a:pt x="26" y="334"/>
                    </a:lnTo>
                    <a:lnTo>
                      <a:pt x="32" y="327"/>
                    </a:lnTo>
                    <a:lnTo>
                      <a:pt x="34" y="320"/>
                    </a:lnTo>
                    <a:lnTo>
                      <a:pt x="34" y="168"/>
                    </a:lnTo>
                    <a:lnTo>
                      <a:pt x="36" y="163"/>
                    </a:lnTo>
                    <a:lnTo>
                      <a:pt x="42" y="161"/>
                    </a:lnTo>
                    <a:lnTo>
                      <a:pt x="44" y="163"/>
                    </a:lnTo>
                    <a:lnTo>
                      <a:pt x="46" y="168"/>
                    </a:lnTo>
                    <a:lnTo>
                      <a:pt x="46" y="331"/>
                    </a:lnTo>
                    <a:lnTo>
                      <a:pt x="46" y="539"/>
                    </a:lnTo>
                    <a:lnTo>
                      <a:pt x="48" y="552"/>
                    </a:lnTo>
                    <a:lnTo>
                      <a:pt x="58" y="564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4"/>
                    </a:lnTo>
                    <a:lnTo>
                      <a:pt x="100" y="552"/>
                    </a:lnTo>
                    <a:lnTo>
                      <a:pt x="104" y="539"/>
                    </a:lnTo>
                    <a:lnTo>
                      <a:pt x="104" y="342"/>
                    </a:lnTo>
                    <a:lnTo>
                      <a:pt x="106" y="334"/>
                    </a:lnTo>
                    <a:lnTo>
                      <a:pt x="115" y="331"/>
                    </a:lnTo>
                    <a:lnTo>
                      <a:pt x="123" y="334"/>
                    </a:lnTo>
                    <a:lnTo>
                      <a:pt x="127" y="342"/>
                    </a:lnTo>
                    <a:lnTo>
                      <a:pt x="127" y="539"/>
                    </a:lnTo>
                    <a:lnTo>
                      <a:pt x="64" y="52"/>
                    </a:lnTo>
                    <a:lnTo>
                      <a:pt x="68" y="34"/>
                    </a:lnTo>
                    <a:lnTo>
                      <a:pt x="76" y="19"/>
                    </a:lnTo>
                    <a:lnTo>
                      <a:pt x="90" y="7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7"/>
                    </a:lnTo>
                    <a:lnTo>
                      <a:pt x="155" y="19"/>
                    </a:lnTo>
                    <a:lnTo>
                      <a:pt x="161" y="34"/>
                    </a:lnTo>
                    <a:lnTo>
                      <a:pt x="165" y="52"/>
                    </a:lnTo>
                    <a:lnTo>
                      <a:pt x="161" y="72"/>
                    </a:lnTo>
                    <a:lnTo>
                      <a:pt x="155" y="89"/>
                    </a:lnTo>
                    <a:lnTo>
                      <a:pt x="139" y="100"/>
                    </a:lnTo>
                    <a:lnTo>
                      <a:pt x="123" y="106"/>
                    </a:lnTo>
                    <a:lnTo>
                      <a:pt x="106" y="106"/>
                    </a:lnTo>
                    <a:lnTo>
                      <a:pt x="90" y="100"/>
                    </a:lnTo>
                    <a:lnTo>
                      <a:pt x="76" y="89"/>
                    </a:lnTo>
                    <a:lnTo>
                      <a:pt x="68" y="72"/>
                    </a:lnTo>
                    <a:lnTo>
                      <a:pt x="64" y="52"/>
                    </a:lnTo>
                    <a:lnTo>
                      <a:pt x="127" y="539"/>
                    </a:lnTo>
                  </a:path>
                </a:pathLst>
              </a:custGeom>
              <a:solidFill>
                <a:srgbClr val="00B7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20"/>
              <p:cNvSpPr>
                <a:spLocks/>
              </p:cNvSpPr>
              <p:nvPr/>
            </p:nvSpPr>
            <p:spPr bwMode="auto">
              <a:xfrm>
                <a:off x="3152775" y="2678113"/>
                <a:ext cx="155575" cy="158750"/>
              </a:xfrm>
              <a:custGeom>
                <a:avLst/>
                <a:gdLst>
                  <a:gd name="T0" fmla="*/ 0 w 98"/>
                  <a:gd name="T1" fmla="*/ 123488450 h 100"/>
                  <a:gd name="T2" fmla="*/ 10080625 w 98"/>
                  <a:gd name="T3" fmla="*/ 78125638 h 100"/>
                  <a:gd name="T4" fmla="*/ 30241875 w 98"/>
                  <a:gd name="T5" fmla="*/ 45362813 h 100"/>
                  <a:gd name="T6" fmla="*/ 63004700 w 98"/>
                  <a:gd name="T7" fmla="*/ 15120938 h 100"/>
                  <a:gd name="T8" fmla="*/ 103327200 w 98"/>
                  <a:gd name="T9" fmla="*/ 0 h 100"/>
                  <a:gd name="T10" fmla="*/ 141128750 w 98"/>
                  <a:gd name="T11" fmla="*/ 0 h 100"/>
                  <a:gd name="T12" fmla="*/ 181451250 w 98"/>
                  <a:gd name="T13" fmla="*/ 15120938 h 100"/>
                  <a:gd name="T14" fmla="*/ 219254388 w 98"/>
                  <a:gd name="T15" fmla="*/ 45362813 h 100"/>
                  <a:gd name="T16" fmla="*/ 234375325 w 98"/>
                  <a:gd name="T17" fmla="*/ 78125638 h 100"/>
                  <a:gd name="T18" fmla="*/ 244455950 w 98"/>
                  <a:gd name="T19" fmla="*/ 123488450 h 100"/>
                  <a:gd name="T20" fmla="*/ 234375325 w 98"/>
                  <a:gd name="T21" fmla="*/ 171370625 h 100"/>
                  <a:gd name="T22" fmla="*/ 219254388 w 98"/>
                  <a:gd name="T23" fmla="*/ 209173763 h 100"/>
                  <a:gd name="T24" fmla="*/ 181451250 w 98"/>
                  <a:gd name="T25" fmla="*/ 234375325 h 100"/>
                  <a:gd name="T26" fmla="*/ 141128750 w 98"/>
                  <a:gd name="T27" fmla="*/ 249496263 h 100"/>
                  <a:gd name="T28" fmla="*/ 103327200 w 98"/>
                  <a:gd name="T29" fmla="*/ 249496263 h 100"/>
                  <a:gd name="T30" fmla="*/ 63004700 w 98"/>
                  <a:gd name="T31" fmla="*/ 234375325 h 100"/>
                  <a:gd name="T32" fmla="*/ 30241875 w 98"/>
                  <a:gd name="T33" fmla="*/ 209173763 h 100"/>
                  <a:gd name="T34" fmla="*/ 10080625 w 98"/>
                  <a:gd name="T35" fmla="*/ 171370625 h 100"/>
                  <a:gd name="T36" fmla="*/ 0 w 98"/>
                  <a:gd name="T37" fmla="*/ 123488450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0">
                    <a:moveTo>
                      <a:pt x="0" y="49"/>
                    </a:moveTo>
                    <a:lnTo>
                      <a:pt x="4" y="31"/>
                    </a:lnTo>
                    <a:lnTo>
                      <a:pt x="12" y="18"/>
                    </a:lnTo>
                    <a:lnTo>
                      <a:pt x="25" y="6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6"/>
                    </a:lnTo>
                    <a:lnTo>
                      <a:pt x="87" y="18"/>
                    </a:lnTo>
                    <a:lnTo>
                      <a:pt x="93" y="31"/>
                    </a:lnTo>
                    <a:lnTo>
                      <a:pt x="97" y="49"/>
                    </a:lnTo>
                    <a:lnTo>
                      <a:pt x="93" y="68"/>
                    </a:lnTo>
                    <a:lnTo>
                      <a:pt x="87" y="83"/>
                    </a:lnTo>
                    <a:lnTo>
                      <a:pt x="72" y="93"/>
                    </a:lnTo>
                    <a:lnTo>
                      <a:pt x="56" y="99"/>
                    </a:lnTo>
                    <a:lnTo>
                      <a:pt x="41" y="99"/>
                    </a:lnTo>
                    <a:lnTo>
                      <a:pt x="25" y="93"/>
                    </a:lnTo>
                    <a:lnTo>
                      <a:pt x="12" y="83"/>
                    </a:lnTo>
                    <a:lnTo>
                      <a:pt x="4" y="68"/>
                    </a:lnTo>
                    <a:lnTo>
                      <a:pt x="0" y="49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21"/>
              <p:cNvSpPr>
                <a:spLocks/>
              </p:cNvSpPr>
              <p:nvPr/>
            </p:nvSpPr>
            <p:spPr bwMode="auto">
              <a:xfrm>
                <a:off x="3962400" y="2678113"/>
                <a:ext cx="363538" cy="903287"/>
              </a:xfrm>
              <a:custGeom>
                <a:avLst/>
                <a:gdLst>
                  <a:gd name="T0" fmla="*/ 327620763 w 229"/>
                  <a:gd name="T1" fmla="*/ 1391125480 h 569"/>
                  <a:gd name="T2" fmla="*/ 385585230 w 229"/>
                  <a:gd name="T3" fmla="*/ 1431447958 h 569"/>
                  <a:gd name="T4" fmla="*/ 430948105 w 229"/>
                  <a:gd name="T5" fmla="*/ 1421367338 h 569"/>
                  <a:gd name="T6" fmla="*/ 463709388 w 229"/>
                  <a:gd name="T7" fmla="*/ 1358362673 h 569"/>
                  <a:gd name="T8" fmla="*/ 463709388 w 229"/>
                  <a:gd name="T9" fmla="*/ 423386016 h 569"/>
                  <a:gd name="T10" fmla="*/ 476310980 w 229"/>
                  <a:gd name="T11" fmla="*/ 405744138 h 569"/>
                  <a:gd name="T12" fmla="*/ 491431938 w 229"/>
                  <a:gd name="T13" fmla="*/ 423386016 h 569"/>
                  <a:gd name="T14" fmla="*/ 496472258 w 229"/>
                  <a:gd name="T15" fmla="*/ 824089844 h 569"/>
                  <a:gd name="T16" fmla="*/ 534273860 w 229"/>
                  <a:gd name="T17" fmla="*/ 846772031 h 569"/>
                  <a:gd name="T18" fmla="*/ 572077049 w 229"/>
                  <a:gd name="T19" fmla="*/ 824089844 h 569"/>
                  <a:gd name="T20" fmla="*/ 574596415 w 229"/>
                  <a:gd name="T21" fmla="*/ 352821680 h 569"/>
                  <a:gd name="T22" fmla="*/ 556956091 w 229"/>
                  <a:gd name="T23" fmla="*/ 307458892 h 569"/>
                  <a:gd name="T24" fmla="*/ 42843509 w 229"/>
                  <a:gd name="T25" fmla="*/ 302418583 h 569"/>
                  <a:gd name="T26" fmla="*/ 5040319 w 229"/>
                  <a:gd name="T27" fmla="*/ 327620131 h 569"/>
                  <a:gd name="T28" fmla="*/ 0 w 229"/>
                  <a:gd name="T29" fmla="*/ 806449554 h 569"/>
                  <a:gd name="T30" fmla="*/ 20161278 w 229"/>
                  <a:gd name="T31" fmla="*/ 841731722 h 569"/>
                  <a:gd name="T32" fmla="*/ 65524153 w 229"/>
                  <a:gd name="T33" fmla="*/ 841731722 h 569"/>
                  <a:gd name="T34" fmla="*/ 85685430 w 229"/>
                  <a:gd name="T35" fmla="*/ 806449554 h 569"/>
                  <a:gd name="T36" fmla="*/ 90725750 w 229"/>
                  <a:gd name="T37" fmla="*/ 410784448 h 569"/>
                  <a:gd name="T38" fmla="*/ 110887028 w 229"/>
                  <a:gd name="T39" fmla="*/ 410784448 h 569"/>
                  <a:gd name="T40" fmla="*/ 115927347 w 229"/>
                  <a:gd name="T41" fmla="*/ 834170463 h 569"/>
                  <a:gd name="T42" fmla="*/ 120967666 w 229"/>
                  <a:gd name="T43" fmla="*/ 1391125480 h 569"/>
                  <a:gd name="T44" fmla="*/ 178932134 w 229"/>
                  <a:gd name="T45" fmla="*/ 1431447958 h 569"/>
                  <a:gd name="T46" fmla="*/ 229335328 w 229"/>
                  <a:gd name="T47" fmla="*/ 1421367338 h 569"/>
                  <a:gd name="T48" fmla="*/ 262096610 w 229"/>
                  <a:gd name="T49" fmla="*/ 1358362673 h 569"/>
                  <a:gd name="T50" fmla="*/ 267136930 w 229"/>
                  <a:gd name="T51" fmla="*/ 841731722 h 569"/>
                  <a:gd name="T52" fmla="*/ 309980439 w 229"/>
                  <a:gd name="T53" fmla="*/ 841731722 h 569"/>
                  <a:gd name="T54" fmla="*/ 320061078 w 229"/>
                  <a:gd name="T55" fmla="*/ 1358362673 h 569"/>
                  <a:gd name="T56" fmla="*/ 168851495 w 229"/>
                  <a:gd name="T57" fmla="*/ 85685265 h 569"/>
                  <a:gd name="T58" fmla="*/ 226814374 w 229"/>
                  <a:gd name="T59" fmla="*/ 17640290 h 569"/>
                  <a:gd name="T60" fmla="*/ 309980439 w 229"/>
                  <a:gd name="T61" fmla="*/ 0 h 569"/>
                  <a:gd name="T62" fmla="*/ 390625550 w 229"/>
                  <a:gd name="T63" fmla="*/ 47882148 h 569"/>
                  <a:gd name="T64" fmla="*/ 415827147 w 229"/>
                  <a:gd name="T65" fmla="*/ 131048052 h 569"/>
                  <a:gd name="T66" fmla="*/ 390625550 w 229"/>
                  <a:gd name="T67" fmla="*/ 224292988 h 569"/>
                  <a:gd name="T68" fmla="*/ 309980439 w 229"/>
                  <a:gd name="T69" fmla="*/ 267136415 h 569"/>
                  <a:gd name="T70" fmla="*/ 226814374 w 229"/>
                  <a:gd name="T71" fmla="*/ 252015486 h 569"/>
                  <a:gd name="T72" fmla="*/ 168851495 w 229"/>
                  <a:gd name="T73" fmla="*/ 181451150 h 569"/>
                  <a:gd name="T74" fmla="*/ 320061078 w 229"/>
                  <a:gd name="T75" fmla="*/ 1358362673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569">
                    <a:moveTo>
                      <a:pt x="127" y="539"/>
                    </a:moveTo>
                    <a:lnTo>
                      <a:pt x="130" y="552"/>
                    </a:lnTo>
                    <a:lnTo>
                      <a:pt x="139" y="564"/>
                    </a:lnTo>
                    <a:lnTo>
                      <a:pt x="153" y="568"/>
                    </a:lnTo>
                    <a:lnTo>
                      <a:pt x="158" y="568"/>
                    </a:lnTo>
                    <a:lnTo>
                      <a:pt x="171" y="564"/>
                    </a:lnTo>
                    <a:lnTo>
                      <a:pt x="181" y="552"/>
                    </a:lnTo>
                    <a:lnTo>
                      <a:pt x="184" y="539"/>
                    </a:lnTo>
                    <a:lnTo>
                      <a:pt x="184" y="331"/>
                    </a:lnTo>
                    <a:lnTo>
                      <a:pt x="184" y="168"/>
                    </a:lnTo>
                    <a:lnTo>
                      <a:pt x="185" y="163"/>
                    </a:lnTo>
                    <a:lnTo>
                      <a:pt x="189" y="161"/>
                    </a:lnTo>
                    <a:lnTo>
                      <a:pt x="193" y="163"/>
                    </a:lnTo>
                    <a:lnTo>
                      <a:pt x="195" y="168"/>
                    </a:lnTo>
                    <a:lnTo>
                      <a:pt x="195" y="320"/>
                    </a:lnTo>
                    <a:lnTo>
                      <a:pt x="197" y="327"/>
                    </a:lnTo>
                    <a:lnTo>
                      <a:pt x="203" y="334"/>
                    </a:lnTo>
                    <a:lnTo>
                      <a:pt x="212" y="336"/>
                    </a:lnTo>
                    <a:lnTo>
                      <a:pt x="221" y="334"/>
                    </a:lnTo>
                    <a:lnTo>
                      <a:pt x="227" y="327"/>
                    </a:lnTo>
                    <a:lnTo>
                      <a:pt x="228" y="320"/>
                    </a:lnTo>
                    <a:lnTo>
                      <a:pt x="228" y="140"/>
                    </a:lnTo>
                    <a:lnTo>
                      <a:pt x="227" y="130"/>
                    </a:lnTo>
                    <a:lnTo>
                      <a:pt x="221" y="122"/>
                    </a:lnTo>
                    <a:lnTo>
                      <a:pt x="212" y="120"/>
                    </a:lnTo>
                    <a:lnTo>
                      <a:pt x="17" y="120"/>
                    </a:lnTo>
                    <a:lnTo>
                      <a:pt x="8" y="122"/>
                    </a:lnTo>
                    <a:lnTo>
                      <a:pt x="2" y="130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7"/>
                    </a:lnTo>
                    <a:lnTo>
                      <a:pt x="8" y="334"/>
                    </a:lnTo>
                    <a:lnTo>
                      <a:pt x="17" y="336"/>
                    </a:lnTo>
                    <a:lnTo>
                      <a:pt x="26" y="334"/>
                    </a:lnTo>
                    <a:lnTo>
                      <a:pt x="32" y="327"/>
                    </a:lnTo>
                    <a:lnTo>
                      <a:pt x="34" y="320"/>
                    </a:lnTo>
                    <a:lnTo>
                      <a:pt x="34" y="168"/>
                    </a:lnTo>
                    <a:lnTo>
                      <a:pt x="36" y="163"/>
                    </a:lnTo>
                    <a:lnTo>
                      <a:pt x="42" y="161"/>
                    </a:lnTo>
                    <a:lnTo>
                      <a:pt x="44" y="163"/>
                    </a:lnTo>
                    <a:lnTo>
                      <a:pt x="46" y="168"/>
                    </a:lnTo>
                    <a:lnTo>
                      <a:pt x="46" y="331"/>
                    </a:lnTo>
                    <a:lnTo>
                      <a:pt x="46" y="539"/>
                    </a:lnTo>
                    <a:lnTo>
                      <a:pt x="48" y="552"/>
                    </a:lnTo>
                    <a:lnTo>
                      <a:pt x="58" y="564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4"/>
                    </a:lnTo>
                    <a:lnTo>
                      <a:pt x="100" y="552"/>
                    </a:lnTo>
                    <a:lnTo>
                      <a:pt x="104" y="539"/>
                    </a:lnTo>
                    <a:lnTo>
                      <a:pt x="104" y="342"/>
                    </a:lnTo>
                    <a:lnTo>
                      <a:pt x="106" y="334"/>
                    </a:lnTo>
                    <a:lnTo>
                      <a:pt x="115" y="331"/>
                    </a:lnTo>
                    <a:lnTo>
                      <a:pt x="123" y="334"/>
                    </a:lnTo>
                    <a:lnTo>
                      <a:pt x="127" y="342"/>
                    </a:lnTo>
                    <a:lnTo>
                      <a:pt x="127" y="539"/>
                    </a:lnTo>
                    <a:lnTo>
                      <a:pt x="64" y="52"/>
                    </a:lnTo>
                    <a:lnTo>
                      <a:pt x="67" y="34"/>
                    </a:lnTo>
                    <a:lnTo>
                      <a:pt x="76" y="19"/>
                    </a:lnTo>
                    <a:lnTo>
                      <a:pt x="90" y="7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7"/>
                    </a:lnTo>
                    <a:lnTo>
                      <a:pt x="155" y="19"/>
                    </a:lnTo>
                    <a:lnTo>
                      <a:pt x="161" y="34"/>
                    </a:lnTo>
                    <a:lnTo>
                      <a:pt x="165" y="52"/>
                    </a:lnTo>
                    <a:lnTo>
                      <a:pt x="161" y="72"/>
                    </a:lnTo>
                    <a:lnTo>
                      <a:pt x="155" y="89"/>
                    </a:lnTo>
                    <a:lnTo>
                      <a:pt x="139" y="100"/>
                    </a:lnTo>
                    <a:lnTo>
                      <a:pt x="123" y="106"/>
                    </a:lnTo>
                    <a:lnTo>
                      <a:pt x="106" y="106"/>
                    </a:lnTo>
                    <a:lnTo>
                      <a:pt x="90" y="100"/>
                    </a:lnTo>
                    <a:lnTo>
                      <a:pt x="76" y="89"/>
                    </a:lnTo>
                    <a:lnTo>
                      <a:pt x="67" y="72"/>
                    </a:lnTo>
                    <a:lnTo>
                      <a:pt x="64" y="52"/>
                    </a:lnTo>
                    <a:lnTo>
                      <a:pt x="127" y="539"/>
                    </a:lnTo>
                  </a:path>
                </a:pathLst>
              </a:cu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23"/>
              <p:cNvSpPr>
                <a:spLocks/>
              </p:cNvSpPr>
              <p:nvPr/>
            </p:nvSpPr>
            <p:spPr bwMode="auto">
              <a:xfrm>
                <a:off x="4067175" y="2678113"/>
                <a:ext cx="155575" cy="158750"/>
              </a:xfrm>
              <a:custGeom>
                <a:avLst/>
                <a:gdLst>
                  <a:gd name="T0" fmla="*/ 0 w 98"/>
                  <a:gd name="T1" fmla="*/ 123488450 h 100"/>
                  <a:gd name="T2" fmla="*/ 7561263 w 98"/>
                  <a:gd name="T3" fmla="*/ 78125638 h 100"/>
                  <a:gd name="T4" fmla="*/ 30241875 w 98"/>
                  <a:gd name="T5" fmla="*/ 45362813 h 100"/>
                  <a:gd name="T6" fmla="*/ 63004700 w 98"/>
                  <a:gd name="T7" fmla="*/ 15120938 h 100"/>
                  <a:gd name="T8" fmla="*/ 103327200 w 98"/>
                  <a:gd name="T9" fmla="*/ 0 h 100"/>
                  <a:gd name="T10" fmla="*/ 141128750 w 98"/>
                  <a:gd name="T11" fmla="*/ 0 h 100"/>
                  <a:gd name="T12" fmla="*/ 181451250 w 98"/>
                  <a:gd name="T13" fmla="*/ 15120938 h 100"/>
                  <a:gd name="T14" fmla="*/ 219254388 w 98"/>
                  <a:gd name="T15" fmla="*/ 45362813 h 100"/>
                  <a:gd name="T16" fmla="*/ 234375325 w 98"/>
                  <a:gd name="T17" fmla="*/ 78125638 h 100"/>
                  <a:gd name="T18" fmla="*/ 244455950 w 98"/>
                  <a:gd name="T19" fmla="*/ 123488450 h 100"/>
                  <a:gd name="T20" fmla="*/ 234375325 w 98"/>
                  <a:gd name="T21" fmla="*/ 171370625 h 100"/>
                  <a:gd name="T22" fmla="*/ 219254388 w 98"/>
                  <a:gd name="T23" fmla="*/ 209173763 h 100"/>
                  <a:gd name="T24" fmla="*/ 181451250 w 98"/>
                  <a:gd name="T25" fmla="*/ 234375325 h 100"/>
                  <a:gd name="T26" fmla="*/ 141128750 w 98"/>
                  <a:gd name="T27" fmla="*/ 249496263 h 100"/>
                  <a:gd name="T28" fmla="*/ 103327200 w 98"/>
                  <a:gd name="T29" fmla="*/ 249496263 h 100"/>
                  <a:gd name="T30" fmla="*/ 63004700 w 98"/>
                  <a:gd name="T31" fmla="*/ 234375325 h 100"/>
                  <a:gd name="T32" fmla="*/ 30241875 w 98"/>
                  <a:gd name="T33" fmla="*/ 209173763 h 100"/>
                  <a:gd name="T34" fmla="*/ 7561263 w 98"/>
                  <a:gd name="T35" fmla="*/ 171370625 h 100"/>
                  <a:gd name="T36" fmla="*/ 0 w 98"/>
                  <a:gd name="T37" fmla="*/ 123488450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0">
                    <a:moveTo>
                      <a:pt x="0" y="49"/>
                    </a:moveTo>
                    <a:lnTo>
                      <a:pt x="3" y="31"/>
                    </a:lnTo>
                    <a:lnTo>
                      <a:pt x="12" y="18"/>
                    </a:lnTo>
                    <a:lnTo>
                      <a:pt x="25" y="6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6"/>
                    </a:lnTo>
                    <a:lnTo>
                      <a:pt x="87" y="18"/>
                    </a:lnTo>
                    <a:lnTo>
                      <a:pt x="93" y="31"/>
                    </a:lnTo>
                    <a:lnTo>
                      <a:pt x="97" y="49"/>
                    </a:lnTo>
                    <a:lnTo>
                      <a:pt x="93" y="68"/>
                    </a:lnTo>
                    <a:lnTo>
                      <a:pt x="87" y="83"/>
                    </a:lnTo>
                    <a:lnTo>
                      <a:pt x="72" y="93"/>
                    </a:lnTo>
                    <a:lnTo>
                      <a:pt x="56" y="99"/>
                    </a:lnTo>
                    <a:lnTo>
                      <a:pt x="41" y="99"/>
                    </a:lnTo>
                    <a:lnTo>
                      <a:pt x="25" y="93"/>
                    </a:lnTo>
                    <a:lnTo>
                      <a:pt x="12" y="83"/>
                    </a:lnTo>
                    <a:lnTo>
                      <a:pt x="3" y="68"/>
                    </a:lnTo>
                    <a:lnTo>
                      <a:pt x="0" y="49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24"/>
              <p:cNvSpPr>
                <a:spLocks/>
              </p:cNvSpPr>
              <p:nvPr/>
            </p:nvSpPr>
            <p:spPr bwMode="auto">
              <a:xfrm>
                <a:off x="4876800" y="2678113"/>
                <a:ext cx="363538" cy="903287"/>
              </a:xfrm>
              <a:custGeom>
                <a:avLst/>
                <a:gdLst>
                  <a:gd name="T0" fmla="*/ 327620763 w 229"/>
                  <a:gd name="T1" fmla="*/ 1391125480 h 569"/>
                  <a:gd name="T2" fmla="*/ 385585230 w 229"/>
                  <a:gd name="T3" fmla="*/ 1431447958 h 569"/>
                  <a:gd name="T4" fmla="*/ 430948105 w 229"/>
                  <a:gd name="T5" fmla="*/ 1421367338 h 569"/>
                  <a:gd name="T6" fmla="*/ 463709388 w 229"/>
                  <a:gd name="T7" fmla="*/ 1358362673 h 569"/>
                  <a:gd name="T8" fmla="*/ 463709388 w 229"/>
                  <a:gd name="T9" fmla="*/ 423386016 h 569"/>
                  <a:gd name="T10" fmla="*/ 476310980 w 229"/>
                  <a:gd name="T11" fmla="*/ 405744138 h 569"/>
                  <a:gd name="T12" fmla="*/ 491431938 w 229"/>
                  <a:gd name="T13" fmla="*/ 423386016 h 569"/>
                  <a:gd name="T14" fmla="*/ 496472258 w 229"/>
                  <a:gd name="T15" fmla="*/ 824089844 h 569"/>
                  <a:gd name="T16" fmla="*/ 534273860 w 229"/>
                  <a:gd name="T17" fmla="*/ 846772031 h 569"/>
                  <a:gd name="T18" fmla="*/ 572077049 w 229"/>
                  <a:gd name="T19" fmla="*/ 824089844 h 569"/>
                  <a:gd name="T20" fmla="*/ 574596415 w 229"/>
                  <a:gd name="T21" fmla="*/ 352821680 h 569"/>
                  <a:gd name="T22" fmla="*/ 556956091 w 229"/>
                  <a:gd name="T23" fmla="*/ 307458892 h 569"/>
                  <a:gd name="T24" fmla="*/ 42843509 w 229"/>
                  <a:gd name="T25" fmla="*/ 302418583 h 569"/>
                  <a:gd name="T26" fmla="*/ 5040319 w 229"/>
                  <a:gd name="T27" fmla="*/ 327620131 h 569"/>
                  <a:gd name="T28" fmla="*/ 0 w 229"/>
                  <a:gd name="T29" fmla="*/ 806449554 h 569"/>
                  <a:gd name="T30" fmla="*/ 20161278 w 229"/>
                  <a:gd name="T31" fmla="*/ 841731722 h 569"/>
                  <a:gd name="T32" fmla="*/ 65524153 w 229"/>
                  <a:gd name="T33" fmla="*/ 841731722 h 569"/>
                  <a:gd name="T34" fmla="*/ 85685430 w 229"/>
                  <a:gd name="T35" fmla="*/ 806449554 h 569"/>
                  <a:gd name="T36" fmla="*/ 90725750 w 229"/>
                  <a:gd name="T37" fmla="*/ 410784448 h 569"/>
                  <a:gd name="T38" fmla="*/ 110887028 w 229"/>
                  <a:gd name="T39" fmla="*/ 410784448 h 569"/>
                  <a:gd name="T40" fmla="*/ 115927347 w 229"/>
                  <a:gd name="T41" fmla="*/ 834170463 h 569"/>
                  <a:gd name="T42" fmla="*/ 120967666 w 229"/>
                  <a:gd name="T43" fmla="*/ 1391125480 h 569"/>
                  <a:gd name="T44" fmla="*/ 178932134 w 229"/>
                  <a:gd name="T45" fmla="*/ 1431447958 h 569"/>
                  <a:gd name="T46" fmla="*/ 229335328 w 229"/>
                  <a:gd name="T47" fmla="*/ 1421367338 h 569"/>
                  <a:gd name="T48" fmla="*/ 262096610 w 229"/>
                  <a:gd name="T49" fmla="*/ 1358362673 h 569"/>
                  <a:gd name="T50" fmla="*/ 267136930 w 229"/>
                  <a:gd name="T51" fmla="*/ 841731722 h 569"/>
                  <a:gd name="T52" fmla="*/ 309980439 w 229"/>
                  <a:gd name="T53" fmla="*/ 841731722 h 569"/>
                  <a:gd name="T54" fmla="*/ 320061078 w 229"/>
                  <a:gd name="T55" fmla="*/ 1358362673 h 569"/>
                  <a:gd name="T56" fmla="*/ 168851495 w 229"/>
                  <a:gd name="T57" fmla="*/ 85685265 h 569"/>
                  <a:gd name="T58" fmla="*/ 224295008 w 229"/>
                  <a:gd name="T59" fmla="*/ 17640290 h 569"/>
                  <a:gd name="T60" fmla="*/ 309980439 w 229"/>
                  <a:gd name="T61" fmla="*/ 0 h 569"/>
                  <a:gd name="T62" fmla="*/ 390625550 w 229"/>
                  <a:gd name="T63" fmla="*/ 47882148 h 569"/>
                  <a:gd name="T64" fmla="*/ 415827147 w 229"/>
                  <a:gd name="T65" fmla="*/ 131048052 h 569"/>
                  <a:gd name="T66" fmla="*/ 390625550 w 229"/>
                  <a:gd name="T67" fmla="*/ 224292988 h 569"/>
                  <a:gd name="T68" fmla="*/ 309980439 w 229"/>
                  <a:gd name="T69" fmla="*/ 267136415 h 569"/>
                  <a:gd name="T70" fmla="*/ 224295008 w 229"/>
                  <a:gd name="T71" fmla="*/ 252015486 h 569"/>
                  <a:gd name="T72" fmla="*/ 168851495 w 229"/>
                  <a:gd name="T73" fmla="*/ 181451150 h 569"/>
                  <a:gd name="T74" fmla="*/ 320061078 w 229"/>
                  <a:gd name="T75" fmla="*/ 1358362673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569">
                    <a:moveTo>
                      <a:pt x="127" y="539"/>
                    </a:moveTo>
                    <a:lnTo>
                      <a:pt x="130" y="552"/>
                    </a:lnTo>
                    <a:lnTo>
                      <a:pt x="139" y="564"/>
                    </a:lnTo>
                    <a:lnTo>
                      <a:pt x="153" y="568"/>
                    </a:lnTo>
                    <a:lnTo>
                      <a:pt x="158" y="568"/>
                    </a:lnTo>
                    <a:lnTo>
                      <a:pt x="171" y="564"/>
                    </a:lnTo>
                    <a:lnTo>
                      <a:pt x="181" y="552"/>
                    </a:lnTo>
                    <a:lnTo>
                      <a:pt x="184" y="539"/>
                    </a:lnTo>
                    <a:lnTo>
                      <a:pt x="184" y="331"/>
                    </a:lnTo>
                    <a:lnTo>
                      <a:pt x="184" y="168"/>
                    </a:lnTo>
                    <a:lnTo>
                      <a:pt x="185" y="163"/>
                    </a:lnTo>
                    <a:lnTo>
                      <a:pt x="189" y="161"/>
                    </a:lnTo>
                    <a:lnTo>
                      <a:pt x="193" y="163"/>
                    </a:lnTo>
                    <a:lnTo>
                      <a:pt x="195" y="168"/>
                    </a:lnTo>
                    <a:lnTo>
                      <a:pt x="195" y="320"/>
                    </a:lnTo>
                    <a:lnTo>
                      <a:pt x="197" y="327"/>
                    </a:lnTo>
                    <a:lnTo>
                      <a:pt x="203" y="334"/>
                    </a:lnTo>
                    <a:lnTo>
                      <a:pt x="212" y="336"/>
                    </a:lnTo>
                    <a:lnTo>
                      <a:pt x="221" y="334"/>
                    </a:lnTo>
                    <a:lnTo>
                      <a:pt x="227" y="327"/>
                    </a:lnTo>
                    <a:lnTo>
                      <a:pt x="228" y="320"/>
                    </a:lnTo>
                    <a:lnTo>
                      <a:pt x="228" y="140"/>
                    </a:lnTo>
                    <a:lnTo>
                      <a:pt x="227" y="130"/>
                    </a:lnTo>
                    <a:lnTo>
                      <a:pt x="221" y="122"/>
                    </a:lnTo>
                    <a:lnTo>
                      <a:pt x="212" y="120"/>
                    </a:lnTo>
                    <a:lnTo>
                      <a:pt x="17" y="120"/>
                    </a:lnTo>
                    <a:lnTo>
                      <a:pt x="8" y="122"/>
                    </a:lnTo>
                    <a:lnTo>
                      <a:pt x="2" y="130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7"/>
                    </a:lnTo>
                    <a:lnTo>
                      <a:pt x="8" y="334"/>
                    </a:lnTo>
                    <a:lnTo>
                      <a:pt x="17" y="336"/>
                    </a:lnTo>
                    <a:lnTo>
                      <a:pt x="26" y="334"/>
                    </a:lnTo>
                    <a:lnTo>
                      <a:pt x="32" y="327"/>
                    </a:lnTo>
                    <a:lnTo>
                      <a:pt x="34" y="320"/>
                    </a:lnTo>
                    <a:lnTo>
                      <a:pt x="34" y="168"/>
                    </a:lnTo>
                    <a:lnTo>
                      <a:pt x="36" y="163"/>
                    </a:lnTo>
                    <a:lnTo>
                      <a:pt x="42" y="161"/>
                    </a:lnTo>
                    <a:lnTo>
                      <a:pt x="44" y="163"/>
                    </a:lnTo>
                    <a:lnTo>
                      <a:pt x="46" y="168"/>
                    </a:lnTo>
                    <a:lnTo>
                      <a:pt x="46" y="331"/>
                    </a:lnTo>
                    <a:lnTo>
                      <a:pt x="46" y="539"/>
                    </a:lnTo>
                    <a:lnTo>
                      <a:pt x="48" y="552"/>
                    </a:lnTo>
                    <a:lnTo>
                      <a:pt x="58" y="564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4"/>
                    </a:lnTo>
                    <a:lnTo>
                      <a:pt x="100" y="552"/>
                    </a:lnTo>
                    <a:lnTo>
                      <a:pt x="104" y="539"/>
                    </a:lnTo>
                    <a:lnTo>
                      <a:pt x="104" y="342"/>
                    </a:lnTo>
                    <a:lnTo>
                      <a:pt x="106" y="334"/>
                    </a:lnTo>
                    <a:lnTo>
                      <a:pt x="115" y="331"/>
                    </a:lnTo>
                    <a:lnTo>
                      <a:pt x="123" y="334"/>
                    </a:lnTo>
                    <a:lnTo>
                      <a:pt x="127" y="342"/>
                    </a:lnTo>
                    <a:lnTo>
                      <a:pt x="127" y="539"/>
                    </a:lnTo>
                    <a:lnTo>
                      <a:pt x="64" y="52"/>
                    </a:lnTo>
                    <a:lnTo>
                      <a:pt x="67" y="34"/>
                    </a:lnTo>
                    <a:lnTo>
                      <a:pt x="76" y="19"/>
                    </a:lnTo>
                    <a:lnTo>
                      <a:pt x="89" y="7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7"/>
                    </a:lnTo>
                    <a:lnTo>
                      <a:pt x="155" y="19"/>
                    </a:lnTo>
                    <a:lnTo>
                      <a:pt x="161" y="34"/>
                    </a:lnTo>
                    <a:lnTo>
                      <a:pt x="165" y="52"/>
                    </a:lnTo>
                    <a:lnTo>
                      <a:pt x="161" y="72"/>
                    </a:lnTo>
                    <a:lnTo>
                      <a:pt x="155" y="89"/>
                    </a:lnTo>
                    <a:lnTo>
                      <a:pt x="139" y="100"/>
                    </a:lnTo>
                    <a:lnTo>
                      <a:pt x="123" y="106"/>
                    </a:lnTo>
                    <a:lnTo>
                      <a:pt x="106" y="106"/>
                    </a:lnTo>
                    <a:lnTo>
                      <a:pt x="89" y="100"/>
                    </a:lnTo>
                    <a:lnTo>
                      <a:pt x="76" y="89"/>
                    </a:lnTo>
                    <a:lnTo>
                      <a:pt x="67" y="72"/>
                    </a:lnTo>
                    <a:lnTo>
                      <a:pt x="64" y="52"/>
                    </a:lnTo>
                    <a:lnTo>
                      <a:pt x="127" y="539"/>
                    </a:lnTo>
                  </a:path>
                </a:pathLst>
              </a:cu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26"/>
              <p:cNvSpPr>
                <a:spLocks/>
              </p:cNvSpPr>
              <p:nvPr/>
            </p:nvSpPr>
            <p:spPr bwMode="auto">
              <a:xfrm>
                <a:off x="4981575" y="2678113"/>
                <a:ext cx="155575" cy="158750"/>
              </a:xfrm>
              <a:custGeom>
                <a:avLst/>
                <a:gdLst>
                  <a:gd name="T0" fmla="*/ 0 w 98"/>
                  <a:gd name="T1" fmla="*/ 123488450 h 100"/>
                  <a:gd name="T2" fmla="*/ 7561263 w 98"/>
                  <a:gd name="T3" fmla="*/ 78125638 h 100"/>
                  <a:gd name="T4" fmla="*/ 30241875 w 98"/>
                  <a:gd name="T5" fmla="*/ 45362813 h 100"/>
                  <a:gd name="T6" fmla="*/ 60483750 w 98"/>
                  <a:gd name="T7" fmla="*/ 15120938 h 100"/>
                  <a:gd name="T8" fmla="*/ 103327200 w 98"/>
                  <a:gd name="T9" fmla="*/ 0 h 100"/>
                  <a:gd name="T10" fmla="*/ 141128750 w 98"/>
                  <a:gd name="T11" fmla="*/ 0 h 100"/>
                  <a:gd name="T12" fmla="*/ 181451250 w 98"/>
                  <a:gd name="T13" fmla="*/ 15120938 h 100"/>
                  <a:gd name="T14" fmla="*/ 219254388 w 98"/>
                  <a:gd name="T15" fmla="*/ 45362813 h 100"/>
                  <a:gd name="T16" fmla="*/ 234375325 w 98"/>
                  <a:gd name="T17" fmla="*/ 78125638 h 100"/>
                  <a:gd name="T18" fmla="*/ 244455950 w 98"/>
                  <a:gd name="T19" fmla="*/ 123488450 h 100"/>
                  <a:gd name="T20" fmla="*/ 234375325 w 98"/>
                  <a:gd name="T21" fmla="*/ 171370625 h 100"/>
                  <a:gd name="T22" fmla="*/ 219254388 w 98"/>
                  <a:gd name="T23" fmla="*/ 209173763 h 100"/>
                  <a:gd name="T24" fmla="*/ 181451250 w 98"/>
                  <a:gd name="T25" fmla="*/ 234375325 h 100"/>
                  <a:gd name="T26" fmla="*/ 141128750 w 98"/>
                  <a:gd name="T27" fmla="*/ 249496263 h 100"/>
                  <a:gd name="T28" fmla="*/ 103327200 w 98"/>
                  <a:gd name="T29" fmla="*/ 249496263 h 100"/>
                  <a:gd name="T30" fmla="*/ 60483750 w 98"/>
                  <a:gd name="T31" fmla="*/ 234375325 h 100"/>
                  <a:gd name="T32" fmla="*/ 30241875 w 98"/>
                  <a:gd name="T33" fmla="*/ 209173763 h 100"/>
                  <a:gd name="T34" fmla="*/ 7561263 w 98"/>
                  <a:gd name="T35" fmla="*/ 171370625 h 100"/>
                  <a:gd name="T36" fmla="*/ 0 w 98"/>
                  <a:gd name="T37" fmla="*/ 123488450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0">
                    <a:moveTo>
                      <a:pt x="0" y="49"/>
                    </a:moveTo>
                    <a:lnTo>
                      <a:pt x="3" y="31"/>
                    </a:lnTo>
                    <a:lnTo>
                      <a:pt x="12" y="18"/>
                    </a:lnTo>
                    <a:lnTo>
                      <a:pt x="24" y="6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6"/>
                    </a:lnTo>
                    <a:lnTo>
                      <a:pt x="87" y="18"/>
                    </a:lnTo>
                    <a:lnTo>
                      <a:pt x="93" y="31"/>
                    </a:lnTo>
                    <a:lnTo>
                      <a:pt x="97" y="49"/>
                    </a:lnTo>
                    <a:lnTo>
                      <a:pt x="93" y="68"/>
                    </a:lnTo>
                    <a:lnTo>
                      <a:pt x="87" y="83"/>
                    </a:lnTo>
                    <a:lnTo>
                      <a:pt x="72" y="93"/>
                    </a:lnTo>
                    <a:lnTo>
                      <a:pt x="56" y="99"/>
                    </a:lnTo>
                    <a:lnTo>
                      <a:pt x="41" y="99"/>
                    </a:lnTo>
                    <a:lnTo>
                      <a:pt x="24" y="93"/>
                    </a:lnTo>
                    <a:lnTo>
                      <a:pt x="12" y="83"/>
                    </a:lnTo>
                    <a:lnTo>
                      <a:pt x="3" y="68"/>
                    </a:lnTo>
                    <a:lnTo>
                      <a:pt x="0" y="49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7"/>
              <p:cNvSpPr>
                <a:spLocks/>
              </p:cNvSpPr>
              <p:nvPr/>
            </p:nvSpPr>
            <p:spPr bwMode="auto">
              <a:xfrm>
                <a:off x="5334000" y="2678113"/>
                <a:ext cx="363538" cy="903287"/>
              </a:xfrm>
              <a:custGeom>
                <a:avLst/>
                <a:gdLst>
                  <a:gd name="T0" fmla="*/ 327620763 w 229"/>
                  <a:gd name="T1" fmla="*/ 1391125480 h 569"/>
                  <a:gd name="T2" fmla="*/ 385585230 w 229"/>
                  <a:gd name="T3" fmla="*/ 1431447958 h 569"/>
                  <a:gd name="T4" fmla="*/ 430948105 w 229"/>
                  <a:gd name="T5" fmla="*/ 1421367338 h 569"/>
                  <a:gd name="T6" fmla="*/ 463709388 w 229"/>
                  <a:gd name="T7" fmla="*/ 1358362673 h 569"/>
                  <a:gd name="T8" fmla="*/ 463709388 w 229"/>
                  <a:gd name="T9" fmla="*/ 423386016 h 569"/>
                  <a:gd name="T10" fmla="*/ 476310980 w 229"/>
                  <a:gd name="T11" fmla="*/ 405744138 h 569"/>
                  <a:gd name="T12" fmla="*/ 491431938 w 229"/>
                  <a:gd name="T13" fmla="*/ 423386016 h 569"/>
                  <a:gd name="T14" fmla="*/ 496472258 w 229"/>
                  <a:gd name="T15" fmla="*/ 824089844 h 569"/>
                  <a:gd name="T16" fmla="*/ 534273860 w 229"/>
                  <a:gd name="T17" fmla="*/ 846772031 h 569"/>
                  <a:gd name="T18" fmla="*/ 572077049 w 229"/>
                  <a:gd name="T19" fmla="*/ 824089844 h 569"/>
                  <a:gd name="T20" fmla="*/ 574596415 w 229"/>
                  <a:gd name="T21" fmla="*/ 352821680 h 569"/>
                  <a:gd name="T22" fmla="*/ 556956091 w 229"/>
                  <a:gd name="T23" fmla="*/ 307458892 h 569"/>
                  <a:gd name="T24" fmla="*/ 42843509 w 229"/>
                  <a:gd name="T25" fmla="*/ 302418583 h 569"/>
                  <a:gd name="T26" fmla="*/ 5040319 w 229"/>
                  <a:gd name="T27" fmla="*/ 327620131 h 569"/>
                  <a:gd name="T28" fmla="*/ 0 w 229"/>
                  <a:gd name="T29" fmla="*/ 806449554 h 569"/>
                  <a:gd name="T30" fmla="*/ 20161278 w 229"/>
                  <a:gd name="T31" fmla="*/ 841731722 h 569"/>
                  <a:gd name="T32" fmla="*/ 65524153 w 229"/>
                  <a:gd name="T33" fmla="*/ 841731722 h 569"/>
                  <a:gd name="T34" fmla="*/ 85685430 w 229"/>
                  <a:gd name="T35" fmla="*/ 806449554 h 569"/>
                  <a:gd name="T36" fmla="*/ 90725750 w 229"/>
                  <a:gd name="T37" fmla="*/ 410784448 h 569"/>
                  <a:gd name="T38" fmla="*/ 110887028 w 229"/>
                  <a:gd name="T39" fmla="*/ 410784448 h 569"/>
                  <a:gd name="T40" fmla="*/ 115927347 w 229"/>
                  <a:gd name="T41" fmla="*/ 834170463 h 569"/>
                  <a:gd name="T42" fmla="*/ 120967666 w 229"/>
                  <a:gd name="T43" fmla="*/ 1391125480 h 569"/>
                  <a:gd name="T44" fmla="*/ 178932134 w 229"/>
                  <a:gd name="T45" fmla="*/ 1431447958 h 569"/>
                  <a:gd name="T46" fmla="*/ 229335328 w 229"/>
                  <a:gd name="T47" fmla="*/ 1421367338 h 569"/>
                  <a:gd name="T48" fmla="*/ 262096610 w 229"/>
                  <a:gd name="T49" fmla="*/ 1358362673 h 569"/>
                  <a:gd name="T50" fmla="*/ 267136930 w 229"/>
                  <a:gd name="T51" fmla="*/ 841731722 h 569"/>
                  <a:gd name="T52" fmla="*/ 309980439 w 229"/>
                  <a:gd name="T53" fmla="*/ 841731722 h 569"/>
                  <a:gd name="T54" fmla="*/ 320061078 w 229"/>
                  <a:gd name="T55" fmla="*/ 1358362673 h 569"/>
                  <a:gd name="T56" fmla="*/ 168851495 w 229"/>
                  <a:gd name="T57" fmla="*/ 85685265 h 569"/>
                  <a:gd name="T58" fmla="*/ 224295008 w 229"/>
                  <a:gd name="T59" fmla="*/ 17640290 h 569"/>
                  <a:gd name="T60" fmla="*/ 309980439 w 229"/>
                  <a:gd name="T61" fmla="*/ 0 h 569"/>
                  <a:gd name="T62" fmla="*/ 390625550 w 229"/>
                  <a:gd name="T63" fmla="*/ 47882148 h 569"/>
                  <a:gd name="T64" fmla="*/ 415827147 w 229"/>
                  <a:gd name="T65" fmla="*/ 131048052 h 569"/>
                  <a:gd name="T66" fmla="*/ 390625550 w 229"/>
                  <a:gd name="T67" fmla="*/ 224292988 h 569"/>
                  <a:gd name="T68" fmla="*/ 309980439 w 229"/>
                  <a:gd name="T69" fmla="*/ 267136415 h 569"/>
                  <a:gd name="T70" fmla="*/ 224295008 w 229"/>
                  <a:gd name="T71" fmla="*/ 252015486 h 569"/>
                  <a:gd name="T72" fmla="*/ 168851495 w 229"/>
                  <a:gd name="T73" fmla="*/ 181451150 h 569"/>
                  <a:gd name="T74" fmla="*/ 320061078 w 229"/>
                  <a:gd name="T75" fmla="*/ 1358362673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569">
                    <a:moveTo>
                      <a:pt x="127" y="539"/>
                    </a:moveTo>
                    <a:lnTo>
                      <a:pt x="130" y="552"/>
                    </a:lnTo>
                    <a:lnTo>
                      <a:pt x="139" y="564"/>
                    </a:lnTo>
                    <a:lnTo>
                      <a:pt x="153" y="568"/>
                    </a:lnTo>
                    <a:lnTo>
                      <a:pt x="157" y="568"/>
                    </a:lnTo>
                    <a:lnTo>
                      <a:pt x="171" y="564"/>
                    </a:lnTo>
                    <a:lnTo>
                      <a:pt x="181" y="552"/>
                    </a:lnTo>
                    <a:lnTo>
                      <a:pt x="184" y="539"/>
                    </a:lnTo>
                    <a:lnTo>
                      <a:pt x="184" y="331"/>
                    </a:lnTo>
                    <a:lnTo>
                      <a:pt x="184" y="168"/>
                    </a:lnTo>
                    <a:lnTo>
                      <a:pt x="185" y="163"/>
                    </a:lnTo>
                    <a:lnTo>
                      <a:pt x="189" y="161"/>
                    </a:lnTo>
                    <a:lnTo>
                      <a:pt x="193" y="163"/>
                    </a:lnTo>
                    <a:lnTo>
                      <a:pt x="195" y="168"/>
                    </a:lnTo>
                    <a:lnTo>
                      <a:pt x="195" y="320"/>
                    </a:lnTo>
                    <a:lnTo>
                      <a:pt x="197" y="327"/>
                    </a:lnTo>
                    <a:lnTo>
                      <a:pt x="203" y="334"/>
                    </a:lnTo>
                    <a:lnTo>
                      <a:pt x="212" y="336"/>
                    </a:lnTo>
                    <a:lnTo>
                      <a:pt x="221" y="334"/>
                    </a:lnTo>
                    <a:lnTo>
                      <a:pt x="227" y="327"/>
                    </a:lnTo>
                    <a:lnTo>
                      <a:pt x="228" y="320"/>
                    </a:lnTo>
                    <a:lnTo>
                      <a:pt x="228" y="140"/>
                    </a:lnTo>
                    <a:lnTo>
                      <a:pt x="227" y="130"/>
                    </a:lnTo>
                    <a:lnTo>
                      <a:pt x="221" y="122"/>
                    </a:lnTo>
                    <a:lnTo>
                      <a:pt x="212" y="120"/>
                    </a:lnTo>
                    <a:lnTo>
                      <a:pt x="17" y="120"/>
                    </a:lnTo>
                    <a:lnTo>
                      <a:pt x="8" y="122"/>
                    </a:lnTo>
                    <a:lnTo>
                      <a:pt x="2" y="130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7"/>
                    </a:lnTo>
                    <a:lnTo>
                      <a:pt x="8" y="334"/>
                    </a:lnTo>
                    <a:lnTo>
                      <a:pt x="17" y="336"/>
                    </a:lnTo>
                    <a:lnTo>
                      <a:pt x="26" y="334"/>
                    </a:lnTo>
                    <a:lnTo>
                      <a:pt x="32" y="327"/>
                    </a:lnTo>
                    <a:lnTo>
                      <a:pt x="34" y="320"/>
                    </a:lnTo>
                    <a:lnTo>
                      <a:pt x="34" y="168"/>
                    </a:lnTo>
                    <a:lnTo>
                      <a:pt x="36" y="163"/>
                    </a:lnTo>
                    <a:lnTo>
                      <a:pt x="42" y="161"/>
                    </a:lnTo>
                    <a:lnTo>
                      <a:pt x="44" y="163"/>
                    </a:lnTo>
                    <a:lnTo>
                      <a:pt x="46" y="168"/>
                    </a:lnTo>
                    <a:lnTo>
                      <a:pt x="46" y="331"/>
                    </a:lnTo>
                    <a:lnTo>
                      <a:pt x="46" y="539"/>
                    </a:lnTo>
                    <a:lnTo>
                      <a:pt x="48" y="552"/>
                    </a:lnTo>
                    <a:lnTo>
                      <a:pt x="58" y="564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4"/>
                    </a:lnTo>
                    <a:lnTo>
                      <a:pt x="100" y="552"/>
                    </a:lnTo>
                    <a:lnTo>
                      <a:pt x="104" y="539"/>
                    </a:lnTo>
                    <a:lnTo>
                      <a:pt x="104" y="342"/>
                    </a:lnTo>
                    <a:lnTo>
                      <a:pt x="106" y="334"/>
                    </a:lnTo>
                    <a:lnTo>
                      <a:pt x="115" y="331"/>
                    </a:lnTo>
                    <a:lnTo>
                      <a:pt x="123" y="334"/>
                    </a:lnTo>
                    <a:lnTo>
                      <a:pt x="127" y="342"/>
                    </a:lnTo>
                    <a:lnTo>
                      <a:pt x="127" y="539"/>
                    </a:lnTo>
                    <a:lnTo>
                      <a:pt x="64" y="52"/>
                    </a:lnTo>
                    <a:lnTo>
                      <a:pt x="67" y="34"/>
                    </a:lnTo>
                    <a:lnTo>
                      <a:pt x="76" y="19"/>
                    </a:lnTo>
                    <a:lnTo>
                      <a:pt x="89" y="7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7"/>
                    </a:lnTo>
                    <a:lnTo>
                      <a:pt x="155" y="19"/>
                    </a:lnTo>
                    <a:lnTo>
                      <a:pt x="161" y="34"/>
                    </a:lnTo>
                    <a:lnTo>
                      <a:pt x="165" y="52"/>
                    </a:lnTo>
                    <a:lnTo>
                      <a:pt x="161" y="72"/>
                    </a:lnTo>
                    <a:lnTo>
                      <a:pt x="155" y="89"/>
                    </a:lnTo>
                    <a:lnTo>
                      <a:pt x="139" y="100"/>
                    </a:lnTo>
                    <a:lnTo>
                      <a:pt x="123" y="106"/>
                    </a:lnTo>
                    <a:lnTo>
                      <a:pt x="106" y="106"/>
                    </a:lnTo>
                    <a:lnTo>
                      <a:pt x="89" y="100"/>
                    </a:lnTo>
                    <a:lnTo>
                      <a:pt x="76" y="89"/>
                    </a:lnTo>
                    <a:lnTo>
                      <a:pt x="67" y="72"/>
                    </a:lnTo>
                    <a:lnTo>
                      <a:pt x="64" y="52"/>
                    </a:lnTo>
                    <a:lnTo>
                      <a:pt x="127" y="539"/>
                    </a:lnTo>
                  </a:path>
                </a:pathLst>
              </a:custGeom>
              <a:solidFill>
                <a:srgbClr val="00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9"/>
              <p:cNvSpPr>
                <a:spLocks/>
              </p:cNvSpPr>
              <p:nvPr/>
            </p:nvSpPr>
            <p:spPr bwMode="auto">
              <a:xfrm>
                <a:off x="5438775" y="2678113"/>
                <a:ext cx="155575" cy="158750"/>
              </a:xfrm>
              <a:custGeom>
                <a:avLst/>
                <a:gdLst>
                  <a:gd name="T0" fmla="*/ 0 w 98"/>
                  <a:gd name="T1" fmla="*/ 123488450 h 100"/>
                  <a:gd name="T2" fmla="*/ 7561263 w 98"/>
                  <a:gd name="T3" fmla="*/ 78125638 h 100"/>
                  <a:gd name="T4" fmla="*/ 30241875 w 98"/>
                  <a:gd name="T5" fmla="*/ 45362813 h 100"/>
                  <a:gd name="T6" fmla="*/ 60483750 w 98"/>
                  <a:gd name="T7" fmla="*/ 15120938 h 100"/>
                  <a:gd name="T8" fmla="*/ 103327200 w 98"/>
                  <a:gd name="T9" fmla="*/ 0 h 100"/>
                  <a:gd name="T10" fmla="*/ 141128750 w 98"/>
                  <a:gd name="T11" fmla="*/ 0 h 100"/>
                  <a:gd name="T12" fmla="*/ 181451250 w 98"/>
                  <a:gd name="T13" fmla="*/ 15120938 h 100"/>
                  <a:gd name="T14" fmla="*/ 219254388 w 98"/>
                  <a:gd name="T15" fmla="*/ 45362813 h 100"/>
                  <a:gd name="T16" fmla="*/ 234375325 w 98"/>
                  <a:gd name="T17" fmla="*/ 78125638 h 100"/>
                  <a:gd name="T18" fmla="*/ 244455950 w 98"/>
                  <a:gd name="T19" fmla="*/ 123488450 h 100"/>
                  <a:gd name="T20" fmla="*/ 234375325 w 98"/>
                  <a:gd name="T21" fmla="*/ 171370625 h 100"/>
                  <a:gd name="T22" fmla="*/ 219254388 w 98"/>
                  <a:gd name="T23" fmla="*/ 209173763 h 100"/>
                  <a:gd name="T24" fmla="*/ 181451250 w 98"/>
                  <a:gd name="T25" fmla="*/ 234375325 h 100"/>
                  <a:gd name="T26" fmla="*/ 141128750 w 98"/>
                  <a:gd name="T27" fmla="*/ 249496263 h 100"/>
                  <a:gd name="T28" fmla="*/ 103327200 w 98"/>
                  <a:gd name="T29" fmla="*/ 249496263 h 100"/>
                  <a:gd name="T30" fmla="*/ 60483750 w 98"/>
                  <a:gd name="T31" fmla="*/ 234375325 h 100"/>
                  <a:gd name="T32" fmla="*/ 30241875 w 98"/>
                  <a:gd name="T33" fmla="*/ 209173763 h 100"/>
                  <a:gd name="T34" fmla="*/ 7561263 w 98"/>
                  <a:gd name="T35" fmla="*/ 171370625 h 100"/>
                  <a:gd name="T36" fmla="*/ 0 w 98"/>
                  <a:gd name="T37" fmla="*/ 123488450 h 1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0">
                    <a:moveTo>
                      <a:pt x="0" y="49"/>
                    </a:moveTo>
                    <a:lnTo>
                      <a:pt x="3" y="31"/>
                    </a:lnTo>
                    <a:lnTo>
                      <a:pt x="12" y="18"/>
                    </a:lnTo>
                    <a:lnTo>
                      <a:pt x="24" y="6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6"/>
                    </a:lnTo>
                    <a:lnTo>
                      <a:pt x="87" y="18"/>
                    </a:lnTo>
                    <a:lnTo>
                      <a:pt x="93" y="31"/>
                    </a:lnTo>
                    <a:lnTo>
                      <a:pt x="97" y="49"/>
                    </a:lnTo>
                    <a:lnTo>
                      <a:pt x="93" y="68"/>
                    </a:lnTo>
                    <a:lnTo>
                      <a:pt x="87" y="83"/>
                    </a:lnTo>
                    <a:lnTo>
                      <a:pt x="72" y="93"/>
                    </a:lnTo>
                    <a:lnTo>
                      <a:pt x="56" y="99"/>
                    </a:lnTo>
                    <a:lnTo>
                      <a:pt x="41" y="99"/>
                    </a:lnTo>
                    <a:lnTo>
                      <a:pt x="24" y="93"/>
                    </a:lnTo>
                    <a:lnTo>
                      <a:pt x="12" y="83"/>
                    </a:lnTo>
                    <a:lnTo>
                      <a:pt x="3" y="68"/>
                    </a:lnTo>
                    <a:lnTo>
                      <a:pt x="0" y="49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Rectangle 3"/>
              <p:cNvSpPr>
                <a:spLocks noChangeArrowheads="1"/>
              </p:cNvSpPr>
              <p:nvPr/>
            </p:nvSpPr>
            <p:spPr bwMode="auto">
              <a:xfrm>
                <a:off x="2192338" y="2133600"/>
                <a:ext cx="3460750" cy="4540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altLang="zh-TW" b="1" dirty="0">
                    <a:solidFill>
                      <a:schemeClr val="tx2"/>
                    </a:solidFill>
                    <a:latin typeface="Arial" charset="0"/>
                    <a:ea typeface="PMingLiU" pitchFamily="18" charset="-120"/>
                  </a:rPr>
                  <a:t>Identify the Population</a:t>
                </a:r>
              </a:p>
            </p:txBody>
          </p:sp>
          <p:sp>
            <p:nvSpPr>
              <p:cNvPr id="33" name="Freeform 7"/>
              <p:cNvSpPr>
                <a:spLocks/>
              </p:cNvSpPr>
              <p:nvPr/>
            </p:nvSpPr>
            <p:spPr bwMode="auto">
              <a:xfrm>
                <a:off x="3505200" y="2871788"/>
                <a:ext cx="365125" cy="709613"/>
              </a:xfrm>
              <a:custGeom>
                <a:avLst/>
                <a:gdLst>
                  <a:gd name="T0" fmla="*/ 127 w 230"/>
                  <a:gd name="T1" fmla="*/ 418 h 447"/>
                  <a:gd name="T2" fmla="*/ 130 w 230"/>
                  <a:gd name="T3" fmla="*/ 430 h 447"/>
                  <a:gd name="T4" fmla="*/ 139 w 230"/>
                  <a:gd name="T5" fmla="*/ 442 h 447"/>
                  <a:gd name="T6" fmla="*/ 153 w 230"/>
                  <a:gd name="T7" fmla="*/ 446 h 447"/>
                  <a:gd name="T8" fmla="*/ 158 w 230"/>
                  <a:gd name="T9" fmla="*/ 446 h 447"/>
                  <a:gd name="T10" fmla="*/ 171 w 230"/>
                  <a:gd name="T11" fmla="*/ 442 h 447"/>
                  <a:gd name="T12" fmla="*/ 181 w 230"/>
                  <a:gd name="T13" fmla="*/ 430 h 447"/>
                  <a:gd name="T14" fmla="*/ 184 w 230"/>
                  <a:gd name="T15" fmla="*/ 418 h 447"/>
                  <a:gd name="T16" fmla="*/ 184 w 230"/>
                  <a:gd name="T17" fmla="*/ 210 h 447"/>
                  <a:gd name="T18" fmla="*/ 184 w 230"/>
                  <a:gd name="T19" fmla="*/ 47 h 447"/>
                  <a:gd name="T20" fmla="*/ 186 w 230"/>
                  <a:gd name="T21" fmla="*/ 42 h 447"/>
                  <a:gd name="T22" fmla="*/ 189 w 230"/>
                  <a:gd name="T23" fmla="*/ 40 h 447"/>
                  <a:gd name="T24" fmla="*/ 193 w 230"/>
                  <a:gd name="T25" fmla="*/ 42 h 447"/>
                  <a:gd name="T26" fmla="*/ 195 w 230"/>
                  <a:gd name="T27" fmla="*/ 47 h 447"/>
                  <a:gd name="T28" fmla="*/ 195 w 230"/>
                  <a:gd name="T29" fmla="*/ 198 h 447"/>
                  <a:gd name="T30" fmla="*/ 197 w 230"/>
                  <a:gd name="T31" fmla="*/ 206 h 447"/>
                  <a:gd name="T32" fmla="*/ 203 w 230"/>
                  <a:gd name="T33" fmla="*/ 213 h 447"/>
                  <a:gd name="T34" fmla="*/ 212 w 230"/>
                  <a:gd name="T35" fmla="*/ 215 h 447"/>
                  <a:gd name="T36" fmla="*/ 221 w 230"/>
                  <a:gd name="T37" fmla="*/ 213 h 447"/>
                  <a:gd name="T38" fmla="*/ 227 w 230"/>
                  <a:gd name="T39" fmla="*/ 206 h 447"/>
                  <a:gd name="T40" fmla="*/ 229 w 230"/>
                  <a:gd name="T41" fmla="*/ 198 h 447"/>
                  <a:gd name="T42" fmla="*/ 229 w 230"/>
                  <a:gd name="T43" fmla="*/ 20 h 447"/>
                  <a:gd name="T44" fmla="*/ 227 w 230"/>
                  <a:gd name="T45" fmla="*/ 10 h 447"/>
                  <a:gd name="T46" fmla="*/ 221 w 230"/>
                  <a:gd name="T47" fmla="*/ 2 h 447"/>
                  <a:gd name="T48" fmla="*/ 212 w 230"/>
                  <a:gd name="T49" fmla="*/ 0 h 447"/>
                  <a:gd name="T50" fmla="*/ 17 w 230"/>
                  <a:gd name="T51" fmla="*/ 0 h 447"/>
                  <a:gd name="T52" fmla="*/ 8 w 230"/>
                  <a:gd name="T53" fmla="*/ 2 h 447"/>
                  <a:gd name="T54" fmla="*/ 2 w 230"/>
                  <a:gd name="T55" fmla="*/ 10 h 447"/>
                  <a:gd name="T56" fmla="*/ 0 w 230"/>
                  <a:gd name="T57" fmla="*/ 20 h 447"/>
                  <a:gd name="T58" fmla="*/ 0 w 230"/>
                  <a:gd name="T59" fmla="*/ 198 h 447"/>
                  <a:gd name="T60" fmla="*/ 2 w 230"/>
                  <a:gd name="T61" fmla="*/ 206 h 447"/>
                  <a:gd name="T62" fmla="*/ 8 w 230"/>
                  <a:gd name="T63" fmla="*/ 213 h 447"/>
                  <a:gd name="T64" fmla="*/ 17 w 230"/>
                  <a:gd name="T65" fmla="*/ 215 h 447"/>
                  <a:gd name="T66" fmla="*/ 26 w 230"/>
                  <a:gd name="T67" fmla="*/ 213 h 447"/>
                  <a:gd name="T68" fmla="*/ 32 w 230"/>
                  <a:gd name="T69" fmla="*/ 206 h 447"/>
                  <a:gd name="T70" fmla="*/ 34 w 230"/>
                  <a:gd name="T71" fmla="*/ 198 h 447"/>
                  <a:gd name="T72" fmla="*/ 34 w 230"/>
                  <a:gd name="T73" fmla="*/ 47 h 447"/>
                  <a:gd name="T74" fmla="*/ 36 w 230"/>
                  <a:gd name="T75" fmla="*/ 42 h 447"/>
                  <a:gd name="T76" fmla="*/ 42 w 230"/>
                  <a:gd name="T77" fmla="*/ 40 h 447"/>
                  <a:gd name="T78" fmla="*/ 44 w 230"/>
                  <a:gd name="T79" fmla="*/ 42 h 447"/>
                  <a:gd name="T80" fmla="*/ 46 w 230"/>
                  <a:gd name="T81" fmla="*/ 47 h 447"/>
                  <a:gd name="T82" fmla="*/ 46 w 230"/>
                  <a:gd name="T83" fmla="*/ 210 h 447"/>
                  <a:gd name="T84" fmla="*/ 46 w 230"/>
                  <a:gd name="T85" fmla="*/ 418 h 447"/>
                  <a:gd name="T86" fmla="*/ 48 w 230"/>
                  <a:gd name="T87" fmla="*/ 430 h 447"/>
                  <a:gd name="T88" fmla="*/ 58 w 230"/>
                  <a:gd name="T89" fmla="*/ 442 h 447"/>
                  <a:gd name="T90" fmla="*/ 71 w 230"/>
                  <a:gd name="T91" fmla="*/ 446 h 447"/>
                  <a:gd name="T92" fmla="*/ 78 w 230"/>
                  <a:gd name="T93" fmla="*/ 446 h 447"/>
                  <a:gd name="T94" fmla="*/ 91 w 230"/>
                  <a:gd name="T95" fmla="*/ 442 h 447"/>
                  <a:gd name="T96" fmla="*/ 100 w 230"/>
                  <a:gd name="T97" fmla="*/ 430 h 447"/>
                  <a:gd name="T98" fmla="*/ 104 w 230"/>
                  <a:gd name="T99" fmla="*/ 418 h 447"/>
                  <a:gd name="T100" fmla="*/ 104 w 230"/>
                  <a:gd name="T101" fmla="*/ 221 h 447"/>
                  <a:gd name="T102" fmla="*/ 106 w 230"/>
                  <a:gd name="T103" fmla="*/ 213 h 447"/>
                  <a:gd name="T104" fmla="*/ 115 w 230"/>
                  <a:gd name="T105" fmla="*/ 210 h 447"/>
                  <a:gd name="T106" fmla="*/ 123 w 230"/>
                  <a:gd name="T107" fmla="*/ 213 h 447"/>
                  <a:gd name="T108" fmla="*/ 127 w 230"/>
                  <a:gd name="T109" fmla="*/ 221 h 447"/>
                  <a:gd name="T110" fmla="*/ 127 w 230"/>
                  <a:gd name="T111" fmla="*/ 418 h 44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0" h="447">
                    <a:moveTo>
                      <a:pt x="127" y="418"/>
                    </a:moveTo>
                    <a:lnTo>
                      <a:pt x="130" y="430"/>
                    </a:lnTo>
                    <a:lnTo>
                      <a:pt x="139" y="442"/>
                    </a:lnTo>
                    <a:lnTo>
                      <a:pt x="153" y="446"/>
                    </a:lnTo>
                    <a:lnTo>
                      <a:pt x="158" y="446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8"/>
                    </a:lnTo>
                    <a:lnTo>
                      <a:pt x="184" y="210"/>
                    </a:lnTo>
                    <a:lnTo>
                      <a:pt x="184" y="47"/>
                    </a:lnTo>
                    <a:lnTo>
                      <a:pt x="186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9" y="198"/>
                    </a:lnTo>
                    <a:lnTo>
                      <a:pt x="229" y="20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20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2" y="40"/>
                    </a:lnTo>
                    <a:lnTo>
                      <a:pt x="44" y="42"/>
                    </a:lnTo>
                    <a:lnTo>
                      <a:pt x="46" y="47"/>
                    </a:lnTo>
                    <a:lnTo>
                      <a:pt x="46" y="210"/>
                    </a:lnTo>
                    <a:lnTo>
                      <a:pt x="46" y="418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6"/>
                    </a:lnTo>
                    <a:lnTo>
                      <a:pt x="78" y="446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4" y="418"/>
                    </a:lnTo>
                    <a:lnTo>
                      <a:pt x="104" y="221"/>
                    </a:lnTo>
                    <a:lnTo>
                      <a:pt x="106" y="213"/>
                    </a:lnTo>
                    <a:lnTo>
                      <a:pt x="115" y="210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8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0"/>
              <p:cNvSpPr>
                <a:spLocks/>
              </p:cNvSpPr>
              <p:nvPr/>
            </p:nvSpPr>
            <p:spPr bwMode="auto">
              <a:xfrm>
                <a:off x="2590800" y="2871788"/>
                <a:ext cx="365125" cy="709613"/>
              </a:xfrm>
              <a:custGeom>
                <a:avLst/>
                <a:gdLst>
                  <a:gd name="T0" fmla="*/ 127 w 230"/>
                  <a:gd name="T1" fmla="*/ 418 h 447"/>
                  <a:gd name="T2" fmla="*/ 130 w 230"/>
                  <a:gd name="T3" fmla="*/ 430 h 447"/>
                  <a:gd name="T4" fmla="*/ 139 w 230"/>
                  <a:gd name="T5" fmla="*/ 442 h 447"/>
                  <a:gd name="T6" fmla="*/ 153 w 230"/>
                  <a:gd name="T7" fmla="*/ 446 h 447"/>
                  <a:gd name="T8" fmla="*/ 158 w 230"/>
                  <a:gd name="T9" fmla="*/ 446 h 447"/>
                  <a:gd name="T10" fmla="*/ 171 w 230"/>
                  <a:gd name="T11" fmla="*/ 442 h 447"/>
                  <a:gd name="T12" fmla="*/ 181 w 230"/>
                  <a:gd name="T13" fmla="*/ 430 h 447"/>
                  <a:gd name="T14" fmla="*/ 184 w 230"/>
                  <a:gd name="T15" fmla="*/ 418 h 447"/>
                  <a:gd name="T16" fmla="*/ 184 w 230"/>
                  <a:gd name="T17" fmla="*/ 210 h 447"/>
                  <a:gd name="T18" fmla="*/ 184 w 230"/>
                  <a:gd name="T19" fmla="*/ 47 h 447"/>
                  <a:gd name="T20" fmla="*/ 186 w 230"/>
                  <a:gd name="T21" fmla="*/ 42 h 447"/>
                  <a:gd name="T22" fmla="*/ 189 w 230"/>
                  <a:gd name="T23" fmla="*/ 40 h 447"/>
                  <a:gd name="T24" fmla="*/ 193 w 230"/>
                  <a:gd name="T25" fmla="*/ 42 h 447"/>
                  <a:gd name="T26" fmla="*/ 195 w 230"/>
                  <a:gd name="T27" fmla="*/ 47 h 447"/>
                  <a:gd name="T28" fmla="*/ 195 w 230"/>
                  <a:gd name="T29" fmla="*/ 198 h 447"/>
                  <a:gd name="T30" fmla="*/ 197 w 230"/>
                  <a:gd name="T31" fmla="*/ 206 h 447"/>
                  <a:gd name="T32" fmla="*/ 203 w 230"/>
                  <a:gd name="T33" fmla="*/ 213 h 447"/>
                  <a:gd name="T34" fmla="*/ 212 w 230"/>
                  <a:gd name="T35" fmla="*/ 215 h 447"/>
                  <a:gd name="T36" fmla="*/ 221 w 230"/>
                  <a:gd name="T37" fmla="*/ 213 h 447"/>
                  <a:gd name="T38" fmla="*/ 227 w 230"/>
                  <a:gd name="T39" fmla="*/ 206 h 447"/>
                  <a:gd name="T40" fmla="*/ 229 w 230"/>
                  <a:gd name="T41" fmla="*/ 198 h 447"/>
                  <a:gd name="T42" fmla="*/ 229 w 230"/>
                  <a:gd name="T43" fmla="*/ 20 h 447"/>
                  <a:gd name="T44" fmla="*/ 227 w 230"/>
                  <a:gd name="T45" fmla="*/ 10 h 447"/>
                  <a:gd name="T46" fmla="*/ 221 w 230"/>
                  <a:gd name="T47" fmla="*/ 2 h 447"/>
                  <a:gd name="T48" fmla="*/ 212 w 230"/>
                  <a:gd name="T49" fmla="*/ 0 h 447"/>
                  <a:gd name="T50" fmla="*/ 17 w 230"/>
                  <a:gd name="T51" fmla="*/ 0 h 447"/>
                  <a:gd name="T52" fmla="*/ 8 w 230"/>
                  <a:gd name="T53" fmla="*/ 2 h 447"/>
                  <a:gd name="T54" fmla="*/ 2 w 230"/>
                  <a:gd name="T55" fmla="*/ 10 h 447"/>
                  <a:gd name="T56" fmla="*/ 0 w 230"/>
                  <a:gd name="T57" fmla="*/ 20 h 447"/>
                  <a:gd name="T58" fmla="*/ 0 w 230"/>
                  <a:gd name="T59" fmla="*/ 198 h 447"/>
                  <a:gd name="T60" fmla="*/ 2 w 230"/>
                  <a:gd name="T61" fmla="*/ 206 h 447"/>
                  <a:gd name="T62" fmla="*/ 8 w 230"/>
                  <a:gd name="T63" fmla="*/ 213 h 447"/>
                  <a:gd name="T64" fmla="*/ 17 w 230"/>
                  <a:gd name="T65" fmla="*/ 215 h 447"/>
                  <a:gd name="T66" fmla="*/ 26 w 230"/>
                  <a:gd name="T67" fmla="*/ 213 h 447"/>
                  <a:gd name="T68" fmla="*/ 32 w 230"/>
                  <a:gd name="T69" fmla="*/ 206 h 447"/>
                  <a:gd name="T70" fmla="*/ 34 w 230"/>
                  <a:gd name="T71" fmla="*/ 198 h 447"/>
                  <a:gd name="T72" fmla="*/ 34 w 230"/>
                  <a:gd name="T73" fmla="*/ 47 h 447"/>
                  <a:gd name="T74" fmla="*/ 36 w 230"/>
                  <a:gd name="T75" fmla="*/ 42 h 447"/>
                  <a:gd name="T76" fmla="*/ 42 w 230"/>
                  <a:gd name="T77" fmla="*/ 40 h 447"/>
                  <a:gd name="T78" fmla="*/ 44 w 230"/>
                  <a:gd name="T79" fmla="*/ 42 h 447"/>
                  <a:gd name="T80" fmla="*/ 46 w 230"/>
                  <a:gd name="T81" fmla="*/ 47 h 447"/>
                  <a:gd name="T82" fmla="*/ 46 w 230"/>
                  <a:gd name="T83" fmla="*/ 210 h 447"/>
                  <a:gd name="T84" fmla="*/ 46 w 230"/>
                  <a:gd name="T85" fmla="*/ 418 h 447"/>
                  <a:gd name="T86" fmla="*/ 48 w 230"/>
                  <a:gd name="T87" fmla="*/ 430 h 447"/>
                  <a:gd name="T88" fmla="*/ 58 w 230"/>
                  <a:gd name="T89" fmla="*/ 442 h 447"/>
                  <a:gd name="T90" fmla="*/ 71 w 230"/>
                  <a:gd name="T91" fmla="*/ 446 h 447"/>
                  <a:gd name="T92" fmla="*/ 78 w 230"/>
                  <a:gd name="T93" fmla="*/ 446 h 447"/>
                  <a:gd name="T94" fmla="*/ 91 w 230"/>
                  <a:gd name="T95" fmla="*/ 442 h 447"/>
                  <a:gd name="T96" fmla="*/ 100 w 230"/>
                  <a:gd name="T97" fmla="*/ 430 h 447"/>
                  <a:gd name="T98" fmla="*/ 104 w 230"/>
                  <a:gd name="T99" fmla="*/ 418 h 447"/>
                  <a:gd name="T100" fmla="*/ 104 w 230"/>
                  <a:gd name="T101" fmla="*/ 221 h 447"/>
                  <a:gd name="T102" fmla="*/ 106 w 230"/>
                  <a:gd name="T103" fmla="*/ 213 h 447"/>
                  <a:gd name="T104" fmla="*/ 115 w 230"/>
                  <a:gd name="T105" fmla="*/ 210 h 447"/>
                  <a:gd name="T106" fmla="*/ 123 w 230"/>
                  <a:gd name="T107" fmla="*/ 213 h 447"/>
                  <a:gd name="T108" fmla="*/ 127 w 230"/>
                  <a:gd name="T109" fmla="*/ 221 h 447"/>
                  <a:gd name="T110" fmla="*/ 127 w 230"/>
                  <a:gd name="T111" fmla="*/ 418 h 44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0" h="447">
                    <a:moveTo>
                      <a:pt x="127" y="418"/>
                    </a:moveTo>
                    <a:lnTo>
                      <a:pt x="130" y="430"/>
                    </a:lnTo>
                    <a:lnTo>
                      <a:pt x="139" y="442"/>
                    </a:lnTo>
                    <a:lnTo>
                      <a:pt x="153" y="446"/>
                    </a:lnTo>
                    <a:lnTo>
                      <a:pt x="158" y="446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8"/>
                    </a:lnTo>
                    <a:lnTo>
                      <a:pt x="184" y="210"/>
                    </a:lnTo>
                    <a:lnTo>
                      <a:pt x="184" y="47"/>
                    </a:lnTo>
                    <a:lnTo>
                      <a:pt x="186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9" y="198"/>
                    </a:lnTo>
                    <a:lnTo>
                      <a:pt x="229" y="20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20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2" y="40"/>
                    </a:lnTo>
                    <a:lnTo>
                      <a:pt x="44" y="42"/>
                    </a:lnTo>
                    <a:lnTo>
                      <a:pt x="46" y="47"/>
                    </a:lnTo>
                    <a:lnTo>
                      <a:pt x="46" y="210"/>
                    </a:lnTo>
                    <a:lnTo>
                      <a:pt x="46" y="418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6"/>
                    </a:lnTo>
                    <a:lnTo>
                      <a:pt x="78" y="446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4" y="418"/>
                    </a:lnTo>
                    <a:lnTo>
                      <a:pt x="104" y="221"/>
                    </a:lnTo>
                    <a:lnTo>
                      <a:pt x="106" y="213"/>
                    </a:lnTo>
                    <a:lnTo>
                      <a:pt x="115" y="210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8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3"/>
              <p:cNvSpPr>
                <a:spLocks/>
              </p:cNvSpPr>
              <p:nvPr/>
            </p:nvSpPr>
            <p:spPr bwMode="auto">
              <a:xfrm>
                <a:off x="4419600" y="2871788"/>
                <a:ext cx="363538" cy="709613"/>
              </a:xfrm>
              <a:custGeom>
                <a:avLst/>
                <a:gdLst>
                  <a:gd name="T0" fmla="*/ 127 w 229"/>
                  <a:gd name="T1" fmla="*/ 418 h 447"/>
                  <a:gd name="T2" fmla="*/ 130 w 229"/>
                  <a:gd name="T3" fmla="*/ 430 h 447"/>
                  <a:gd name="T4" fmla="*/ 139 w 229"/>
                  <a:gd name="T5" fmla="*/ 442 h 447"/>
                  <a:gd name="T6" fmla="*/ 153 w 229"/>
                  <a:gd name="T7" fmla="*/ 446 h 447"/>
                  <a:gd name="T8" fmla="*/ 158 w 229"/>
                  <a:gd name="T9" fmla="*/ 446 h 447"/>
                  <a:gd name="T10" fmla="*/ 171 w 229"/>
                  <a:gd name="T11" fmla="*/ 442 h 447"/>
                  <a:gd name="T12" fmla="*/ 181 w 229"/>
                  <a:gd name="T13" fmla="*/ 430 h 447"/>
                  <a:gd name="T14" fmla="*/ 184 w 229"/>
                  <a:gd name="T15" fmla="*/ 418 h 447"/>
                  <a:gd name="T16" fmla="*/ 184 w 229"/>
                  <a:gd name="T17" fmla="*/ 210 h 447"/>
                  <a:gd name="T18" fmla="*/ 184 w 229"/>
                  <a:gd name="T19" fmla="*/ 47 h 447"/>
                  <a:gd name="T20" fmla="*/ 185 w 229"/>
                  <a:gd name="T21" fmla="*/ 42 h 447"/>
                  <a:gd name="T22" fmla="*/ 189 w 229"/>
                  <a:gd name="T23" fmla="*/ 40 h 447"/>
                  <a:gd name="T24" fmla="*/ 193 w 229"/>
                  <a:gd name="T25" fmla="*/ 42 h 447"/>
                  <a:gd name="T26" fmla="*/ 195 w 229"/>
                  <a:gd name="T27" fmla="*/ 47 h 447"/>
                  <a:gd name="T28" fmla="*/ 195 w 229"/>
                  <a:gd name="T29" fmla="*/ 198 h 447"/>
                  <a:gd name="T30" fmla="*/ 197 w 229"/>
                  <a:gd name="T31" fmla="*/ 206 h 447"/>
                  <a:gd name="T32" fmla="*/ 203 w 229"/>
                  <a:gd name="T33" fmla="*/ 213 h 447"/>
                  <a:gd name="T34" fmla="*/ 212 w 229"/>
                  <a:gd name="T35" fmla="*/ 215 h 447"/>
                  <a:gd name="T36" fmla="*/ 221 w 229"/>
                  <a:gd name="T37" fmla="*/ 213 h 447"/>
                  <a:gd name="T38" fmla="*/ 227 w 229"/>
                  <a:gd name="T39" fmla="*/ 206 h 447"/>
                  <a:gd name="T40" fmla="*/ 228 w 229"/>
                  <a:gd name="T41" fmla="*/ 198 h 447"/>
                  <a:gd name="T42" fmla="*/ 228 w 229"/>
                  <a:gd name="T43" fmla="*/ 20 h 447"/>
                  <a:gd name="T44" fmla="*/ 227 w 229"/>
                  <a:gd name="T45" fmla="*/ 10 h 447"/>
                  <a:gd name="T46" fmla="*/ 221 w 229"/>
                  <a:gd name="T47" fmla="*/ 2 h 447"/>
                  <a:gd name="T48" fmla="*/ 212 w 229"/>
                  <a:gd name="T49" fmla="*/ 0 h 447"/>
                  <a:gd name="T50" fmla="*/ 17 w 229"/>
                  <a:gd name="T51" fmla="*/ 0 h 447"/>
                  <a:gd name="T52" fmla="*/ 8 w 229"/>
                  <a:gd name="T53" fmla="*/ 2 h 447"/>
                  <a:gd name="T54" fmla="*/ 2 w 229"/>
                  <a:gd name="T55" fmla="*/ 10 h 447"/>
                  <a:gd name="T56" fmla="*/ 0 w 229"/>
                  <a:gd name="T57" fmla="*/ 20 h 447"/>
                  <a:gd name="T58" fmla="*/ 0 w 229"/>
                  <a:gd name="T59" fmla="*/ 198 h 447"/>
                  <a:gd name="T60" fmla="*/ 2 w 229"/>
                  <a:gd name="T61" fmla="*/ 206 h 447"/>
                  <a:gd name="T62" fmla="*/ 8 w 229"/>
                  <a:gd name="T63" fmla="*/ 213 h 447"/>
                  <a:gd name="T64" fmla="*/ 17 w 229"/>
                  <a:gd name="T65" fmla="*/ 215 h 447"/>
                  <a:gd name="T66" fmla="*/ 26 w 229"/>
                  <a:gd name="T67" fmla="*/ 213 h 447"/>
                  <a:gd name="T68" fmla="*/ 32 w 229"/>
                  <a:gd name="T69" fmla="*/ 206 h 447"/>
                  <a:gd name="T70" fmla="*/ 34 w 229"/>
                  <a:gd name="T71" fmla="*/ 198 h 447"/>
                  <a:gd name="T72" fmla="*/ 34 w 229"/>
                  <a:gd name="T73" fmla="*/ 47 h 447"/>
                  <a:gd name="T74" fmla="*/ 36 w 229"/>
                  <a:gd name="T75" fmla="*/ 42 h 447"/>
                  <a:gd name="T76" fmla="*/ 42 w 229"/>
                  <a:gd name="T77" fmla="*/ 40 h 447"/>
                  <a:gd name="T78" fmla="*/ 44 w 229"/>
                  <a:gd name="T79" fmla="*/ 42 h 447"/>
                  <a:gd name="T80" fmla="*/ 46 w 229"/>
                  <a:gd name="T81" fmla="*/ 47 h 447"/>
                  <a:gd name="T82" fmla="*/ 46 w 229"/>
                  <a:gd name="T83" fmla="*/ 210 h 447"/>
                  <a:gd name="T84" fmla="*/ 46 w 229"/>
                  <a:gd name="T85" fmla="*/ 418 h 447"/>
                  <a:gd name="T86" fmla="*/ 48 w 229"/>
                  <a:gd name="T87" fmla="*/ 430 h 447"/>
                  <a:gd name="T88" fmla="*/ 58 w 229"/>
                  <a:gd name="T89" fmla="*/ 442 h 447"/>
                  <a:gd name="T90" fmla="*/ 71 w 229"/>
                  <a:gd name="T91" fmla="*/ 446 h 447"/>
                  <a:gd name="T92" fmla="*/ 78 w 229"/>
                  <a:gd name="T93" fmla="*/ 446 h 447"/>
                  <a:gd name="T94" fmla="*/ 91 w 229"/>
                  <a:gd name="T95" fmla="*/ 442 h 447"/>
                  <a:gd name="T96" fmla="*/ 100 w 229"/>
                  <a:gd name="T97" fmla="*/ 430 h 447"/>
                  <a:gd name="T98" fmla="*/ 104 w 229"/>
                  <a:gd name="T99" fmla="*/ 418 h 447"/>
                  <a:gd name="T100" fmla="*/ 104 w 229"/>
                  <a:gd name="T101" fmla="*/ 221 h 447"/>
                  <a:gd name="T102" fmla="*/ 106 w 229"/>
                  <a:gd name="T103" fmla="*/ 213 h 447"/>
                  <a:gd name="T104" fmla="*/ 115 w 229"/>
                  <a:gd name="T105" fmla="*/ 210 h 447"/>
                  <a:gd name="T106" fmla="*/ 123 w 229"/>
                  <a:gd name="T107" fmla="*/ 213 h 447"/>
                  <a:gd name="T108" fmla="*/ 127 w 229"/>
                  <a:gd name="T109" fmla="*/ 221 h 447"/>
                  <a:gd name="T110" fmla="*/ 127 w 229"/>
                  <a:gd name="T111" fmla="*/ 418 h 44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29" h="447">
                    <a:moveTo>
                      <a:pt x="127" y="418"/>
                    </a:moveTo>
                    <a:lnTo>
                      <a:pt x="130" y="430"/>
                    </a:lnTo>
                    <a:lnTo>
                      <a:pt x="139" y="442"/>
                    </a:lnTo>
                    <a:lnTo>
                      <a:pt x="153" y="446"/>
                    </a:lnTo>
                    <a:lnTo>
                      <a:pt x="158" y="446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8"/>
                    </a:lnTo>
                    <a:lnTo>
                      <a:pt x="184" y="210"/>
                    </a:lnTo>
                    <a:lnTo>
                      <a:pt x="184" y="47"/>
                    </a:lnTo>
                    <a:lnTo>
                      <a:pt x="185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8" y="198"/>
                    </a:lnTo>
                    <a:lnTo>
                      <a:pt x="228" y="20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20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2" y="40"/>
                    </a:lnTo>
                    <a:lnTo>
                      <a:pt x="44" y="42"/>
                    </a:lnTo>
                    <a:lnTo>
                      <a:pt x="46" y="47"/>
                    </a:lnTo>
                    <a:lnTo>
                      <a:pt x="46" y="210"/>
                    </a:lnTo>
                    <a:lnTo>
                      <a:pt x="46" y="418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6"/>
                    </a:lnTo>
                    <a:lnTo>
                      <a:pt x="78" y="446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4" y="418"/>
                    </a:lnTo>
                    <a:lnTo>
                      <a:pt x="104" y="221"/>
                    </a:lnTo>
                    <a:lnTo>
                      <a:pt x="106" y="213"/>
                    </a:lnTo>
                    <a:lnTo>
                      <a:pt x="115" y="210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8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>
                <a:off x="2133600" y="2871788"/>
                <a:ext cx="365125" cy="709613"/>
              </a:xfrm>
              <a:custGeom>
                <a:avLst/>
                <a:gdLst>
                  <a:gd name="T0" fmla="*/ 127 w 230"/>
                  <a:gd name="T1" fmla="*/ 418 h 447"/>
                  <a:gd name="T2" fmla="*/ 130 w 230"/>
                  <a:gd name="T3" fmla="*/ 430 h 447"/>
                  <a:gd name="T4" fmla="*/ 139 w 230"/>
                  <a:gd name="T5" fmla="*/ 442 h 447"/>
                  <a:gd name="T6" fmla="*/ 153 w 230"/>
                  <a:gd name="T7" fmla="*/ 446 h 447"/>
                  <a:gd name="T8" fmla="*/ 158 w 230"/>
                  <a:gd name="T9" fmla="*/ 446 h 447"/>
                  <a:gd name="T10" fmla="*/ 171 w 230"/>
                  <a:gd name="T11" fmla="*/ 442 h 447"/>
                  <a:gd name="T12" fmla="*/ 181 w 230"/>
                  <a:gd name="T13" fmla="*/ 430 h 447"/>
                  <a:gd name="T14" fmla="*/ 184 w 230"/>
                  <a:gd name="T15" fmla="*/ 418 h 447"/>
                  <a:gd name="T16" fmla="*/ 184 w 230"/>
                  <a:gd name="T17" fmla="*/ 210 h 447"/>
                  <a:gd name="T18" fmla="*/ 184 w 230"/>
                  <a:gd name="T19" fmla="*/ 47 h 447"/>
                  <a:gd name="T20" fmla="*/ 186 w 230"/>
                  <a:gd name="T21" fmla="*/ 42 h 447"/>
                  <a:gd name="T22" fmla="*/ 189 w 230"/>
                  <a:gd name="T23" fmla="*/ 40 h 447"/>
                  <a:gd name="T24" fmla="*/ 193 w 230"/>
                  <a:gd name="T25" fmla="*/ 42 h 447"/>
                  <a:gd name="T26" fmla="*/ 195 w 230"/>
                  <a:gd name="T27" fmla="*/ 47 h 447"/>
                  <a:gd name="T28" fmla="*/ 195 w 230"/>
                  <a:gd name="T29" fmla="*/ 198 h 447"/>
                  <a:gd name="T30" fmla="*/ 197 w 230"/>
                  <a:gd name="T31" fmla="*/ 206 h 447"/>
                  <a:gd name="T32" fmla="*/ 203 w 230"/>
                  <a:gd name="T33" fmla="*/ 213 h 447"/>
                  <a:gd name="T34" fmla="*/ 212 w 230"/>
                  <a:gd name="T35" fmla="*/ 215 h 447"/>
                  <a:gd name="T36" fmla="*/ 221 w 230"/>
                  <a:gd name="T37" fmla="*/ 213 h 447"/>
                  <a:gd name="T38" fmla="*/ 227 w 230"/>
                  <a:gd name="T39" fmla="*/ 206 h 447"/>
                  <a:gd name="T40" fmla="*/ 229 w 230"/>
                  <a:gd name="T41" fmla="*/ 198 h 447"/>
                  <a:gd name="T42" fmla="*/ 229 w 230"/>
                  <a:gd name="T43" fmla="*/ 20 h 447"/>
                  <a:gd name="T44" fmla="*/ 227 w 230"/>
                  <a:gd name="T45" fmla="*/ 10 h 447"/>
                  <a:gd name="T46" fmla="*/ 221 w 230"/>
                  <a:gd name="T47" fmla="*/ 2 h 447"/>
                  <a:gd name="T48" fmla="*/ 212 w 230"/>
                  <a:gd name="T49" fmla="*/ 0 h 447"/>
                  <a:gd name="T50" fmla="*/ 17 w 230"/>
                  <a:gd name="T51" fmla="*/ 0 h 447"/>
                  <a:gd name="T52" fmla="*/ 8 w 230"/>
                  <a:gd name="T53" fmla="*/ 2 h 447"/>
                  <a:gd name="T54" fmla="*/ 2 w 230"/>
                  <a:gd name="T55" fmla="*/ 10 h 447"/>
                  <a:gd name="T56" fmla="*/ 0 w 230"/>
                  <a:gd name="T57" fmla="*/ 20 h 447"/>
                  <a:gd name="T58" fmla="*/ 0 w 230"/>
                  <a:gd name="T59" fmla="*/ 198 h 447"/>
                  <a:gd name="T60" fmla="*/ 2 w 230"/>
                  <a:gd name="T61" fmla="*/ 206 h 447"/>
                  <a:gd name="T62" fmla="*/ 8 w 230"/>
                  <a:gd name="T63" fmla="*/ 213 h 447"/>
                  <a:gd name="T64" fmla="*/ 17 w 230"/>
                  <a:gd name="T65" fmla="*/ 215 h 447"/>
                  <a:gd name="T66" fmla="*/ 26 w 230"/>
                  <a:gd name="T67" fmla="*/ 213 h 447"/>
                  <a:gd name="T68" fmla="*/ 32 w 230"/>
                  <a:gd name="T69" fmla="*/ 206 h 447"/>
                  <a:gd name="T70" fmla="*/ 34 w 230"/>
                  <a:gd name="T71" fmla="*/ 198 h 447"/>
                  <a:gd name="T72" fmla="*/ 34 w 230"/>
                  <a:gd name="T73" fmla="*/ 47 h 447"/>
                  <a:gd name="T74" fmla="*/ 36 w 230"/>
                  <a:gd name="T75" fmla="*/ 42 h 447"/>
                  <a:gd name="T76" fmla="*/ 42 w 230"/>
                  <a:gd name="T77" fmla="*/ 40 h 447"/>
                  <a:gd name="T78" fmla="*/ 44 w 230"/>
                  <a:gd name="T79" fmla="*/ 42 h 447"/>
                  <a:gd name="T80" fmla="*/ 46 w 230"/>
                  <a:gd name="T81" fmla="*/ 47 h 447"/>
                  <a:gd name="T82" fmla="*/ 46 w 230"/>
                  <a:gd name="T83" fmla="*/ 210 h 447"/>
                  <a:gd name="T84" fmla="*/ 46 w 230"/>
                  <a:gd name="T85" fmla="*/ 418 h 447"/>
                  <a:gd name="T86" fmla="*/ 48 w 230"/>
                  <a:gd name="T87" fmla="*/ 430 h 447"/>
                  <a:gd name="T88" fmla="*/ 58 w 230"/>
                  <a:gd name="T89" fmla="*/ 442 h 447"/>
                  <a:gd name="T90" fmla="*/ 71 w 230"/>
                  <a:gd name="T91" fmla="*/ 446 h 447"/>
                  <a:gd name="T92" fmla="*/ 78 w 230"/>
                  <a:gd name="T93" fmla="*/ 446 h 447"/>
                  <a:gd name="T94" fmla="*/ 91 w 230"/>
                  <a:gd name="T95" fmla="*/ 442 h 447"/>
                  <a:gd name="T96" fmla="*/ 100 w 230"/>
                  <a:gd name="T97" fmla="*/ 430 h 447"/>
                  <a:gd name="T98" fmla="*/ 104 w 230"/>
                  <a:gd name="T99" fmla="*/ 418 h 447"/>
                  <a:gd name="T100" fmla="*/ 104 w 230"/>
                  <a:gd name="T101" fmla="*/ 221 h 447"/>
                  <a:gd name="T102" fmla="*/ 106 w 230"/>
                  <a:gd name="T103" fmla="*/ 213 h 447"/>
                  <a:gd name="T104" fmla="*/ 115 w 230"/>
                  <a:gd name="T105" fmla="*/ 210 h 447"/>
                  <a:gd name="T106" fmla="*/ 123 w 230"/>
                  <a:gd name="T107" fmla="*/ 213 h 447"/>
                  <a:gd name="T108" fmla="*/ 127 w 230"/>
                  <a:gd name="T109" fmla="*/ 221 h 447"/>
                  <a:gd name="T110" fmla="*/ 127 w 230"/>
                  <a:gd name="T111" fmla="*/ 418 h 44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0" h="447">
                    <a:moveTo>
                      <a:pt x="127" y="418"/>
                    </a:moveTo>
                    <a:lnTo>
                      <a:pt x="130" y="430"/>
                    </a:lnTo>
                    <a:lnTo>
                      <a:pt x="139" y="442"/>
                    </a:lnTo>
                    <a:lnTo>
                      <a:pt x="153" y="446"/>
                    </a:lnTo>
                    <a:lnTo>
                      <a:pt x="158" y="446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8"/>
                    </a:lnTo>
                    <a:lnTo>
                      <a:pt x="184" y="210"/>
                    </a:lnTo>
                    <a:lnTo>
                      <a:pt x="184" y="47"/>
                    </a:lnTo>
                    <a:lnTo>
                      <a:pt x="186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9" y="198"/>
                    </a:lnTo>
                    <a:lnTo>
                      <a:pt x="229" y="20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20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2" y="40"/>
                    </a:lnTo>
                    <a:lnTo>
                      <a:pt x="44" y="42"/>
                    </a:lnTo>
                    <a:lnTo>
                      <a:pt x="46" y="47"/>
                    </a:lnTo>
                    <a:lnTo>
                      <a:pt x="46" y="210"/>
                    </a:lnTo>
                    <a:lnTo>
                      <a:pt x="46" y="418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6"/>
                    </a:lnTo>
                    <a:lnTo>
                      <a:pt x="78" y="446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4" y="418"/>
                    </a:lnTo>
                    <a:lnTo>
                      <a:pt x="104" y="221"/>
                    </a:lnTo>
                    <a:lnTo>
                      <a:pt x="106" y="213"/>
                    </a:lnTo>
                    <a:lnTo>
                      <a:pt x="115" y="210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8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48000" y="2871788"/>
                <a:ext cx="365125" cy="709613"/>
              </a:xfrm>
              <a:custGeom>
                <a:avLst/>
                <a:gdLst>
                  <a:gd name="T0" fmla="*/ 127 w 230"/>
                  <a:gd name="T1" fmla="*/ 418 h 447"/>
                  <a:gd name="T2" fmla="*/ 130 w 230"/>
                  <a:gd name="T3" fmla="*/ 430 h 447"/>
                  <a:gd name="T4" fmla="*/ 139 w 230"/>
                  <a:gd name="T5" fmla="*/ 442 h 447"/>
                  <a:gd name="T6" fmla="*/ 153 w 230"/>
                  <a:gd name="T7" fmla="*/ 446 h 447"/>
                  <a:gd name="T8" fmla="*/ 158 w 230"/>
                  <a:gd name="T9" fmla="*/ 446 h 447"/>
                  <a:gd name="T10" fmla="*/ 171 w 230"/>
                  <a:gd name="T11" fmla="*/ 442 h 447"/>
                  <a:gd name="T12" fmla="*/ 181 w 230"/>
                  <a:gd name="T13" fmla="*/ 430 h 447"/>
                  <a:gd name="T14" fmla="*/ 184 w 230"/>
                  <a:gd name="T15" fmla="*/ 418 h 447"/>
                  <a:gd name="T16" fmla="*/ 184 w 230"/>
                  <a:gd name="T17" fmla="*/ 210 h 447"/>
                  <a:gd name="T18" fmla="*/ 184 w 230"/>
                  <a:gd name="T19" fmla="*/ 47 h 447"/>
                  <a:gd name="T20" fmla="*/ 186 w 230"/>
                  <a:gd name="T21" fmla="*/ 42 h 447"/>
                  <a:gd name="T22" fmla="*/ 189 w 230"/>
                  <a:gd name="T23" fmla="*/ 40 h 447"/>
                  <a:gd name="T24" fmla="*/ 193 w 230"/>
                  <a:gd name="T25" fmla="*/ 42 h 447"/>
                  <a:gd name="T26" fmla="*/ 195 w 230"/>
                  <a:gd name="T27" fmla="*/ 47 h 447"/>
                  <a:gd name="T28" fmla="*/ 195 w 230"/>
                  <a:gd name="T29" fmla="*/ 198 h 447"/>
                  <a:gd name="T30" fmla="*/ 197 w 230"/>
                  <a:gd name="T31" fmla="*/ 206 h 447"/>
                  <a:gd name="T32" fmla="*/ 203 w 230"/>
                  <a:gd name="T33" fmla="*/ 213 h 447"/>
                  <a:gd name="T34" fmla="*/ 212 w 230"/>
                  <a:gd name="T35" fmla="*/ 215 h 447"/>
                  <a:gd name="T36" fmla="*/ 221 w 230"/>
                  <a:gd name="T37" fmla="*/ 213 h 447"/>
                  <a:gd name="T38" fmla="*/ 227 w 230"/>
                  <a:gd name="T39" fmla="*/ 206 h 447"/>
                  <a:gd name="T40" fmla="*/ 229 w 230"/>
                  <a:gd name="T41" fmla="*/ 198 h 447"/>
                  <a:gd name="T42" fmla="*/ 229 w 230"/>
                  <a:gd name="T43" fmla="*/ 20 h 447"/>
                  <a:gd name="T44" fmla="*/ 227 w 230"/>
                  <a:gd name="T45" fmla="*/ 10 h 447"/>
                  <a:gd name="T46" fmla="*/ 221 w 230"/>
                  <a:gd name="T47" fmla="*/ 2 h 447"/>
                  <a:gd name="T48" fmla="*/ 212 w 230"/>
                  <a:gd name="T49" fmla="*/ 0 h 447"/>
                  <a:gd name="T50" fmla="*/ 17 w 230"/>
                  <a:gd name="T51" fmla="*/ 0 h 447"/>
                  <a:gd name="T52" fmla="*/ 8 w 230"/>
                  <a:gd name="T53" fmla="*/ 2 h 447"/>
                  <a:gd name="T54" fmla="*/ 2 w 230"/>
                  <a:gd name="T55" fmla="*/ 10 h 447"/>
                  <a:gd name="T56" fmla="*/ 0 w 230"/>
                  <a:gd name="T57" fmla="*/ 20 h 447"/>
                  <a:gd name="T58" fmla="*/ 0 w 230"/>
                  <a:gd name="T59" fmla="*/ 198 h 447"/>
                  <a:gd name="T60" fmla="*/ 2 w 230"/>
                  <a:gd name="T61" fmla="*/ 206 h 447"/>
                  <a:gd name="T62" fmla="*/ 8 w 230"/>
                  <a:gd name="T63" fmla="*/ 213 h 447"/>
                  <a:gd name="T64" fmla="*/ 17 w 230"/>
                  <a:gd name="T65" fmla="*/ 215 h 447"/>
                  <a:gd name="T66" fmla="*/ 26 w 230"/>
                  <a:gd name="T67" fmla="*/ 213 h 447"/>
                  <a:gd name="T68" fmla="*/ 32 w 230"/>
                  <a:gd name="T69" fmla="*/ 206 h 447"/>
                  <a:gd name="T70" fmla="*/ 34 w 230"/>
                  <a:gd name="T71" fmla="*/ 198 h 447"/>
                  <a:gd name="T72" fmla="*/ 34 w 230"/>
                  <a:gd name="T73" fmla="*/ 47 h 447"/>
                  <a:gd name="T74" fmla="*/ 36 w 230"/>
                  <a:gd name="T75" fmla="*/ 42 h 447"/>
                  <a:gd name="T76" fmla="*/ 42 w 230"/>
                  <a:gd name="T77" fmla="*/ 40 h 447"/>
                  <a:gd name="T78" fmla="*/ 44 w 230"/>
                  <a:gd name="T79" fmla="*/ 42 h 447"/>
                  <a:gd name="T80" fmla="*/ 46 w 230"/>
                  <a:gd name="T81" fmla="*/ 47 h 447"/>
                  <a:gd name="T82" fmla="*/ 46 w 230"/>
                  <a:gd name="T83" fmla="*/ 210 h 447"/>
                  <a:gd name="T84" fmla="*/ 46 w 230"/>
                  <a:gd name="T85" fmla="*/ 418 h 447"/>
                  <a:gd name="T86" fmla="*/ 48 w 230"/>
                  <a:gd name="T87" fmla="*/ 430 h 447"/>
                  <a:gd name="T88" fmla="*/ 58 w 230"/>
                  <a:gd name="T89" fmla="*/ 442 h 447"/>
                  <a:gd name="T90" fmla="*/ 71 w 230"/>
                  <a:gd name="T91" fmla="*/ 446 h 447"/>
                  <a:gd name="T92" fmla="*/ 78 w 230"/>
                  <a:gd name="T93" fmla="*/ 446 h 447"/>
                  <a:gd name="T94" fmla="*/ 91 w 230"/>
                  <a:gd name="T95" fmla="*/ 442 h 447"/>
                  <a:gd name="T96" fmla="*/ 100 w 230"/>
                  <a:gd name="T97" fmla="*/ 430 h 447"/>
                  <a:gd name="T98" fmla="*/ 104 w 230"/>
                  <a:gd name="T99" fmla="*/ 418 h 447"/>
                  <a:gd name="T100" fmla="*/ 104 w 230"/>
                  <a:gd name="T101" fmla="*/ 221 h 447"/>
                  <a:gd name="T102" fmla="*/ 106 w 230"/>
                  <a:gd name="T103" fmla="*/ 213 h 447"/>
                  <a:gd name="T104" fmla="*/ 115 w 230"/>
                  <a:gd name="T105" fmla="*/ 210 h 447"/>
                  <a:gd name="T106" fmla="*/ 123 w 230"/>
                  <a:gd name="T107" fmla="*/ 213 h 447"/>
                  <a:gd name="T108" fmla="*/ 127 w 230"/>
                  <a:gd name="T109" fmla="*/ 221 h 447"/>
                  <a:gd name="T110" fmla="*/ 127 w 230"/>
                  <a:gd name="T111" fmla="*/ 418 h 44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0" h="447">
                    <a:moveTo>
                      <a:pt x="127" y="418"/>
                    </a:moveTo>
                    <a:lnTo>
                      <a:pt x="130" y="430"/>
                    </a:lnTo>
                    <a:lnTo>
                      <a:pt x="139" y="442"/>
                    </a:lnTo>
                    <a:lnTo>
                      <a:pt x="153" y="446"/>
                    </a:lnTo>
                    <a:lnTo>
                      <a:pt x="158" y="446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8"/>
                    </a:lnTo>
                    <a:lnTo>
                      <a:pt x="184" y="210"/>
                    </a:lnTo>
                    <a:lnTo>
                      <a:pt x="184" y="47"/>
                    </a:lnTo>
                    <a:lnTo>
                      <a:pt x="186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9" y="198"/>
                    </a:lnTo>
                    <a:lnTo>
                      <a:pt x="229" y="20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20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2" y="40"/>
                    </a:lnTo>
                    <a:lnTo>
                      <a:pt x="44" y="42"/>
                    </a:lnTo>
                    <a:lnTo>
                      <a:pt x="46" y="47"/>
                    </a:lnTo>
                    <a:lnTo>
                      <a:pt x="46" y="210"/>
                    </a:lnTo>
                    <a:lnTo>
                      <a:pt x="46" y="418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6"/>
                    </a:lnTo>
                    <a:lnTo>
                      <a:pt x="78" y="446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4" y="418"/>
                    </a:lnTo>
                    <a:lnTo>
                      <a:pt x="104" y="221"/>
                    </a:lnTo>
                    <a:lnTo>
                      <a:pt x="106" y="213"/>
                    </a:lnTo>
                    <a:lnTo>
                      <a:pt x="115" y="210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8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>
                <a:spLocks/>
              </p:cNvSpPr>
              <p:nvPr/>
            </p:nvSpPr>
            <p:spPr bwMode="auto">
              <a:xfrm>
                <a:off x="3962400" y="2871788"/>
                <a:ext cx="363538" cy="709613"/>
              </a:xfrm>
              <a:custGeom>
                <a:avLst/>
                <a:gdLst>
                  <a:gd name="T0" fmla="*/ 127 w 229"/>
                  <a:gd name="T1" fmla="*/ 418 h 447"/>
                  <a:gd name="T2" fmla="*/ 130 w 229"/>
                  <a:gd name="T3" fmla="*/ 430 h 447"/>
                  <a:gd name="T4" fmla="*/ 139 w 229"/>
                  <a:gd name="T5" fmla="*/ 442 h 447"/>
                  <a:gd name="T6" fmla="*/ 153 w 229"/>
                  <a:gd name="T7" fmla="*/ 446 h 447"/>
                  <a:gd name="T8" fmla="*/ 158 w 229"/>
                  <a:gd name="T9" fmla="*/ 446 h 447"/>
                  <a:gd name="T10" fmla="*/ 171 w 229"/>
                  <a:gd name="T11" fmla="*/ 442 h 447"/>
                  <a:gd name="T12" fmla="*/ 181 w 229"/>
                  <a:gd name="T13" fmla="*/ 430 h 447"/>
                  <a:gd name="T14" fmla="*/ 184 w 229"/>
                  <a:gd name="T15" fmla="*/ 418 h 447"/>
                  <a:gd name="T16" fmla="*/ 184 w 229"/>
                  <a:gd name="T17" fmla="*/ 210 h 447"/>
                  <a:gd name="T18" fmla="*/ 184 w 229"/>
                  <a:gd name="T19" fmla="*/ 47 h 447"/>
                  <a:gd name="T20" fmla="*/ 185 w 229"/>
                  <a:gd name="T21" fmla="*/ 42 h 447"/>
                  <a:gd name="T22" fmla="*/ 189 w 229"/>
                  <a:gd name="T23" fmla="*/ 40 h 447"/>
                  <a:gd name="T24" fmla="*/ 193 w 229"/>
                  <a:gd name="T25" fmla="*/ 42 h 447"/>
                  <a:gd name="T26" fmla="*/ 195 w 229"/>
                  <a:gd name="T27" fmla="*/ 47 h 447"/>
                  <a:gd name="T28" fmla="*/ 195 w 229"/>
                  <a:gd name="T29" fmla="*/ 198 h 447"/>
                  <a:gd name="T30" fmla="*/ 197 w 229"/>
                  <a:gd name="T31" fmla="*/ 206 h 447"/>
                  <a:gd name="T32" fmla="*/ 203 w 229"/>
                  <a:gd name="T33" fmla="*/ 213 h 447"/>
                  <a:gd name="T34" fmla="*/ 212 w 229"/>
                  <a:gd name="T35" fmla="*/ 215 h 447"/>
                  <a:gd name="T36" fmla="*/ 221 w 229"/>
                  <a:gd name="T37" fmla="*/ 213 h 447"/>
                  <a:gd name="T38" fmla="*/ 227 w 229"/>
                  <a:gd name="T39" fmla="*/ 206 h 447"/>
                  <a:gd name="T40" fmla="*/ 228 w 229"/>
                  <a:gd name="T41" fmla="*/ 198 h 447"/>
                  <a:gd name="T42" fmla="*/ 228 w 229"/>
                  <a:gd name="T43" fmla="*/ 20 h 447"/>
                  <a:gd name="T44" fmla="*/ 227 w 229"/>
                  <a:gd name="T45" fmla="*/ 10 h 447"/>
                  <a:gd name="T46" fmla="*/ 221 w 229"/>
                  <a:gd name="T47" fmla="*/ 2 h 447"/>
                  <a:gd name="T48" fmla="*/ 212 w 229"/>
                  <a:gd name="T49" fmla="*/ 0 h 447"/>
                  <a:gd name="T50" fmla="*/ 17 w 229"/>
                  <a:gd name="T51" fmla="*/ 0 h 447"/>
                  <a:gd name="T52" fmla="*/ 8 w 229"/>
                  <a:gd name="T53" fmla="*/ 2 h 447"/>
                  <a:gd name="T54" fmla="*/ 2 w 229"/>
                  <a:gd name="T55" fmla="*/ 10 h 447"/>
                  <a:gd name="T56" fmla="*/ 0 w 229"/>
                  <a:gd name="T57" fmla="*/ 20 h 447"/>
                  <a:gd name="T58" fmla="*/ 0 w 229"/>
                  <a:gd name="T59" fmla="*/ 198 h 447"/>
                  <a:gd name="T60" fmla="*/ 2 w 229"/>
                  <a:gd name="T61" fmla="*/ 206 h 447"/>
                  <a:gd name="T62" fmla="*/ 8 w 229"/>
                  <a:gd name="T63" fmla="*/ 213 h 447"/>
                  <a:gd name="T64" fmla="*/ 17 w 229"/>
                  <a:gd name="T65" fmla="*/ 215 h 447"/>
                  <a:gd name="T66" fmla="*/ 26 w 229"/>
                  <a:gd name="T67" fmla="*/ 213 h 447"/>
                  <a:gd name="T68" fmla="*/ 32 w 229"/>
                  <a:gd name="T69" fmla="*/ 206 h 447"/>
                  <a:gd name="T70" fmla="*/ 34 w 229"/>
                  <a:gd name="T71" fmla="*/ 198 h 447"/>
                  <a:gd name="T72" fmla="*/ 34 w 229"/>
                  <a:gd name="T73" fmla="*/ 47 h 447"/>
                  <a:gd name="T74" fmla="*/ 36 w 229"/>
                  <a:gd name="T75" fmla="*/ 42 h 447"/>
                  <a:gd name="T76" fmla="*/ 42 w 229"/>
                  <a:gd name="T77" fmla="*/ 40 h 447"/>
                  <a:gd name="T78" fmla="*/ 44 w 229"/>
                  <a:gd name="T79" fmla="*/ 42 h 447"/>
                  <a:gd name="T80" fmla="*/ 46 w 229"/>
                  <a:gd name="T81" fmla="*/ 47 h 447"/>
                  <a:gd name="T82" fmla="*/ 46 w 229"/>
                  <a:gd name="T83" fmla="*/ 210 h 447"/>
                  <a:gd name="T84" fmla="*/ 46 w 229"/>
                  <a:gd name="T85" fmla="*/ 418 h 447"/>
                  <a:gd name="T86" fmla="*/ 48 w 229"/>
                  <a:gd name="T87" fmla="*/ 430 h 447"/>
                  <a:gd name="T88" fmla="*/ 58 w 229"/>
                  <a:gd name="T89" fmla="*/ 442 h 447"/>
                  <a:gd name="T90" fmla="*/ 71 w 229"/>
                  <a:gd name="T91" fmla="*/ 446 h 447"/>
                  <a:gd name="T92" fmla="*/ 78 w 229"/>
                  <a:gd name="T93" fmla="*/ 446 h 447"/>
                  <a:gd name="T94" fmla="*/ 91 w 229"/>
                  <a:gd name="T95" fmla="*/ 442 h 447"/>
                  <a:gd name="T96" fmla="*/ 100 w 229"/>
                  <a:gd name="T97" fmla="*/ 430 h 447"/>
                  <a:gd name="T98" fmla="*/ 104 w 229"/>
                  <a:gd name="T99" fmla="*/ 418 h 447"/>
                  <a:gd name="T100" fmla="*/ 104 w 229"/>
                  <a:gd name="T101" fmla="*/ 221 h 447"/>
                  <a:gd name="T102" fmla="*/ 106 w 229"/>
                  <a:gd name="T103" fmla="*/ 213 h 447"/>
                  <a:gd name="T104" fmla="*/ 115 w 229"/>
                  <a:gd name="T105" fmla="*/ 210 h 447"/>
                  <a:gd name="T106" fmla="*/ 123 w 229"/>
                  <a:gd name="T107" fmla="*/ 213 h 447"/>
                  <a:gd name="T108" fmla="*/ 127 w 229"/>
                  <a:gd name="T109" fmla="*/ 221 h 447"/>
                  <a:gd name="T110" fmla="*/ 127 w 229"/>
                  <a:gd name="T111" fmla="*/ 418 h 44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29" h="447">
                    <a:moveTo>
                      <a:pt x="127" y="418"/>
                    </a:moveTo>
                    <a:lnTo>
                      <a:pt x="130" y="430"/>
                    </a:lnTo>
                    <a:lnTo>
                      <a:pt x="139" y="442"/>
                    </a:lnTo>
                    <a:lnTo>
                      <a:pt x="153" y="446"/>
                    </a:lnTo>
                    <a:lnTo>
                      <a:pt x="158" y="446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8"/>
                    </a:lnTo>
                    <a:lnTo>
                      <a:pt x="184" y="210"/>
                    </a:lnTo>
                    <a:lnTo>
                      <a:pt x="184" y="47"/>
                    </a:lnTo>
                    <a:lnTo>
                      <a:pt x="185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8" y="198"/>
                    </a:lnTo>
                    <a:lnTo>
                      <a:pt x="228" y="20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20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2" y="40"/>
                    </a:lnTo>
                    <a:lnTo>
                      <a:pt x="44" y="42"/>
                    </a:lnTo>
                    <a:lnTo>
                      <a:pt x="46" y="47"/>
                    </a:lnTo>
                    <a:lnTo>
                      <a:pt x="46" y="210"/>
                    </a:lnTo>
                    <a:lnTo>
                      <a:pt x="46" y="418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6"/>
                    </a:lnTo>
                    <a:lnTo>
                      <a:pt x="78" y="446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4" y="418"/>
                    </a:lnTo>
                    <a:lnTo>
                      <a:pt x="104" y="221"/>
                    </a:lnTo>
                    <a:lnTo>
                      <a:pt x="106" y="213"/>
                    </a:lnTo>
                    <a:lnTo>
                      <a:pt x="115" y="210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8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5"/>
              <p:cNvSpPr>
                <a:spLocks/>
              </p:cNvSpPr>
              <p:nvPr/>
            </p:nvSpPr>
            <p:spPr bwMode="auto">
              <a:xfrm>
                <a:off x="4876800" y="2871788"/>
                <a:ext cx="363538" cy="709613"/>
              </a:xfrm>
              <a:custGeom>
                <a:avLst/>
                <a:gdLst>
                  <a:gd name="T0" fmla="*/ 127 w 229"/>
                  <a:gd name="T1" fmla="*/ 418 h 447"/>
                  <a:gd name="T2" fmla="*/ 130 w 229"/>
                  <a:gd name="T3" fmla="*/ 430 h 447"/>
                  <a:gd name="T4" fmla="*/ 139 w 229"/>
                  <a:gd name="T5" fmla="*/ 442 h 447"/>
                  <a:gd name="T6" fmla="*/ 153 w 229"/>
                  <a:gd name="T7" fmla="*/ 446 h 447"/>
                  <a:gd name="T8" fmla="*/ 158 w 229"/>
                  <a:gd name="T9" fmla="*/ 446 h 447"/>
                  <a:gd name="T10" fmla="*/ 171 w 229"/>
                  <a:gd name="T11" fmla="*/ 442 h 447"/>
                  <a:gd name="T12" fmla="*/ 181 w 229"/>
                  <a:gd name="T13" fmla="*/ 430 h 447"/>
                  <a:gd name="T14" fmla="*/ 184 w 229"/>
                  <a:gd name="T15" fmla="*/ 418 h 447"/>
                  <a:gd name="T16" fmla="*/ 184 w 229"/>
                  <a:gd name="T17" fmla="*/ 210 h 447"/>
                  <a:gd name="T18" fmla="*/ 184 w 229"/>
                  <a:gd name="T19" fmla="*/ 47 h 447"/>
                  <a:gd name="T20" fmla="*/ 185 w 229"/>
                  <a:gd name="T21" fmla="*/ 42 h 447"/>
                  <a:gd name="T22" fmla="*/ 189 w 229"/>
                  <a:gd name="T23" fmla="*/ 40 h 447"/>
                  <a:gd name="T24" fmla="*/ 193 w 229"/>
                  <a:gd name="T25" fmla="*/ 42 h 447"/>
                  <a:gd name="T26" fmla="*/ 195 w 229"/>
                  <a:gd name="T27" fmla="*/ 47 h 447"/>
                  <a:gd name="T28" fmla="*/ 195 w 229"/>
                  <a:gd name="T29" fmla="*/ 198 h 447"/>
                  <a:gd name="T30" fmla="*/ 197 w 229"/>
                  <a:gd name="T31" fmla="*/ 206 h 447"/>
                  <a:gd name="T32" fmla="*/ 203 w 229"/>
                  <a:gd name="T33" fmla="*/ 213 h 447"/>
                  <a:gd name="T34" fmla="*/ 212 w 229"/>
                  <a:gd name="T35" fmla="*/ 215 h 447"/>
                  <a:gd name="T36" fmla="*/ 221 w 229"/>
                  <a:gd name="T37" fmla="*/ 213 h 447"/>
                  <a:gd name="T38" fmla="*/ 227 w 229"/>
                  <a:gd name="T39" fmla="*/ 206 h 447"/>
                  <a:gd name="T40" fmla="*/ 228 w 229"/>
                  <a:gd name="T41" fmla="*/ 198 h 447"/>
                  <a:gd name="T42" fmla="*/ 228 w 229"/>
                  <a:gd name="T43" fmla="*/ 20 h 447"/>
                  <a:gd name="T44" fmla="*/ 227 w 229"/>
                  <a:gd name="T45" fmla="*/ 10 h 447"/>
                  <a:gd name="T46" fmla="*/ 221 w 229"/>
                  <a:gd name="T47" fmla="*/ 2 h 447"/>
                  <a:gd name="T48" fmla="*/ 212 w 229"/>
                  <a:gd name="T49" fmla="*/ 0 h 447"/>
                  <a:gd name="T50" fmla="*/ 17 w 229"/>
                  <a:gd name="T51" fmla="*/ 0 h 447"/>
                  <a:gd name="T52" fmla="*/ 8 w 229"/>
                  <a:gd name="T53" fmla="*/ 2 h 447"/>
                  <a:gd name="T54" fmla="*/ 2 w 229"/>
                  <a:gd name="T55" fmla="*/ 10 h 447"/>
                  <a:gd name="T56" fmla="*/ 0 w 229"/>
                  <a:gd name="T57" fmla="*/ 20 h 447"/>
                  <a:gd name="T58" fmla="*/ 0 w 229"/>
                  <a:gd name="T59" fmla="*/ 198 h 447"/>
                  <a:gd name="T60" fmla="*/ 2 w 229"/>
                  <a:gd name="T61" fmla="*/ 206 h 447"/>
                  <a:gd name="T62" fmla="*/ 8 w 229"/>
                  <a:gd name="T63" fmla="*/ 213 h 447"/>
                  <a:gd name="T64" fmla="*/ 17 w 229"/>
                  <a:gd name="T65" fmla="*/ 215 h 447"/>
                  <a:gd name="T66" fmla="*/ 26 w 229"/>
                  <a:gd name="T67" fmla="*/ 213 h 447"/>
                  <a:gd name="T68" fmla="*/ 32 w 229"/>
                  <a:gd name="T69" fmla="*/ 206 h 447"/>
                  <a:gd name="T70" fmla="*/ 34 w 229"/>
                  <a:gd name="T71" fmla="*/ 198 h 447"/>
                  <a:gd name="T72" fmla="*/ 34 w 229"/>
                  <a:gd name="T73" fmla="*/ 47 h 447"/>
                  <a:gd name="T74" fmla="*/ 36 w 229"/>
                  <a:gd name="T75" fmla="*/ 42 h 447"/>
                  <a:gd name="T76" fmla="*/ 42 w 229"/>
                  <a:gd name="T77" fmla="*/ 40 h 447"/>
                  <a:gd name="T78" fmla="*/ 44 w 229"/>
                  <a:gd name="T79" fmla="*/ 42 h 447"/>
                  <a:gd name="T80" fmla="*/ 46 w 229"/>
                  <a:gd name="T81" fmla="*/ 47 h 447"/>
                  <a:gd name="T82" fmla="*/ 46 w 229"/>
                  <a:gd name="T83" fmla="*/ 210 h 447"/>
                  <a:gd name="T84" fmla="*/ 46 w 229"/>
                  <a:gd name="T85" fmla="*/ 418 h 447"/>
                  <a:gd name="T86" fmla="*/ 48 w 229"/>
                  <a:gd name="T87" fmla="*/ 430 h 447"/>
                  <a:gd name="T88" fmla="*/ 58 w 229"/>
                  <a:gd name="T89" fmla="*/ 442 h 447"/>
                  <a:gd name="T90" fmla="*/ 71 w 229"/>
                  <a:gd name="T91" fmla="*/ 446 h 447"/>
                  <a:gd name="T92" fmla="*/ 78 w 229"/>
                  <a:gd name="T93" fmla="*/ 446 h 447"/>
                  <a:gd name="T94" fmla="*/ 91 w 229"/>
                  <a:gd name="T95" fmla="*/ 442 h 447"/>
                  <a:gd name="T96" fmla="*/ 100 w 229"/>
                  <a:gd name="T97" fmla="*/ 430 h 447"/>
                  <a:gd name="T98" fmla="*/ 104 w 229"/>
                  <a:gd name="T99" fmla="*/ 418 h 447"/>
                  <a:gd name="T100" fmla="*/ 104 w 229"/>
                  <a:gd name="T101" fmla="*/ 221 h 447"/>
                  <a:gd name="T102" fmla="*/ 106 w 229"/>
                  <a:gd name="T103" fmla="*/ 213 h 447"/>
                  <a:gd name="T104" fmla="*/ 115 w 229"/>
                  <a:gd name="T105" fmla="*/ 210 h 447"/>
                  <a:gd name="T106" fmla="*/ 123 w 229"/>
                  <a:gd name="T107" fmla="*/ 213 h 447"/>
                  <a:gd name="T108" fmla="*/ 127 w 229"/>
                  <a:gd name="T109" fmla="*/ 221 h 447"/>
                  <a:gd name="T110" fmla="*/ 127 w 229"/>
                  <a:gd name="T111" fmla="*/ 418 h 44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29" h="447">
                    <a:moveTo>
                      <a:pt x="127" y="418"/>
                    </a:moveTo>
                    <a:lnTo>
                      <a:pt x="130" y="430"/>
                    </a:lnTo>
                    <a:lnTo>
                      <a:pt x="139" y="442"/>
                    </a:lnTo>
                    <a:lnTo>
                      <a:pt x="153" y="446"/>
                    </a:lnTo>
                    <a:lnTo>
                      <a:pt x="158" y="446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8"/>
                    </a:lnTo>
                    <a:lnTo>
                      <a:pt x="184" y="210"/>
                    </a:lnTo>
                    <a:lnTo>
                      <a:pt x="184" y="47"/>
                    </a:lnTo>
                    <a:lnTo>
                      <a:pt x="185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8" y="198"/>
                    </a:lnTo>
                    <a:lnTo>
                      <a:pt x="228" y="20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20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2" y="40"/>
                    </a:lnTo>
                    <a:lnTo>
                      <a:pt x="44" y="42"/>
                    </a:lnTo>
                    <a:lnTo>
                      <a:pt x="46" y="47"/>
                    </a:lnTo>
                    <a:lnTo>
                      <a:pt x="46" y="210"/>
                    </a:lnTo>
                    <a:lnTo>
                      <a:pt x="46" y="418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6"/>
                    </a:lnTo>
                    <a:lnTo>
                      <a:pt x="78" y="446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4" y="418"/>
                    </a:lnTo>
                    <a:lnTo>
                      <a:pt x="104" y="221"/>
                    </a:lnTo>
                    <a:lnTo>
                      <a:pt x="106" y="213"/>
                    </a:lnTo>
                    <a:lnTo>
                      <a:pt x="115" y="210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8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8"/>
              <p:cNvSpPr>
                <a:spLocks/>
              </p:cNvSpPr>
              <p:nvPr/>
            </p:nvSpPr>
            <p:spPr bwMode="auto">
              <a:xfrm>
                <a:off x="5334000" y="2871788"/>
                <a:ext cx="363538" cy="709613"/>
              </a:xfrm>
              <a:custGeom>
                <a:avLst/>
                <a:gdLst>
                  <a:gd name="T0" fmla="*/ 127 w 229"/>
                  <a:gd name="T1" fmla="*/ 418 h 447"/>
                  <a:gd name="T2" fmla="*/ 130 w 229"/>
                  <a:gd name="T3" fmla="*/ 430 h 447"/>
                  <a:gd name="T4" fmla="*/ 139 w 229"/>
                  <a:gd name="T5" fmla="*/ 442 h 447"/>
                  <a:gd name="T6" fmla="*/ 153 w 229"/>
                  <a:gd name="T7" fmla="*/ 446 h 447"/>
                  <a:gd name="T8" fmla="*/ 157 w 229"/>
                  <a:gd name="T9" fmla="*/ 446 h 447"/>
                  <a:gd name="T10" fmla="*/ 171 w 229"/>
                  <a:gd name="T11" fmla="*/ 442 h 447"/>
                  <a:gd name="T12" fmla="*/ 181 w 229"/>
                  <a:gd name="T13" fmla="*/ 430 h 447"/>
                  <a:gd name="T14" fmla="*/ 184 w 229"/>
                  <a:gd name="T15" fmla="*/ 418 h 447"/>
                  <a:gd name="T16" fmla="*/ 184 w 229"/>
                  <a:gd name="T17" fmla="*/ 210 h 447"/>
                  <a:gd name="T18" fmla="*/ 184 w 229"/>
                  <a:gd name="T19" fmla="*/ 47 h 447"/>
                  <a:gd name="T20" fmla="*/ 185 w 229"/>
                  <a:gd name="T21" fmla="*/ 42 h 447"/>
                  <a:gd name="T22" fmla="*/ 189 w 229"/>
                  <a:gd name="T23" fmla="*/ 40 h 447"/>
                  <a:gd name="T24" fmla="*/ 193 w 229"/>
                  <a:gd name="T25" fmla="*/ 42 h 447"/>
                  <a:gd name="T26" fmla="*/ 195 w 229"/>
                  <a:gd name="T27" fmla="*/ 47 h 447"/>
                  <a:gd name="T28" fmla="*/ 195 w 229"/>
                  <a:gd name="T29" fmla="*/ 198 h 447"/>
                  <a:gd name="T30" fmla="*/ 197 w 229"/>
                  <a:gd name="T31" fmla="*/ 206 h 447"/>
                  <a:gd name="T32" fmla="*/ 203 w 229"/>
                  <a:gd name="T33" fmla="*/ 213 h 447"/>
                  <a:gd name="T34" fmla="*/ 212 w 229"/>
                  <a:gd name="T35" fmla="*/ 215 h 447"/>
                  <a:gd name="T36" fmla="*/ 221 w 229"/>
                  <a:gd name="T37" fmla="*/ 213 h 447"/>
                  <a:gd name="T38" fmla="*/ 227 w 229"/>
                  <a:gd name="T39" fmla="*/ 206 h 447"/>
                  <a:gd name="T40" fmla="*/ 228 w 229"/>
                  <a:gd name="T41" fmla="*/ 198 h 447"/>
                  <a:gd name="T42" fmla="*/ 228 w 229"/>
                  <a:gd name="T43" fmla="*/ 20 h 447"/>
                  <a:gd name="T44" fmla="*/ 227 w 229"/>
                  <a:gd name="T45" fmla="*/ 10 h 447"/>
                  <a:gd name="T46" fmla="*/ 221 w 229"/>
                  <a:gd name="T47" fmla="*/ 2 h 447"/>
                  <a:gd name="T48" fmla="*/ 212 w 229"/>
                  <a:gd name="T49" fmla="*/ 0 h 447"/>
                  <a:gd name="T50" fmla="*/ 17 w 229"/>
                  <a:gd name="T51" fmla="*/ 0 h 447"/>
                  <a:gd name="T52" fmla="*/ 8 w 229"/>
                  <a:gd name="T53" fmla="*/ 2 h 447"/>
                  <a:gd name="T54" fmla="*/ 2 w 229"/>
                  <a:gd name="T55" fmla="*/ 10 h 447"/>
                  <a:gd name="T56" fmla="*/ 0 w 229"/>
                  <a:gd name="T57" fmla="*/ 20 h 447"/>
                  <a:gd name="T58" fmla="*/ 0 w 229"/>
                  <a:gd name="T59" fmla="*/ 198 h 447"/>
                  <a:gd name="T60" fmla="*/ 2 w 229"/>
                  <a:gd name="T61" fmla="*/ 206 h 447"/>
                  <a:gd name="T62" fmla="*/ 8 w 229"/>
                  <a:gd name="T63" fmla="*/ 213 h 447"/>
                  <a:gd name="T64" fmla="*/ 17 w 229"/>
                  <a:gd name="T65" fmla="*/ 215 h 447"/>
                  <a:gd name="T66" fmla="*/ 26 w 229"/>
                  <a:gd name="T67" fmla="*/ 213 h 447"/>
                  <a:gd name="T68" fmla="*/ 32 w 229"/>
                  <a:gd name="T69" fmla="*/ 206 h 447"/>
                  <a:gd name="T70" fmla="*/ 34 w 229"/>
                  <a:gd name="T71" fmla="*/ 198 h 447"/>
                  <a:gd name="T72" fmla="*/ 34 w 229"/>
                  <a:gd name="T73" fmla="*/ 47 h 447"/>
                  <a:gd name="T74" fmla="*/ 36 w 229"/>
                  <a:gd name="T75" fmla="*/ 42 h 447"/>
                  <a:gd name="T76" fmla="*/ 42 w 229"/>
                  <a:gd name="T77" fmla="*/ 40 h 447"/>
                  <a:gd name="T78" fmla="*/ 44 w 229"/>
                  <a:gd name="T79" fmla="*/ 42 h 447"/>
                  <a:gd name="T80" fmla="*/ 46 w 229"/>
                  <a:gd name="T81" fmla="*/ 47 h 447"/>
                  <a:gd name="T82" fmla="*/ 46 w 229"/>
                  <a:gd name="T83" fmla="*/ 210 h 447"/>
                  <a:gd name="T84" fmla="*/ 46 w 229"/>
                  <a:gd name="T85" fmla="*/ 418 h 447"/>
                  <a:gd name="T86" fmla="*/ 48 w 229"/>
                  <a:gd name="T87" fmla="*/ 430 h 447"/>
                  <a:gd name="T88" fmla="*/ 58 w 229"/>
                  <a:gd name="T89" fmla="*/ 442 h 447"/>
                  <a:gd name="T90" fmla="*/ 71 w 229"/>
                  <a:gd name="T91" fmla="*/ 446 h 447"/>
                  <a:gd name="T92" fmla="*/ 78 w 229"/>
                  <a:gd name="T93" fmla="*/ 446 h 447"/>
                  <a:gd name="T94" fmla="*/ 91 w 229"/>
                  <a:gd name="T95" fmla="*/ 442 h 447"/>
                  <a:gd name="T96" fmla="*/ 100 w 229"/>
                  <a:gd name="T97" fmla="*/ 430 h 447"/>
                  <a:gd name="T98" fmla="*/ 104 w 229"/>
                  <a:gd name="T99" fmla="*/ 418 h 447"/>
                  <a:gd name="T100" fmla="*/ 104 w 229"/>
                  <a:gd name="T101" fmla="*/ 221 h 447"/>
                  <a:gd name="T102" fmla="*/ 106 w 229"/>
                  <a:gd name="T103" fmla="*/ 213 h 447"/>
                  <a:gd name="T104" fmla="*/ 115 w 229"/>
                  <a:gd name="T105" fmla="*/ 210 h 447"/>
                  <a:gd name="T106" fmla="*/ 123 w 229"/>
                  <a:gd name="T107" fmla="*/ 213 h 447"/>
                  <a:gd name="T108" fmla="*/ 127 w 229"/>
                  <a:gd name="T109" fmla="*/ 221 h 447"/>
                  <a:gd name="T110" fmla="*/ 127 w 229"/>
                  <a:gd name="T111" fmla="*/ 418 h 44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29" h="447">
                    <a:moveTo>
                      <a:pt x="127" y="418"/>
                    </a:moveTo>
                    <a:lnTo>
                      <a:pt x="130" y="430"/>
                    </a:lnTo>
                    <a:lnTo>
                      <a:pt x="139" y="442"/>
                    </a:lnTo>
                    <a:lnTo>
                      <a:pt x="153" y="446"/>
                    </a:lnTo>
                    <a:lnTo>
                      <a:pt x="157" y="446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8"/>
                    </a:lnTo>
                    <a:lnTo>
                      <a:pt x="184" y="210"/>
                    </a:lnTo>
                    <a:lnTo>
                      <a:pt x="184" y="47"/>
                    </a:lnTo>
                    <a:lnTo>
                      <a:pt x="185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8" y="198"/>
                    </a:lnTo>
                    <a:lnTo>
                      <a:pt x="228" y="20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20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2" y="40"/>
                    </a:lnTo>
                    <a:lnTo>
                      <a:pt x="44" y="42"/>
                    </a:lnTo>
                    <a:lnTo>
                      <a:pt x="46" y="47"/>
                    </a:lnTo>
                    <a:lnTo>
                      <a:pt x="46" y="210"/>
                    </a:lnTo>
                    <a:lnTo>
                      <a:pt x="46" y="418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6"/>
                    </a:lnTo>
                    <a:lnTo>
                      <a:pt x="78" y="446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4" y="418"/>
                    </a:lnTo>
                    <a:lnTo>
                      <a:pt x="104" y="221"/>
                    </a:lnTo>
                    <a:lnTo>
                      <a:pt x="106" y="213"/>
                    </a:lnTo>
                    <a:lnTo>
                      <a:pt x="115" y="210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8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45"/>
              <p:cNvSpPr>
                <a:spLocks noChangeShapeType="1"/>
              </p:cNvSpPr>
              <p:nvPr/>
            </p:nvSpPr>
            <p:spPr bwMode="auto">
              <a:xfrm flipH="1">
                <a:off x="5778500" y="2592050"/>
                <a:ext cx="762000" cy="533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8" name="Text Box 47"/>
              <p:cNvSpPr txBox="1">
                <a:spLocks noChangeArrowheads="1"/>
              </p:cNvSpPr>
              <p:nvPr/>
            </p:nvSpPr>
            <p:spPr bwMode="auto">
              <a:xfrm>
                <a:off x="6616700" y="2211050"/>
                <a:ext cx="2875312" cy="7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en-US" alt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Fixed but </a:t>
                </a:r>
                <a:r>
                  <a:rPr lang="en-US" altLang="en-US" sz="2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unknown </a:t>
                </a:r>
                <a:r>
                  <a:rPr lang="en-US" alt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population parameter</a:t>
                </a: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2100612" y="4403725"/>
              <a:ext cx="6629400" cy="1616075"/>
              <a:chOff x="2100612" y="4403725"/>
              <a:chExt cx="6629400" cy="1616075"/>
            </a:xfrm>
          </p:grpSpPr>
          <p:sp>
            <p:nvSpPr>
              <p:cNvPr id="22" name="Freeform 30"/>
              <p:cNvSpPr>
                <a:spLocks/>
              </p:cNvSpPr>
              <p:nvPr/>
            </p:nvSpPr>
            <p:spPr bwMode="auto">
              <a:xfrm>
                <a:off x="3124200" y="5116513"/>
                <a:ext cx="365125" cy="903287"/>
              </a:xfrm>
              <a:custGeom>
                <a:avLst/>
                <a:gdLst>
                  <a:gd name="T0" fmla="*/ 325100950 w 230"/>
                  <a:gd name="T1" fmla="*/ 1393644841 h 569"/>
                  <a:gd name="T2" fmla="*/ 380544388 w 230"/>
                  <a:gd name="T3" fmla="*/ 1431447958 h 569"/>
                  <a:gd name="T4" fmla="*/ 430947513 w 230"/>
                  <a:gd name="T5" fmla="*/ 1423886699 h 569"/>
                  <a:gd name="T6" fmla="*/ 463708750 w 230"/>
                  <a:gd name="T7" fmla="*/ 1360883622 h 569"/>
                  <a:gd name="T8" fmla="*/ 463708750 w 230"/>
                  <a:gd name="T9" fmla="*/ 425905377 h 569"/>
                  <a:gd name="T10" fmla="*/ 476310325 w 230"/>
                  <a:gd name="T11" fmla="*/ 408265087 h 569"/>
                  <a:gd name="T12" fmla="*/ 491431263 w 230"/>
                  <a:gd name="T13" fmla="*/ 425905377 h 569"/>
                  <a:gd name="T14" fmla="*/ 496471575 w 230"/>
                  <a:gd name="T15" fmla="*/ 826610792 h 569"/>
                  <a:gd name="T16" fmla="*/ 534273125 w 230"/>
                  <a:gd name="T17" fmla="*/ 849291392 h 569"/>
                  <a:gd name="T18" fmla="*/ 572076263 w 230"/>
                  <a:gd name="T19" fmla="*/ 826610792 h 569"/>
                  <a:gd name="T20" fmla="*/ 577116575 w 230"/>
                  <a:gd name="T21" fmla="*/ 352821680 h 569"/>
                  <a:gd name="T22" fmla="*/ 556955325 w 230"/>
                  <a:gd name="T23" fmla="*/ 309978253 h 569"/>
                  <a:gd name="T24" fmla="*/ 42843450 w 230"/>
                  <a:gd name="T25" fmla="*/ 304937944 h 569"/>
                  <a:gd name="T26" fmla="*/ 5040313 w 230"/>
                  <a:gd name="T27" fmla="*/ 330139492 h 569"/>
                  <a:gd name="T28" fmla="*/ 0 w 230"/>
                  <a:gd name="T29" fmla="*/ 806449554 h 569"/>
                  <a:gd name="T30" fmla="*/ 20161250 w 230"/>
                  <a:gd name="T31" fmla="*/ 844251083 h 569"/>
                  <a:gd name="T32" fmla="*/ 65524063 w 230"/>
                  <a:gd name="T33" fmla="*/ 844251083 h 569"/>
                  <a:gd name="T34" fmla="*/ 85685313 w 230"/>
                  <a:gd name="T35" fmla="*/ 806449554 h 569"/>
                  <a:gd name="T36" fmla="*/ 90725625 w 230"/>
                  <a:gd name="T37" fmla="*/ 413305396 h 569"/>
                  <a:gd name="T38" fmla="*/ 110886875 w 230"/>
                  <a:gd name="T39" fmla="*/ 413305396 h 569"/>
                  <a:gd name="T40" fmla="*/ 110886875 w 230"/>
                  <a:gd name="T41" fmla="*/ 834170463 h 569"/>
                  <a:gd name="T42" fmla="*/ 120967500 w 230"/>
                  <a:gd name="T43" fmla="*/ 1393644841 h 569"/>
                  <a:gd name="T44" fmla="*/ 178931888 w 230"/>
                  <a:gd name="T45" fmla="*/ 1431447958 h 569"/>
                  <a:gd name="T46" fmla="*/ 229335013 w 230"/>
                  <a:gd name="T47" fmla="*/ 1423886699 h 569"/>
                  <a:gd name="T48" fmla="*/ 257055938 w 230"/>
                  <a:gd name="T49" fmla="*/ 1360883622 h 569"/>
                  <a:gd name="T50" fmla="*/ 267136563 w 230"/>
                  <a:gd name="T51" fmla="*/ 844251083 h 569"/>
                  <a:gd name="T52" fmla="*/ 309980013 w 230"/>
                  <a:gd name="T53" fmla="*/ 844251083 h 569"/>
                  <a:gd name="T54" fmla="*/ 320060638 w 230"/>
                  <a:gd name="T55" fmla="*/ 1360883622 h 569"/>
                  <a:gd name="T56" fmla="*/ 171370625 w 230"/>
                  <a:gd name="T57" fmla="*/ 88204626 h 569"/>
                  <a:gd name="T58" fmla="*/ 226814063 w 230"/>
                  <a:gd name="T59" fmla="*/ 20161239 h 569"/>
                  <a:gd name="T60" fmla="*/ 309980013 w 230"/>
                  <a:gd name="T61" fmla="*/ 0 h 569"/>
                  <a:gd name="T62" fmla="*/ 385584700 w 230"/>
                  <a:gd name="T63" fmla="*/ 50403097 h 569"/>
                  <a:gd name="T64" fmla="*/ 415826575 w 230"/>
                  <a:gd name="T65" fmla="*/ 133567414 h 569"/>
                  <a:gd name="T66" fmla="*/ 385584700 w 230"/>
                  <a:gd name="T67" fmla="*/ 226813937 h 569"/>
                  <a:gd name="T68" fmla="*/ 309980013 w 230"/>
                  <a:gd name="T69" fmla="*/ 269655776 h 569"/>
                  <a:gd name="T70" fmla="*/ 226814063 w 230"/>
                  <a:gd name="T71" fmla="*/ 254534847 h 569"/>
                  <a:gd name="T72" fmla="*/ 171370625 w 230"/>
                  <a:gd name="T73" fmla="*/ 181451150 h 569"/>
                  <a:gd name="T74" fmla="*/ 320060638 w 230"/>
                  <a:gd name="T75" fmla="*/ 1360883622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30" h="569">
                    <a:moveTo>
                      <a:pt x="127" y="540"/>
                    </a:moveTo>
                    <a:lnTo>
                      <a:pt x="129" y="553"/>
                    </a:lnTo>
                    <a:lnTo>
                      <a:pt x="137" y="565"/>
                    </a:lnTo>
                    <a:lnTo>
                      <a:pt x="151" y="568"/>
                    </a:lnTo>
                    <a:lnTo>
                      <a:pt x="158" y="568"/>
                    </a:lnTo>
                    <a:lnTo>
                      <a:pt x="171" y="565"/>
                    </a:lnTo>
                    <a:lnTo>
                      <a:pt x="181" y="553"/>
                    </a:lnTo>
                    <a:lnTo>
                      <a:pt x="184" y="540"/>
                    </a:lnTo>
                    <a:lnTo>
                      <a:pt x="184" y="331"/>
                    </a:lnTo>
                    <a:lnTo>
                      <a:pt x="184" y="169"/>
                    </a:lnTo>
                    <a:lnTo>
                      <a:pt x="184" y="164"/>
                    </a:lnTo>
                    <a:lnTo>
                      <a:pt x="189" y="162"/>
                    </a:lnTo>
                    <a:lnTo>
                      <a:pt x="193" y="164"/>
                    </a:lnTo>
                    <a:lnTo>
                      <a:pt x="195" y="169"/>
                    </a:lnTo>
                    <a:lnTo>
                      <a:pt x="195" y="320"/>
                    </a:lnTo>
                    <a:lnTo>
                      <a:pt x="197" y="328"/>
                    </a:lnTo>
                    <a:lnTo>
                      <a:pt x="203" y="335"/>
                    </a:lnTo>
                    <a:lnTo>
                      <a:pt x="212" y="337"/>
                    </a:lnTo>
                    <a:lnTo>
                      <a:pt x="221" y="335"/>
                    </a:lnTo>
                    <a:lnTo>
                      <a:pt x="227" y="328"/>
                    </a:lnTo>
                    <a:lnTo>
                      <a:pt x="229" y="320"/>
                    </a:lnTo>
                    <a:lnTo>
                      <a:pt x="229" y="140"/>
                    </a:lnTo>
                    <a:lnTo>
                      <a:pt x="227" y="131"/>
                    </a:lnTo>
                    <a:lnTo>
                      <a:pt x="221" y="123"/>
                    </a:lnTo>
                    <a:lnTo>
                      <a:pt x="212" y="121"/>
                    </a:lnTo>
                    <a:lnTo>
                      <a:pt x="17" y="121"/>
                    </a:lnTo>
                    <a:lnTo>
                      <a:pt x="8" y="123"/>
                    </a:lnTo>
                    <a:lnTo>
                      <a:pt x="2" y="131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8"/>
                    </a:lnTo>
                    <a:lnTo>
                      <a:pt x="8" y="335"/>
                    </a:lnTo>
                    <a:lnTo>
                      <a:pt x="17" y="337"/>
                    </a:lnTo>
                    <a:lnTo>
                      <a:pt x="26" y="335"/>
                    </a:lnTo>
                    <a:lnTo>
                      <a:pt x="32" y="328"/>
                    </a:lnTo>
                    <a:lnTo>
                      <a:pt x="34" y="320"/>
                    </a:lnTo>
                    <a:lnTo>
                      <a:pt x="34" y="169"/>
                    </a:lnTo>
                    <a:lnTo>
                      <a:pt x="36" y="164"/>
                    </a:lnTo>
                    <a:lnTo>
                      <a:pt x="40" y="162"/>
                    </a:lnTo>
                    <a:lnTo>
                      <a:pt x="44" y="164"/>
                    </a:lnTo>
                    <a:lnTo>
                      <a:pt x="44" y="169"/>
                    </a:lnTo>
                    <a:lnTo>
                      <a:pt x="44" y="331"/>
                    </a:lnTo>
                    <a:lnTo>
                      <a:pt x="44" y="540"/>
                    </a:lnTo>
                    <a:lnTo>
                      <a:pt x="48" y="553"/>
                    </a:lnTo>
                    <a:lnTo>
                      <a:pt x="58" y="565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5"/>
                    </a:lnTo>
                    <a:lnTo>
                      <a:pt x="100" y="553"/>
                    </a:lnTo>
                    <a:lnTo>
                      <a:pt x="102" y="540"/>
                    </a:lnTo>
                    <a:lnTo>
                      <a:pt x="102" y="343"/>
                    </a:lnTo>
                    <a:lnTo>
                      <a:pt x="106" y="335"/>
                    </a:lnTo>
                    <a:lnTo>
                      <a:pt x="114" y="331"/>
                    </a:lnTo>
                    <a:lnTo>
                      <a:pt x="123" y="335"/>
                    </a:lnTo>
                    <a:lnTo>
                      <a:pt x="127" y="343"/>
                    </a:lnTo>
                    <a:lnTo>
                      <a:pt x="127" y="540"/>
                    </a:lnTo>
                    <a:lnTo>
                      <a:pt x="64" y="53"/>
                    </a:lnTo>
                    <a:lnTo>
                      <a:pt x="68" y="35"/>
                    </a:lnTo>
                    <a:lnTo>
                      <a:pt x="74" y="20"/>
                    </a:lnTo>
                    <a:lnTo>
                      <a:pt x="90" y="8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8"/>
                    </a:lnTo>
                    <a:lnTo>
                      <a:pt x="153" y="20"/>
                    </a:lnTo>
                    <a:lnTo>
                      <a:pt x="161" y="35"/>
                    </a:lnTo>
                    <a:lnTo>
                      <a:pt x="165" y="53"/>
                    </a:lnTo>
                    <a:lnTo>
                      <a:pt x="161" y="72"/>
                    </a:lnTo>
                    <a:lnTo>
                      <a:pt x="153" y="90"/>
                    </a:lnTo>
                    <a:lnTo>
                      <a:pt x="139" y="101"/>
                    </a:lnTo>
                    <a:lnTo>
                      <a:pt x="123" y="107"/>
                    </a:lnTo>
                    <a:lnTo>
                      <a:pt x="106" y="107"/>
                    </a:lnTo>
                    <a:lnTo>
                      <a:pt x="90" y="101"/>
                    </a:lnTo>
                    <a:lnTo>
                      <a:pt x="74" y="90"/>
                    </a:lnTo>
                    <a:lnTo>
                      <a:pt x="68" y="72"/>
                    </a:lnTo>
                    <a:lnTo>
                      <a:pt x="64" y="53"/>
                    </a:lnTo>
                    <a:lnTo>
                      <a:pt x="127" y="540"/>
                    </a:lnTo>
                  </a:path>
                </a:pathLst>
              </a:custGeom>
              <a:solidFill>
                <a:srgbClr val="00B7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32"/>
              <p:cNvSpPr>
                <a:spLocks/>
              </p:cNvSpPr>
              <p:nvPr/>
            </p:nvSpPr>
            <p:spPr bwMode="auto">
              <a:xfrm>
                <a:off x="3228975" y="5116513"/>
                <a:ext cx="155575" cy="160337"/>
              </a:xfrm>
              <a:custGeom>
                <a:avLst/>
                <a:gdLst>
                  <a:gd name="T0" fmla="*/ 0 w 98"/>
                  <a:gd name="T1" fmla="*/ 126007420 h 101"/>
                  <a:gd name="T2" fmla="*/ 10080625 w 98"/>
                  <a:gd name="T3" fmla="*/ 80644749 h 101"/>
                  <a:gd name="T4" fmla="*/ 25201563 w 98"/>
                  <a:gd name="T5" fmla="*/ 47882026 h 101"/>
                  <a:gd name="T6" fmla="*/ 63004700 w 98"/>
                  <a:gd name="T7" fmla="*/ 17640245 h 101"/>
                  <a:gd name="T8" fmla="*/ 103327200 w 98"/>
                  <a:gd name="T9" fmla="*/ 0 h 101"/>
                  <a:gd name="T10" fmla="*/ 141128750 w 98"/>
                  <a:gd name="T11" fmla="*/ 0 h 101"/>
                  <a:gd name="T12" fmla="*/ 181451250 w 98"/>
                  <a:gd name="T13" fmla="*/ 17640245 h 101"/>
                  <a:gd name="T14" fmla="*/ 214214075 w 98"/>
                  <a:gd name="T15" fmla="*/ 47882026 h 101"/>
                  <a:gd name="T16" fmla="*/ 234375325 w 98"/>
                  <a:gd name="T17" fmla="*/ 80644749 h 101"/>
                  <a:gd name="T18" fmla="*/ 244455950 w 98"/>
                  <a:gd name="T19" fmla="*/ 126007420 h 101"/>
                  <a:gd name="T20" fmla="*/ 234375325 w 98"/>
                  <a:gd name="T21" fmla="*/ 171370091 h 101"/>
                  <a:gd name="T22" fmla="*/ 214214075 w 98"/>
                  <a:gd name="T23" fmla="*/ 211692465 h 101"/>
                  <a:gd name="T24" fmla="*/ 181451250 w 98"/>
                  <a:gd name="T25" fmla="*/ 236893949 h 101"/>
                  <a:gd name="T26" fmla="*/ 141128750 w 98"/>
                  <a:gd name="T27" fmla="*/ 252014839 h 101"/>
                  <a:gd name="T28" fmla="*/ 103327200 w 98"/>
                  <a:gd name="T29" fmla="*/ 252014839 h 101"/>
                  <a:gd name="T30" fmla="*/ 63004700 w 98"/>
                  <a:gd name="T31" fmla="*/ 236893949 h 101"/>
                  <a:gd name="T32" fmla="*/ 25201563 w 98"/>
                  <a:gd name="T33" fmla="*/ 211692465 h 101"/>
                  <a:gd name="T34" fmla="*/ 10080625 w 98"/>
                  <a:gd name="T35" fmla="*/ 171370091 h 101"/>
                  <a:gd name="T36" fmla="*/ 0 w 98"/>
                  <a:gd name="T37" fmla="*/ 126007420 h 10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1">
                    <a:moveTo>
                      <a:pt x="0" y="50"/>
                    </a:moveTo>
                    <a:lnTo>
                      <a:pt x="4" y="32"/>
                    </a:lnTo>
                    <a:lnTo>
                      <a:pt x="10" y="19"/>
                    </a:lnTo>
                    <a:lnTo>
                      <a:pt x="25" y="7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7"/>
                    </a:lnTo>
                    <a:lnTo>
                      <a:pt x="85" y="19"/>
                    </a:lnTo>
                    <a:lnTo>
                      <a:pt x="93" y="32"/>
                    </a:lnTo>
                    <a:lnTo>
                      <a:pt x="97" y="50"/>
                    </a:lnTo>
                    <a:lnTo>
                      <a:pt x="93" y="68"/>
                    </a:lnTo>
                    <a:lnTo>
                      <a:pt x="85" y="84"/>
                    </a:lnTo>
                    <a:lnTo>
                      <a:pt x="72" y="94"/>
                    </a:lnTo>
                    <a:lnTo>
                      <a:pt x="56" y="100"/>
                    </a:lnTo>
                    <a:lnTo>
                      <a:pt x="41" y="100"/>
                    </a:lnTo>
                    <a:lnTo>
                      <a:pt x="25" y="94"/>
                    </a:lnTo>
                    <a:lnTo>
                      <a:pt x="10" y="84"/>
                    </a:lnTo>
                    <a:lnTo>
                      <a:pt x="4" y="68"/>
                    </a:lnTo>
                    <a:lnTo>
                      <a:pt x="0" y="50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33"/>
              <p:cNvSpPr>
                <a:spLocks/>
              </p:cNvSpPr>
              <p:nvPr/>
            </p:nvSpPr>
            <p:spPr bwMode="auto">
              <a:xfrm>
                <a:off x="3581400" y="5116513"/>
                <a:ext cx="365125" cy="903287"/>
              </a:xfrm>
              <a:custGeom>
                <a:avLst/>
                <a:gdLst>
                  <a:gd name="T0" fmla="*/ 325100950 w 230"/>
                  <a:gd name="T1" fmla="*/ 1393644841 h 569"/>
                  <a:gd name="T2" fmla="*/ 380544388 w 230"/>
                  <a:gd name="T3" fmla="*/ 1431447958 h 569"/>
                  <a:gd name="T4" fmla="*/ 430947513 w 230"/>
                  <a:gd name="T5" fmla="*/ 1423886699 h 569"/>
                  <a:gd name="T6" fmla="*/ 463708750 w 230"/>
                  <a:gd name="T7" fmla="*/ 1360883622 h 569"/>
                  <a:gd name="T8" fmla="*/ 463708750 w 230"/>
                  <a:gd name="T9" fmla="*/ 425905377 h 569"/>
                  <a:gd name="T10" fmla="*/ 476310325 w 230"/>
                  <a:gd name="T11" fmla="*/ 408265087 h 569"/>
                  <a:gd name="T12" fmla="*/ 491431263 w 230"/>
                  <a:gd name="T13" fmla="*/ 425905377 h 569"/>
                  <a:gd name="T14" fmla="*/ 496471575 w 230"/>
                  <a:gd name="T15" fmla="*/ 826610792 h 569"/>
                  <a:gd name="T16" fmla="*/ 534273125 w 230"/>
                  <a:gd name="T17" fmla="*/ 849291392 h 569"/>
                  <a:gd name="T18" fmla="*/ 572076263 w 230"/>
                  <a:gd name="T19" fmla="*/ 826610792 h 569"/>
                  <a:gd name="T20" fmla="*/ 577116575 w 230"/>
                  <a:gd name="T21" fmla="*/ 352821680 h 569"/>
                  <a:gd name="T22" fmla="*/ 556955325 w 230"/>
                  <a:gd name="T23" fmla="*/ 309978253 h 569"/>
                  <a:gd name="T24" fmla="*/ 42843450 w 230"/>
                  <a:gd name="T25" fmla="*/ 304937944 h 569"/>
                  <a:gd name="T26" fmla="*/ 5040313 w 230"/>
                  <a:gd name="T27" fmla="*/ 330139492 h 569"/>
                  <a:gd name="T28" fmla="*/ 0 w 230"/>
                  <a:gd name="T29" fmla="*/ 806449554 h 569"/>
                  <a:gd name="T30" fmla="*/ 20161250 w 230"/>
                  <a:gd name="T31" fmla="*/ 844251083 h 569"/>
                  <a:gd name="T32" fmla="*/ 65524063 w 230"/>
                  <a:gd name="T33" fmla="*/ 844251083 h 569"/>
                  <a:gd name="T34" fmla="*/ 85685313 w 230"/>
                  <a:gd name="T35" fmla="*/ 806449554 h 569"/>
                  <a:gd name="T36" fmla="*/ 90725625 w 230"/>
                  <a:gd name="T37" fmla="*/ 413305396 h 569"/>
                  <a:gd name="T38" fmla="*/ 110886875 w 230"/>
                  <a:gd name="T39" fmla="*/ 413305396 h 569"/>
                  <a:gd name="T40" fmla="*/ 110886875 w 230"/>
                  <a:gd name="T41" fmla="*/ 834170463 h 569"/>
                  <a:gd name="T42" fmla="*/ 120967500 w 230"/>
                  <a:gd name="T43" fmla="*/ 1393644841 h 569"/>
                  <a:gd name="T44" fmla="*/ 178931888 w 230"/>
                  <a:gd name="T45" fmla="*/ 1431447958 h 569"/>
                  <a:gd name="T46" fmla="*/ 229335013 w 230"/>
                  <a:gd name="T47" fmla="*/ 1423886699 h 569"/>
                  <a:gd name="T48" fmla="*/ 257055938 w 230"/>
                  <a:gd name="T49" fmla="*/ 1360883622 h 569"/>
                  <a:gd name="T50" fmla="*/ 267136563 w 230"/>
                  <a:gd name="T51" fmla="*/ 844251083 h 569"/>
                  <a:gd name="T52" fmla="*/ 309980013 w 230"/>
                  <a:gd name="T53" fmla="*/ 844251083 h 569"/>
                  <a:gd name="T54" fmla="*/ 320060638 w 230"/>
                  <a:gd name="T55" fmla="*/ 1360883622 h 569"/>
                  <a:gd name="T56" fmla="*/ 168851263 w 230"/>
                  <a:gd name="T57" fmla="*/ 88204626 h 569"/>
                  <a:gd name="T58" fmla="*/ 226814063 w 230"/>
                  <a:gd name="T59" fmla="*/ 20161239 h 569"/>
                  <a:gd name="T60" fmla="*/ 309980013 w 230"/>
                  <a:gd name="T61" fmla="*/ 0 h 569"/>
                  <a:gd name="T62" fmla="*/ 385584700 w 230"/>
                  <a:gd name="T63" fmla="*/ 50403097 h 569"/>
                  <a:gd name="T64" fmla="*/ 415826575 w 230"/>
                  <a:gd name="T65" fmla="*/ 133567414 h 569"/>
                  <a:gd name="T66" fmla="*/ 385584700 w 230"/>
                  <a:gd name="T67" fmla="*/ 226813937 h 569"/>
                  <a:gd name="T68" fmla="*/ 309980013 w 230"/>
                  <a:gd name="T69" fmla="*/ 269655776 h 569"/>
                  <a:gd name="T70" fmla="*/ 226814063 w 230"/>
                  <a:gd name="T71" fmla="*/ 254534847 h 569"/>
                  <a:gd name="T72" fmla="*/ 168851263 w 230"/>
                  <a:gd name="T73" fmla="*/ 181451150 h 569"/>
                  <a:gd name="T74" fmla="*/ 320060638 w 230"/>
                  <a:gd name="T75" fmla="*/ 1360883622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30" h="569">
                    <a:moveTo>
                      <a:pt x="127" y="540"/>
                    </a:moveTo>
                    <a:lnTo>
                      <a:pt x="129" y="553"/>
                    </a:lnTo>
                    <a:lnTo>
                      <a:pt x="137" y="565"/>
                    </a:lnTo>
                    <a:lnTo>
                      <a:pt x="151" y="568"/>
                    </a:lnTo>
                    <a:lnTo>
                      <a:pt x="158" y="568"/>
                    </a:lnTo>
                    <a:lnTo>
                      <a:pt x="171" y="565"/>
                    </a:lnTo>
                    <a:lnTo>
                      <a:pt x="181" y="553"/>
                    </a:lnTo>
                    <a:lnTo>
                      <a:pt x="184" y="540"/>
                    </a:lnTo>
                    <a:lnTo>
                      <a:pt x="184" y="331"/>
                    </a:lnTo>
                    <a:lnTo>
                      <a:pt x="184" y="169"/>
                    </a:lnTo>
                    <a:lnTo>
                      <a:pt x="184" y="164"/>
                    </a:lnTo>
                    <a:lnTo>
                      <a:pt x="189" y="162"/>
                    </a:lnTo>
                    <a:lnTo>
                      <a:pt x="193" y="164"/>
                    </a:lnTo>
                    <a:lnTo>
                      <a:pt x="195" y="169"/>
                    </a:lnTo>
                    <a:lnTo>
                      <a:pt x="195" y="320"/>
                    </a:lnTo>
                    <a:lnTo>
                      <a:pt x="197" y="328"/>
                    </a:lnTo>
                    <a:lnTo>
                      <a:pt x="203" y="335"/>
                    </a:lnTo>
                    <a:lnTo>
                      <a:pt x="212" y="337"/>
                    </a:lnTo>
                    <a:lnTo>
                      <a:pt x="221" y="335"/>
                    </a:lnTo>
                    <a:lnTo>
                      <a:pt x="227" y="328"/>
                    </a:lnTo>
                    <a:lnTo>
                      <a:pt x="229" y="320"/>
                    </a:lnTo>
                    <a:lnTo>
                      <a:pt x="229" y="140"/>
                    </a:lnTo>
                    <a:lnTo>
                      <a:pt x="227" y="131"/>
                    </a:lnTo>
                    <a:lnTo>
                      <a:pt x="221" y="123"/>
                    </a:lnTo>
                    <a:lnTo>
                      <a:pt x="212" y="121"/>
                    </a:lnTo>
                    <a:lnTo>
                      <a:pt x="17" y="121"/>
                    </a:lnTo>
                    <a:lnTo>
                      <a:pt x="8" y="123"/>
                    </a:lnTo>
                    <a:lnTo>
                      <a:pt x="2" y="131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8"/>
                    </a:lnTo>
                    <a:lnTo>
                      <a:pt x="8" y="335"/>
                    </a:lnTo>
                    <a:lnTo>
                      <a:pt x="17" y="337"/>
                    </a:lnTo>
                    <a:lnTo>
                      <a:pt x="26" y="335"/>
                    </a:lnTo>
                    <a:lnTo>
                      <a:pt x="32" y="328"/>
                    </a:lnTo>
                    <a:lnTo>
                      <a:pt x="34" y="320"/>
                    </a:lnTo>
                    <a:lnTo>
                      <a:pt x="34" y="169"/>
                    </a:lnTo>
                    <a:lnTo>
                      <a:pt x="36" y="164"/>
                    </a:lnTo>
                    <a:lnTo>
                      <a:pt x="40" y="162"/>
                    </a:lnTo>
                    <a:lnTo>
                      <a:pt x="44" y="164"/>
                    </a:lnTo>
                    <a:lnTo>
                      <a:pt x="44" y="169"/>
                    </a:lnTo>
                    <a:lnTo>
                      <a:pt x="44" y="331"/>
                    </a:lnTo>
                    <a:lnTo>
                      <a:pt x="44" y="540"/>
                    </a:lnTo>
                    <a:lnTo>
                      <a:pt x="48" y="553"/>
                    </a:lnTo>
                    <a:lnTo>
                      <a:pt x="58" y="565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5"/>
                    </a:lnTo>
                    <a:lnTo>
                      <a:pt x="100" y="553"/>
                    </a:lnTo>
                    <a:lnTo>
                      <a:pt x="102" y="540"/>
                    </a:lnTo>
                    <a:lnTo>
                      <a:pt x="102" y="343"/>
                    </a:lnTo>
                    <a:lnTo>
                      <a:pt x="106" y="335"/>
                    </a:lnTo>
                    <a:lnTo>
                      <a:pt x="113" y="331"/>
                    </a:lnTo>
                    <a:lnTo>
                      <a:pt x="123" y="335"/>
                    </a:lnTo>
                    <a:lnTo>
                      <a:pt x="127" y="343"/>
                    </a:lnTo>
                    <a:lnTo>
                      <a:pt x="127" y="540"/>
                    </a:lnTo>
                    <a:lnTo>
                      <a:pt x="64" y="53"/>
                    </a:lnTo>
                    <a:lnTo>
                      <a:pt x="67" y="35"/>
                    </a:lnTo>
                    <a:lnTo>
                      <a:pt x="74" y="20"/>
                    </a:lnTo>
                    <a:lnTo>
                      <a:pt x="90" y="8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8"/>
                    </a:lnTo>
                    <a:lnTo>
                      <a:pt x="153" y="20"/>
                    </a:lnTo>
                    <a:lnTo>
                      <a:pt x="161" y="35"/>
                    </a:lnTo>
                    <a:lnTo>
                      <a:pt x="165" y="53"/>
                    </a:lnTo>
                    <a:lnTo>
                      <a:pt x="161" y="72"/>
                    </a:lnTo>
                    <a:lnTo>
                      <a:pt x="153" y="90"/>
                    </a:lnTo>
                    <a:lnTo>
                      <a:pt x="139" y="101"/>
                    </a:lnTo>
                    <a:lnTo>
                      <a:pt x="123" y="107"/>
                    </a:lnTo>
                    <a:lnTo>
                      <a:pt x="106" y="107"/>
                    </a:lnTo>
                    <a:lnTo>
                      <a:pt x="90" y="101"/>
                    </a:lnTo>
                    <a:lnTo>
                      <a:pt x="74" y="90"/>
                    </a:lnTo>
                    <a:lnTo>
                      <a:pt x="67" y="72"/>
                    </a:lnTo>
                    <a:lnTo>
                      <a:pt x="64" y="53"/>
                    </a:lnTo>
                    <a:lnTo>
                      <a:pt x="127" y="540"/>
                    </a:lnTo>
                  </a:path>
                </a:pathLst>
              </a:custGeom>
              <a:solidFill>
                <a:srgbClr val="00B7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35"/>
              <p:cNvSpPr>
                <a:spLocks/>
              </p:cNvSpPr>
              <p:nvPr/>
            </p:nvSpPr>
            <p:spPr bwMode="auto">
              <a:xfrm>
                <a:off x="3686175" y="5116513"/>
                <a:ext cx="155575" cy="160337"/>
              </a:xfrm>
              <a:custGeom>
                <a:avLst/>
                <a:gdLst>
                  <a:gd name="T0" fmla="*/ 0 w 98"/>
                  <a:gd name="T1" fmla="*/ 126007420 h 101"/>
                  <a:gd name="T2" fmla="*/ 7561263 w 98"/>
                  <a:gd name="T3" fmla="*/ 80644749 h 101"/>
                  <a:gd name="T4" fmla="*/ 25201563 w 98"/>
                  <a:gd name="T5" fmla="*/ 47882026 h 101"/>
                  <a:gd name="T6" fmla="*/ 63004700 w 98"/>
                  <a:gd name="T7" fmla="*/ 17640245 h 101"/>
                  <a:gd name="T8" fmla="*/ 103327200 w 98"/>
                  <a:gd name="T9" fmla="*/ 0 h 101"/>
                  <a:gd name="T10" fmla="*/ 141128750 w 98"/>
                  <a:gd name="T11" fmla="*/ 0 h 101"/>
                  <a:gd name="T12" fmla="*/ 181451250 w 98"/>
                  <a:gd name="T13" fmla="*/ 17640245 h 101"/>
                  <a:gd name="T14" fmla="*/ 214214075 w 98"/>
                  <a:gd name="T15" fmla="*/ 47882026 h 101"/>
                  <a:gd name="T16" fmla="*/ 234375325 w 98"/>
                  <a:gd name="T17" fmla="*/ 80644749 h 101"/>
                  <a:gd name="T18" fmla="*/ 244455950 w 98"/>
                  <a:gd name="T19" fmla="*/ 126007420 h 101"/>
                  <a:gd name="T20" fmla="*/ 234375325 w 98"/>
                  <a:gd name="T21" fmla="*/ 171370091 h 101"/>
                  <a:gd name="T22" fmla="*/ 214214075 w 98"/>
                  <a:gd name="T23" fmla="*/ 211692465 h 101"/>
                  <a:gd name="T24" fmla="*/ 181451250 w 98"/>
                  <a:gd name="T25" fmla="*/ 236893949 h 101"/>
                  <a:gd name="T26" fmla="*/ 141128750 w 98"/>
                  <a:gd name="T27" fmla="*/ 252014839 h 101"/>
                  <a:gd name="T28" fmla="*/ 103327200 w 98"/>
                  <a:gd name="T29" fmla="*/ 252014839 h 101"/>
                  <a:gd name="T30" fmla="*/ 63004700 w 98"/>
                  <a:gd name="T31" fmla="*/ 236893949 h 101"/>
                  <a:gd name="T32" fmla="*/ 25201563 w 98"/>
                  <a:gd name="T33" fmla="*/ 211692465 h 101"/>
                  <a:gd name="T34" fmla="*/ 7561263 w 98"/>
                  <a:gd name="T35" fmla="*/ 171370091 h 101"/>
                  <a:gd name="T36" fmla="*/ 0 w 98"/>
                  <a:gd name="T37" fmla="*/ 126007420 h 10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1">
                    <a:moveTo>
                      <a:pt x="0" y="50"/>
                    </a:moveTo>
                    <a:lnTo>
                      <a:pt x="3" y="32"/>
                    </a:lnTo>
                    <a:lnTo>
                      <a:pt x="10" y="19"/>
                    </a:lnTo>
                    <a:lnTo>
                      <a:pt x="25" y="7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7"/>
                    </a:lnTo>
                    <a:lnTo>
                      <a:pt x="85" y="19"/>
                    </a:lnTo>
                    <a:lnTo>
                      <a:pt x="93" y="32"/>
                    </a:lnTo>
                    <a:lnTo>
                      <a:pt x="97" y="50"/>
                    </a:lnTo>
                    <a:lnTo>
                      <a:pt x="93" y="68"/>
                    </a:lnTo>
                    <a:lnTo>
                      <a:pt x="85" y="84"/>
                    </a:lnTo>
                    <a:lnTo>
                      <a:pt x="72" y="94"/>
                    </a:lnTo>
                    <a:lnTo>
                      <a:pt x="56" y="100"/>
                    </a:lnTo>
                    <a:lnTo>
                      <a:pt x="41" y="100"/>
                    </a:lnTo>
                    <a:lnTo>
                      <a:pt x="25" y="94"/>
                    </a:lnTo>
                    <a:lnTo>
                      <a:pt x="10" y="84"/>
                    </a:lnTo>
                    <a:lnTo>
                      <a:pt x="3" y="68"/>
                    </a:lnTo>
                    <a:lnTo>
                      <a:pt x="0" y="50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36"/>
              <p:cNvSpPr>
                <a:spLocks/>
              </p:cNvSpPr>
              <p:nvPr/>
            </p:nvSpPr>
            <p:spPr bwMode="auto">
              <a:xfrm>
                <a:off x="4038600" y="5116513"/>
                <a:ext cx="365125" cy="903287"/>
              </a:xfrm>
              <a:custGeom>
                <a:avLst/>
                <a:gdLst>
                  <a:gd name="T0" fmla="*/ 325100950 w 230"/>
                  <a:gd name="T1" fmla="*/ 1393644841 h 569"/>
                  <a:gd name="T2" fmla="*/ 380544388 w 230"/>
                  <a:gd name="T3" fmla="*/ 1431447958 h 569"/>
                  <a:gd name="T4" fmla="*/ 430947513 w 230"/>
                  <a:gd name="T5" fmla="*/ 1423886699 h 569"/>
                  <a:gd name="T6" fmla="*/ 463708750 w 230"/>
                  <a:gd name="T7" fmla="*/ 1360883622 h 569"/>
                  <a:gd name="T8" fmla="*/ 463708750 w 230"/>
                  <a:gd name="T9" fmla="*/ 425905377 h 569"/>
                  <a:gd name="T10" fmla="*/ 476310325 w 230"/>
                  <a:gd name="T11" fmla="*/ 408265087 h 569"/>
                  <a:gd name="T12" fmla="*/ 491431263 w 230"/>
                  <a:gd name="T13" fmla="*/ 425905377 h 569"/>
                  <a:gd name="T14" fmla="*/ 496471575 w 230"/>
                  <a:gd name="T15" fmla="*/ 826610792 h 569"/>
                  <a:gd name="T16" fmla="*/ 534273125 w 230"/>
                  <a:gd name="T17" fmla="*/ 849291392 h 569"/>
                  <a:gd name="T18" fmla="*/ 572076263 w 230"/>
                  <a:gd name="T19" fmla="*/ 826610792 h 569"/>
                  <a:gd name="T20" fmla="*/ 577116575 w 230"/>
                  <a:gd name="T21" fmla="*/ 352821680 h 569"/>
                  <a:gd name="T22" fmla="*/ 556955325 w 230"/>
                  <a:gd name="T23" fmla="*/ 309978253 h 569"/>
                  <a:gd name="T24" fmla="*/ 42843450 w 230"/>
                  <a:gd name="T25" fmla="*/ 304937944 h 569"/>
                  <a:gd name="T26" fmla="*/ 5040313 w 230"/>
                  <a:gd name="T27" fmla="*/ 330139492 h 569"/>
                  <a:gd name="T28" fmla="*/ 0 w 230"/>
                  <a:gd name="T29" fmla="*/ 806449554 h 569"/>
                  <a:gd name="T30" fmla="*/ 20161250 w 230"/>
                  <a:gd name="T31" fmla="*/ 844251083 h 569"/>
                  <a:gd name="T32" fmla="*/ 65524063 w 230"/>
                  <a:gd name="T33" fmla="*/ 844251083 h 569"/>
                  <a:gd name="T34" fmla="*/ 85685313 w 230"/>
                  <a:gd name="T35" fmla="*/ 806449554 h 569"/>
                  <a:gd name="T36" fmla="*/ 90725625 w 230"/>
                  <a:gd name="T37" fmla="*/ 413305396 h 569"/>
                  <a:gd name="T38" fmla="*/ 110886875 w 230"/>
                  <a:gd name="T39" fmla="*/ 413305396 h 569"/>
                  <a:gd name="T40" fmla="*/ 110886875 w 230"/>
                  <a:gd name="T41" fmla="*/ 834170463 h 569"/>
                  <a:gd name="T42" fmla="*/ 120967500 w 230"/>
                  <a:gd name="T43" fmla="*/ 1393644841 h 569"/>
                  <a:gd name="T44" fmla="*/ 178931888 w 230"/>
                  <a:gd name="T45" fmla="*/ 1431447958 h 569"/>
                  <a:gd name="T46" fmla="*/ 229335013 w 230"/>
                  <a:gd name="T47" fmla="*/ 1423886699 h 569"/>
                  <a:gd name="T48" fmla="*/ 257055938 w 230"/>
                  <a:gd name="T49" fmla="*/ 1360883622 h 569"/>
                  <a:gd name="T50" fmla="*/ 267136563 w 230"/>
                  <a:gd name="T51" fmla="*/ 844251083 h 569"/>
                  <a:gd name="T52" fmla="*/ 309980013 w 230"/>
                  <a:gd name="T53" fmla="*/ 844251083 h 569"/>
                  <a:gd name="T54" fmla="*/ 320060638 w 230"/>
                  <a:gd name="T55" fmla="*/ 1360883622 h 569"/>
                  <a:gd name="T56" fmla="*/ 168851263 w 230"/>
                  <a:gd name="T57" fmla="*/ 88204626 h 569"/>
                  <a:gd name="T58" fmla="*/ 226814063 w 230"/>
                  <a:gd name="T59" fmla="*/ 20161239 h 569"/>
                  <a:gd name="T60" fmla="*/ 309980013 w 230"/>
                  <a:gd name="T61" fmla="*/ 0 h 569"/>
                  <a:gd name="T62" fmla="*/ 385584700 w 230"/>
                  <a:gd name="T63" fmla="*/ 50403097 h 569"/>
                  <a:gd name="T64" fmla="*/ 415826575 w 230"/>
                  <a:gd name="T65" fmla="*/ 133567414 h 569"/>
                  <a:gd name="T66" fmla="*/ 385584700 w 230"/>
                  <a:gd name="T67" fmla="*/ 226813937 h 569"/>
                  <a:gd name="T68" fmla="*/ 309980013 w 230"/>
                  <a:gd name="T69" fmla="*/ 269655776 h 569"/>
                  <a:gd name="T70" fmla="*/ 226814063 w 230"/>
                  <a:gd name="T71" fmla="*/ 254534847 h 569"/>
                  <a:gd name="T72" fmla="*/ 168851263 w 230"/>
                  <a:gd name="T73" fmla="*/ 181451150 h 569"/>
                  <a:gd name="T74" fmla="*/ 320060638 w 230"/>
                  <a:gd name="T75" fmla="*/ 1360883622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30" h="569">
                    <a:moveTo>
                      <a:pt x="127" y="540"/>
                    </a:moveTo>
                    <a:lnTo>
                      <a:pt x="129" y="553"/>
                    </a:lnTo>
                    <a:lnTo>
                      <a:pt x="137" y="565"/>
                    </a:lnTo>
                    <a:lnTo>
                      <a:pt x="151" y="568"/>
                    </a:lnTo>
                    <a:lnTo>
                      <a:pt x="158" y="568"/>
                    </a:lnTo>
                    <a:lnTo>
                      <a:pt x="171" y="565"/>
                    </a:lnTo>
                    <a:lnTo>
                      <a:pt x="181" y="553"/>
                    </a:lnTo>
                    <a:lnTo>
                      <a:pt x="184" y="540"/>
                    </a:lnTo>
                    <a:lnTo>
                      <a:pt x="184" y="331"/>
                    </a:lnTo>
                    <a:lnTo>
                      <a:pt x="184" y="169"/>
                    </a:lnTo>
                    <a:lnTo>
                      <a:pt x="184" y="164"/>
                    </a:lnTo>
                    <a:lnTo>
                      <a:pt x="189" y="162"/>
                    </a:lnTo>
                    <a:lnTo>
                      <a:pt x="193" y="164"/>
                    </a:lnTo>
                    <a:lnTo>
                      <a:pt x="195" y="169"/>
                    </a:lnTo>
                    <a:lnTo>
                      <a:pt x="195" y="320"/>
                    </a:lnTo>
                    <a:lnTo>
                      <a:pt x="197" y="328"/>
                    </a:lnTo>
                    <a:lnTo>
                      <a:pt x="203" y="335"/>
                    </a:lnTo>
                    <a:lnTo>
                      <a:pt x="212" y="337"/>
                    </a:lnTo>
                    <a:lnTo>
                      <a:pt x="221" y="335"/>
                    </a:lnTo>
                    <a:lnTo>
                      <a:pt x="227" y="328"/>
                    </a:lnTo>
                    <a:lnTo>
                      <a:pt x="229" y="320"/>
                    </a:lnTo>
                    <a:lnTo>
                      <a:pt x="229" y="140"/>
                    </a:lnTo>
                    <a:lnTo>
                      <a:pt x="227" y="131"/>
                    </a:lnTo>
                    <a:lnTo>
                      <a:pt x="221" y="123"/>
                    </a:lnTo>
                    <a:lnTo>
                      <a:pt x="212" y="121"/>
                    </a:lnTo>
                    <a:lnTo>
                      <a:pt x="17" y="121"/>
                    </a:lnTo>
                    <a:lnTo>
                      <a:pt x="8" y="123"/>
                    </a:lnTo>
                    <a:lnTo>
                      <a:pt x="2" y="131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8"/>
                    </a:lnTo>
                    <a:lnTo>
                      <a:pt x="8" y="335"/>
                    </a:lnTo>
                    <a:lnTo>
                      <a:pt x="17" y="337"/>
                    </a:lnTo>
                    <a:lnTo>
                      <a:pt x="26" y="335"/>
                    </a:lnTo>
                    <a:lnTo>
                      <a:pt x="32" y="328"/>
                    </a:lnTo>
                    <a:lnTo>
                      <a:pt x="34" y="320"/>
                    </a:lnTo>
                    <a:lnTo>
                      <a:pt x="34" y="169"/>
                    </a:lnTo>
                    <a:lnTo>
                      <a:pt x="36" y="164"/>
                    </a:lnTo>
                    <a:lnTo>
                      <a:pt x="40" y="162"/>
                    </a:lnTo>
                    <a:lnTo>
                      <a:pt x="44" y="164"/>
                    </a:lnTo>
                    <a:lnTo>
                      <a:pt x="44" y="169"/>
                    </a:lnTo>
                    <a:lnTo>
                      <a:pt x="44" y="331"/>
                    </a:lnTo>
                    <a:lnTo>
                      <a:pt x="44" y="540"/>
                    </a:lnTo>
                    <a:lnTo>
                      <a:pt x="48" y="553"/>
                    </a:lnTo>
                    <a:lnTo>
                      <a:pt x="58" y="565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5"/>
                    </a:lnTo>
                    <a:lnTo>
                      <a:pt x="100" y="553"/>
                    </a:lnTo>
                    <a:lnTo>
                      <a:pt x="102" y="540"/>
                    </a:lnTo>
                    <a:lnTo>
                      <a:pt x="102" y="343"/>
                    </a:lnTo>
                    <a:lnTo>
                      <a:pt x="106" y="335"/>
                    </a:lnTo>
                    <a:lnTo>
                      <a:pt x="113" y="331"/>
                    </a:lnTo>
                    <a:lnTo>
                      <a:pt x="123" y="335"/>
                    </a:lnTo>
                    <a:lnTo>
                      <a:pt x="127" y="343"/>
                    </a:lnTo>
                    <a:lnTo>
                      <a:pt x="127" y="540"/>
                    </a:lnTo>
                    <a:lnTo>
                      <a:pt x="64" y="53"/>
                    </a:lnTo>
                    <a:lnTo>
                      <a:pt x="67" y="35"/>
                    </a:lnTo>
                    <a:lnTo>
                      <a:pt x="74" y="20"/>
                    </a:lnTo>
                    <a:lnTo>
                      <a:pt x="90" y="8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8"/>
                    </a:lnTo>
                    <a:lnTo>
                      <a:pt x="153" y="20"/>
                    </a:lnTo>
                    <a:lnTo>
                      <a:pt x="161" y="35"/>
                    </a:lnTo>
                    <a:lnTo>
                      <a:pt x="165" y="53"/>
                    </a:lnTo>
                    <a:lnTo>
                      <a:pt x="161" y="72"/>
                    </a:lnTo>
                    <a:lnTo>
                      <a:pt x="153" y="90"/>
                    </a:lnTo>
                    <a:lnTo>
                      <a:pt x="139" y="101"/>
                    </a:lnTo>
                    <a:lnTo>
                      <a:pt x="123" y="107"/>
                    </a:lnTo>
                    <a:lnTo>
                      <a:pt x="106" y="107"/>
                    </a:lnTo>
                    <a:lnTo>
                      <a:pt x="90" y="101"/>
                    </a:lnTo>
                    <a:lnTo>
                      <a:pt x="74" y="90"/>
                    </a:lnTo>
                    <a:lnTo>
                      <a:pt x="67" y="72"/>
                    </a:lnTo>
                    <a:lnTo>
                      <a:pt x="64" y="53"/>
                    </a:lnTo>
                    <a:lnTo>
                      <a:pt x="127" y="540"/>
                    </a:lnTo>
                  </a:path>
                </a:pathLst>
              </a:custGeom>
              <a:solidFill>
                <a:srgbClr val="00B7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38"/>
              <p:cNvSpPr>
                <a:spLocks/>
              </p:cNvSpPr>
              <p:nvPr/>
            </p:nvSpPr>
            <p:spPr bwMode="auto">
              <a:xfrm>
                <a:off x="4143375" y="5116513"/>
                <a:ext cx="155575" cy="160337"/>
              </a:xfrm>
              <a:custGeom>
                <a:avLst/>
                <a:gdLst>
                  <a:gd name="T0" fmla="*/ 0 w 98"/>
                  <a:gd name="T1" fmla="*/ 126007420 h 101"/>
                  <a:gd name="T2" fmla="*/ 7561263 w 98"/>
                  <a:gd name="T3" fmla="*/ 80644749 h 101"/>
                  <a:gd name="T4" fmla="*/ 25201563 w 98"/>
                  <a:gd name="T5" fmla="*/ 47882026 h 101"/>
                  <a:gd name="T6" fmla="*/ 63004700 w 98"/>
                  <a:gd name="T7" fmla="*/ 17640245 h 101"/>
                  <a:gd name="T8" fmla="*/ 103327200 w 98"/>
                  <a:gd name="T9" fmla="*/ 0 h 101"/>
                  <a:gd name="T10" fmla="*/ 141128750 w 98"/>
                  <a:gd name="T11" fmla="*/ 0 h 101"/>
                  <a:gd name="T12" fmla="*/ 181451250 w 98"/>
                  <a:gd name="T13" fmla="*/ 17640245 h 101"/>
                  <a:gd name="T14" fmla="*/ 214214075 w 98"/>
                  <a:gd name="T15" fmla="*/ 47882026 h 101"/>
                  <a:gd name="T16" fmla="*/ 234375325 w 98"/>
                  <a:gd name="T17" fmla="*/ 80644749 h 101"/>
                  <a:gd name="T18" fmla="*/ 244455950 w 98"/>
                  <a:gd name="T19" fmla="*/ 126007420 h 101"/>
                  <a:gd name="T20" fmla="*/ 234375325 w 98"/>
                  <a:gd name="T21" fmla="*/ 171370091 h 101"/>
                  <a:gd name="T22" fmla="*/ 214214075 w 98"/>
                  <a:gd name="T23" fmla="*/ 211692465 h 101"/>
                  <a:gd name="T24" fmla="*/ 181451250 w 98"/>
                  <a:gd name="T25" fmla="*/ 236893949 h 101"/>
                  <a:gd name="T26" fmla="*/ 141128750 w 98"/>
                  <a:gd name="T27" fmla="*/ 252014839 h 101"/>
                  <a:gd name="T28" fmla="*/ 103327200 w 98"/>
                  <a:gd name="T29" fmla="*/ 252014839 h 101"/>
                  <a:gd name="T30" fmla="*/ 63004700 w 98"/>
                  <a:gd name="T31" fmla="*/ 236893949 h 101"/>
                  <a:gd name="T32" fmla="*/ 25201563 w 98"/>
                  <a:gd name="T33" fmla="*/ 211692465 h 101"/>
                  <a:gd name="T34" fmla="*/ 7561263 w 98"/>
                  <a:gd name="T35" fmla="*/ 171370091 h 101"/>
                  <a:gd name="T36" fmla="*/ 0 w 98"/>
                  <a:gd name="T37" fmla="*/ 126007420 h 10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1">
                    <a:moveTo>
                      <a:pt x="0" y="50"/>
                    </a:moveTo>
                    <a:lnTo>
                      <a:pt x="3" y="32"/>
                    </a:lnTo>
                    <a:lnTo>
                      <a:pt x="10" y="19"/>
                    </a:lnTo>
                    <a:lnTo>
                      <a:pt x="25" y="7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7"/>
                    </a:lnTo>
                    <a:lnTo>
                      <a:pt x="85" y="19"/>
                    </a:lnTo>
                    <a:lnTo>
                      <a:pt x="93" y="32"/>
                    </a:lnTo>
                    <a:lnTo>
                      <a:pt x="97" y="50"/>
                    </a:lnTo>
                    <a:lnTo>
                      <a:pt x="93" y="68"/>
                    </a:lnTo>
                    <a:lnTo>
                      <a:pt x="85" y="84"/>
                    </a:lnTo>
                    <a:lnTo>
                      <a:pt x="72" y="94"/>
                    </a:lnTo>
                    <a:lnTo>
                      <a:pt x="56" y="100"/>
                    </a:lnTo>
                    <a:lnTo>
                      <a:pt x="41" y="100"/>
                    </a:lnTo>
                    <a:lnTo>
                      <a:pt x="25" y="94"/>
                    </a:lnTo>
                    <a:lnTo>
                      <a:pt x="10" y="84"/>
                    </a:lnTo>
                    <a:lnTo>
                      <a:pt x="3" y="68"/>
                    </a:lnTo>
                    <a:lnTo>
                      <a:pt x="0" y="50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39"/>
              <p:cNvSpPr>
                <a:spLocks/>
              </p:cNvSpPr>
              <p:nvPr/>
            </p:nvSpPr>
            <p:spPr bwMode="auto">
              <a:xfrm>
                <a:off x="4495800" y="5116513"/>
                <a:ext cx="363538" cy="903287"/>
              </a:xfrm>
              <a:custGeom>
                <a:avLst/>
                <a:gdLst>
                  <a:gd name="T0" fmla="*/ 322580444 w 229"/>
                  <a:gd name="T1" fmla="*/ 1393644841 h 569"/>
                  <a:gd name="T2" fmla="*/ 380544911 w 229"/>
                  <a:gd name="T3" fmla="*/ 1431447958 h 569"/>
                  <a:gd name="T4" fmla="*/ 430948105 w 229"/>
                  <a:gd name="T5" fmla="*/ 1423886699 h 569"/>
                  <a:gd name="T6" fmla="*/ 463709388 w 229"/>
                  <a:gd name="T7" fmla="*/ 1360883622 h 569"/>
                  <a:gd name="T8" fmla="*/ 463709388 w 229"/>
                  <a:gd name="T9" fmla="*/ 425905377 h 569"/>
                  <a:gd name="T10" fmla="*/ 476310980 w 229"/>
                  <a:gd name="T11" fmla="*/ 408265087 h 569"/>
                  <a:gd name="T12" fmla="*/ 491431938 w 229"/>
                  <a:gd name="T13" fmla="*/ 425905377 h 569"/>
                  <a:gd name="T14" fmla="*/ 496472258 w 229"/>
                  <a:gd name="T15" fmla="*/ 826610792 h 569"/>
                  <a:gd name="T16" fmla="*/ 534273860 w 229"/>
                  <a:gd name="T17" fmla="*/ 849291392 h 569"/>
                  <a:gd name="T18" fmla="*/ 572077049 w 229"/>
                  <a:gd name="T19" fmla="*/ 826610792 h 569"/>
                  <a:gd name="T20" fmla="*/ 574596415 w 229"/>
                  <a:gd name="T21" fmla="*/ 352821680 h 569"/>
                  <a:gd name="T22" fmla="*/ 556956091 w 229"/>
                  <a:gd name="T23" fmla="*/ 309978253 h 569"/>
                  <a:gd name="T24" fmla="*/ 42843509 w 229"/>
                  <a:gd name="T25" fmla="*/ 304937944 h 569"/>
                  <a:gd name="T26" fmla="*/ 5040319 w 229"/>
                  <a:gd name="T27" fmla="*/ 330139492 h 569"/>
                  <a:gd name="T28" fmla="*/ 0 w 229"/>
                  <a:gd name="T29" fmla="*/ 806449554 h 569"/>
                  <a:gd name="T30" fmla="*/ 20161278 w 229"/>
                  <a:gd name="T31" fmla="*/ 844251083 h 569"/>
                  <a:gd name="T32" fmla="*/ 65524153 w 229"/>
                  <a:gd name="T33" fmla="*/ 844251083 h 569"/>
                  <a:gd name="T34" fmla="*/ 85685430 w 229"/>
                  <a:gd name="T35" fmla="*/ 806449554 h 569"/>
                  <a:gd name="T36" fmla="*/ 90725750 w 229"/>
                  <a:gd name="T37" fmla="*/ 413305396 h 569"/>
                  <a:gd name="T38" fmla="*/ 110887028 w 229"/>
                  <a:gd name="T39" fmla="*/ 413305396 h 569"/>
                  <a:gd name="T40" fmla="*/ 110887028 w 229"/>
                  <a:gd name="T41" fmla="*/ 834170463 h 569"/>
                  <a:gd name="T42" fmla="*/ 120967666 w 229"/>
                  <a:gd name="T43" fmla="*/ 1393644841 h 569"/>
                  <a:gd name="T44" fmla="*/ 178932134 w 229"/>
                  <a:gd name="T45" fmla="*/ 1431447958 h 569"/>
                  <a:gd name="T46" fmla="*/ 229335328 w 229"/>
                  <a:gd name="T47" fmla="*/ 1423886699 h 569"/>
                  <a:gd name="T48" fmla="*/ 257056291 w 229"/>
                  <a:gd name="T49" fmla="*/ 1360883622 h 569"/>
                  <a:gd name="T50" fmla="*/ 267136930 w 229"/>
                  <a:gd name="T51" fmla="*/ 844251083 h 569"/>
                  <a:gd name="T52" fmla="*/ 309980439 w 229"/>
                  <a:gd name="T53" fmla="*/ 844251083 h 569"/>
                  <a:gd name="T54" fmla="*/ 320061078 w 229"/>
                  <a:gd name="T55" fmla="*/ 1360883622 h 569"/>
                  <a:gd name="T56" fmla="*/ 168851495 w 229"/>
                  <a:gd name="T57" fmla="*/ 88204626 h 569"/>
                  <a:gd name="T58" fmla="*/ 224295008 w 229"/>
                  <a:gd name="T59" fmla="*/ 20161239 h 569"/>
                  <a:gd name="T60" fmla="*/ 309980439 w 229"/>
                  <a:gd name="T61" fmla="*/ 0 h 569"/>
                  <a:gd name="T62" fmla="*/ 385585230 w 229"/>
                  <a:gd name="T63" fmla="*/ 50403097 h 569"/>
                  <a:gd name="T64" fmla="*/ 415827147 w 229"/>
                  <a:gd name="T65" fmla="*/ 133567414 h 569"/>
                  <a:gd name="T66" fmla="*/ 385585230 w 229"/>
                  <a:gd name="T67" fmla="*/ 226813937 h 569"/>
                  <a:gd name="T68" fmla="*/ 309980439 w 229"/>
                  <a:gd name="T69" fmla="*/ 269655776 h 569"/>
                  <a:gd name="T70" fmla="*/ 224295008 w 229"/>
                  <a:gd name="T71" fmla="*/ 254534847 h 569"/>
                  <a:gd name="T72" fmla="*/ 168851495 w 229"/>
                  <a:gd name="T73" fmla="*/ 181451150 h 569"/>
                  <a:gd name="T74" fmla="*/ 320061078 w 229"/>
                  <a:gd name="T75" fmla="*/ 1360883622 h 5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569">
                    <a:moveTo>
                      <a:pt x="127" y="540"/>
                    </a:moveTo>
                    <a:lnTo>
                      <a:pt x="128" y="553"/>
                    </a:lnTo>
                    <a:lnTo>
                      <a:pt x="137" y="565"/>
                    </a:lnTo>
                    <a:lnTo>
                      <a:pt x="151" y="568"/>
                    </a:lnTo>
                    <a:lnTo>
                      <a:pt x="158" y="568"/>
                    </a:lnTo>
                    <a:lnTo>
                      <a:pt x="171" y="565"/>
                    </a:lnTo>
                    <a:lnTo>
                      <a:pt x="181" y="553"/>
                    </a:lnTo>
                    <a:lnTo>
                      <a:pt x="184" y="540"/>
                    </a:lnTo>
                    <a:lnTo>
                      <a:pt x="184" y="331"/>
                    </a:lnTo>
                    <a:lnTo>
                      <a:pt x="184" y="169"/>
                    </a:lnTo>
                    <a:lnTo>
                      <a:pt x="184" y="164"/>
                    </a:lnTo>
                    <a:lnTo>
                      <a:pt x="189" y="162"/>
                    </a:lnTo>
                    <a:lnTo>
                      <a:pt x="193" y="164"/>
                    </a:lnTo>
                    <a:lnTo>
                      <a:pt x="195" y="169"/>
                    </a:lnTo>
                    <a:lnTo>
                      <a:pt x="195" y="320"/>
                    </a:lnTo>
                    <a:lnTo>
                      <a:pt x="197" y="328"/>
                    </a:lnTo>
                    <a:lnTo>
                      <a:pt x="203" y="335"/>
                    </a:lnTo>
                    <a:lnTo>
                      <a:pt x="212" y="337"/>
                    </a:lnTo>
                    <a:lnTo>
                      <a:pt x="221" y="335"/>
                    </a:lnTo>
                    <a:lnTo>
                      <a:pt x="227" y="328"/>
                    </a:lnTo>
                    <a:lnTo>
                      <a:pt x="228" y="320"/>
                    </a:lnTo>
                    <a:lnTo>
                      <a:pt x="228" y="140"/>
                    </a:lnTo>
                    <a:lnTo>
                      <a:pt x="227" y="131"/>
                    </a:lnTo>
                    <a:lnTo>
                      <a:pt x="221" y="123"/>
                    </a:lnTo>
                    <a:lnTo>
                      <a:pt x="212" y="121"/>
                    </a:lnTo>
                    <a:lnTo>
                      <a:pt x="17" y="121"/>
                    </a:lnTo>
                    <a:lnTo>
                      <a:pt x="8" y="123"/>
                    </a:lnTo>
                    <a:lnTo>
                      <a:pt x="2" y="131"/>
                    </a:lnTo>
                    <a:lnTo>
                      <a:pt x="0" y="140"/>
                    </a:lnTo>
                    <a:lnTo>
                      <a:pt x="0" y="320"/>
                    </a:lnTo>
                    <a:lnTo>
                      <a:pt x="2" y="328"/>
                    </a:lnTo>
                    <a:lnTo>
                      <a:pt x="8" y="335"/>
                    </a:lnTo>
                    <a:lnTo>
                      <a:pt x="17" y="337"/>
                    </a:lnTo>
                    <a:lnTo>
                      <a:pt x="26" y="335"/>
                    </a:lnTo>
                    <a:lnTo>
                      <a:pt x="32" y="328"/>
                    </a:lnTo>
                    <a:lnTo>
                      <a:pt x="34" y="320"/>
                    </a:lnTo>
                    <a:lnTo>
                      <a:pt x="34" y="169"/>
                    </a:lnTo>
                    <a:lnTo>
                      <a:pt x="36" y="164"/>
                    </a:lnTo>
                    <a:lnTo>
                      <a:pt x="40" y="162"/>
                    </a:lnTo>
                    <a:lnTo>
                      <a:pt x="44" y="164"/>
                    </a:lnTo>
                    <a:lnTo>
                      <a:pt x="44" y="169"/>
                    </a:lnTo>
                    <a:lnTo>
                      <a:pt x="44" y="331"/>
                    </a:lnTo>
                    <a:lnTo>
                      <a:pt x="44" y="540"/>
                    </a:lnTo>
                    <a:lnTo>
                      <a:pt x="48" y="553"/>
                    </a:lnTo>
                    <a:lnTo>
                      <a:pt x="58" y="565"/>
                    </a:lnTo>
                    <a:lnTo>
                      <a:pt x="71" y="568"/>
                    </a:lnTo>
                    <a:lnTo>
                      <a:pt x="78" y="568"/>
                    </a:lnTo>
                    <a:lnTo>
                      <a:pt x="91" y="565"/>
                    </a:lnTo>
                    <a:lnTo>
                      <a:pt x="100" y="553"/>
                    </a:lnTo>
                    <a:lnTo>
                      <a:pt x="102" y="540"/>
                    </a:lnTo>
                    <a:lnTo>
                      <a:pt x="102" y="343"/>
                    </a:lnTo>
                    <a:lnTo>
                      <a:pt x="106" y="335"/>
                    </a:lnTo>
                    <a:lnTo>
                      <a:pt x="113" y="331"/>
                    </a:lnTo>
                    <a:lnTo>
                      <a:pt x="123" y="335"/>
                    </a:lnTo>
                    <a:lnTo>
                      <a:pt x="127" y="343"/>
                    </a:lnTo>
                    <a:lnTo>
                      <a:pt x="127" y="540"/>
                    </a:lnTo>
                    <a:lnTo>
                      <a:pt x="64" y="53"/>
                    </a:lnTo>
                    <a:lnTo>
                      <a:pt x="67" y="35"/>
                    </a:lnTo>
                    <a:lnTo>
                      <a:pt x="74" y="20"/>
                    </a:lnTo>
                    <a:lnTo>
                      <a:pt x="89" y="8"/>
                    </a:lnTo>
                    <a:lnTo>
                      <a:pt x="106" y="0"/>
                    </a:lnTo>
                    <a:lnTo>
                      <a:pt x="123" y="0"/>
                    </a:lnTo>
                    <a:lnTo>
                      <a:pt x="139" y="8"/>
                    </a:lnTo>
                    <a:lnTo>
                      <a:pt x="153" y="20"/>
                    </a:lnTo>
                    <a:lnTo>
                      <a:pt x="161" y="35"/>
                    </a:lnTo>
                    <a:lnTo>
                      <a:pt x="165" y="53"/>
                    </a:lnTo>
                    <a:lnTo>
                      <a:pt x="161" y="72"/>
                    </a:lnTo>
                    <a:lnTo>
                      <a:pt x="153" y="90"/>
                    </a:lnTo>
                    <a:lnTo>
                      <a:pt x="139" y="101"/>
                    </a:lnTo>
                    <a:lnTo>
                      <a:pt x="123" y="107"/>
                    </a:lnTo>
                    <a:lnTo>
                      <a:pt x="106" y="107"/>
                    </a:lnTo>
                    <a:lnTo>
                      <a:pt x="89" y="101"/>
                    </a:lnTo>
                    <a:lnTo>
                      <a:pt x="74" y="90"/>
                    </a:lnTo>
                    <a:lnTo>
                      <a:pt x="67" y="72"/>
                    </a:lnTo>
                    <a:lnTo>
                      <a:pt x="64" y="53"/>
                    </a:lnTo>
                    <a:lnTo>
                      <a:pt x="127" y="540"/>
                    </a:lnTo>
                  </a:path>
                </a:pathLst>
              </a:custGeom>
              <a:solidFill>
                <a:srgbClr val="00B7A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41"/>
              <p:cNvSpPr>
                <a:spLocks/>
              </p:cNvSpPr>
              <p:nvPr/>
            </p:nvSpPr>
            <p:spPr bwMode="auto">
              <a:xfrm>
                <a:off x="4600575" y="5116513"/>
                <a:ext cx="155575" cy="160337"/>
              </a:xfrm>
              <a:custGeom>
                <a:avLst/>
                <a:gdLst>
                  <a:gd name="T0" fmla="*/ 0 w 98"/>
                  <a:gd name="T1" fmla="*/ 126007420 h 101"/>
                  <a:gd name="T2" fmla="*/ 7561263 w 98"/>
                  <a:gd name="T3" fmla="*/ 80644749 h 101"/>
                  <a:gd name="T4" fmla="*/ 25201563 w 98"/>
                  <a:gd name="T5" fmla="*/ 47882026 h 101"/>
                  <a:gd name="T6" fmla="*/ 60483750 w 98"/>
                  <a:gd name="T7" fmla="*/ 17640245 h 101"/>
                  <a:gd name="T8" fmla="*/ 103327200 w 98"/>
                  <a:gd name="T9" fmla="*/ 0 h 101"/>
                  <a:gd name="T10" fmla="*/ 141128750 w 98"/>
                  <a:gd name="T11" fmla="*/ 0 h 101"/>
                  <a:gd name="T12" fmla="*/ 181451250 w 98"/>
                  <a:gd name="T13" fmla="*/ 17640245 h 101"/>
                  <a:gd name="T14" fmla="*/ 214214075 w 98"/>
                  <a:gd name="T15" fmla="*/ 47882026 h 101"/>
                  <a:gd name="T16" fmla="*/ 234375325 w 98"/>
                  <a:gd name="T17" fmla="*/ 80644749 h 101"/>
                  <a:gd name="T18" fmla="*/ 244455950 w 98"/>
                  <a:gd name="T19" fmla="*/ 126007420 h 101"/>
                  <a:gd name="T20" fmla="*/ 234375325 w 98"/>
                  <a:gd name="T21" fmla="*/ 171370091 h 101"/>
                  <a:gd name="T22" fmla="*/ 214214075 w 98"/>
                  <a:gd name="T23" fmla="*/ 211692465 h 101"/>
                  <a:gd name="T24" fmla="*/ 181451250 w 98"/>
                  <a:gd name="T25" fmla="*/ 236893949 h 101"/>
                  <a:gd name="T26" fmla="*/ 141128750 w 98"/>
                  <a:gd name="T27" fmla="*/ 252014839 h 101"/>
                  <a:gd name="T28" fmla="*/ 103327200 w 98"/>
                  <a:gd name="T29" fmla="*/ 252014839 h 101"/>
                  <a:gd name="T30" fmla="*/ 60483750 w 98"/>
                  <a:gd name="T31" fmla="*/ 236893949 h 101"/>
                  <a:gd name="T32" fmla="*/ 25201563 w 98"/>
                  <a:gd name="T33" fmla="*/ 211692465 h 101"/>
                  <a:gd name="T34" fmla="*/ 7561263 w 98"/>
                  <a:gd name="T35" fmla="*/ 171370091 h 101"/>
                  <a:gd name="T36" fmla="*/ 0 w 98"/>
                  <a:gd name="T37" fmla="*/ 126007420 h 10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98" h="101">
                    <a:moveTo>
                      <a:pt x="0" y="50"/>
                    </a:moveTo>
                    <a:lnTo>
                      <a:pt x="3" y="32"/>
                    </a:lnTo>
                    <a:lnTo>
                      <a:pt x="10" y="19"/>
                    </a:lnTo>
                    <a:lnTo>
                      <a:pt x="24" y="7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2" y="7"/>
                    </a:lnTo>
                    <a:lnTo>
                      <a:pt x="85" y="19"/>
                    </a:lnTo>
                    <a:lnTo>
                      <a:pt x="93" y="32"/>
                    </a:lnTo>
                    <a:lnTo>
                      <a:pt x="97" y="50"/>
                    </a:lnTo>
                    <a:lnTo>
                      <a:pt x="93" y="68"/>
                    </a:lnTo>
                    <a:lnTo>
                      <a:pt x="85" y="84"/>
                    </a:lnTo>
                    <a:lnTo>
                      <a:pt x="72" y="94"/>
                    </a:lnTo>
                    <a:lnTo>
                      <a:pt x="56" y="100"/>
                    </a:lnTo>
                    <a:lnTo>
                      <a:pt x="41" y="100"/>
                    </a:lnTo>
                    <a:lnTo>
                      <a:pt x="24" y="94"/>
                    </a:lnTo>
                    <a:lnTo>
                      <a:pt x="10" y="84"/>
                    </a:lnTo>
                    <a:lnTo>
                      <a:pt x="3" y="68"/>
                    </a:lnTo>
                    <a:lnTo>
                      <a:pt x="0" y="50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31"/>
              <p:cNvSpPr>
                <a:spLocks/>
              </p:cNvSpPr>
              <p:nvPr/>
            </p:nvSpPr>
            <p:spPr bwMode="auto">
              <a:xfrm>
                <a:off x="3124200" y="5311775"/>
                <a:ext cx="365125" cy="708025"/>
              </a:xfrm>
              <a:custGeom>
                <a:avLst/>
                <a:gdLst>
                  <a:gd name="T0" fmla="*/ 127 w 230"/>
                  <a:gd name="T1" fmla="*/ 417 h 446"/>
                  <a:gd name="T2" fmla="*/ 129 w 230"/>
                  <a:gd name="T3" fmla="*/ 430 h 446"/>
                  <a:gd name="T4" fmla="*/ 137 w 230"/>
                  <a:gd name="T5" fmla="*/ 442 h 446"/>
                  <a:gd name="T6" fmla="*/ 151 w 230"/>
                  <a:gd name="T7" fmla="*/ 445 h 446"/>
                  <a:gd name="T8" fmla="*/ 158 w 230"/>
                  <a:gd name="T9" fmla="*/ 445 h 446"/>
                  <a:gd name="T10" fmla="*/ 171 w 230"/>
                  <a:gd name="T11" fmla="*/ 442 h 446"/>
                  <a:gd name="T12" fmla="*/ 181 w 230"/>
                  <a:gd name="T13" fmla="*/ 430 h 446"/>
                  <a:gd name="T14" fmla="*/ 184 w 230"/>
                  <a:gd name="T15" fmla="*/ 417 h 446"/>
                  <a:gd name="T16" fmla="*/ 184 w 230"/>
                  <a:gd name="T17" fmla="*/ 209 h 446"/>
                  <a:gd name="T18" fmla="*/ 184 w 230"/>
                  <a:gd name="T19" fmla="*/ 47 h 446"/>
                  <a:gd name="T20" fmla="*/ 184 w 230"/>
                  <a:gd name="T21" fmla="*/ 42 h 446"/>
                  <a:gd name="T22" fmla="*/ 189 w 230"/>
                  <a:gd name="T23" fmla="*/ 40 h 446"/>
                  <a:gd name="T24" fmla="*/ 193 w 230"/>
                  <a:gd name="T25" fmla="*/ 42 h 446"/>
                  <a:gd name="T26" fmla="*/ 195 w 230"/>
                  <a:gd name="T27" fmla="*/ 47 h 446"/>
                  <a:gd name="T28" fmla="*/ 195 w 230"/>
                  <a:gd name="T29" fmla="*/ 198 h 446"/>
                  <a:gd name="T30" fmla="*/ 197 w 230"/>
                  <a:gd name="T31" fmla="*/ 206 h 446"/>
                  <a:gd name="T32" fmla="*/ 203 w 230"/>
                  <a:gd name="T33" fmla="*/ 213 h 446"/>
                  <a:gd name="T34" fmla="*/ 212 w 230"/>
                  <a:gd name="T35" fmla="*/ 215 h 446"/>
                  <a:gd name="T36" fmla="*/ 221 w 230"/>
                  <a:gd name="T37" fmla="*/ 213 h 446"/>
                  <a:gd name="T38" fmla="*/ 227 w 230"/>
                  <a:gd name="T39" fmla="*/ 206 h 446"/>
                  <a:gd name="T40" fmla="*/ 229 w 230"/>
                  <a:gd name="T41" fmla="*/ 198 h 446"/>
                  <a:gd name="T42" fmla="*/ 229 w 230"/>
                  <a:gd name="T43" fmla="*/ 19 h 446"/>
                  <a:gd name="T44" fmla="*/ 227 w 230"/>
                  <a:gd name="T45" fmla="*/ 10 h 446"/>
                  <a:gd name="T46" fmla="*/ 221 w 230"/>
                  <a:gd name="T47" fmla="*/ 2 h 446"/>
                  <a:gd name="T48" fmla="*/ 212 w 230"/>
                  <a:gd name="T49" fmla="*/ 0 h 446"/>
                  <a:gd name="T50" fmla="*/ 17 w 230"/>
                  <a:gd name="T51" fmla="*/ 0 h 446"/>
                  <a:gd name="T52" fmla="*/ 8 w 230"/>
                  <a:gd name="T53" fmla="*/ 2 h 446"/>
                  <a:gd name="T54" fmla="*/ 2 w 230"/>
                  <a:gd name="T55" fmla="*/ 10 h 446"/>
                  <a:gd name="T56" fmla="*/ 0 w 230"/>
                  <a:gd name="T57" fmla="*/ 19 h 446"/>
                  <a:gd name="T58" fmla="*/ 0 w 230"/>
                  <a:gd name="T59" fmla="*/ 198 h 446"/>
                  <a:gd name="T60" fmla="*/ 2 w 230"/>
                  <a:gd name="T61" fmla="*/ 206 h 446"/>
                  <a:gd name="T62" fmla="*/ 8 w 230"/>
                  <a:gd name="T63" fmla="*/ 213 h 446"/>
                  <a:gd name="T64" fmla="*/ 17 w 230"/>
                  <a:gd name="T65" fmla="*/ 215 h 446"/>
                  <a:gd name="T66" fmla="*/ 26 w 230"/>
                  <a:gd name="T67" fmla="*/ 213 h 446"/>
                  <a:gd name="T68" fmla="*/ 32 w 230"/>
                  <a:gd name="T69" fmla="*/ 206 h 446"/>
                  <a:gd name="T70" fmla="*/ 34 w 230"/>
                  <a:gd name="T71" fmla="*/ 198 h 446"/>
                  <a:gd name="T72" fmla="*/ 34 w 230"/>
                  <a:gd name="T73" fmla="*/ 47 h 446"/>
                  <a:gd name="T74" fmla="*/ 36 w 230"/>
                  <a:gd name="T75" fmla="*/ 42 h 446"/>
                  <a:gd name="T76" fmla="*/ 40 w 230"/>
                  <a:gd name="T77" fmla="*/ 40 h 446"/>
                  <a:gd name="T78" fmla="*/ 44 w 230"/>
                  <a:gd name="T79" fmla="*/ 42 h 446"/>
                  <a:gd name="T80" fmla="*/ 44 w 230"/>
                  <a:gd name="T81" fmla="*/ 47 h 446"/>
                  <a:gd name="T82" fmla="*/ 44 w 230"/>
                  <a:gd name="T83" fmla="*/ 209 h 446"/>
                  <a:gd name="T84" fmla="*/ 44 w 230"/>
                  <a:gd name="T85" fmla="*/ 417 h 446"/>
                  <a:gd name="T86" fmla="*/ 48 w 230"/>
                  <a:gd name="T87" fmla="*/ 430 h 446"/>
                  <a:gd name="T88" fmla="*/ 58 w 230"/>
                  <a:gd name="T89" fmla="*/ 442 h 446"/>
                  <a:gd name="T90" fmla="*/ 71 w 230"/>
                  <a:gd name="T91" fmla="*/ 445 h 446"/>
                  <a:gd name="T92" fmla="*/ 78 w 230"/>
                  <a:gd name="T93" fmla="*/ 445 h 446"/>
                  <a:gd name="T94" fmla="*/ 91 w 230"/>
                  <a:gd name="T95" fmla="*/ 442 h 446"/>
                  <a:gd name="T96" fmla="*/ 100 w 230"/>
                  <a:gd name="T97" fmla="*/ 430 h 446"/>
                  <a:gd name="T98" fmla="*/ 102 w 230"/>
                  <a:gd name="T99" fmla="*/ 417 h 446"/>
                  <a:gd name="T100" fmla="*/ 102 w 230"/>
                  <a:gd name="T101" fmla="*/ 221 h 446"/>
                  <a:gd name="T102" fmla="*/ 106 w 230"/>
                  <a:gd name="T103" fmla="*/ 213 h 446"/>
                  <a:gd name="T104" fmla="*/ 114 w 230"/>
                  <a:gd name="T105" fmla="*/ 209 h 446"/>
                  <a:gd name="T106" fmla="*/ 123 w 230"/>
                  <a:gd name="T107" fmla="*/ 213 h 446"/>
                  <a:gd name="T108" fmla="*/ 127 w 230"/>
                  <a:gd name="T109" fmla="*/ 221 h 446"/>
                  <a:gd name="T110" fmla="*/ 127 w 230"/>
                  <a:gd name="T111" fmla="*/ 417 h 44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0" h="446">
                    <a:moveTo>
                      <a:pt x="127" y="417"/>
                    </a:moveTo>
                    <a:lnTo>
                      <a:pt x="129" y="430"/>
                    </a:lnTo>
                    <a:lnTo>
                      <a:pt x="137" y="442"/>
                    </a:lnTo>
                    <a:lnTo>
                      <a:pt x="151" y="445"/>
                    </a:lnTo>
                    <a:lnTo>
                      <a:pt x="158" y="445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7"/>
                    </a:lnTo>
                    <a:lnTo>
                      <a:pt x="184" y="209"/>
                    </a:lnTo>
                    <a:lnTo>
                      <a:pt x="184" y="47"/>
                    </a:lnTo>
                    <a:lnTo>
                      <a:pt x="184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9" y="198"/>
                    </a:lnTo>
                    <a:lnTo>
                      <a:pt x="229" y="19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19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0" y="40"/>
                    </a:lnTo>
                    <a:lnTo>
                      <a:pt x="44" y="42"/>
                    </a:lnTo>
                    <a:lnTo>
                      <a:pt x="44" y="47"/>
                    </a:lnTo>
                    <a:lnTo>
                      <a:pt x="44" y="209"/>
                    </a:lnTo>
                    <a:lnTo>
                      <a:pt x="44" y="417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5"/>
                    </a:lnTo>
                    <a:lnTo>
                      <a:pt x="78" y="445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2" y="417"/>
                    </a:lnTo>
                    <a:lnTo>
                      <a:pt x="102" y="221"/>
                    </a:lnTo>
                    <a:lnTo>
                      <a:pt x="106" y="213"/>
                    </a:lnTo>
                    <a:lnTo>
                      <a:pt x="114" y="209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7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34"/>
              <p:cNvSpPr>
                <a:spLocks/>
              </p:cNvSpPr>
              <p:nvPr/>
            </p:nvSpPr>
            <p:spPr bwMode="auto">
              <a:xfrm>
                <a:off x="3581400" y="5311775"/>
                <a:ext cx="365125" cy="708025"/>
              </a:xfrm>
              <a:custGeom>
                <a:avLst/>
                <a:gdLst>
                  <a:gd name="T0" fmla="*/ 127 w 230"/>
                  <a:gd name="T1" fmla="*/ 417 h 446"/>
                  <a:gd name="T2" fmla="*/ 129 w 230"/>
                  <a:gd name="T3" fmla="*/ 430 h 446"/>
                  <a:gd name="T4" fmla="*/ 137 w 230"/>
                  <a:gd name="T5" fmla="*/ 442 h 446"/>
                  <a:gd name="T6" fmla="*/ 151 w 230"/>
                  <a:gd name="T7" fmla="*/ 445 h 446"/>
                  <a:gd name="T8" fmla="*/ 158 w 230"/>
                  <a:gd name="T9" fmla="*/ 445 h 446"/>
                  <a:gd name="T10" fmla="*/ 171 w 230"/>
                  <a:gd name="T11" fmla="*/ 442 h 446"/>
                  <a:gd name="T12" fmla="*/ 181 w 230"/>
                  <a:gd name="T13" fmla="*/ 430 h 446"/>
                  <a:gd name="T14" fmla="*/ 184 w 230"/>
                  <a:gd name="T15" fmla="*/ 417 h 446"/>
                  <a:gd name="T16" fmla="*/ 184 w 230"/>
                  <a:gd name="T17" fmla="*/ 209 h 446"/>
                  <a:gd name="T18" fmla="*/ 184 w 230"/>
                  <a:gd name="T19" fmla="*/ 47 h 446"/>
                  <a:gd name="T20" fmla="*/ 184 w 230"/>
                  <a:gd name="T21" fmla="*/ 42 h 446"/>
                  <a:gd name="T22" fmla="*/ 189 w 230"/>
                  <a:gd name="T23" fmla="*/ 40 h 446"/>
                  <a:gd name="T24" fmla="*/ 193 w 230"/>
                  <a:gd name="T25" fmla="*/ 42 h 446"/>
                  <a:gd name="T26" fmla="*/ 195 w 230"/>
                  <a:gd name="T27" fmla="*/ 47 h 446"/>
                  <a:gd name="T28" fmla="*/ 195 w 230"/>
                  <a:gd name="T29" fmla="*/ 198 h 446"/>
                  <a:gd name="T30" fmla="*/ 197 w 230"/>
                  <a:gd name="T31" fmla="*/ 206 h 446"/>
                  <a:gd name="T32" fmla="*/ 203 w 230"/>
                  <a:gd name="T33" fmla="*/ 213 h 446"/>
                  <a:gd name="T34" fmla="*/ 212 w 230"/>
                  <a:gd name="T35" fmla="*/ 215 h 446"/>
                  <a:gd name="T36" fmla="*/ 221 w 230"/>
                  <a:gd name="T37" fmla="*/ 213 h 446"/>
                  <a:gd name="T38" fmla="*/ 227 w 230"/>
                  <a:gd name="T39" fmla="*/ 206 h 446"/>
                  <a:gd name="T40" fmla="*/ 229 w 230"/>
                  <a:gd name="T41" fmla="*/ 198 h 446"/>
                  <a:gd name="T42" fmla="*/ 229 w 230"/>
                  <a:gd name="T43" fmla="*/ 19 h 446"/>
                  <a:gd name="T44" fmla="*/ 227 w 230"/>
                  <a:gd name="T45" fmla="*/ 10 h 446"/>
                  <a:gd name="T46" fmla="*/ 221 w 230"/>
                  <a:gd name="T47" fmla="*/ 2 h 446"/>
                  <a:gd name="T48" fmla="*/ 212 w 230"/>
                  <a:gd name="T49" fmla="*/ 0 h 446"/>
                  <a:gd name="T50" fmla="*/ 17 w 230"/>
                  <a:gd name="T51" fmla="*/ 0 h 446"/>
                  <a:gd name="T52" fmla="*/ 8 w 230"/>
                  <a:gd name="T53" fmla="*/ 2 h 446"/>
                  <a:gd name="T54" fmla="*/ 2 w 230"/>
                  <a:gd name="T55" fmla="*/ 10 h 446"/>
                  <a:gd name="T56" fmla="*/ 0 w 230"/>
                  <a:gd name="T57" fmla="*/ 19 h 446"/>
                  <a:gd name="T58" fmla="*/ 0 w 230"/>
                  <a:gd name="T59" fmla="*/ 198 h 446"/>
                  <a:gd name="T60" fmla="*/ 2 w 230"/>
                  <a:gd name="T61" fmla="*/ 206 h 446"/>
                  <a:gd name="T62" fmla="*/ 8 w 230"/>
                  <a:gd name="T63" fmla="*/ 213 h 446"/>
                  <a:gd name="T64" fmla="*/ 17 w 230"/>
                  <a:gd name="T65" fmla="*/ 215 h 446"/>
                  <a:gd name="T66" fmla="*/ 26 w 230"/>
                  <a:gd name="T67" fmla="*/ 213 h 446"/>
                  <a:gd name="T68" fmla="*/ 32 w 230"/>
                  <a:gd name="T69" fmla="*/ 206 h 446"/>
                  <a:gd name="T70" fmla="*/ 34 w 230"/>
                  <a:gd name="T71" fmla="*/ 198 h 446"/>
                  <a:gd name="T72" fmla="*/ 34 w 230"/>
                  <a:gd name="T73" fmla="*/ 47 h 446"/>
                  <a:gd name="T74" fmla="*/ 36 w 230"/>
                  <a:gd name="T75" fmla="*/ 42 h 446"/>
                  <a:gd name="T76" fmla="*/ 40 w 230"/>
                  <a:gd name="T77" fmla="*/ 40 h 446"/>
                  <a:gd name="T78" fmla="*/ 44 w 230"/>
                  <a:gd name="T79" fmla="*/ 42 h 446"/>
                  <a:gd name="T80" fmla="*/ 44 w 230"/>
                  <a:gd name="T81" fmla="*/ 47 h 446"/>
                  <a:gd name="T82" fmla="*/ 44 w 230"/>
                  <a:gd name="T83" fmla="*/ 209 h 446"/>
                  <a:gd name="T84" fmla="*/ 44 w 230"/>
                  <a:gd name="T85" fmla="*/ 417 h 446"/>
                  <a:gd name="T86" fmla="*/ 48 w 230"/>
                  <a:gd name="T87" fmla="*/ 430 h 446"/>
                  <a:gd name="T88" fmla="*/ 58 w 230"/>
                  <a:gd name="T89" fmla="*/ 442 h 446"/>
                  <a:gd name="T90" fmla="*/ 71 w 230"/>
                  <a:gd name="T91" fmla="*/ 445 h 446"/>
                  <a:gd name="T92" fmla="*/ 78 w 230"/>
                  <a:gd name="T93" fmla="*/ 445 h 446"/>
                  <a:gd name="T94" fmla="*/ 91 w 230"/>
                  <a:gd name="T95" fmla="*/ 442 h 446"/>
                  <a:gd name="T96" fmla="*/ 100 w 230"/>
                  <a:gd name="T97" fmla="*/ 430 h 446"/>
                  <a:gd name="T98" fmla="*/ 102 w 230"/>
                  <a:gd name="T99" fmla="*/ 417 h 446"/>
                  <a:gd name="T100" fmla="*/ 102 w 230"/>
                  <a:gd name="T101" fmla="*/ 221 h 446"/>
                  <a:gd name="T102" fmla="*/ 106 w 230"/>
                  <a:gd name="T103" fmla="*/ 213 h 446"/>
                  <a:gd name="T104" fmla="*/ 113 w 230"/>
                  <a:gd name="T105" fmla="*/ 209 h 446"/>
                  <a:gd name="T106" fmla="*/ 123 w 230"/>
                  <a:gd name="T107" fmla="*/ 213 h 446"/>
                  <a:gd name="T108" fmla="*/ 127 w 230"/>
                  <a:gd name="T109" fmla="*/ 221 h 446"/>
                  <a:gd name="T110" fmla="*/ 127 w 230"/>
                  <a:gd name="T111" fmla="*/ 417 h 44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0" h="446">
                    <a:moveTo>
                      <a:pt x="127" y="417"/>
                    </a:moveTo>
                    <a:lnTo>
                      <a:pt x="129" y="430"/>
                    </a:lnTo>
                    <a:lnTo>
                      <a:pt x="137" y="442"/>
                    </a:lnTo>
                    <a:lnTo>
                      <a:pt x="151" y="445"/>
                    </a:lnTo>
                    <a:lnTo>
                      <a:pt x="158" y="445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7"/>
                    </a:lnTo>
                    <a:lnTo>
                      <a:pt x="184" y="209"/>
                    </a:lnTo>
                    <a:lnTo>
                      <a:pt x="184" y="47"/>
                    </a:lnTo>
                    <a:lnTo>
                      <a:pt x="184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9" y="198"/>
                    </a:lnTo>
                    <a:lnTo>
                      <a:pt x="229" y="19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19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0" y="40"/>
                    </a:lnTo>
                    <a:lnTo>
                      <a:pt x="44" y="42"/>
                    </a:lnTo>
                    <a:lnTo>
                      <a:pt x="44" y="47"/>
                    </a:lnTo>
                    <a:lnTo>
                      <a:pt x="44" y="209"/>
                    </a:lnTo>
                    <a:lnTo>
                      <a:pt x="44" y="417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5"/>
                    </a:lnTo>
                    <a:lnTo>
                      <a:pt x="78" y="445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2" y="417"/>
                    </a:lnTo>
                    <a:lnTo>
                      <a:pt x="102" y="221"/>
                    </a:lnTo>
                    <a:lnTo>
                      <a:pt x="106" y="213"/>
                    </a:lnTo>
                    <a:lnTo>
                      <a:pt x="113" y="209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7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37"/>
              <p:cNvSpPr>
                <a:spLocks/>
              </p:cNvSpPr>
              <p:nvPr/>
            </p:nvSpPr>
            <p:spPr bwMode="auto">
              <a:xfrm>
                <a:off x="4038600" y="5311775"/>
                <a:ext cx="365125" cy="708025"/>
              </a:xfrm>
              <a:custGeom>
                <a:avLst/>
                <a:gdLst>
                  <a:gd name="T0" fmla="*/ 127 w 230"/>
                  <a:gd name="T1" fmla="*/ 417 h 446"/>
                  <a:gd name="T2" fmla="*/ 129 w 230"/>
                  <a:gd name="T3" fmla="*/ 430 h 446"/>
                  <a:gd name="T4" fmla="*/ 137 w 230"/>
                  <a:gd name="T5" fmla="*/ 442 h 446"/>
                  <a:gd name="T6" fmla="*/ 151 w 230"/>
                  <a:gd name="T7" fmla="*/ 445 h 446"/>
                  <a:gd name="T8" fmla="*/ 158 w 230"/>
                  <a:gd name="T9" fmla="*/ 445 h 446"/>
                  <a:gd name="T10" fmla="*/ 171 w 230"/>
                  <a:gd name="T11" fmla="*/ 442 h 446"/>
                  <a:gd name="T12" fmla="*/ 181 w 230"/>
                  <a:gd name="T13" fmla="*/ 430 h 446"/>
                  <a:gd name="T14" fmla="*/ 184 w 230"/>
                  <a:gd name="T15" fmla="*/ 417 h 446"/>
                  <a:gd name="T16" fmla="*/ 184 w 230"/>
                  <a:gd name="T17" fmla="*/ 209 h 446"/>
                  <a:gd name="T18" fmla="*/ 184 w 230"/>
                  <a:gd name="T19" fmla="*/ 47 h 446"/>
                  <a:gd name="T20" fmla="*/ 184 w 230"/>
                  <a:gd name="T21" fmla="*/ 42 h 446"/>
                  <a:gd name="T22" fmla="*/ 189 w 230"/>
                  <a:gd name="T23" fmla="*/ 40 h 446"/>
                  <a:gd name="T24" fmla="*/ 193 w 230"/>
                  <a:gd name="T25" fmla="*/ 42 h 446"/>
                  <a:gd name="T26" fmla="*/ 195 w 230"/>
                  <a:gd name="T27" fmla="*/ 47 h 446"/>
                  <a:gd name="T28" fmla="*/ 195 w 230"/>
                  <a:gd name="T29" fmla="*/ 198 h 446"/>
                  <a:gd name="T30" fmla="*/ 197 w 230"/>
                  <a:gd name="T31" fmla="*/ 206 h 446"/>
                  <a:gd name="T32" fmla="*/ 203 w 230"/>
                  <a:gd name="T33" fmla="*/ 213 h 446"/>
                  <a:gd name="T34" fmla="*/ 212 w 230"/>
                  <a:gd name="T35" fmla="*/ 215 h 446"/>
                  <a:gd name="T36" fmla="*/ 221 w 230"/>
                  <a:gd name="T37" fmla="*/ 213 h 446"/>
                  <a:gd name="T38" fmla="*/ 227 w 230"/>
                  <a:gd name="T39" fmla="*/ 206 h 446"/>
                  <a:gd name="T40" fmla="*/ 229 w 230"/>
                  <a:gd name="T41" fmla="*/ 198 h 446"/>
                  <a:gd name="T42" fmla="*/ 229 w 230"/>
                  <a:gd name="T43" fmla="*/ 19 h 446"/>
                  <a:gd name="T44" fmla="*/ 227 w 230"/>
                  <a:gd name="T45" fmla="*/ 10 h 446"/>
                  <a:gd name="T46" fmla="*/ 221 w 230"/>
                  <a:gd name="T47" fmla="*/ 2 h 446"/>
                  <a:gd name="T48" fmla="*/ 212 w 230"/>
                  <a:gd name="T49" fmla="*/ 0 h 446"/>
                  <a:gd name="T50" fmla="*/ 17 w 230"/>
                  <a:gd name="T51" fmla="*/ 0 h 446"/>
                  <a:gd name="T52" fmla="*/ 8 w 230"/>
                  <a:gd name="T53" fmla="*/ 2 h 446"/>
                  <a:gd name="T54" fmla="*/ 2 w 230"/>
                  <a:gd name="T55" fmla="*/ 10 h 446"/>
                  <a:gd name="T56" fmla="*/ 0 w 230"/>
                  <a:gd name="T57" fmla="*/ 19 h 446"/>
                  <a:gd name="T58" fmla="*/ 0 w 230"/>
                  <a:gd name="T59" fmla="*/ 198 h 446"/>
                  <a:gd name="T60" fmla="*/ 2 w 230"/>
                  <a:gd name="T61" fmla="*/ 206 h 446"/>
                  <a:gd name="T62" fmla="*/ 8 w 230"/>
                  <a:gd name="T63" fmla="*/ 213 h 446"/>
                  <a:gd name="T64" fmla="*/ 17 w 230"/>
                  <a:gd name="T65" fmla="*/ 215 h 446"/>
                  <a:gd name="T66" fmla="*/ 26 w 230"/>
                  <a:gd name="T67" fmla="*/ 213 h 446"/>
                  <a:gd name="T68" fmla="*/ 32 w 230"/>
                  <a:gd name="T69" fmla="*/ 206 h 446"/>
                  <a:gd name="T70" fmla="*/ 34 w 230"/>
                  <a:gd name="T71" fmla="*/ 198 h 446"/>
                  <a:gd name="T72" fmla="*/ 34 w 230"/>
                  <a:gd name="T73" fmla="*/ 47 h 446"/>
                  <a:gd name="T74" fmla="*/ 36 w 230"/>
                  <a:gd name="T75" fmla="*/ 42 h 446"/>
                  <a:gd name="T76" fmla="*/ 40 w 230"/>
                  <a:gd name="T77" fmla="*/ 40 h 446"/>
                  <a:gd name="T78" fmla="*/ 44 w 230"/>
                  <a:gd name="T79" fmla="*/ 42 h 446"/>
                  <a:gd name="T80" fmla="*/ 44 w 230"/>
                  <a:gd name="T81" fmla="*/ 47 h 446"/>
                  <a:gd name="T82" fmla="*/ 44 w 230"/>
                  <a:gd name="T83" fmla="*/ 209 h 446"/>
                  <a:gd name="T84" fmla="*/ 44 w 230"/>
                  <a:gd name="T85" fmla="*/ 417 h 446"/>
                  <a:gd name="T86" fmla="*/ 48 w 230"/>
                  <a:gd name="T87" fmla="*/ 430 h 446"/>
                  <a:gd name="T88" fmla="*/ 58 w 230"/>
                  <a:gd name="T89" fmla="*/ 442 h 446"/>
                  <a:gd name="T90" fmla="*/ 71 w 230"/>
                  <a:gd name="T91" fmla="*/ 445 h 446"/>
                  <a:gd name="T92" fmla="*/ 78 w 230"/>
                  <a:gd name="T93" fmla="*/ 445 h 446"/>
                  <a:gd name="T94" fmla="*/ 91 w 230"/>
                  <a:gd name="T95" fmla="*/ 442 h 446"/>
                  <a:gd name="T96" fmla="*/ 100 w 230"/>
                  <a:gd name="T97" fmla="*/ 430 h 446"/>
                  <a:gd name="T98" fmla="*/ 102 w 230"/>
                  <a:gd name="T99" fmla="*/ 417 h 446"/>
                  <a:gd name="T100" fmla="*/ 102 w 230"/>
                  <a:gd name="T101" fmla="*/ 221 h 446"/>
                  <a:gd name="T102" fmla="*/ 106 w 230"/>
                  <a:gd name="T103" fmla="*/ 213 h 446"/>
                  <a:gd name="T104" fmla="*/ 113 w 230"/>
                  <a:gd name="T105" fmla="*/ 209 h 446"/>
                  <a:gd name="T106" fmla="*/ 123 w 230"/>
                  <a:gd name="T107" fmla="*/ 213 h 446"/>
                  <a:gd name="T108" fmla="*/ 127 w 230"/>
                  <a:gd name="T109" fmla="*/ 221 h 446"/>
                  <a:gd name="T110" fmla="*/ 127 w 230"/>
                  <a:gd name="T111" fmla="*/ 417 h 44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30" h="446">
                    <a:moveTo>
                      <a:pt x="127" y="417"/>
                    </a:moveTo>
                    <a:lnTo>
                      <a:pt x="129" y="430"/>
                    </a:lnTo>
                    <a:lnTo>
                      <a:pt x="137" y="442"/>
                    </a:lnTo>
                    <a:lnTo>
                      <a:pt x="151" y="445"/>
                    </a:lnTo>
                    <a:lnTo>
                      <a:pt x="158" y="445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7"/>
                    </a:lnTo>
                    <a:lnTo>
                      <a:pt x="184" y="209"/>
                    </a:lnTo>
                    <a:lnTo>
                      <a:pt x="184" y="47"/>
                    </a:lnTo>
                    <a:lnTo>
                      <a:pt x="184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9" y="198"/>
                    </a:lnTo>
                    <a:lnTo>
                      <a:pt x="229" y="19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19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0" y="40"/>
                    </a:lnTo>
                    <a:lnTo>
                      <a:pt x="44" y="42"/>
                    </a:lnTo>
                    <a:lnTo>
                      <a:pt x="44" y="47"/>
                    </a:lnTo>
                    <a:lnTo>
                      <a:pt x="44" y="209"/>
                    </a:lnTo>
                    <a:lnTo>
                      <a:pt x="44" y="417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5"/>
                    </a:lnTo>
                    <a:lnTo>
                      <a:pt x="78" y="445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2" y="417"/>
                    </a:lnTo>
                    <a:lnTo>
                      <a:pt x="102" y="221"/>
                    </a:lnTo>
                    <a:lnTo>
                      <a:pt x="106" y="213"/>
                    </a:lnTo>
                    <a:lnTo>
                      <a:pt x="113" y="209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7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40"/>
              <p:cNvSpPr>
                <a:spLocks/>
              </p:cNvSpPr>
              <p:nvPr/>
            </p:nvSpPr>
            <p:spPr bwMode="auto">
              <a:xfrm>
                <a:off x="4495800" y="5311775"/>
                <a:ext cx="363538" cy="708025"/>
              </a:xfrm>
              <a:custGeom>
                <a:avLst/>
                <a:gdLst>
                  <a:gd name="T0" fmla="*/ 127 w 229"/>
                  <a:gd name="T1" fmla="*/ 417 h 446"/>
                  <a:gd name="T2" fmla="*/ 128 w 229"/>
                  <a:gd name="T3" fmla="*/ 430 h 446"/>
                  <a:gd name="T4" fmla="*/ 137 w 229"/>
                  <a:gd name="T5" fmla="*/ 442 h 446"/>
                  <a:gd name="T6" fmla="*/ 151 w 229"/>
                  <a:gd name="T7" fmla="*/ 445 h 446"/>
                  <a:gd name="T8" fmla="*/ 158 w 229"/>
                  <a:gd name="T9" fmla="*/ 445 h 446"/>
                  <a:gd name="T10" fmla="*/ 171 w 229"/>
                  <a:gd name="T11" fmla="*/ 442 h 446"/>
                  <a:gd name="T12" fmla="*/ 181 w 229"/>
                  <a:gd name="T13" fmla="*/ 430 h 446"/>
                  <a:gd name="T14" fmla="*/ 184 w 229"/>
                  <a:gd name="T15" fmla="*/ 417 h 446"/>
                  <a:gd name="T16" fmla="*/ 184 w 229"/>
                  <a:gd name="T17" fmla="*/ 209 h 446"/>
                  <a:gd name="T18" fmla="*/ 184 w 229"/>
                  <a:gd name="T19" fmla="*/ 47 h 446"/>
                  <a:gd name="T20" fmla="*/ 184 w 229"/>
                  <a:gd name="T21" fmla="*/ 42 h 446"/>
                  <a:gd name="T22" fmla="*/ 189 w 229"/>
                  <a:gd name="T23" fmla="*/ 40 h 446"/>
                  <a:gd name="T24" fmla="*/ 193 w 229"/>
                  <a:gd name="T25" fmla="*/ 42 h 446"/>
                  <a:gd name="T26" fmla="*/ 195 w 229"/>
                  <a:gd name="T27" fmla="*/ 47 h 446"/>
                  <a:gd name="T28" fmla="*/ 195 w 229"/>
                  <a:gd name="T29" fmla="*/ 198 h 446"/>
                  <a:gd name="T30" fmla="*/ 197 w 229"/>
                  <a:gd name="T31" fmla="*/ 206 h 446"/>
                  <a:gd name="T32" fmla="*/ 203 w 229"/>
                  <a:gd name="T33" fmla="*/ 213 h 446"/>
                  <a:gd name="T34" fmla="*/ 212 w 229"/>
                  <a:gd name="T35" fmla="*/ 215 h 446"/>
                  <a:gd name="T36" fmla="*/ 221 w 229"/>
                  <a:gd name="T37" fmla="*/ 213 h 446"/>
                  <a:gd name="T38" fmla="*/ 227 w 229"/>
                  <a:gd name="T39" fmla="*/ 206 h 446"/>
                  <a:gd name="T40" fmla="*/ 228 w 229"/>
                  <a:gd name="T41" fmla="*/ 198 h 446"/>
                  <a:gd name="T42" fmla="*/ 228 w 229"/>
                  <a:gd name="T43" fmla="*/ 19 h 446"/>
                  <a:gd name="T44" fmla="*/ 227 w 229"/>
                  <a:gd name="T45" fmla="*/ 10 h 446"/>
                  <a:gd name="T46" fmla="*/ 221 w 229"/>
                  <a:gd name="T47" fmla="*/ 2 h 446"/>
                  <a:gd name="T48" fmla="*/ 212 w 229"/>
                  <a:gd name="T49" fmla="*/ 0 h 446"/>
                  <a:gd name="T50" fmla="*/ 17 w 229"/>
                  <a:gd name="T51" fmla="*/ 0 h 446"/>
                  <a:gd name="T52" fmla="*/ 8 w 229"/>
                  <a:gd name="T53" fmla="*/ 2 h 446"/>
                  <a:gd name="T54" fmla="*/ 2 w 229"/>
                  <a:gd name="T55" fmla="*/ 10 h 446"/>
                  <a:gd name="T56" fmla="*/ 0 w 229"/>
                  <a:gd name="T57" fmla="*/ 19 h 446"/>
                  <a:gd name="T58" fmla="*/ 0 w 229"/>
                  <a:gd name="T59" fmla="*/ 198 h 446"/>
                  <a:gd name="T60" fmla="*/ 2 w 229"/>
                  <a:gd name="T61" fmla="*/ 206 h 446"/>
                  <a:gd name="T62" fmla="*/ 8 w 229"/>
                  <a:gd name="T63" fmla="*/ 213 h 446"/>
                  <a:gd name="T64" fmla="*/ 17 w 229"/>
                  <a:gd name="T65" fmla="*/ 215 h 446"/>
                  <a:gd name="T66" fmla="*/ 26 w 229"/>
                  <a:gd name="T67" fmla="*/ 213 h 446"/>
                  <a:gd name="T68" fmla="*/ 32 w 229"/>
                  <a:gd name="T69" fmla="*/ 206 h 446"/>
                  <a:gd name="T70" fmla="*/ 34 w 229"/>
                  <a:gd name="T71" fmla="*/ 198 h 446"/>
                  <a:gd name="T72" fmla="*/ 34 w 229"/>
                  <a:gd name="T73" fmla="*/ 47 h 446"/>
                  <a:gd name="T74" fmla="*/ 36 w 229"/>
                  <a:gd name="T75" fmla="*/ 42 h 446"/>
                  <a:gd name="T76" fmla="*/ 40 w 229"/>
                  <a:gd name="T77" fmla="*/ 40 h 446"/>
                  <a:gd name="T78" fmla="*/ 44 w 229"/>
                  <a:gd name="T79" fmla="*/ 42 h 446"/>
                  <a:gd name="T80" fmla="*/ 44 w 229"/>
                  <a:gd name="T81" fmla="*/ 47 h 446"/>
                  <a:gd name="T82" fmla="*/ 44 w 229"/>
                  <a:gd name="T83" fmla="*/ 209 h 446"/>
                  <a:gd name="T84" fmla="*/ 44 w 229"/>
                  <a:gd name="T85" fmla="*/ 417 h 446"/>
                  <a:gd name="T86" fmla="*/ 48 w 229"/>
                  <a:gd name="T87" fmla="*/ 430 h 446"/>
                  <a:gd name="T88" fmla="*/ 58 w 229"/>
                  <a:gd name="T89" fmla="*/ 442 h 446"/>
                  <a:gd name="T90" fmla="*/ 71 w 229"/>
                  <a:gd name="T91" fmla="*/ 445 h 446"/>
                  <a:gd name="T92" fmla="*/ 78 w 229"/>
                  <a:gd name="T93" fmla="*/ 445 h 446"/>
                  <a:gd name="T94" fmla="*/ 91 w 229"/>
                  <a:gd name="T95" fmla="*/ 442 h 446"/>
                  <a:gd name="T96" fmla="*/ 100 w 229"/>
                  <a:gd name="T97" fmla="*/ 430 h 446"/>
                  <a:gd name="T98" fmla="*/ 102 w 229"/>
                  <a:gd name="T99" fmla="*/ 417 h 446"/>
                  <a:gd name="T100" fmla="*/ 102 w 229"/>
                  <a:gd name="T101" fmla="*/ 221 h 446"/>
                  <a:gd name="T102" fmla="*/ 106 w 229"/>
                  <a:gd name="T103" fmla="*/ 213 h 446"/>
                  <a:gd name="T104" fmla="*/ 113 w 229"/>
                  <a:gd name="T105" fmla="*/ 209 h 446"/>
                  <a:gd name="T106" fmla="*/ 123 w 229"/>
                  <a:gd name="T107" fmla="*/ 213 h 446"/>
                  <a:gd name="T108" fmla="*/ 127 w 229"/>
                  <a:gd name="T109" fmla="*/ 221 h 446"/>
                  <a:gd name="T110" fmla="*/ 127 w 229"/>
                  <a:gd name="T111" fmla="*/ 417 h 44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29" h="446">
                    <a:moveTo>
                      <a:pt x="127" y="417"/>
                    </a:moveTo>
                    <a:lnTo>
                      <a:pt x="128" y="430"/>
                    </a:lnTo>
                    <a:lnTo>
                      <a:pt x="137" y="442"/>
                    </a:lnTo>
                    <a:lnTo>
                      <a:pt x="151" y="445"/>
                    </a:lnTo>
                    <a:lnTo>
                      <a:pt x="158" y="445"/>
                    </a:lnTo>
                    <a:lnTo>
                      <a:pt x="171" y="442"/>
                    </a:lnTo>
                    <a:lnTo>
                      <a:pt x="181" y="430"/>
                    </a:lnTo>
                    <a:lnTo>
                      <a:pt x="184" y="417"/>
                    </a:lnTo>
                    <a:lnTo>
                      <a:pt x="184" y="209"/>
                    </a:lnTo>
                    <a:lnTo>
                      <a:pt x="184" y="47"/>
                    </a:lnTo>
                    <a:lnTo>
                      <a:pt x="184" y="42"/>
                    </a:lnTo>
                    <a:lnTo>
                      <a:pt x="189" y="40"/>
                    </a:lnTo>
                    <a:lnTo>
                      <a:pt x="193" y="42"/>
                    </a:lnTo>
                    <a:lnTo>
                      <a:pt x="195" y="47"/>
                    </a:lnTo>
                    <a:lnTo>
                      <a:pt x="195" y="198"/>
                    </a:lnTo>
                    <a:lnTo>
                      <a:pt x="197" y="206"/>
                    </a:lnTo>
                    <a:lnTo>
                      <a:pt x="203" y="213"/>
                    </a:lnTo>
                    <a:lnTo>
                      <a:pt x="212" y="215"/>
                    </a:lnTo>
                    <a:lnTo>
                      <a:pt x="221" y="213"/>
                    </a:lnTo>
                    <a:lnTo>
                      <a:pt x="227" y="206"/>
                    </a:lnTo>
                    <a:lnTo>
                      <a:pt x="228" y="198"/>
                    </a:lnTo>
                    <a:lnTo>
                      <a:pt x="228" y="19"/>
                    </a:lnTo>
                    <a:lnTo>
                      <a:pt x="227" y="10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2" y="10"/>
                    </a:lnTo>
                    <a:lnTo>
                      <a:pt x="0" y="19"/>
                    </a:lnTo>
                    <a:lnTo>
                      <a:pt x="0" y="198"/>
                    </a:lnTo>
                    <a:lnTo>
                      <a:pt x="2" y="206"/>
                    </a:lnTo>
                    <a:lnTo>
                      <a:pt x="8" y="213"/>
                    </a:lnTo>
                    <a:lnTo>
                      <a:pt x="17" y="215"/>
                    </a:lnTo>
                    <a:lnTo>
                      <a:pt x="26" y="213"/>
                    </a:lnTo>
                    <a:lnTo>
                      <a:pt x="32" y="206"/>
                    </a:lnTo>
                    <a:lnTo>
                      <a:pt x="34" y="198"/>
                    </a:lnTo>
                    <a:lnTo>
                      <a:pt x="34" y="47"/>
                    </a:lnTo>
                    <a:lnTo>
                      <a:pt x="36" y="42"/>
                    </a:lnTo>
                    <a:lnTo>
                      <a:pt x="40" y="40"/>
                    </a:lnTo>
                    <a:lnTo>
                      <a:pt x="44" y="42"/>
                    </a:lnTo>
                    <a:lnTo>
                      <a:pt x="44" y="47"/>
                    </a:lnTo>
                    <a:lnTo>
                      <a:pt x="44" y="209"/>
                    </a:lnTo>
                    <a:lnTo>
                      <a:pt x="44" y="417"/>
                    </a:lnTo>
                    <a:lnTo>
                      <a:pt x="48" y="430"/>
                    </a:lnTo>
                    <a:lnTo>
                      <a:pt x="58" y="442"/>
                    </a:lnTo>
                    <a:lnTo>
                      <a:pt x="71" y="445"/>
                    </a:lnTo>
                    <a:lnTo>
                      <a:pt x="78" y="445"/>
                    </a:lnTo>
                    <a:lnTo>
                      <a:pt x="91" y="442"/>
                    </a:lnTo>
                    <a:lnTo>
                      <a:pt x="100" y="430"/>
                    </a:lnTo>
                    <a:lnTo>
                      <a:pt x="102" y="417"/>
                    </a:lnTo>
                    <a:lnTo>
                      <a:pt x="102" y="221"/>
                    </a:lnTo>
                    <a:lnTo>
                      <a:pt x="106" y="213"/>
                    </a:lnTo>
                    <a:lnTo>
                      <a:pt x="113" y="209"/>
                    </a:lnTo>
                    <a:lnTo>
                      <a:pt x="123" y="213"/>
                    </a:lnTo>
                    <a:lnTo>
                      <a:pt x="127" y="221"/>
                    </a:lnTo>
                    <a:lnTo>
                      <a:pt x="127" y="417"/>
                    </a:lnTo>
                  </a:path>
                </a:pathLst>
              </a:custGeom>
              <a:solidFill>
                <a:srgbClr val="00A89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Rectangle 42"/>
              <p:cNvSpPr>
                <a:spLocks noChangeArrowheads="1"/>
              </p:cNvSpPr>
              <p:nvPr/>
            </p:nvSpPr>
            <p:spPr bwMode="auto">
              <a:xfrm>
                <a:off x="2100612" y="4575175"/>
                <a:ext cx="3614388" cy="459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/>
                <a:r>
                  <a:rPr lang="en-US" altLang="zh-TW" b="1" dirty="0">
                    <a:solidFill>
                      <a:schemeClr val="tx2"/>
                    </a:solidFill>
                    <a:latin typeface="Arial" charset="0"/>
                    <a:ea typeface="PMingLiU" pitchFamily="18" charset="-120"/>
                  </a:rPr>
                  <a:t>Take a </a:t>
                </a:r>
                <a:r>
                  <a:rPr lang="en-US" altLang="zh-TW" b="1" dirty="0" smtClean="0">
                    <a:solidFill>
                      <a:schemeClr val="tx2"/>
                    </a:solidFill>
                    <a:latin typeface="Arial" charset="0"/>
                    <a:ea typeface="PMingLiU" pitchFamily="18" charset="-120"/>
                  </a:rPr>
                  <a:t>Random Sample</a:t>
                </a:r>
                <a:endParaRPr lang="en-US" altLang="zh-TW" b="1" dirty="0">
                  <a:solidFill>
                    <a:schemeClr val="tx2"/>
                  </a:solidFill>
                  <a:latin typeface="Arial" charset="0"/>
                  <a:ea typeface="PMingLiU" pitchFamily="18" charset="-120"/>
                </a:endParaRPr>
              </a:p>
            </p:txBody>
          </p:sp>
          <p:sp>
            <p:nvSpPr>
              <p:cNvPr id="47" name="Line 46"/>
              <p:cNvSpPr>
                <a:spLocks noChangeShapeType="1"/>
              </p:cNvSpPr>
              <p:nvPr/>
            </p:nvSpPr>
            <p:spPr bwMode="auto">
              <a:xfrm flipH="1">
                <a:off x="4953000" y="4953000"/>
                <a:ext cx="838200" cy="609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 Box 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91200" y="4403725"/>
                    <a:ext cx="2938812" cy="76944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 algn="l" eaLnBrk="1" hangingPunct="1">
                      <a:spcBef>
                        <a:spcPct val="50000"/>
                      </a:spcBef>
                    </a:pPr>
                    <a:r>
                      <a:rPr lang="en-US" altLang="en-US" sz="22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Obtain sample information: </a:t>
                    </a:r>
                    <a14:m>
                      <m:oMath xmlns:m="http://schemas.openxmlformats.org/officeDocument/2006/math">
                        <m:r>
                          <a:rPr lang="en-US" altLang="en-US" sz="2200" b="0" i="1" smtClean="0">
                            <a:latin typeface="Cambria Math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lang="en-US" altLang="en-US" sz="2200" b="0" i="1" smtClean="0">
                            <a:latin typeface="Cambria Math"/>
                            <a:cs typeface="Arial" panose="020B0604020202020204" pitchFamily="34" charset="0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en-US" altLang="en-US" sz="22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en-US" sz="2200" b="0" i="1" smtClean="0">
                                <a:latin typeface="Cambria Math"/>
                                <a:cs typeface="Arial" panose="020B0604020202020204" pitchFamily="34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en-US" sz="2200" b="0" i="1" smtClean="0">
                            <a:latin typeface="Cambria Math"/>
                            <a:cs typeface="Arial" panose="020B0604020202020204" pitchFamily="34" charset="0"/>
                          </a:rPr>
                          <m:t>, </m:t>
                        </m:r>
                        <m:r>
                          <a:rPr lang="en-US" altLang="en-US" sz="2200" b="0" i="1" smtClean="0">
                            <a:latin typeface="Cambria Math"/>
                            <a:cs typeface="Arial" panose="020B0604020202020204" pitchFamily="34" charset="0"/>
                          </a:rPr>
                          <m:t>𝑆</m:t>
                        </m:r>
                      </m:oMath>
                    </a14:m>
                    <a:r>
                      <a:rPr lang="en-US" altLang="en-US" sz="22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</a:t>
                    </a:r>
                    <a:endParaRPr lang="en-US" altLang="en-US" sz="22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9" name="Text 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791200" y="4403725"/>
                    <a:ext cx="2938812" cy="769441"/>
                  </a:xfrm>
                  <a:prstGeom prst="rect">
                    <a:avLst/>
                  </a:prstGeom>
                  <a:blipFill rotWithShape="1">
                    <a:blip r:embed="rId2"/>
                    <a:stretch>
                      <a:fillRect l="-2697" t="-3937" b="-14961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53" name="Right Arrow 52"/>
          <p:cNvSpPr/>
          <p:nvPr/>
        </p:nvSpPr>
        <p:spPr bwMode="auto">
          <a:xfrm>
            <a:off x="3549651" y="3928765"/>
            <a:ext cx="717549" cy="490835"/>
          </a:xfrm>
          <a:prstGeom prst="rightArrow">
            <a:avLst/>
          </a:prstGeom>
          <a:solidFill>
            <a:srgbClr val="F983C1"/>
          </a:solid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scene3d>
            <a:camera prst="orthographicFront">
              <a:rot lat="0" lon="0" rev="16200000"/>
            </a:camera>
            <a:lightRig rig="threePt" dir="t"/>
          </a:scene3d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6121400"/>
            <a:ext cx="7848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Calibri" panose="020F0502020204030204" pitchFamily="34" charset="0"/>
              </a:rPr>
              <a:t>We </a:t>
            </a:r>
            <a:r>
              <a:rPr lang="en-US" sz="2200" dirty="0">
                <a:latin typeface="Calibri" panose="020F0502020204030204" pitchFamily="34" charset="0"/>
              </a:rPr>
              <a:t>will assume that the given data set is a representative sample of the population concerned</a:t>
            </a:r>
          </a:p>
        </p:txBody>
      </p:sp>
    </p:spTree>
    <p:extLst>
      <p:ext uri="{BB962C8B-B14F-4D97-AF65-F5344CB8AC3E}">
        <p14:creationId xmlns:p14="http://schemas.microsoft.com/office/powerpoint/2010/main" val="360686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Collect </a:t>
            </a:r>
            <a:r>
              <a:rPr lang="en-US" dirty="0" smtClean="0"/>
              <a:t>the Data </a:t>
            </a:r>
            <a:r>
              <a:rPr lang="en-US" dirty="0"/>
              <a:t>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Identify </a:t>
            </a:r>
            <a:r>
              <a:rPr lang="en-US" dirty="0"/>
              <a:t>the Rejection </a:t>
            </a:r>
            <a:r>
              <a:rPr lang="en-US" dirty="0" smtClean="0"/>
              <a:t>Region(s)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1025"/>
            <a:ext cx="8229600" cy="45307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275012" y="1580679"/>
            <a:ext cx="2592388" cy="705321"/>
          </a:xfrm>
          <a:prstGeom prst="rect">
            <a:avLst/>
          </a:prstGeom>
          <a:solidFill>
            <a:srgbClr val="9999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 b="1" dirty="0" smtClean="0">
                <a:solidFill>
                  <a:srgbClr val="000066"/>
                </a:solidFill>
                <a:latin typeface="Arial" charset="0"/>
                <a:ea typeface="PMingLiU" pitchFamily="18" charset="-120"/>
              </a:rPr>
              <a:t>Hypothesis Testing for</a:t>
            </a:r>
            <a:r>
              <a:rPr lang="en-US" altLang="zh-TW" sz="2000" b="1" dirty="0" smtClean="0">
                <a:solidFill>
                  <a:srgbClr val="000066"/>
                </a:solidFill>
                <a:ea typeface="PMingLiU" pitchFamily="18" charset="-120"/>
              </a:rPr>
              <a:t> </a:t>
            </a:r>
            <a:r>
              <a:rPr lang="el-GR" altLang="zh-TW" sz="2000" b="1" dirty="0">
                <a:solidFill>
                  <a:srgbClr val="000066"/>
                </a:solidFill>
                <a:latin typeface="Times New Roman" pitchFamily="18" charset="0"/>
                <a:ea typeface="PMingLiU" pitchFamily="18" charset="-120"/>
                <a:cs typeface="Times New Roman" pitchFamily="18" charset="0"/>
              </a:rPr>
              <a:t>μ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846201"/>
              </p:ext>
            </p:extLst>
          </p:nvPr>
        </p:nvGraphicFramePr>
        <p:xfrm>
          <a:off x="4537075" y="1528763"/>
          <a:ext cx="33337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Equation" r:id="rId3" imgW="164814" imgH="177492" progId="Equation.3">
                  <p:embed/>
                </p:oleObj>
              </mc:Choice>
              <mc:Fallback>
                <p:oleObj name="Equation" r:id="rId3" imgW="164814" imgH="17749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7075" y="1528763"/>
                        <a:ext cx="33337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39"/>
          <p:cNvGrpSpPr/>
          <p:nvPr/>
        </p:nvGrpSpPr>
        <p:grpSpPr>
          <a:xfrm>
            <a:off x="682625" y="2290763"/>
            <a:ext cx="7673975" cy="727075"/>
            <a:chOff x="682625" y="2039938"/>
            <a:chExt cx="7673975" cy="727075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682625" y="2360613"/>
              <a:ext cx="3095625" cy="4064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TW" sz="2000" b="1" dirty="0">
                  <a:latin typeface="Arial" charset="0"/>
                  <a:ea typeface="PMingLiU" pitchFamily="18" charset="-120"/>
                </a:rPr>
                <a:t>X ~ Normal distribution</a:t>
              </a: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2235200" y="2039938"/>
              <a:ext cx="4629150" cy="312737"/>
              <a:chOff x="1429" y="1464"/>
              <a:chExt cx="2916" cy="197"/>
            </a:xfrm>
          </p:grpSpPr>
          <p:sp>
            <p:nvSpPr>
              <p:cNvPr id="7" name="Freeform 6"/>
              <p:cNvSpPr>
                <a:spLocks/>
              </p:cNvSpPr>
              <p:nvPr/>
            </p:nvSpPr>
            <p:spPr bwMode="auto">
              <a:xfrm>
                <a:off x="1429" y="1464"/>
                <a:ext cx="1466" cy="197"/>
              </a:xfrm>
              <a:custGeom>
                <a:avLst/>
                <a:gdLst>
                  <a:gd name="T0" fmla="*/ 0 w 1466"/>
                  <a:gd name="T1" fmla="*/ 196 h 197"/>
                  <a:gd name="T2" fmla="*/ 0 w 1466"/>
                  <a:gd name="T3" fmla="*/ 107 h 197"/>
                  <a:gd name="T4" fmla="*/ 1465 w 1466"/>
                  <a:gd name="T5" fmla="*/ 107 h 197"/>
                  <a:gd name="T6" fmla="*/ 1465 w 1466"/>
                  <a:gd name="T7" fmla="*/ 0 h 19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66" h="197">
                    <a:moveTo>
                      <a:pt x="0" y="196"/>
                    </a:moveTo>
                    <a:lnTo>
                      <a:pt x="0" y="107"/>
                    </a:lnTo>
                    <a:lnTo>
                      <a:pt x="1465" y="107"/>
                    </a:lnTo>
                    <a:lnTo>
                      <a:pt x="1465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Freeform 7"/>
              <p:cNvSpPr>
                <a:spLocks/>
              </p:cNvSpPr>
              <p:nvPr/>
            </p:nvSpPr>
            <p:spPr bwMode="auto">
              <a:xfrm>
                <a:off x="2880" y="1464"/>
                <a:ext cx="1465" cy="197"/>
              </a:xfrm>
              <a:custGeom>
                <a:avLst/>
                <a:gdLst>
                  <a:gd name="T0" fmla="*/ 1464 w 1465"/>
                  <a:gd name="T1" fmla="*/ 196 h 197"/>
                  <a:gd name="T2" fmla="*/ 1464 w 1465"/>
                  <a:gd name="T3" fmla="*/ 107 h 197"/>
                  <a:gd name="T4" fmla="*/ 0 w 1465"/>
                  <a:gd name="T5" fmla="*/ 107 h 197"/>
                  <a:gd name="T6" fmla="*/ 0 w 1465"/>
                  <a:gd name="T7" fmla="*/ 0 h 19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65" h="197">
                    <a:moveTo>
                      <a:pt x="1464" y="196"/>
                    </a:moveTo>
                    <a:lnTo>
                      <a:pt x="1464" y="107"/>
                    </a:lnTo>
                    <a:lnTo>
                      <a:pt x="0" y="107"/>
                    </a:lnTo>
                    <a:lnTo>
                      <a:pt x="0" y="0"/>
                    </a:lnTo>
                  </a:path>
                </a:pathLst>
              </a:custGeom>
              <a:noFill/>
              <a:ln w="5715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5330825" y="2360613"/>
              <a:ext cx="3025775" cy="4064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TW" sz="2000" b="1" dirty="0">
                  <a:latin typeface="Arial" charset="0"/>
                  <a:ea typeface="PMingLiU" pitchFamily="18" charset="-120"/>
                </a:rPr>
                <a:t>X ~ other distribution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04800" y="3027363"/>
            <a:ext cx="2794000" cy="2486496"/>
            <a:chOff x="304800" y="2776538"/>
            <a:chExt cx="2794000" cy="2486496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706437" y="3462338"/>
              <a:ext cx="1223963" cy="406400"/>
            </a:xfrm>
            <a:prstGeom prst="rect">
              <a:avLst/>
            </a:prstGeom>
            <a:solidFill>
              <a:srgbClr val="D7D3F1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44450" rIns="18000" bIns="4445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l-GR" altLang="zh-TW" sz="2000" b="1">
                  <a:solidFill>
                    <a:schemeClr val="tx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σ</a:t>
              </a:r>
              <a:r>
                <a:rPr lang="en-US" altLang="zh-TW" sz="2000">
                  <a:solidFill>
                    <a:schemeClr val="tx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 </a:t>
              </a:r>
              <a:r>
                <a:rPr lang="en-US" altLang="zh-TW" sz="2000" b="1">
                  <a:solidFill>
                    <a:schemeClr val="tx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Known</a:t>
              </a: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225550" y="3087688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233612" y="2776538"/>
              <a:ext cx="1588" cy="3032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225550" y="3087688"/>
              <a:ext cx="187325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3098800" y="3087688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22"/>
                <p:cNvSpPr>
                  <a:spLocks noChangeArrowheads="1"/>
                </p:cNvSpPr>
                <p:nvPr/>
              </p:nvSpPr>
              <p:spPr bwMode="auto">
                <a:xfrm>
                  <a:off x="490537" y="3462338"/>
                  <a:ext cx="1455738" cy="711200"/>
                </a:xfrm>
                <a:prstGeom prst="rect">
                  <a:avLst/>
                </a:prstGeom>
                <a:solidFill>
                  <a:srgbClr val="D7D3F1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8000" tIns="44450" rIns="18000" bIns="4445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l-GR" altLang="zh-TW" sz="2000" b="1" i="1" dirty="0" smtClean="0">
                          <a:solidFill>
                            <a:schemeClr val="tx2"/>
                          </a:solidFill>
                          <a:latin typeface="Cambria Math"/>
                          <a:ea typeface="PMingLiU" pitchFamily="18" charset="-120"/>
                          <a:cs typeface="Arial" panose="020B0604020202020204" pitchFamily="34" charset="0"/>
                        </a:rPr>
                        <m:t>𝝈</m:t>
                      </m:r>
                    </m:oMath>
                  </a14:m>
                  <a:r>
                    <a:rPr lang="en-US" altLang="zh-TW" sz="2000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 </a:t>
                  </a:r>
                  <a:r>
                    <a:rPr lang="en-US" altLang="zh-TW" sz="2000" b="1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Known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TW" sz="2000" b="1" dirty="0">
                    <a:solidFill>
                      <a:schemeClr val="tx2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0537" y="3462338"/>
                  <a:ext cx="1455738" cy="71120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t="-2521"/>
                  </a:stretch>
                </a:blip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25"/>
                <p:cNvSpPr>
                  <a:spLocks noChangeArrowheads="1"/>
                </p:cNvSpPr>
                <p:nvPr/>
              </p:nvSpPr>
              <p:spPr bwMode="auto">
                <a:xfrm>
                  <a:off x="304800" y="4557713"/>
                  <a:ext cx="1682750" cy="705321"/>
                </a:xfrm>
                <a:prstGeom prst="rect">
                  <a:avLst/>
                </a:prstGeom>
                <a:solidFill>
                  <a:srgbClr val="D7D3F1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8000" tIns="44450" rIns="18000" bIns="4445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zh-TW" sz="2000" b="1" i="1" dirty="0" smtClean="0">
                          <a:solidFill>
                            <a:schemeClr val="tx2"/>
                          </a:solidFill>
                          <a:latin typeface="Cambria Math"/>
                          <a:ea typeface="PMingLiU" pitchFamily="18" charset="-120"/>
                          <a:cs typeface="Arial" panose="020B0604020202020204" pitchFamily="34" charset="0"/>
                        </a:rPr>
                        <m:t>𝒁</m:t>
                      </m:r>
                    </m:oMath>
                  </a14:m>
                  <a:r>
                    <a:rPr lang="en-US" altLang="zh-TW" sz="2000" b="1" dirty="0" smtClean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 </a:t>
                  </a:r>
                  <a:r>
                    <a:rPr lang="en-US" altLang="zh-TW" sz="2000" b="1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distribution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zh-TW" sz="2000" b="1" dirty="0">
                    <a:solidFill>
                      <a:schemeClr val="tx2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0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4800" y="4557713"/>
                  <a:ext cx="1682750" cy="70532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3957" t="-2542" r="-7194"/>
                  </a:stretch>
                </a:blip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1225550" y="4167188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208213" y="3711575"/>
            <a:ext cx="1728787" cy="1809750"/>
            <a:chOff x="2208213" y="3460750"/>
            <a:chExt cx="1728787" cy="18097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2324100" y="3460750"/>
                  <a:ext cx="1439863" cy="711200"/>
                </a:xfrm>
                <a:prstGeom prst="rect">
                  <a:avLst/>
                </a:prstGeom>
                <a:solidFill>
                  <a:srgbClr val="D7D3F1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8000" tIns="44450" rIns="18000" bIns="4445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l-GR" altLang="zh-TW" sz="2000" b="1" i="1" dirty="0" smtClean="0">
                          <a:solidFill>
                            <a:schemeClr val="tx2"/>
                          </a:solidFill>
                          <a:latin typeface="Cambria Math"/>
                          <a:ea typeface="PMingLiU" pitchFamily="18" charset="-120"/>
                          <a:cs typeface="Arial" panose="020B0604020202020204" pitchFamily="34" charset="0"/>
                        </a:rPr>
                        <m:t>𝝈</m:t>
                      </m:r>
                    </m:oMath>
                  </a14:m>
                  <a:r>
                    <a:rPr lang="en-US" altLang="zh-TW" sz="2000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 </a:t>
                  </a:r>
                  <a:r>
                    <a:rPr lang="en-US" altLang="zh-TW" sz="2000" b="1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Unknown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zh-TW" sz="2000" b="1" dirty="0">
                    <a:solidFill>
                      <a:schemeClr val="tx2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24100" y="3460750"/>
                  <a:ext cx="1439863" cy="71120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2101" t="-2521" r="-8403"/>
                  </a:stretch>
                </a:blip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Line 24"/>
            <p:cNvSpPr>
              <a:spLocks noChangeShapeType="1"/>
            </p:cNvSpPr>
            <p:nvPr/>
          </p:nvSpPr>
          <p:spPr bwMode="auto">
            <a:xfrm>
              <a:off x="3098800" y="4168775"/>
              <a:ext cx="0" cy="3603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34"/>
                <p:cNvSpPr>
                  <a:spLocks noChangeArrowheads="1"/>
                </p:cNvSpPr>
                <p:nvPr/>
              </p:nvSpPr>
              <p:spPr bwMode="auto">
                <a:xfrm>
                  <a:off x="2208213" y="4559300"/>
                  <a:ext cx="1728787" cy="711200"/>
                </a:xfrm>
                <a:prstGeom prst="rect">
                  <a:avLst/>
                </a:prstGeom>
                <a:solidFill>
                  <a:srgbClr val="D7D3F1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8000" tIns="44450" rIns="18000" bIns="4445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zh-TW" sz="2000" b="1" i="1" dirty="0" smtClean="0">
                          <a:solidFill>
                            <a:schemeClr val="tx2"/>
                          </a:solidFill>
                          <a:latin typeface="Cambria Math"/>
                          <a:ea typeface="PMingLiU" pitchFamily="18" charset="-120"/>
                          <a:cs typeface="Arial" panose="020B0604020202020204" pitchFamily="34" charset="0"/>
                        </a:rPr>
                        <m:t>𝒕</m:t>
                      </m:r>
                    </m:oMath>
                  </a14:m>
                  <a:r>
                    <a:rPr lang="en-US" altLang="zh-TW" sz="2000" b="1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 distribution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zh-TW" sz="2000" b="1" dirty="0">
                    <a:solidFill>
                      <a:schemeClr val="tx2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08213" y="4559300"/>
                  <a:ext cx="1728787" cy="71120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2521" r="-4545"/>
                  </a:stretch>
                </a:blip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4922837" y="2997200"/>
            <a:ext cx="3816350" cy="1430338"/>
            <a:chOff x="4922837" y="2746375"/>
            <a:chExt cx="3816350" cy="1430338"/>
          </a:xfrm>
        </p:grpSpPr>
        <p:sp>
          <p:nvSpPr>
            <p:cNvPr id="22" name="Rectangle 31"/>
            <p:cNvSpPr>
              <a:spLocks noChangeArrowheads="1"/>
            </p:cNvSpPr>
            <p:nvPr/>
          </p:nvSpPr>
          <p:spPr bwMode="auto">
            <a:xfrm>
              <a:off x="6938962" y="3465513"/>
              <a:ext cx="1800225" cy="711200"/>
            </a:xfrm>
            <a:prstGeom prst="rect">
              <a:avLst/>
            </a:prstGeom>
            <a:solidFill>
              <a:srgbClr val="D7D3F1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44450" rIns="18000" bIns="4445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chemeClr val="tx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Small Sample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chemeClr val="tx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(n &lt; 30)</a:t>
              </a:r>
            </a:p>
          </p:txBody>
        </p:sp>
        <p:sp>
          <p:nvSpPr>
            <p:cNvPr id="23" name="Rectangle 32"/>
            <p:cNvSpPr>
              <a:spLocks noChangeArrowheads="1"/>
            </p:cNvSpPr>
            <p:nvPr/>
          </p:nvSpPr>
          <p:spPr bwMode="auto">
            <a:xfrm>
              <a:off x="4922837" y="3465513"/>
              <a:ext cx="1800225" cy="711200"/>
            </a:xfrm>
            <a:prstGeom prst="rect">
              <a:avLst/>
            </a:prstGeom>
            <a:solidFill>
              <a:srgbClr val="D7D3F1"/>
            </a:solidFill>
            <a:ln w="12700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" tIns="44450" rIns="18000" bIns="4445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chemeClr val="tx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Large Sample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1">
                  <a:solidFill>
                    <a:schemeClr val="tx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(n ≥ 30)</a:t>
              </a:r>
            </a:p>
          </p:txBody>
        </p:sp>
        <p:sp>
          <p:nvSpPr>
            <p:cNvPr id="25" name="Line 35"/>
            <p:cNvSpPr>
              <a:spLocks noChangeShapeType="1"/>
            </p:cNvSpPr>
            <p:nvPr/>
          </p:nvSpPr>
          <p:spPr bwMode="auto">
            <a:xfrm>
              <a:off x="5930900" y="3106738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Line 36"/>
            <p:cNvSpPr>
              <a:spLocks noChangeShapeType="1"/>
            </p:cNvSpPr>
            <p:nvPr/>
          </p:nvSpPr>
          <p:spPr bwMode="auto">
            <a:xfrm>
              <a:off x="6867525" y="2746375"/>
              <a:ext cx="0" cy="36036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Line 37"/>
            <p:cNvSpPr>
              <a:spLocks noChangeShapeType="1"/>
            </p:cNvSpPr>
            <p:nvPr/>
          </p:nvSpPr>
          <p:spPr bwMode="auto">
            <a:xfrm>
              <a:off x="5930900" y="3105150"/>
              <a:ext cx="180022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Line 38"/>
            <p:cNvSpPr>
              <a:spLocks noChangeShapeType="1"/>
            </p:cNvSpPr>
            <p:nvPr/>
          </p:nvSpPr>
          <p:spPr bwMode="auto">
            <a:xfrm>
              <a:off x="7731125" y="3106738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000500" y="4419600"/>
            <a:ext cx="2651125" cy="2378546"/>
            <a:chOff x="4000500" y="4419600"/>
            <a:chExt cx="2651125" cy="2378546"/>
          </a:xfrm>
        </p:grpSpPr>
        <p:sp>
          <p:nvSpPr>
            <p:cNvPr id="30" name="Line 40"/>
            <p:cNvSpPr>
              <a:spLocks noChangeShapeType="1"/>
            </p:cNvSpPr>
            <p:nvPr/>
          </p:nvSpPr>
          <p:spPr bwMode="auto">
            <a:xfrm>
              <a:off x="4851400" y="4652963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Line 41"/>
            <p:cNvSpPr>
              <a:spLocks noChangeShapeType="1"/>
            </p:cNvSpPr>
            <p:nvPr/>
          </p:nvSpPr>
          <p:spPr bwMode="auto">
            <a:xfrm>
              <a:off x="5810250" y="4419600"/>
              <a:ext cx="0" cy="2159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Line 42"/>
            <p:cNvSpPr>
              <a:spLocks noChangeShapeType="1"/>
            </p:cNvSpPr>
            <p:nvPr/>
          </p:nvSpPr>
          <p:spPr bwMode="auto">
            <a:xfrm>
              <a:off x="4848225" y="4651375"/>
              <a:ext cx="180022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Line 43"/>
            <p:cNvSpPr>
              <a:spLocks noChangeShapeType="1"/>
            </p:cNvSpPr>
            <p:nvPr/>
          </p:nvSpPr>
          <p:spPr bwMode="auto">
            <a:xfrm>
              <a:off x="6651625" y="4652963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45"/>
                <p:cNvSpPr>
                  <a:spLocks noChangeArrowheads="1"/>
                </p:cNvSpPr>
                <p:nvPr/>
              </p:nvSpPr>
              <p:spPr bwMode="auto">
                <a:xfrm>
                  <a:off x="4203700" y="5003800"/>
                  <a:ext cx="1511300" cy="711200"/>
                </a:xfrm>
                <a:prstGeom prst="rect">
                  <a:avLst/>
                </a:prstGeom>
                <a:solidFill>
                  <a:srgbClr val="D7D3F1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8000" tIns="44450" rIns="18000" bIns="4445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l-GR" altLang="zh-TW" sz="2000" b="1" i="1" dirty="0" smtClean="0">
                          <a:solidFill>
                            <a:schemeClr val="tx2"/>
                          </a:solidFill>
                          <a:latin typeface="Cambria Math"/>
                          <a:ea typeface="PMingLiU" pitchFamily="18" charset="-120"/>
                          <a:cs typeface="Arial" panose="020B0604020202020204" pitchFamily="34" charset="0"/>
                        </a:rPr>
                        <m:t>𝝈</m:t>
                      </m:r>
                    </m:oMath>
                  </a14:m>
                  <a:r>
                    <a:rPr lang="en-US" altLang="zh-TW" sz="2000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 </a:t>
                  </a:r>
                  <a:r>
                    <a:rPr lang="en-US" altLang="zh-TW" sz="2000" b="1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Known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n-US" altLang="zh-TW" sz="2000" b="1" dirty="0">
                    <a:solidFill>
                      <a:schemeClr val="tx2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5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3700" y="5003800"/>
                  <a:ext cx="1511300" cy="711200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2521"/>
                  </a:stretch>
                </a:blip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47"/>
                <p:cNvSpPr>
                  <a:spLocks noChangeArrowheads="1"/>
                </p:cNvSpPr>
                <p:nvPr/>
              </p:nvSpPr>
              <p:spPr bwMode="auto">
                <a:xfrm>
                  <a:off x="4000500" y="6092825"/>
                  <a:ext cx="1809750" cy="705321"/>
                </a:xfrm>
                <a:prstGeom prst="rect">
                  <a:avLst/>
                </a:prstGeom>
                <a:solidFill>
                  <a:srgbClr val="D7D3F1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8000" tIns="44450" rIns="18000" bIns="4445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zh-TW" sz="2000" b="1" i="1" dirty="0" smtClean="0">
                          <a:solidFill>
                            <a:schemeClr val="tx2"/>
                          </a:solidFill>
                          <a:latin typeface="Cambria Math"/>
                          <a:ea typeface="PMingLiU" pitchFamily="18" charset="-120"/>
                          <a:cs typeface="Arial" panose="020B0604020202020204" pitchFamily="34" charset="0"/>
                        </a:rPr>
                        <m:t>𝒁</m:t>
                      </m:r>
                    </m:oMath>
                  </a14:m>
                  <a:r>
                    <a:rPr lang="en-US" altLang="zh-TW" sz="2000" b="1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  distribution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zh-TW" sz="2000" b="1" dirty="0">
                    <a:solidFill>
                      <a:schemeClr val="tx2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7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00500" y="6092825"/>
                  <a:ext cx="1809750" cy="705321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l="-1672" t="-2542" r="-5686"/>
                  </a:stretch>
                </a:blip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Line 48"/>
            <p:cNvSpPr>
              <a:spLocks noChangeShapeType="1"/>
            </p:cNvSpPr>
            <p:nvPr/>
          </p:nvSpPr>
          <p:spPr bwMode="auto">
            <a:xfrm>
              <a:off x="4851400" y="5732463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916612" y="5013325"/>
            <a:ext cx="1728788" cy="1790700"/>
            <a:chOff x="5916612" y="5013325"/>
            <a:chExt cx="1728788" cy="17907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44"/>
                <p:cNvSpPr>
                  <a:spLocks noChangeArrowheads="1"/>
                </p:cNvSpPr>
                <p:nvPr/>
              </p:nvSpPr>
              <p:spPr bwMode="auto">
                <a:xfrm>
                  <a:off x="6003925" y="5013325"/>
                  <a:ext cx="1439862" cy="711200"/>
                </a:xfrm>
                <a:prstGeom prst="rect">
                  <a:avLst/>
                </a:prstGeom>
                <a:solidFill>
                  <a:srgbClr val="D7D3F1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8000" tIns="44450" rIns="18000" bIns="4445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l-GR" altLang="zh-TW" sz="2000" b="1" i="1" dirty="0" smtClean="0">
                          <a:solidFill>
                            <a:schemeClr val="tx2"/>
                          </a:solidFill>
                          <a:latin typeface="Cambria Math"/>
                          <a:ea typeface="PMingLiU" pitchFamily="18" charset="-120"/>
                          <a:cs typeface="Arial" panose="020B0604020202020204" pitchFamily="34" charset="0"/>
                        </a:rPr>
                        <m:t>𝝈</m:t>
                      </m:r>
                    </m:oMath>
                  </a14:m>
                  <a:r>
                    <a:rPr lang="en-US" altLang="zh-TW" sz="2000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 </a:t>
                  </a:r>
                  <a:r>
                    <a:rPr lang="en-US" altLang="zh-TW" sz="2000" b="1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Unknown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zh-TW" sz="2000" b="1" dirty="0">
                    <a:solidFill>
                      <a:schemeClr val="tx2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4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03925" y="5013325"/>
                  <a:ext cx="1439862" cy="711200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l="-2521" t="-2521" r="-7983"/>
                  </a:stretch>
                </a:blip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46"/>
            <p:cNvSpPr>
              <a:spLocks noChangeShapeType="1"/>
            </p:cNvSpPr>
            <p:nvPr/>
          </p:nvSpPr>
          <p:spPr bwMode="auto">
            <a:xfrm>
              <a:off x="6723062" y="5732463"/>
              <a:ext cx="0" cy="360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49"/>
                <p:cNvSpPr>
                  <a:spLocks noChangeArrowheads="1"/>
                </p:cNvSpPr>
                <p:nvPr/>
              </p:nvSpPr>
              <p:spPr bwMode="auto">
                <a:xfrm>
                  <a:off x="5916612" y="6092825"/>
                  <a:ext cx="1728788" cy="711200"/>
                </a:xfrm>
                <a:prstGeom prst="rect">
                  <a:avLst/>
                </a:prstGeom>
                <a:solidFill>
                  <a:srgbClr val="D7D3F1"/>
                </a:solid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8000" tIns="44450" rIns="18000" bIns="4445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zh-TW" sz="2000" b="1" i="1" dirty="0" smtClean="0">
                          <a:solidFill>
                            <a:schemeClr val="tx2"/>
                          </a:solidFill>
                          <a:latin typeface="Cambria Math"/>
                          <a:ea typeface="PMingLiU" pitchFamily="18" charset="-120"/>
                          <a:cs typeface="Arial" panose="020B0604020202020204" pitchFamily="34" charset="0"/>
                        </a:rPr>
                        <m:t>𝒕</m:t>
                      </m:r>
                    </m:oMath>
                  </a14:m>
                  <a:r>
                    <a:rPr lang="en-US" altLang="zh-TW" sz="2000" b="1" dirty="0">
                      <a:solidFill>
                        <a:schemeClr val="tx2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 distribution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zh-TW" sz="2000" b="1" dirty="0">
                    <a:solidFill>
                      <a:schemeClr val="tx2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16612" y="6092825"/>
                  <a:ext cx="1728788" cy="711200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l="-351" t="-2521" r="-4561"/>
                  </a:stretch>
                </a:blipFill>
                <a:ln w="12700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6" name="TextBox 4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81737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Collect </a:t>
            </a:r>
            <a:r>
              <a:rPr lang="en-US" dirty="0" smtClean="0"/>
              <a:t>the Data </a:t>
            </a:r>
            <a:r>
              <a:rPr lang="en-US" dirty="0"/>
              <a:t>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Identify </a:t>
            </a:r>
            <a:r>
              <a:rPr lang="en-US" dirty="0"/>
              <a:t>the </a:t>
            </a:r>
            <a:r>
              <a:rPr lang="en-US" dirty="0" smtClean="0"/>
              <a:t>Rejection Region(s)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The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rejection region </a:t>
                </a:r>
                <a:r>
                  <a:rPr lang="en-US" sz="2600" dirty="0" smtClean="0"/>
                  <a:t>is an area containing the unlikely values of test statistic if null hypothesis is true</a:t>
                </a:r>
              </a:p>
              <a:p>
                <a:r>
                  <a:rPr lang="en-US" sz="2600" dirty="0" smtClean="0"/>
                  <a:t>The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size</a:t>
                </a:r>
                <a:r>
                  <a:rPr lang="en-US" sz="2600" dirty="0" smtClean="0"/>
                  <a:t> of the rejection region is selected by the researcher at the beginning of the hypothesis test</a:t>
                </a:r>
              </a:p>
              <a:p>
                <a:pPr lvl="1"/>
                <a:r>
                  <a:rPr lang="en-US" sz="2200" dirty="0" smtClean="0"/>
                  <a:t>Also refers to as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level of significance</a:t>
                </a:r>
                <a:r>
                  <a:rPr lang="en-US" sz="2200" dirty="0" smtClean="0"/>
                  <a:t>,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endParaRPr lang="en-US" sz="2200" dirty="0" smtClean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sz="2200" dirty="0" smtClean="0"/>
                  <a:t>Typical values are 0.01, 0.05 and 0.10</a:t>
                </a:r>
              </a:p>
              <a:p>
                <a:pPr lvl="1"/>
                <a:r>
                  <a:rPr lang="en-US" sz="2200" dirty="0" smtClean="0"/>
                  <a:t>It provides the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critical value(s) </a:t>
                </a:r>
                <a:r>
                  <a:rPr lang="en-US" sz="2200" dirty="0" smtClean="0"/>
                  <a:t>of the hypothesis test</a:t>
                </a:r>
              </a:p>
              <a:p>
                <a:pPr lvl="1"/>
                <a:r>
                  <a:rPr lang="en-US" sz="2200" dirty="0" smtClean="0"/>
                  <a:t>It controls the probability of committing Type I error</a:t>
                </a:r>
              </a:p>
              <a:p>
                <a:pPr lvl="2"/>
                <a:r>
                  <a:rPr lang="en-US" sz="2000" dirty="0" smtClean="0"/>
                  <a:t>The acceptable risk level for rejecting the null hypothesis wrongly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93343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Collect the Data and </a:t>
            </a:r>
            <a:br>
              <a:rPr lang="en-US" dirty="0"/>
            </a:br>
            <a:r>
              <a:rPr lang="en-US" dirty="0"/>
              <a:t>Identify the Rejection </a:t>
            </a:r>
            <a:r>
              <a:rPr lang="en-US" dirty="0" smtClean="0"/>
              <a:t>Region(s)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The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location</a:t>
                </a:r>
                <a:r>
                  <a:rPr lang="en-US" sz="2600" dirty="0" smtClean="0"/>
                  <a:t> of the rejection region depends on the hypotheses being tested</a:t>
                </a:r>
              </a:p>
              <a:p>
                <a:r>
                  <a:rPr lang="en-US" sz="2600" dirty="0" smtClean="0"/>
                  <a:t>For </a:t>
                </a:r>
                <a:r>
                  <a:rPr lang="en-US" sz="2600" b="1" u="sng" dirty="0" smtClean="0"/>
                  <a:t>two-tail</a:t>
                </a:r>
                <a:r>
                  <a:rPr lang="en-US" sz="2600" dirty="0" smtClean="0"/>
                  <a:t> </a:t>
                </a:r>
                <a:r>
                  <a:rPr lang="en-US" sz="2600" dirty="0"/>
                  <a:t>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sSub>
                      <m:sSub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dirty="0"/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296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257800" y="582295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 altLang="zh-TW">
              <a:ea typeface="PMingLiU" pitchFamily="18" charset="-120"/>
            </a:endParaRPr>
          </a:p>
        </p:txBody>
      </p:sp>
      <p:graphicFrame>
        <p:nvGraphicFramePr>
          <p:cNvPr id="9" name="Object 4"/>
          <p:cNvGraphicFramePr>
            <a:graphicFrameLocks noChangeAspect="1"/>
          </p:cNvGraphicFramePr>
          <p:nvPr>
            <p:extLst/>
          </p:nvPr>
        </p:nvGraphicFramePr>
        <p:xfrm>
          <a:off x="6800850" y="266700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Equation" r:id="rId4" imgW="114151" imgH="215619" progId="Equation.3">
                  <p:embed/>
                </p:oleObj>
              </mc:Choice>
              <mc:Fallback>
                <p:oleObj name="Equation" r:id="rId4" imgW="114151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850" y="266700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" name="Group 50"/>
          <p:cNvGrpSpPr/>
          <p:nvPr/>
        </p:nvGrpSpPr>
        <p:grpSpPr>
          <a:xfrm>
            <a:off x="0" y="3214824"/>
            <a:ext cx="4565760" cy="2397110"/>
            <a:chOff x="968940" y="3311525"/>
            <a:chExt cx="6193848" cy="34223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968940" y="6294454"/>
                  <a:ext cx="6193848" cy="439411"/>
                </a:xfrm>
                <a:prstGeom prst="rect">
                  <a:avLst/>
                </a:prstGeom>
                <a:solidFill>
                  <a:srgbClr val="CCEC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altLang="en-US" sz="1400" b="1" i="0" smtClean="0">
                              <a:latin typeface="Cambria Math"/>
                              <a:cs typeface="Arial" panose="020B0604020202020204" pitchFamily="34" charset="0"/>
                            </a:rPr>
                            <m:t>𝐗</m:t>
                          </m:r>
                        </m:e>
                      </m:acc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must be </a:t>
                  </a:r>
                  <a:r>
                    <a:rPr lang="en-US" altLang="en-US" sz="14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significantly different from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0" smtClean="0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𝛍</m:t>
                          </m:r>
                        </m:e>
                        <m:sub>
                          <m:r>
                            <a:rPr lang="en-US" altLang="en-US" sz="1400" b="1" i="0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to reject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0" smtClean="0">
                              <a:latin typeface="Cambria Math"/>
                              <a:cs typeface="Arial" panose="020B0604020202020204" pitchFamily="34" charset="0"/>
                            </a:rPr>
                            <m:t>𝐇</m:t>
                          </m:r>
                        </m:e>
                        <m:sub>
                          <m:r>
                            <a:rPr lang="en-US" altLang="en-US" sz="1400" b="1" i="0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endParaRPr lang="en-US" alt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8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8940" y="6294454"/>
                  <a:ext cx="6193848" cy="43941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1961" b="-17647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>
                  <a:spLocks noChangeArrowheads="1"/>
                </p:cNvSpPr>
                <p:nvPr/>
              </p:nvSpPr>
              <p:spPr bwMode="auto">
                <a:xfrm>
                  <a:off x="5764212" y="5080000"/>
                  <a:ext cx="544786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en-US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en-US" sz="1800" i="1">
                                <a:latin typeface="Cambria Math"/>
                                <a:cs typeface="Arial" panose="020B0604020202020204" pitchFamily="34" charset="0"/>
                              </a:rPr>
                              <m:t>𝑋</m:t>
                            </m:r>
                          </m:e>
                        </m:acc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2" y="5080000"/>
                  <a:ext cx="544786" cy="52363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r="-303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652298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1800" i="1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en-US" sz="1800" i="1">
                                <a:latin typeface="Cambria Math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652298" cy="523631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666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17"/>
            <p:cNvSpPr>
              <a:spLocks noChangeShapeType="1"/>
            </p:cNvSpPr>
            <p:nvPr/>
          </p:nvSpPr>
          <p:spPr bwMode="auto">
            <a:xfrm flipH="1">
              <a:off x="3505200" y="52228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21"/>
            <p:cNvSpPr>
              <a:spLocks noChangeShapeType="1"/>
            </p:cNvSpPr>
            <p:nvPr/>
          </p:nvSpPr>
          <p:spPr bwMode="auto">
            <a:xfrm>
              <a:off x="4851400" y="52609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Text Box 27"/>
            <p:cNvSpPr txBox="1">
              <a:spLocks noChangeArrowheads="1"/>
            </p:cNvSpPr>
            <p:nvPr/>
          </p:nvSpPr>
          <p:spPr bwMode="auto">
            <a:xfrm>
              <a:off x="2498725" y="3775075"/>
              <a:ext cx="5270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altLang="en-US"/>
            </a:p>
          </p:txBody>
        </p:sp>
        <p:sp>
          <p:nvSpPr>
            <p:cNvPr id="86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Rectangle 31"/>
            <p:cNvSpPr>
              <a:spLocks noChangeArrowheads="1"/>
            </p:cNvSpPr>
            <p:nvPr/>
          </p:nvSpPr>
          <p:spPr bwMode="auto">
            <a:xfrm>
              <a:off x="2576662" y="5527675"/>
              <a:ext cx="1219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Critical value</a:t>
              </a:r>
            </a:p>
          </p:txBody>
        </p:sp>
        <p:sp>
          <p:nvSpPr>
            <p:cNvPr id="88" name="Rectangle 32"/>
            <p:cNvSpPr>
              <a:spLocks noChangeArrowheads="1"/>
            </p:cNvSpPr>
            <p:nvPr/>
          </p:nvSpPr>
          <p:spPr bwMode="auto">
            <a:xfrm>
              <a:off x="4419600" y="5524500"/>
              <a:ext cx="1219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Critical value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187006" y="3380306"/>
                  <a:ext cx="1714500" cy="1318233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</a:t>
                  </a: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region,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8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3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87006" y="3380306"/>
                  <a:ext cx="1714500" cy="1318233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3289" r="-13462" b="-7039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Straight Connector 89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53381" y="3346551"/>
                  <a:ext cx="1714500" cy="1318233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</a:t>
                  </a: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8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8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3381" y="3346551"/>
                  <a:ext cx="1714500" cy="1318233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3289" r="-13462" b="-7039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656546" y="3200400"/>
            <a:ext cx="4487454" cy="2397110"/>
            <a:chOff x="1187006" y="3311525"/>
            <a:chExt cx="6087619" cy="34223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187006" y="6294454"/>
                  <a:ext cx="6087619" cy="439411"/>
                </a:xfrm>
                <a:prstGeom prst="rect">
                  <a:avLst/>
                </a:prstGeom>
                <a:solidFill>
                  <a:srgbClr val="CCEC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US" altLang="en-US" sz="1400" b="1" i="1" smtClean="0">
                          <a:latin typeface="Cambria Math"/>
                          <a:cs typeface="Arial" panose="020B0604020202020204" pitchFamily="34" charset="0"/>
                        </a:rPr>
                        <m:t>𝒁</m:t>
                      </m:r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must be </a:t>
                  </a:r>
                  <a:r>
                    <a:rPr lang="en-US" altLang="en-US" sz="14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significantly different from </a:t>
                  </a:r>
                  <a14:m>
                    <m:oMath xmlns:m="http://schemas.openxmlformats.org/officeDocument/2006/math">
                      <m:r>
                        <a:rPr lang="en-US" altLang="en-US" sz="1400" b="1" i="1" smtClean="0">
                          <a:latin typeface="Cambria Math"/>
                          <a:cs typeface="Arial" panose="020B0604020202020204" pitchFamily="34" charset="0"/>
                        </a:rPr>
                        <m:t>𝟎</m:t>
                      </m:r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to reject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endParaRPr lang="en-US" alt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3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87006" y="6294454"/>
                  <a:ext cx="6087619" cy="439411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t="-2000" b="-20000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5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>
                  <a:spLocks noChangeArrowheads="1"/>
                </p:cNvSpPr>
                <p:nvPr/>
              </p:nvSpPr>
              <p:spPr bwMode="auto">
                <a:xfrm>
                  <a:off x="5764212" y="5080000"/>
                  <a:ext cx="527389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2" y="5080000"/>
                  <a:ext cx="527389" cy="523631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17"/>
            <p:cNvSpPr>
              <a:spLocks noChangeShapeType="1"/>
            </p:cNvSpPr>
            <p:nvPr/>
          </p:nvSpPr>
          <p:spPr bwMode="auto">
            <a:xfrm flipH="1">
              <a:off x="3505200" y="52228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21"/>
            <p:cNvSpPr>
              <a:spLocks noChangeShapeType="1"/>
            </p:cNvSpPr>
            <p:nvPr/>
          </p:nvSpPr>
          <p:spPr bwMode="auto">
            <a:xfrm>
              <a:off x="4851400" y="52609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Text Box 27"/>
            <p:cNvSpPr txBox="1">
              <a:spLocks noChangeArrowheads="1"/>
            </p:cNvSpPr>
            <p:nvPr/>
          </p:nvSpPr>
          <p:spPr bwMode="auto">
            <a:xfrm>
              <a:off x="2498725" y="3775075"/>
              <a:ext cx="5270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altLang="en-US"/>
            </a:p>
          </p:txBody>
        </p:sp>
        <p:sp>
          <p:nvSpPr>
            <p:cNvPr id="107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Rectangle 31"/>
            <p:cNvSpPr>
              <a:spLocks noChangeArrowheads="1"/>
            </p:cNvSpPr>
            <p:nvPr/>
          </p:nvSpPr>
          <p:spPr bwMode="auto">
            <a:xfrm>
              <a:off x="2576662" y="5527675"/>
              <a:ext cx="1219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Critical value</a:t>
              </a:r>
            </a:p>
          </p:txBody>
        </p:sp>
        <p:sp>
          <p:nvSpPr>
            <p:cNvPr id="109" name="Rectangle 32"/>
            <p:cNvSpPr>
              <a:spLocks noChangeArrowheads="1"/>
            </p:cNvSpPr>
            <p:nvPr/>
          </p:nvSpPr>
          <p:spPr bwMode="auto">
            <a:xfrm>
              <a:off x="4419600" y="5524500"/>
              <a:ext cx="1219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Critical value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187006" y="3380306"/>
                  <a:ext cx="1714500" cy="1318233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</a:t>
                  </a: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region,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8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9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87006" y="3380306"/>
                  <a:ext cx="1714500" cy="1318233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t="-3311" r="-13527" b="-7152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1" name="Straight Connector 110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53381" y="3346551"/>
                  <a:ext cx="1714500" cy="1318233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</a:t>
                  </a: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8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81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3381" y="3346551"/>
                  <a:ext cx="1714500" cy="1318233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 t="-3311" r="-13527" b="-7152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3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523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Collect the Data and </a:t>
            </a:r>
            <a:br>
              <a:rPr lang="en-US" dirty="0"/>
            </a:br>
            <a:r>
              <a:rPr lang="en-US" dirty="0"/>
              <a:t>Identify the Rejection </a:t>
            </a:r>
            <a:r>
              <a:rPr lang="en-US" dirty="0" smtClean="0"/>
              <a:t>Region(s)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For </a:t>
                </a:r>
                <a:r>
                  <a:rPr lang="en-US" sz="2400" b="1" u="sng" dirty="0" smtClean="0"/>
                  <a:t>lower-tail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22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76200" y="2071825"/>
            <a:ext cx="4495800" cy="1893554"/>
            <a:chOff x="968940" y="3311525"/>
            <a:chExt cx="6098942" cy="27034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968940" y="5575529"/>
                  <a:ext cx="6098942" cy="439412"/>
                </a:xfrm>
                <a:prstGeom prst="rect">
                  <a:avLst/>
                </a:prstGeom>
                <a:solidFill>
                  <a:srgbClr val="CCEC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𝑿</m:t>
                          </m:r>
                        </m:e>
                      </m:acc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must be </a:t>
                  </a:r>
                  <a:r>
                    <a:rPr lang="en-US" altLang="en-US" sz="14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significantly smaller than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1" smtClean="0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to reject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endParaRPr lang="en-US" alt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68940" y="5575529"/>
                  <a:ext cx="6098942" cy="43941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2000" b="-20000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4146549" y="3411579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>
                  <a:spLocks noChangeArrowheads="1"/>
                </p:cNvSpPr>
                <p:nvPr/>
              </p:nvSpPr>
              <p:spPr bwMode="auto">
                <a:xfrm>
                  <a:off x="5930791" y="4753219"/>
                  <a:ext cx="544786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en-US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en-US" sz="1800" i="1">
                                <a:latin typeface="Cambria Math"/>
                                <a:cs typeface="Arial" panose="020B0604020202020204" pitchFamily="34" charset="0"/>
                              </a:rPr>
                              <m:t>𝑋</m:t>
                            </m:r>
                          </m:e>
                        </m:acc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0791" y="4753219"/>
                  <a:ext cx="544786" cy="52363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4615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652298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1800" i="1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en-US" sz="1800" i="1">
                                <a:latin typeface="Cambria Math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652298" cy="52363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666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 flipH="1">
              <a:off x="3505201" y="5031577"/>
              <a:ext cx="0" cy="2246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2498725" y="3775075"/>
              <a:ext cx="5270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altLang="en-US"/>
            </a:p>
          </p:txBody>
        </p:sp>
        <p:sp>
          <p:nvSpPr>
            <p:cNvPr id="21" name="Rectangle 31"/>
            <p:cNvSpPr>
              <a:spLocks noChangeArrowheads="1"/>
            </p:cNvSpPr>
            <p:nvPr/>
          </p:nvSpPr>
          <p:spPr bwMode="auto">
            <a:xfrm>
              <a:off x="2416147" y="5140367"/>
              <a:ext cx="1219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Critical value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187006" y="3380306"/>
                  <a:ext cx="1714500" cy="922763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</a:t>
                  </a: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region,</a:t>
                  </a:r>
                  <a:r>
                    <a:rPr lang="en-US" altLang="en-US" sz="1800" dirty="0">
                      <a:ea typeface="Cambria Math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𝛼</m:t>
                      </m:r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87006" y="3380306"/>
                  <a:ext cx="1714500" cy="922763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4717" r="-3846" b="-1509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648200" y="2057401"/>
            <a:ext cx="4419600" cy="1907978"/>
            <a:chOff x="1072312" y="3311525"/>
            <a:chExt cx="5995569" cy="27240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072312" y="5596123"/>
                  <a:ext cx="5995569" cy="439411"/>
                </a:xfrm>
                <a:prstGeom prst="rect">
                  <a:avLst/>
                </a:prstGeom>
                <a:solidFill>
                  <a:srgbClr val="CCEC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US" altLang="en-US" sz="1400" b="1" i="1" smtClean="0">
                          <a:latin typeface="Cambria Math"/>
                          <a:cs typeface="Arial" panose="020B0604020202020204" pitchFamily="34" charset="0"/>
                        </a:rPr>
                        <m:t>𝒁</m:t>
                      </m:r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must be </a:t>
                  </a:r>
                  <a:r>
                    <a:rPr lang="en-US" altLang="en-US" sz="14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significantly smaller than </a:t>
                  </a:r>
                  <a14:m>
                    <m:oMath xmlns:m="http://schemas.openxmlformats.org/officeDocument/2006/math">
                      <m:r>
                        <a:rPr lang="en-US" altLang="en-US" sz="1400" b="1" i="1" smtClean="0">
                          <a:latin typeface="Cambria Math"/>
                          <a:cs typeface="Arial" panose="020B0604020202020204" pitchFamily="34" charset="0"/>
                        </a:rPr>
                        <m:t>𝟎</m:t>
                      </m:r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to reject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endParaRPr lang="en-US" alt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8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72312" y="5596123"/>
                  <a:ext cx="5995569" cy="439411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t="-2000" b="-20000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Line 9"/>
            <p:cNvSpPr>
              <a:spLocks noChangeShapeType="1"/>
            </p:cNvSpPr>
            <p:nvPr/>
          </p:nvSpPr>
          <p:spPr bwMode="auto">
            <a:xfrm>
              <a:off x="4146549" y="3432172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5930790" y="4753219"/>
                  <a:ext cx="527389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0790" y="4753219"/>
                  <a:ext cx="527389" cy="523631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7"/>
            <p:cNvSpPr>
              <a:spLocks noChangeShapeType="1"/>
            </p:cNvSpPr>
            <p:nvPr/>
          </p:nvSpPr>
          <p:spPr bwMode="auto">
            <a:xfrm flipH="1">
              <a:off x="3505200" y="5052170"/>
              <a:ext cx="0" cy="2246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Box 27"/>
            <p:cNvSpPr txBox="1">
              <a:spLocks noChangeArrowheads="1"/>
            </p:cNvSpPr>
            <p:nvPr/>
          </p:nvSpPr>
          <p:spPr bwMode="auto">
            <a:xfrm>
              <a:off x="2498725" y="3775075"/>
              <a:ext cx="5270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altLang="en-US"/>
            </a:p>
          </p:txBody>
        </p:sp>
        <p:sp>
          <p:nvSpPr>
            <p:cNvPr id="42" name="Rectangle 31"/>
            <p:cNvSpPr>
              <a:spLocks noChangeArrowheads="1"/>
            </p:cNvSpPr>
            <p:nvPr/>
          </p:nvSpPr>
          <p:spPr bwMode="auto">
            <a:xfrm>
              <a:off x="2416146" y="5160960"/>
              <a:ext cx="1219201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Critical value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187006" y="3380306"/>
                  <a:ext cx="1714500" cy="922763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</a:t>
                  </a: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region, </a:t>
                  </a:r>
                  <a14:m>
                    <m:oMath xmlns:m="http://schemas.openxmlformats.org/officeDocument/2006/math"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𝛼</m:t>
                      </m:r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87006" y="3380306"/>
                  <a:ext cx="1714500" cy="922763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4717" r="-3865" b="-14151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Connector 44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/>
              <p:cNvSpPr txBox="1">
                <a:spLocks/>
              </p:cNvSpPr>
              <p:nvPr/>
            </p:nvSpPr>
            <p:spPr bwMode="auto">
              <a:xfrm>
                <a:off x="457200" y="4038600"/>
                <a:ext cx="8229600" cy="2168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 smtClean="0"/>
                  <a:t>For </a:t>
                </a:r>
                <a:r>
                  <a:rPr lang="en-US" sz="2400" b="1" u="sng" kern="0" dirty="0" smtClean="0"/>
                  <a:t>upper-tail</a:t>
                </a:r>
                <a:r>
                  <a:rPr lang="en-US" sz="2400" kern="0" dirty="0" smtClean="0"/>
                  <a:t> </a:t>
                </a:r>
                <a:r>
                  <a:rPr lang="en-US" sz="2400" kern="0" dirty="0"/>
                  <a:t>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kern="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400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400" i="1" kern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4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400" i="1" ker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37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038600"/>
                <a:ext cx="8229600" cy="2168525"/>
              </a:xfrm>
              <a:prstGeom prst="rect">
                <a:avLst/>
              </a:prstGeom>
              <a:blipFill rotWithShape="1">
                <a:blip r:embed="rId11"/>
                <a:stretch>
                  <a:fillRect l="-222" t="-225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/>
          <p:cNvGrpSpPr/>
          <p:nvPr/>
        </p:nvGrpSpPr>
        <p:grpSpPr>
          <a:xfrm>
            <a:off x="76200" y="4537089"/>
            <a:ext cx="4495800" cy="1939911"/>
            <a:chOff x="1072312" y="3311525"/>
            <a:chExt cx="6098941" cy="27695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072312" y="5641713"/>
                  <a:ext cx="6098941" cy="439411"/>
                </a:xfrm>
                <a:prstGeom prst="rect">
                  <a:avLst/>
                </a:prstGeom>
                <a:solidFill>
                  <a:srgbClr val="CCEC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𝑿</m:t>
                          </m:r>
                        </m:e>
                      </m:acc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must be </a:t>
                  </a:r>
                  <a:r>
                    <a:rPr lang="en-US" altLang="en-US" sz="14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significantly larger than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1" smtClean="0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to reject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endParaRPr lang="en-US" alt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72312" y="5641713"/>
                  <a:ext cx="6098941" cy="4394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t="-3922" b="-19608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>
                  <a:spLocks noChangeArrowheads="1"/>
                </p:cNvSpPr>
                <p:nvPr/>
              </p:nvSpPr>
              <p:spPr bwMode="auto">
                <a:xfrm>
                  <a:off x="5930790" y="4821471"/>
                  <a:ext cx="544786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en-US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en-US" sz="1800" i="1">
                                <a:latin typeface="Cambria Math"/>
                                <a:cs typeface="Arial" panose="020B0604020202020204" pitchFamily="34" charset="0"/>
                              </a:rPr>
                              <m:t>𝑋</m:t>
                            </m:r>
                          </m:e>
                        </m:acc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0790" y="4821471"/>
                  <a:ext cx="544786" cy="523631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r="-303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652298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1800" i="1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en-US" sz="1800" i="1">
                                <a:latin typeface="Cambria Math"/>
                                <a:cs typeface="Arial" panose="020B0604020202020204" pitchFamily="34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652298" cy="523631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b="-666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21"/>
            <p:cNvSpPr>
              <a:spLocks noChangeShapeType="1"/>
            </p:cNvSpPr>
            <p:nvPr/>
          </p:nvSpPr>
          <p:spPr bwMode="auto">
            <a:xfrm>
              <a:off x="4851399" y="5047381"/>
              <a:ext cx="0" cy="23548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 Box 27"/>
            <p:cNvSpPr txBox="1">
              <a:spLocks noChangeArrowheads="1"/>
            </p:cNvSpPr>
            <p:nvPr/>
          </p:nvSpPr>
          <p:spPr bwMode="auto">
            <a:xfrm>
              <a:off x="2498725" y="3775075"/>
              <a:ext cx="5270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altLang="en-US"/>
            </a:p>
          </p:txBody>
        </p:sp>
        <p:sp>
          <p:nvSpPr>
            <p:cNvPr id="54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32"/>
            <p:cNvSpPr>
              <a:spLocks noChangeArrowheads="1"/>
            </p:cNvSpPr>
            <p:nvPr/>
          </p:nvSpPr>
          <p:spPr bwMode="auto">
            <a:xfrm>
              <a:off x="4419599" y="5188763"/>
              <a:ext cx="1219199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Critical value</a:t>
              </a:r>
            </a:p>
          </p:txBody>
        </p:sp>
        <p:cxnSp>
          <p:nvCxnSpPr>
            <p:cNvPr id="56" name="Straight Connector 55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53381" y="3346551"/>
                  <a:ext cx="1714500" cy="922763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</a:t>
                  </a: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region, </a:t>
                  </a:r>
                  <a14:m>
                    <m:oMath xmlns:m="http://schemas.openxmlformats.org/officeDocument/2006/math"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𝛼</m:t>
                      </m:r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3381" y="3346551"/>
                  <a:ext cx="1714500" cy="922763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 t="-4717" r="-3846" b="-14151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8" name="Group 57"/>
          <p:cNvGrpSpPr/>
          <p:nvPr/>
        </p:nvGrpSpPr>
        <p:grpSpPr>
          <a:xfrm>
            <a:off x="4648200" y="4569024"/>
            <a:ext cx="4419600" cy="1907976"/>
            <a:chOff x="1175684" y="3311525"/>
            <a:chExt cx="5995569" cy="27240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1175684" y="5596120"/>
                  <a:ext cx="5995569" cy="439411"/>
                </a:xfrm>
                <a:prstGeom prst="rect">
                  <a:avLst/>
                </a:prstGeom>
                <a:solidFill>
                  <a:srgbClr val="CCECFF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US" altLang="en-US" sz="1400" b="1" i="1" smtClean="0">
                          <a:latin typeface="Cambria Math"/>
                          <a:cs typeface="Arial" panose="020B0604020202020204" pitchFamily="34" charset="0"/>
                        </a:rPr>
                        <m:t>𝒁</m:t>
                      </m:r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must be </a:t>
                  </a:r>
                  <a:r>
                    <a:rPr lang="en-US" altLang="en-US" sz="14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significantly larger </a:t>
                  </a:r>
                  <a:r>
                    <a:rPr lang="en-US" altLang="en-US" sz="14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than </a:t>
                  </a:r>
                  <a14:m>
                    <m:oMath xmlns:m="http://schemas.openxmlformats.org/officeDocument/2006/math">
                      <m:r>
                        <a:rPr lang="en-US" altLang="en-US" sz="1400" b="1" i="1" smtClean="0">
                          <a:latin typeface="Cambria Math"/>
                          <a:cs typeface="Arial" panose="020B0604020202020204" pitchFamily="34" charset="0"/>
                        </a:rPr>
                        <m:t>𝟎</m:t>
                      </m:r>
                    </m:oMath>
                  </a14:m>
                  <a:r>
                    <a:rPr lang="en-US" altLang="en-US" sz="140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to reject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en-US" sz="14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𝑯</m:t>
                          </m:r>
                        </m:e>
                        <m:sub>
                          <m:r>
                            <a:rPr lang="en-US" altLang="en-US" sz="1400" b="1" i="1" smtClean="0">
                              <a:latin typeface="Cambria Math"/>
                              <a:cs typeface="Arial" panose="020B0604020202020204" pitchFamily="34" charset="0"/>
                            </a:rPr>
                            <m:t>𝟎</m:t>
                          </m:r>
                        </m:sub>
                      </m:sSub>
                    </m:oMath>
                  </a14:m>
                  <a:endParaRPr lang="en-US" altLang="en-US" sz="14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9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75684" y="5596120"/>
                  <a:ext cx="5995569" cy="439411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 t="-2000" b="-20000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>
                  <a:spLocks noChangeArrowheads="1"/>
                </p:cNvSpPr>
                <p:nvPr/>
              </p:nvSpPr>
              <p:spPr bwMode="auto">
                <a:xfrm>
                  <a:off x="5930790" y="4820962"/>
                  <a:ext cx="527389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30790" y="4820962"/>
                  <a:ext cx="527389" cy="523631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blipFill rotWithShape="1">
                  <a:blip r:embed="rId1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21"/>
            <p:cNvSpPr>
              <a:spLocks noChangeShapeType="1"/>
            </p:cNvSpPr>
            <p:nvPr/>
          </p:nvSpPr>
          <p:spPr bwMode="auto">
            <a:xfrm>
              <a:off x="4836974" y="5052170"/>
              <a:ext cx="14289" cy="2175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Rectangle 32"/>
            <p:cNvSpPr>
              <a:spLocks noChangeArrowheads="1"/>
            </p:cNvSpPr>
            <p:nvPr/>
          </p:nvSpPr>
          <p:spPr bwMode="auto">
            <a:xfrm>
              <a:off x="4419599" y="5160960"/>
              <a:ext cx="1219199" cy="457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Critical value</a:t>
              </a:r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53381" y="3346551"/>
                  <a:ext cx="1714500" cy="922763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</a:t>
                  </a: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region, </a:t>
                  </a:r>
                  <a14:m>
                    <m:oMath xmlns:m="http://schemas.openxmlformats.org/officeDocument/2006/math"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𝛼</m:t>
                      </m:r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7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3381" y="3346551"/>
                  <a:ext cx="1714500" cy="922763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 t="-4717" r="-3865" b="-14151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2" name="TextBox 71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22485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Compute </a:t>
            </a:r>
            <a:r>
              <a:rPr lang="en-US" dirty="0" smtClean="0"/>
              <a:t>Test Statistic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Convert sample statistic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600" dirty="0" smtClean="0"/>
                  <a:t>) to test statistic (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 smtClean="0"/>
                  <a:t> or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600" dirty="0" smtClean="0"/>
                  <a:t>)</a:t>
                </a:r>
              </a:p>
              <a:p>
                <a:pPr lvl="1"/>
                <a:r>
                  <a:rPr lang="en-US" sz="2200" dirty="0" smtClean="0"/>
                  <a:t>A scale free value for determining whether the sample mean is far enough from the hypothesized population mean</a:t>
                </a:r>
              </a:p>
              <a:p>
                <a14:m>
                  <m:oMath xmlns:m="http://schemas.openxmlformats.org/officeDocument/2006/math">
                    <m:r>
                      <a:rPr lang="en-US" sz="2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</a:rPr>
                  <a:t> test </a:t>
                </a:r>
                <a:r>
                  <a:rPr lang="en-US" sz="2600" dirty="0" smtClean="0"/>
                  <a:t>statistic</a:t>
                </a:r>
              </a:p>
              <a:p>
                <a:pPr lvl="1"/>
                <a:r>
                  <a:rPr lang="en-US" sz="2200" dirty="0" smtClean="0"/>
                  <a:t>Conditions</a:t>
                </a:r>
              </a:p>
              <a:p>
                <a:pPr lvl="2"/>
                <a:r>
                  <a:rPr lang="en-US" sz="1800" dirty="0" smtClean="0"/>
                  <a:t>Population standard deviation (</a:t>
                </a:r>
                <a14:m>
                  <m:oMath xmlns:m="http://schemas.openxmlformats.org/officeDocument/2006/math">
                    <m:r>
                      <a:rPr lang="en-US" sz="18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1800" dirty="0" smtClean="0"/>
                  <a:t>) is </a:t>
                </a:r>
                <a:r>
                  <a:rPr lang="en-US" sz="1800" dirty="0" smtClean="0">
                    <a:solidFill>
                      <a:srgbClr val="FF0000"/>
                    </a:solidFill>
                  </a:rPr>
                  <a:t>known</a:t>
                </a:r>
              </a:p>
              <a:p>
                <a:pPr lvl="2"/>
                <a:r>
                  <a:rPr lang="en-US" sz="1800" dirty="0" smtClean="0"/>
                  <a:t>Population is normally distributed </a:t>
                </a:r>
                <a:r>
                  <a:rPr lang="en-US" sz="1800" dirty="0" smtClean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</m:acc>
                    <m:r>
                      <a:rPr lang="en-US" sz="1800" b="0" i="1" smtClean="0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a:rPr lang="en-US" sz="1800" b="0" i="1" smtClean="0">
                        <a:latin typeface="Cambria Math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  <a:sym typeface="Wingdings" panose="05000000000000000000" pitchFamily="2" charset="2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1800" b="0" i="1" smtClean="0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sym typeface="Wingdings" panose="05000000000000000000" pitchFamily="2" charset="2"/>
                          </a:rPr>
                          <m:t>(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  <a:sym typeface="Wingdings" panose="05000000000000000000" pitchFamily="2" charset="2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b="0" i="1" smtClean="0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1800" b="0" i="1" smtClean="0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sz="1800" dirty="0" smtClean="0"/>
              </a:p>
              <a:p>
                <a:pPr lvl="2"/>
                <a:r>
                  <a:rPr lang="en-US" sz="1800" dirty="0" smtClean="0"/>
                  <a:t>If population is not normal, but with a large sample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≥30</m:t>
                        </m:r>
                      </m:e>
                    </m:d>
                  </m:oMath>
                </a14:m>
                <a:r>
                  <a:rPr lang="en-US" sz="1800" dirty="0" smtClean="0"/>
                  <a:t>,</a:t>
                </a:r>
                <a:r>
                  <a:rPr lang="en-US" sz="1800" dirty="0"/>
                  <a:t> </a:t>
                </a:r>
                <a:r>
                  <a:rPr lang="en-US" sz="1800" dirty="0" smtClean="0"/>
                  <a:t>by </a:t>
                </a:r>
                <a:r>
                  <a:rPr lang="en-US" sz="1800" dirty="0"/>
                  <a:t>Central Limit Theorem  </a:t>
                </a:r>
                <a:r>
                  <a:rPr lang="en-US" sz="180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</m:acc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  <a:sym typeface="Wingdings" panose="05000000000000000000" pitchFamily="2" charset="2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18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(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  <a:sym typeface="Wingdings" panose="05000000000000000000" pitchFamily="2" charset="2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2600" b="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𝑍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</m:den>
                    </m:f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type m:val="lin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04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Compute </a:t>
            </a:r>
            <a:r>
              <a:rPr lang="en-US" dirty="0" smtClean="0"/>
              <a:t>Test Statistic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6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</a:rPr>
                  <a:t> test </a:t>
                </a:r>
                <a:r>
                  <a:rPr lang="en-US" sz="2600" dirty="0" smtClean="0"/>
                  <a:t>statistic</a:t>
                </a:r>
              </a:p>
              <a:p>
                <a:pPr lvl="1"/>
                <a:r>
                  <a:rPr lang="en-US" sz="2200" dirty="0" smtClean="0"/>
                  <a:t>Conditions</a:t>
                </a:r>
              </a:p>
              <a:p>
                <a:pPr lvl="2"/>
                <a:r>
                  <a:rPr lang="en-US" sz="1800" dirty="0" smtClean="0"/>
                  <a:t>Population standard deviation (</a:t>
                </a:r>
                <a14:m>
                  <m:oMath xmlns:m="http://schemas.openxmlformats.org/officeDocument/2006/math">
                    <m:r>
                      <a:rPr lang="en-US" sz="18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1800" dirty="0" smtClean="0"/>
                  <a:t>) is </a:t>
                </a:r>
                <a:r>
                  <a:rPr lang="en-US" sz="1800" dirty="0" smtClean="0">
                    <a:solidFill>
                      <a:srgbClr val="FF0000"/>
                    </a:solidFill>
                  </a:rPr>
                  <a:t>unknown</a:t>
                </a:r>
              </a:p>
              <a:p>
                <a:pPr lvl="2"/>
                <a:r>
                  <a:rPr lang="en-US" sz="1800" dirty="0"/>
                  <a:t>Population is normally distributed </a:t>
                </a:r>
                <a:r>
                  <a:rPr lang="en-US" sz="180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</m:acc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  <a:sym typeface="Wingdings" panose="05000000000000000000" pitchFamily="2" charset="2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18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(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  <a:sym typeface="Wingdings" panose="05000000000000000000" pitchFamily="2" charset="2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lvl="2"/>
                <a:r>
                  <a:rPr lang="en-US" sz="1800" dirty="0"/>
                  <a:t>If population is not normal, </a:t>
                </a:r>
                <a:r>
                  <a:rPr lang="en-US" sz="1800" dirty="0" smtClean="0"/>
                  <a:t>but with a large </a:t>
                </a:r>
                <a:r>
                  <a:rPr lang="en-US" sz="1800" dirty="0"/>
                  <a:t>sample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≥30</m:t>
                        </m:r>
                      </m:e>
                    </m:d>
                  </m:oMath>
                </a14:m>
                <a:r>
                  <a:rPr lang="en-US" sz="1800" dirty="0" smtClean="0"/>
                  <a:t>,</a:t>
                </a:r>
                <a:r>
                  <a:rPr lang="en-US" sz="1800" dirty="0"/>
                  <a:t> by Central Limit Theorem  </a:t>
                </a:r>
                <a:r>
                  <a:rPr lang="en-US" sz="180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</m:acc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  <a:sym typeface="Wingdings" panose="05000000000000000000" pitchFamily="2" charset="2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18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1800" i="1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(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latin typeface="Cambria Math"/>
                                <a:ea typeface="Cambria Math"/>
                                <a:sym typeface="Wingdings" panose="05000000000000000000" pitchFamily="2" charset="2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800" i="1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80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r>
                  <a:rPr lang="en-US" sz="2600" b="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𝑡</m:t>
                    </m:r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</m:den>
                    </m:f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type m:val="li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6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2600" dirty="0"/>
                  <a:t>	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with </a:t>
                </a:r>
                <a14:m>
                  <m:oMath xmlns:m="http://schemas.openxmlformats.org/officeDocument/2006/math">
                    <m:r>
                      <a:rPr lang="en-US" sz="2200" i="1" dirty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200" i="1" dirty="0">
                        <a:solidFill>
                          <a:schemeClr val="tx1"/>
                        </a:solidFill>
                        <a:latin typeface="Cambria Math"/>
                      </a:rPr>
                      <m:t>𝑛</m:t>
                    </m:r>
                    <m:r>
                      <a:rPr lang="en-US" sz="2200" i="1" dirty="0">
                        <a:solidFill>
                          <a:schemeClr val="tx1"/>
                        </a:solidFill>
                        <a:latin typeface="Cambria Math"/>
                      </a:rPr>
                      <m:t>−1)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degrees of freedom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85880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Make </a:t>
            </a:r>
            <a:r>
              <a:rPr lang="en-US" dirty="0" smtClean="0"/>
              <a:t>Statistical Decision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7" t="67211" r="16969" b="11593"/>
          <a:stretch/>
        </p:blipFill>
        <p:spPr bwMode="auto">
          <a:xfrm>
            <a:off x="1828800" y="1107600"/>
            <a:ext cx="6096000" cy="277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33400" y="1078678"/>
                <a:ext cx="1813830" cy="61664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sym typeface="Wingdings" panose="05000000000000000000" pitchFamily="2" charset="2"/>
                            </a:rPr>
                            <m:t>𝑋</m:t>
                          </m:r>
                        </m:e>
                      </m:acc>
                      <m:r>
                        <a:rPr lang="en-US" i="1">
                          <a:latin typeface="Cambria Math"/>
                          <a:sym typeface="Wingdings" panose="05000000000000000000" pitchFamily="2" charset="2"/>
                        </a:rPr>
                        <m:t>~</m:t>
                      </m:r>
                      <m:r>
                        <a:rPr lang="en-US" i="1">
                          <a:latin typeface="Cambria Math"/>
                          <a:sym typeface="Wingdings" panose="05000000000000000000" pitchFamily="2" charset="2"/>
                        </a:rPr>
                        <m:t>𝑁</m:t>
                      </m:r>
                      <m:r>
                        <a:rPr lang="en-US" i="1">
                          <a:latin typeface="Cambria Math"/>
                          <a:sym typeface="Wingdings" panose="05000000000000000000" pitchFamily="2" charset="2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  <a:sym typeface="Wingdings" panose="05000000000000000000" pitchFamily="2" charset="2"/>
                            </a:rPr>
                            <m:t>𝜇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sym typeface="Wingdings" panose="05000000000000000000" pitchFamily="2" charset="2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i="1">
                              <a:latin typeface="Cambria Math"/>
                              <a:sym typeface="Wingdings" panose="05000000000000000000" pitchFamily="2" charset="2"/>
                            </a:rPr>
                            <m:t>,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sym typeface="Wingdings" panose="05000000000000000000" pitchFamily="2" charset="2"/>
                            </a:rPr>
                            <m:t>(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  <a:sym typeface="Wingdings" panose="05000000000000000000" pitchFamily="2" charset="2"/>
                                </a:rPr>
                                <m:t>𝜎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latin typeface="Cambria Math"/>
                                      <a:sym typeface="Wingdings" panose="05000000000000000000" pitchFamily="2" charset="2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  <m:r>
                            <a:rPr lang="en-US" i="1">
                              <a:latin typeface="Cambria Math"/>
                              <a:sym typeface="Wingdings" panose="05000000000000000000" pitchFamily="2" charset="2"/>
                            </a:rPr>
                            <m:t>)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078678"/>
                <a:ext cx="1813830" cy="6166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1"/>
                <a:ext cx="8229600" cy="3048000"/>
              </a:xfrm>
            </p:spPr>
            <p:txBody>
              <a:bodyPr/>
              <a:lstStyle/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Critical value approach</a:t>
                </a:r>
              </a:p>
              <a:p>
                <a:pPr lvl="1"/>
                <a:r>
                  <a:rPr lang="en-US" sz="2200" dirty="0" smtClean="0"/>
                  <a:t>Based on the level of significance (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2200" dirty="0" smtClean="0"/>
                  <a:t>), obtain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critical value(s) </a:t>
                </a:r>
                <a:r>
                  <a:rPr lang="en-US" sz="2200" dirty="0" smtClean="0"/>
                  <a:t>from the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200" dirty="0" smtClean="0"/>
                  <a:t> 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200" dirty="0" smtClean="0"/>
                  <a:t> table</a:t>
                </a:r>
              </a:p>
              <a:p>
                <a:pPr lvl="1"/>
                <a:r>
                  <a:rPr lang="en-US" sz="2200" dirty="0" smtClean="0"/>
                  <a:t>Set up the decision rule to identify where is (are) the rejection region(s)</a:t>
                </a:r>
              </a:p>
              <a:p>
                <a:pPr lvl="1"/>
                <a:r>
                  <a:rPr lang="en-US" sz="2200" dirty="0" smtClean="0"/>
                  <a:t>Check if the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2200" dirty="0" smtClean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sz="2200" dirty="0" smtClean="0">
                    <a:solidFill>
                      <a:srgbClr val="FF0000"/>
                    </a:solidFill>
                  </a:rPr>
                  <a:t> test statistic </a:t>
                </a:r>
                <a:r>
                  <a:rPr lang="en-US" sz="2200" dirty="0" smtClean="0"/>
                  <a:t>falls in the rejection region or not</a:t>
                </a:r>
              </a:p>
              <a:p>
                <a:pPr lvl="2"/>
                <a:r>
                  <a:rPr lang="en-US" sz="1800" dirty="0" smtClean="0"/>
                  <a:t>If yes, then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:pPr lvl="2"/>
                <a:r>
                  <a:rPr lang="en-US" sz="1800" dirty="0" smtClean="0"/>
                  <a:t>Otherwise, do not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1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1"/>
                <a:ext cx="8229600" cy="3048000"/>
              </a:xfrm>
              <a:blipFill rotWithShape="1">
                <a:blip r:embed="rId4"/>
                <a:stretch>
                  <a:fillRect l="-296" t="-1600" r="-667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662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Make Statistical Decision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p-value approach</a:t>
                </a:r>
              </a:p>
              <a:p>
                <a:pPr lvl="1"/>
                <a:r>
                  <a:rPr lang="en-US" sz="2200" dirty="0" smtClean="0"/>
                  <a:t>Convert the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𝑍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test statistic </a:t>
                </a:r>
                <a:r>
                  <a:rPr lang="en-US" sz="2200" dirty="0" smtClean="0"/>
                  <a:t>to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p-value</a:t>
                </a:r>
              </a:p>
              <a:p>
                <a:pPr lvl="2"/>
                <a:r>
                  <a:rPr lang="en-US" sz="1800" dirty="0" smtClean="0"/>
                  <a:t>The p-value is the probability of obtaining a test statistic as extreme or more extreme (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sz="1800" dirty="0" smtClean="0"/>
                  <a:t> or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sz="1800" dirty="0" smtClean="0"/>
                  <a:t>) than the observed sample statistic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/>
                  <a:t> is true</a:t>
                </a:r>
              </a:p>
              <a:p>
                <a:pPr lvl="1"/>
                <a:r>
                  <a:rPr lang="en-US" sz="2200" dirty="0" smtClean="0"/>
                  <a:t>Compare the p-value with the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level of significance </a:t>
                </a:r>
                <a:r>
                  <a:rPr lang="en-US" sz="2200" dirty="0" smtClean="0"/>
                  <a:t>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2200" dirty="0"/>
                  <a:t>)</a:t>
                </a:r>
                <a:endParaRPr lang="en-US" sz="2200" dirty="0" smtClean="0"/>
              </a:p>
              <a:p>
                <a:pPr lvl="2"/>
                <a:r>
                  <a:rPr lang="en-US" sz="1800" dirty="0" smtClean="0"/>
                  <a:t>If p-value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1800" dirty="0" smtClean="0"/>
                  <a:t>, then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:pPr lvl="2"/>
                <a:r>
                  <a:rPr lang="en-US" sz="1800" dirty="0" smtClean="0"/>
                  <a:t>Otherwise, do not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397692" y="4114800"/>
            <a:ext cx="4098108" cy="2438401"/>
            <a:chOff x="397692" y="4114800"/>
            <a:chExt cx="4098108" cy="2438401"/>
          </a:xfrm>
        </p:grpSpPr>
        <p:grpSp>
          <p:nvGrpSpPr>
            <p:cNvPr id="8" name="Group 7"/>
            <p:cNvGrpSpPr/>
            <p:nvPr/>
          </p:nvGrpSpPr>
          <p:grpSpPr>
            <a:xfrm>
              <a:off x="397692" y="4114800"/>
              <a:ext cx="4098108" cy="2438401"/>
              <a:chOff x="1187006" y="2985152"/>
              <a:chExt cx="5559437" cy="348128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77848" y="6027030"/>
                    <a:ext cx="5168595" cy="439411"/>
                  </a:xfrm>
                  <a:prstGeom prst="rect">
                    <a:avLst/>
                  </a:prstGeom>
                  <a:solidFill>
                    <a:srgbClr val="CCECFF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US" alt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Reject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4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1400" b="1" i="1" smtClean="0">
                                <a:latin typeface="Cambria Math"/>
                                <a:cs typeface="Arial" panose="020B0604020202020204" pitchFamily="34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en-US" altLang="en-US" sz="1400" b="1" i="1" smtClean="0">
                                <a:latin typeface="Cambria Math"/>
                                <a:cs typeface="Arial" panose="020B0604020202020204" pitchFamily="34" charset="0"/>
                              </a:rPr>
                              <m:t>𝟎</m:t>
                            </m:r>
                          </m:sub>
                        </m:sSub>
                      </m:oMath>
                    </a14:m>
                    <a:r>
                      <a:rPr lang="en-US" alt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if Z test statistic &lt; Critical value</a:t>
                    </a:r>
                    <a:endParaRPr lang="en-US" altLang="en-US" sz="14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6" name="Text Box 3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577848" y="6027030"/>
                    <a:ext cx="5168595" cy="439411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t="-2000" b="-20000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>
                <a:off x="4146549" y="3432172"/>
                <a:ext cx="22226" cy="17287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2609850" y="4148138"/>
                <a:ext cx="885825" cy="906462"/>
              </a:xfrm>
              <a:custGeom>
                <a:avLst/>
                <a:gdLst>
                  <a:gd name="T0" fmla="*/ 1386366296 w 565"/>
                  <a:gd name="T1" fmla="*/ 0 h 571"/>
                  <a:gd name="T2" fmla="*/ 1386366296 w 565"/>
                  <a:gd name="T3" fmla="*/ 1436488270 h 571"/>
                  <a:gd name="T4" fmla="*/ 0 w 565"/>
                  <a:gd name="T5" fmla="*/ 1436488270 h 571"/>
                  <a:gd name="T6" fmla="*/ 167151258 w 565"/>
                  <a:gd name="T7" fmla="*/ 1358362676 h 571"/>
                  <a:gd name="T8" fmla="*/ 329384227 w 565"/>
                  <a:gd name="T9" fmla="*/ 1272677410 h 571"/>
                  <a:gd name="T10" fmla="*/ 486703612 w 565"/>
                  <a:gd name="T11" fmla="*/ 1166830906 h 571"/>
                  <a:gd name="T12" fmla="*/ 631731194 w 565"/>
                  <a:gd name="T13" fmla="*/ 1058465041 h 571"/>
                  <a:gd name="T14" fmla="*/ 769383696 w 565"/>
                  <a:gd name="T15" fmla="*/ 929936350 h 571"/>
                  <a:gd name="T16" fmla="*/ 899662684 w 565"/>
                  <a:gd name="T17" fmla="*/ 796368936 h 571"/>
                  <a:gd name="T18" fmla="*/ 1020109799 w 565"/>
                  <a:gd name="T19" fmla="*/ 652719315 h 571"/>
                  <a:gd name="T20" fmla="*/ 1128266679 w 565"/>
                  <a:gd name="T21" fmla="*/ 501510023 h 571"/>
                  <a:gd name="T22" fmla="*/ 1226590119 w 565"/>
                  <a:gd name="T23" fmla="*/ 342741061 h 571"/>
                  <a:gd name="T24" fmla="*/ 1310164964 w 565"/>
                  <a:gd name="T25" fmla="*/ 171370530 h 571"/>
                  <a:gd name="T26" fmla="*/ 1386366296 w 565"/>
                  <a:gd name="T27" fmla="*/ 0 h 5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5" h="571">
                    <a:moveTo>
                      <a:pt x="564" y="0"/>
                    </a:moveTo>
                    <a:lnTo>
                      <a:pt x="564" y="570"/>
                    </a:lnTo>
                    <a:lnTo>
                      <a:pt x="0" y="570"/>
                    </a:lnTo>
                    <a:lnTo>
                      <a:pt x="68" y="539"/>
                    </a:lnTo>
                    <a:lnTo>
                      <a:pt x="134" y="505"/>
                    </a:lnTo>
                    <a:lnTo>
                      <a:pt x="198" y="463"/>
                    </a:lnTo>
                    <a:lnTo>
                      <a:pt x="257" y="420"/>
                    </a:lnTo>
                    <a:lnTo>
                      <a:pt x="313" y="369"/>
                    </a:lnTo>
                    <a:lnTo>
                      <a:pt x="366" y="316"/>
                    </a:lnTo>
                    <a:lnTo>
                      <a:pt x="415" y="259"/>
                    </a:lnTo>
                    <a:lnTo>
                      <a:pt x="459" y="199"/>
                    </a:lnTo>
                    <a:lnTo>
                      <a:pt x="499" y="136"/>
                    </a:lnTo>
                    <a:lnTo>
                      <a:pt x="533" y="68"/>
                    </a:lnTo>
                    <a:lnTo>
                      <a:pt x="564" y="0"/>
                    </a:lnTo>
                  </a:path>
                </a:pathLst>
              </a:custGeom>
              <a:solidFill>
                <a:srgbClr val="FF0000"/>
              </a:solidFill>
              <a:ln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2341563" y="3311525"/>
                <a:ext cx="1806575" cy="1760538"/>
              </a:xfrm>
              <a:custGeom>
                <a:avLst/>
                <a:gdLst>
                  <a:gd name="T0" fmla="*/ 0 w 1152"/>
                  <a:gd name="T1" fmla="*/ 2147483647 h 1109"/>
                  <a:gd name="T2" fmla="*/ 297572071 w 1152"/>
                  <a:gd name="T3" fmla="*/ 2147483647 h 1109"/>
                  <a:gd name="T4" fmla="*/ 447588365 w 1152"/>
                  <a:gd name="T5" fmla="*/ 2147483647 h 1109"/>
                  <a:gd name="T6" fmla="*/ 595144142 w 1152"/>
                  <a:gd name="T7" fmla="*/ 2147483647 h 1109"/>
                  <a:gd name="T8" fmla="*/ 742701487 w 1152"/>
                  <a:gd name="T9" fmla="*/ 2147483647 h 1109"/>
                  <a:gd name="T10" fmla="*/ 892716213 w 1152"/>
                  <a:gd name="T11" fmla="*/ 2147483647 h 1109"/>
                  <a:gd name="T12" fmla="*/ 1040273559 w 1152"/>
                  <a:gd name="T13" fmla="*/ 2147483647 h 1109"/>
                  <a:gd name="T14" fmla="*/ 1342763528 w 1152"/>
                  <a:gd name="T15" fmla="*/ 2094251232 h 1109"/>
                  <a:gd name="T16" fmla="*/ 1637876650 w 1152"/>
                  <a:gd name="T17" fmla="*/ 1635582665 h 1109"/>
                  <a:gd name="T18" fmla="*/ 1935448721 w 1152"/>
                  <a:gd name="T19" fmla="*/ 1091228760 h 1109"/>
                  <a:gd name="T20" fmla="*/ 2087923965 w 1152"/>
                  <a:gd name="T21" fmla="*/ 811490543 h 1109"/>
                  <a:gd name="T22" fmla="*/ 2147483647 w 1152"/>
                  <a:gd name="T23" fmla="*/ 549394219 h 1109"/>
                  <a:gd name="T24" fmla="*/ 2147483647 w 1152"/>
                  <a:gd name="T25" fmla="*/ 325101042 h 1109"/>
                  <a:gd name="T26" fmla="*/ 2147483647 w 1152"/>
                  <a:gd name="T27" fmla="*/ 151209418 h 1109"/>
                  <a:gd name="T28" fmla="*/ 2147483647 w 1152"/>
                  <a:gd name="T29" fmla="*/ 37803148 h 1109"/>
                  <a:gd name="T30" fmla="*/ 2147483647 w 1152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2" h="1109">
                    <a:moveTo>
                      <a:pt x="0" y="1108"/>
                    </a:moveTo>
                    <a:lnTo>
                      <a:pt x="121" y="1095"/>
                    </a:lnTo>
                    <a:lnTo>
                      <a:pt x="182" y="1082"/>
                    </a:lnTo>
                    <a:lnTo>
                      <a:pt x="242" y="1064"/>
                    </a:lnTo>
                    <a:lnTo>
                      <a:pt x="302" y="1039"/>
                    </a:lnTo>
                    <a:lnTo>
                      <a:pt x="363" y="1004"/>
                    </a:lnTo>
                    <a:lnTo>
                      <a:pt x="423" y="960"/>
                    </a:lnTo>
                    <a:lnTo>
                      <a:pt x="546" y="831"/>
                    </a:lnTo>
                    <a:lnTo>
                      <a:pt x="666" y="649"/>
                    </a:lnTo>
                    <a:lnTo>
                      <a:pt x="787" y="433"/>
                    </a:lnTo>
                    <a:lnTo>
                      <a:pt x="849" y="322"/>
                    </a:lnTo>
                    <a:lnTo>
                      <a:pt x="908" y="218"/>
                    </a:lnTo>
                    <a:lnTo>
                      <a:pt x="970" y="129"/>
                    </a:lnTo>
                    <a:lnTo>
                      <a:pt x="1030" y="60"/>
                    </a:lnTo>
                    <a:lnTo>
                      <a:pt x="1091" y="15"/>
                    </a:lnTo>
                    <a:lnTo>
                      <a:pt x="1151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930790" y="4753219"/>
                    <a:ext cx="527389" cy="5236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18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𝑍</m:t>
                          </m:r>
                        </m:oMath>
                      </m:oMathPara>
                    </a14:m>
                    <a:endParaRPr lang="en-US" altLang="zh-TW" sz="1800" i="1" dirty="0">
                      <a:latin typeface="Arial" charset="0"/>
                      <a:ea typeface="PMingLiU" pitchFamily="18" charset="-120"/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930790" y="4753219"/>
                    <a:ext cx="527389" cy="523631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3926062" y="5081589"/>
                    <a:ext cx="508861" cy="5236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1800" b="0" i="1" smtClean="0">
                              <a:latin typeface="Cambria Math"/>
                              <a:cs typeface="Arial" panose="020B0604020202020204" pitchFamily="34" charset="0"/>
                            </a:rPr>
                            <m:t>0</m:t>
                          </m:r>
                        </m:oMath>
                      </m:oMathPara>
                    </a14:m>
                    <a:endParaRPr lang="en-US" altLang="zh-TW" sz="1800" dirty="0">
                      <a:latin typeface="Arial" charset="0"/>
                      <a:ea typeface="PMingLiU" pitchFamily="18" charset="-120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926062" y="5081589"/>
                    <a:ext cx="508861" cy="523631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 flipV="1">
                <a:off x="3503613" y="3556000"/>
                <a:ext cx="0" cy="17208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7"/>
              <p:cNvSpPr>
                <a:spLocks noChangeShapeType="1"/>
              </p:cNvSpPr>
              <p:nvPr/>
            </p:nvSpPr>
            <p:spPr bwMode="auto">
              <a:xfrm flipH="1">
                <a:off x="3503613" y="5052171"/>
                <a:ext cx="1587" cy="641718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 type="stealth" w="med" len="med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4168775" y="3311525"/>
                <a:ext cx="1808163" cy="1760538"/>
              </a:xfrm>
              <a:custGeom>
                <a:avLst/>
                <a:gdLst>
                  <a:gd name="T0" fmla="*/ 2147483647 w 1153"/>
                  <a:gd name="T1" fmla="*/ 2147483647 h 1109"/>
                  <a:gd name="T2" fmla="*/ 2147483647 w 1153"/>
                  <a:gd name="T3" fmla="*/ 2147483647 h 1109"/>
                  <a:gd name="T4" fmla="*/ 2147483647 w 1153"/>
                  <a:gd name="T5" fmla="*/ 2147483647 h 1109"/>
                  <a:gd name="T6" fmla="*/ 2147483647 w 1153"/>
                  <a:gd name="T7" fmla="*/ 2147483647 h 1109"/>
                  <a:gd name="T8" fmla="*/ 2087970343 w 1153"/>
                  <a:gd name="T9" fmla="*/ 2147483647 h 1109"/>
                  <a:gd name="T10" fmla="*/ 1937950839 w 1153"/>
                  <a:gd name="T11" fmla="*/ 2147483647 h 1109"/>
                  <a:gd name="T12" fmla="*/ 1790391878 w 1153"/>
                  <a:gd name="T13" fmla="*/ 2147483647 h 1109"/>
                  <a:gd name="T14" fmla="*/ 1492811845 w 1153"/>
                  <a:gd name="T15" fmla="*/ 2094251232 h 1109"/>
                  <a:gd name="T16" fmla="*/ 1192774404 w 1153"/>
                  <a:gd name="T17" fmla="*/ 1635582665 h 1109"/>
                  <a:gd name="T18" fmla="*/ 895195939 w 1153"/>
                  <a:gd name="T19" fmla="*/ 1091228760 h 1109"/>
                  <a:gd name="T20" fmla="*/ 747635411 w 1153"/>
                  <a:gd name="T21" fmla="*/ 811490543 h 1109"/>
                  <a:gd name="T22" fmla="*/ 597617474 w 1153"/>
                  <a:gd name="T23" fmla="*/ 549394219 h 1109"/>
                  <a:gd name="T24" fmla="*/ 450056946 w 1153"/>
                  <a:gd name="T25" fmla="*/ 325101042 h 1109"/>
                  <a:gd name="T26" fmla="*/ 297578465 w 1153"/>
                  <a:gd name="T27" fmla="*/ 151209418 h 1109"/>
                  <a:gd name="T28" fmla="*/ 150019505 w 1153"/>
                  <a:gd name="T29" fmla="*/ 37803148 h 1109"/>
                  <a:gd name="T30" fmla="*/ 0 w 1153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3" h="1109">
                    <a:moveTo>
                      <a:pt x="1152" y="1108"/>
                    </a:moveTo>
                    <a:lnTo>
                      <a:pt x="1030" y="1095"/>
                    </a:lnTo>
                    <a:lnTo>
                      <a:pt x="970" y="1082"/>
                    </a:lnTo>
                    <a:lnTo>
                      <a:pt x="909" y="1064"/>
                    </a:lnTo>
                    <a:lnTo>
                      <a:pt x="849" y="1039"/>
                    </a:lnTo>
                    <a:lnTo>
                      <a:pt x="788" y="1004"/>
                    </a:lnTo>
                    <a:lnTo>
                      <a:pt x="728" y="960"/>
                    </a:lnTo>
                    <a:lnTo>
                      <a:pt x="607" y="831"/>
                    </a:lnTo>
                    <a:lnTo>
                      <a:pt x="485" y="649"/>
                    </a:lnTo>
                    <a:lnTo>
                      <a:pt x="364" y="433"/>
                    </a:lnTo>
                    <a:lnTo>
                      <a:pt x="304" y="322"/>
                    </a:lnTo>
                    <a:lnTo>
                      <a:pt x="243" y="218"/>
                    </a:lnTo>
                    <a:lnTo>
                      <a:pt x="183" y="129"/>
                    </a:lnTo>
                    <a:lnTo>
                      <a:pt x="121" y="60"/>
                    </a:lnTo>
                    <a:lnTo>
                      <a:pt x="61" y="15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 Box 27"/>
              <p:cNvSpPr txBox="1">
                <a:spLocks noChangeArrowheads="1"/>
              </p:cNvSpPr>
              <p:nvPr/>
            </p:nvSpPr>
            <p:spPr bwMode="auto">
              <a:xfrm>
                <a:off x="2498725" y="3775075"/>
                <a:ext cx="52705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endParaRPr lang="en-US" altLang="en-US"/>
              </a:p>
            </p:txBody>
          </p:sp>
          <p:sp>
            <p:nvSpPr>
              <p:cNvPr id="21" name="Rectangle 31"/>
              <p:cNvSpPr>
                <a:spLocks noChangeArrowheads="1"/>
              </p:cNvSpPr>
              <p:nvPr/>
            </p:nvSpPr>
            <p:spPr bwMode="auto">
              <a:xfrm>
                <a:off x="2858974" y="5574080"/>
                <a:ext cx="1509916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 eaLnBrk="1" hangingPunct="1"/>
                <a:r>
                  <a:rPr lang="en-US" altLang="zh-TW" sz="1400" dirty="0">
                    <a:solidFill>
                      <a:srgbClr val="FF0000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  <a:sym typeface="Symbol" pitchFamily="18" charset="2"/>
                  </a:rPr>
                  <a:t>Critical value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7006" y="2985152"/>
                    <a:ext cx="1714500" cy="922763"/>
                  </a:xfrm>
                  <a:prstGeom prst="rect">
                    <a:avLst/>
                  </a:prstGeom>
                  <a:solidFill>
                    <a:srgbClr val="FFCCFF"/>
                  </a:solidFill>
                  <a:ln>
                    <a:noFill/>
                  </a:ln>
                  <a:effectLst/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US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Rejection </a:t>
                    </a:r>
                    <a:r>
                      <a:rPr lang="en-US" alt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region, </a:t>
                    </a:r>
                    <a14:m>
                      <m:oMath xmlns:m="http://schemas.openxmlformats.org/officeDocument/2006/math">
                        <m:r>
                          <a:rPr lang="en-US" altLang="en-US" sz="18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𝛼</m:t>
                        </m:r>
                      </m:oMath>
                    </a14:m>
                    <a:endPara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7" name="Text 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187006" y="2985152"/>
                    <a:ext cx="1714500" cy="922763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t="-4717" r="-3846" b="-14151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3" name="Straight Connector 22"/>
              <p:cNvCxnSpPr/>
              <p:nvPr/>
            </p:nvCxnSpPr>
            <p:spPr>
              <a:xfrm flipV="1">
                <a:off x="2247900" y="5053013"/>
                <a:ext cx="3719513" cy="158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Freeform 30"/>
              <p:cNvSpPr>
                <a:spLocks/>
              </p:cNvSpPr>
              <p:nvPr/>
            </p:nvSpPr>
            <p:spPr bwMode="auto">
              <a:xfrm flipH="1">
                <a:off x="2901505" y="3808881"/>
                <a:ext cx="375094" cy="1088558"/>
              </a:xfrm>
              <a:custGeom>
                <a:avLst/>
                <a:gdLst>
                  <a:gd name="T0" fmla="*/ 0 w 145"/>
                  <a:gd name="T1" fmla="*/ 0 h 419"/>
                  <a:gd name="T2" fmla="*/ 626348234 w 145"/>
                  <a:gd name="T3" fmla="*/ 19232656 h 419"/>
                  <a:gd name="T4" fmla="*/ 1207958661 w 145"/>
                  <a:gd name="T5" fmla="*/ 48956332 h 419"/>
                  <a:gd name="T6" fmla="*/ 1722460010 w 145"/>
                  <a:gd name="T7" fmla="*/ 83925518 h 419"/>
                  <a:gd name="T8" fmla="*/ 2125114473 w 145"/>
                  <a:gd name="T9" fmla="*/ 129384402 h 419"/>
                  <a:gd name="T10" fmla="*/ 2147483647 w 145"/>
                  <a:gd name="T11" fmla="*/ 178340733 h 419"/>
                  <a:gd name="T12" fmla="*/ 2147483647 w 145"/>
                  <a:gd name="T13" fmla="*/ 230794512 h 419"/>
                  <a:gd name="T14" fmla="*/ 2147483647 w 145"/>
                  <a:gd name="T15" fmla="*/ 284996354 h 419"/>
                  <a:gd name="T16" fmla="*/ 2147483647 w 145"/>
                  <a:gd name="T17" fmla="*/ 335700748 h 419"/>
                  <a:gd name="T18" fmla="*/ 2147483647 w 145"/>
                  <a:gd name="T19" fmla="*/ 386405142 h 419"/>
                  <a:gd name="T20" fmla="*/ 1946158510 w 145"/>
                  <a:gd name="T21" fmla="*/ 438858921 h 419"/>
                  <a:gd name="T22" fmla="*/ 1856678164 w 145"/>
                  <a:gd name="T23" fmla="*/ 491311378 h 419"/>
                  <a:gd name="T24" fmla="*/ 1856678164 w 145"/>
                  <a:gd name="T25" fmla="*/ 545513220 h 419"/>
                  <a:gd name="T26" fmla="*/ 2013267588 w 145"/>
                  <a:gd name="T27" fmla="*/ 596218936 h 419"/>
                  <a:gd name="T28" fmla="*/ 2147483647 w 145"/>
                  <a:gd name="T29" fmla="*/ 646923330 h 419"/>
                  <a:gd name="T30" fmla="*/ 2147483647 w 145"/>
                  <a:gd name="T31" fmla="*/ 690634152 h 419"/>
                  <a:gd name="T32" fmla="*/ 2147483647 w 145"/>
                  <a:gd name="T33" fmla="*/ 727351400 h 419"/>
                  <a:gd name="T34" fmla="*/ 2147483647 w 145"/>
                  <a:gd name="T35" fmla="*/ 730848848 h 41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45" h="419">
                    <a:moveTo>
                      <a:pt x="0" y="0"/>
                    </a:moveTo>
                    <a:lnTo>
                      <a:pt x="28" y="11"/>
                    </a:lnTo>
                    <a:lnTo>
                      <a:pt x="54" y="28"/>
                    </a:lnTo>
                    <a:lnTo>
                      <a:pt x="77" y="48"/>
                    </a:lnTo>
                    <a:lnTo>
                      <a:pt x="95" y="74"/>
                    </a:lnTo>
                    <a:lnTo>
                      <a:pt x="107" y="102"/>
                    </a:lnTo>
                    <a:lnTo>
                      <a:pt x="114" y="132"/>
                    </a:lnTo>
                    <a:lnTo>
                      <a:pt x="115" y="163"/>
                    </a:lnTo>
                    <a:lnTo>
                      <a:pt x="110" y="192"/>
                    </a:lnTo>
                    <a:lnTo>
                      <a:pt x="98" y="221"/>
                    </a:lnTo>
                    <a:lnTo>
                      <a:pt x="87" y="251"/>
                    </a:lnTo>
                    <a:lnTo>
                      <a:pt x="83" y="281"/>
                    </a:lnTo>
                    <a:lnTo>
                      <a:pt x="83" y="312"/>
                    </a:lnTo>
                    <a:lnTo>
                      <a:pt x="90" y="341"/>
                    </a:lnTo>
                    <a:lnTo>
                      <a:pt x="103" y="370"/>
                    </a:lnTo>
                    <a:lnTo>
                      <a:pt x="121" y="395"/>
                    </a:lnTo>
                    <a:lnTo>
                      <a:pt x="143" y="416"/>
                    </a:lnTo>
                    <a:lnTo>
                      <a:pt x="144" y="418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scene3d>
                <a:camera prst="orthographicFront">
                  <a:rot lat="0" lon="10800000" rev="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Line 17"/>
            <p:cNvSpPr>
              <a:spLocks noChangeShapeType="1"/>
            </p:cNvSpPr>
            <p:nvPr/>
          </p:nvSpPr>
          <p:spPr bwMode="auto">
            <a:xfrm flipH="1">
              <a:off x="1752600" y="5573233"/>
              <a:ext cx="0" cy="25460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31"/>
            <p:cNvSpPr>
              <a:spLocks noChangeArrowheads="1"/>
            </p:cNvSpPr>
            <p:nvPr/>
          </p:nvSpPr>
          <p:spPr bwMode="auto">
            <a:xfrm>
              <a:off x="914400" y="5775763"/>
              <a:ext cx="1113026" cy="320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Z test statistic</a:t>
              </a:r>
              <a:endParaRPr lang="en-US" altLang="zh-TW" sz="1400" dirty="0">
                <a:solidFill>
                  <a:schemeClr val="accent2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732746" y="4114800"/>
            <a:ext cx="3885616" cy="2438399"/>
            <a:chOff x="4732746" y="4114800"/>
            <a:chExt cx="3885616" cy="2438399"/>
          </a:xfrm>
        </p:grpSpPr>
        <p:grpSp>
          <p:nvGrpSpPr>
            <p:cNvPr id="26" name="Group 25"/>
            <p:cNvGrpSpPr/>
            <p:nvPr/>
          </p:nvGrpSpPr>
          <p:grpSpPr>
            <a:xfrm>
              <a:off x="4732746" y="4114800"/>
              <a:ext cx="3885616" cy="2438399"/>
              <a:chOff x="1187006" y="2985155"/>
              <a:chExt cx="5271173" cy="348128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54245" y="6027030"/>
                    <a:ext cx="3085776" cy="439411"/>
                  </a:xfrm>
                  <a:prstGeom prst="rect">
                    <a:avLst/>
                  </a:prstGeom>
                  <a:solidFill>
                    <a:srgbClr val="CCECFF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US" alt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Reject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en-US" sz="1400" b="1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1400" b="1" i="1" smtClean="0">
                                <a:latin typeface="Cambria Math"/>
                                <a:cs typeface="Arial" panose="020B0604020202020204" pitchFamily="34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en-US" altLang="en-US" sz="1400" b="1" i="1" smtClean="0">
                                <a:latin typeface="Cambria Math"/>
                                <a:cs typeface="Arial" panose="020B0604020202020204" pitchFamily="34" charset="0"/>
                              </a:rPr>
                              <m:t>𝟎</m:t>
                            </m:r>
                          </m:sub>
                        </m:sSub>
                      </m:oMath>
                    </a14:m>
                    <a:r>
                      <a:rPr lang="en-US" alt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if p-value &lt; </a:t>
                    </a:r>
                    <a:r>
                      <a:rPr lang="el-GR" altLang="en-US" sz="1400" b="1" i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α</a:t>
                    </a:r>
                    <a:endParaRPr lang="en-US" altLang="en-US" sz="1400" b="1" i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5" name="Text Box 3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654245" y="6027030"/>
                    <a:ext cx="3085776" cy="439411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 t="-2000" b="-20000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Line 9"/>
              <p:cNvSpPr>
                <a:spLocks noChangeShapeType="1"/>
              </p:cNvSpPr>
              <p:nvPr/>
            </p:nvSpPr>
            <p:spPr bwMode="auto">
              <a:xfrm>
                <a:off x="4146549" y="3432172"/>
                <a:ext cx="22226" cy="17287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auto">
              <a:xfrm>
                <a:off x="2609850" y="4148138"/>
                <a:ext cx="885825" cy="906462"/>
              </a:xfrm>
              <a:custGeom>
                <a:avLst/>
                <a:gdLst>
                  <a:gd name="T0" fmla="*/ 1386366296 w 565"/>
                  <a:gd name="T1" fmla="*/ 0 h 571"/>
                  <a:gd name="T2" fmla="*/ 1386366296 w 565"/>
                  <a:gd name="T3" fmla="*/ 1436488270 h 571"/>
                  <a:gd name="T4" fmla="*/ 0 w 565"/>
                  <a:gd name="T5" fmla="*/ 1436488270 h 571"/>
                  <a:gd name="T6" fmla="*/ 167151258 w 565"/>
                  <a:gd name="T7" fmla="*/ 1358362676 h 571"/>
                  <a:gd name="T8" fmla="*/ 329384227 w 565"/>
                  <a:gd name="T9" fmla="*/ 1272677410 h 571"/>
                  <a:gd name="T10" fmla="*/ 486703612 w 565"/>
                  <a:gd name="T11" fmla="*/ 1166830906 h 571"/>
                  <a:gd name="T12" fmla="*/ 631731194 w 565"/>
                  <a:gd name="T13" fmla="*/ 1058465041 h 571"/>
                  <a:gd name="T14" fmla="*/ 769383696 w 565"/>
                  <a:gd name="T15" fmla="*/ 929936350 h 571"/>
                  <a:gd name="T16" fmla="*/ 899662684 w 565"/>
                  <a:gd name="T17" fmla="*/ 796368936 h 571"/>
                  <a:gd name="T18" fmla="*/ 1020109799 w 565"/>
                  <a:gd name="T19" fmla="*/ 652719315 h 571"/>
                  <a:gd name="T20" fmla="*/ 1128266679 w 565"/>
                  <a:gd name="T21" fmla="*/ 501510023 h 571"/>
                  <a:gd name="T22" fmla="*/ 1226590119 w 565"/>
                  <a:gd name="T23" fmla="*/ 342741061 h 571"/>
                  <a:gd name="T24" fmla="*/ 1310164964 w 565"/>
                  <a:gd name="T25" fmla="*/ 171370530 h 571"/>
                  <a:gd name="T26" fmla="*/ 1386366296 w 565"/>
                  <a:gd name="T27" fmla="*/ 0 h 5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5" h="571">
                    <a:moveTo>
                      <a:pt x="564" y="0"/>
                    </a:moveTo>
                    <a:lnTo>
                      <a:pt x="564" y="570"/>
                    </a:lnTo>
                    <a:lnTo>
                      <a:pt x="0" y="570"/>
                    </a:lnTo>
                    <a:lnTo>
                      <a:pt x="68" y="539"/>
                    </a:lnTo>
                    <a:lnTo>
                      <a:pt x="134" y="505"/>
                    </a:lnTo>
                    <a:lnTo>
                      <a:pt x="198" y="463"/>
                    </a:lnTo>
                    <a:lnTo>
                      <a:pt x="257" y="420"/>
                    </a:lnTo>
                    <a:lnTo>
                      <a:pt x="313" y="369"/>
                    </a:lnTo>
                    <a:lnTo>
                      <a:pt x="366" y="316"/>
                    </a:lnTo>
                    <a:lnTo>
                      <a:pt x="415" y="259"/>
                    </a:lnTo>
                    <a:lnTo>
                      <a:pt x="459" y="199"/>
                    </a:lnTo>
                    <a:lnTo>
                      <a:pt x="499" y="136"/>
                    </a:lnTo>
                    <a:lnTo>
                      <a:pt x="533" y="68"/>
                    </a:lnTo>
                    <a:lnTo>
                      <a:pt x="564" y="0"/>
                    </a:lnTo>
                  </a:path>
                </a:pathLst>
              </a:custGeom>
              <a:solidFill>
                <a:srgbClr val="FF0000"/>
              </a:solidFill>
              <a:ln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>
                <a:off x="2341563" y="3311525"/>
                <a:ext cx="1806575" cy="1760538"/>
              </a:xfrm>
              <a:custGeom>
                <a:avLst/>
                <a:gdLst>
                  <a:gd name="T0" fmla="*/ 0 w 1152"/>
                  <a:gd name="T1" fmla="*/ 2147483647 h 1109"/>
                  <a:gd name="T2" fmla="*/ 297572071 w 1152"/>
                  <a:gd name="T3" fmla="*/ 2147483647 h 1109"/>
                  <a:gd name="T4" fmla="*/ 447588365 w 1152"/>
                  <a:gd name="T5" fmla="*/ 2147483647 h 1109"/>
                  <a:gd name="T6" fmla="*/ 595144142 w 1152"/>
                  <a:gd name="T7" fmla="*/ 2147483647 h 1109"/>
                  <a:gd name="T8" fmla="*/ 742701487 w 1152"/>
                  <a:gd name="T9" fmla="*/ 2147483647 h 1109"/>
                  <a:gd name="T10" fmla="*/ 892716213 w 1152"/>
                  <a:gd name="T11" fmla="*/ 2147483647 h 1109"/>
                  <a:gd name="T12" fmla="*/ 1040273559 w 1152"/>
                  <a:gd name="T13" fmla="*/ 2147483647 h 1109"/>
                  <a:gd name="T14" fmla="*/ 1342763528 w 1152"/>
                  <a:gd name="T15" fmla="*/ 2094251232 h 1109"/>
                  <a:gd name="T16" fmla="*/ 1637876650 w 1152"/>
                  <a:gd name="T17" fmla="*/ 1635582665 h 1109"/>
                  <a:gd name="T18" fmla="*/ 1935448721 w 1152"/>
                  <a:gd name="T19" fmla="*/ 1091228760 h 1109"/>
                  <a:gd name="T20" fmla="*/ 2087923965 w 1152"/>
                  <a:gd name="T21" fmla="*/ 811490543 h 1109"/>
                  <a:gd name="T22" fmla="*/ 2147483647 w 1152"/>
                  <a:gd name="T23" fmla="*/ 549394219 h 1109"/>
                  <a:gd name="T24" fmla="*/ 2147483647 w 1152"/>
                  <a:gd name="T25" fmla="*/ 325101042 h 1109"/>
                  <a:gd name="T26" fmla="*/ 2147483647 w 1152"/>
                  <a:gd name="T27" fmla="*/ 151209418 h 1109"/>
                  <a:gd name="T28" fmla="*/ 2147483647 w 1152"/>
                  <a:gd name="T29" fmla="*/ 37803148 h 1109"/>
                  <a:gd name="T30" fmla="*/ 2147483647 w 1152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2" h="1109">
                    <a:moveTo>
                      <a:pt x="0" y="1108"/>
                    </a:moveTo>
                    <a:lnTo>
                      <a:pt x="121" y="1095"/>
                    </a:lnTo>
                    <a:lnTo>
                      <a:pt x="182" y="1082"/>
                    </a:lnTo>
                    <a:lnTo>
                      <a:pt x="242" y="1064"/>
                    </a:lnTo>
                    <a:lnTo>
                      <a:pt x="302" y="1039"/>
                    </a:lnTo>
                    <a:lnTo>
                      <a:pt x="363" y="1004"/>
                    </a:lnTo>
                    <a:lnTo>
                      <a:pt x="423" y="960"/>
                    </a:lnTo>
                    <a:lnTo>
                      <a:pt x="546" y="831"/>
                    </a:lnTo>
                    <a:lnTo>
                      <a:pt x="666" y="649"/>
                    </a:lnTo>
                    <a:lnTo>
                      <a:pt x="787" y="433"/>
                    </a:lnTo>
                    <a:lnTo>
                      <a:pt x="849" y="322"/>
                    </a:lnTo>
                    <a:lnTo>
                      <a:pt x="908" y="218"/>
                    </a:lnTo>
                    <a:lnTo>
                      <a:pt x="970" y="129"/>
                    </a:lnTo>
                    <a:lnTo>
                      <a:pt x="1030" y="60"/>
                    </a:lnTo>
                    <a:lnTo>
                      <a:pt x="1091" y="15"/>
                    </a:lnTo>
                    <a:lnTo>
                      <a:pt x="1151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5930790" y="4753219"/>
                    <a:ext cx="527389" cy="5236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18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𝑍</m:t>
                          </m:r>
                        </m:oMath>
                      </m:oMathPara>
                    </a14:m>
                    <a:endParaRPr lang="en-US" altLang="zh-TW" sz="1800" i="1" dirty="0">
                      <a:latin typeface="Arial" charset="0"/>
                      <a:ea typeface="PMingLiU" pitchFamily="18" charset="-120"/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930790" y="4753219"/>
                    <a:ext cx="527389" cy="523631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3926062" y="5081589"/>
                    <a:ext cx="508861" cy="5236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1800" b="0" i="1" smtClean="0">
                              <a:latin typeface="Cambria Math"/>
                              <a:cs typeface="Arial" panose="020B0604020202020204" pitchFamily="34" charset="0"/>
                            </a:rPr>
                            <m:t>0</m:t>
                          </m:r>
                        </m:oMath>
                      </m:oMathPara>
                    </a14:m>
                    <a:endParaRPr lang="en-US" altLang="zh-TW" sz="1800" dirty="0">
                      <a:latin typeface="Arial" charset="0"/>
                      <a:ea typeface="PMingLiU" pitchFamily="18" charset="-120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926062" y="5081589"/>
                    <a:ext cx="508861" cy="523631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 flipV="1">
                <a:off x="3503613" y="3556000"/>
                <a:ext cx="0" cy="17208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17"/>
              <p:cNvSpPr>
                <a:spLocks noChangeShapeType="1"/>
              </p:cNvSpPr>
              <p:nvPr/>
            </p:nvSpPr>
            <p:spPr bwMode="auto">
              <a:xfrm flipH="1">
                <a:off x="3503613" y="5052171"/>
                <a:ext cx="1587" cy="641718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 type="stealth" w="med" len="med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Freeform 36"/>
              <p:cNvSpPr>
                <a:spLocks/>
              </p:cNvSpPr>
              <p:nvPr/>
            </p:nvSpPr>
            <p:spPr bwMode="auto">
              <a:xfrm>
                <a:off x="4168775" y="3311525"/>
                <a:ext cx="1808163" cy="1760538"/>
              </a:xfrm>
              <a:custGeom>
                <a:avLst/>
                <a:gdLst>
                  <a:gd name="T0" fmla="*/ 2147483647 w 1153"/>
                  <a:gd name="T1" fmla="*/ 2147483647 h 1109"/>
                  <a:gd name="T2" fmla="*/ 2147483647 w 1153"/>
                  <a:gd name="T3" fmla="*/ 2147483647 h 1109"/>
                  <a:gd name="T4" fmla="*/ 2147483647 w 1153"/>
                  <a:gd name="T5" fmla="*/ 2147483647 h 1109"/>
                  <a:gd name="T6" fmla="*/ 2147483647 w 1153"/>
                  <a:gd name="T7" fmla="*/ 2147483647 h 1109"/>
                  <a:gd name="T8" fmla="*/ 2087970343 w 1153"/>
                  <a:gd name="T9" fmla="*/ 2147483647 h 1109"/>
                  <a:gd name="T10" fmla="*/ 1937950839 w 1153"/>
                  <a:gd name="T11" fmla="*/ 2147483647 h 1109"/>
                  <a:gd name="T12" fmla="*/ 1790391878 w 1153"/>
                  <a:gd name="T13" fmla="*/ 2147483647 h 1109"/>
                  <a:gd name="T14" fmla="*/ 1492811845 w 1153"/>
                  <a:gd name="T15" fmla="*/ 2094251232 h 1109"/>
                  <a:gd name="T16" fmla="*/ 1192774404 w 1153"/>
                  <a:gd name="T17" fmla="*/ 1635582665 h 1109"/>
                  <a:gd name="T18" fmla="*/ 895195939 w 1153"/>
                  <a:gd name="T19" fmla="*/ 1091228760 h 1109"/>
                  <a:gd name="T20" fmla="*/ 747635411 w 1153"/>
                  <a:gd name="T21" fmla="*/ 811490543 h 1109"/>
                  <a:gd name="T22" fmla="*/ 597617474 w 1153"/>
                  <a:gd name="T23" fmla="*/ 549394219 h 1109"/>
                  <a:gd name="T24" fmla="*/ 450056946 w 1153"/>
                  <a:gd name="T25" fmla="*/ 325101042 h 1109"/>
                  <a:gd name="T26" fmla="*/ 297578465 w 1153"/>
                  <a:gd name="T27" fmla="*/ 151209418 h 1109"/>
                  <a:gd name="T28" fmla="*/ 150019505 w 1153"/>
                  <a:gd name="T29" fmla="*/ 37803148 h 1109"/>
                  <a:gd name="T30" fmla="*/ 0 w 1153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3" h="1109">
                    <a:moveTo>
                      <a:pt x="1152" y="1108"/>
                    </a:moveTo>
                    <a:lnTo>
                      <a:pt x="1030" y="1095"/>
                    </a:lnTo>
                    <a:lnTo>
                      <a:pt x="970" y="1082"/>
                    </a:lnTo>
                    <a:lnTo>
                      <a:pt x="909" y="1064"/>
                    </a:lnTo>
                    <a:lnTo>
                      <a:pt x="849" y="1039"/>
                    </a:lnTo>
                    <a:lnTo>
                      <a:pt x="788" y="1004"/>
                    </a:lnTo>
                    <a:lnTo>
                      <a:pt x="728" y="960"/>
                    </a:lnTo>
                    <a:lnTo>
                      <a:pt x="607" y="831"/>
                    </a:lnTo>
                    <a:lnTo>
                      <a:pt x="485" y="649"/>
                    </a:lnTo>
                    <a:lnTo>
                      <a:pt x="364" y="433"/>
                    </a:lnTo>
                    <a:lnTo>
                      <a:pt x="304" y="322"/>
                    </a:lnTo>
                    <a:lnTo>
                      <a:pt x="243" y="218"/>
                    </a:lnTo>
                    <a:lnTo>
                      <a:pt x="183" y="129"/>
                    </a:lnTo>
                    <a:lnTo>
                      <a:pt x="121" y="60"/>
                    </a:lnTo>
                    <a:lnTo>
                      <a:pt x="61" y="15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 Box 27"/>
              <p:cNvSpPr txBox="1">
                <a:spLocks noChangeArrowheads="1"/>
              </p:cNvSpPr>
              <p:nvPr/>
            </p:nvSpPr>
            <p:spPr bwMode="auto">
              <a:xfrm>
                <a:off x="2498725" y="3775075"/>
                <a:ext cx="527050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endParaRPr lang="en-US" altLang="en-US"/>
              </a:p>
            </p:txBody>
          </p:sp>
          <p:sp>
            <p:nvSpPr>
              <p:cNvPr id="39" name="Rectangle 31"/>
              <p:cNvSpPr>
                <a:spLocks noChangeArrowheads="1"/>
              </p:cNvSpPr>
              <p:nvPr/>
            </p:nvSpPr>
            <p:spPr bwMode="auto">
              <a:xfrm>
                <a:off x="2858974" y="5574080"/>
                <a:ext cx="1509916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 eaLnBrk="1" hangingPunct="1"/>
                <a:r>
                  <a:rPr lang="en-US" altLang="zh-TW" sz="1400" dirty="0">
                    <a:solidFill>
                      <a:srgbClr val="FF0000"/>
                    </a:solidFill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  <a:sym typeface="Symbol" pitchFamily="18" charset="2"/>
                  </a:rPr>
                  <a:t>Critical value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7006" y="2985155"/>
                    <a:ext cx="1714500" cy="922763"/>
                  </a:xfrm>
                  <a:prstGeom prst="rect">
                    <a:avLst/>
                  </a:prstGeom>
                  <a:solidFill>
                    <a:srgbClr val="FFCCFF"/>
                  </a:solidFill>
                  <a:ln>
                    <a:noFill/>
                  </a:ln>
                  <a:effectLst/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US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Rejection </a:t>
                    </a:r>
                    <a:r>
                      <a:rPr lang="en-US" alt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region, </a:t>
                    </a:r>
                    <a14:m>
                      <m:oMath xmlns:m="http://schemas.openxmlformats.org/officeDocument/2006/math">
                        <m:r>
                          <a:rPr lang="en-US" altLang="en-US" sz="18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𝛼</m:t>
                        </m:r>
                      </m:oMath>
                    </a14:m>
                    <a:endParaRPr lang="en-US" altLang="en-US" sz="18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66" name="Text 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187006" y="2985155"/>
                    <a:ext cx="1714500" cy="922763"/>
                  </a:xfrm>
                  <a:prstGeom prst="rect">
                    <a:avLst/>
                  </a:prstGeom>
                  <a:blipFill rotWithShape="1">
                    <a:blip r:embed="rId12"/>
                    <a:stretch>
                      <a:fillRect t="-4717" r="-3846" b="-14151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1" name="Straight Connector 40"/>
              <p:cNvCxnSpPr/>
              <p:nvPr/>
            </p:nvCxnSpPr>
            <p:spPr>
              <a:xfrm flipV="1">
                <a:off x="2247900" y="5053013"/>
                <a:ext cx="3719513" cy="158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Freeform 30"/>
              <p:cNvSpPr>
                <a:spLocks/>
              </p:cNvSpPr>
              <p:nvPr/>
            </p:nvSpPr>
            <p:spPr bwMode="auto">
              <a:xfrm flipH="1">
                <a:off x="2901505" y="3808881"/>
                <a:ext cx="375094" cy="1088558"/>
              </a:xfrm>
              <a:custGeom>
                <a:avLst/>
                <a:gdLst>
                  <a:gd name="T0" fmla="*/ 0 w 145"/>
                  <a:gd name="T1" fmla="*/ 0 h 419"/>
                  <a:gd name="T2" fmla="*/ 626348234 w 145"/>
                  <a:gd name="T3" fmla="*/ 19232656 h 419"/>
                  <a:gd name="T4" fmla="*/ 1207958661 w 145"/>
                  <a:gd name="T5" fmla="*/ 48956332 h 419"/>
                  <a:gd name="T6" fmla="*/ 1722460010 w 145"/>
                  <a:gd name="T7" fmla="*/ 83925518 h 419"/>
                  <a:gd name="T8" fmla="*/ 2125114473 w 145"/>
                  <a:gd name="T9" fmla="*/ 129384402 h 419"/>
                  <a:gd name="T10" fmla="*/ 2147483647 w 145"/>
                  <a:gd name="T11" fmla="*/ 178340733 h 419"/>
                  <a:gd name="T12" fmla="*/ 2147483647 w 145"/>
                  <a:gd name="T13" fmla="*/ 230794512 h 419"/>
                  <a:gd name="T14" fmla="*/ 2147483647 w 145"/>
                  <a:gd name="T15" fmla="*/ 284996354 h 419"/>
                  <a:gd name="T16" fmla="*/ 2147483647 w 145"/>
                  <a:gd name="T17" fmla="*/ 335700748 h 419"/>
                  <a:gd name="T18" fmla="*/ 2147483647 w 145"/>
                  <a:gd name="T19" fmla="*/ 386405142 h 419"/>
                  <a:gd name="T20" fmla="*/ 1946158510 w 145"/>
                  <a:gd name="T21" fmla="*/ 438858921 h 419"/>
                  <a:gd name="T22" fmla="*/ 1856678164 w 145"/>
                  <a:gd name="T23" fmla="*/ 491311378 h 419"/>
                  <a:gd name="T24" fmla="*/ 1856678164 w 145"/>
                  <a:gd name="T25" fmla="*/ 545513220 h 419"/>
                  <a:gd name="T26" fmla="*/ 2013267588 w 145"/>
                  <a:gd name="T27" fmla="*/ 596218936 h 419"/>
                  <a:gd name="T28" fmla="*/ 2147483647 w 145"/>
                  <a:gd name="T29" fmla="*/ 646923330 h 419"/>
                  <a:gd name="T30" fmla="*/ 2147483647 w 145"/>
                  <a:gd name="T31" fmla="*/ 690634152 h 419"/>
                  <a:gd name="T32" fmla="*/ 2147483647 w 145"/>
                  <a:gd name="T33" fmla="*/ 727351400 h 419"/>
                  <a:gd name="T34" fmla="*/ 2147483647 w 145"/>
                  <a:gd name="T35" fmla="*/ 730848848 h 41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45" h="419">
                    <a:moveTo>
                      <a:pt x="0" y="0"/>
                    </a:moveTo>
                    <a:lnTo>
                      <a:pt x="28" y="11"/>
                    </a:lnTo>
                    <a:lnTo>
                      <a:pt x="54" y="28"/>
                    </a:lnTo>
                    <a:lnTo>
                      <a:pt x="77" y="48"/>
                    </a:lnTo>
                    <a:lnTo>
                      <a:pt x="95" y="74"/>
                    </a:lnTo>
                    <a:lnTo>
                      <a:pt x="107" y="102"/>
                    </a:lnTo>
                    <a:lnTo>
                      <a:pt x="114" y="132"/>
                    </a:lnTo>
                    <a:lnTo>
                      <a:pt x="115" y="163"/>
                    </a:lnTo>
                    <a:lnTo>
                      <a:pt x="110" y="192"/>
                    </a:lnTo>
                    <a:lnTo>
                      <a:pt x="98" y="221"/>
                    </a:lnTo>
                    <a:lnTo>
                      <a:pt x="87" y="251"/>
                    </a:lnTo>
                    <a:lnTo>
                      <a:pt x="83" y="281"/>
                    </a:lnTo>
                    <a:lnTo>
                      <a:pt x="83" y="312"/>
                    </a:lnTo>
                    <a:lnTo>
                      <a:pt x="90" y="341"/>
                    </a:lnTo>
                    <a:lnTo>
                      <a:pt x="103" y="370"/>
                    </a:lnTo>
                    <a:lnTo>
                      <a:pt x="121" y="395"/>
                    </a:lnTo>
                    <a:lnTo>
                      <a:pt x="143" y="416"/>
                    </a:lnTo>
                    <a:lnTo>
                      <a:pt x="144" y="418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scene3d>
                <a:camera prst="orthographicFront">
                  <a:rot lat="0" lon="10800000" rev="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" name="Line 17"/>
            <p:cNvSpPr>
              <a:spLocks noChangeShapeType="1"/>
            </p:cNvSpPr>
            <p:nvPr/>
          </p:nvSpPr>
          <p:spPr bwMode="auto">
            <a:xfrm flipH="1">
              <a:off x="6096000" y="5562600"/>
              <a:ext cx="0" cy="25460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Rectangle 31"/>
            <p:cNvSpPr>
              <a:spLocks noChangeArrowheads="1"/>
            </p:cNvSpPr>
            <p:nvPr/>
          </p:nvSpPr>
          <p:spPr bwMode="auto">
            <a:xfrm>
              <a:off x="5257800" y="5765130"/>
              <a:ext cx="1113026" cy="320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 smtClean="0">
                  <a:solidFill>
                    <a:schemeClr val="accent2"/>
                  </a:solidFill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Z test statistic</a:t>
              </a:r>
              <a:endParaRPr lang="en-US" altLang="zh-TW" sz="1400" dirty="0">
                <a:solidFill>
                  <a:schemeClr val="accent2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</p:grpSp>
      <p:sp>
        <p:nvSpPr>
          <p:cNvPr id="43" name="Freeform 42"/>
          <p:cNvSpPr>
            <a:spLocks/>
          </p:cNvSpPr>
          <p:nvPr/>
        </p:nvSpPr>
        <p:spPr bwMode="auto">
          <a:xfrm>
            <a:off x="5791201" y="5353206"/>
            <a:ext cx="304800" cy="209393"/>
          </a:xfrm>
          <a:custGeom>
            <a:avLst/>
            <a:gdLst>
              <a:gd name="T0" fmla="*/ 1386366296 w 565"/>
              <a:gd name="T1" fmla="*/ 0 h 571"/>
              <a:gd name="T2" fmla="*/ 1386366296 w 565"/>
              <a:gd name="T3" fmla="*/ 1436488270 h 571"/>
              <a:gd name="T4" fmla="*/ 0 w 565"/>
              <a:gd name="T5" fmla="*/ 1436488270 h 571"/>
              <a:gd name="T6" fmla="*/ 167151258 w 565"/>
              <a:gd name="T7" fmla="*/ 1358362676 h 571"/>
              <a:gd name="T8" fmla="*/ 329384227 w 565"/>
              <a:gd name="T9" fmla="*/ 1272677410 h 571"/>
              <a:gd name="T10" fmla="*/ 486703612 w 565"/>
              <a:gd name="T11" fmla="*/ 1166830906 h 571"/>
              <a:gd name="T12" fmla="*/ 631731194 w 565"/>
              <a:gd name="T13" fmla="*/ 1058465041 h 571"/>
              <a:gd name="T14" fmla="*/ 769383696 w 565"/>
              <a:gd name="T15" fmla="*/ 929936350 h 571"/>
              <a:gd name="T16" fmla="*/ 899662684 w 565"/>
              <a:gd name="T17" fmla="*/ 796368936 h 571"/>
              <a:gd name="T18" fmla="*/ 1020109799 w 565"/>
              <a:gd name="T19" fmla="*/ 652719315 h 571"/>
              <a:gd name="T20" fmla="*/ 1128266679 w 565"/>
              <a:gd name="T21" fmla="*/ 501510023 h 571"/>
              <a:gd name="T22" fmla="*/ 1226590119 w 565"/>
              <a:gd name="T23" fmla="*/ 342741061 h 571"/>
              <a:gd name="T24" fmla="*/ 1310164964 w 565"/>
              <a:gd name="T25" fmla="*/ 171370530 h 571"/>
              <a:gd name="T26" fmla="*/ 1386366296 w 565"/>
              <a:gd name="T27" fmla="*/ 0 h 5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65" h="571">
                <a:moveTo>
                  <a:pt x="564" y="0"/>
                </a:moveTo>
                <a:lnTo>
                  <a:pt x="564" y="570"/>
                </a:lnTo>
                <a:lnTo>
                  <a:pt x="0" y="570"/>
                </a:lnTo>
                <a:lnTo>
                  <a:pt x="68" y="539"/>
                </a:lnTo>
                <a:lnTo>
                  <a:pt x="134" y="505"/>
                </a:lnTo>
                <a:lnTo>
                  <a:pt x="198" y="463"/>
                </a:lnTo>
                <a:lnTo>
                  <a:pt x="257" y="420"/>
                </a:lnTo>
                <a:lnTo>
                  <a:pt x="313" y="369"/>
                </a:lnTo>
                <a:lnTo>
                  <a:pt x="366" y="316"/>
                </a:lnTo>
                <a:lnTo>
                  <a:pt x="415" y="259"/>
                </a:lnTo>
                <a:lnTo>
                  <a:pt x="459" y="199"/>
                </a:lnTo>
                <a:lnTo>
                  <a:pt x="499" y="136"/>
                </a:lnTo>
                <a:lnTo>
                  <a:pt x="533" y="68"/>
                </a:lnTo>
                <a:lnTo>
                  <a:pt x="564" y="0"/>
                </a:lnTo>
              </a:path>
            </a:pathLst>
          </a:custGeom>
          <a:solidFill>
            <a:schemeClr val="accent2"/>
          </a:solidFill>
          <a:ln w="9525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" name="Freeform 30"/>
          <p:cNvSpPr>
            <a:spLocks/>
          </p:cNvSpPr>
          <p:nvPr/>
        </p:nvSpPr>
        <p:spPr bwMode="auto">
          <a:xfrm flipH="1">
            <a:off x="5678406" y="4981203"/>
            <a:ext cx="332505" cy="521092"/>
          </a:xfrm>
          <a:custGeom>
            <a:avLst/>
            <a:gdLst>
              <a:gd name="T0" fmla="*/ 0 w 145"/>
              <a:gd name="T1" fmla="*/ 0 h 419"/>
              <a:gd name="T2" fmla="*/ 626348234 w 145"/>
              <a:gd name="T3" fmla="*/ 19232656 h 419"/>
              <a:gd name="T4" fmla="*/ 1207958661 w 145"/>
              <a:gd name="T5" fmla="*/ 48956332 h 419"/>
              <a:gd name="T6" fmla="*/ 1722460010 w 145"/>
              <a:gd name="T7" fmla="*/ 83925518 h 419"/>
              <a:gd name="T8" fmla="*/ 2125114473 w 145"/>
              <a:gd name="T9" fmla="*/ 129384402 h 419"/>
              <a:gd name="T10" fmla="*/ 2147483647 w 145"/>
              <a:gd name="T11" fmla="*/ 178340733 h 419"/>
              <a:gd name="T12" fmla="*/ 2147483647 w 145"/>
              <a:gd name="T13" fmla="*/ 230794512 h 419"/>
              <a:gd name="T14" fmla="*/ 2147483647 w 145"/>
              <a:gd name="T15" fmla="*/ 284996354 h 419"/>
              <a:gd name="T16" fmla="*/ 2147483647 w 145"/>
              <a:gd name="T17" fmla="*/ 335700748 h 419"/>
              <a:gd name="T18" fmla="*/ 2147483647 w 145"/>
              <a:gd name="T19" fmla="*/ 386405142 h 419"/>
              <a:gd name="T20" fmla="*/ 1946158510 w 145"/>
              <a:gd name="T21" fmla="*/ 438858921 h 419"/>
              <a:gd name="T22" fmla="*/ 1856678164 w 145"/>
              <a:gd name="T23" fmla="*/ 491311378 h 419"/>
              <a:gd name="T24" fmla="*/ 1856678164 w 145"/>
              <a:gd name="T25" fmla="*/ 545513220 h 419"/>
              <a:gd name="T26" fmla="*/ 2013267588 w 145"/>
              <a:gd name="T27" fmla="*/ 596218936 h 419"/>
              <a:gd name="T28" fmla="*/ 2147483647 w 145"/>
              <a:gd name="T29" fmla="*/ 646923330 h 419"/>
              <a:gd name="T30" fmla="*/ 2147483647 w 145"/>
              <a:gd name="T31" fmla="*/ 690634152 h 419"/>
              <a:gd name="T32" fmla="*/ 2147483647 w 145"/>
              <a:gd name="T33" fmla="*/ 727351400 h 419"/>
              <a:gd name="T34" fmla="*/ 2147483647 w 145"/>
              <a:gd name="T35" fmla="*/ 730848848 h 41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45" h="419">
                <a:moveTo>
                  <a:pt x="0" y="0"/>
                </a:moveTo>
                <a:lnTo>
                  <a:pt x="28" y="11"/>
                </a:lnTo>
                <a:lnTo>
                  <a:pt x="54" y="28"/>
                </a:lnTo>
                <a:lnTo>
                  <a:pt x="77" y="48"/>
                </a:lnTo>
                <a:lnTo>
                  <a:pt x="95" y="74"/>
                </a:lnTo>
                <a:lnTo>
                  <a:pt x="107" y="102"/>
                </a:lnTo>
                <a:lnTo>
                  <a:pt x="114" y="132"/>
                </a:lnTo>
                <a:lnTo>
                  <a:pt x="115" y="163"/>
                </a:lnTo>
                <a:lnTo>
                  <a:pt x="110" y="192"/>
                </a:lnTo>
                <a:lnTo>
                  <a:pt x="98" y="221"/>
                </a:lnTo>
                <a:lnTo>
                  <a:pt x="87" y="251"/>
                </a:lnTo>
                <a:lnTo>
                  <a:pt x="83" y="281"/>
                </a:lnTo>
                <a:lnTo>
                  <a:pt x="83" y="312"/>
                </a:lnTo>
                <a:lnTo>
                  <a:pt x="90" y="341"/>
                </a:lnTo>
                <a:lnTo>
                  <a:pt x="103" y="370"/>
                </a:lnTo>
                <a:lnTo>
                  <a:pt x="121" y="395"/>
                </a:lnTo>
                <a:lnTo>
                  <a:pt x="143" y="416"/>
                </a:lnTo>
                <a:lnTo>
                  <a:pt x="144" y="418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 Box 42"/>
              <p:cNvSpPr txBox="1">
                <a:spLocks noChangeArrowheads="1"/>
              </p:cNvSpPr>
              <p:nvPr/>
            </p:nvSpPr>
            <p:spPr bwMode="auto">
              <a:xfrm>
                <a:off x="3701101" y="4855697"/>
                <a:ext cx="2026849" cy="52322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cs typeface="Arial" panose="020B0604020202020204" pitchFamily="34" charset="0"/>
                  </a:rPr>
                  <a:t>p-value </a:t>
                </a:r>
                <a:br>
                  <a:rPr lang="en-US" altLang="en-US" sz="1400" dirty="0" smtClean="0">
                    <a:cs typeface="Arial" panose="020B0604020202020204" pitchFamily="34" charset="0"/>
                  </a:rPr>
                </a:br>
                <a:r>
                  <a:rPr lang="en-US" altLang="en-US" sz="1400" dirty="0" smtClean="0"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1400" b="0" i="0" smtClean="0">
                        <a:latin typeface="Cambria Math"/>
                        <a:cs typeface="Arial" panose="020B0604020202020204" pitchFamily="34" charset="0"/>
                      </a:rPr>
                      <m:t>P</m:t>
                    </m:r>
                    <m:d>
                      <m:dPr>
                        <m:ctrlPr>
                          <a:rPr lang="en-US" altLang="en-US" sz="1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en-US" sz="1400" i="1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US" altLang="en-US" sz="14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≤</m:t>
                        </m:r>
                        <m:r>
                          <a:rPr lang="en-US" altLang="en-US" sz="14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𝑡𝑒𝑠𝑡</m:t>
                        </m:r>
                        <m:r>
                          <a:rPr lang="en-US" altLang="en-US" sz="14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altLang="en-US" sz="14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𝑠𝑡𝑎𝑡𝑖𝑠𝑡𝑖𝑐</m:t>
                        </m:r>
                      </m:e>
                    </m:d>
                  </m:oMath>
                </a14:m>
                <a:endPara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1101" y="4855697"/>
                <a:ext cx="2026849" cy="523220"/>
              </a:xfrm>
              <a:prstGeom prst="rect">
                <a:avLst/>
              </a:prstGeom>
              <a:blipFill rotWithShape="0">
                <a:blip r:embed="rId13"/>
                <a:stretch>
                  <a:fillRect l="-901" t="-2353" b="-105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4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Make Statistical Decision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For </a:t>
                </a:r>
                <a:r>
                  <a:rPr lang="en-US" sz="2600" b="1" u="sng" dirty="0" smtClean="0"/>
                  <a:t>two-tail</a:t>
                </a:r>
                <a:r>
                  <a:rPr lang="en-US" sz="2600" dirty="0" smtClean="0"/>
                  <a:t> </a:t>
                </a:r>
                <a:r>
                  <a:rPr lang="en-US" sz="2600" dirty="0"/>
                  <a:t>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dirty="0">
                    <a:solidFill>
                      <a:srgbClr val="FF0000"/>
                    </a:solidFill>
                  </a:rPr>
                  <a:t> </a:t>
                </a:r>
                <a:r>
                  <a:rPr lang="en-US" sz="2600" dirty="0"/>
                  <a:t>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≠</m:t>
                    </m:r>
                    <m:sSub>
                      <m:sSub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dirty="0"/>
              </a:p>
              <a:p>
                <a:endParaRPr lang="en-US" altLang="en-US" sz="2600" dirty="0">
                  <a:cs typeface="Arial" panose="020B0604020202020204" pitchFamily="34" charset="0"/>
                </a:endParaRPr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530725"/>
              </a:xfrm>
              <a:blipFill rotWithShape="0">
                <a:blip r:embed="rId2"/>
                <a:stretch>
                  <a:fillRect l="-281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914400" y="3074828"/>
            <a:ext cx="7315200" cy="2438400"/>
            <a:chOff x="45610" y="3311525"/>
            <a:chExt cx="8182087" cy="2673350"/>
          </a:xfrm>
        </p:grpSpPr>
        <p:sp>
          <p:nvSpPr>
            <p:cNvPr id="33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00B05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5764212" y="5080000"/>
                  <a:ext cx="527389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2" y="5080000"/>
                  <a:ext cx="527389" cy="523631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17"/>
            <p:cNvSpPr>
              <a:spLocks noChangeShapeType="1"/>
            </p:cNvSpPr>
            <p:nvPr/>
          </p:nvSpPr>
          <p:spPr bwMode="auto">
            <a:xfrm flipH="1">
              <a:off x="3505200" y="52228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21"/>
            <p:cNvSpPr>
              <a:spLocks noChangeShapeType="1"/>
            </p:cNvSpPr>
            <p:nvPr/>
          </p:nvSpPr>
          <p:spPr bwMode="auto">
            <a:xfrm>
              <a:off x="4851400" y="52609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00B05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2498725" y="3775075"/>
              <a:ext cx="5270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altLang="en-US"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Rectangle 31"/>
            <p:cNvSpPr>
              <a:spLocks noChangeArrowheads="1"/>
            </p:cNvSpPr>
            <p:nvPr/>
          </p:nvSpPr>
          <p:spPr bwMode="auto">
            <a:xfrm>
              <a:off x="2576662" y="5527675"/>
              <a:ext cx="1219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- Test statistic</a:t>
              </a:r>
              <a:endParaRPr lang="en-US" altLang="zh-TW" sz="14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sp>
          <p:nvSpPr>
            <p:cNvPr id="47" name="Rectangle 32"/>
            <p:cNvSpPr>
              <a:spLocks noChangeArrowheads="1"/>
            </p:cNvSpPr>
            <p:nvPr/>
          </p:nvSpPr>
          <p:spPr bwMode="auto">
            <a:xfrm>
              <a:off x="4419600" y="5524500"/>
              <a:ext cx="12192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Test statistic</a:t>
              </a:r>
              <a:endParaRPr lang="en-US" altLang="zh-TW" sz="14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45610" y="3380306"/>
                  <a:ext cx="3140652" cy="4049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i="1" smtClean="0">
                            <a:latin typeface="Cambria Math"/>
                            <a:cs typeface="Arial" panose="020B060402020202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altLang="en-US" sz="18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en-US" sz="1800" i="1">
                                <a:latin typeface="Cambria Math"/>
                                <a:cs typeface="Arial" panose="020B0604020202020204" pitchFamily="34" charset="0"/>
                              </a:rPr>
                              <m:t>𝑍</m:t>
                            </m:r>
                            <m:r>
                              <a:rPr lang="en-US" altLang="en-US" sz="1800" i="1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≤</m:t>
                            </m:r>
                            <m:r>
                              <a:rPr lang="en-US" altLang="en-US" sz="1800" b="0" i="1" smtClean="0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−|</m:t>
                            </m:r>
                            <m:r>
                              <a:rPr lang="en-US" altLang="en-US" sz="1800" i="1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𝑡𝑒𝑠𝑡</m:t>
                            </m:r>
                            <m:r>
                              <a:rPr lang="en-US" altLang="en-US" sz="1800" i="1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a:rPr lang="en-US" altLang="en-US" sz="1800" i="1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𝑠𝑡𝑎𝑡𝑖𝑠𝑡𝑖𝑐</m:t>
                            </m:r>
                            <m:r>
                              <a:rPr lang="en-US" altLang="en-US" sz="1800" b="0" i="1" smtClean="0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|</m:t>
                            </m:r>
                          </m:e>
                        </m:d>
                      </m:oMath>
                    </m:oMathPara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610" y="3380306"/>
                  <a:ext cx="3140652" cy="404919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b="-1500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Connector 49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53381" y="3346551"/>
                  <a:ext cx="2874316" cy="4049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i="1" smtClean="0">
                            <a:latin typeface="Cambria Math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en-US" altLang="en-US" sz="1800" i="1" smtClean="0">
                            <a:latin typeface="Cambria Math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en-US" sz="180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  <m:r>
                          <a:rPr lang="en-US" altLang="en-US" sz="180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≥</m:t>
                        </m:r>
                        <m:r>
                          <a:rPr lang="en-US" altLang="en-US" sz="1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|</m:t>
                        </m:r>
                        <m:r>
                          <a:rPr lang="en-US" altLang="en-US" sz="18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𝑡𝑒𝑠𝑡</m:t>
                        </m:r>
                        <m:r>
                          <a:rPr lang="en-US" altLang="en-US" sz="18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altLang="en-US" sz="18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𝑠𝑡𝑎𝑡𝑖𝑠𝑡𝑖𝑐</m:t>
                        </m:r>
                        <m:r>
                          <a:rPr lang="en-US" altLang="en-US" sz="1800" b="0" i="1" smtClean="0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|</m:t>
                        </m:r>
                        <m:r>
                          <a:rPr lang="en-US" altLang="en-US" sz="18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)</m:t>
                        </m:r>
                      </m:oMath>
                    </m:oMathPara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0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3381" y="3346551"/>
                  <a:ext cx="2874316" cy="404919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 b="-1500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2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600200" y="2362200"/>
            <a:ext cx="6248400" cy="756742"/>
            <a:chOff x="1600200" y="2868772"/>
            <a:chExt cx="5943600" cy="7567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600200" y="2868772"/>
                  <a:ext cx="5943600" cy="646331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marL="0" lvl="1" indent="0" algn="ctr" eaLnBrk="1" hangingPunct="1">
                    <a:spcBef>
                      <a:spcPct val="50000"/>
                    </a:spcBef>
                  </a:pPr>
                  <a:r>
                    <a:rPr lang="en-US" altLang="en-US" sz="18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p-value = </a:t>
                  </a:r>
                  <a14:m>
                    <m:oMath xmlns:m="http://schemas.openxmlformats.org/officeDocument/2006/math">
                      <m:r>
                        <a:rPr lang="en-US" altLang="en-US" sz="1800" i="1">
                          <a:latin typeface="Cambria Math"/>
                          <a:cs typeface="Arial" panose="020B0604020202020204" pitchFamily="34" charset="0"/>
                        </a:rPr>
                        <m:t>𝑃</m:t>
                      </m:r>
                      <m:d>
                        <m:dPr>
                          <m:ctrlPr>
                            <a:rPr lang="en-US" altLang="en-US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en-US" sz="1800" i="1">
                              <a:latin typeface="Cambria Math"/>
                              <a:cs typeface="Arial" panose="020B0604020202020204" pitchFamily="34" charset="0"/>
                            </a:rPr>
                            <m:t>𝑍</m:t>
                          </m:r>
                          <m:r>
                            <a:rPr lang="en-US" altLang="en-US" sz="18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≤</m:t>
                          </m:r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altLang="en-US" sz="1800" b="0" i="1" smtClean="0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|</m:t>
                          </m:r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𝑡𝑒𝑠𝑡</m:t>
                          </m:r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𝑠𝑡𝑎𝑡𝑖𝑠𝑡𝑖𝑐</m:t>
                          </m:r>
                          <m:r>
                            <a:rPr lang="en-US" altLang="en-US" sz="1800" b="0" i="1" smtClean="0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|</m:t>
                          </m:r>
                        </m:e>
                      </m:d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altLang="en-US" sz="1800" i="1">
                          <a:latin typeface="Cambria Math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en-US" sz="1800" i="1">
                          <a:latin typeface="Cambria Math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en-US" sz="1800" i="1">
                          <a:latin typeface="Cambria Math"/>
                          <a:cs typeface="Arial" panose="020B0604020202020204" pitchFamily="34" charset="0"/>
                        </a:rPr>
                        <m:t>𝑍</m:t>
                      </m:r>
                      <m:r>
                        <a:rPr lang="en-US" altLang="en-US" sz="1800" i="1" dirty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≥</m:t>
                      </m:r>
                      <m:r>
                        <a:rPr lang="en-US" altLang="en-US" sz="1800" b="0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|</m:t>
                      </m:r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𝑡𝑒𝑠𝑡</m:t>
                      </m:r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𝑠𝑡𝑎𝑡𝑖𝑠𝑡𝑖𝑐</m:t>
                      </m:r>
                      <m:r>
                        <a:rPr lang="en-US" altLang="en-US" sz="1800" b="0" i="1" smtClean="0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|</m:t>
                      </m:r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)</m:t>
                      </m:r>
                    </m:oMath>
                  </a14:m>
                  <a:endParaRPr lang="en-US" altLang="en-US" sz="1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4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00200" y="2868772"/>
                  <a:ext cx="5943600" cy="646331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 t="-4717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traight Arrow Connector 74"/>
            <p:cNvCxnSpPr/>
            <p:nvPr/>
          </p:nvCxnSpPr>
          <p:spPr>
            <a:xfrm flipV="1">
              <a:off x="2191058" y="3219482"/>
              <a:ext cx="1015902" cy="406032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flipH="1" flipV="1">
              <a:off x="5914995" y="3219482"/>
              <a:ext cx="1123829" cy="375244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2286000" y="5515979"/>
                <a:ext cx="4572000" cy="646331"/>
              </a:xfrm>
              <a:prstGeom prst="rect">
                <a:avLst/>
              </a:prstGeom>
              <a:solidFill>
                <a:srgbClr val="FFFF99"/>
              </a:solidFill>
              <a:ln>
                <a:solidFill>
                  <a:srgbClr val="FFFF99"/>
                </a:solidFill>
              </a:ln>
            </p:spPr>
            <p:txBody>
              <a:bodyPr>
                <a:spAutoFit/>
              </a:bodyPr>
              <a:lstStyle/>
              <a:p>
                <a:pPr marL="0" lvl="2" algn="ctr"/>
                <a:r>
                  <a:rPr lang="en-US" dirty="0"/>
                  <a:t>If p-value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dirty="0"/>
                  <a:t>, then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lvl="2" algn="ctr"/>
                <a:r>
                  <a:rPr lang="en-US" dirty="0"/>
                  <a:t>Otherwise, do not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515979"/>
                <a:ext cx="4572000" cy="646331"/>
              </a:xfrm>
              <a:prstGeom prst="rect">
                <a:avLst/>
              </a:prstGeom>
              <a:blipFill rotWithShape="0">
                <a:blip r:embed="rId17"/>
                <a:stretch>
                  <a:fillRect t="-4630" b="-12963"/>
                </a:stretch>
              </a:blipFill>
              <a:ln>
                <a:solidFill>
                  <a:srgbClr val="FFFF99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765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Make Statistical Decision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534400" cy="4530725"/>
              </a:xfrm>
            </p:spPr>
            <p:txBody>
              <a:bodyPr/>
              <a:lstStyle/>
              <a:p>
                <a:r>
                  <a:rPr lang="en-US" sz="2600" dirty="0"/>
                  <a:t>For </a:t>
                </a:r>
                <a:r>
                  <a:rPr lang="en-US" sz="2600" b="1" u="sng" dirty="0" smtClean="0"/>
                  <a:t>lower-tail</a:t>
                </a:r>
                <a:r>
                  <a:rPr lang="en-US" sz="2600" dirty="0" smtClean="0"/>
                  <a:t> </a:t>
                </a:r>
                <a:r>
                  <a:rPr lang="en-US" sz="2600" dirty="0"/>
                  <a:t>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 dirty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≥</m:t>
                    </m:r>
                    <m:sSub>
                      <m:sSub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𝜇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sz="2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altLang="en-US" sz="2200" dirty="0">
                  <a:cs typeface="Arial" panose="020B0604020202020204" pitchFamily="34" charset="0"/>
                </a:endParaRPr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534400" cy="4530725"/>
              </a:xfrm>
              <a:blipFill rotWithShape="1">
                <a:blip r:embed="rId2"/>
                <a:stretch>
                  <a:fillRect l="-28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257800" y="5822950"/>
            <a:ext cx="3581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 altLang="zh-TW">
              <a:ea typeface="PMingLiU" pitchFamily="18" charset="-12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259150" y="1676399"/>
            <a:ext cx="6232163" cy="2093420"/>
            <a:chOff x="-492633" y="3311525"/>
            <a:chExt cx="6970703" cy="2295133"/>
          </a:xfrm>
        </p:grpSpPr>
        <p:sp>
          <p:nvSpPr>
            <p:cNvPr id="51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00B05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>
                  <a:spLocks noChangeArrowheads="1"/>
                </p:cNvSpPr>
                <p:nvPr/>
              </p:nvSpPr>
              <p:spPr bwMode="auto">
                <a:xfrm>
                  <a:off x="5950681" y="4876801"/>
                  <a:ext cx="527389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50681" y="4876801"/>
                  <a:ext cx="527389" cy="52363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auto">
            <a:xfrm>
              <a:off x="3481414" y="5080799"/>
              <a:ext cx="0" cy="19605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2498725" y="3775075"/>
              <a:ext cx="5270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altLang="en-US"/>
            </a:p>
          </p:txBody>
        </p:sp>
        <p:sp>
          <p:nvSpPr>
            <p:cNvPr id="64" name="Rectangle 31"/>
            <p:cNvSpPr>
              <a:spLocks noChangeArrowheads="1"/>
            </p:cNvSpPr>
            <p:nvPr/>
          </p:nvSpPr>
          <p:spPr bwMode="auto">
            <a:xfrm>
              <a:off x="2552876" y="5149457"/>
              <a:ext cx="1219200" cy="457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Test statistic</a:t>
              </a:r>
              <a:endParaRPr lang="en-US" altLang="zh-TW" sz="14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-492633" y="3407860"/>
                  <a:ext cx="3769232" cy="4049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 smtClean="0">
                      <a:cs typeface="Arial" panose="020B0604020202020204" pitchFamily="34" charset="0"/>
                    </a:rPr>
                    <a:t>p-value =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en-US" sz="1800" b="0" i="0" smtClean="0">
                          <a:latin typeface="Cambria Math"/>
                          <a:cs typeface="Arial" panose="020B0604020202020204" pitchFamily="34" charset="0"/>
                        </a:rPr>
                        <m:t>P</m:t>
                      </m:r>
                      <m:d>
                        <m:dPr>
                          <m:ctrlPr>
                            <a:rPr lang="en-US" altLang="en-US" sz="18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en-US" sz="1800" i="1">
                              <a:latin typeface="Cambria Math"/>
                              <a:cs typeface="Arial" panose="020B0604020202020204" pitchFamily="34" charset="0"/>
                            </a:rPr>
                            <m:t>𝑍</m:t>
                          </m:r>
                          <m:r>
                            <a:rPr lang="en-US" altLang="en-US" sz="180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≤</m:t>
                          </m:r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𝑡𝑒𝑠𝑡</m:t>
                          </m:r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US" altLang="en-US" sz="18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𝑠𝑡𝑎𝑡𝑖𝑠𝑡𝑖𝑐</m:t>
                          </m:r>
                        </m:e>
                      </m:d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6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-492633" y="3407860"/>
                  <a:ext cx="3769232" cy="404919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l="-725" t="-8197" b="-2459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Connector 66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"/>
              <p:cNvSpPr txBox="1">
                <a:spLocks/>
              </p:cNvSpPr>
              <p:nvPr/>
            </p:nvSpPr>
            <p:spPr bwMode="auto">
              <a:xfrm>
                <a:off x="457200" y="3733800"/>
                <a:ext cx="8534400" cy="22653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600" kern="0" dirty="0" smtClean="0"/>
                  <a:t>For </a:t>
                </a:r>
                <a:r>
                  <a:rPr lang="en-US" sz="2600" b="1" u="sng" kern="0" dirty="0" smtClean="0"/>
                  <a:t>upper-tail</a:t>
                </a:r>
                <a:r>
                  <a:rPr lang="en-US" sz="2600" kern="0" dirty="0" smtClean="0"/>
                  <a:t> </a:t>
                </a:r>
                <a:r>
                  <a:rPr lang="en-US" sz="2600" kern="0" dirty="0"/>
                  <a:t>test: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600" i="1" kern="0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600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≤</m:t>
                    </m:r>
                    <m:sSub>
                      <m:sSubPr>
                        <m:ctrlPr>
                          <a:rPr lang="en-US" sz="26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kern="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600" i="1" kern="0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  <m:r>
                      <a:rPr lang="en-US" sz="2600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600" i="1" kern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&gt;</m:t>
                    </m:r>
                    <m:sSub>
                      <m:sSubPr>
                        <m:ctrlPr>
                          <a:rPr lang="en-US" sz="26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 ker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 ker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kern="0" dirty="0"/>
              </a:p>
            </p:txBody>
          </p:sp>
        </mc:Choice>
        <mc:Fallback xmlns="">
          <p:sp>
            <p:nvSpPr>
              <p:cNvPr id="2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733800"/>
                <a:ext cx="8534400" cy="2265362"/>
              </a:xfrm>
              <a:prstGeom prst="rect">
                <a:avLst/>
              </a:prstGeom>
              <a:blipFill rotWithShape="1">
                <a:blip r:embed="rId15"/>
                <a:stretch>
                  <a:fillRect l="-286" t="-215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2730959" y="4191001"/>
            <a:ext cx="6239625" cy="2093419"/>
            <a:chOff x="2247900" y="3311525"/>
            <a:chExt cx="6979051" cy="2295129"/>
          </a:xfrm>
        </p:grpSpPr>
        <p:sp>
          <p:nvSpPr>
            <p:cNvPr id="37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5926485" y="4896530"/>
                  <a:ext cx="527389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485" y="4896530"/>
                  <a:ext cx="527389" cy="523631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2" y="5081589"/>
                  <a:ext cx="508861" cy="523631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21"/>
            <p:cNvSpPr>
              <a:spLocks noChangeShapeType="1"/>
            </p:cNvSpPr>
            <p:nvPr/>
          </p:nvSpPr>
          <p:spPr bwMode="auto">
            <a:xfrm>
              <a:off x="4851400" y="5065912"/>
              <a:ext cx="3174" cy="228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00B05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 Box 27"/>
            <p:cNvSpPr txBox="1">
              <a:spLocks noChangeArrowheads="1"/>
            </p:cNvSpPr>
            <p:nvPr/>
          </p:nvSpPr>
          <p:spPr bwMode="auto">
            <a:xfrm>
              <a:off x="2498725" y="3775075"/>
              <a:ext cx="5270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endParaRPr lang="en-US" altLang="en-US"/>
            </a:p>
          </p:txBody>
        </p:sp>
        <p:sp>
          <p:nvSpPr>
            <p:cNvPr id="46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Rectangle 32"/>
            <p:cNvSpPr>
              <a:spLocks noChangeArrowheads="1"/>
            </p:cNvSpPr>
            <p:nvPr/>
          </p:nvSpPr>
          <p:spPr bwMode="auto">
            <a:xfrm>
              <a:off x="4419600" y="5149452"/>
              <a:ext cx="1219199" cy="457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4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Test statistic</a:t>
              </a:r>
              <a:endParaRPr lang="en-US" altLang="zh-TW" sz="14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29874" y="3360093"/>
                  <a:ext cx="3897077" cy="4049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800" dirty="0" smtClean="0">
                      <a:cs typeface="Arial" panose="020B0604020202020204" pitchFamily="34" charset="0"/>
                    </a:rPr>
                    <a:t>p-value = </a:t>
                  </a:r>
                  <a14:m>
                    <m:oMath xmlns:m="http://schemas.openxmlformats.org/officeDocument/2006/math">
                      <m:r>
                        <a:rPr lang="en-US" altLang="en-US" sz="1800" i="1">
                          <a:latin typeface="Cambria Math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en-US" sz="1800" i="1">
                          <a:latin typeface="Cambria Math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en-US" sz="1800" i="1">
                          <a:latin typeface="Cambria Math"/>
                          <a:cs typeface="Arial" panose="020B0604020202020204" pitchFamily="34" charset="0"/>
                        </a:rPr>
                        <m:t>𝑍</m:t>
                      </m:r>
                      <m:r>
                        <a:rPr lang="en-US" altLang="en-US" sz="1800" i="1" dirty="0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≥</m:t>
                      </m:r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𝑡𝑒𝑠𝑡</m:t>
                      </m:r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𝑠𝑡𝑎𝑡𝑖𝑠𝑡𝑖𝑐</m:t>
                      </m:r>
                      <m:r>
                        <a:rPr lang="en-US" altLang="en-US" sz="18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)</m:t>
                      </m:r>
                    </m:oMath>
                  </a14:m>
                  <a:endPara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0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29874" y="3360093"/>
                  <a:ext cx="3897077" cy="404919"/>
                </a:xfrm>
                <a:prstGeom prst="rect">
                  <a:avLst/>
                </a:prstGeom>
                <a:blipFill rotWithShape="1">
                  <a:blip r:embed="rId18"/>
                  <a:stretch>
                    <a:fillRect t="-8333" b="-26667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5776772" y="2156137"/>
                <a:ext cx="3229005" cy="646331"/>
              </a:xfrm>
              <a:prstGeom prst="rect">
                <a:avLst/>
              </a:prstGeom>
              <a:solidFill>
                <a:srgbClr val="FFFF99"/>
              </a:solidFill>
              <a:ln>
                <a:solidFill>
                  <a:srgbClr val="FFFF99"/>
                </a:solidFill>
              </a:ln>
            </p:spPr>
            <p:txBody>
              <a:bodyPr wrap="square">
                <a:spAutoFit/>
              </a:bodyPr>
              <a:lstStyle/>
              <a:p>
                <a:pPr marL="0" lvl="2" algn="ctr"/>
                <a:r>
                  <a:rPr lang="en-US" dirty="0"/>
                  <a:t>If p-value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dirty="0"/>
                  <a:t>, then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lvl="2" algn="ctr"/>
                <a:r>
                  <a:rPr lang="en-US" dirty="0"/>
                  <a:t>Otherwise, do not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772" y="2156137"/>
                <a:ext cx="3229005" cy="646331"/>
              </a:xfrm>
              <a:prstGeom prst="rect">
                <a:avLst/>
              </a:prstGeom>
              <a:blipFill rotWithShape="1">
                <a:blip r:embed="rId19"/>
                <a:stretch>
                  <a:fillRect t="-3704" b="-12963"/>
                </a:stretch>
              </a:blipFill>
              <a:ln>
                <a:solidFill>
                  <a:srgbClr val="FFFF99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228600" y="4634139"/>
                <a:ext cx="3229005" cy="646331"/>
              </a:xfrm>
              <a:prstGeom prst="rect">
                <a:avLst/>
              </a:prstGeom>
              <a:solidFill>
                <a:srgbClr val="FFFF99"/>
              </a:solidFill>
              <a:ln>
                <a:solidFill>
                  <a:srgbClr val="FFFF99"/>
                </a:solidFill>
              </a:ln>
            </p:spPr>
            <p:txBody>
              <a:bodyPr wrap="square">
                <a:spAutoFit/>
              </a:bodyPr>
              <a:lstStyle/>
              <a:p>
                <a:pPr marL="0" lvl="2" algn="ctr"/>
                <a:r>
                  <a:rPr lang="en-US" dirty="0"/>
                  <a:t>If p-value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dirty="0"/>
                  <a:t>, then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lvl="2" algn="ctr"/>
                <a:r>
                  <a:rPr lang="en-US" dirty="0"/>
                  <a:t>Otherwise, do not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634139"/>
                <a:ext cx="3229005" cy="646331"/>
              </a:xfrm>
              <a:prstGeom prst="rect">
                <a:avLst/>
              </a:prstGeom>
              <a:blipFill rotWithShape="1">
                <a:blip r:embed="rId20"/>
                <a:stretch>
                  <a:fillRect t="-3704" b="-12963"/>
                </a:stretch>
              </a:blipFill>
              <a:ln>
                <a:solidFill>
                  <a:srgbClr val="FFFF99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21426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9" grpId="0" animBg="1"/>
      <p:bldP spid="6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Make Statistical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 statistical hypothesis testing, we make the decision based on only one sample, we do not have the information to claim that the null hypothesis is true or false with 100% certainty</a:t>
            </a:r>
          </a:p>
          <a:p>
            <a:r>
              <a:rPr lang="en-US" sz="2600" dirty="0" smtClean="0"/>
              <a:t>Whether the null hypothesis is rejected or not rejected, we always facing a risk of making a wrong decision</a:t>
            </a:r>
          </a:p>
          <a:p>
            <a:r>
              <a:rPr lang="en-US" sz="2600" dirty="0" smtClean="0"/>
              <a:t>We never prove any one of the two hypotheses is true or false, we simply reject or do not reject the null hypothesis with a risk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9168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Make Statistical Decision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10173295"/>
                  </p:ext>
                </p:extLst>
              </p:nvPr>
            </p:nvGraphicFramePr>
            <p:xfrm>
              <a:off x="457200" y="1981200"/>
              <a:ext cx="8229600" cy="3139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/>
                    <a:gridCol w="2743200"/>
                    <a:gridCol w="2743200"/>
                  </a:tblGrid>
                  <a:tr h="142240">
                    <a:tc rowSpan="2">
                      <a:txBody>
                        <a:bodyPr/>
                        <a:lstStyle/>
                        <a:p>
                          <a:r>
                            <a:rPr lang="en-US" sz="2600" dirty="0" smtClean="0">
                              <a:latin typeface="Calibri" panose="020F0502020204030204" pitchFamily="34" charset="0"/>
                            </a:rPr>
                            <a:t>Decision</a:t>
                          </a:r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smtClean="0">
                              <a:latin typeface="Calibri" panose="020F0502020204030204" pitchFamily="34" charset="0"/>
                            </a:rPr>
                            <a:t>The Truth</a:t>
                          </a:r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600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0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600" b="0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600" dirty="0" smtClean="0">
                              <a:solidFill>
                                <a:schemeClr val="bg1"/>
                              </a:solidFill>
                              <a:latin typeface="Calibri" panose="020F0502020204030204" pitchFamily="34" charset="0"/>
                            </a:rPr>
                            <a:t> True</a:t>
                          </a:r>
                          <a:endParaRPr lang="en-US" sz="2600" dirty="0">
                            <a:solidFill>
                              <a:schemeClr val="bg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600" i="1" baseline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0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600" b="0" i="1" baseline="0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600" dirty="0" smtClean="0">
                              <a:solidFill>
                                <a:schemeClr val="bg1"/>
                              </a:solidFill>
                              <a:latin typeface="Calibri" panose="020F0502020204030204" pitchFamily="34" charset="0"/>
                            </a:rPr>
                            <a:t> False</a:t>
                          </a:r>
                          <a:endParaRPr lang="en-US" sz="2600" dirty="0">
                            <a:solidFill>
                              <a:schemeClr val="bg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600" dirty="0" smtClean="0">
                              <a:latin typeface="Calibri" panose="020F0502020204030204" pitchFamily="34" charset="0"/>
                            </a:rPr>
                            <a:t>Do not</a:t>
                          </a:r>
                          <a:r>
                            <a:rPr lang="en-US" sz="2600" baseline="0" dirty="0" smtClean="0">
                              <a:latin typeface="Calibri" panose="020F0502020204030204" pitchFamily="34" charset="0"/>
                            </a:rPr>
                            <a:t> reject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60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0" i="1" baseline="0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600" b="0" i="1" baseline="0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smtClean="0">
                              <a:latin typeface="Calibri" panose="020F0502020204030204" pitchFamily="34" charset="0"/>
                            </a:rPr>
                            <a:t>Level</a:t>
                          </a:r>
                          <a:r>
                            <a:rPr lang="en-US" sz="2600" baseline="0" dirty="0" smtClean="0">
                              <a:latin typeface="Calibri" panose="020F0502020204030204" pitchFamily="34" charset="0"/>
                            </a:rPr>
                            <a:t> of </a:t>
                          </a:r>
                          <a:r>
                            <a:rPr lang="en-US" sz="2600" dirty="0" smtClean="0">
                              <a:latin typeface="Calibri" panose="020F0502020204030204" pitchFamily="34" charset="0"/>
                            </a:rPr>
                            <a:t>Confidence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(1−</m:t>
                                </m:r>
                                <m:r>
                                  <a:rPr lang="en-US" sz="2600" b="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n-US" sz="26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smtClean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</a:rPr>
                            <a:t>Type II Error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600" b="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en-US" sz="2600" b="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  <m:r>
                                  <a:rPr lang="en-US" sz="2600" b="0" i="1" dirty="0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600" dirty="0">
                            <a:solidFill>
                              <a:srgbClr val="FF0000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600" baseline="0" dirty="0" smtClean="0">
                              <a:latin typeface="Calibri" panose="020F0502020204030204" pitchFamily="34" charset="0"/>
                            </a:rPr>
                            <a:t>Reject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60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0" i="1" baseline="0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600" b="0" i="1" baseline="0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smtClean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</a:rPr>
                            <a:t>Type I Error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r>
                                  <a:rPr lang="en-US" sz="2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n-US" sz="26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600" dirty="0">
                            <a:solidFill>
                              <a:srgbClr val="FF0000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smtClean="0">
                              <a:latin typeface="Calibri" panose="020F0502020204030204" pitchFamily="34" charset="0"/>
                            </a:rPr>
                            <a:t>Power of the Test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(1−</m:t>
                                </m:r>
                                <m:r>
                                  <a:rPr lang="en-US" sz="2600" b="0" i="1" dirty="0" smtClean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  <m:r>
                                  <a:rPr lang="en-US" sz="2600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65835950"/>
                  </p:ext>
                </p:extLst>
              </p:nvPr>
            </p:nvGraphicFramePr>
            <p:xfrm>
              <a:off x="457200" y="1981200"/>
              <a:ext cx="8229600" cy="3139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/>
                    <a:gridCol w="2743200"/>
                    <a:gridCol w="2743200"/>
                  </a:tblGrid>
                  <a:tr h="487680">
                    <a:tc rowSpan="2">
                      <a:txBody>
                        <a:bodyPr/>
                        <a:lstStyle/>
                        <a:p>
                          <a:r>
                            <a:rPr lang="en-US" sz="2600" dirty="0" smtClean="0">
                              <a:latin typeface="Calibri" panose="020F0502020204030204" pitchFamily="34" charset="0"/>
                            </a:rPr>
                            <a:t>Decision</a:t>
                          </a:r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sz="2600" dirty="0" smtClean="0">
                              <a:latin typeface="Calibri" panose="020F0502020204030204" pitchFamily="34" charset="0"/>
                            </a:rPr>
                            <a:t>The Truth</a:t>
                          </a:r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sz="2600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487680">
                    <a:tc v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10000" r="-100000" b="-4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110000" b="-443750"/>
                          </a:stretch>
                        </a:blipFill>
                      </a:tcPr>
                    </a:tc>
                  </a:tr>
                  <a:tr h="1280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80000" r="-200000" b="-6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80000" r="-100000" b="-6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80000" b="-69048"/>
                          </a:stretch>
                        </a:blipFill>
                      </a:tcPr>
                    </a:tc>
                  </a:tr>
                  <a:tr h="8839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t="-260690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26069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26069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94431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Make Statistical Decision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Type I Error</a:t>
                </a:r>
              </a:p>
              <a:p>
                <a:pPr lvl="1"/>
                <a:r>
                  <a:rPr lang="en-US" sz="2200" dirty="0" smtClean="0"/>
                  <a:t>Reject a true null hypothesis</a:t>
                </a:r>
                <a:endParaRPr lang="en-US" sz="2200" dirty="0"/>
              </a:p>
              <a:p>
                <a:pPr lvl="1"/>
                <a:r>
                  <a:rPr lang="en-US" sz="2200" dirty="0" smtClean="0"/>
                  <a:t>Probability of Type I error is denoted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endParaRPr lang="en-US" sz="2200" dirty="0" smtClean="0">
                  <a:solidFill>
                    <a:srgbClr val="FF0000"/>
                  </a:solidFill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𝑅𝑒𝑗𝑒𝑐𝑡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𝑡𝑟𝑢𝑒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lvl="2"/>
                <a:r>
                  <a:rPr lang="en-US" sz="1800" dirty="0" smtClean="0">
                    <a:ea typeface="Cambria Math"/>
                  </a:rPr>
                  <a:t>Also called </a:t>
                </a:r>
                <a:r>
                  <a:rPr lang="en-US" sz="1800" dirty="0" smtClean="0">
                    <a:solidFill>
                      <a:srgbClr val="FF0000"/>
                    </a:solidFill>
                    <a:ea typeface="Cambria Math"/>
                  </a:rPr>
                  <a:t>level of significance</a:t>
                </a:r>
              </a:p>
              <a:p>
                <a:pPr lvl="3"/>
                <a:r>
                  <a:rPr lang="en-US" sz="1600" dirty="0" smtClean="0">
                    <a:ea typeface="Cambria Math"/>
                  </a:rPr>
                  <a:t>Set by researcher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chemeClr val="tx1"/>
                        </a:solidFill>
                        <a:latin typeface="Cambria Math"/>
                      </a:rPr>
                      <m:t>(1−</m:t>
                    </m:r>
                    <m:r>
                      <a:rPr lang="en-US" sz="2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2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200" dirty="0">
                    <a:solidFill>
                      <a:schemeClr val="tx1"/>
                    </a:solidFill>
                  </a:rPr>
                  <a:t> is called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level of confidence</a:t>
                </a:r>
                <a:endParaRPr lang="en-US" sz="2200" dirty="0" smtClean="0">
                  <a:solidFill>
                    <a:schemeClr val="tx1"/>
                  </a:solidFill>
                  <a:ea typeface="Cambria Math"/>
                </a:endParaRPr>
              </a:p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Type II Error</a:t>
                </a:r>
              </a:p>
              <a:p>
                <a:pPr lvl="1"/>
                <a:r>
                  <a:rPr lang="en-US" sz="2200" dirty="0" smtClean="0"/>
                  <a:t>Fails to reject a false null hypothesis</a:t>
                </a:r>
              </a:p>
              <a:p>
                <a:pPr lvl="1"/>
                <a:r>
                  <a:rPr lang="en-US" sz="2200" dirty="0" smtClean="0"/>
                  <a:t>Probability of Type II error is denoted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endParaRPr lang="en-US" sz="2200" dirty="0" smtClean="0">
                  <a:solidFill>
                    <a:srgbClr val="FF0000"/>
                  </a:solidFill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𝐷𝑜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𝑛𝑜𝑡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𝑟𝑒𝑗𝑒𝑐𝑡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𝑓𝑎𝑙𝑠𝑒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18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(1−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is called power of the test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b="-5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36197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Make Statistical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Naturally, we would like both type of errors to be as small as possible</a:t>
            </a:r>
          </a:p>
          <a:p>
            <a:pPr marL="342900" lvl="2" indent="-342900"/>
            <a:r>
              <a:rPr lang="en-US" sz="2600" dirty="0">
                <a:latin typeface="Calibri" charset="0"/>
                <a:cs typeface="Calibri" charset="0"/>
              </a:rPr>
              <a:t>While the Type I error is often pre-specified before the test ( e.g. </a:t>
            </a:r>
            <a:r>
              <a:rPr lang="en-US" sz="2600" i="1" dirty="0"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sz="2600" dirty="0">
                <a:latin typeface="Calibri" charset="0"/>
                <a:cs typeface="Calibri" charset="0"/>
              </a:rPr>
              <a:t> = 0.05), we cannot do much about the Type II error as the value of </a:t>
            </a:r>
            <a:r>
              <a:rPr lang="en-US" sz="2600" i="1" dirty="0">
                <a:latin typeface="Symbol" charset="2"/>
                <a:ea typeface="Symbol" charset="2"/>
                <a:cs typeface="Symbol" charset="2"/>
              </a:rPr>
              <a:t>b</a:t>
            </a:r>
            <a:r>
              <a:rPr lang="en-US" sz="2600" dirty="0">
                <a:latin typeface="Calibri" charset="0"/>
                <a:cs typeface="Calibri" charset="0"/>
              </a:rPr>
              <a:t> depends on the true value of the parameter to be tested, which is often unknown to us if the null hypothesis is </a:t>
            </a:r>
            <a:r>
              <a:rPr lang="en-US" sz="2600" dirty="0" smtClean="0">
                <a:latin typeface="Calibri" charset="0"/>
                <a:cs typeface="Calibri" charset="0"/>
              </a:rPr>
              <a:t>rejected</a:t>
            </a:r>
          </a:p>
          <a:p>
            <a:r>
              <a:rPr lang="en-US" sz="2600" dirty="0">
                <a:latin typeface="Calibri" charset="0"/>
                <a:cs typeface="Calibri" charset="0"/>
              </a:rPr>
              <a:t>Ways to reduce the probability of making a Type II </a:t>
            </a:r>
            <a:r>
              <a:rPr lang="en-US" sz="2600" dirty="0" smtClean="0">
                <a:latin typeface="Calibri" charset="0"/>
                <a:cs typeface="Calibri" charset="0"/>
              </a:rPr>
              <a:t>error</a:t>
            </a:r>
            <a:endParaRPr lang="en-US" sz="2600" dirty="0">
              <a:latin typeface="Calibri" charset="0"/>
              <a:cs typeface="Calibri" charset="0"/>
            </a:endParaRPr>
          </a:p>
          <a:p>
            <a:pPr lvl="1"/>
            <a:r>
              <a:rPr lang="en-US" sz="2200" dirty="0">
                <a:latin typeface="Calibri" charset="0"/>
                <a:cs typeface="Calibri" charset="0"/>
              </a:rPr>
              <a:t>By increasing </a:t>
            </a:r>
            <a:r>
              <a:rPr lang="en-US" sz="2200" i="1" dirty="0" smtClean="0"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sz="2200" dirty="0" smtClean="0">
                <a:latin typeface="Calibri" charset="0"/>
                <a:ea typeface="Calibri" charset="0"/>
                <a:cs typeface="Calibri" charset="0"/>
              </a:rPr>
              <a:t>. This </a:t>
            </a:r>
            <a:r>
              <a:rPr lang="en-US" sz="2200" dirty="0">
                <a:latin typeface="Calibri" charset="0"/>
                <a:ea typeface="Calibri" charset="0"/>
                <a:cs typeface="Calibri" charset="0"/>
              </a:rPr>
              <a:t>is preferred if the cost of committing Type II error is higher than that of Type I </a:t>
            </a:r>
            <a:r>
              <a:rPr lang="en-US" sz="2200" dirty="0" smtClean="0">
                <a:latin typeface="Calibri" charset="0"/>
                <a:ea typeface="Calibri" charset="0"/>
                <a:cs typeface="Calibri" charset="0"/>
              </a:rPr>
              <a:t>error</a:t>
            </a:r>
            <a:endParaRPr lang="en-US" sz="2200" dirty="0">
              <a:latin typeface="Calibri" charset="0"/>
              <a:ea typeface="Calibri" charset="0"/>
              <a:cs typeface="Calibri" charset="0"/>
            </a:endParaRPr>
          </a:p>
          <a:p>
            <a:pPr lvl="1"/>
            <a:r>
              <a:rPr lang="en-US" sz="2200" dirty="0">
                <a:latin typeface="Calibri" charset="0"/>
                <a:cs typeface="Calibri" charset="0"/>
              </a:rPr>
              <a:t>By increasing the sample size for the test. This is preferred if there are sufficient resources to do </a:t>
            </a:r>
            <a:r>
              <a:rPr lang="en-US" sz="2200" dirty="0" smtClean="0">
                <a:latin typeface="Calibri" charset="0"/>
                <a:cs typeface="Calibri" charset="0"/>
              </a:rPr>
              <a:t>so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88812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/>
                  <a:t> Test for the Population Mean </a:t>
                </a:r>
                <a:br>
                  <a:rPr lang="en-US" dirty="0"/>
                </a:b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Known)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Conditions</a:t>
                </a:r>
              </a:p>
              <a:p>
                <a:pPr lvl="1"/>
                <a:r>
                  <a:rPr lang="en-US" sz="2200" dirty="0"/>
                  <a:t>Population standard deviation (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2200" dirty="0"/>
                  <a:t>) is </a:t>
                </a:r>
                <a:r>
                  <a:rPr lang="en-US" sz="2200" dirty="0">
                    <a:solidFill>
                      <a:srgbClr val="FF0000"/>
                    </a:solidFill>
                  </a:rPr>
                  <a:t>known</a:t>
                </a:r>
              </a:p>
              <a:p>
                <a:pPr lvl="1"/>
                <a:r>
                  <a:rPr lang="en-US" sz="2200" dirty="0"/>
                  <a:t>Population is normally distributed </a:t>
                </a:r>
                <a:r>
                  <a:rPr lang="en-US" sz="220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</m:acc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  <a:sym typeface="Wingdings" panose="05000000000000000000" pitchFamily="2" charset="2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(</m:t>
                        </m:r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/>
                                <a:ea typeface="Cambria Math"/>
                                <a:sym typeface="Wingdings" panose="05000000000000000000" pitchFamily="2" charset="2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200" i="1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If population is not normal, </a:t>
                </a:r>
                <a:r>
                  <a:rPr lang="en-US" sz="2200" dirty="0" smtClean="0"/>
                  <a:t>but with a large </a:t>
                </a:r>
                <a:r>
                  <a:rPr lang="en-US" sz="2200" dirty="0"/>
                  <a:t>sample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𝑛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≥30</m:t>
                        </m:r>
                      </m:e>
                    </m:d>
                  </m:oMath>
                </a14:m>
                <a:r>
                  <a:rPr lang="en-US" sz="2200" dirty="0" smtClean="0"/>
                  <a:t>,</a:t>
                </a:r>
                <a:r>
                  <a:rPr lang="en-US" sz="2200" dirty="0"/>
                  <a:t> by Central Limit Theorem  </a:t>
                </a:r>
                <a:r>
                  <a:rPr lang="en-US" sz="220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</m:acc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  <a:sym typeface="Wingdings" panose="05000000000000000000" pitchFamily="2" charset="2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(</m:t>
                        </m:r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/>
                                <a:ea typeface="Cambria Math"/>
                                <a:sym typeface="Wingdings" panose="05000000000000000000" pitchFamily="2" charset="2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200" i="1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200" dirty="0"/>
              </a:p>
              <a:p>
                <a:endParaRPr lang="en-US" sz="2200" dirty="0" smtClean="0"/>
              </a:p>
              <a:p>
                <a:r>
                  <a:rPr lang="en-US" sz="2600" dirty="0" smtClean="0"/>
                  <a:t>Obtain critical value(s) from the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 smtClean="0"/>
                  <a:t>-table</a:t>
                </a:r>
                <a:endParaRPr lang="en-US" sz="2600" dirty="0"/>
              </a:p>
              <a:p>
                <a:endParaRPr lang="en-US" sz="2200" dirty="0" smtClean="0"/>
              </a:p>
              <a:p>
                <a:r>
                  <a:rPr lang="en-US" sz="2600" dirty="0" smtClean="0"/>
                  <a:t>Test statistic,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𝑍</m:t>
                    </m:r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</m:den>
                    </m:f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type m:val="li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endParaRPr lang="en-US" sz="2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96" t="-1077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0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Known</a:t>
                </a:r>
                <a:r>
                  <a:rPr lang="en-US" dirty="0" smtClean="0"/>
                  <a:t>) – Example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random sample of 25 boxes of cereals gave a mean 364.5 g</a:t>
            </a:r>
          </a:p>
          <a:p>
            <a:r>
              <a:rPr lang="en-US" sz="2600" dirty="0" smtClean="0"/>
              <a:t>The company has specified the population distribution is Normal and the standard deviation to be 15 g</a:t>
            </a:r>
          </a:p>
          <a:p>
            <a:r>
              <a:rPr lang="en-US" sz="2600" dirty="0" smtClean="0"/>
              <a:t>Test at the 5% level of significance and see if the average weight is close to 368 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7" t="77628" r="71199" b="8469"/>
          <a:stretch/>
        </p:blipFill>
        <p:spPr bwMode="auto">
          <a:xfrm>
            <a:off x="7315200" y="3962400"/>
            <a:ext cx="1331033" cy="192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8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Known</a:t>
                </a:r>
                <a:r>
                  <a:rPr lang="en-US" dirty="0" smtClean="0"/>
                  <a:t>) – Example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3962400" cy="45307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</a:rPr>
                        <m:t>: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=368</m:t>
                      </m:r>
                    </m:oMath>
                  </m:oMathPara>
                </a14:m>
                <a:endParaRPr lang="en-US" sz="2600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</a:rPr>
                        <m:t>: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≠368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r>
                  <a:rPr lang="en-US" sz="2600" dirty="0" smtClean="0"/>
                  <a:t>At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=0.05</m:t>
                    </m:r>
                  </m:oMath>
                </a14:m>
                <a:endParaRPr lang="en-US" sz="2600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dirty="0" smtClean="0">
                          <a:latin typeface="Cambria Math"/>
                        </a:rPr>
                        <m:t>𝑛</m:t>
                      </m:r>
                      <m:r>
                        <a:rPr lang="en-US" sz="2600" i="1" dirty="0" smtClean="0">
                          <a:latin typeface="Cambria Math"/>
                        </a:rPr>
                        <m:t> = 25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Critical Value =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1.96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𝑍</m:t>
                    </m:r>
                    <m:r>
                      <a:rPr lang="en-US" sz="2600" i="1" dirty="0" smtClean="0">
                        <a:latin typeface="Cambria Math"/>
                      </a:rPr>
                      <m:t>&lt;−1.96 </m:t>
                    </m:r>
                  </m:oMath>
                </a14:m>
                <a:r>
                  <a:rPr lang="en-US" sz="2600" dirty="0" smtClean="0"/>
                  <a:t>or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𝑍</m:t>
                    </m:r>
                    <m:r>
                      <a:rPr lang="en-US" sz="2600" i="1" dirty="0" smtClean="0">
                        <a:latin typeface="Cambria Math"/>
                      </a:rPr>
                      <m:t>&gt;+1.96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3962400" cy="4530725"/>
              </a:xfrm>
              <a:blipFill rotWithShape="1">
                <a:blip r:embed="rId3"/>
                <a:stretch>
                  <a:fillRect l="-2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1215464" y="5288604"/>
            <a:ext cx="3127935" cy="1429696"/>
            <a:chOff x="2247900" y="3311525"/>
            <a:chExt cx="5209762" cy="2846400"/>
          </a:xfrm>
        </p:grpSpPr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5764213" y="5079999"/>
                  <a:ext cx="647506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3" y="5079999"/>
                  <a:ext cx="647506" cy="73020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>
              <a:off x="3505200" y="52228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4851400" y="52609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31"/>
            <p:cNvSpPr>
              <a:spLocks noChangeArrowheads="1"/>
            </p:cNvSpPr>
            <p:nvPr/>
          </p:nvSpPr>
          <p:spPr bwMode="auto">
            <a:xfrm>
              <a:off x="2875200" y="5700726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-1.96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sp>
          <p:nvSpPr>
            <p:cNvPr id="23" name="Rectangle 32"/>
            <p:cNvSpPr>
              <a:spLocks noChangeArrowheads="1"/>
            </p:cNvSpPr>
            <p:nvPr/>
          </p:nvSpPr>
          <p:spPr bwMode="auto">
            <a:xfrm>
              <a:off x="4284773" y="5700726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+1.96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53381" y="3346551"/>
                  <a:ext cx="2104281" cy="1470616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=0.025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3381" y="3346551"/>
                  <a:ext cx="2104281" cy="147061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3865" t="-820" b="-6311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42"/>
              <p:cNvSpPr txBox="1">
                <a:spLocks noChangeArrowheads="1"/>
              </p:cNvSpPr>
              <p:nvPr/>
            </p:nvSpPr>
            <p:spPr bwMode="auto">
              <a:xfrm>
                <a:off x="344480" y="5214551"/>
                <a:ext cx="1263408" cy="738664"/>
              </a:xfrm>
              <a:prstGeom prst="rect">
                <a:avLst/>
              </a:prstGeom>
              <a:solidFill>
                <a:srgbClr val="FFCCFF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Rejection region,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en-US" sz="1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en-US" sz="14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𝛼</m:t>
                        </m:r>
                      </m:num>
                      <m:den>
                        <m:r>
                          <a:rPr lang="en-US" altLang="en-US" sz="1400" i="1">
                            <a:latin typeface="Cambria Math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US" altLang="en-US" sz="1400" b="0" i="1" smtClean="0">
                        <a:latin typeface="Cambria Math"/>
                        <a:cs typeface="Arial" panose="020B0604020202020204" pitchFamily="34" charset="0"/>
                      </a:rPr>
                      <m:t>=0.025</m:t>
                    </m:r>
                  </m:oMath>
                </a14:m>
                <a:endPara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480" y="5214551"/>
                <a:ext cx="1263408" cy="738664"/>
              </a:xfrm>
              <a:prstGeom prst="rect">
                <a:avLst/>
              </a:prstGeom>
              <a:blipFill rotWithShape="1">
                <a:blip r:embed="rId7"/>
                <a:stretch>
                  <a:fillRect l="-4348" t="-820" b="-6311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 bwMode="auto">
              <a:xfrm>
                <a:off x="4800600" y="1600200"/>
                <a:ext cx="4267200" cy="4530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i="1" smtClean="0">
                          <a:latin typeface="Cambria Math"/>
                        </a:rPr>
                        <m:t>𝑍</m:t>
                      </m:r>
                      <m:r>
                        <a:rPr lang="en-US" sz="26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sz="2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𝜎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6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den>
                      </m:f>
                      <m:r>
                        <a:rPr lang="en-US" sz="2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/>
                            </a:rPr>
                            <m:t>364.5−368</m:t>
                          </m:r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/>
                                </a:rPr>
                                <m:t>15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600" b="0" i="1" smtClean="0">
                                      <a:latin typeface="Cambria Math"/>
                                    </a:rPr>
                                    <m:t>25</m:t>
                                  </m:r>
                                </m:e>
                              </m:rad>
                            </m:den>
                          </m:f>
                        </m:den>
                      </m:f>
                    </m:oMath>
                  </m:oMathPara>
                </a14:m>
                <a:endParaRPr lang="en-US" sz="26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600" dirty="0"/>
                  <a:t> </a:t>
                </a:r>
                <a:r>
                  <a:rPr lang="en-US" sz="2600" dirty="0" smtClean="0"/>
                  <a:t>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=−1.17</m:t>
                    </m:r>
                  </m:oMath>
                </a14:m>
                <a:endParaRPr lang="en-US" sz="2600" kern="0" dirty="0" smtClean="0"/>
              </a:p>
              <a:p>
                <a:pPr marL="0" indent="0">
                  <a:buFont typeface="Wingdings" pitchFamily="2" charset="2"/>
                  <a:buNone/>
                </a:pPr>
                <a:endParaRPr lang="en-US" sz="2600" kern="0" dirty="0" smtClean="0"/>
              </a:p>
              <a:p>
                <a:pPr marL="0" indent="0">
                  <a:buFont typeface="Wingdings" pitchFamily="2" charset="2"/>
                  <a:buNone/>
                </a:pPr>
                <a:r>
                  <a:rPr lang="en-US" sz="2600" kern="0" dirty="0" smtClean="0"/>
                  <a:t>At </a:t>
                </a:r>
                <a14:m>
                  <m:oMath xmlns:m="http://schemas.openxmlformats.org/officeDocument/2006/math">
                    <m:r>
                      <a:rPr lang="en-US" sz="2600" i="1" kern="0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600" i="1" kern="0" smtClean="0">
                        <a:latin typeface="Cambria Math"/>
                        <a:ea typeface="Cambria Math"/>
                      </a:rPr>
                      <m:t>=0.05</m:t>
                    </m:r>
                  </m:oMath>
                </a14:m>
                <a:r>
                  <a:rPr lang="en-US" sz="2600" kern="0" dirty="0" smtClean="0">
                    <a:ea typeface="Cambria Math"/>
                  </a:rPr>
                  <a:t>, do not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b="0" i="1" kern="0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kern="0" dirty="0" smtClean="0">
                  <a:ea typeface="Cambria Math"/>
                </a:endParaRPr>
              </a:p>
              <a:p>
                <a:pPr marL="0" indent="0">
                  <a:buFont typeface="Wingdings" pitchFamily="2" charset="2"/>
                  <a:buNone/>
                </a:pPr>
                <a:endParaRPr lang="en-US" sz="2600" kern="0" dirty="0" smtClean="0">
                  <a:ea typeface="Cambria Math"/>
                </a:endParaRPr>
              </a:p>
              <a:p>
                <a:pPr marL="0" indent="0">
                  <a:buFont typeface="Wingdings" pitchFamily="2" charset="2"/>
                  <a:buNone/>
                </a:pPr>
                <a:r>
                  <a:rPr lang="en-US" sz="2600" kern="0" dirty="0" smtClean="0">
                    <a:ea typeface="Cambria Math"/>
                  </a:rPr>
                  <a:t>There is no evidence that the true mean weight is not 368 g</a:t>
                </a:r>
              </a:p>
              <a:p>
                <a:pPr marL="0" indent="0">
                  <a:buFont typeface="Wingdings" pitchFamily="2" charset="2"/>
                  <a:buNone/>
                </a:pPr>
                <a:endParaRPr lang="en-US" sz="2600" kern="0" dirty="0" smtClean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1600200"/>
                <a:ext cx="4267200" cy="4530725"/>
              </a:xfrm>
              <a:prstGeom prst="rect">
                <a:avLst/>
              </a:prstGeom>
              <a:blipFill rotWithShape="1">
                <a:blip r:embed="rId8"/>
                <a:stretch>
                  <a:fillRect l="-2571" r="-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31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Known</a:t>
                </a:r>
                <a:r>
                  <a:rPr lang="en-US" dirty="0" smtClean="0"/>
                  <a:t>) – Example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382000" cy="51054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600" i="1">
                          <a:latin typeface="Cambria Math"/>
                        </a:rPr>
                        <m:t>: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=368</m:t>
                      </m:r>
                    </m:oMath>
                  </m:oMathPara>
                </a14:m>
                <a:endParaRPr lang="en-US" sz="2600" dirty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600" i="1">
                          <a:latin typeface="Cambria Math"/>
                        </a:rPr>
                        <m:t>: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≠368</m:t>
                      </m:r>
                    </m:oMath>
                  </m:oMathPara>
                </a14:m>
                <a:endParaRPr lang="en-US" sz="2600" dirty="0"/>
              </a:p>
              <a:p>
                <a:pPr marL="0" indent="0">
                  <a:buNone/>
                </a:pPr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p-value </a:t>
                </a:r>
                <a:endParaRPr lang="en-US" sz="26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𝑍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≤−1.17</m:t>
                          </m:r>
                        </m:e>
                      </m:d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𝑍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≥1.17</m:t>
                          </m:r>
                        </m:e>
                      </m:d>
                    </m:oMath>
                  </m:oMathPara>
                </a14:m>
                <a:endParaRPr lang="en-US" sz="2600" b="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0" smtClean="0">
                          <a:latin typeface="Cambria Math"/>
                        </a:rPr>
                        <m:t>=2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6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/>
                            </a:rPr>
                            <m:t>𝑍</m:t>
                          </m:r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≤−1.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17</m:t>
                          </m:r>
                        </m:e>
                      </m:d>
                    </m:oMath>
                  </m:oMathPara>
                </a14:m>
                <a:endParaRPr lang="en-US" sz="260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=2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×0.1210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=0.242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1400" dirty="0"/>
              </a:p>
              <a:p>
                <a:pPr marL="0" indent="0">
                  <a:buNone/>
                </a:pPr>
                <a:r>
                  <a:rPr lang="en-US" sz="2600" dirty="0" smtClean="0"/>
                  <a:t>As p-value &gt;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2600" dirty="0" smtClean="0"/>
                  <a:t>, do not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382000" cy="5105400"/>
              </a:xfrm>
              <a:blipFill rotWithShape="1">
                <a:blip r:embed="rId4"/>
                <a:stretch>
                  <a:fillRect l="-1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6791082" y="4045819"/>
            <a:ext cx="17060" cy="1216557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405607" y="4016774"/>
            <a:ext cx="1386694" cy="1238899"/>
          </a:xfrm>
          <a:custGeom>
            <a:avLst/>
            <a:gdLst>
              <a:gd name="T0" fmla="*/ 0 w 1152"/>
              <a:gd name="T1" fmla="*/ 2147483647 h 1109"/>
              <a:gd name="T2" fmla="*/ 297572071 w 1152"/>
              <a:gd name="T3" fmla="*/ 2147483647 h 1109"/>
              <a:gd name="T4" fmla="*/ 447588365 w 1152"/>
              <a:gd name="T5" fmla="*/ 2147483647 h 1109"/>
              <a:gd name="T6" fmla="*/ 595144142 w 1152"/>
              <a:gd name="T7" fmla="*/ 2147483647 h 1109"/>
              <a:gd name="T8" fmla="*/ 742701487 w 1152"/>
              <a:gd name="T9" fmla="*/ 2147483647 h 1109"/>
              <a:gd name="T10" fmla="*/ 892716213 w 1152"/>
              <a:gd name="T11" fmla="*/ 2147483647 h 1109"/>
              <a:gd name="T12" fmla="*/ 1040273559 w 1152"/>
              <a:gd name="T13" fmla="*/ 2147483647 h 1109"/>
              <a:gd name="T14" fmla="*/ 1342763528 w 1152"/>
              <a:gd name="T15" fmla="*/ 2094251232 h 1109"/>
              <a:gd name="T16" fmla="*/ 1637876650 w 1152"/>
              <a:gd name="T17" fmla="*/ 1635582665 h 1109"/>
              <a:gd name="T18" fmla="*/ 1935448721 w 1152"/>
              <a:gd name="T19" fmla="*/ 1091228760 h 1109"/>
              <a:gd name="T20" fmla="*/ 2087923965 w 1152"/>
              <a:gd name="T21" fmla="*/ 811490543 h 1109"/>
              <a:gd name="T22" fmla="*/ 2147483647 w 1152"/>
              <a:gd name="T23" fmla="*/ 549394219 h 1109"/>
              <a:gd name="T24" fmla="*/ 2147483647 w 1152"/>
              <a:gd name="T25" fmla="*/ 325101042 h 1109"/>
              <a:gd name="T26" fmla="*/ 2147483647 w 1152"/>
              <a:gd name="T27" fmla="*/ 151209418 h 1109"/>
              <a:gd name="T28" fmla="*/ 2147483647 w 1152"/>
              <a:gd name="T29" fmla="*/ 37803148 h 1109"/>
              <a:gd name="T30" fmla="*/ 2147483647 w 1152"/>
              <a:gd name="T31" fmla="*/ 0 h 110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52" h="1109">
                <a:moveTo>
                  <a:pt x="0" y="1108"/>
                </a:moveTo>
                <a:lnTo>
                  <a:pt x="121" y="1095"/>
                </a:lnTo>
                <a:lnTo>
                  <a:pt x="182" y="1082"/>
                </a:lnTo>
                <a:lnTo>
                  <a:pt x="242" y="1064"/>
                </a:lnTo>
                <a:lnTo>
                  <a:pt x="302" y="1039"/>
                </a:lnTo>
                <a:lnTo>
                  <a:pt x="363" y="1004"/>
                </a:lnTo>
                <a:lnTo>
                  <a:pt x="423" y="960"/>
                </a:lnTo>
                <a:lnTo>
                  <a:pt x="546" y="831"/>
                </a:lnTo>
                <a:lnTo>
                  <a:pt x="666" y="649"/>
                </a:lnTo>
                <a:lnTo>
                  <a:pt x="787" y="433"/>
                </a:lnTo>
                <a:lnTo>
                  <a:pt x="849" y="322"/>
                </a:lnTo>
                <a:lnTo>
                  <a:pt x="908" y="218"/>
                </a:lnTo>
                <a:lnTo>
                  <a:pt x="970" y="129"/>
                </a:lnTo>
                <a:lnTo>
                  <a:pt x="1030" y="60"/>
                </a:lnTo>
                <a:lnTo>
                  <a:pt x="1091" y="15"/>
                </a:lnTo>
                <a:lnTo>
                  <a:pt x="1151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8032771" y="5261258"/>
                <a:ext cx="497014" cy="5138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b="0" i="1" smtClean="0">
                          <a:latin typeface="Cambria Math"/>
                          <a:cs typeface="Arial" panose="020B0604020202020204" pitchFamily="34" charset="0"/>
                        </a:rPr>
                        <m:t>𝑍</m:t>
                      </m:r>
                    </m:oMath>
                  </m:oMathPara>
                </a14:m>
                <a:endParaRPr lang="en-US" altLang="zh-TW" sz="1800" i="1" dirty="0">
                  <a:latin typeface="Arial" charset="0"/>
                  <a:ea typeface="PMingLiU" pitchFamily="18" charset="-12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2771" y="5261258"/>
                <a:ext cx="497014" cy="51384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6621839" y="5262378"/>
                <a:ext cx="479553" cy="5138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b="0" i="1" smtClean="0">
                          <a:latin typeface="Cambria Math"/>
                          <a:cs typeface="Arial" panose="020B0604020202020204" pitchFamily="34" charset="0"/>
                        </a:rPr>
                        <m:t>0</m:t>
                      </m:r>
                    </m:oMath>
                  </m:oMathPara>
                </a14:m>
                <a:endParaRPr lang="en-US" altLang="zh-TW" sz="1800" dirty="0">
                  <a:latin typeface="Arial" charset="0"/>
                  <a:ea typeface="PMingLiU" pitchFamily="18" charset="-12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21839" y="5262378"/>
                <a:ext cx="479553" cy="51384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 14"/>
          <p:cNvSpPr>
            <a:spLocks/>
          </p:cNvSpPr>
          <p:nvPr/>
        </p:nvSpPr>
        <p:spPr bwMode="auto">
          <a:xfrm>
            <a:off x="6808142" y="4016774"/>
            <a:ext cx="1387913" cy="1238899"/>
          </a:xfrm>
          <a:custGeom>
            <a:avLst/>
            <a:gdLst>
              <a:gd name="T0" fmla="*/ 2147483647 w 1153"/>
              <a:gd name="T1" fmla="*/ 2147483647 h 1109"/>
              <a:gd name="T2" fmla="*/ 2147483647 w 1153"/>
              <a:gd name="T3" fmla="*/ 2147483647 h 1109"/>
              <a:gd name="T4" fmla="*/ 2147483647 w 1153"/>
              <a:gd name="T5" fmla="*/ 2147483647 h 1109"/>
              <a:gd name="T6" fmla="*/ 2147483647 w 1153"/>
              <a:gd name="T7" fmla="*/ 2147483647 h 1109"/>
              <a:gd name="T8" fmla="*/ 2087970343 w 1153"/>
              <a:gd name="T9" fmla="*/ 2147483647 h 1109"/>
              <a:gd name="T10" fmla="*/ 1937950839 w 1153"/>
              <a:gd name="T11" fmla="*/ 2147483647 h 1109"/>
              <a:gd name="T12" fmla="*/ 1790391878 w 1153"/>
              <a:gd name="T13" fmla="*/ 2147483647 h 1109"/>
              <a:gd name="T14" fmla="*/ 1492811845 w 1153"/>
              <a:gd name="T15" fmla="*/ 2094251232 h 1109"/>
              <a:gd name="T16" fmla="*/ 1192774404 w 1153"/>
              <a:gd name="T17" fmla="*/ 1635582665 h 1109"/>
              <a:gd name="T18" fmla="*/ 895195939 w 1153"/>
              <a:gd name="T19" fmla="*/ 1091228760 h 1109"/>
              <a:gd name="T20" fmla="*/ 747635411 w 1153"/>
              <a:gd name="T21" fmla="*/ 811490543 h 1109"/>
              <a:gd name="T22" fmla="*/ 597617474 w 1153"/>
              <a:gd name="T23" fmla="*/ 549394219 h 1109"/>
              <a:gd name="T24" fmla="*/ 450056946 w 1153"/>
              <a:gd name="T25" fmla="*/ 325101042 h 1109"/>
              <a:gd name="T26" fmla="*/ 297578465 w 1153"/>
              <a:gd name="T27" fmla="*/ 151209418 h 1109"/>
              <a:gd name="T28" fmla="*/ 150019505 w 1153"/>
              <a:gd name="T29" fmla="*/ 37803148 h 1109"/>
              <a:gd name="T30" fmla="*/ 0 w 1153"/>
              <a:gd name="T31" fmla="*/ 0 h 110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53" h="1109">
                <a:moveTo>
                  <a:pt x="1152" y="1108"/>
                </a:moveTo>
                <a:lnTo>
                  <a:pt x="1030" y="1095"/>
                </a:lnTo>
                <a:lnTo>
                  <a:pt x="970" y="1082"/>
                </a:lnTo>
                <a:lnTo>
                  <a:pt x="909" y="1064"/>
                </a:lnTo>
                <a:lnTo>
                  <a:pt x="849" y="1039"/>
                </a:lnTo>
                <a:lnTo>
                  <a:pt x="788" y="1004"/>
                </a:lnTo>
                <a:lnTo>
                  <a:pt x="728" y="960"/>
                </a:lnTo>
                <a:lnTo>
                  <a:pt x="607" y="831"/>
                </a:lnTo>
                <a:lnTo>
                  <a:pt x="485" y="649"/>
                </a:lnTo>
                <a:lnTo>
                  <a:pt x="364" y="433"/>
                </a:lnTo>
                <a:lnTo>
                  <a:pt x="304" y="322"/>
                </a:lnTo>
                <a:lnTo>
                  <a:pt x="243" y="218"/>
                </a:lnTo>
                <a:lnTo>
                  <a:pt x="183" y="129"/>
                </a:lnTo>
                <a:lnTo>
                  <a:pt x="121" y="60"/>
                </a:lnTo>
                <a:lnTo>
                  <a:pt x="61" y="15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5333713" y="5242268"/>
            <a:ext cx="2855031" cy="111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611539" y="4330312"/>
            <a:ext cx="2373666" cy="1841888"/>
            <a:chOff x="5611539" y="4330312"/>
            <a:chExt cx="2373666" cy="1841888"/>
          </a:xfrm>
        </p:grpSpPr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7162800" y="4366766"/>
              <a:ext cx="822405" cy="875337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611539" y="4330312"/>
              <a:ext cx="865461" cy="914788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>
              <a:off x="7162800" y="5257800"/>
              <a:ext cx="0" cy="517304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32"/>
            <p:cNvSpPr>
              <a:spLocks noChangeArrowheads="1"/>
            </p:cNvSpPr>
            <p:nvPr/>
          </p:nvSpPr>
          <p:spPr bwMode="auto">
            <a:xfrm>
              <a:off x="6836564" y="5850467"/>
              <a:ext cx="935836" cy="321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+1.17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998364" y="5257800"/>
              <a:ext cx="935836" cy="914400"/>
              <a:chOff x="5998364" y="5257800"/>
              <a:chExt cx="935836" cy="914400"/>
            </a:xfrm>
          </p:grpSpPr>
          <p:sp>
            <p:nvSpPr>
              <p:cNvPr id="27" name="Line 21"/>
              <p:cNvSpPr>
                <a:spLocks noChangeShapeType="1"/>
              </p:cNvSpPr>
              <p:nvPr/>
            </p:nvSpPr>
            <p:spPr bwMode="auto">
              <a:xfrm>
                <a:off x="6485736" y="5257800"/>
                <a:ext cx="0" cy="517304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round/>
                <a:headEnd type="stealth" w="med" len="med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Rectangle 32"/>
              <p:cNvSpPr>
                <a:spLocks noChangeArrowheads="1"/>
              </p:cNvSpPr>
              <p:nvPr/>
            </p:nvSpPr>
            <p:spPr bwMode="auto">
              <a:xfrm>
                <a:off x="5998364" y="5850467"/>
                <a:ext cx="935836" cy="3217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 eaLnBrk="1" hangingPunct="1"/>
                <a:r>
                  <a:rPr lang="en-US" altLang="zh-TW" sz="1800" dirty="0" smtClean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  <a:sym typeface="Symbol" pitchFamily="18" charset="2"/>
                  </a:rPr>
                  <a:t>-1.17</a:t>
                </a:r>
                <a:endParaRPr lang="en-US" altLang="zh-TW" sz="18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4572000" y="3819480"/>
            <a:ext cx="4481691" cy="1431725"/>
            <a:chOff x="4572000" y="3819480"/>
            <a:chExt cx="4481691" cy="1431725"/>
          </a:xfrm>
        </p:grpSpPr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7343080" y="4644602"/>
              <a:ext cx="644605" cy="60660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0"/>
            <p:cNvSpPr>
              <a:spLocks/>
            </p:cNvSpPr>
            <p:nvPr/>
          </p:nvSpPr>
          <p:spPr bwMode="auto">
            <a:xfrm flipH="1">
              <a:off x="7527079" y="4343012"/>
              <a:ext cx="263204" cy="789777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 flipH="1">
              <a:off x="5835408" y="4366766"/>
              <a:ext cx="287915" cy="766024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4572000" y="3866839"/>
                  <a:ext cx="1263408" cy="738664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=0.025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72000" y="3866839"/>
                  <a:ext cx="1263408" cy="738664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3865" t="-826" b="-6446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7790283" y="3819480"/>
                  <a:ext cx="1263408" cy="738664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=0.025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90283" y="3819480"/>
                  <a:ext cx="1263408" cy="738664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3865" t="-826" b="-6446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5602005" y="4638770"/>
              <a:ext cx="644605" cy="60660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979365" y="3050977"/>
            <a:ext cx="1753276" cy="1698801"/>
            <a:chOff x="5979365" y="3050977"/>
            <a:chExt cx="1753276" cy="16988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979365" y="3050977"/>
                  <a:ext cx="1753276" cy="307777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p-value = </a:t>
                  </a:r>
                  <a14:m>
                    <m:oMath xmlns:m="http://schemas.openxmlformats.org/officeDocument/2006/math">
                      <m:r>
                        <a:rPr lang="en-US" altLang="en-US" sz="1400" i="1" smtClean="0">
                          <a:latin typeface="Cambria Math"/>
                          <a:cs typeface="Arial" panose="020B0604020202020204" pitchFamily="34" charset="0"/>
                        </a:rPr>
                        <m:t>0</m:t>
                      </m:r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.242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3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79365" y="3050977"/>
                  <a:ext cx="1753276" cy="307777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1961" b="-17647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Connector 33"/>
            <p:cNvCxnSpPr>
              <a:stCxn id="33" idx="2"/>
            </p:cNvCxnSpPr>
            <p:nvPr/>
          </p:nvCxnSpPr>
          <p:spPr>
            <a:xfrm flipH="1">
              <a:off x="6400800" y="3358754"/>
              <a:ext cx="455203" cy="1379146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33" idx="2"/>
            </p:cNvCxnSpPr>
            <p:nvPr/>
          </p:nvCxnSpPr>
          <p:spPr>
            <a:xfrm>
              <a:off x="6856003" y="3358754"/>
              <a:ext cx="374275" cy="1391024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223519" y="1676400"/>
                <a:ext cx="4524434" cy="739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𝑍</m:t>
                    </m:r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type m:val="li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</a:rPr>
                          <m:t>364.5−368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</a:rPr>
                              <m:t>15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25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=−1.17</m:t>
                    </m:r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519" y="1676400"/>
                <a:ext cx="4524434" cy="73924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/>
          <p:cNvSpPr txBox="1">
            <a:spLocks/>
          </p:cNvSpPr>
          <p:nvPr/>
        </p:nvSpPr>
        <p:spPr bwMode="auto">
          <a:xfrm>
            <a:off x="457200" y="5740400"/>
            <a:ext cx="4572000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2600" kern="0" dirty="0" smtClean="0">
                <a:ea typeface="Cambria Math"/>
              </a:rPr>
              <a:t>There </a:t>
            </a:r>
            <a:r>
              <a:rPr lang="en-US" sz="2600" kern="0" dirty="0">
                <a:ea typeface="Cambria Math"/>
              </a:rPr>
              <a:t>is no evidence that </a:t>
            </a:r>
            <a:r>
              <a:rPr lang="en-US" sz="2600" kern="0" dirty="0" smtClean="0">
                <a:ea typeface="Cambria Math"/>
              </a:rPr>
              <a:t>the </a:t>
            </a:r>
            <a:r>
              <a:rPr lang="en-US" sz="2600" kern="0" dirty="0">
                <a:ea typeface="Cambria Math"/>
              </a:rPr>
              <a:t>true mean weight is not </a:t>
            </a:r>
            <a:r>
              <a:rPr lang="en-US" sz="2600" kern="0" dirty="0" smtClean="0">
                <a:ea typeface="Cambria Math"/>
              </a:rPr>
              <a:t>368 g</a:t>
            </a:r>
            <a:endParaRPr lang="en-US" sz="2600" kern="0" dirty="0">
              <a:ea typeface="Cambria Math"/>
            </a:endParaRPr>
          </a:p>
          <a:p>
            <a:pPr marL="0" indent="0">
              <a:buFont typeface="Wingdings" pitchFamily="2" charset="2"/>
              <a:buNone/>
            </a:pPr>
            <a:endParaRPr lang="en-US" sz="2600" kern="0" dirty="0" smtClean="0"/>
          </a:p>
        </p:txBody>
      </p:sp>
    </p:spTree>
    <p:extLst>
      <p:ext uri="{BB962C8B-B14F-4D97-AF65-F5344CB8AC3E}">
        <p14:creationId xmlns:p14="http://schemas.microsoft.com/office/powerpoint/2010/main" val="395837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/>
                  <a:t> Test for the Population Mean </a:t>
                </a:r>
                <a:br>
                  <a:rPr lang="en-US" dirty="0"/>
                </a:b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Known) – </a:t>
                </a:r>
                <a:r>
                  <a:rPr lang="en-US" dirty="0" smtClean="0"/>
                  <a:t>Exercise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How would you revise the analysis if you need to deal with the customers’ concerning about the amount of cereal </a:t>
            </a:r>
            <a:r>
              <a:rPr lang="en-US" sz="2600" dirty="0"/>
              <a:t>being less than the specified 368 </a:t>
            </a:r>
            <a:r>
              <a:rPr lang="en-US" sz="2600" dirty="0" smtClean="0"/>
              <a:t>g?</a:t>
            </a:r>
          </a:p>
          <a:p>
            <a:r>
              <a:rPr lang="en-US" sz="2600" dirty="0" smtClean="0"/>
              <a:t>Noted that </a:t>
            </a:r>
          </a:p>
          <a:p>
            <a:pPr lvl="1"/>
            <a:r>
              <a:rPr lang="en-US" sz="2200" dirty="0" smtClean="0"/>
              <a:t>The </a:t>
            </a:r>
            <a:r>
              <a:rPr lang="en-US" sz="2200" dirty="0"/>
              <a:t>company has specified the population distribution is Normal </a:t>
            </a:r>
            <a:endParaRPr lang="en-US" sz="2200" dirty="0" smtClean="0"/>
          </a:p>
          <a:p>
            <a:pPr lvl="1"/>
            <a:r>
              <a:rPr lang="en-US" sz="2200" dirty="0" smtClean="0"/>
              <a:t>The population standard </a:t>
            </a:r>
            <a:r>
              <a:rPr lang="en-US" sz="2200" dirty="0"/>
              <a:t>deviation </a:t>
            </a:r>
            <a:r>
              <a:rPr lang="en-US" sz="2200" dirty="0" smtClean="0"/>
              <a:t>is </a:t>
            </a:r>
            <a:r>
              <a:rPr lang="en-US" sz="2200" dirty="0"/>
              <a:t>15 g</a:t>
            </a:r>
          </a:p>
          <a:p>
            <a:pPr lvl="1"/>
            <a:r>
              <a:rPr lang="en-US" sz="2200" dirty="0"/>
              <a:t>Test at the 5% level of </a:t>
            </a:r>
            <a:r>
              <a:rPr lang="en-US" sz="2200" dirty="0" smtClean="0"/>
              <a:t>significance</a:t>
            </a:r>
            <a:endParaRPr lang="en-US" sz="2600" dirty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7" t="77628" r="71199" b="8469"/>
          <a:stretch/>
        </p:blipFill>
        <p:spPr bwMode="auto">
          <a:xfrm>
            <a:off x="7315200" y="3962400"/>
            <a:ext cx="1331033" cy="192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46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Known</a:t>
                </a:r>
                <a:r>
                  <a:rPr lang="en-US" dirty="0" smtClean="0"/>
                  <a:t>) – Exercise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1215464" y="5288604"/>
            <a:ext cx="2499952" cy="1429696"/>
            <a:chOff x="2247900" y="3311525"/>
            <a:chExt cx="4163819" cy="2846400"/>
          </a:xfrm>
        </p:grpSpPr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5764213" y="5079999"/>
                  <a:ext cx="647506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3" y="5079999"/>
                  <a:ext cx="647506" cy="73020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>
              <a:off x="3505200" y="52228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31"/>
            <p:cNvSpPr>
              <a:spLocks noChangeArrowheads="1"/>
            </p:cNvSpPr>
            <p:nvPr/>
          </p:nvSpPr>
          <p:spPr bwMode="auto">
            <a:xfrm>
              <a:off x="2761785" y="5700726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-1.645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42"/>
              <p:cNvSpPr txBox="1">
                <a:spLocks noChangeArrowheads="1"/>
              </p:cNvSpPr>
              <p:nvPr/>
            </p:nvSpPr>
            <p:spPr bwMode="auto">
              <a:xfrm>
                <a:off x="344480" y="5214551"/>
                <a:ext cx="1263408" cy="738664"/>
              </a:xfrm>
              <a:prstGeom prst="rect">
                <a:avLst/>
              </a:prstGeom>
              <a:solidFill>
                <a:srgbClr val="FFCCFF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Rejection region,</a:t>
                </a:r>
              </a:p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𝛼</m:t>
                      </m:r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=0.05</m:t>
                      </m:r>
                    </m:oMath>
                  </m:oMathPara>
                </a14:m>
                <a:endPara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480" y="5214551"/>
                <a:ext cx="1263408" cy="738664"/>
              </a:xfrm>
              <a:prstGeom prst="rect">
                <a:avLst/>
              </a:prstGeom>
              <a:blipFill rotWithShape="1">
                <a:blip r:embed="rId6"/>
                <a:stretch>
                  <a:fillRect t="-82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828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/>
          <p:cNvSpPr>
            <a:spLocks/>
          </p:cNvSpPr>
          <p:nvPr/>
        </p:nvSpPr>
        <p:spPr bwMode="auto">
          <a:xfrm>
            <a:off x="5611539" y="3936613"/>
            <a:ext cx="865461" cy="914788"/>
          </a:xfrm>
          <a:custGeom>
            <a:avLst/>
            <a:gdLst>
              <a:gd name="T0" fmla="*/ 1386366296 w 565"/>
              <a:gd name="T1" fmla="*/ 0 h 571"/>
              <a:gd name="T2" fmla="*/ 1386366296 w 565"/>
              <a:gd name="T3" fmla="*/ 1436488270 h 571"/>
              <a:gd name="T4" fmla="*/ 0 w 565"/>
              <a:gd name="T5" fmla="*/ 1436488270 h 571"/>
              <a:gd name="T6" fmla="*/ 167151258 w 565"/>
              <a:gd name="T7" fmla="*/ 1358362676 h 571"/>
              <a:gd name="T8" fmla="*/ 329384227 w 565"/>
              <a:gd name="T9" fmla="*/ 1272677410 h 571"/>
              <a:gd name="T10" fmla="*/ 486703612 w 565"/>
              <a:gd name="T11" fmla="*/ 1166830906 h 571"/>
              <a:gd name="T12" fmla="*/ 631731194 w 565"/>
              <a:gd name="T13" fmla="*/ 1058465041 h 571"/>
              <a:gd name="T14" fmla="*/ 769383696 w 565"/>
              <a:gd name="T15" fmla="*/ 929936350 h 571"/>
              <a:gd name="T16" fmla="*/ 899662684 w 565"/>
              <a:gd name="T17" fmla="*/ 796368936 h 571"/>
              <a:gd name="T18" fmla="*/ 1020109799 w 565"/>
              <a:gd name="T19" fmla="*/ 652719315 h 571"/>
              <a:gd name="T20" fmla="*/ 1128266679 w 565"/>
              <a:gd name="T21" fmla="*/ 501510023 h 571"/>
              <a:gd name="T22" fmla="*/ 1226590119 w 565"/>
              <a:gd name="T23" fmla="*/ 342741061 h 571"/>
              <a:gd name="T24" fmla="*/ 1310164964 w 565"/>
              <a:gd name="T25" fmla="*/ 171370530 h 571"/>
              <a:gd name="T26" fmla="*/ 1386366296 w 565"/>
              <a:gd name="T27" fmla="*/ 0 h 5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65" h="571">
                <a:moveTo>
                  <a:pt x="564" y="0"/>
                </a:moveTo>
                <a:lnTo>
                  <a:pt x="564" y="570"/>
                </a:lnTo>
                <a:lnTo>
                  <a:pt x="0" y="570"/>
                </a:lnTo>
                <a:lnTo>
                  <a:pt x="68" y="539"/>
                </a:lnTo>
                <a:lnTo>
                  <a:pt x="134" y="505"/>
                </a:lnTo>
                <a:lnTo>
                  <a:pt x="198" y="463"/>
                </a:lnTo>
                <a:lnTo>
                  <a:pt x="257" y="420"/>
                </a:lnTo>
                <a:lnTo>
                  <a:pt x="313" y="369"/>
                </a:lnTo>
                <a:lnTo>
                  <a:pt x="366" y="316"/>
                </a:lnTo>
                <a:lnTo>
                  <a:pt x="415" y="259"/>
                </a:lnTo>
                <a:lnTo>
                  <a:pt x="459" y="199"/>
                </a:lnTo>
                <a:lnTo>
                  <a:pt x="499" y="136"/>
                </a:lnTo>
                <a:lnTo>
                  <a:pt x="533" y="68"/>
                </a:lnTo>
                <a:lnTo>
                  <a:pt x="564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Known</a:t>
                </a:r>
                <a:r>
                  <a:rPr lang="en-US" dirty="0" smtClean="0"/>
                  <a:t>) – Exercise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5333713" y="3623074"/>
            <a:ext cx="3196072" cy="2168126"/>
            <a:chOff x="2247900" y="3311525"/>
            <a:chExt cx="4163819" cy="3081016"/>
          </a:xfrm>
        </p:grpSpPr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>
                  <a:spLocks noChangeArrowheads="1"/>
                </p:cNvSpPr>
                <p:nvPr/>
              </p:nvSpPr>
              <p:spPr bwMode="auto">
                <a:xfrm>
                  <a:off x="5764213" y="5079999"/>
                  <a:ext cx="647506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3" y="5079999"/>
                  <a:ext cx="647506" cy="73020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>
              <a:off x="3765293" y="5093133"/>
              <a:ext cx="0" cy="735115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32"/>
            <p:cNvSpPr>
              <a:spLocks noChangeArrowheads="1"/>
            </p:cNvSpPr>
            <p:nvPr/>
          </p:nvSpPr>
          <p:spPr bwMode="auto">
            <a:xfrm>
              <a:off x="3340275" y="5935342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-1.17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Box 42"/>
              <p:cNvSpPr txBox="1">
                <a:spLocks noChangeArrowheads="1"/>
              </p:cNvSpPr>
              <p:nvPr/>
            </p:nvSpPr>
            <p:spPr bwMode="auto">
              <a:xfrm>
                <a:off x="4572000" y="3473140"/>
                <a:ext cx="1263408" cy="738664"/>
              </a:xfrm>
              <a:prstGeom prst="rect">
                <a:avLst/>
              </a:prstGeom>
              <a:solidFill>
                <a:srgbClr val="FFCCFF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Rejection region,</a:t>
                </a:r>
                <a:endParaRPr lang="en-US" altLang="en-US" sz="1400" i="1" dirty="0" smtClean="0">
                  <a:latin typeface="Cambria Math"/>
                  <a:ea typeface="Cambria Math"/>
                  <a:cs typeface="Arial" panose="020B0604020202020204" pitchFamily="34" charset="0"/>
                </a:endParaRPr>
              </a:p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400" i="1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𝛼</m:t>
                      </m:r>
                      <m:r>
                        <a:rPr lang="en-US" altLang="en-US" sz="1400" b="0" i="1" smtClean="0"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0.05</m:t>
                      </m:r>
                    </m:oMath>
                  </m:oMathPara>
                </a14:m>
                <a:endPara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3473140"/>
                <a:ext cx="1263408" cy="738664"/>
              </a:xfrm>
              <a:prstGeom prst="rect">
                <a:avLst/>
              </a:prstGeom>
              <a:blipFill rotWithShape="1">
                <a:blip r:embed="rId7"/>
                <a:stretch>
                  <a:fillRect t="-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eform 22"/>
          <p:cNvSpPr>
            <a:spLocks/>
          </p:cNvSpPr>
          <p:nvPr/>
        </p:nvSpPr>
        <p:spPr bwMode="auto">
          <a:xfrm>
            <a:off x="5602005" y="4245071"/>
            <a:ext cx="644605" cy="606603"/>
          </a:xfrm>
          <a:custGeom>
            <a:avLst/>
            <a:gdLst>
              <a:gd name="T0" fmla="*/ 0 w 536"/>
              <a:gd name="T1" fmla="*/ 0 h 543"/>
              <a:gd name="T2" fmla="*/ 0 w 536"/>
              <a:gd name="T3" fmla="*/ 1365925480 h 543"/>
              <a:gd name="T4" fmla="*/ 1313295260 w 536"/>
              <a:gd name="T5" fmla="*/ 1365925480 h 543"/>
              <a:gd name="T6" fmla="*/ 1153735730 w 536"/>
              <a:gd name="T7" fmla="*/ 1292841700 h 543"/>
              <a:gd name="T8" fmla="*/ 999086447 w 536"/>
              <a:gd name="T9" fmla="*/ 1209675702 h 543"/>
              <a:gd name="T10" fmla="*/ 854256091 w 536"/>
              <a:gd name="T11" fmla="*/ 1111390345 h 543"/>
              <a:gd name="T12" fmla="*/ 711879293 w 536"/>
              <a:gd name="T13" fmla="*/ 1005543721 h 543"/>
              <a:gd name="T14" fmla="*/ 581778112 w 536"/>
              <a:gd name="T15" fmla="*/ 887095515 h 543"/>
              <a:gd name="T16" fmla="*/ 459039168 w 536"/>
              <a:gd name="T17" fmla="*/ 761087629 h 543"/>
              <a:gd name="T18" fmla="*/ 346120719 w 536"/>
              <a:gd name="T19" fmla="*/ 622479749 h 543"/>
              <a:gd name="T20" fmla="*/ 243021197 w 536"/>
              <a:gd name="T21" fmla="*/ 478829965 h 543"/>
              <a:gd name="T22" fmla="*/ 147285479 w 536"/>
              <a:gd name="T23" fmla="*/ 325101139 h 543"/>
              <a:gd name="T24" fmla="*/ 68732492 w 536"/>
              <a:gd name="T25" fmla="*/ 166330409 h 543"/>
              <a:gd name="T26" fmla="*/ 0 w 536"/>
              <a:gd name="T27" fmla="*/ 0 h 5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36" h="543">
                <a:moveTo>
                  <a:pt x="0" y="0"/>
                </a:moveTo>
                <a:lnTo>
                  <a:pt x="0" y="542"/>
                </a:lnTo>
                <a:lnTo>
                  <a:pt x="535" y="542"/>
                </a:lnTo>
                <a:lnTo>
                  <a:pt x="470" y="513"/>
                </a:lnTo>
                <a:lnTo>
                  <a:pt x="407" y="480"/>
                </a:lnTo>
                <a:lnTo>
                  <a:pt x="348" y="441"/>
                </a:lnTo>
                <a:lnTo>
                  <a:pt x="290" y="399"/>
                </a:lnTo>
                <a:lnTo>
                  <a:pt x="237" y="352"/>
                </a:lnTo>
                <a:lnTo>
                  <a:pt x="187" y="302"/>
                </a:lnTo>
                <a:lnTo>
                  <a:pt x="141" y="247"/>
                </a:lnTo>
                <a:lnTo>
                  <a:pt x="99" y="190"/>
                </a:lnTo>
                <a:lnTo>
                  <a:pt x="60" y="129"/>
                </a:lnTo>
                <a:lnTo>
                  <a:pt x="28" y="66"/>
                </a:ln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/>
          <a:lstStyle/>
          <a:p>
            <a:endParaRPr lang="en-US"/>
          </a:p>
        </p:txBody>
      </p:sp>
      <p:sp>
        <p:nvSpPr>
          <p:cNvPr id="33" name="Text Box 42"/>
          <p:cNvSpPr txBox="1">
            <a:spLocks noChangeArrowheads="1"/>
          </p:cNvSpPr>
          <p:nvPr/>
        </p:nvSpPr>
        <p:spPr bwMode="auto">
          <a:xfrm>
            <a:off x="5654398" y="2657278"/>
            <a:ext cx="1753276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p-value =0.1210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6400800" y="2965055"/>
            <a:ext cx="0" cy="142895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7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/>
                  <a:t> Test for the Population Mean </a:t>
                </a:r>
                <a:br>
                  <a:rPr lang="en-US" dirty="0"/>
                </a:b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Unknown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Conditions</a:t>
                </a:r>
              </a:p>
              <a:p>
                <a:pPr lvl="1"/>
                <a:r>
                  <a:rPr lang="en-US" sz="2200" dirty="0"/>
                  <a:t>Population standard deviation (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2200" dirty="0"/>
                  <a:t>) is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unknown</a:t>
                </a:r>
                <a:endParaRPr lang="en-US" sz="220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sz="2200" dirty="0"/>
                  <a:t>Population is normally distributed </a:t>
                </a:r>
                <a:r>
                  <a:rPr lang="en-US" sz="220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</m:acc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  <a:sym typeface="Wingdings" panose="05000000000000000000" pitchFamily="2" charset="2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(</m:t>
                        </m:r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/>
                                <a:ea typeface="Cambria Math"/>
                                <a:sym typeface="Wingdings" panose="05000000000000000000" pitchFamily="2" charset="2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200" i="1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If population is not normal, </a:t>
                </a:r>
                <a:r>
                  <a:rPr lang="en-US" sz="2200" dirty="0" smtClean="0"/>
                  <a:t>but with a large </a:t>
                </a:r>
                <a:r>
                  <a:rPr lang="en-US" sz="2200" dirty="0"/>
                  <a:t>sample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/>
                          </a:rPr>
                          <m:t>𝑛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≥30</m:t>
                        </m:r>
                      </m:e>
                    </m:d>
                  </m:oMath>
                </a14:m>
                <a:r>
                  <a:rPr lang="en-US" sz="2200" dirty="0" smtClean="0"/>
                  <a:t>,</a:t>
                </a:r>
                <a:r>
                  <a:rPr lang="en-US" sz="2200" dirty="0"/>
                  <a:t> by Central Limit Theorem  </a:t>
                </a:r>
                <a:r>
                  <a:rPr lang="en-US" sz="2200" dirty="0"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𝑋</m:t>
                        </m:r>
                      </m:e>
                    </m:acc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~</m:t>
                    </m:r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𝑁</m:t>
                    </m:r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(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  <a:sym typeface="Wingdings" panose="05000000000000000000" pitchFamily="2" charset="2"/>
                          </a:rPr>
                          <m:t>𝜇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200" i="1">
                                <a:latin typeface="Cambria Math"/>
                                <a:sym typeface="Wingdings" panose="05000000000000000000" pitchFamily="2" charset="2"/>
                              </a:rPr>
                              <m:t>𝑋</m:t>
                            </m:r>
                          </m:e>
                        </m:acc>
                      </m:sub>
                    </m:sSub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,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(</m:t>
                        </m:r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/>
                                <a:ea typeface="Cambria Math"/>
                                <a:sym typeface="Wingdings" panose="05000000000000000000" pitchFamily="2" charset="2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200" i="1">
                                    <a:latin typeface="Cambria Math"/>
                                    <a:sym typeface="Wingdings" panose="05000000000000000000" pitchFamily="2" charset="2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endParaRPr lang="en-US" sz="2200" dirty="0"/>
              </a:p>
              <a:p>
                <a:endParaRPr lang="en-US" sz="1400" dirty="0" smtClean="0"/>
              </a:p>
              <a:p>
                <a:r>
                  <a:rPr lang="en-US" sz="2600" dirty="0" smtClean="0"/>
                  <a:t>Obtain critical value(s) from the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600" dirty="0" smtClean="0"/>
                  <a:t>-table with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/>
                      </a:rPr>
                      <m:t>(</m:t>
                    </m:r>
                    <m:r>
                      <a:rPr lang="en-US" sz="2600" i="1" dirty="0">
                        <a:latin typeface="Cambria Math"/>
                      </a:rPr>
                      <m:t>𝑛</m:t>
                    </m:r>
                    <m:r>
                      <a:rPr lang="en-US" sz="2600" i="1" dirty="0">
                        <a:latin typeface="Cambria Math"/>
                      </a:rPr>
                      <m:t>−1)</m:t>
                    </m:r>
                  </m:oMath>
                </a14:m>
                <a:r>
                  <a:rPr lang="en-US" sz="2600" dirty="0" smtClean="0"/>
                  <a:t> degrees of freedom</a:t>
                </a:r>
                <a:endParaRPr lang="en-US" sz="2600" dirty="0"/>
              </a:p>
              <a:p>
                <a:endParaRPr lang="en-US" sz="1400" dirty="0" smtClean="0"/>
              </a:p>
              <a:p>
                <a:r>
                  <a:rPr lang="en-US" sz="2600" dirty="0" smtClean="0"/>
                  <a:t>Test statistic,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𝑡</m:t>
                    </m:r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sub>
                        </m:sSub>
                      </m:den>
                    </m:f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type m:val="li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m:rPr>
                        <m:nor/>
                      </m:rPr>
                      <a:rPr lang="en-US" sz="2600" dirty="0"/>
                      <m:t> </m:t>
                    </m:r>
                  </m:oMath>
                </a14:m>
                <a:endParaRPr lang="en-US" sz="2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530725"/>
              </a:xfrm>
              <a:blipFill rotWithShape="1">
                <a:blip r:embed="rId3"/>
                <a:stretch>
                  <a:fillRect l="-288" t="-1077" b="-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02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/>
                  <a:t> Test for the Population Mean </a:t>
                </a:r>
                <a:br>
                  <a:rPr lang="en-US" dirty="0"/>
                </a:b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Unknown</a:t>
                </a:r>
                <a:r>
                  <a:rPr lang="en-US" dirty="0" smtClean="0"/>
                  <a:t>) – Example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 addition to cereals, the company newly set up the filling machine for milk</a:t>
            </a:r>
          </a:p>
          <a:p>
            <a:r>
              <a:rPr lang="en-US" sz="2600" dirty="0" smtClean="0"/>
              <a:t>Each bottle should contain 1 L of milk</a:t>
            </a:r>
          </a:p>
          <a:p>
            <a:r>
              <a:rPr lang="en-US" sz="2600" dirty="0" smtClean="0"/>
              <a:t>A random sample of 40 bottles are selected, giving an average 1.03 L and standard deviation 0.08 L</a:t>
            </a:r>
          </a:p>
          <a:p>
            <a:r>
              <a:rPr lang="en-US" sz="2600" dirty="0" smtClean="0"/>
              <a:t>At 10% level of significance, test to see is the filling machine is working properly</a:t>
            </a:r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1" t="76223" r="45430" b="10766"/>
          <a:stretch/>
        </p:blipFill>
        <p:spPr bwMode="auto">
          <a:xfrm>
            <a:off x="7466926" y="4267200"/>
            <a:ext cx="1181774" cy="178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80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Unknown) – Example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3962400" cy="45307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</a:rPr>
                        <m:t>: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en-US" sz="2600" b="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</a:rPr>
                        <m:t>: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≠1</m:t>
                      </m:r>
                    </m:oMath>
                  </m:oMathPara>
                </a14:m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r>
                  <a:rPr lang="en-US" sz="2600" dirty="0" smtClean="0"/>
                  <a:t>At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=0.10</m:t>
                    </m:r>
                  </m:oMath>
                </a14:m>
                <a:endParaRPr lang="en-US" sz="2600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/>
                      </a:rPr>
                      <m:t>𝑛</m:t>
                    </m:r>
                    <m:r>
                      <a:rPr lang="en-US" sz="2600" i="1" dirty="0" smtClean="0">
                        <a:latin typeface="Cambria Math"/>
                      </a:rPr>
                      <m:t> =</m:t>
                    </m:r>
                    <m:r>
                      <a:rPr lang="en-US" sz="2600" b="0" i="1" dirty="0" smtClean="0">
                        <a:latin typeface="Cambria Math"/>
                      </a:rPr>
                      <m:t>40</m:t>
                    </m:r>
                  </m:oMath>
                </a14:m>
                <a:r>
                  <a:rPr lang="en-US" sz="260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𝑑𝑓</m:t>
                    </m:r>
                    <m:r>
                      <a:rPr lang="en-US" sz="2600" i="1" dirty="0" smtClean="0">
                        <a:latin typeface="Cambria Math"/>
                      </a:rPr>
                      <m:t>=39 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Critical Value =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1.6849</m:t>
                    </m:r>
                  </m:oMath>
                </a14:m>
                <a:endParaRPr lang="en-US" sz="2600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600" dirty="0" smtClean="0"/>
                  <a:t>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/>
                      </a:rPr>
                      <m:t>𝑡</m:t>
                    </m:r>
                    <m:r>
                      <a:rPr lang="en-US" sz="2600" i="1" dirty="0" smtClean="0">
                        <a:latin typeface="Cambria Math"/>
                      </a:rPr>
                      <m:t>&lt;−1.</m:t>
                    </m:r>
                    <m:r>
                      <a:rPr lang="en-US" sz="2600" b="0" i="1" dirty="0" smtClean="0">
                        <a:latin typeface="Cambria Math"/>
                      </a:rPr>
                      <m:t>6849</m:t>
                    </m:r>
                    <m:r>
                      <a:rPr lang="en-US" sz="26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 smtClean="0"/>
                  <a:t>or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/>
                      </a:rPr>
                      <m:t>𝑡</m:t>
                    </m:r>
                    <m:r>
                      <a:rPr lang="en-US" sz="2600" i="1" dirty="0" smtClean="0">
                        <a:latin typeface="Cambria Math"/>
                      </a:rPr>
                      <m:t>&gt;+1</m:t>
                    </m:r>
                    <m:r>
                      <a:rPr lang="en-US" sz="2600" b="0" i="1" dirty="0" smtClean="0">
                        <a:latin typeface="Cambria Math"/>
                      </a:rPr>
                      <m:t>.6849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3962400" cy="4530725"/>
              </a:xfrm>
              <a:blipFill rotWithShape="1">
                <a:blip r:embed="rId3"/>
                <a:stretch>
                  <a:fillRect l="-2615" r="-4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1215464" y="5288604"/>
            <a:ext cx="3127935" cy="1429696"/>
            <a:chOff x="2247900" y="3311525"/>
            <a:chExt cx="5209762" cy="2846400"/>
          </a:xfrm>
        </p:grpSpPr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609850" y="4148138"/>
              <a:ext cx="885825" cy="906462"/>
            </a:xfrm>
            <a:custGeom>
              <a:avLst/>
              <a:gdLst>
                <a:gd name="T0" fmla="*/ 1386366296 w 565"/>
                <a:gd name="T1" fmla="*/ 0 h 571"/>
                <a:gd name="T2" fmla="*/ 1386366296 w 565"/>
                <a:gd name="T3" fmla="*/ 1436488270 h 571"/>
                <a:gd name="T4" fmla="*/ 0 w 565"/>
                <a:gd name="T5" fmla="*/ 1436488270 h 571"/>
                <a:gd name="T6" fmla="*/ 167151258 w 565"/>
                <a:gd name="T7" fmla="*/ 1358362676 h 571"/>
                <a:gd name="T8" fmla="*/ 329384227 w 565"/>
                <a:gd name="T9" fmla="*/ 1272677410 h 571"/>
                <a:gd name="T10" fmla="*/ 486703612 w 565"/>
                <a:gd name="T11" fmla="*/ 1166830906 h 571"/>
                <a:gd name="T12" fmla="*/ 631731194 w 565"/>
                <a:gd name="T13" fmla="*/ 1058465041 h 571"/>
                <a:gd name="T14" fmla="*/ 769383696 w 565"/>
                <a:gd name="T15" fmla="*/ 929936350 h 571"/>
                <a:gd name="T16" fmla="*/ 899662684 w 565"/>
                <a:gd name="T17" fmla="*/ 796368936 h 571"/>
                <a:gd name="T18" fmla="*/ 1020109799 w 565"/>
                <a:gd name="T19" fmla="*/ 652719315 h 571"/>
                <a:gd name="T20" fmla="*/ 1128266679 w 565"/>
                <a:gd name="T21" fmla="*/ 501510023 h 571"/>
                <a:gd name="T22" fmla="*/ 1226590119 w 565"/>
                <a:gd name="T23" fmla="*/ 342741061 h 571"/>
                <a:gd name="T24" fmla="*/ 1310164964 w 565"/>
                <a:gd name="T25" fmla="*/ 171370530 h 571"/>
                <a:gd name="T26" fmla="*/ 1386366296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5764213" y="5079999"/>
                  <a:ext cx="572749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𝑡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3" y="5079999"/>
                  <a:ext cx="572749" cy="73020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V="1">
              <a:off x="3503613" y="3556000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>
              <a:off x="3505200" y="52228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4851400" y="52609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31"/>
            <p:cNvSpPr>
              <a:spLocks noChangeArrowheads="1"/>
            </p:cNvSpPr>
            <p:nvPr/>
          </p:nvSpPr>
          <p:spPr bwMode="auto">
            <a:xfrm>
              <a:off x="2507954" y="5700726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-1.6849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sp>
          <p:nvSpPr>
            <p:cNvPr id="23" name="Rectangle 32"/>
            <p:cNvSpPr>
              <a:spLocks noChangeArrowheads="1"/>
            </p:cNvSpPr>
            <p:nvPr/>
          </p:nvSpPr>
          <p:spPr bwMode="auto">
            <a:xfrm>
              <a:off x="4284773" y="5700726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+1.6849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53381" y="3346551"/>
                  <a:ext cx="2104281" cy="1470616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3381" y="3346551"/>
                  <a:ext cx="2104281" cy="147061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20" b="-6311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42"/>
              <p:cNvSpPr txBox="1">
                <a:spLocks noChangeArrowheads="1"/>
              </p:cNvSpPr>
              <p:nvPr/>
            </p:nvSpPr>
            <p:spPr bwMode="auto">
              <a:xfrm>
                <a:off x="344480" y="5214551"/>
                <a:ext cx="1263408" cy="738664"/>
              </a:xfrm>
              <a:prstGeom prst="rect">
                <a:avLst/>
              </a:prstGeom>
              <a:solidFill>
                <a:srgbClr val="FFCCFF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Rejection region,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en-US" sz="1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en-US" sz="14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𝛼</m:t>
                        </m:r>
                      </m:num>
                      <m:den>
                        <m:r>
                          <a:rPr lang="en-US" altLang="en-US" sz="1400" i="1">
                            <a:latin typeface="Cambria Math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US" altLang="en-US" sz="1400" b="0" i="1" smtClean="0">
                        <a:latin typeface="Cambria Math"/>
                        <a:cs typeface="Arial" panose="020B0604020202020204" pitchFamily="34" charset="0"/>
                      </a:rPr>
                      <m:t>=0.05</m:t>
                    </m:r>
                  </m:oMath>
                </a14:m>
                <a:endPara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480" y="5214551"/>
                <a:ext cx="1263408" cy="738664"/>
              </a:xfrm>
              <a:prstGeom prst="rect">
                <a:avLst/>
              </a:prstGeom>
              <a:blipFill rotWithShape="1">
                <a:blip r:embed="rId7"/>
                <a:stretch>
                  <a:fillRect l="-483" t="-820" b="-6311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 bwMode="auto">
              <a:xfrm>
                <a:off x="4800600" y="1600200"/>
                <a:ext cx="4267200" cy="4530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𝑡</m:t>
                      </m:r>
                      <m:r>
                        <a:rPr lang="en-US" sz="260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600" i="1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  <m:r>
                            <a:rPr lang="en-US" sz="26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𝑆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6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den>
                      </m:f>
                      <m:r>
                        <a:rPr lang="en-US" sz="2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/>
                            </a:rPr>
                            <m:t>1.03−1</m:t>
                          </m:r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/>
                                </a:rPr>
                                <m:t>0.08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600" b="0" i="1" smtClean="0">
                                      <a:latin typeface="Cambria Math"/>
                                    </a:rPr>
                                    <m:t>40</m:t>
                                  </m:r>
                                </m:e>
                              </m:rad>
                            </m:den>
                          </m:f>
                        </m:den>
                      </m:f>
                    </m:oMath>
                  </m:oMathPara>
                </a14:m>
                <a:endParaRPr lang="en-US" sz="26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600" dirty="0"/>
                  <a:t> </a:t>
                </a:r>
                <a:r>
                  <a:rPr lang="en-US" sz="2600" dirty="0" smtClean="0"/>
                  <a:t>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=2.37</m:t>
                    </m:r>
                  </m:oMath>
                </a14:m>
                <a:endParaRPr lang="en-US" sz="2600" kern="0" dirty="0" smtClean="0"/>
              </a:p>
              <a:p>
                <a:pPr marL="0" indent="0">
                  <a:buFont typeface="Wingdings" pitchFamily="2" charset="2"/>
                  <a:buNone/>
                </a:pPr>
                <a:endParaRPr lang="en-US" sz="2600" kern="0" dirty="0" smtClean="0"/>
              </a:p>
              <a:p>
                <a:pPr marL="0" indent="0">
                  <a:buFont typeface="Wingdings" pitchFamily="2" charset="2"/>
                  <a:buNone/>
                </a:pPr>
                <a:r>
                  <a:rPr lang="en-US" sz="2600" kern="0" dirty="0" smtClean="0"/>
                  <a:t>At </a:t>
                </a:r>
                <a14:m>
                  <m:oMath xmlns:m="http://schemas.openxmlformats.org/officeDocument/2006/math">
                    <m:r>
                      <a:rPr lang="en-US" sz="2600" i="1" kern="0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600" i="1" kern="0" smtClean="0">
                        <a:latin typeface="Cambria Math"/>
                        <a:ea typeface="Cambria Math"/>
                      </a:rPr>
                      <m:t>=0.10</m:t>
                    </m:r>
                  </m:oMath>
                </a14:m>
                <a:r>
                  <a:rPr lang="en-US" sz="2600" kern="0" dirty="0" smtClean="0">
                    <a:ea typeface="Cambria Math"/>
                  </a:rPr>
                  <a:t>, reject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b="0" i="1" kern="0" smtClean="0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b="0" i="1" kern="0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kern="0" dirty="0" smtClean="0">
                  <a:ea typeface="Cambria Math"/>
                </a:endParaRPr>
              </a:p>
              <a:p>
                <a:pPr marL="0" indent="0">
                  <a:buFont typeface="Wingdings" pitchFamily="2" charset="2"/>
                  <a:buNone/>
                </a:pPr>
                <a:endParaRPr lang="en-US" sz="2600" kern="0" dirty="0" smtClean="0">
                  <a:ea typeface="Cambria Math"/>
                </a:endParaRPr>
              </a:p>
              <a:p>
                <a:pPr marL="0" indent="0">
                  <a:buFont typeface="Wingdings" pitchFamily="2" charset="2"/>
                  <a:buNone/>
                </a:pPr>
                <a:r>
                  <a:rPr lang="en-US" sz="2600" kern="0" dirty="0" smtClean="0">
                    <a:ea typeface="Cambria Math"/>
                  </a:rPr>
                  <a:t>There is evidence that the true mean amount is not 1 L</a:t>
                </a:r>
              </a:p>
              <a:p>
                <a:pPr marL="0" indent="0">
                  <a:buFont typeface="Wingdings" pitchFamily="2" charset="2"/>
                  <a:buNone/>
                </a:pPr>
                <a:endParaRPr lang="en-US" sz="2600" kern="0" dirty="0" smtClean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1600200"/>
                <a:ext cx="4267200" cy="4530725"/>
              </a:xfrm>
              <a:prstGeom prst="rect">
                <a:avLst/>
              </a:prstGeom>
              <a:blipFill rotWithShape="1">
                <a:blip r:embed="rId8"/>
                <a:stretch>
                  <a:fillRect l="-257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278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2"/>
          <p:cNvSpPr>
            <a:spLocks/>
          </p:cNvSpPr>
          <p:nvPr/>
        </p:nvSpPr>
        <p:spPr bwMode="auto">
          <a:xfrm>
            <a:off x="7738822" y="4570794"/>
            <a:ext cx="399070" cy="300032"/>
          </a:xfrm>
          <a:custGeom>
            <a:avLst/>
            <a:gdLst>
              <a:gd name="T0" fmla="*/ 0 w 536"/>
              <a:gd name="T1" fmla="*/ 0 h 543"/>
              <a:gd name="T2" fmla="*/ 0 w 536"/>
              <a:gd name="T3" fmla="*/ 1365925480 h 543"/>
              <a:gd name="T4" fmla="*/ 1313295260 w 536"/>
              <a:gd name="T5" fmla="*/ 1365925480 h 543"/>
              <a:gd name="T6" fmla="*/ 1153735730 w 536"/>
              <a:gd name="T7" fmla="*/ 1292841700 h 543"/>
              <a:gd name="T8" fmla="*/ 999086447 w 536"/>
              <a:gd name="T9" fmla="*/ 1209675702 h 543"/>
              <a:gd name="T10" fmla="*/ 854256091 w 536"/>
              <a:gd name="T11" fmla="*/ 1111390345 h 543"/>
              <a:gd name="T12" fmla="*/ 711879293 w 536"/>
              <a:gd name="T13" fmla="*/ 1005543721 h 543"/>
              <a:gd name="T14" fmla="*/ 581778112 w 536"/>
              <a:gd name="T15" fmla="*/ 887095515 h 543"/>
              <a:gd name="T16" fmla="*/ 459039168 w 536"/>
              <a:gd name="T17" fmla="*/ 761087629 h 543"/>
              <a:gd name="T18" fmla="*/ 346120719 w 536"/>
              <a:gd name="T19" fmla="*/ 622479749 h 543"/>
              <a:gd name="T20" fmla="*/ 243021197 w 536"/>
              <a:gd name="T21" fmla="*/ 478829965 h 543"/>
              <a:gd name="T22" fmla="*/ 147285479 w 536"/>
              <a:gd name="T23" fmla="*/ 325101139 h 543"/>
              <a:gd name="T24" fmla="*/ 68732492 w 536"/>
              <a:gd name="T25" fmla="*/ 166330409 h 543"/>
              <a:gd name="T26" fmla="*/ 0 w 536"/>
              <a:gd name="T27" fmla="*/ 0 h 5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36" h="543">
                <a:moveTo>
                  <a:pt x="0" y="0"/>
                </a:moveTo>
                <a:lnTo>
                  <a:pt x="0" y="542"/>
                </a:lnTo>
                <a:lnTo>
                  <a:pt x="535" y="542"/>
                </a:lnTo>
                <a:lnTo>
                  <a:pt x="470" y="513"/>
                </a:lnTo>
                <a:lnTo>
                  <a:pt x="407" y="480"/>
                </a:lnTo>
                <a:lnTo>
                  <a:pt x="348" y="441"/>
                </a:lnTo>
                <a:lnTo>
                  <a:pt x="290" y="399"/>
                </a:lnTo>
                <a:lnTo>
                  <a:pt x="237" y="352"/>
                </a:lnTo>
                <a:lnTo>
                  <a:pt x="187" y="302"/>
                </a:lnTo>
                <a:lnTo>
                  <a:pt x="141" y="247"/>
                </a:lnTo>
                <a:lnTo>
                  <a:pt x="99" y="190"/>
                </a:lnTo>
                <a:lnTo>
                  <a:pt x="60" y="129"/>
                </a:lnTo>
                <a:lnTo>
                  <a:pt x="28" y="66"/>
                </a:lnTo>
                <a:lnTo>
                  <a:pt x="0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Freeform 28"/>
          <p:cNvSpPr>
            <a:spLocks/>
          </p:cNvSpPr>
          <p:nvPr/>
        </p:nvSpPr>
        <p:spPr bwMode="auto">
          <a:xfrm>
            <a:off x="5764228" y="4570793"/>
            <a:ext cx="386824" cy="320308"/>
          </a:xfrm>
          <a:custGeom>
            <a:avLst/>
            <a:gdLst>
              <a:gd name="T0" fmla="*/ 1386366296 w 565"/>
              <a:gd name="T1" fmla="*/ 0 h 571"/>
              <a:gd name="T2" fmla="*/ 1386366296 w 565"/>
              <a:gd name="T3" fmla="*/ 1436488270 h 571"/>
              <a:gd name="T4" fmla="*/ 0 w 565"/>
              <a:gd name="T5" fmla="*/ 1436488270 h 571"/>
              <a:gd name="T6" fmla="*/ 167151258 w 565"/>
              <a:gd name="T7" fmla="*/ 1358362676 h 571"/>
              <a:gd name="T8" fmla="*/ 329384227 w 565"/>
              <a:gd name="T9" fmla="*/ 1272677410 h 571"/>
              <a:gd name="T10" fmla="*/ 486703612 w 565"/>
              <a:gd name="T11" fmla="*/ 1166830906 h 571"/>
              <a:gd name="T12" fmla="*/ 631731194 w 565"/>
              <a:gd name="T13" fmla="*/ 1058465041 h 571"/>
              <a:gd name="T14" fmla="*/ 769383696 w 565"/>
              <a:gd name="T15" fmla="*/ 929936350 h 571"/>
              <a:gd name="T16" fmla="*/ 899662684 w 565"/>
              <a:gd name="T17" fmla="*/ 796368936 h 571"/>
              <a:gd name="T18" fmla="*/ 1020109799 w 565"/>
              <a:gd name="T19" fmla="*/ 652719315 h 571"/>
              <a:gd name="T20" fmla="*/ 1128266679 w 565"/>
              <a:gd name="T21" fmla="*/ 501510023 h 571"/>
              <a:gd name="T22" fmla="*/ 1226590119 w 565"/>
              <a:gd name="T23" fmla="*/ 342741061 h 571"/>
              <a:gd name="T24" fmla="*/ 1310164964 w 565"/>
              <a:gd name="T25" fmla="*/ 171370530 h 571"/>
              <a:gd name="T26" fmla="*/ 1386366296 w 565"/>
              <a:gd name="T27" fmla="*/ 0 h 5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65" h="571">
                <a:moveTo>
                  <a:pt x="564" y="0"/>
                </a:moveTo>
                <a:lnTo>
                  <a:pt x="564" y="570"/>
                </a:lnTo>
                <a:lnTo>
                  <a:pt x="0" y="570"/>
                </a:lnTo>
                <a:lnTo>
                  <a:pt x="68" y="539"/>
                </a:lnTo>
                <a:lnTo>
                  <a:pt x="134" y="505"/>
                </a:lnTo>
                <a:lnTo>
                  <a:pt x="198" y="463"/>
                </a:lnTo>
                <a:lnTo>
                  <a:pt x="257" y="420"/>
                </a:lnTo>
                <a:lnTo>
                  <a:pt x="313" y="369"/>
                </a:lnTo>
                <a:lnTo>
                  <a:pt x="366" y="316"/>
                </a:lnTo>
                <a:lnTo>
                  <a:pt x="415" y="259"/>
                </a:lnTo>
                <a:lnTo>
                  <a:pt x="459" y="199"/>
                </a:lnTo>
                <a:lnTo>
                  <a:pt x="499" y="136"/>
                </a:lnTo>
                <a:lnTo>
                  <a:pt x="533" y="68"/>
                </a:lnTo>
                <a:lnTo>
                  <a:pt x="564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Unknown) – Example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153400" cy="45307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600" i="1">
                          <a:latin typeface="Cambria Math"/>
                        </a:rPr>
                        <m:t>: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en-US" sz="2600" dirty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600" i="1">
                          <a:latin typeface="Cambria Math"/>
                        </a:rPr>
                        <m:t>: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≠1</m:t>
                      </m:r>
                    </m:oMath>
                  </m:oMathPara>
                </a14:m>
                <a:endParaRPr lang="en-US" sz="2600" dirty="0"/>
              </a:p>
              <a:p>
                <a:pPr marL="0" indent="0">
                  <a:buNone/>
                </a:pPr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p-value </a:t>
                </a:r>
                <a:endParaRPr lang="en-US" sz="26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=</m:t>
                      </m:r>
                      <m:r>
                        <a:rPr lang="en-US" sz="26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≤−2.37</m:t>
                          </m:r>
                        </m:e>
                      </m:d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≥2.37</m:t>
                          </m:r>
                        </m:e>
                      </m:d>
                    </m:oMath>
                  </m:oMathPara>
                </a14:m>
                <a:endParaRPr lang="en-US" sz="2600" b="0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0" smtClean="0">
                          <a:latin typeface="Cambria Math"/>
                        </a:rPr>
                        <m:t>=2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6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≥</m:t>
                          </m:r>
                          <m:r>
                            <a:rPr lang="en-US" sz="260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.37</m:t>
                          </m:r>
                        </m:e>
                      </m:d>
                    </m:oMath>
                  </m:oMathPara>
                </a14:m>
                <a:endParaRPr lang="en-US" sz="260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=2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×(0.01, 0.025)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=(0.02, 0.05)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14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As </a:t>
                </a:r>
                <a:r>
                  <a:rPr lang="en-US" sz="2600" dirty="0"/>
                  <a:t>p-value </a:t>
                </a:r>
                <a:r>
                  <a:rPr lang="en-US" sz="2600" dirty="0" smtClean="0"/>
                  <a:t>&lt;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sz="26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6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dirty="0"/>
                  <a:t> is </a:t>
                </a:r>
                <a:r>
                  <a:rPr lang="en-US" sz="2600" dirty="0" smtClean="0"/>
                  <a:t>rejected</a:t>
                </a:r>
              </a:p>
              <a:p>
                <a:pPr marL="0" indent="0">
                  <a:buNone/>
                </a:pPr>
                <a:r>
                  <a:rPr lang="en-US" sz="2600" dirty="0">
                    <a:ea typeface="Cambria Math"/>
                  </a:rPr>
                  <a:t>There is evidence that the true mean amount is not 1 L</a:t>
                </a:r>
              </a:p>
              <a:p>
                <a:pPr marL="0" indent="0">
                  <a:buNone/>
                </a:pPr>
                <a:r>
                  <a:rPr lang="en-US" sz="2200" dirty="0" smtClean="0">
                    <a:solidFill>
                      <a:srgbClr val="996633"/>
                    </a:solidFill>
                  </a:rPr>
                  <a:t>Using </a:t>
                </a:r>
                <a:r>
                  <a:rPr lang="en-US" sz="2200" dirty="0">
                    <a:solidFill>
                      <a:srgbClr val="996633"/>
                    </a:solidFill>
                  </a:rPr>
                  <a:t>Excel “T.DIST” function, the p-value is found to be 0.0228</a:t>
                </a:r>
              </a:p>
              <a:p>
                <a:pPr marL="0" indent="0">
                  <a:buNone/>
                </a:pPr>
                <a:endParaRPr lang="en-US" sz="2600" dirty="0"/>
              </a:p>
              <a:p>
                <a:pPr marL="0" indent="0">
                  <a:buNone/>
                </a:pPr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153400" cy="4530725"/>
              </a:xfrm>
              <a:blipFill rotWithShape="1">
                <a:blip r:embed="rId4"/>
                <a:stretch>
                  <a:fillRect l="-1271" b="-13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97798" y="6400800"/>
            <a:ext cx="2133600" cy="457200"/>
          </a:xfrm>
        </p:spPr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5486401" y="3645497"/>
            <a:ext cx="3042936" cy="2155426"/>
            <a:chOff x="2247900" y="3311525"/>
            <a:chExt cx="3964315" cy="3062968"/>
          </a:xfrm>
        </p:grpSpPr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>
                  <a:spLocks noChangeArrowheads="1"/>
                </p:cNvSpPr>
                <p:nvPr/>
              </p:nvSpPr>
              <p:spPr bwMode="auto">
                <a:xfrm>
                  <a:off x="5764213" y="5079999"/>
                  <a:ext cx="448002" cy="521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800" b="0" i="1" smtClean="0">
                            <a:latin typeface="Cambria Math"/>
                            <a:ea typeface="PMingLiU" pitchFamily="18" charset="-120"/>
                          </a:rPr>
                          <m:t>𝑡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3" y="5079999"/>
                  <a:ext cx="448002" cy="52119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>
              <a:off x="5182337" y="5075085"/>
              <a:ext cx="0" cy="735115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4865688" y="4179637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 32"/>
            <p:cNvSpPr>
              <a:spLocks noChangeArrowheads="1"/>
            </p:cNvSpPr>
            <p:nvPr/>
          </p:nvSpPr>
          <p:spPr bwMode="auto">
            <a:xfrm>
              <a:off x="4757320" y="5917294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+2.37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Line 21"/>
          <p:cNvSpPr>
            <a:spLocks noChangeShapeType="1"/>
          </p:cNvSpPr>
          <p:nvPr/>
        </p:nvSpPr>
        <p:spPr bwMode="auto">
          <a:xfrm>
            <a:off x="6185727" y="4886523"/>
            <a:ext cx="0" cy="517304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32"/>
          <p:cNvSpPr>
            <a:spLocks noChangeArrowheads="1"/>
          </p:cNvSpPr>
          <p:nvPr/>
        </p:nvSpPr>
        <p:spPr bwMode="auto">
          <a:xfrm>
            <a:off x="5698355" y="5479190"/>
            <a:ext cx="935836" cy="321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US" altLang="zh-TW" sz="1800" dirty="0" smtClean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rPr>
              <a:t>-2.37</a:t>
            </a:r>
            <a:endParaRPr lang="en-US" altLang="zh-TW" sz="18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  <a:sym typeface="Symbol" pitchFamily="18" charset="2"/>
            </a:endParaRPr>
          </a:p>
        </p:txBody>
      </p:sp>
      <p:sp>
        <p:nvSpPr>
          <p:cNvPr id="32" name="Freeform 22"/>
          <p:cNvSpPr>
            <a:spLocks/>
          </p:cNvSpPr>
          <p:nvPr/>
        </p:nvSpPr>
        <p:spPr bwMode="auto">
          <a:xfrm>
            <a:off x="5754693" y="4267493"/>
            <a:ext cx="644605" cy="606603"/>
          </a:xfrm>
          <a:custGeom>
            <a:avLst/>
            <a:gdLst>
              <a:gd name="T0" fmla="*/ 0 w 536"/>
              <a:gd name="T1" fmla="*/ 0 h 543"/>
              <a:gd name="T2" fmla="*/ 0 w 536"/>
              <a:gd name="T3" fmla="*/ 1365925480 h 543"/>
              <a:gd name="T4" fmla="*/ 1313295260 w 536"/>
              <a:gd name="T5" fmla="*/ 1365925480 h 543"/>
              <a:gd name="T6" fmla="*/ 1153735730 w 536"/>
              <a:gd name="T7" fmla="*/ 1292841700 h 543"/>
              <a:gd name="T8" fmla="*/ 999086447 w 536"/>
              <a:gd name="T9" fmla="*/ 1209675702 h 543"/>
              <a:gd name="T10" fmla="*/ 854256091 w 536"/>
              <a:gd name="T11" fmla="*/ 1111390345 h 543"/>
              <a:gd name="T12" fmla="*/ 711879293 w 536"/>
              <a:gd name="T13" fmla="*/ 1005543721 h 543"/>
              <a:gd name="T14" fmla="*/ 581778112 w 536"/>
              <a:gd name="T15" fmla="*/ 887095515 h 543"/>
              <a:gd name="T16" fmla="*/ 459039168 w 536"/>
              <a:gd name="T17" fmla="*/ 761087629 h 543"/>
              <a:gd name="T18" fmla="*/ 346120719 w 536"/>
              <a:gd name="T19" fmla="*/ 622479749 h 543"/>
              <a:gd name="T20" fmla="*/ 243021197 w 536"/>
              <a:gd name="T21" fmla="*/ 478829965 h 543"/>
              <a:gd name="T22" fmla="*/ 147285479 w 536"/>
              <a:gd name="T23" fmla="*/ 325101139 h 543"/>
              <a:gd name="T24" fmla="*/ 68732492 w 536"/>
              <a:gd name="T25" fmla="*/ 166330409 h 543"/>
              <a:gd name="T26" fmla="*/ 0 w 536"/>
              <a:gd name="T27" fmla="*/ 0 h 5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36" h="543">
                <a:moveTo>
                  <a:pt x="0" y="0"/>
                </a:moveTo>
                <a:lnTo>
                  <a:pt x="0" y="542"/>
                </a:lnTo>
                <a:lnTo>
                  <a:pt x="535" y="542"/>
                </a:lnTo>
                <a:lnTo>
                  <a:pt x="470" y="513"/>
                </a:lnTo>
                <a:lnTo>
                  <a:pt x="407" y="480"/>
                </a:lnTo>
                <a:lnTo>
                  <a:pt x="348" y="441"/>
                </a:lnTo>
                <a:lnTo>
                  <a:pt x="290" y="399"/>
                </a:lnTo>
                <a:lnTo>
                  <a:pt x="237" y="352"/>
                </a:lnTo>
                <a:lnTo>
                  <a:pt x="187" y="302"/>
                </a:lnTo>
                <a:lnTo>
                  <a:pt x="141" y="247"/>
                </a:lnTo>
                <a:lnTo>
                  <a:pt x="99" y="190"/>
                </a:lnTo>
                <a:lnTo>
                  <a:pt x="60" y="129"/>
                </a:lnTo>
                <a:lnTo>
                  <a:pt x="28" y="66"/>
                </a:ln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42"/>
              <p:cNvSpPr txBox="1">
                <a:spLocks noChangeArrowheads="1"/>
              </p:cNvSpPr>
              <p:nvPr/>
            </p:nvSpPr>
            <p:spPr bwMode="auto">
              <a:xfrm>
                <a:off x="5486400" y="2679700"/>
                <a:ext cx="3196073" cy="43088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altLang="en-US" sz="2200" b="0" i="1" dirty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0.02&lt;</m:t>
                    </m:r>
                  </m:oMath>
                </a14:m>
                <a:r>
                  <a:rPr lang="en-US" altLang="en-US" sz="2200" i="0" dirty="0" smtClean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altLang="en-US" sz="2200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p-value</a:t>
                </a:r>
                <a14:m>
                  <m:oMath xmlns:m="http://schemas.openxmlformats.org/officeDocument/2006/math">
                    <m:r>
                      <a:rPr lang="en-US" altLang="en-US" sz="2200" b="0" i="0" dirty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en-US" sz="2200" b="0" i="1" dirty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&lt;</m:t>
                    </m:r>
                    <m:r>
                      <a:rPr lang="en-US" altLang="en-US" sz="2200" i="1" dirty="0" smtClean="0">
                        <a:latin typeface="Cambria Math"/>
                        <a:cs typeface="Arial" panose="020B0604020202020204" pitchFamily="34" charset="0"/>
                      </a:rPr>
                      <m:t>0.05</m:t>
                    </m:r>
                  </m:oMath>
                </a14:m>
                <a:endParaRPr lang="en-US" altLang="en-US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6400" y="2679700"/>
                <a:ext cx="3196073" cy="430887"/>
              </a:xfrm>
              <a:prstGeom prst="rect">
                <a:avLst/>
              </a:prstGeom>
              <a:blipFill rotWithShape="1">
                <a:blip r:embed="rId7"/>
                <a:stretch>
                  <a:fillRect t="-10000" b="-2714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/>
          <p:cNvCxnSpPr>
            <a:stCxn id="33" idx="2"/>
          </p:cNvCxnSpPr>
          <p:nvPr/>
        </p:nvCxnSpPr>
        <p:spPr>
          <a:xfrm flipH="1">
            <a:off x="6076999" y="3110587"/>
            <a:ext cx="1007438" cy="170172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3" idx="2"/>
          </p:cNvCxnSpPr>
          <p:nvPr/>
        </p:nvCxnSpPr>
        <p:spPr>
          <a:xfrm>
            <a:off x="7084437" y="3110587"/>
            <a:ext cx="733633" cy="170172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038600" y="1775359"/>
                <a:ext cx="4572000" cy="7392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𝑡</m:t>
                    </m:r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𝑋</m:t>
                            </m:r>
                          </m:e>
                        </m:acc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f>
                          <m:fPr>
                            <m:type m:val="li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𝑆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</a:rPr>
                          <m:t>1.03−1</m:t>
                        </m:r>
                      </m:num>
                      <m:den>
                        <m:f>
                          <m:fPr>
                            <m:type m:val="li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</a:rPr>
                              <m:t>0.08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40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=2.37</m:t>
                    </m:r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1775359"/>
                <a:ext cx="4572000" cy="73924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360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/>
                  <a:t> Test for the Population Mean </a:t>
                </a:r>
                <a:br>
                  <a:rPr lang="en-US" dirty="0"/>
                </a:b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Unknown) – </a:t>
                </a:r>
                <a:r>
                  <a:rPr lang="en-US" dirty="0" smtClean="0"/>
                  <a:t>Exercise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 the last example, we found that the mean amount of milk is not 1 L</a:t>
            </a:r>
          </a:p>
          <a:p>
            <a:r>
              <a:rPr lang="en-US" sz="2600" dirty="0" smtClean="0"/>
              <a:t>Now, test to see if the mean amount is more than 1 L at 10% level of significance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61" t="76223" r="45430" b="10766"/>
          <a:stretch/>
        </p:blipFill>
        <p:spPr bwMode="auto">
          <a:xfrm>
            <a:off x="7466926" y="4267200"/>
            <a:ext cx="1181774" cy="178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1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Unknown) – Exercise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914400" y="5288604"/>
            <a:ext cx="3127935" cy="1429696"/>
            <a:chOff x="2247900" y="3311525"/>
            <a:chExt cx="5209762" cy="2846400"/>
          </a:xfrm>
        </p:grpSpPr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5764213" y="5079999"/>
                  <a:ext cx="572749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𝑡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3" y="5079999"/>
                  <a:ext cx="572749" cy="73020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V="1">
              <a:off x="4854575" y="3584575"/>
              <a:ext cx="0" cy="1720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4851400" y="5260975"/>
              <a:ext cx="0" cy="3810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32"/>
            <p:cNvSpPr>
              <a:spLocks noChangeArrowheads="1"/>
            </p:cNvSpPr>
            <p:nvPr/>
          </p:nvSpPr>
          <p:spPr bwMode="auto">
            <a:xfrm>
              <a:off x="4284773" y="5700726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+1.3036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5353381" y="3346551"/>
                  <a:ext cx="2104281" cy="1470616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</a:t>
                  </a:r>
                </a:p>
                <a:p>
                  <a:pPr algn="ctr" eaLnBrk="1" hangingPunct="1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4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𝛼</m:t>
                        </m:r>
                        <m:r>
                          <a:rPr lang="en-US" altLang="en-US" sz="1400" b="0" i="1" smtClean="0">
                            <a:latin typeface="Cambria Math"/>
                            <a:cs typeface="Arial" panose="020B0604020202020204" pitchFamily="34" charset="0"/>
                          </a:rPr>
                          <m:t>=0.10</m:t>
                        </m:r>
                      </m:oMath>
                    </m:oMathPara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3381" y="3346551"/>
                  <a:ext cx="2104281" cy="147061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t="-82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7871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2"/>
          <p:cNvSpPr>
            <a:spLocks/>
          </p:cNvSpPr>
          <p:nvPr/>
        </p:nvSpPr>
        <p:spPr bwMode="auto">
          <a:xfrm>
            <a:off x="7819349" y="4942071"/>
            <a:ext cx="399070" cy="300032"/>
          </a:xfrm>
          <a:custGeom>
            <a:avLst/>
            <a:gdLst>
              <a:gd name="T0" fmla="*/ 0 w 536"/>
              <a:gd name="T1" fmla="*/ 0 h 543"/>
              <a:gd name="T2" fmla="*/ 0 w 536"/>
              <a:gd name="T3" fmla="*/ 1365925480 h 543"/>
              <a:gd name="T4" fmla="*/ 1313295260 w 536"/>
              <a:gd name="T5" fmla="*/ 1365925480 h 543"/>
              <a:gd name="T6" fmla="*/ 1153735730 w 536"/>
              <a:gd name="T7" fmla="*/ 1292841700 h 543"/>
              <a:gd name="T8" fmla="*/ 999086447 w 536"/>
              <a:gd name="T9" fmla="*/ 1209675702 h 543"/>
              <a:gd name="T10" fmla="*/ 854256091 w 536"/>
              <a:gd name="T11" fmla="*/ 1111390345 h 543"/>
              <a:gd name="T12" fmla="*/ 711879293 w 536"/>
              <a:gd name="T13" fmla="*/ 1005543721 h 543"/>
              <a:gd name="T14" fmla="*/ 581778112 w 536"/>
              <a:gd name="T15" fmla="*/ 887095515 h 543"/>
              <a:gd name="T16" fmla="*/ 459039168 w 536"/>
              <a:gd name="T17" fmla="*/ 761087629 h 543"/>
              <a:gd name="T18" fmla="*/ 346120719 w 536"/>
              <a:gd name="T19" fmla="*/ 622479749 h 543"/>
              <a:gd name="T20" fmla="*/ 243021197 w 536"/>
              <a:gd name="T21" fmla="*/ 478829965 h 543"/>
              <a:gd name="T22" fmla="*/ 147285479 w 536"/>
              <a:gd name="T23" fmla="*/ 325101139 h 543"/>
              <a:gd name="T24" fmla="*/ 68732492 w 536"/>
              <a:gd name="T25" fmla="*/ 166330409 h 543"/>
              <a:gd name="T26" fmla="*/ 0 w 536"/>
              <a:gd name="T27" fmla="*/ 0 h 5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36" h="543">
                <a:moveTo>
                  <a:pt x="0" y="0"/>
                </a:moveTo>
                <a:lnTo>
                  <a:pt x="0" y="542"/>
                </a:lnTo>
                <a:lnTo>
                  <a:pt x="535" y="542"/>
                </a:lnTo>
                <a:lnTo>
                  <a:pt x="470" y="513"/>
                </a:lnTo>
                <a:lnTo>
                  <a:pt x="407" y="480"/>
                </a:lnTo>
                <a:lnTo>
                  <a:pt x="348" y="441"/>
                </a:lnTo>
                <a:lnTo>
                  <a:pt x="290" y="399"/>
                </a:lnTo>
                <a:lnTo>
                  <a:pt x="237" y="352"/>
                </a:lnTo>
                <a:lnTo>
                  <a:pt x="187" y="302"/>
                </a:lnTo>
                <a:lnTo>
                  <a:pt x="141" y="247"/>
                </a:lnTo>
                <a:lnTo>
                  <a:pt x="99" y="190"/>
                </a:lnTo>
                <a:lnTo>
                  <a:pt x="60" y="129"/>
                </a:lnTo>
                <a:lnTo>
                  <a:pt x="28" y="66"/>
                </a:lnTo>
                <a:lnTo>
                  <a:pt x="0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dirty="0" smtClean="0"/>
                  <a:t> Test for the Population Mean 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Unknown) – Exercise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815" t="-10160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97798" y="6400800"/>
            <a:ext cx="2133600" cy="457200"/>
          </a:xfrm>
        </p:spPr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7" name="Group 6"/>
          <p:cNvGrpSpPr/>
          <p:nvPr/>
        </p:nvGrpSpPr>
        <p:grpSpPr>
          <a:xfrm>
            <a:off x="5566928" y="4016774"/>
            <a:ext cx="3042936" cy="2155426"/>
            <a:chOff x="2247900" y="3311525"/>
            <a:chExt cx="3964315" cy="3062968"/>
          </a:xfrm>
        </p:grpSpPr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>
                  <a:spLocks noChangeArrowheads="1"/>
                </p:cNvSpPr>
                <p:nvPr/>
              </p:nvSpPr>
              <p:spPr bwMode="auto">
                <a:xfrm>
                  <a:off x="5764213" y="5079999"/>
                  <a:ext cx="448002" cy="521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800" b="0" i="1" smtClean="0">
                            <a:latin typeface="Cambria Math"/>
                            <a:ea typeface="PMingLiU" pitchFamily="18" charset="-120"/>
                          </a:rPr>
                          <m:t>𝑡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3" y="5079999"/>
                  <a:ext cx="448002" cy="52119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>
              <a:off x="5182337" y="5075085"/>
              <a:ext cx="0" cy="735115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4865688" y="4179637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 32"/>
            <p:cNvSpPr>
              <a:spLocks noChangeArrowheads="1"/>
            </p:cNvSpPr>
            <p:nvPr/>
          </p:nvSpPr>
          <p:spPr bwMode="auto">
            <a:xfrm>
              <a:off x="4757320" y="5917294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+2.37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42"/>
              <p:cNvSpPr txBox="1">
                <a:spLocks noChangeArrowheads="1"/>
              </p:cNvSpPr>
              <p:nvPr/>
            </p:nvSpPr>
            <p:spPr bwMode="auto">
              <a:xfrm>
                <a:off x="5566927" y="3050977"/>
                <a:ext cx="3196073" cy="43088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altLang="en-US" sz="2200" b="0" i="1" dirty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0.01&lt;</m:t>
                    </m:r>
                  </m:oMath>
                </a14:m>
                <a:r>
                  <a:rPr lang="en-US" altLang="en-US" sz="2200" i="0" dirty="0" smtClean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altLang="en-US" sz="2200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p-value</a:t>
                </a:r>
                <a14:m>
                  <m:oMath xmlns:m="http://schemas.openxmlformats.org/officeDocument/2006/math">
                    <m:r>
                      <a:rPr lang="en-US" altLang="en-US" sz="2200" b="0" i="0" dirty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en-US" sz="2200" b="0" i="1" dirty="0" smtClean="0"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&lt;</m:t>
                    </m:r>
                    <m:r>
                      <a:rPr lang="en-US" altLang="en-US" sz="2200" i="1" dirty="0" smtClean="0">
                        <a:latin typeface="Cambria Math"/>
                        <a:cs typeface="Arial" panose="020B0604020202020204" pitchFamily="34" charset="0"/>
                      </a:rPr>
                      <m:t>0.0</m:t>
                    </m:r>
                    <m:r>
                      <a:rPr lang="en-US" altLang="en-US" sz="2200" b="0" i="1" dirty="0" smtClean="0">
                        <a:latin typeface="Cambria Math"/>
                        <a:cs typeface="Arial" panose="020B0604020202020204" pitchFamily="34" charset="0"/>
                      </a:rPr>
                      <m:t>2</m:t>
                    </m:r>
                    <m:r>
                      <a:rPr lang="en-US" altLang="en-US" sz="2200" i="1" dirty="0" smtClean="0">
                        <a:latin typeface="Cambria Math"/>
                        <a:cs typeface="Arial" panose="020B0604020202020204" pitchFamily="34" charset="0"/>
                      </a:rPr>
                      <m:t>5</m:t>
                    </m:r>
                  </m:oMath>
                </a14:m>
                <a:endParaRPr lang="en-US" altLang="en-US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6927" y="3050977"/>
                <a:ext cx="3196073" cy="430887"/>
              </a:xfrm>
              <a:prstGeom prst="rect">
                <a:avLst/>
              </a:prstGeom>
              <a:blipFill rotWithShape="1">
                <a:blip r:embed="rId7"/>
                <a:stretch>
                  <a:fillRect t="-9859" b="-2535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>
            <a:stCxn id="33" idx="2"/>
          </p:cNvCxnSpPr>
          <p:nvPr/>
        </p:nvCxnSpPr>
        <p:spPr>
          <a:xfrm>
            <a:off x="7164964" y="3481864"/>
            <a:ext cx="733633" cy="170172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31797" y="6159501"/>
            <a:ext cx="8006127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2200" kern="0" dirty="0" smtClean="0">
                <a:solidFill>
                  <a:srgbClr val="996633"/>
                </a:solidFill>
              </a:rPr>
              <a:t>Using </a:t>
            </a:r>
            <a:r>
              <a:rPr lang="en-US" sz="2200" kern="0" dirty="0">
                <a:solidFill>
                  <a:srgbClr val="996633"/>
                </a:solidFill>
              </a:rPr>
              <a:t>Excel “T.DIST” function, the p-value is found to be </a:t>
            </a:r>
            <a:r>
              <a:rPr lang="en-US" sz="2200" kern="0" dirty="0" smtClean="0">
                <a:solidFill>
                  <a:srgbClr val="996633"/>
                </a:solidFill>
              </a:rPr>
              <a:t>0.0114</a:t>
            </a:r>
          </a:p>
        </p:txBody>
      </p:sp>
    </p:spTree>
    <p:extLst>
      <p:ext uri="{BB962C8B-B14F-4D97-AF65-F5344CB8AC3E}">
        <p14:creationId xmlns:p14="http://schemas.microsoft.com/office/powerpoint/2010/main" val="142709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 – </a:t>
            </a:r>
            <a:r>
              <a:rPr lang="en-US" dirty="0" smtClean="0"/>
              <a:t>More 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11067" cy="4530725"/>
          </a:xfrm>
        </p:spPr>
        <p:txBody>
          <a:bodyPr/>
          <a:lstStyle/>
          <a:p>
            <a:r>
              <a:rPr lang="en-US" sz="2600" dirty="0" smtClean="0"/>
              <a:t>Besides direct selling to the consumers, the milk is used to make processed cheese</a:t>
            </a:r>
          </a:p>
          <a:p>
            <a:r>
              <a:rPr lang="en-US" sz="2600" dirty="0" smtClean="0"/>
              <a:t>It is known that excess water will change the freezing point of the milk</a:t>
            </a:r>
          </a:p>
          <a:p>
            <a:r>
              <a:rPr lang="en-US" sz="2600" dirty="0" smtClean="0"/>
              <a:t>The freezing point of natural milk is distributed with a mean of -0.545 </a:t>
            </a:r>
            <a:r>
              <a:rPr lang="en-US" altLang="zh-TW" sz="2600" dirty="0">
                <a:ea typeface="PMingLiU" pitchFamily="18" charset="-120"/>
                <a:sym typeface="Symbol" pitchFamily="18" charset="2"/>
              </a:rPr>
              <a:t>C</a:t>
            </a:r>
            <a:endParaRPr lang="en-US" sz="2600" dirty="0" smtClean="0"/>
          </a:p>
          <a:p>
            <a:r>
              <a:rPr lang="en-US" sz="2600" dirty="0" smtClean="0"/>
              <a:t>14 randomly selected bottles of milk shows a mean         -0.550 </a:t>
            </a:r>
            <a:r>
              <a:rPr lang="en-US" altLang="zh-TW" sz="2600" dirty="0">
                <a:ea typeface="PMingLiU" pitchFamily="18" charset="-120"/>
                <a:sym typeface="Symbol" pitchFamily="18" charset="2"/>
              </a:rPr>
              <a:t></a:t>
            </a:r>
            <a:r>
              <a:rPr lang="en-US" altLang="zh-TW" sz="2600" dirty="0" smtClean="0">
                <a:ea typeface="PMingLiU" pitchFamily="18" charset="-120"/>
                <a:sym typeface="Symbol" pitchFamily="18" charset="2"/>
              </a:rPr>
              <a:t>C and standard deviation 0.016 </a:t>
            </a:r>
            <a:r>
              <a:rPr lang="en-US" altLang="zh-TW" sz="2600" dirty="0">
                <a:ea typeface="PMingLiU" pitchFamily="18" charset="-120"/>
                <a:sym typeface="Symbol" pitchFamily="18" charset="2"/>
              </a:rPr>
              <a:t></a:t>
            </a:r>
            <a:r>
              <a:rPr lang="en-US" altLang="zh-TW" sz="2600" dirty="0" smtClean="0">
                <a:ea typeface="PMingLiU" pitchFamily="18" charset="-120"/>
                <a:sym typeface="Symbol" pitchFamily="18" charset="2"/>
              </a:rPr>
              <a:t>C</a:t>
            </a:r>
          </a:p>
          <a:p>
            <a:r>
              <a:rPr lang="en-US" sz="2600" dirty="0" smtClean="0">
                <a:ea typeface="PMingLiU" pitchFamily="18" charset="-120"/>
                <a:sym typeface="Symbol" pitchFamily="18" charset="2"/>
              </a:rPr>
              <a:t>At 5% level of significance, is the milk containing excess water?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58" t="16734" r="11478" b="68374"/>
          <a:stretch/>
        </p:blipFill>
        <p:spPr bwMode="auto">
          <a:xfrm>
            <a:off x="7924800" y="3962400"/>
            <a:ext cx="1063439" cy="107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05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 </a:t>
            </a:r>
            <a:r>
              <a:rPr lang="en-US" dirty="0" smtClean="0"/>
              <a:t>– More Exercise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Step 1: Define hypotheses</a:t>
                </a:r>
              </a:p>
              <a:p>
                <a:pPr marL="0" indent="0">
                  <a:buNone/>
                </a:pPr>
                <a:r>
                  <a:rPr lang="en-US" sz="2600" dirty="0" smtClean="0"/>
                  <a:t>	</a:t>
                </a:r>
              </a:p>
              <a:p>
                <a:pPr marL="0" indent="0">
                  <a:buNone/>
                </a:pPr>
                <a:endParaRPr lang="en-US" sz="2600" dirty="0"/>
              </a:p>
              <a:p>
                <a:pPr marL="0" indent="0">
                  <a:buNone/>
                </a:pPr>
                <a:endParaRPr lang="en-US" sz="200" dirty="0" smtClean="0"/>
              </a:p>
              <a:p>
                <a:r>
                  <a:rPr lang="en-US" sz="2600" dirty="0" smtClean="0"/>
                  <a:t>Step 2: Collect data and identify rejection region(s)</a:t>
                </a:r>
              </a:p>
              <a:p>
                <a:pPr lvl="1"/>
                <a:r>
                  <a:rPr lang="en-US" sz="2200" dirty="0" smtClean="0"/>
                  <a:t>Population distribution: </a:t>
                </a:r>
                <a:endParaRPr lang="en-US" sz="2200" dirty="0" smtClean="0">
                  <a:solidFill>
                    <a:srgbClr val="0000FF"/>
                  </a:solidFill>
                </a:endParaRPr>
              </a:p>
              <a:p>
                <a:pPr lvl="1"/>
                <a:r>
                  <a:rPr lang="en-US" sz="2200" dirty="0" smtClean="0"/>
                  <a:t>Sample size: </a:t>
                </a:r>
                <a:endParaRPr lang="en-US" sz="2200" dirty="0" smtClean="0">
                  <a:solidFill>
                    <a:srgbClr val="0000FF"/>
                  </a:solidFill>
                </a:endParaRPr>
              </a:p>
              <a:p>
                <a:pPr lvl="1"/>
                <a:r>
                  <a:rPr lang="en-US" sz="2200" dirty="0" smtClean="0"/>
                  <a:t>Any assumption needed? </a:t>
                </a:r>
                <a:r>
                  <a:rPr lang="en-US" sz="2200" dirty="0" smtClean="0">
                    <a:solidFill>
                      <a:srgbClr val="0000FF"/>
                    </a:solidFill>
                  </a:rPr>
                  <a:t> </a:t>
                </a:r>
              </a:p>
              <a:p>
                <a:pPr lvl="2"/>
                <a:r>
                  <a:rPr lang="en-US" sz="1800" dirty="0" smtClean="0"/>
                  <a:t>What is the assumption? </a:t>
                </a:r>
                <a:endParaRPr lang="en-US" sz="1800" dirty="0" smtClean="0">
                  <a:solidFill>
                    <a:srgbClr val="0000FF"/>
                  </a:solidFill>
                </a:endParaRPr>
              </a:p>
              <a:p>
                <a:pPr lvl="2"/>
                <a:r>
                  <a:rPr lang="en-US" sz="1800" dirty="0" smtClean="0"/>
                  <a:t>Why? </a:t>
                </a:r>
                <a:endParaRPr lang="en-US" sz="1800" dirty="0" smtClean="0">
                  <a:solidFill>
                    <a:srgbClr val="0000FF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2200" dirty="0" smtClean="0"/>
                  <a:t>: </a:t>
                </a:r>
                <a:endParaRPr lang="en-US" sz="2200" dirty="0" smtClean="0">
                  <a:solidFill>
                    <a:srgbClr val="0000FF"/>
                  </a:solidFill>
                </a:endParaRPr>
              </a:p>
              <a:p>
                <a:pPr lvl="1"/>
                <a:r>
                  <a:rPr lang="en-US" sz="2200" dirty="0" smtClean="0"/>
                  <a:t>Distribution to be used: </a:t>
                </a:r>
              </a:p>
              <a:p>
                <a:pPr lvl="1"/>
                <a:endParaRPr lang="en-US" sz="2200" dirty="0" smtClean="0"/>
              </a:p>
              <a:p>
                <a:pPr lvl="1"/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b="-4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03028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 – </a:t>
            </a:r>
            <a:r>
              <a:rPr lang="en-US" dirty="0" smtClean="0"/>
              <a:t>More 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Step 2: Collect data and identify rejection region(s)</a:t>
            </a:r>
          </a:p>
          <a:p>
            <a:pPr lvl="1"/>
            <a:r>
              <a:rPr lang="en-US" sz="2200" dirty="0" smtClean="0"/>
              <a:t>Significance level: </a:t>
            </a:r>
            <a:endParaRPr lang="en-US" sz="2200" dirty="0" smtClean="0">
              <a:solidFill>
                <a:srgbClr val="0000FF"/>
              </a:solidFill>
            </a:endParaRPr>
          </a:p>
          <a:p>
            <a:pPr lvl="1"/>
            <a:r>
              <a:rPr lang="en-US" sz="2200" dirty="0" smtClean="0"/>
              <a:t>Degrees of freedom: </a:t>
            </a:r>
            <a:endParaRPr lang="en-US" sz="2200" dirty="0" smtClean="0">
              <a:solidFill>
                <a:srgbClr val="0000FF"/>
              </a:solidFill>
            </a:endParaRPr>
          </a:p>
          <a:p>
            <a:pPr lvl="1"/>
            <a:r>
              <a:rPr lang="en-US" sz="2200" dirty="0" smtClean="0"/>
              <a:t>Critical value(s): </a:t>
            </a:r>
          </a:p>
          <a:p>
            <a:pPr lvl="1"/>
            <a:r>
              <a:rPr lang="en-US" sz="2200" dirty="0" smtClean="0"/>
              <a:t>Decision rule:</a:t>
            </a:r>
            <a:endParaRPr lang="en-US" sz="2200" dirty="0" smtClean="0">
              <a:solidFill>
                <a:srgbClr val="0000FF"/>
              </a:solidFill>
            </a:endParaRPr>
          </a:p>
          <a:p>
            <a:pPr lvl="1"/>
            <a:endParaRPr lang="en-US" sz="2200" dirty="0" smtClean="0"/>
          </a:p>
          <a:p>
            <a:pPr lvl="1"/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188666"/>
            <a:ext cx="2133600" cy="457200"/>
          </a:xfrm>
        </p:spPr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48" name="Group 47"/>
          <p:cNvGrpSpPr/>
          <p:nvPr/>
        </p:nvGrpSpPr>
        <p:grpSpPr>
          <a:xfrm>
            <a:off x="4191000" y="3886200"/>
            <a:ext cx="4540008" cy="2240360"/>
            <a:chOff x="4191000" y="3886200"/>
            <a:chExt cx="4540008" cy="2240360"/>
          </a:xfrm>
        </p:grpSpPr>
        <p:grpSp>
          <p:nvGrpSpPr>
            <p:cNvPr id="6" name="Group 5"/>
            <p:cNvGrpSpPr/>
            <p:nvPr/>
          </p:nvGrpSpPr>
          <p:grpSpPr>
            <a:xfrm>
              <a:off x="4825633" y="3886200"/>
              <a:ext cx="3162360" cy="2185280"/>
              <a:chOff x="2247900" y="3311525"/>
              <a:chExt cx="3729038" cy="2500266"/>
            </a:xfrm>
          </p:grpSpPr>
          <p:sp>
            <p:nvSpPr>
              <p:cNvPr id="7" name="Line 9"/>
              <p:cNvSpPr>
                <a:spLocks noChangeShapeType="1"/>
              </p:cNvSpPr>
              <p:nvPr/>
            </p:nvSpPr>
            <p:spPr bwMode="auto">
              <a:xfrm>
                <a:off x="4146549" y="3352800"/>
                <a:ext cx="22226" cy="17287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Freeform 7"/>
              <p:cNvSpPr>
                <a:spLocks/>
              </p:cNvSpPr>
              <p:nvPr/>
            </p:nvSpPr>
            <p:spPr bwMode="auto">
              <a:xfrm>
                <a:off x="2341563" y="3311525"/>
                <a:ext cx="1806575" cy="1760538"/>
              </a:xfrm>
              <a:custGeom>
                <a:avLst/>
                <a:gdLst>
                  <a:gd name="T0" fmla="*/ 0 w 1152"/>
                  <a:gd name="T1" fmla="*/ 2147483647 h 1109"/>
                  <a:gd name="T2" fmla="*/ 297572071 w 1152"/>
                  <a:gd name="T3" fmla="*/ 2147483647 h 1109"/>
                  <a:gd name="T4" fmla="*/ 447588365 w 1152"/>
                  <a:gd name="T5" fmla="*/ 2147483647 h 1109"/>
                  <a:gd name="T6" fmla="*/ 595144142 w 1152"/>
                  <a:gd name="T7" fmla="*/ 2147483647 h 1109"/>
                  <a:gd name="T8" fmla="*/ 742701487 w 1152"/>
                  <a:gd name="T9" fmla="*/ 2147483647 h 1109"/>
                  <a:gd name="T10" fmla="*/ 892716213 w 1152"/>
                  <a:gd name="T11" fmla="*/ 2147483647 h 1109"/>
                  <a:gd name="T12" fmla="*/ 1040273559 w 1152"/>
                  <a:gd name="T13" fmla="*/ 2147483647 h 1109"/>
                  <a:gd name="T14" fmla="*/ 1342763528 w 1152"/>
                  <a:gd name="T15" fmla="*/ 2094251232 h 1109"/>
                  <a:gd name="T16" fmla="*/ 1637876650 w 1152"/>
                  <a:gd name="T17" fmla="*/ 1635582665 h 1109"/>
                  <a:gd name="T18" fmla="*/ 1935448721 w 1152"/>
                  <a:gd name="T19" fmla="*/ 1091228760 h 1109"/>
                  <a:gd name="T20" fmla="*/ 2087923965 w 1152"/>
                  <a:gd name="T21" fmla="*/ 811490543 h 1109"/>
                  <a:gd name="T22" fmla="*/ 2147483647 w 1152"/>
                  <a:gd name="T23" fmla="*/ 549394219 h 1109"/>
                  <a:gd name="T24" fmla="*/ 2147483647 w 1152"/>
                  <a:gd name="T25" fmla="*/ 325101042 h 1109"/>
                  <a:gd name="T26" fmla="*/ 2147483647 w 1152"/>
                  <a:gd name="T27" fmla="*/ 151209418 h 1109"/>
                  <a:gd name="T28" fmla="*/ 2147483647 w 1152"/>
                  <a:gd name="T29" fmla="*/ 37803148 h 1109"/>
                  <a:gd name="T30" fmla="*/ 2147483647 w 1152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2" h="1109">
                    <a:moveTo>
                      <a:pt x="0" y="1108"/>
                    </a:moveTo>
                    <a:lnTo>
                      <a:pt x="121" y="1095"/>
                    </a:lnTo>
                    <a:lnTo>
                      <a:pt x="182" y="1082"/>
                    </a:lnTo>
                    <a:lnTo>
                      <a:pt x="242" y="1064"/>
                    </a:lnTo>
                    <a:lnTo>
                      <a:pt x="302" y="1039"/>
                    </a:lnTo>
                    <a:lnTo>
                      <a:pt x="363" y="1004"/>
                    </a:lnTo>
                    <a:lnTo>
                      <a:pt x="423" y="960"/>
                    </a:lnTo>
                    <a:lnTo>
                      <a:pt x="546" y="831"/>
                    </a:lnTo>
                    <a:lnTo>
                      <a:pt x="666" y="649"/>
                    </a:lnTo>
                    <a:lnTo>
                      <a:pt x="787" y="433"/>
                    </a:lnTo>
                    <a:lnTo>
                      <a:pt x="849" y="322"/>
                    </a:lnTo>
                    <a:lnTo>
                      <a:pt x="908" y="218"/>
                    </a:lnTo>
                    <a:lnTo>
                      <a:pt x="970" y="129"/>
                    </a:lnTo>
                    <a:lnTo>
                      <a:pt x="1030" y="60"/>
                    </a:lnTo>
                    <a:lnTo>
                      <a:pt x="1091" y="15"/>
                    </a:lnTo>
                    <a:lnTo>
                      <a:pt x="1151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3866158" y="5081589"/>
                    <a:ext cx="624759" cy="73020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1800" b="0" i="1" smtClean="0">
                              <a:latin typeface="Cambria Math"/>
                              <a:cs typeface="Arial" panose="020B0604020202020204" pitchFamily="34" charset="0"/>
                            </a:rPr>
                            <m:t>0</m:t>
                          </m:r>
                        </m:oMath>
                      </m:oMathPara>
                    </a14:m>
                    <a:endParaRPr lang="en-US" altLang="zh-TW" sz="1800" dirty="0">
                      <a:latin typeface="Arial" charset="0"/>
                      <a:ea typeface="PMingLiU" pitchFamily="18" charset="-120"/>
                    </a:endParaRPr>
                  </a:p>
                </p:txBody>
              </p:sp>
            </mc:Choice>
            <mc:Fallback xmlns="">
              <p:sp>
                <p:nvSpPr>
                  <p:cNvPr id="10" name="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866158" y="5081589"/>
                    <a:ext cx="624759" cy="73020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4168775" y="3311525"/>
                <a:ext cx="1808163" cy="1760538"/>
              </a:xfrm>
              <a:custGeom>
                <a:avLst/>
                <a:gdLst>
                  <a:gd name="T0" fmla="*/ 2147483647 w 1153"/>
                  <a:gd name="T1" fmla="*/ 2147483647 h 1109"/>
                  <a:gd name="T2" fmla="*/ 2147483647 w 1153"/>
                  <a:gd name="T3" fmla="*/ 2147483647 h 1109"/>
                  <a:gd name="T4" fmla="*/ 2147483647 w 1153"/>
                  <a:gd name="T5" fmla="*/ 2147483647 h 1109"/>
                  <a:gd name="T6" fmla="*/ 2147483647 w 1153"/>
                  <a:gd name="T7" fmla="*/ 2147483647 h 1109"/>
                  <a:gd name="T8" fmla="*/ 2087970343 w 1153"/>
                  <a:gd name="T9" fmla="*/ 2147483647 h 1109"/>
                  <a:gd name="T10" fmla="*/ 1937950839 w 1153"/>
                  <a:gd name="T11" fmla="*/ 2147483647 h 1109"/>
                  <a:gd name="T12" fmla="*/ 1790391878 w 1153"/>
                  <a:gd name="T13" fmla="*/ 2147483647 h 1109"/>
                  <a:gd name="T14" fmla="*/ 1492811845 w 1153"/>
                  <a:gd name="T15" fmla="*/ 2094251232 h 1109"/>
                  <a:gd name="T16" fmla="*/ 1192774404 w 1153"/>
                  <a:gd name="T17" fmla="*/ 1635582665 h 1109"/>
                  <a:gd name="T18" fmla="*/ 895195939 w 1153"/>
                  <a:gd name="T19" fmla="*/ 1091228760 h 1109"/>
                  <a:gd name="T20" fmla="*/ 747635411 w 1153"/>
                  <a:gd name="T21" fmla="*/ 811490543 h 1109"/>
                  <a:gd name="T22" fmla="*/ 597617474 w 1153"/>
                  <a:gd name="T23" fmla="*/ 549394219 h 1109"/>
                  <a:gd name="T24" fmla="*/ 450056946 w 1153"/>
                  <a:gd name="T25" fmla="*/ 325101042 h 1109"/>
                  <a:gd name="T26" fmla="*/ 297578465 w 1153"/>
                  <a:gd name="T27" fmla="*/ 151209418 h 1109"/>
                  <a:gd name="T28" fmla="*/ 150019505 w 1153"/>
                  <a:gd name="T29" fmla="*/ 37803148 h 1109"/>
                  <a:gd name="T30" fmla="*/ 0 w 1153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3" h="1109">
                    <a:moveTo>
                      <a:pt x="1152" y="1108"/>
                    </a:moveTo>
                    <a:lnTo>
                      <a:pt x="1030" y="1095"/>
                    </a:lnTo>
                    <a:lnTo>
                      <a:pt x="970" y="1082"/>
                    </a:lnTo>
                    <a:lnTo>
                      <a:pt x="909" y="1064"/>
                    </a:lnTo>
                    <a:lnTo>
                      <a:pt x="849" y="1039"/>
                    </a:lnTo>
                    <a:lnTo>
                      <a:pt x="788" y="1004"/>
                    </a:lnTo>
                    <a:lnTo>
                      <a:pt x="728" y="960"/>
                    </a:lnTo>
                    <a:lnTo>
                      <a:pt x="607" y="831"/>
                    </a:lnTo>
                    <a:lnTo>
                      <a:pt x="485" y="649"/>
                    </a:lnTo>
                    <a:lnTo>
                      <a:pt x="364" y="433"/>
                    </a:lnTo>
                    <a:lnTo>
                      <a:pt x="304" y="322"/>
                    </a:lnTo>
                    <a:lnTo>
                      <a:pt x="243" y="218"/>
                    </a:lnTo>
                    <a:lnTo>
                      <a:pt x="183" y="129"/>
                    </a:lnTo>
                    <a:lnTo>
                      <a:pt x="121" y="60"/>
                    </a:lnTo>
                    <a:lnTo>
                      <a:pt x="61" y="15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 flipV="1">
                <a:off x="2247900" y="5053013"/>
                <a:ext cx="3719513" cy="158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5029200" y="4501832"/>
              <a:ext cx="885825" cy="906462"/>
            </a:xfrm>
            <a:custGeom>
              <a:avLst/>
              <a:gdLst>
                <a:gd name="T0" fmla="*/ 884257 w 565"/>
                <a:gd name="T1" fmla="*/ 0 h 571"/>
                <a:gd name="T2" fmla="*/ 884257 w 565"/>
                <a:gd name="T3" fmla="*/ 904875 h 571"/>
                <a:gd name="T4" fmla="*/ 0 w 565"/>
                <a:gd name="T5" fmla="*/ 904875 h 571"/>
                <a:gd name="T6" fmla="*/ 106613 w 565"/>
                <a:gd name="T7" fmla="*/ 855662 h 571"/>
                <a:gd name="T8" fmla="*/ 210089 w 565"/>
                <a:gd name="T9" fmla="*/ 801687 h 571"/>
                <a:gd name="T10" fmla="*/ 310431 w 565"/>
                <a:gd name="T11" fmla="*/ 735012 h 571"/>
                <a:gd name="T12" fmla="*/ 402933 w 565"/>
                <a:gd name="T13" fmla="*/ 666750 h 571"/>
                <a:gd name="T14" fmla="*/ 490731 w 565"/>
                <a:gd name="T15" fmla="*/ 585787 h 571"/>
                <a:gd name="T16" fmla="*/ 573826 w 565"/>
                <a:gd name="T17" fmla="*/ 501650 h 571"/>
                <a:gd name="T18" fmla="*/ 650650 w 565"/>
                <a:gd name="T19" fmla="*/ 411162 h 571"/>
                <a:gd name="T20" fmla="*/ 719635 w 565"/>
                <a:gd name="T21" fmla="*/ 315912 h 571"/>
                <a:gd name="T22" fmla="*/ 782348 w 565"/>
                <a:gd name="T23" fmla="*/ 215900 h 571"/>
                <a:gd name="T24" fmla="*/ 835654 w 565"/>
                <a:gd name="T25" fmla="*/ 107950 h 571"/>
                <a:gd name="T26" fmla="*/ 884257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6958013" y="4534756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860425 h 543"/>
                <a:gd name="T4" fmla="*/ 838220 w 536"/>
                <a:gd name="T5" fmla="*/ 860425 h 543"/>
                <a:gd name="T6" fmla="*/ 736380 w 536"/>
                <a:gd name="T7" fmla="*/ 814388 h 543"/>
                <a:gd name="T8" fmla="*/ 637674 w 536"/>
                <a:gd name="T9" fmla="*/ 762000 h 543"/>
                <a:gd name="T10" fmla="*/ 545235 w 536"/>
                <a:gd name="T11" fmla="*/ 700088 h 543"/>
                <a:gd name="T12" fmla="*/ 454362 w 536"/>
                <a:gd name="T13" fmla="*/ 633413 h 543"/>
                <a:gd name="T14" fmla="*/ 371324 w 536"/>
                <a:gd name="T15" fmla="*/ 558800 h 543"/>
                <a:gd name="T16" fmla="*/ 292985 w 536"/>
                <a:gd name="T17" fmla="*/ 479425 h 543"/>
                <a:gd name="T18" fmla="*/ 220914 w 536"/>
                <a:gd name="T19" fmla="*/ 392113 h 543"/>
                <a:gd name="T20" fmla="*/ 155110 w 536"/>
                <a:gd name="T21" fmla="*/ 301625 h 543"/>
                <a:gd name="T22" fmla="*/ 94006 w 536"/>
                <a:gd name="T23" fmla="*/ 204788 h 543"/>
                <a:gd name="T24" fmla="*/ 43869 w 536"/>
                <a:gd name="T25" fmla="*/ 104775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7938608" y="5397436"/>
                  <a:ext cx="343878" cy="3667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800" b="0" i="1" smtClean="0">
                            <a:latin typeface="Cambria Math"/>
                            <a:ea typeface="PMingLiU" pitchFamily="18" charset="-120"/>
                          </a:rPr>
                          <m:t>𝑡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938608" y="5397436"/>
                  <a:ext cx="343878" cy="36676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Freeform 30"/>
            <p:cNvSpPr>
              <a:spLocks/>
            </p:cNvSpPr>
            <p:nvPr/>
          </p:nvSpPr>
          <p:spPr bwMode="auto">
            <a:xfrm flipH="1">
              <a:off x="5340107" y="4464785"/>
              <a:ext cx="443579" cy="624181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0"/>
            <p:cNvSpPr>
              <a:spLocks/>
            </p:cNvSpPr>
            <p:nvPr/>
          </p:nvSpPr>
          <p:spPr bwMode="auto">
            <a:xfrm flipH="1">
              <a:off x="7156116" y="4464785"/>
              <a:ext cx="443579" cy="624181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7467600" y="3922275"/>
                  <a:ext cx="1263408" cy="738664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=0.025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3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7600" y="3922275"/>
                  <a:ext cx="1263408" cy="73866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3865" t="-820" b="-6311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4191000" y="3922275"/>
                  <a:ext cx="1263408" cy="738664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=0.025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91000" y="3922275"/>
                  <a:ext cx="1263408" cy="73866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4348" t="-820" b="-6311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5229046" y="5752375"/>
                  <a:ext cx="1109279" cy="3667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−2.1604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9046" y="5752375"/>
                  <a:ext cx="1109279" cy="36676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6687765" y="5759793"/>
                  <a:ext cx="1109279" cy="3667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+2.1604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87765" y="5759793"/>
                  <a:ext cx="1109279" cy="366767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Line 21"/>
            <p:cNvSpPr>
              <a:spLocks noChangeShapeType="1"/>
            </p:cNvSpPr>
            <p:nvPr/>
          </p:nvSpPr>
          <p:spPr bwMode="auto">
            <a:xfrm>
              <a:off x="5915025" y="5415231"/>
              <a:ext cx="0" cy="44235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21"/>
            <p:cNvSpPr>
              <a:spLocks noChangeShapeType="1"/>
            </p:cNvSpPr>
            <p:nvPr/>
          </p:nvSpPr>
          <p:spPr bwMode="auto">
            <a:xfrm>
              <a:off x="6972300" y="5431428"/>
              <a:ext cx="0" cy="44235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108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 – More Exercise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Step 3: Compute test statistic</a:t>
            </a:r>
          </a:p>
          <a:p>
            <a:pPr lvl="1"/>
            <a:r>
              <a:rPr lang="en-US" sz="2200" dirty="0" smtClean="0"/>
              <a:t>Test statistic = </a:t>
            </a:r>
          </a:p>
          <a:p>
            <a:pPr lvl="1"/>
            <a:r>
              <a:rPr lang="en-US" sz="2200" dirty="0"/>
              <a:t>p</a:t>
            </a:r>
            <a:r>
              <a:rPr lang="en-US" sz="2200" dirty="0" smtClean="0"/>
              <a:t>-value =</a:t>
            </a:r>
          </a:p>
          <a:p>
            <a:pPr lvl="1"/>
            <a:endParaRPr lang="en-US" sz="2200" dirty="0">
              <a:solidFill>
                <a:srgbClr val="0000FF"/>
              </a:solidFill>
            </a:endParaRPr>
          </a:p>
          <a:p>
            <a:r>
              <a:rPr lang="en-US" sz="2600" dirty="0"/>
              <a:t>Step 4: Make statistical decision</a:t>
            </a:r>
          </a:p>
          <a:p>
            <a:pPr lvl="1"/>
            <a:r>
              <a:rPr lang="en-US" sz="2200" dirty="0"/>
              <a:t>Decision</a:t>
            </a:r>
            <a:r>
              <a:rPr lang="en-US" sz="2200" dirty="0" smtClean="0"/>
              <a:t>:</a:t>
            </a:r>
            <a:endParaRPr lang="en-US" sz="2200" dirty="0"/>
          </a:p>
          <a:p>
            <a:pPr lvl="1"/>
            <a:r>
              <a:rPr lang="en-US" sz="2200" dirty="0" smtClean="0"/>
              <a:t>Conclusion: </a:t>
            </a:r>
            <a:endParaRPr lang="en-US" sz="2200" dirty="0">
              <a:solidFill>
                <a:srgbClr val="0000FF"/>
              </a:solidFill>
            </a:endParaRPr>
          </a:p>
          <a:p>
            <a:pPr lvl="1"/>
            <a:endParaRPr lang="en-US" sz="22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51816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 – More Exercise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What would happened if the sample size is 144 rather than 14?</a:t>
            </a:r>
          </a:p>
          <a:p>
            <a:pPr lvl="1"/>
            <a:r>
              <a:rPr lang="en-US" sz="2200" dirty="0"/>
              <a:t>Assumed the sample mean and standard deviation remain unchanged</a:t>
            </a:r>
          </a:p>
          <a:p>
            <a:endParaRPr lang="en-US" sz="2600" dirty="0" smtClean="0"/>
          </a:p>
          <a:p>
            <a:r>
              <a:rPr lang="en-US" sz="2600" dirty="0" smtClean="0"/>
              <a:t>Step </a:t>
            </a:r>
            <a:r>
              <a:rPr lang="en-US" sz="2600" dirty="0"/>
              <a:t>1: Define hypotheses</a:t>
            </a:r>
          </a:p>
          <a:p>
            <a:pPr marL="0" indent="0">
              <a:buNone/>
            </a:pPr>
            <a:r>
              <a:rPr lang="en-US" sz="2600" dirty="0"/>
              <a:t>	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600" dirty="0">
              <a:solidFill>
                <a:srgbClr val="0000FF"/>
              </a:solidFill>
            </a:endParaRP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04445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 – More Exercise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/>
                  <a:t>Step 2: Collect data and identify rejection region(s)</a:t>
                </a:r>
              </a:p>
              <a:p>
                <a:pPr lvl="1"/>
                <a:r>
                  <a:rPr lang="en-US" sz="2200" dirty="0"/>
                  <a:t>Population distribution: </a:t>
                </a:r>
                <a:endParaRPr lang="en-US" sz="2200" dirty="0">
                  <a:solidFill>
                    <a:srgbClr val="0000FF"/>
                  </a:solidFill>
                </a:endParaRPr>
              </a:p>
              <a:p>
                <a:pPr lvl="1"/>
                <a:r>
                  <a:rPr lang="en-US" sz="2200" dirty="0"/>
                  <a:t>Sample size: </a:t>
                </a:r>
                <a:endParaRPr lang="en-US" sz="2200" dirty="0" smtClean="0"/>
              </a:p>
              <a:p>
                <a:pPr lvl="1"/>
                <a:r>
                  <a:rPr lang="en-US" sz="2200" dirty="0" smtClean="0"/>
                  <a:t>Any </a:t>
                </a:r>
                <a:r>
                  <a:rPr lang="en-US" sz="2200" dirty="0"/>
                  <a:t>assumption needed? </a:t>
                </a:r>
                <a:endParaRPr lang="en-US" sz="2200" dirty="0">
                  <a:solidFill>
                    <a:srgbClr val="0000FF"/>
                  </a:solidFill>
                </a:endParaRPr>
              </a:p>
              <a:p>
                <a:pPr lvl="2"/>
                <a:r>
                  <a:rPr lang="en-US" sz="1800" dirty="0"/>
                  <a:t>What is the assumption? </a:t>
                </a:r>
                <a:endParaRPr lang="en-US" sz="1800" dirty="0">
                  <a:solidFill>
                    <a:srgbClr val="0000FF"/>
                  </a:solidFill>
                </a:endParaRPr>
              </a:p>
              <a:p>
                <a:pPr lvl="2"/>
                <a:r>
                  <a:rPr lang="en-US" sz="1800" dirty="0"/>
                  <a:t>Why? </a:t>
                </a:r>
                <a:endParaRPr lang="en-US" sz="1800" dirty="0">
                  <a:solidFill>
                    <a:srgbClr val="0000FF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r>
                  <a:rPr lang="en-US" sz="2200" dirty="0"/>
                  <a:t>: </a:t>
                </a:r>
                <a:endParaRPr lang="en-US" sz="2200" dirty="0">
                  <a:solidFill>
                    <a:srgbClr val="0000FF"/>
                  </a:solidFill>
                </a:endParaRPr>
              </a:p>
              <a:p>
                <a:pPr lvl="1"/>
                <a:r>
                  <a:rPr lang="en-US" sz="2200" dirty="0"/>
                  <a:t>Distribution to use: </a:t>
                </a:r>
              </a:p>
              <a:p>
                <a:pPr lvl="1"/>
                <a:endParaRPr lang="en-US" sz="1000" dirty="0" smtClean="0"/>
              </a:p>
              <a:p>
                <a:pPr lvl="1"/>
                <a:r>
                  <a:rPr lang="en-US" sz="2200" dirty="0" smtClean="0"/>
                  <a:t>Significance level:</a:t>
                </a:r>
                <a:endParaRPr lang="en-US" sz="2200" dirty="0">
                  <a:solidFill>
                    <a:srgbClr val="0000FF"/>
                  </a:solidFill>
                </a:endParaRPr>
              </a:p>
              <a:p>
                <a:pPr lvl="1"/>
                <a:r>
                  <a:rPr lang="en-US" sz="2200" dirty="0"/>
                  <a:t>Degrees of freedom: </a:t>
                </a:r>
                <a:endParaRPr lang="en-US" sz="2200" dirty="0">
                  <a:solidFill>
                    <a:srgbClr val="0000FF"/>
                  </a:solidFill>
                </a:endParaRPr>
              </a:p>
              <a:p>
                <a:pPr lvl="1"/>
                <a:r>
                  <a:rPr lang="en-US" sz="2200" dirty="0"/>
                  <a:t>Critical value(s): </a:t>
                </a:r>
              </a:p>
              <a:p>
                <a:pPr lvl="1"/>
                <a:r>
                  <a:rPr lang="en-US" sz="2200" dirty="0"/>
                  <a:t>Decision rule: </a:t>
                </a:r>
                <a:endParaRPr lang="en-US" sz="2200" dirty="0">
                  <a:solidFill>
                    <a:srgbClr val="0000FF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b="-11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45</a:t>
            </a:fld>
            <a:endParaRPr lang="en-US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029200" y="4114800"/>
            <a:ext cx="3886200" cy="1979050"/>
            <a:chOff x="3885481" y="3886200"/>
            <a:chExt cx="5193799" cy="2298116"/>
          </a:xfrm>
        </p:grpSpPr>
        <p:grpSp>
          <p:nvGrpSpPr>
            <p:cNvPr id="6" name="Group 5"/>
            <p:cNvGrpSpPr/>
            <p:nvPr/>
          </p:nvGrpSpPr>
          <p:grpSpPr>
            <a:xfrm>
              <a:off x="4825633" y="3886200"/>
              <a:ext cx="3162360" cy="2185280"/>
              <a:chOff x="2247900" y="3311525"/>
              <a:chExt cx="3729038" cy="2500266"/>
            </a:xfrm>
          </p:grpSpPr>
          <p:sp>
            <p:nvSpPr>
              <p:cNvPr id="18" name="Line 9"/>
              <p:cNvSpPr>
                <a:spLocks noChangeShapeType="1"/>
              </p:cNvSpPr>
              <p:nvPr/>
            </p:nvSpPr>
            <p:spPr bwMode="auto">
              <a:xfrm>
                <a:off x="4146549" y="3352800"/>
                <a:ext cx="22226" cy="17287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2341563" y="3311525"/>
                <a:ext cx="1806575" cy="1760538"/>
              </a:xfrm>
              <a:custGeom>
                <a:avLst/>
                <a:gdLst>
                  <a:gd name="T0" fmla="*/ 0 w 1152"/>
                  <a:gd name="T1" fmla="*/ 2147483647 h 1109"/>
                  <a:gd name="T2" fmla="*/ 297572071 w 1152"/>
                  <a:gd name="T3" fmla="*/ 2147483647 h 1109"/>
                  <a:gd name="T4" fmla="*/ 447588365 w 1152"/>
                  <a:gd name="T5" fmla="*/ 2147483647 h 1109"/>
                  <a:gd name="T6" fmla="*/ 595144142 w 1152"/>
                  <a:gd name="T7" fmla="*/ 2147483647 h 1109"/>
                  <a:gd name="T8" fmla="*/ 742701487 w 1152"/>
                  <a:gd name="T9" fmla="*/ 2147483647 h 1109"/>
                  <a:gd name="T10" fmla="*/ 892716213 w 1152"/>
                  <a:gd name="T11" fmla="*/ 2147483647 h 1109"/>
                  <a:gd name="T12" fmla="*/ 1040273559 w 1152"/>
                  <a:gd name="T13" fmla="*/ 2147483647 h 1109"/>
                  <a:gd name="T14" fmla="*/ 1342763528 w 1152"/>
                  <a:gd name="T15" fmla="*/ 2094251232 h 1109"/>
                  <a:gd name="T16" fmla="*/ 1637876650 w 1152"/>
                  <a:gd name="T17" fmla="*/ 1635582665 h 1109"/>
                  <a:gd name="T18" fmla="*/ 1935448721 w 1152"/>
                  <a:gd name="T19" fmla="*/ 1091228760 h 1109"/>
                  <a:gd name="T20" fmla="*/ 2087923965 w 1152"/>
                  <a:gd name="T21" fmla="*/ 811490543 h 1109"/>
                  <a:gd name="T22" fmla="*/ 2147483647 w 1152"/>
                  <a:gd name="T23" fmla="*/ 549394219 h 1109"/>
                  <a:gd name="T24" fmla="*/ 2147483647 w 1152"/>
                  <a:gd name="T25" fmla="*/ 325101042 h 1109"/>
                  <a:gd name="T26" fmla="*/ 2147483647 w 1152"/>
                  <a:gd name="T27" fmla="*/ 151209418 h 1109"/>
                  <a:gd name="T28" fmla="*/ 2147483647 w 1152"/>
                  <a:gd name="T29" fmla="*/ 37803148 h 1109"/>
                  <a:gd name="T30" fmla="*/ 2147483647 w 1152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2" h="1109">
                    <a:moveTo>
                      <a:pt x="0" y="1108"/>
                    </a:moveTo>
                    <a:lnTo>
                      <a:pt x="121" y="1095"/>
                    </a:lnTo>
                    <a:lnTo>
                      <a:pt x="182" y="1082"/>
                    </a:lnTo>
                    <a:lnTo>
                      <a:pt x="242" y="1064"/>
                    </a:lnTo>
                    <a:lnTo>
                      <a:pt x="302" y="1039"/>
                    </a:lnTo>
                    <a:lnTo>
                      <a:pt x="363" y="1004"/>
                    </a:lnTo>
                    <a:lnTo>
                      <a:pt x="423" y="960"/>
                    </a:lnTo>
                    <a:lnTo>
                      <a:pt x="546" y="831"/>
                    </a:lnTo>
                    <a:lnTo>
                      <a:pt x="666" y="649"/>
                    </a:lnTo>
                    <a:lnTo>
                      <a:pt x="787" y="433"/>
                    </a:lnTo>
                    <a:lnTo>
                      <a:pt x="849" y="322"/>
                    </a:lnTo>
                    <a:lnTo>
                      <a:pt x="908" y="218"/>
                    </a:lnTo>
                    <a:lnTo>
                      <a:pt x="970" y="129"/>
                    </a:lnTo>
                    <a:lnTo>
                      <a:pt x="1030" y="60"/>
                    </a:lnTo>
                    <a:lnTo>
                      <a:pt x="1091" y="15"/>
                    </a:lnTo>
                    <a:lnTo>
                      <a:pt x="1151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3866158" y="5081589"/>
                    <a:ext cx="624759" cy="73020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1800" b="0" i="1" smtClean="0">
                              <a:latin typeface="Cambria Math"/>
                              <a:cs typeface="Arial" panose="020B0604020202020204" pitchFamily="34" charset="0"/>
                            </a:rPr>
                            <m:t>0</m:t>
                          </m:r>
                        </m:oMath>
                      </m:oMathPara>
                    </a14:m>
                    <a:endParaRPr lang="en-US" altLang="zh-TW" sz="1800" dirty="0">
                      <a:latin typeface="Arial" charset="0"/>
                      <a:ea typeface="PMingLiU" pitchFamily="18" charset="-120"/>
                    </a:endParaRPr>
                  </a:p>
                </p:txBody>
              </p:sp>
            </mc:Choice>
            <mc:Fallback xmlns="">
              <p:sp>
                <p:nvSpPr>
                  <p:cNvPr id="10" name="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866158" y="5081589"/>
                    <a:ext cx="624759" cy="73020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4168775" y="3311525"/>
                <a:ext cx="1808163" cy="1760538"/>
              </a:xfrm>
              <a:custGeom>
                <a:avLst/>
                <a:gdLst>
                  <a:gd name="T0" fmla="*/ 2147483647 w 1153"/>
                  <a:gd name="T1" fmla="*/ 2147483647 h 1109"/>
                  <a:gd name="T2" fmla="*/ 2147483647 w 1153"/>
                  <a:gd name="T3" fmla="*/ 2147483647 h 1109"/>
                  <a:gd name="T4" fmla="*/ 2147483647 w 1153"/>
                  <a:gd name="T5" fmla="*/ 2147483647 h 1109"/>
                  <a:gd name="T6" fmla="*/ 2147483647 w 1153"/>
                  <a:gd name="T7" fmla="*/ 2147483647 h 1109"/>
                  <a:gd name="T8" fmla="*/ 2087970343 w 1153"/>
                  <a:gd name="T9" fmla="*/ 2147483647 h 1109"/>
                  <a:gd name="T10" fmla="*/ 1937950839 w 1153"/>
                  <a:gd name="T11" fmla="*/ 2147483647 h 1109"/>
                  <a:gd name="T12" fmla="*/ 1790391878 w 1153"/>
                  <a:gd name="T13" fmla="*/ 2147483647 h 1109"/>
                  <a:gd name="T14" fmla="*/ 1492811845 w 1153"/>
                  <a:gd name="T15" fmla="*/ 2094251232 h 1109"/>
                  <a:gd name="T16" fmla="*/ 1192774404 w 1153"/>
                  <a:gd name="T17" fmla="*/ 1635582665 h 1109"/>
                  <a:gd name="T18" fmla="*/ 895195939 w 1153"/>
                  <a:gd name="T19" fmla="*/ 1091228760 h 1109"/>
                  <a:gd name="T20" fmla="*/ 747635411 w 1153"/>
                  <a:gd name="T21" fmla="*/ 811490543 h 1109"/>
                  <a:gd name="T22" fmla="*/ 597617474 w 1153"/>
                  <a:gd name="T23" fmla="*/ 549394219 h 1109"/>
                  <a:gd name="T24" fmla="*/ 450056946 w 1153"/>
                  <a:gd name="T25" fmla="*/ 325101042 h 1109"/>
                  <a:gd name="T26" fmla="*/ 297578465 w 1153"/>
                  <a:gd name="T27" fmla="*/ 151209418 h 1109"/>
                  <a:gd name="T28" fmla="*/ 150019505 w 1153"/>
                  <a:gd name="T29" fmla="*/ 37803148 h 1109"/>
                  <a:gd name="T30" fmla="*/ 0 w 1153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3" h="1109">
                    <a:moveTo>
                      <a:pt x="1152" y="1108"/>
                    </a:moveTo>
                    <a:lnTo>
                      <a:pt x="1030" y="1095"/>
                    </a:lnTo>
                    <a:lnTo>
                      <a:pt x="970" y="1082"/>
                    </a:lnTo>
                    <a:lnTo>
                      <a:pt x="909" y="1064"/>
                    </a:lnTo>
                    <a:lnTo>
                      <a:pt x="849" y="1039"/>
                    </a:lnTo>
                    <a:lnTo>
                      <a:pt x="788" y="1004"/>
                    </a:lnTo>
                    <a:lnTo>
                      <a:pt x="728" y="960"/>
                    </a:lnTo>
                    <a:lnTo>
                      <a:pt x="607" y="831"/>
                    </a:lnTo>
                    <a:lnTo>
                      <a:pt x="485" y="649"/>
                    </a:lnTo>
                    <a:lnTo>
                      <a:pt x="364" y="433"/>
                    </a:lnTo>
                    <a:lnTo>
                      <a:pt x="304" y="322"/>
                    </a:lnTo>
                    <a:lnTo>
                      <a:pt x="243" y="218"/>
                    </a:lnTo>
                    <a:lnTo>
                      <a:pt x="183" y="129"/>
                    </a:lnTo>
                    <a:lnTo>
                      <a:pt x="121" y="60"/>
                    </a:lnTo>
                    <a:lnTo>
                      <a:pt x="61" y="15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flipV="1">
                <a:off x="2247900" y="5053013"/>
                <a:ext cx="3719513" cy="158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Freeform 12"/>
            <p:cNvSpPr>
              <a:spLocks/>
            </p:cNvSpPr>
            <p:nvPr/>
          </p:nvSpPr>
          <p:spPr bwMode="auto">
            <a:xfrm>
              <a:off x="5029200" y="4501832"/>
              <a:ext cx="885825" cy="906462"/>
            </a:xfrm>
            <a:custGeom>
              <a:avLst/>
              <a:gdLst>
                <a:gd name="T0" fmla="*/ 884257 w 565"/>
                <a:gd name="T1" fmla="*/ 0 h 571"/>
                <a:gd name="T2" fmla="*/ 884257 w 565"/>
                <a:gd name="T3" fmla="*/ 904875 h 571"/>
                <a:gd name="T4" fmla="*/ 0 w 565"/>
                <a:gd name="T5" fmla="*/ 904875 h 571"/>
                <a:gd name="T6" fmla="*/ 106613 w 565"/>
                <a:gd name="T7" fmla="*/ 855662 h 571"/>
                <a:gd name="T8" fmla="*/ 210089 w 565"/>
                <a:gd name="T9" fmla="*/ 801687 h 571"/>
                <a:gd name="T10" fmla="*/ 310431 w 565"/>
                <a:gd name="T11" fmla="*/ 735012 h 571"/>
                <a:gd name="T12" fmla="*/ 402933 w 565"/>
                <a:gd name="T13" fmla="*/ 666750 h 571"/>
                <a:gd name="T14" fmla="*/ 490731 w 565"/>
                <a:gd name="T15" fmla="*/ 585787 h 571"/>
                <a:gd name="T16" fmla="*/ 573826 w 565"/>
                <a:gd name="T17" fmla="*/ 501650 h 571"/>
                <a:gd name="T18" fmla="*/ 650650 w 565"/>
                <a:gd name="T19" fmla="*/ 411162 h 571"/>
                <a:gd name="T20" fmla="*/ 719635 w 565"/>
                <a:gd name="T21" fmla="*/ 315912 h 571"/>
                <a:gd name="T22" fmla="*/ 782348 w 565"/>
                <a:gd name="T23" fmla="*/ 215900 h 571"/>
                <a:gd name="T24" fmla="*/ 835654 w 565"/>
                <a:gd name="T25" fmla="*/ 107950 h 571"/>
                <a:gd name="T26" fmla="*/ 884257 w 565"/>
                <a:gd name="T27" fmla="*/ 0 h 5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5" h="571">
                  <a:moveTo>
                    <a:pt x="564" y="0"/>
                  </a:moveTo>
                  <a:lnTo>
                    <a:pt x="564" y="570"/>
                  </a:lnTo>
                  <a:lnTo>
                    <a:pt x="0" y="570"/>
                  </a:lnTo>
                  <a:lnTo>
                    <a:pt x="68" y="539"/>
                  </a:lnTo>
                  <a:lnTo>
                    <a:pt x="134" y="505"/>
                  </a:lnTo>
                  <a:lnTo>
                    <a:pt x="198" y="463"/>
                  </a:lnTo>
                  <a:lnTo>
                    <a:pt x="257" y="420"/>
                  </a:lnTo>
                  <a:lnTo>
                    <a:pt x="313" y="369"/>
                  </a:lnTo>
                  <a:lnTo>
                    <a:pt x="366" y="316"/>
                  </a:lnTo>
                  <a:lnTo>
                    <a:pt x="415" y="259"/>
                  </a:lnTo>
                  <a:lnTo>
                    <a:pt x="459" y="199"/>
                  </a:lnTo>
                  <a:lnTo>
                    <a:pt x="499" y="136"/>
                  </a:lnTo>
                  <a:lnTo>
                    <a:pt x="533" y="68"/>
                  </a:lnTo>
                  <a:lnTo>
                    <a:pt x="564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23"/>
            <p:cNvSpPr>
              <a:spLocks/>
            </p:cNvSpPr>
            <p:nvPr/>
          </p:nvSpPr>
          <p:spPr bwMode="auto">
            <a:xfrm>
              <a:off x="6958013" y="4534756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860425 h 543"/>
                <a:gd name="T4" fmla="*/ 838220 w 536"/>
                <a:gd name="T5" fmla="*/ 860425 h 543"/>
                <a:gd name="T6" fmla="*/ 736380 w 536"/>
                <a:gd name="T7" fmla="*/ 814388 h 543"/>
                <a:gd name="T8" fmla="*/ 637674 w 536"/>
                <a:gd name="T9" fmla="*/ 762000 h 543"/>
                <a:gd name="T10" fmla="*/ 545235 w 536"/>
                <a:gd name="T11" fmla="*/ 700088 h 543"/>
                <a:gd name="T12" fmla="*/ 454362 w 536"/>
                <a:gd name="T13" fmla="*/ 633413 h 543"/>
                <a:gd name="T14" fmla="*/ 371324 w 536"/>
                <a:gd name="T15" fmla="*/ 558800 h 543"/>
                <a:gd name="T16" fmla="*/ 292985 w 536"/>
                <a:gd name="T17" fmla="*/ 479425 h 543"/>
                <a:gd name="T18" fmla="*/ 220914 w 536"/>
                <a:gd name="T19" fmla="*/ 392113 h 543"/>
                <a:gd name="T20" fmla="*/ 155110 w 536"/>
                <a:gd name="T21" fmla="*/ 301625 h 543"/>
                <a:gd name="T22" fmla="*/ 94006 w 536"/>
                <a:gd name="T23" fmla="*/ 204788 h 543"/>
                <a:gd name="T24" fmla="*/ 43869 w 536"/>
                <a:gd name="T25" fmla="*/ 104775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solidFill>
              <a:srgbClr val="FF0000"/>
            </a:solidFill>
            <a:ln w="9525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>
                  <a:spLocks noChangeArrowheads="1"/>
                </p:cNvSpPr>
                <p:nvPr/>
              </p:nvSpPr>
              <p:spPr bwMode="auto">
                <a:xfrm>
                  <a:off x="7938608" y="5397436"/>
                  <a:ext cx="343878" cy="36676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1800" b="0" i="1" smtClean="0">
                            <a:latin typeface="Cambria Math"/>
                            <a:ea typeface="PMingLiU" pitchFamily="18" charset="-120"/>
                          </a:rPr>
                          <m:t>𝑡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938608" y="5397436"/>
                  <a:ext cx="343878" cy="36676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Freeform 30"/>
            <p:cNvSpPr>
              <a:spLocks/>
            </p:cNvSpPr>
            <p:nvPr/>
          </p:nvSpPr>
          <p:spPr bwMode="auto">
            <a:xfrm flipH="1">
              <a:off x="5340107" y="4464785"/>
              <a:ext cx="443579" cy="624181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30"/>
            <p:cNvSpPr>
              <a:spLocks/>
            </p:cNvSpPr>
            <p:nvPr/>
          </p:nvSpPr>
          <p:spPr bwMode="auto">
            <a:xfrm flipH="1">
              <a:off x="7156116" y="4464785"/>
              <a:ext cx="443579" cy="624181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7467597" y="3922275"/>
                  <a:ext cx="1611683" cy="854984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=0.025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2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7597" y="3922275"/>
                  <a:ext cx="1611683" cy="85498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6566" t="-826" b="-6446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885481" y="3922275"/>
                  <a:ext cx="1568926" cy="854984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=0.025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5481" y="3922275"/>
                  <a:ext cx="1568926" cy="854984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7772" t="-826" b="-6446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5229046" y="5752375"/>
                  <a:ext cx="1221703" cy="42452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−1.96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9046" y="5752375"/>
                  <a:ext cx="1221703" cy="424523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6687764" y="5759793"/>
                  <a:ext cx="1221703" cy="42452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+1.96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87764" y="5759793"/>
                  <a:ext cx="1221703" cy="424523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Line 21"/>
            <p:cNvSpPr>
              <a:spLocks noChangeShapeType="1"/>
            </p:cNvSpPr>
            <p:nvPr/>
          </p:nvSpPr>
          <p:spPr bwMode="auto">
            <a:xfrm>
              <a:off x="5915025" y="5415231"/>
              <a:ext cx="0" cy="44235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21"/>
            <p:cNvSpPr>
              <a:spLocks noChangeShapeType="1"/>
            </p:cNvSpPr>
            <p:nvPr/>
          </p:nvSpPr>
          <p:spPr bwMode="auto">
            <a:xfrm>
              <a:off x="6972300" y="5431428"/>
              <a:ext cx="0" cy="44235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86339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 Test – More Exercise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Step 3: Compute test statistic</a:t>
            </a:r>
          </a:p>
          <a:p>
            <a:pPr lvl="1"/>
            <a:r>
              <a:rPr lang="en-US" sz="2200" dirty="0"/>
              <a:t>Test statistic = </a:t>
            </a:r>
            <a:endParaRPr lang="en-US" sz="2200" i="1" dirty="0">
              <a:solidFill>
                <a:srgbClr val="0000FF"/>
              </a:solidFill>
              <a:latin typeface="Cambria Math"/>
            </a:endParaRPr>
          </a:p>
          <a:p>
            <a:pPr lvl="1"/>
            <a:r>
              <a:rPr lang="en-US" sz="2200" dirty="0" smtClean="0"/>
              <a:t>p-value</a:t>
            </a:r>
          </a:p>
          <a:p>
            <a:pPr lvl="1"/>
            <a:endParaRPr lang="en-US" sz="2200" dirty="0">
              <a:solidFill>
                <a:srgbClr val="0000FF"/>
              </a:solidFill>
            </a:endParaRPr>
          </a:p>
          <a:p>
            <a:r>
              <a:rPr lang="en-US" sz="2600" dirty="0"/>
              <a:t>Step 4: Make statistical decision</a:t>
            </a:r>
          </a:p>
          <a:p>
            <a:pPr lvl="1"/>
            <a:r>
              <a:rPr lang="en-US" sz="2200" dirty="0"/>
              <a:t>Decision</a:t>
            </a:r>
            <a:r>
              <a:rPr lang="en-US" sz="2200" dirty="0" smtClean="0"/>
              <a:t>:</a:t>
            </a:r>
            <a:endParaRPr lang="en-US" sz="2200" dirty="0"/>
          </a:p>
          <a:p>
            <a:pPr lvl="1"/>
            <a:r>
              <a:rPr lang="en-US" sz="2200" dirty="0"/>
              <a:t>Conclusion: </a:t>
            </a:r>
            <a:endParaRPr lang="en-US" sz="2200" dirty="0">
              <a:solidFill>
                <a:srgbClr val="0000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98912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Pitfalls and Ethical Issues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What is the goal of the study? How can you translate the goal into a null hypothesis and an alternative hypothesis?</a:t>
            </a:r>
          </a:p>
          <a:p>
            <a:r>
              <a:rPr lang="en-US" sz="2600" dirty="0" smtClean="0"/>
              <a:t>Is the hypothesis test a two-tail test or one-tail test?</a:t>
            </a:r>
          </a:p>
          <a:p>
            <a:r>
              <a:rPr lang="en-US" sz="2600" dirty="0" smtClean="0"/>
              <a:t>Can you select a random sample from the underlying population of interest?</a:t>
            </a:r>
          </a:p>
          <a:p>
            <a:r>
              <a:rPr lang="en-US" sz="2600" dirty="0" smtClean="0"/>
              <a:t>At what level of significance should you conduct the hypothesis test?</a:t>
            </a:r>
          </a:p>
          <a:p>
            <a:r>
              <a:rPr lang="en-US" sz="2600" dirty="0" smtClean="0"/>
              <a:t>What conclusions and interpretations can you reach from the results of the hypothesis test?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086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Pitfalls and Ethical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30725"/>
          </a:xfrm>
        </p:spPr>
        <p:txBody>
          <a:bodyPr/>
          <a:lstStyle/>
          <a:p>
            <a:r>
              <a:rPr lang="en-US" sz="2600" dirty="0" smtClean="0"/>
              <a:t>Some of the areas where ethical issues can arise include</a:t>
            </a:r>
          </a:p>
          <a:p>
            <a:pPr lvl="1"/>
            <a:r>
              <a:rPr lang="en-US" sz="2200" dirty="0" smtClean="0"/>
              <a:t>The use of human subjects in experiments</a:t>
            </a:r>
          </a:p>
          <a:p>
            <a:pPr lvl="1"/>
            <a:r>
              <a:rPr lang="en-US" sz="2200" dirty="0" smtClean="0"/>
              <a:t>The data collection method</a:t>
            </a:r>
          </a:p>
          <a:p>
            <a:pPr lvl="1"/>
            <a:r>
              <a:rPr lang="en-US" sz="2200" dirty="0" smtClean="0"/>
              <a:t>The type of test (two-tail or one-tail test)</a:t>
            </a:r>
          </a:p>
          <a:p>
            <a:pPr lvl="1"/>
            <a:r>
              <a:rPr lang="en-US" sz="2200" dirty="0" smtClean="0"/>
              <a:t>The choice of level of significance</a:t>
            </a:r>
          </a:p>
          <a:p>
            <a:pPr lvl="1"/>
            <a:r>
              <a:rPr lang="en-US" sz="2200" dirty="0" smtClean="0"/>
              <a:t>The cleansing and discarding of data</a:t>
            </a:r>
          </a:p>
          <a:p>
            <a:pPr lvl="1"/>
            <a:r>
              <a:rPr lang="en-US" sz="2200" dirty="0" smtClean="0"/>
              <a:t>The failure to report pertinent findings</a:t>
            </a: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81841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983C1"/>
        </a:solidFill>
        <a:ln w="12700" cap="rnd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>
        <a:defPPr>
          <a:defRPr/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40525</TotalTime>
  <Words>2218</Words>
  <PresentationFormat>On-screen Show (4:3)</PresentationFormat>
  <Paragraphs>572</Paragraphs>
  <Slides>48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PMingLiU</vt:lpstr>
      <vt:lpstr>Arial</vt:lpstr>
      <vt:lpstr>Calibri</vt:lpstr>
      <vt:lpstr>Cambria Math</vt:lpstr>
      <vt:lpstr>Garamond</vt:lpstr>
      <vt:lpstr>Symbol</vt:lpstr>
      <vt:lpstr>Tahoma</vt:lpstr>
      <vt:lpstr>Times New Roman</vt:lpstr>
      <vt:lpstr>Wingdings</vt:lpstr>
      <vt:lpstr>Edge</vt:lpstr>
      <vt:lpstr>Equation</vt:lpstr>
      <vt:lpstr>GE2262 Business Statistics  Topic 6 Hypothesis Testing  Reference Levine, D.M., Krehbiel, T.C. and Berenson, M.L., Business Statistics: A First Course, Pearson Education Ltd, Chapter 9  </vt:lpstr>
      <vt:lpstr>Outline</vt:lpstr>
      <vt:lpstr>Live Chicken Supply Suspended in HK</vt:lpstr>
      <vt:lpstr>What is a Hypothesis?</vt:lpstr>
      <vt:lpstr>Hypothesis Testing Procedure</vt:lpstr>
      <vt:lpstr>Hypothesis Testing Procedure</vt:lpstr>
      <vt:lpstr>Step 1: Define Hypotheses</vt:lpstr>
      <vt:lpstr>Step 1: Define Hypotheses</vt:lpstr>
      <vt:lpstr>Step 1: Define Hypotheses</vt:lpstr>
      <vt:lpstr>Step 1: Define Hypotheses</vt:lpstr>
      <vt:lpstr>Step 2: Collect the Data and  Identify the Rejection Region(s) </vt:lpstr>
      <vt:lpstr>Step 2: Collect the Data and  Identify the Rejection Region(s)</vt:lpstr>
      <vt:lpstr>Step 2: Collect the Data and  Identify the Rejection Region(s)</vt:lpstr>
      <vt:lpstr>Step 2: Collect the Data and  Identify the Rejection Region(s)</vt:lpstr>
      <vt:lpstr>Step 2: Collect the Data and  Identify the Rejection Region(s)</vt:lpstr>
      <vt:lpstr>Step 3: Compute Test Statistic </vt:lpstr>
      <vt:lpstr>Step 3: Compute Test Statistic </vt:lpstr>
      <vt:lpstr>Step 4: Make Statistical Decision </vt:lpstr>
      <vt:lpstr>Step 4: Make Statistical Decision</vt:lpstr>
      <vt:lpstr>Step 4: Make Statistical Decision</vt:lpstr>
      <vt:lpstr>Step 4: Make Statistical Decision</vt:lpstr>
      <vt:lpstr>Step 4: Make Statistical Decision</vt:lpstr>
      <vt:lpstr>Step 4: Make Statistical Decision</vt:lpstr>
      <vt:lpstr>Step 4: Make Statistical Decision</vt:lpstr>
      <vt:lpstr>Step 4: Make Statistical Decision</vt:lpstr>
      <vt:lpstr>Z Test for the Population Mean  (σ Known)</vt:lpstr>
      <vt:lpstr>Z Test for the Population Mean  (σ Known) – Example </vt:lpstr>
      <vt:lpstr>Z Test for the Population Mean  (σ Known) – Example </vt:lpstr>
      <vt:lpstr>Z Test for the Population Mean  (σ Known) – Example </vt:lpstr>
      <vt:lpstr>Z Test for the Population Mean  (σ Known) – Exercise </vt:lpstr>
      <vt:lpstr>Z Test for the Population Mean  (σ Known) – Exercise </vt:lpstr>
      <vt:lpstr>Z Test for the Population Mean  (σ Known) – Exercise </vt:lpstr>
      <vt:lpstr>t Test for the Population Mean  (σ Unknown)</vt:lpstr>
      <vt:lpstr>t Test for the Population Mean  (σ Unknown) – Example </vt:lpstr>
      <vt:lpstr>t Test for the Population Mean  (σ Unknown) – Example </vt:lpstr>
      <vt:lpstr>t Test for the Population Mean  (σ Unknown) – Example </vt:lpstr>
      <vt:lpstr>t Test for the Population Mean  (σ Unknown) – Exercise </vt:lpstr>
      <vt:lpstr>t Test for the Population Mean  (σ Unknown) – Exercise </vt:lpstr>
      <vt:lpstr>t Test for the Population Mean  (σ Unknown) – Exercise </vt:lpstr>
      <vt:lpstr>Hypothesis Test – More Exercise </vt:lpstr>
      <vt:lpstr>Hypothesis Test – More Exercise </vt:lpstr>
      <vt:lpstr>Hypothesis Test – More Exercise </vt:lpstr>
      <vt:lpstr>Hypothesis Test – More Exercise </vt:lpstr>
      <vt:lpstr>Hypothesis Test – More Exercise </vt:lpstr>
      <vt:lpstr>Hypothesis Test – More Exercise </vt:lpstr>
      <vt:lpstr>Hypothesis Test – More Exercise </vt:lpstr>
      <vt:lpstr>Potential Pitfalls and Ethical Issues </vt:lpstr>
      <vt:lpstr>Potential Pitfalls and Ethical Issues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2013-10-07T03:40:41Z</cp:lastPrinted>
  <dcterms:created xsi:type="dcterms:W3CDTF">2007-06-11T05:32:26Z</dcterms:created>
  <dcterms:modified xsi:type="dcterms:W3CDTF">2018-12-11T03:56:11Z</dcterms:modified>
</cp:coreProperties>
</file>