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46" r:id="rId1"/>
  </p:sldMasterIdLst>
  <p:notesMasterIdLst>
    <p:notesMasterId r:id="rId37"/>
  </p:notesMasterIdLst>
  <p:sldIdLst>
    <p:sldId id="450" r:id="rId2"/>
    <p:sldId id="460" r:id="rId3"/>
    <p:sldId id="423" r:id="rId4"/>
    <p:sldId id="447" r:id="rId5"/>
    <p:sldId id="425" r:id="rId6"/>
    <p:sldId id="426" r:id="rId7"/>
    <p:sldId id="428" r:id="rId8"/>
    <p:sldId id="429" r:id="rId9"/>
    <p:sldId id="427" r:id="rId10"/>
    <p:sldId id="430" r:id="rId11"/>
    <p:sldId id="431" r:id="rId12"/>
    <p:sldId id="432" r:id="rId13"/>
    <p:sldId id="433" r:id="rId14"/>
    <p:sldId id="434" r:id="rId15"/>
    <p:sldId id="435" r:id="rId16"/>
    <p:sldId id="437" r:id="rId17"/>
    <p:sldId id="467" r:id="rId18"/>
    <p:sldId id="438" r:id="rId19"/>
    <p:sldId id="439" r:id="rId20"/>
    <p:sldId id="461" r:id="rId21"/>
    <p:sldId id="441" r:id="rId22"/>
    <p:sldId id="472" r:id="rId23"/>
    <p:sldId id="473" r:id="rId24"/>
    <p:sldId id="444" r:id="rId25"/>
    <p:sldId id="445" r:id="rId26"/>
    <p:sldId id="282" r:id="rId27"/>
    <p:sldId id="468" r:id="rId28"/>
    <p:sldId id="469" r:id="rId29"/>
    <p:sldId id="470" r:id="rId30"/>
    <p:sldId id="471" r:id="rId31"/>
    <p:sldId id="463" r:id="rId32"/>
    <p:sldId id="465" r:id="rId33"/>
    <p:sldId id="464" r:id="rId34"/>
    <p:sldId id="466" r:id="rId35"/>
    <p:sldId id="462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B2B2B2"/>
    <a:srgbClr val="006600"/>
    <a:srgbClr val="FF9966"/>
    <a:srgbClr val="99FF66"/>
    <a:srgbClr val="6699FF"/>
    <a:srgbClr val="0000FF"/>
    <a:srgbClr val="003399"/>
    <a:srgbClr val="FF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9492" autoAdjust="0"/>
  </p:normalViewPr>
  <p:slideViewPr>
    <p:cSldViewPr>
      <p:cViewPr varScale="1">
        <p:scale>
          <a:sx n="127" d="100"/>
          <a:sy n="127" d="100"/>
        </p:scale>
        <p:origin x="12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BFC0C14-DECE-4DEB-A0B7-586F5F8BBA2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1696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1A426B-77FB-4363-AD08-9071D0D711C9}" type="slidenum">
              <a:rPr lang="zh-TW" altLang="en-US" smtClean="0">
                <a:latin typeface="Arial" charset="0"/>
              </a:rPr>
              <a:pPr/>
              <a:t>9</a:t>
            </a:fld>
            <a:endParaRPr lang="en-US" altLang="zh-TW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901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832ACC4-4472-411A-8274-C5A20132C921}" type="slidenum">
              <a:rPr lang="zh-TW" altLang="en-US">
                <a:latin typeface="Arial" charset="0"/>
              </a:rPr>
              <a:pPr/>
              <a:t>22</a:t>
            </a:fld>
            <a:endParaRPr lang="en-US" altLang="zh-TW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523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D34F1CF-9E7E-4093-9CBE-B3790EAAC59F}" type="slidenum">
              <a:rPr lang="zh-TW" altLang="en-US">
                <a:latin typeface="Arial" charset="0"/>
              </a:rPr>
              <a:pPr/>
              <a:t>23</a:t>
            </a:fld>
            <a:endParaRPr lang="en-US" altLang="zh-TW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6115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99E167D-EB29-4BD8-A1B2-C42BAFD36B22}" type="slidenum">
              <a:rPr lang="zh-TW" altLang="en-US" smtClean="0">
                <a:latin typeface="Arial" charset="0"/>
              </a:rPr>
              <a:pPr/>
              <a:t>24</a:t>
            </a:fld>
            <a:endParaRPr lang="en-US" altLang="zh-TW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4706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DA6085C-110C-4516-84F2-AEF9DBF41494}" type="slidenum">
              <a:rPr lang="zh-TW" altLang="en-US" smtClean="0">
                <a:latin typeface="Arial" charset="0"/>
              </a:rPr>
              <a:pPr/>
              <a:t>25</a:t>
            </a:fld>
            <a:endParaRPr lang="en-US" altLang="zh-TW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551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17AA6C-86EF-49A7-8FC2-EA375540EA5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9790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818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72D2E-4EFE-4EAA-9F13-A307DB58EAA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355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9EF593-EDEE-4FAC-9C1B-EC91CF5E398B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587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98547-D03D-4145-8CBB-6F0DFF44519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57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9ADD30-B498-49AB-B6B1-BBAA2D9D072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0574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2AC036-C3CE-453C-B4F5-2DF2B4C4D2A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341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1A7E1C-EBB5-4B3C-8535-79860251710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405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2939F5-D687-404A-9D85-B12FFAF6339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18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E3FE7-7B5C-4211-A7AB-1E0F044AE632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560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505427-FD41-4E39-A7C3-B52A71B421D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452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2BC501D-158D-466A-BC04-FFF156F47B4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72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youtu.be/ROalU379l3U" TargetMode="External"/><Relationship Id="rId4" Type="http://schemas.openxmlformats.org/officeDocument/2006/relationships/hyperlink" Target="http://youtu.be/lyZQPjUT5B4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>
                <a:ea typeface="新細明體" charset="-120"/>
              </a:rPr>
              <a:t>CS2311 Computer Programming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352800"/>
            <a:ext cx="5334000" cy="1524000"/>
          </a:xfrm>
        </p:spPr>
        <p:txBody>
          <a:bodyPr>
            <a:noAutofit/>
          </a:bodyPr>
          <a:lstStyle/>
          <a:p>
            <a:r>
              <a:rPr lang="en-US" altLang="zh-TW" sz="4000" dirty="0">
                <a:ea typeface="新細明體" charset="-120"/>
              </a:rPr>
              <a:t>Henry Xu</a:t>
            </a:r>
          </a:p>
          <a:p>
            <a:endParaRPr lang="en-US" altLang="zh-TW" sz="4000" dirty="0">
              <a:ea typeface="新細明體" charset="-120"/>
            </a:endParaRPr>
          </a:p>
          <a:p>
            <a:r>
              <a:rPr lang="en-US" altLang="zh-TW" sz="4000" dirty="0">
                <a:solidFill>
                  <a:schemeClr val="accent1">
                    <a:lumMod val="75000"/>
                  </a:schemeClr>
                </a:solidFill>
                <a:ea typeface="新細明體" charset="-120"/>
              </a:rPr>
              <a:t>L</a:t>
            </a: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a typeface="新細明體" charset="-120"/>
              </a:rPr>
              <a:t>ecture 6</a:t>
            </a:r>
            <a:r>
              <a:rPr lang="en-US" altLang="zh-TW" sz="4000">
                <a:solidFill>
                  <a:schemeClr val="accent1">
                    <a:lumMod val="75000"/>
                  </a:schemeClr>
                </a:solidFill>
                <a:ea typeface="新細明體" charset="-120"/>
              </a:rPr>
              <a:t>: Arrays</a:t>
            </a:r>
            <a:endParaRPr lang="en-US" altLang="zh-TW" sz="4000" dirty="0">
              <a:solidFill>
                <a:schemeClr val="accent1">
                  <a:lumMod val="75000"/>
                </a:schemeClr>
              </a:solidFill>
              <a:ea typeface="新細明體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Example 1</a:t>
            </a:r>
            <a:endParaRPr lang="zh-HK" altLang="zh-HK" dirty="0">
              <a:ea typeface="新細明體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8153400" cy="2819400"/>
          </a:xfrm>
        </p:spPr>
        <p:txBody>
          <a:bodyPr>
            <a:normAutofit lnSpcReduction="10000"/>
          </a:bodyPr>
          <a:lstStyle/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Input the marks for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10</a:t>
            </a:r>
            <a:r>
              <a:rPr lang="en-US" altLang="zh-TW" dirty="0">
                <a:ea typeface="新細明體" charset="-120"/>
              </a:rPr>
              <a:t> students </a:t>
            </a:r>
          </a:p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Store the marks in variables</a:t>
            </a:r>
          </a:p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Compute the average marks</a:t>
            </a:r>
          </a:p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Print the marks of the students and the average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A4DAFA1-9B16-47F6-A0C8-CBDE8569BEFD}" type="slidenum">
              <a:rPr lang="zh-TW" altLang="en-US" smtClean="0"/>
              <a:pPr/>
              <a:t>2</a:t>
            </a:fld>
            <a:endParaRPr lang="en-US" altLang="zh-TW"/>
          </a:p>
        </p:txBody>
      </p:sp>
      <p:graphicFrame>
        <p:nvGraphicFramePr>
          <p:cNvPr id="5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6718616"/>
              </p:ext>
            </p:extLst>
          </p:nvPr>
        </p:nvGraphicFramePr>
        <p:xfrm>
          <a:off x="685800" y="3886200"/>
          <a:ext cx="7848600" cy="2362200"/>
        </p:xfrm>
        <a:graphic>
          <a:graphicData uri="http://schemas.openxmlformats.org/drawingml/2006/table">
            <a:tbl>
              <a:tblPr/>
              <a:tblGrid>
                <a:gridCol w="784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62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0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100 30 44 66 50 60 80 75 80 100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The mark of the students are: 100, 30, 44, 66, 50, 60, 80, 75, 80, 100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Average mark=68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06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2700"/>
            <a:ext cx="7772400" cy="869400"/>
          </a:xfrm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The program</a:t>
            </a:r>
            <a:endParaRPr lang="en-GB" dirty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153400" cy="4221163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urier New"/>
                <a:cs typeface="Courier New"/>
              </a:rPr>
              <a:t>	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/*define variables for storing 10 students' mark*/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</a:t>
            </a:r>
            <a:r>
              <a:rPr lang="en-GB" sz="1400" b="1" dirty="0" err="1">
                <a:latin typeface="Consolas" panose="020B0609020204030204" pitchFamily="49" charset="0"/>
                <a:cs typeface="Courier New"/>
              </a:rPr>
              <a:t>int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 mark1, mark2, mark3, mark4, mark5,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	mark6, mark7, mark8, mark9, mark10, average;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>
              <a:latin typeface="Consolas" panose="020B0609020204030204" pitchFamily="49" charset="0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/*input marks of student*/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</a:t>
            </a:r>
            <a:r>
              <a:rPr lang="en-GB" sz="1400" b="1" dirty="0" err="1">
                <a:latin typeface="Consolas" panose="020B0609020204030204" pitchFamily="49" charset="0"/>
                <a:cs typeface="Courier New"/>
              </a:rPr>
              <a:t>cin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 &gt;&gt; mark1 &gt;&gt; mark2 &gt;&gt; mark3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&gt;&gt;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mark4 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&gt;&gt; 	\\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	mark5 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&gt;&gt;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mark6 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&gt;&gt;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mark7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&gt;&gt;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mark8 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&gt;&gt;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mark9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&gt;&gt;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mark10;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>
              <a:latin typeface="Consolas" panose="020B0609020204030204" pitchFamily="49" charset="0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/*print the marks*/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</a:t>
            </a:r>
            <a:r>
              <a:rPr lang="en-GB" sz="1400" b="1" dirty="0" err="1">
                <a:latin typeface="Consolas" panose="020B0609020204030204" pitchFamily="49" charset="0"/>
                <a:cs typeface="Courier New"/>
              </a:rPr>
              <a:t>cout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 &lt;&lt; “The mark of the students are: “ &lt;&lt; mark1 \\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	&lt;&lt; mark2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mark3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mark4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mark5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mark6 \\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	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mark7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mark8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mark9</a:t>
            </a:r>
            <a:r>
              <a:rPr lang="en-GB" altLang="zh-HK" sz="1400" b="1" dirty="0">
                <a:latin typeface="Consolas" panose="020B0609020204030204" pitchFamily="49" charset="0"/>
                <a:cs typeface="Courier New"/>
              </a:rPr>
              <a:t> &lt;&lt; 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mark10 &lt;&lt; </a:t>
            </a:r>
            <a:r>
              <a:rPr lang="en-GB" sz="1400" b="1" dirty="0" err="1">
                <a:latin typeface="Consolas" panose="020B0609020204030204" pitchFamily="49" charset="0"/>
                <a:cs typeface="Courier New"/>
              </a:rPr>
              <a:t>endl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>
              <a:latin typeface="Consolas" panose="020B0609020204030204" pitchFamily="49" charset="0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average=(mark1+mark2+mark3+mark4+mark5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	+mark6+mark7+mark8+mark9+mark10)/10;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>
              <a:latin typeface="Consolas" panose="020B0609020204030204" pitchFamily="49" charset="0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  <a:cs typeface="Courier New"/>
              </a:rPr>
              <a:t>	</a:t>
            </a:r>
            <a:r>
              <a:rPr lang="en-GB" sz="1400" b="1" dirty="0" err="1">
                <a:latin typeface="Consolas" panose="020B0609020204030204" pitchFamily="49" charset="0"/>
                <a:cs typeface="Courier New"/>
              </a:rPr>
              <a:t>cout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 &lt;&lt; "Average mark"&lt;&lt; average &lt;&lt; </a:t>
            </a:r>
            <a:r>
              <a:rPr lang="en-GB" sz="1400" b="1" dirty="0" err="1">
                <a:latin typeface="Consolas" panose="020B0609020204030204" pitchFamily="49" charset="0"/>
                <a:cs typeface="Courier New"/>
              </a:rPr>
              <a:t>endl</a:t>
            </a:r>
            <a:r>
              <a:rPr lang="en-GB" sz="1400" b="1" dirty="0">
                <a:latin typeface="Consolas" panose="020B0609020204030204" pitchFamily="49" charset="0"/>
                <a:cs typeface="Courier New"/>
              </a:rPr>
              <a:t>;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544A280-D0FF-4931-862C-1F2BFCEB1BFC}" type="slidenum">
              <a:rPr lang="zh-TW" altLang="en-US" smtClean="0"/>
              <a:pPr/>
              <a:t>3</a:t>
            </a:fld>
            <a:endParaRPr lang="en-US" altLang="zh-TW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1952090" y="5867400"/>
            <a:ext cx="56192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kumimoji="1" lang="en-US" altLang="zh-TW" dirty="0">
                <a:solidFill>
                  <a:srgbClr val="000099"/>
                </a:solidFill>
                <a:latin typeface="+mn-lt"/>
                <a:ea typeface="新細明體" charset="-120"/>
              </a:rPr>
              <a:t>Is it easy to extend the program to handle more students?</a:t>
            </a:r>
            <a:endParaRPr kumimoji="1" lang="en-GB" dirty="0">
              <a:solidFill>
                <a:srgbClr val="000099"/>
              </a:solidFill>
              <a:latin typeface="+mn-lt"/>
              <a:ea typeface="新細明體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>
                <a:ea typeface="新細明體" charset="-120"/>
              </a:rPr>
              <a:t>What is an Array?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4876800"/>
          </a:xfrm>
        </p:spPr>
        <p:txBody>
          <a:bodyPr/>
          <a:lstStyle/>
          <a:p>
            <a:pPr eaLnBrk="1" hangingPunct="1"/>
            <a:r>
              <a:rPr lang="en-US" altLang="zh-HK" sz="2800" dirty="0">
                <a:ea typeface="新細明體" charset="-120"/>
              </a:rPr>
              <a:t>Sequence of items of the same </a:t>
            </a:r>
            <a:r>
              <a:rPr lang="en-US" altLang="zh-CN" sz="2800" dirty="0">
                <a:ea typeface="新細明體" charset="-120"/>
              </a:rPr>
              <a:t>data </a:t>
            </a:r>
            <a:r>
              <a:rPr lang="en-US" altLang="zh-HK" sz="2800" dirty="0">
                <a:ea typeface="新細明體" charset="-120"/>
              </a:rPr>
              <a:t>type</a:t>
            </a:r>
          </a:p>
          <a:p>
            <a:pPr lvl="1" eaLnBrk="1" hangingPunct="1"/>
            <a:r>
              <a:rPr lang="en-US" altLang="zh-HK" dirty="0">
                <a:ea typeface="新細明體" charset="-120"/>
              </a:rPr>
              <a:t>Stored </a:t>
            </a:r>
            <a:r>
              <a:rPr lang="en-US" altLang="zh-HK" dirty="0">
                <a:solidFill>
                  <a:srgbClr val="FF0000"/>
                </a:solidFill>
                <a:ea typeface="新細明體" charset="-120"/>
              </a:rPr>
              <a:t>contiguously</a:t>
            </a:r>
          </a:p>
          <a:p>
            <a:pPr lvl="1" eaLnBrk="1" hangingPunct="1"/>
            <a:r>
              <a:rPr lang="en-US" altLang="zh-HK" dirty="0">
                <a:ea typeface="新細明體" charset="-120"/>
              </a:rPr>
              <a:t>Can be accessed by </a:t>
            </a:r>
            <a:r>
              <a:rPr lang="en-US" altLang="zh-HK" dirty="0">
                <a:solidFill>
                  <a:srgbClr val="FF0000"/>
                </a:solidFill>
                <a:ea typeface="新細明體" charset="-120"/>
              </a:rPr>
              <a:t>index</a:t>
            </a:r>
          </a:p>
          <a:p>
            <a:pPr eaLnBrk="1" hangingPunct="1"/>
            <a:endParaRPr lang="en-US" altLang="zh-HK" dirty="0">
              <a:ea typeface="新細明體" charset="-12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DF4D52B-69BE-4735-BDF7-8C1031FB588F}" type="slidenum">
              <a:rPr lang="zh-TW" altLang="en-US" smtClean="0"/>
              <a:pPr/>
              <a:t>4</a:t>
            </a:fld>
            <a:endParaRPr lang="en-US" altLang="zh-TW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786182"/>
              </p:ext>
            </p:extLst>
          </p:nvPr>
        </p:nvGraphicFramePr>
        <p:xfrm>
          <a:off x="1066800" y="3124200"/>
          <a:ext cx="5029200" cy="287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6" name="Visio" r:id="rId3" imgW="4063340" imgH="2297970" progId="Visio.Drawing.11">
                  <p:embed/>
                </p:oleObj>
              </mc:Choice>
              <mc:Fallback>
                <p:oleObj name="Visio" r:id="rId3" imgW="4063340" imgH="229797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24200"/>
                        <a:ext cx="5029200" cy="287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Outline</a:t>
            </a:r>
            <a:endParaRPr lang="en-GB" dirty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Array definition</a:t>
            </a:r>
          </a:p>
          <a:p>
            <a:pPr eaLnBrk="1" hangingPunct="1"/>
            <a:r>
              <a:rPr lang="en-US" altLang="zh-TW">
                <a:ea typeface="新細明體" charset="-120"/>
              </a:rPr>
              <a:t>Array initialization</a:t>
            </a:r>
          </a:p>
          <a:p>
            <a:pPr eaLnBrk="1" hangingPunct="1"/>
            <a:r>
              <a:rPr lang="en-US" altLang="zh-TW">
                <a:ea typeface="新細明體" charset="-120"/>
              </a:rPr>
              <a:t>Updating array elements</a:t>
            </a:r>
          </a:p>
          <a:p>
            <a:pPr eaLnBrk="1" hangingPunct="1"/>
            <a:r>
              <a:rPr lang="en-US" altLang="zh-TW">
                <a:ea typeface="新細明體" charset="-120"/>
              </a:rPr>
              <a:t>Printing the content of arrays</a:t>
            </a:r>
            <a:endParaRPr lang="en-GB"/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84DF2A2-2D57-4919-9177-00F62C235EF6}" type="slidenum">
              <a:rPr lang="zh-TW" altLang="en-US" smtClean="0"/>
              <a:pPr/>
              <a:t>5</a:t>
            </a:fld>
            <a:endParaRPr lang="en-US" altLang="zh-TW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Array definition</a:t>
            </a:r>
            <a:endParaRPr lang="en-GB" dirty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4267200"/>
            <a:ext cx="7924800" cy="23161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200" b="1" dirty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ea typeface="新細明體" charset="-120"/>
              </a:rPr>
              <a:t>There are ten elements in this array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  <a:ea typeface="新細明體" charset="-120"/>
              </a:rPr>
              <a:t>mark[0], mark[1], ……, mark[9]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ea typeface="新細明體" charset="-120"/>
              </a:rPr>
              <a:t>The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900" baseline="30000" dirty="0" err="1">
                <a:latin typeface="Courier New" pitchFamily="49" charset="0"/>
                <a:ea typeface="新細明體" charset="-120"/>
              </a:rPr>
              <a:t>th</a:t>
            </a:r>
            <a:r>
              <a:rPr lang="en-US" altLang="zh-TW" sz="1900" dirty="0">
                <a:ea typeface="新細明體" charset="-120"/>
              </a:rPr>
              <a:t> array element is </a:t>
            </a:r>
            <a:r>
              <a:rPr lang="en-US" altLang="zh-TW" sz="1900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mark[i-1]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ea typeface="新細明體" charset="-120"/>
              </a:rPr>
              <a:t>The range of the subscript </a:t>
            </a:r>
            <a:r>
              <a:rPr lang="en-US" altLang="zh-TW" sz="19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900" dirty="0">
                <a:ea typeface="新細明體" charset="-120"/>
              </a:rPr>
              <a:t> is from 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0</a:t>
            </a:r>
            <a:r>
              <a:rPr lang="en-US" altLang="zh-TW" sz="1900" dirty="0">
                <a:ea typeface="新細明體" charset="-120"/>
              </a:rPr>
              <a:t> to 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array_size-1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ea typeface="新細明體" charset="-120"/>
              </a:rPr>
              <a:t>The location </a:t>
            </a:r>
            <a:r>
              <a:rPr lang="en-US" altLang="zh-TW" sz="1900" dirty="0">
                <a:latin typeface="Courier New" pitchFamily="49" charset="0"/>
                <a:ea typeface="新細明體" charset="-120"/>
              </a:rPr>
              <a:t>mark[10]</a:t>
            </a:r>
            <a:r>
              <a:rPr lang="en-US" altLang="zh-TW" sz="1900" dirty="0">
                <a:ea typeface="新細明體" charset="-120"/>
              </a:rPr>
              <a:t> is invalid. </a:t>
            </a:r>
            <a:r>
              <a:rPr lang="en-US" altLang="zh-TW" sz="1900" dirty="0">
                <a:solidFill>
                  <a:srgbClr val="FF0000"/>
                </a:solidFill>
                <a:ea typeface="新細明體" charset="-120"/>
              </a:rPr>
              <a:t>Array out of bound!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1C92C00-79DE-481C-A7E1-01568081A6E2}" type="slidenum">
              <a:rPr lang="zh-TW" altLang="en-US" smtClean="0"/>
              <a:pPr/>
              <a:t>6</a:t>
            </a:fld>
            <a:endParaRPr lang="en-US" altLang="zh-TW"/>
          </a:p>
        </p:txBody>
      </p:sp>
      <p:sp>
        <p:nvSpPr>
          <p:cNvPr id="2" name="Rectangle 1"/>
          <p:cNvSpPr/>
          <p:nvPr/>
        </p:nvSpPr>
        <p:spPr>
          <a:xfrm>
            <a:off x="4343400" y="2385435"/>
            <a:ext cx="2581156" cy="43396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err="1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400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mark</a:t>
            </a:r>
            <a:r>
              <a:rPr lang="en-US" altLang="zh-TW" sz="2400" dirty="0">
                <a:solidFill>
                  <a:srgbClr val="660066"/>
                </a:solidFill>
                <a:latin typeface="Courier New" pitchFamily="49" charset="0"/>
                <a:ea typeface="新細明體" charset="-120"/>
              </a:rPr>
              <a:t>[10]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;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2209800" y="1594798"/>
            <a:ext cx="2514600" cy="533400"/>
          </a:xfrm>
          <a:prstGeom prst="wedgeRoundRectCallout">
            <a:avLst>
              <a:gd name="adj1" fmla="val 42935"/>
              <a:gd name="adj2" fmla="val 107783"/>
              <a:gd name="adj3" fmla="val 16667"/>
            </a:avLst>
          </a:prstGeom>
          <a:solidFill>
            <a:srgbClr val="99CCFF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Data type of the array elements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6172200" y="1676400"/>
            <a:ext cx="2514600" cy="451798"/>
          </a:xfrm>
          <a:prstGeom prst="wedgeRoundRectCallout">
            <a:avLst>
              <a:gd name="adj1" fmla="val -44200"/>
              <a:gd name="adj2" fmla="val 104549"/>
              <a:gd name="adj3" fmla="val 16667"/>
            </a:avLst>
          </a:prstGeom>
          <a:solidFill>
            <a:srgbClr val="99CCFF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Size of the array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6172200" y="2964608"/>
            <a:ext cx="2514600" cy="464392"/>
          </a:xfrm>
          <a:prstGeom prst="wedgeRoundRectCallout">
            <a:avLst>
              <a:gd name="adj1" fmla="val -69928"/>
              <a:gd name="adj2" fmla="val -102044"/>
              <a:gd name="adj3" fmla="val 16667"/>
            </a:avLst>
          </a:prstGeom>
          <a:solidFill>
            <a:srgbClr val="99CCFF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Name of the array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567684"/>
              </p:ext>
            </p:extLst>
          </p:nvPr>
        </p:nvGraphicFramePr>
        <p:xfrm>
          <a:off x="887353" y="3124200"/>
          <a:ext cx="474662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6" name="Visio" r:id="rId3" imgW="4745966" imgH="895590" progId="Visio.Drawing.11">
                  <p:embed/>
                </p:oleObj>
              </mc:Choice>
              <mc:Fallback>
                <p:oleObj name="Visio" r:id="rId3" imgW="4745966" imgH="89559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7353" y="3124200"/>
                        <a:ext cx="4746625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Storing values in array elements</a:t>
            </a:r>
            <a:endParaRPr lang="en-GB" dirty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>
                <a:ea typeface="新細明體" charset="-120"/>
              </a:rPr>
              <a:t>Suppose the mark for the first student is 30. We can use the notation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ea typeface="新細明體" charset="-120"/>
              </a:rPr>
              <a:t>		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mark[0] = 30</a:t>
            </a:r>
          </a:p>
          <a:p>
            <a:pPr eaLnBrk="1" hangingPunct="1"/>
            <a:r>
              <a:rPr lang="en-US" altLang="zh-TW" sz="2400" dirty="0">
                <a:ea typeface="新細明體" charset="-120"/>
              </a:rPr>
              <a:t>Reading the marks of the second student 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ea typeface="新細明體" charset="-120"/>
              </a:rPr>
              <a:t>		</a:t>
            </a:r>
            <a:r>
              <a:rPr lang="en-US" altLang="zh-TW" sz="2400" dirty="0" err="1">
                <a:latin typeface="Consolas" panose="020B0609020204030204" pitchFamily="49" charset="0"/>
                <a:ea typeface="新細明體" charset="-120"/>
              </a:rPr>
              <a:t>cin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 &gt;&gt; mark[1];</a:t>
            </a:r>
          </a:p>
          <a:p>
            <a:pPr eaLnBrk="1" hangingPunct="1"/>
            <a:r>
              <a:rPr lang="en-US" altLang="zh-TW" sz="2400" dirty="0">
                <a:ea typeface="新細明體" charset="-120"/>
              </a:rPr>
              <a:t>Reading the marks for 10 students from console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latin typeface="Courier New" pitchFamily="49" charset="0"/>
              </a:rPr>
              <a:t>		</a:t>
            </a:r>
            <a:r>
              <a:rPr lang="en-GB" sz="2400" dirty="0">
                <a:solidFill>
                  <a:srgbClr val="FF0000"/>
                </a:solidFill>
                <a:latin typeface="Consolas" panose="020B0609020204030204" pitchFamily="49" charset="0"/>
              </a:rPr>
              <a:t>for (</a:t>
            </a:r>
            <a:r>
              <a:rPr lang="en-GB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GB" sz="2400" dirty="0">
                <a:solidFill>
                  <a:srgbClr val="FF0000"/>
                </a:solidFill>
                <a:latin typeface="Consolas" panose="020B0609020204030204" pitchFamily="49" charset="0"/>
              </a:rPr>
              <a:t>=0;i&lt;10;i++)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solidFill>
                  <a:srgbClr val="FF0000"/>
                </a:solidFill>
                <a:latin typeface="Consolas" panose="020B0609020204030204" pitchFamily="49" charset="0"/>
              </a:rPr>
              <a:t>			</a:t>
            </a:r>
            <a:r>
              <a:rPr lang="en-GB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cin</a:t>
            </a:r>
            <a:r>
              <a:rPr lang="en-GB" sz="2400" dirty="0">
                <a:solidFill>
                  <a:srgbClr val="FF0000"/>
                </a:solidFill>
                <a:latin typeface="Consolas" panose="020B0609020204030204" pitchFamily="49" charset="0"/>
              </a:rPr>
              <a:t> &gt;&gt; mark[</a:t>
            </a:r>
            <a:r>
              <a:rPr lang="en-GB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GB" sz="2400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pPr eaLnBrk="1" hangingPunct="1"/>
            <a:endParaRPr lang="en-GB" sz="2400" dirty="0">
              <a:latin typeface="Courier New" pitchFamily="49" charset="0"/>
            </a:endParaRP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4A172F9-FE6D-4AA1-9A4A-4EFCE7BB9A01}" type="slidenum">
              <a:rPr lang="zh-TW" altLang="en-US" smtClean="0"/>
              <a:pPr/>
              <a:t>7</a:t>
            </a:fld>
            <a:endParaRPr lang="en-US" altLang="zh-TW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Retrieving values from an array</a:t>
            </a:r>
            <a:endParaRPr lang="en-GB" dirty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400" dirty="0">
                <a:ea typeface="新細明體" charset="-120"/>
              </a:rPr>
              <a:t>Print the mark of the second</a:t>
            </a:r>
            <a:r>
              <a:rPr lang="en-US" altLang="zh-TW" sz="2400" baseline="30000" dirty="0">
                <a:ea typeface="新細明體" charset="-120"/>
              </a:rPr>
              <a:t> </a:t>
            </a:r>
            <a:r>
              <a:rPr lang="en-US" altLang="zh-TW" sz="2400" dirty="0">
                <a:ea typeface="新細明體" charset="-120"/>
              </a:rPr>
              <a:t>student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新細明體" charset="-120"/>
              </a:rPr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 &lt;&lt; mark[1];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400" dirty="0">
              <a:ea typeface="新細明體" charset="-120"/>
            </a:endParaRPr>
          </a:p>
          <a:p>
            <a:pPr eaLnBrk="1" hangingPunct="1"/>
            <a:r>
              <a:rPr lang="en-US" altLang="zh-TW" sz="2400" dirty="0">
                <a:ea typeface="新細明體" charset="-120"/>
              </a:rPr>
              <a:t>Print and sum the marks of all students</a:t>
            </a:r>
          </a:p>
          <a:p>
            <a:pPr eaLnBrk="1" hangingPunct="1">
              <a:buFont typeface="Wingdings" pitchFamily="2" charset="2"/>
              <a:buNone/>
            </a:pPr>
            <a:endParaRPr lang="en-GB" sz="2400" dirty="0">
              <a:latin typeface="Courier New" pitchFamily="49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latin typeface="Courier New" pitchFamily="49" charset="0"/>
              </a:rPr>
              <a:t>	</a:t>
            </a:r>
            <a:r>
              <a:rPr lang="en-GB" sz="2400" dirty="0">
                <a:latin typeface="Consolas" panose="020B0609020204030204" pitchFamily="49" charset="0"/>
              </a:rPr>
              <a:t>for (</a:t>
            </a:r>
            <a:r>
              <a:rPr lang="en-GB" sz="2400" dirty="0" err="1">
                <a:latin typeface="Consolas" panose="020B0609020204030204" pitchFamily="49" charset="0"/>
              </a:rPr>
              <a:t>i</a:t>
            </a:r>
            <a:r>
              <a:rPr lang="en-GB" sz="2400" dirty="0">
                <a:latin typeface="Consolas" panose="020B0609020204030204" pitchFamily="49" charset="0"/>
              </a:rPr>
              <a:t>=0;i&lt;10;i++)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latin typeface="Consolas" panose="020B0609020204030204" pitchFamily="49" charset="0"/>
              </a:rPr>
              <a:t>		</a:t>
            </a:r>
            <a:r>
              <a:rPr lang="en-GB" sz="2400" dirty="0" err="1">
                <a:latin typeface="Consolas" panose="020B0609020204030204" pitchFamily="49" charset="0"/>
              </a:rPr>
              <a:t>cout</a:t>
            </a:r>
            <a:r>
              <a:rPr lang="en-GB" sz="2400" dirty="0">
                <a:latin typeface="Consolas" panose="020B0609020204030204" pitchFamily="49" charset="0"/>
              </a:rPr>
              <a:t> &lt;&lt; mark[</a:t>
            </a:r>
            <a:r>
              <a:rPr lang="en-GB" sz="2400" dirty="0" err="1">
                <a:latin typeface="Consolas" panose="020B0609020204030204" pitchFamily="49" charset="0"/>
              </a:rPr>
              <a:t>i</a:t>
            </a:r>
            <a:r>
              <a:rPr lang="en-GB" sz="2400" dirty="0">
                <a:latin typeface="Consolas" panose="020B0609020204030204" pitchFamily="49" charset="0"/>
              </a:rPr>
              <a:t>];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>
                <a:latin typeface="Consolas" panose="020B0609020204030204" pitchFamily="49" charset="0"/>
              </a:rPr>
              <a:t>		sum += mark[</a:t>
            </a:r>
            <a:r>
              <a:rPr lang="en-GB" sz="2400" dirty="0" err="1">
                <a:latin typeface="Consolas" panose="020B0609020204030204" pitchFamily="49" charset="0"/>
              </a:rPr>
              <a:t>i</a:t>
            </a:r>
            <a:r>
              <a:rPr lang="en-GB" sz="2400" dirty="0">
                <a:latin typeface="Consolas" panose="020B0609020204030204" pitchFamily="49" charset="0"/>
              </a:rPr>
              <a:t>];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	}</a:t>
            </a:r>
            <a:endParaRPr lang="en-GB" sz="2400" dirty="0">
              <a:latin typeface="Consolas" panose="020B0609020204030204" pitchFamily="49" charset="0"/>
            </a:endParaRP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D368958-346A-4F67-B103-E9D75DA2D946}" type="slidenum">
              <a:rPr lang="zh-TW" altLang="en-US" smtClean="0"/>
              <a:pPr/>
              <a:t>8</a:t>
            </a:fld>
            <a:endParaRPr lang="en-US" altLang="zh-TW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Summary of Array Declaration and Access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614610"/>
              </p:ext>
            </p:extLst>
          </p:nvPr>
        </p:nvGraphicFramePr>
        <p:xfrm>
          <a:off x="152400" y="1905001"/>
          <a:ext cx="8763001" cy="3312417"/>
        </p:xfrm>
        <a:graphic>
          <a:graphicData uri="http://schemas.openxmlformats.org/drawingml/2006/table">
            <a:tbl>
              <a:tblPr/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1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7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29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Type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Variable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Array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Variable Access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Array Access 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int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int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int x[20];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x=1;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float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float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float x[10];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x=3.4;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x[0]=3.4;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x[9]=1.2;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double 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double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double x[20];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x=0.7;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x[0]=0.7;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x[3]=3.4;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char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char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char x[5];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x='a';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x[0]=‘c’;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X[1]=‘s’;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CC1263E-F9C5-45C6-A91D-1D7EBC6E416F}" type="slidenum">
              <a:rPr lang="zh-TW" altLang="en-US" smtClean="0"/>
              <a:pPr/>
              <a:t>9</a:t>
            </a:fld>
            <a:endParaRPr lang="en-US" altLang="zh-TW"/>
          </a:p>
        </p:txBody>
      </p:sp>
      <p:sp>
        <p:nvSpPr>
          <p:cNvPr id="2" name="TextBox 1"/>
          <p:cNvSpPr txBox="1"/>
          <p:nvPr/>
        </p:nvSpPr>
        <p:spPr>
          <a:xfrm>
            <a:off x="2514600" y="5562600"/>
            <a:ext cx="4150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char x[] = “hello”;</a:t>
            </a:r>
          </a:p>
          <a:p>
            <a:r>
              <a:rPr lang="en-US" dirty="0"/>
              <a:t>Array declaration and initialization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sz="3400">
                <a:ea typeface="新細明體" charset="-120"/>
              </a:rPr>
              <a:t>Example 1 (using an integer array with 10 elements)</a:t>
            </a:r>
            <a:endParaRPr lang="en-GB" sz="3400"/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382000" cy="4953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/*define variables for 10 students' mark*/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</a:t>
            </a:r>
            <a:r>
              <a:rPr lang="en-GB" sz="1500" b="1" dirty="0" err="1">
                <a:latin typeface="Consolas" panose="020B0609020204030204" pitchFamily="49" charset="0"/>
              </a:rPr>
              <a:t>int</a:t>
            </a:r>
            <a:r>
              <a:rPr lang="en-GB" sz="1500" b="1" dirty="0">
                <a:latin typeface="Consolas" panose="020B0609020204030204" pitchFamily="49" charset="0"/>
              </a:rPr>
              <a:t> </a:t>
            </a:r>
            <a:r>
              <a:rPr lang="en-GB" sz="1500" b="1" dirty="0">
                <a:solidFill>
                  <a:srgbClr val="FF6600"/>
                </a:solidFill>
                <a:latin typeface="Consolas" panose="020B0609020204030204" pitchFamily="49" charset="0"/>
              </a:rPr>
              <a:t>marks[10]</a:t>
            </a:r>
            <a:r>
              <a:rPr lang="en-GB" sz="1500" b="1" dirty="0">
                <a:latin typeface="Consolas" panose="020B0609020204030204" pitchFamily="49" charset="0"/>
              </a:rPr>
              <a:t>, sum=0, average;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</a:t>
            </a:r>
            <a:r>
              <a:rPr lang="en-GB" sz="1500" b="1" dirty="0" err="1">
                <a:latin typeface="Consolas" panose="020B0609020204030204" pitchFamily="49" charset="0"/>
              </a:rPr>
              <a:t>int</a:t>
            </a:r>
            <a:r>
              <a:rPr lang="en-GB" sz="1500" b="1" dirty="0">
                <a:latin typeface="Consolas" panose="020B0609020204030204" pitchFamily="49" charset="0"/>
              </a:rPr>
              <a:t> </a:t>
            </a:r>
            <a:r>
              <a:rPr lang="en-GB" sz="1500" b="1" dirty="0" err="1">
                <a:latin typeface="Consolas" panose="020B0609020204030204" pitchFamily="49" charset="0"/>
              </a:rPr>
              <a:t>i</a:t>
            </a:r>
            <a:r>
              <a:rPr lang="en-GB" sz="1500" b="1" dirty="0">
                <a:latin typeface="Consolas" panose="020B0609020204030204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>
              <a:latin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/*input marks of student*/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for (</a:t>
            </a:r>
            <a:r>
              <a:rPr lang="en-GB" sz="1500" b="1" dirty="0" err="1">
                <a:latin typeface="Consolas" panose="020B0609020204030204" pitchFamily="49" charset="0"/>
              </a:rPr>
              <a:t>i</a:t>
            </a:r>
            <a:r>
              <a:rPr lang="en-GB" sz="1500" b="1" dirty="0">
                <a:latin typeface="Consolas" panose="020B0609020204030204" pitchFamily="49" charset="0"/>
              </a:rPr>
              <a:t>=0;i&lt;10;i++)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	</a:t>
            </a:r>
            <a:r>
              <a:rPr lang="en-GB" sz="1500" b="1" dirty="0" err="1">
                <a:latin typeface="Consolas" panose="020B0609020204030204" pitchFamily="49" charset="0"/>
              </a:rPr>
              <a:t>cin</a:t>
            </a:r>
            <a:r>
              <a:rPr lang="en-GB" sz="1500" b="1" dirty="0">
                <a:latin typeface="Consolas" panose="020B0609020204030204" pitchFamily="49" charset="0"/>
              </a:rPr>
              <a:t> &gt;&gt; </a:t>
            </a:r>
            <a:r>
              <a:rPr lang="en-GB" sz="1500" b="1" dirty="0">
                <a:solidFill>
                  <a:srgbClr val="FF6600"/>
                </a:solidFill>
                <a:latin typeface="Consolas" panose="020B0609020204030204" pitchFamily="49" charset="0"/>
              </a:rPr>
              <a:t>mark[</a:t>
            </a:r>
            <a:r>
              <a:rPr lang="en-GB" sz="1500" b="1" dirty="0" err="1">
                <a:solidFill>
                  <a:srgbClr val="FF6600"/>
                </a:solidFill>
                <a:latin typeface="Consolas" panose="020B0609020204030204" pitchFamily="49" charset="0"/>
              </a:rPr>
              <a:t>i</a:t>
            </a:r>
            <a:r>
              <a:rPr lang="en-GB" sz="1500" b="1" dirty="0">
                <a:solidFill>
                  <a:srgbClr val="FF6600"/>
                </a:solidFill>
                <a:latin typeface="Consolas" panose="020B0609020204030204" pitchFamily="49" charset="0"/>
              </a:rPr>
              <a:t>]</a:t>
            </a:r>
            <a:r>
              <a:rPr lang="en-GB" sz="1500" b="1" dirty="0">
                <a:latin typeface="Consolas" panose="020B0609020204030204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/*print the marks*/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</a:t>
            </a:r>
            <a:r>
              <a:rPr lang="en-GB" sz="1500" b="1" dirty="0" err="1">
                <a:latin typeface="Consolas" panose="020B0609020204030204" pitchFamily="49" charset="0"/>
              </a:rPr>
              <a:t>cout</a:t>
            </a:r>
            <a:r>
              <a:rPr lang="en-GB" sz="1500" b="1" dirty="0">
                <a:latin typeface="Consolas" panose="020B0609020204030204" pitchFamily="49" charset="0"/>
              </a:rPr>
              <a:t> &lt;&lt; "The mark of the students are:";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for (</a:t>
            </a:r>
            <a:r>
              <a:rPr lang="en-GB" sz="1500" b="1" dirty="0" err="1">
                <a:latin typeface="Consolas" panose="020B0609020204030204" pitchFamily="49" charset="0"/>
              </a:rPr>
              <a:t>i</a:t>
            </a:r>
            <a:r>
              <a:rPr lang="en-GB" sz="1500" b="1" dirty="0">
                <a:latin typeface="Consolas" panose="020B0609020204030204" pitchFamily="49" charset="0"/>
              </a:rPr>
              <a:t>=0;i&lt;10;i++)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	</a:t>
            </a:r>
            <a:r>
              <a:rPr lang="en-GB" sz="1500" b="1" dirty="0" err="1">
                <a:latin typeface="Consolas" panose="020B0609020204030204" pitchFamily="49" charset="0"/>
              </a:rPr>
              <a:t>cout</a:t>
            </a:r>
            <a:r>
              <a:rPr lang="en-GB" sz="1500" b="1" dirty="0">
                <a:latin typeface="Consolas" panose="020B0609020204030204" pitchFamily="49" charset="0"/>
              </a:rPr>
              <a:t> &lt;&lt; </a:t>
            </a:r>
            <a:r>
              <a:rPr lang="en-GB" sz="1500" b="1" dirty="0">
                <a:solidFill>
                  <a:srgbClr val="FF6600"/>
                </a:solidFill>
                <a:latin typeface="Consolas" panose="020B0609020204030204" pitchFamily="49" charset="0"/>
              </a:rPr>
              <a:t>mark[</a:t>
            </a:r>
            <a:r>
              <a:rPr lang="en-GB" sz="1500" b="1" dirty="0" err="1">
                <a:solidFill>
                  <a:srgbClr val="FF6600"/>
                </a:solidFill>
                <a:latin typeface="Consolas" panose="020B0609020204030204" pitchFamily="49" charset="0"/>
              </a:rPr>
              <a:t>i</a:t>
            </a:r>
            <a:r>
              <a:rPr lang="en-GB" sz="1500" b="1" dirty="0">
                <a:solidFill>
                  <a:srgbClr val="FF6600"/>
                </a:solidFill>
                <a:latin typeface="Consolas" panose="020B0609020204030204" pitchFamily="49" charset="0"/>
              </a:rPr>
              <a:t>]</a:t>
            </a:r>
            <a:r>
              <a:rPr lang="en-GB" sz="1500" b="1" dirty="0">
                <a:latin typeface="Consolas" panose="020B0609020204030204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	sum=sum + </a:t>
            </a:r>
            <a:r>
              <a:rPr lang="en-GB" sz="1500" b="1" dirty="0">
                <a:solidFill>
                  <a:srgbClr val="FF6600"/>
                </a:solidFill>
                <a:latin typeface="Consolas" panose="020B0609020204030204" pitchFamily="49" charset="0"/>
              </a:rPr>
              <a:t>mark[</a:t>
            </a:r>
            <a:r>
              <a:rPr lang="en-GB" sz="1500" b="1" dirty="0" err="1">
                <a:solidFill>
                  <a:srgbClr val="FF6600"/>
                </a:solidFill>
                <a:latin typeface="Consolas" panose="020B0609020204030204" pitchFamily="49" charset="0"/>
              </a:rPr>
              <a:t>i</a:t>
            </a:r>
            <a:r>
              <a:rPr lang="en-GB" sz="1500" b="1" dirty="0">
                <a:solidFill>
                  <a:srgbClr val="FF6600"/>
                </a:solidFill>
                <a:latin typeface="Consolas" panose="020B0609020204030204" pitchFamily="49" charset="0"/>
              </a:rPr>
              <a:t>]</a:t>
            </a:r>
            <a:r>
              <a:rPr lang="en-GB" sz="1500" b="1" dirty="0">
                <a:latin typeface="Consolas" panose="020B0609020204030204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/*compute and print the average*/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average=sum/10;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</a:t>
            </a:r>
            <a:r>
              <a:rPr lang="en-GB" sz="1500" b="1" dirty="0" err="1">
                <a:latin typeface="Consolas" panose="020B0609020204030204" pitchFamily="49" charset="0"/>
              </a:rPr>
              <a:t>cout</a:t>
            </a:r>
            <a:r>
              <a:rPr lang="en-GB" sz="1500" b="1" dirty="0">
                <a:latin typeface="Consolas" panose="020B0609020204030204" pitchFamily="49" charset="0"/>
              </a:rPr>
              <a:t> &lt;&lt; "Average mark=“ &lt;&lt; average &lt;&lt; </a:t>
            </a:r>
            <a:r>
              <a:rPr lang="en-GB" sz="1500" b="1" dirty="0" err="1">
                <a:latin typeface="Consolas" panose="020B0609020204030204" pitchFamily="49" charset="0"/>
              </a:rPr>
              <a:t>endl</a:t>
            </a:r>
            <a:r>
              <a:rPr lang="en-GB" sz="1500" b="1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C92084D-79C3-404D-994A-B1033D89C1F5}" type="slidenum">
              <a:rPr lang="zh-TW" altLang="en-US" smtClean="0"/>
              <a:pPr/>
              <a:t>10</a:t>
            </a:fld>
            <a:endParaRPr lang="en-US" altLang="zh-TW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Example 2: counting digits</a:t>
            </a:r>
            <a:endParaRPr lang="en-GB"/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229600" cy="2438400"/>
          </a:xfrm>
        </p:spPr>
        <p:txBody>
          <a:bodyPr/>
          <a:lstStyle/>
          <a:p>
            <a:pPr eaLnBrk="1" hangingPunct="1"/>
            <a:r>
              <a:rPr lang="en-US" altLang="zh-TW" sz="2200" dirty="0">
                <a:ea typeface="新細明體" charset="-120"/>
              </a:rPr>
              <a:t>Input a sequence of digits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{0, 1, 2, …, 9}</a:t>
            </a:r>
            <a:r>
              <a:rPr lang="en-US" altLang="zh-TW" sz="2200" dirty="0">
                <a:ea typeface="新細明體" charset="-120"/>
              </a:rPr>
              <a:t>, which is terminated by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-1</a:t>
            </a:r>
          </a:p>
          <a:p>
            <a:pPr eaLnBrk="1" hangingPunct="1"/>
            <a:r>
              <a:rPr lang="en-US" altLang="zh-TW" sz="2200" dirty="0">
                <a:ea typeface="新細明體" charset="-120"/>
              </a:rPr>
              <a:t>Count the occurrence of each digit</a:t>
            </a:r>
          </a:p>
          <a:p>
            <a:pPr eaLnBrk="1" hangingPunct="1"/>
            <a:r>
              <a:rPr lang="en-US" altLang="zh-TW" sz="2200" dirty="0">
                <a:ea typeface="新細明體" charset="-120"/>
              </a:rPr>
              <a:t>Use an integer array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count</a:t>
            </a:r>
            <a:r>
              <a:rPr lang="en-US" altLang="zh-TW" sz="2200" dirty="0">
                <a:ea typeface="新細明體" charset="-120"/>
              </a:rPr>
              <a:t> of 10 elements</a:t>
            </a:r>
          </a:p>
          <a:p>
            <a:pPr lvl="1" eaLnBrk="1" hangingPunct="1"/>
            <a:r>
              <a:rPr lang="en-US" altLang="zh-TW" sz="2000" dirty="0">
                <a:latin typeface="Courier New" pitchFamily="49" charset="0"/>
                <a:ea typeface="新細明體" charset="-120"/>
              </a:rPr>
              <a:t>count[</a:t>
            </a:r>
            <a:r>
              <a:rPr lang="en-US" altLang="zh-TW" sz="20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]</a:t>
            </a:r>
            <a:r>
              <a:rPr lang="en-US" altLang="zh-TW" sz="2000" dirty="0">
                <a:ea typeface="新細明體" charset="-120"/>
              </a:rPr>
              <a:t> stores the number of occurrence of digit </a:t>
            </a:r>
            <a:r>
              <a:rPr lang="en-US" altLang="zh-TW" sz="2000" dirty="0" err="1">
                <a:latin typeface="Courier New" pitchFamily="49" charset="0"/>
                <a:ea typeface="新細明體" charset="-120"/>
              </a:rPr>
              <a:t>i</a:t>
            </a:r>
            <a:endParaRPr lang="en-US" altLang="zh-TW" sz="2000" dirty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en-US" altLang="zh-TW" sz="2000" dirty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en-GB" sz="2200" dirty="0"/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A0E1C5A-BA40-4C0C-950E-09742F6D3D85}" type="slidenum">
              <a:rPr lang="zh-TW" altLang="en-US" smtClean="0"/>
              <a:pPr/>
              <a:t>11</a:t>
            </a:fld>
            <a:endParaRPr lang="en-US" altLang="zh-TW"/>
          </a:p>
        </p:txBody>
      </p:sp>
      <p:sp>
        <p:nvSpPr>
          <p:cNvPr id="23557" name="Text Box 12"/>
          <p:cNvSpPr txBox="1">
            <a:spLocks noChangeArrowheads="1"/>
          </p:cNvSpPr>
          <p:nvPr/>
        </p:nvSpPr>
        <p:spPr bwMode="auto">
          <a:xfrm>
            <a:off x="8229600" y="4572000"/>
            <a:ext cx="11112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kumimoji="1" lang="en-US" altLang="zh-TW" sz="3200" dirty="0">
                <a:latin typeface="Courier New" pitchFamily="49" charset="0"/>
                <a:ea typeface="新細明體" charset="-120"/>
              </a:rPr>
              <a:t>9</a:t>
            </a:r>
          </a:p>
        </p:txBody>
      </p:sp>
      <p:graphicFrame>
        <p:nvGraphicFramePr>
          <p:cNvPr id="23558" name="Object 1"/>
          <p:cNvGraphicFramePr>
            <a:graphicFrameLocks noChangeAspect="1"/>
          </p:cNvGraphicFramePr>
          <p:nvPr/>
        </p:nvGraphicFramePr>
        <p:xfrm>
          <a:off x="973138" y="3933825"/>
          <a:ext cx="6938962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6" name="Visio" r:id="rId3" imgW="4631429" imgH="1474470" progId="Visio.Drawing.11">
                  <p:embed/>
                </p:oleObj>
              </mc:Choice>
              <mc:Fallback>
                <p:oleObj name="Visio" r:id="rId3" imgW="4631429" imgH="147447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3933825"/>
                        <a:ext cx="6938962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The program: </a:t>
            </a:r>
            <a:r>
              <a:rPr lang="en-US" altLang="zh-TW" dirty="0">
                <a:solidFill>
                  <a:srgbClr val="FF0000"/>
                </a:solidFill>
                <a:ea typeface="新細明體" charset="-120"/>
              </a:rPr>
              <a:t>buggy</a:t>
            </a:r>
            <a:r>
              <a:rPr lang="en-US" altLang="zh-TW" dirty="0">
                <a:ea typeface="新細明體" charset="-120"/>
              </a:rPr>
              <a:t> version</a:t>
            </a:r>
            <a:endParaRPr lang="en-GB" dirty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077200" cy="44196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#include &lt;</a:t>
            </a:r>
            <a:r>
              <a:rPr lang="en-GB" sz="1500" b="1" dirty="0" err="1">
                <a:latin typeface="Consolas" panose="020B0609020204030204" pitchFamily="49" charset="0"/>
              </a:rPr>
              <a:t>iostream</a:t>
            </a:r>
            <a:r>
              <a:rPr lang="en-GB" sz="1500" b="1" dirty="0">
                <a:latin typeface="Consolas" panose="020B0609020204030204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using namespace </a:t>
            </a:r>
            <a:r>
              <a:rPr lang="en-GB" sz="1500" b="1" dirty="0" err="1">
                <a:latin typeface="Consolas" panose="020B0609020204030204" pitchFamily="49" charset="0"/>
              </a:rPr>
              <a:t>std</a:t>
            </a:r>
            <a:r>
              <a:rPr lang="en-GB" sz="1500" b="1" dirty="0">
                <a:latin typeface="Consolas" panose="020B0609020204030204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>
              <a:latin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>
                <a:latin typeface="Consolas" panose="020B0609020204030204" pitchFamily="49" charset="0"/>
              </a:rPr>
              <a:t>int </a:t>
            </a:r>
            <a:r>
              <a:rPr lang="en-GB" sz="1500" b="1" dirty="0">
                <a:latin typeface="Consolas" panose="020B0609020204030204" pitchFamily="49" charset="0"/>
              </a:rPr>
              <a:t>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</a:t>
            </a:r>
            <a:r>
              <a:rPr lang="en-GB" sz="1500" b="1" dirty="0" err="1">
                <a:latin typeface="Consolas" panose="020B0609020204030204" pitchFamily="49" charset="0"/>
              </a:rPr>
              <a:t>int</a:t>
            </a:r>
            <a:r>
              <a:rPr lang="en-GB" sz="1500" b="1" dirty="0">
                <a:latin typeface="Consolas" panose="020B0609020204030204" pitchFamily="49" charset="0"/>
              </a:rPr>
              <a:t> count[10]; 	//number of occurrence of digits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</a:t>
            </a:r>
            <a:r>
              <a:rPr lang="en-GB" sz="1500" b="1" dirty="0" err="1">
                <a:latin typeface="Consolas" panose="020B0609020204030204" pitchFamily="49" charset="0"/>
              </a:rPr>
              <a:t>int</a:t>
            </a:r>
            <a:r>
              <a:rPr lang="en-GB" sz="1500" b="1" dirty="0">
                <a:latin typeface="Consolas" panose="020B0609020204030204" pitchFamily="49" charset="0"/>
              </a:rPr>
              <a:t> digit; 		//input digit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</a:t>
            </a:r>
            <a:r>
              <a:rPr lang="en-GB" sz="1500" b="1" dirty="0" err="1">
                <a:latin typeface="Consolas" panose="020B0609020204030204" pitchFamily="49" charset="0"/>
              </a:rPr>
              <a:t>int</a:t>
            </a:r>
            <a:r>
              <a:rPr lang="en-GB" sz="1500" b="1" dirty="0">
                <a:latin typeface="Consolas" panose="020B0609020204030204" pitchFamily="49" charset="0"/>
              </a:rPr>
              <a:t> </a:t>
            </a:r>
            <a:r>
              <a:rPr lang="en-GB" sz="1500" b="1" dirty="0" err="1">
                <a:latin typeface="Consolas" panose="020B0609020204030204" pitchFamily="49" charset="0"/>
              </a:rPr>
              <a:t>i</a:t>
            </a:r>
            <a:r>
              <a:rPr lang="en-GB" sz="1500" b="1" dirty="0">
                <a:latin typeface="Consolas" panose="020B0609020204030204" pitchFamily="49" charset="0"/>
              </a:rPr>
              <a:t>; 		//loop index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>
              <a:latin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//read the digits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 	 do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    </a:t>
            </a:r>
            <a:r>
              <a:rPr lang="en-GB" sz="1500" b="1" dirty="0" err="1">
                <a:latin typeface="Consolas" panose="020B0609020204030204" pitchFamily="49" charset="0"/>
              </a:rPr>
              <a:t>cin</a:t>
            </a:r>
            <a:r>
              <a:rPr lang="en-GB" sz="1500" b="1" dirty="0">
                <a:latin typeface="Consolas" panose="020B0609020204030204" pitchFamily="49" charset="0"/>
              </a:rPr>
              <a:t> &gt;&gt; digit;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    if (digit&gt;=0 &amp;&amp; digit&lt;=9)	//necessary to avoid out-of-bound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        count[digit]++;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} while(digit != -1); //stop if the input number is -1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>
              <a:latin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//print the occurrences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for (</a:t>
            </a:r>
            <a:r>
              <a:rPr lang="en-GB" sz="1500" b="1" dirty="0" err="1">
                <a:latin typeface="Consolas" panose="020B0609020204030204" pitchFamily="49" charset="0"/>
              </a:rPr>
              <a:t>i</a:t>
            </a:r>
            <a:r>
              <a:rPr lang="en-GB" sz="1500" b="1" dirty="0">
                <a:latin typeface="Consolas" panose="020B0609020204030204" pitchFamily="49" charset="0"/>
              </a:rPr>
              <a:t>=0; </a:t>
            </a:r>
            <a:r>
              <a:rPr lang="en-GB" sz="1500" b="1" dirty="0" err="1">
                <a:latin typeface="Consolas" panose="020B0609020204030204" pitchFamily="49" charset="0"/>
              </a:rPr>
              <a:t>i</a:t>
            </a:r>
            <a:r>
              <a:rPr lang="en-GB" sz="1500" b="1" dirty="0">
                <a:latin typeface="Consolas" panose="020B0609020204030204" pitchFamily="49" charset="0"/>
              </a:rPr>
              <a:t>&lt;10;i++){</a:t>
            </a:r>
          </a:p>
          <a:p>
            <a:pPr>
              <a:lnSpc>
                <a:spcPct val="80000"/>
              </a:lnSpc>
              <a:buNone/>
            </a:pPr>
            <a:r>
              <a:rPr lang="en-GB" sz="1500" b="1" dirty="0">
                <a:latin typeface="Consolas" panose="020B0609020204030204" pitchFamily="49" charset="0"/>
              </a:rPr>
              <a:t>	     </a:t>
            </a:r>
            <a:r>
              <a:rPr lang="en-GB" sz="1500" b="1" dirty="0" err="1">
                <a:latin typeface="Consolas" panose="020B0609020204030204" pitchFamily="49" charset="0"/>
              </a:rPr>
              <a:t>cout</a:t>
            </a:r>
            <a:r>
              <a:rPr lang="en-GB" sz="1500" b="1" dirty="0">
                <a:latin typeface="Consolas" panose="020B0609020204030204" pitchFamily="49" charset="0"/>
              </a:rPr>
              <a:t> &lt;&lt; "Frequency of </a:t>
            </a:r>
            <a:r>
              <a:rPr lang="en-GB" altLang="zh-HK" sz="1500" b="1" dirty="0">
                <a:latin typeface="Consolas" panose="020B0609020204030204" pitchFamily="49" charset="0"/>
              </a:rPr>
              <a:t>" &lt;&lt; </a:t>
            </a:r>
            <a:r>
              <a:rPr lang="en-GB" altLang="zh-HK" sz="1500" b="1" dirty="0" err="1">
                <a:latin typeface="Consolas" panose="020B0609020204030204" pitchFamily="49" charset="0"/>
              </a:rPr>
              <a:t>i</a:t>
            </a:r>
            <a:r>
              <a:rPr lang="en-GB" altLang="zh-HK" sz="1500" b="1" dirty="0">
                <a:latin typeface="Consolas" panose="020B0609020204030204" pitchFamily="49" charset="0"/>
              </a:rPr>
              <a:t> &lt;&lt; " </a:t>
            </a:r>
            <a:r>
              <a:rPr lang="en-GB" sz="1500" b="1" dirty="0">
                <a:latin typeface="Consolas" panose="020B0609020204030204" pitchFamily="49" charset="0"/>
              </a:rPr>
              <a:t>is </a:t>
            </a:r>
            <a:r>
              <a:rPr lang="en-GB" altLang="zh-HK" sz="1500" b="1" dirty="0">
                <a:latin typeface="Consolas" panose="020B0609020204030204" pitchFamily="49" charset="0"/>
              </a:rPr>
              <a:t>" &lt;&lt; </a:t>
            </a:r>
            <a:r>
              <a:rPr lang="en-GB" sz="1500" b="1" dirty="0">
                <a:latin typeface="Consolas" panose="020B0609020204030204" pitchFamily="49" charset="0"/>
              </a:rPr>
              <a:t>count[</a:t>
            </a:r>
            <a:r>
              <a:rPr lang="en-GB" sz="1500" b="1" dirty="0" err="1">
                <a:latin typeface="Consolas" panose="020B0609020204030204" pitchFamily="49" charset="0"/>
              </a:rPr>
              <a:t>i</a:t>
            </a:r>
            <a:r>
              <a:rPr lang="en-GB" sz="1500" b="1" dirty="0">
                <a:latin typeface="Consolas" panose="020B0609020204030204" pitchFamily="49" charset="0"/>
              </a:rPr>
              <a:t>] &lt;&lt; </a:t>
            </a:r>
            <a:r>
              <a:rPr lang="en-GB" sz="1500" b="1" dirty="0" err="1">
                <a:latin typeface="Consolas" panose="020B0609020204030204" pitchFamily="49" charset="0"/>
              </a:rPr>
              <a:t>endl</a:t>
            </a:r>
            <a:r>
              <a:rPr lang="en-GB" sz="1500" b="1" dirty="0">
                <a:latin typeface="Consolas" panose="020B0609020204030204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	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BAECCA3-DB4C-4B28-9BA6-A535AA5D2813}" type="slidenum">
              <a:rPr lang="zh-TW" altLang="en-US" smtClean="0"/>
              <a:pPr/>
              <a:t>12</a:t>
            </a:fld>
            <a:endParaRPr lang="en-US" altLang="zh-TW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The actual output (incorrect!)</a:t>
            </a:r>
            <a:endParaRPr lang="en-GB" dirty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u="sng" dirty="0">
                <a:latin typeface="Consolas" panose="020B0609020204030204" pitchFamily="49" charset="0"/>
                <a:cs typeface="Consolas" panose="020B0609020204030204" pitchFamily="49" charset="0"/>
              </a:rPr>
              <a:t>3 4 1 3 1 3 -1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0 is 2089878893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1 is 2088886165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2 is 1376256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3 is 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4 is 1394145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5 is 1245072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6 is 4203110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7 is 1394144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8 is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>
                <a:latin typeface="Consolas" panose="020B0609020204030204" pitchFamily="49" charset="0"/>
                <a:cs typeface="Consolas" panose="020B0609020204030204" pitchFamily="49" charset="0"/>
              </a:rPr>
              <a:t>Frequency of 9 is 1310720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B2B9156-F979-4C70-B5DF-76A27711771F}" type="slidenum">
              <a:rPr lang="zh-TW" altLang="en-US" smtClean="0"/>
              <a:pPr/>
              <a:t>13</a:t>
            </a:fld>
            <a:endParaRPr lang="en-US" altLang="zh-TW"/>
          </a:p>
        </p:txBody>
      </p:sp>
      <p:sp>
        <p:nvSpPr>
          <p:cNvPr id="2" name="TextBox 1"/>
          <p:cNvSpPr txBox="1"/>
          <p:nvPr/>
        </p:nvSpPr>
        <p:spPr>
          <a:xfrm>
            <a:off x="1066800" y="112521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some compilers like VS 2015, this program won’t run; for others like g++, this will run with incorrect output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It's a good practice to </a:t>
            </a:r>
            <a:r>
              <a:rPr lang="en-US" altLang="zh-TW" sz="3400" dirty="0">
                <a:solidFill>
                  <a:srgbClr val="FF0000"/>
                </a:solidFill>
                <a:ea typeface="新細明體" charset="-120"/>
              </a:rPr>
              <a:t>initialize</a:t>
            </a:r>
            <a:r>
              <a:rPr lang="en-US" altLang="zh-TW" sz="3400" dirty="0">
                <a:ea typeface="新細明體" charset="-120"/>
              </a:rPr>
              <a:t> arrays </a:t>
            </a:r>
            <a:endParaRPr lang="en-GB" sz="3400" dirty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eaLnBrk="1" hangingPunct="1"/>
            <a:r>
              <a:rPr lang="en-US" altLang="zh-TW" sz="2400" dirty="0">
                <a:ea typeface="新細明體" charset="-120"/>
              </a:rPr>
              <a:t>Otherwise, the values of the elements in the array is unpredictable.</a:t>
            </a:r>
          </a:p>
          <a:p>
            <a:pPr eaLnBrk="1" hangingPunct="1"/>
            <a:r>
              <a:rPr lang="en-US" altLang="zh-TW" sz="2400" dirty="0">
                <a:ea typeface="新細明體" charset="-120"/>
              </a:rPr>
              <a:t>A common way to initialize an array is to set all the elements to zero </a:t>
            </a:r>
          </a:p>
          <a:p>
            <a:pPr eaLnBrk="1" hangingPunct="1"/>
            <a:endParaRPr lang="en-US" altLang="zh-TW" sz="24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for (</a:t>
            </a:r>
            <a:r>
              <a:rPr lang="en-US" altLang="zh-TW" sz="2400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=0; </a:t>
            </a:r>
            <a:r>
              <a:rPr lang="en-US" altLang="zh-TW" sz="2400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&lt;10; </a:t>
            </a:r>
            <a:r>
              <a:rPr lang="en-US" altLang="zh-TW" sz="2400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		count[</a:t>
            </a:r>
            <a:r>
              <a:rPr lang="en-US" altLang="zh-TW" sz="2400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2400" dirty="0">
                <a:latin typeface="Consolas" panose="020B0609020204030204" pitchFamily="49" charset="0"/>
                <a:ea typeface="新細明體" charset="-120"/>
              </a:rPr>
              <a:t>]=0;</a:t>
            </a:r>
          </a:p>
          <a:p>
            <a:pPr lvl="1" eaLnBrk="1" hangingPunct="1"/>
            <a:endParaRPr lang="en-US" altLang="zh-TW" dirty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en-GB" dirty="0"/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FA60A96-5FBE-4F84-9795-4DE22C91C372}" type="slidenum">
              <a:rPr lang="zh-TW" altLang="en-US" smtClean="0"/>
              <a:pPr/>
              <a:t>14</a:t>
            </a:fld>
            <a:endParaRPr lang="en-US" altLang="zh-TW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Array initializer</a:t>
            </a:r>
            <a:endParaRPr lang="en-GB"/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500" dirty="0" err="1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int</a:t>
            </a:r>
            <a:r>
              <a:rPr lang="en-US" altLang="zh-TW" sz="25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 mark[10]=</a:t>
            </a:r>
            <a:r>
              <a:rPr lang="en-US" altLang="zh-TW" sz="2500" dirty="0">
                <a:solidFill>
                  <a:srgbClr val="FF0000"/>
                </a:solidFill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{</a:t>
            </a:r>
            <a:r>
              <a:rPr lang="en-US" altLang="zh-TW" sz="25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100, 90</a:t>
            </a:r>
            <a:r>
              <a:rPr lang="en-US" altLang="zh-TW" sz="2500" dirty="0">
                <a:solidFill>
                  <a:srgbClr val="FF0000"/>
                </a:solidFill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}</a:t>
            </a:r>
            <a:r>
              <a:rPr lang="en-US" altLang="zh-TW" sz="25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;</a:t>
            </a:r>
            <a:endParaRPr lang="en-US" altLang="zh-TW" sz="2200" dirty="0">
              <a:latin typeface="Consolas" panose="020B0609020204030204" pitchFamily="49" charset="0"/>
              <a:ea typeface="新細明體" charset="-120"/>
              <a:cs typeface="Consolas" panose="020B0609020204030204" pitchFamily="49" charset="0"/>
            </a:endParaRPr>
          </a:p>
          <a:p>
            <a:pPr eaLnBrk="1" hangingPunct="1"/>
            <a:r>
              <a:rPr lang="en-US" altLang="zh-TW" sz="2200" dirty="0">
                <a:ea typeface="新細明體" charset="-120"/>
              </a:rPr>
              <a:t>Define an array of 10 elements, set the 1</a:t>
            </a:r>
            <a:r>
              <a:rPr lang="en-US" altLang="zh-TW" sz="2200" baseline="30000" dirty="0">
                <a:ea typeface="新細明體" charset="-120"/>
              </a:rPr>
              <a:t>st</a:t>
            </a:r>
            <a:r>
              <a:rPr lang="en-US" altLang="zh-TW" sz="2200" dirty="0">
                <a:ea typeface="新細明體" charset="-120"/>
              </a:rPr>
              <a:t> element to 100 and the 2</a:t>
            </a:r>
            <a:r>
              <a:rPr lang="en-US" altLang="zh-TW" sz="2200" baseline="30000" dirty="0">
                <a:ea typeface="新細明體" charset="-120"/>
              </a:rPr>
              <a:t>nd</a:t>
            </a:r>
            <a:r>
              <a:rPr lang="en-US" altLang="zh-TW" sz="2200" dirty="0">
                <a:ea typeface="新細明體" charset="-120"/>
              </a:rPr>
              <a:t> element to 90. </a:t>
            </a:r>
          </a:p>
          <a:p>
            <a:pPr eaLnBrk="1" hangingPunct="1"/>
            <a:r>
              <a:rPr lang="en-US" altLang="zh-TW" sz="2200" dirty="0">
                <a:ea typeface="新細明體" charset="-120"/>
              </a:rPr>
              <a:t>We list fewer values than the array size (10). </a:t>
            </a:r>
            <a:r>
              <a:rPr lang="en-US" altLang="zh-TW" sz="2200" dirty="0">
                <a:solidFill>
                  <a:srgbClr val="FF0000"/>
                </a:solidFill>
                <a:ea typeface="新細明體" charset="-120"/>
              </a:rPr>
              <a:t>The remaining elements are set to 0 by default</a:t>
            </a:r>
          </a:p>
          <a:p>
            <a:pPr eaLnBrk="1" hangingPunct="1"/>
            <a:r>
              <a:rPr lang="en-US" altLang="zh-TW" sz="2200" dirty="0">
                <a:ea typeface="新細明體" charset="-120"/>
              </a:rPr>
              <a:t>To initialize all elements to 0,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5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	</a:t>
            </a:r>
            <a:r>
              <a:rPr lang="en-US" altLang="zh-TW" sz="2500" dirty="0" err="1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int</a:t>
            </a:r>
            <a:r>
              <a:rPr lang="en-US" altLang="zh-TW" sz="25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 mark[10]={0};</a:t>
            </a:r>
            <a:endParaRPr lang="en-GB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A0A37CC-A23B-43F5-AF07-8FB56A12573D}" type="slidenum">
              <a:rPr lang="zh-TW" altLang="en-US" smtClean="0"/>
              <a:pPr/>
              <a:t>15</a:t>
            </a:fld>
            <a:endParaRPr lang="en-US" altLang="zh-TW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700"/>
            <a:ext cx="7772400" cy="9779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Correct program for example 2</a:t>
            </a:r>
            <a:endParaRPr lang="en-GB" dirty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001000" cy="4953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#include&lt;</a:t>
            </a:r>
            <a:r>
              <a:rPr lang="en-GB" sz="1400" b="1" dirty="0" err="1">
                <a:latin typeface="Consolas" panose="020B0609020204030204" pitchFamily="49" charset="0"/>
              </a:rPr>
              <a:t>iostream</a:t>
            </a:r>
            <a:r>
              <a:rPr lang="en-GB" sz="1400" b="1" dirty="0">
                <a:latin typeface="Consolas" panose="020B0609020204030204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using namespace </a:t>
            </a:r>
            <a:r>
              <a:rPr lang="en-GB" sz="1400" b="1" dirty="0" err="1">
                <a:latin typeface="Consolas" panose="020B0609020204030204" pitchFamily="49" charset="0"/>
              </a:rPr>
              <a:t>std</a:t>
            </a:r>
            <a:r>
              <a:rPr lang="en-GB" sz="1400" b="1" dirty="0">
                <a:latin typeface="Consolas" panose="020B0609020204030204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</a:t>
            </a:r>
            <a:r>
              <a:rPr lang="en-GB" sz="1400" b="1" dirty="0" err="1">
                <a:latin typeface="Consolas" panose="020B0609020204030204" pitchFamily="49" charset="0"/>
              </a:rPr>
              <a:t>int</a:t>
            </a:r>
            <a:r>
              <a:rPr lang="en-GB" sz="1400" b="1" dirty="0">
                <a:latin typeface="Consolas" panose="020B0609020204030204" pitchFamily="49" charset="0"/>
              </a:rPr>
              <a:t> </a:t>
            </a:r>
            <a:r>
              <a:rPr lang="en-GB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count[10]={0}</a:t>
            </a:r>
            <a:r>
              <a:rPr lang="en-GB" sz="1400" b="1" dirty="0">
                <a:latin typeface="Consolas" panose="020B0609020204030204" pitchFamily="49" charset="0"/>
              </a:rPr>
              <a:t>; </a:t>
            </a:r>
            <a:r>
              <a:rPr lang="en-GB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//number of occurrence of digits, and initialization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</a:t>
            </a:r>
            <a:r>
              <a:rPr lang="en-GB" sz="1400" b="1" dirty="0" err="1">
                <a:latin typeface="Consolas" panose="020B0609020204030204" pitchFamily="49" charset="0"/>
              </a:rPr>
              <a:t>int</a:t>
            </a:r>
            <a:r>
              <a:rPr lang="en-GB" sz="1400" b="1" dirty="0">
                <a:latin typeface="Consolas" panose="020B0609020204030204" pitchFamily="49" charset="0"/>
              </a:rPr>
              <a:t> digit; 	</a:t>
            </a:r>
            <a:r>
              <a:rPr lang="en-GB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//input digit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</a:t>
            </a:r>
            <a:r>
              <a:rPr lang="en-GB" sz="1400" b="1" dirty="0" err="1">
                <a:latin typeface="Consolas" panose="020B0609020204030204" pitchFamily="49" charset="0"/>
              </a:rPr>
              <a:t>int</a:t>
            </a:r>
            <a:r>
              <a:rPr lang="en-GB" sz="1400" b="1" dirty="0">
                <a:latin typeface="Consolas" panose="020B0609020204030204" pitchFamily="49" charset="0"/>
              </a:rPr>
              <a:t> </a:t>
            </a:r>
            <a:r>
              <a:rPr lang="en-GB" sz="1400" b="1" dirty="0" err="1">
                <a:latin typeface="Consolas" panose="020B0609020204030204" pitchFamily="49" charset="0"/>
              </a:rPr>
              <a:t>i</a:t>
            </a:r>
            <a:r>
              <a:rPr lang="en-GB" sz="1400" b="1" dirty="0">
                <a:latin typeface="Consolas" panose="020B0609020204030204" pitchFamily="49" charset="0"/>
              </a:rPr>
              <a:t>; 	//loop index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>
              <a:solidFill>
                <a:srgbClr val="0000CC"/>
              </a:solidFill>
              <a:latin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//read the digits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 	do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	</a:t>
            </a:r>
            <a:r>
              <a:rPr lang="en-GB" sz="1400" b="1" dirty="0" err="1">
                <a:latin typeface="Consolas" panose="020B0609020204030204" pitchFamily="49" charset="0"/>
              </a:rPr>
              <a:t>cin</a:t>
            </a:r>
            <a:r>
              <a:rPr lang="en-GB" sz="1400" b="1" dirty="0">
                <a:latin typeface="Consolas" panose="020B0609020204030204" pitchFamily="49" charset="0"/>
              </a:rPr>
              <a:t> &gt;&gt; digit;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	if (digit&gt;=0 &amp;&amp; digit&lt;=9)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		count[digit]++;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} while(digit != -1); //stop if the input number is -1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>
              <a:latin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//print the frequency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for (</a:t>
            </a:r>
            <a:r>
              <a:rPr lang="en-GB" sz="1400" b="1" dirty="0" err="1">
                <a:latin typeface="Consolas" panose="020B0609020204030204" pitchFamily="49" charset="0"/>
              </a:rPr>
              <a:t>i</a:t>
            </a:r>
            <a:r>
              <a:rPr lang="en-GB" sz="1400" b="1" dirty="0">
                <a:latin typeface="Consolas" panose="020B0609020204030204" pitchFamily="49" charset="0"/>
              </a:rPr>
              <a:t>=0; </a:t>
            </a:r>
            <a:r>
              <a:rPr lang="en-GB" sz="1400" b="1" dirty="0" err="1">
                <a:latin typeface="Consolas" panose="020B0609020204030204" pitchFamily="49" charset="0"/>
              </a:rPr>
              <a:t>i</a:t>
            </a:r>
            <a:r>
              <a:rPr lang="en-GB" sz="1400" b="1" dirty="0">
                <a:latin typeface="Consolas" panose="020B0609020204030204" pitchFamily="49" charset="0"/>
              </a:rPr>
              <a:t>&lt;10;i++){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>
                <a:latin typeface="Consolas" panose="020B0609020204030204" pitchFamily="49" charset="0"/>
              </a:rPr>
              <a:t>		</a:t>
            </a:r>
            <a:r>
              <a:rPr lang="en-GB" altLang="zh-HK" sz="1400" b="1" dirty="0" err="1">
                <a:latin typeface="Consolas" panose="020B0609020204030204" pitchFamily="49" charset="0"/>
              </a:rPr>
              <a:t>cout</a:t>
            </a:r>
            <a:r>
              <a:rPr lang="en-GB" altLang="zh-HK" sz="1400" b="1" dirty="0">
                <a:latin typeface="Consolas" panose="020B0609020204030204" pitchFamily="49" charset="0"/>
              </a:rPr>
              <a:t> &lt;&lt; "Frequency of " &lt;&lt; </a:t>
            </a:r>
            <a:r>
              <a:rPr lang="en-GB" altLang="zh-HK" sz="1400" b="1" dirty="0" err="1">
                <a:latin typeface="Consolas" panose="020B0609020204030204" pitchFamily="49" charset="0"/>
              </a:rPr>
              <a:t>i</a:t>
            </a:r>
            <a:r>
              <a:rPr lang="en-GB" altLang="zh-HK" sz="1400" b="1" dirty="0">
                <a:latin typeface="Consolas" panose="020B0609020204030204" pitchFamily="49" charset="0"/>
              </a:rPr>
              <a:t> &lt;&lt; " is " &lt;&lt; count[</a:t>
            </a:r>
            <a:r>
              <a:rPr lang="en-GB" altLang="zh-HK" sz="1400" b="1" dirty="0" err="1">
                <a:latin typeface="Consolas" panose="020B0609020204030204" pitchFamily="49" charset="0"/>
              </a:rPr>
              <a:t>i</a:t>
            </a:r>
            <a:r>
              <a:rPr lang="en-GB" altLang="zh-HK" sz="1400" b="1" dirty="0">
                <a:latin typeface="Consolas" panose="020B0609020204030204" pitchFamily="49" charset="0"/>
              </a:rPr>
              <a:t>] &lt;&lt; </a:t>
            </a:r>
            <a:r>
              <a:rPr lang="en-GB" altLang="zh-HK" sz="1400" b="1" dirty="0" err="1">
                <a:latin typeface="Consolas" panose="020B0609020204030204" pitchFamily="49" charset="0"/>
              </a:rPr>
              <a:t>endl</a:t>
            </a:r>
            <a:r>
              <a:rPr lang="en-GB" altLang="zh-HK" sz="1400" b="1" dirty="0">
                <a:latin typeface="Consolas" panose="020B0609020204030204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>
              <a:latin typeface="Consolas" panose="020B0609020204030204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>
                <a:latin typeface="Consolas" panose="020B0609020204030204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</a:pPr>
            <a:endParaRPr lang="en-GB" sz="1400" b="1" dirty="0">
              <a:latin typeface="Courier New" pitchFamily="49" charset="0"/>
            </a:endParaRP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0AC063C-701C-4FDA-B028-7BD3AC1CFE36}" type="slidenum">
              <a:rPr lang="zh-TW" altLang="en-US" smtClean="0"/>
              <a:pPr/>
              <a:t>16</a:t>
            </a:fld>
            <a:endParaRPr lang="en-US" altLang="zh-TW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Array Initialization Summary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C511B-8E81-104E-9722-C0DCEA264D6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4813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8163438" cy="352595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14400" y="5029200"/>
            <a:ext cx="7649713" cy="1015663"/>
          </a:xfrm>
          <a:prstGeom prst="rect">
            <a:avLst/>
          </a:prstGeom>
          <a:solidFill>
            <a:srgbClr val="99CCFF"/>
          </a:solidFill>
          <a:ln w="762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7800" indent="-177800">
              <a:buFont typeface="Arial"/>
              <a:buChar char="•"/>
              <a:defRPr/>
            </a:pP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Only fixed-length arrays can be initialized when they are defined.</a:t>
            </a:r>
          </a:p>
          <a:p>
            <a:pPr marL="177800" indent="-177800">
              <a:buFont typeface="Arial"/>
              <a:buChar char="•"/>
              <a:defRPr/>
            </a:pP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Variable length arrays must be initialized by inputting or assigning the values.</a:t>
            </a:r>
          </a:p>
        </p:txBody>
      </p:sp>
    </p:spTree>
    <p:extLst>
      <p:ext uri="{BB962C8B-B14F-4D97-AF65-F5344CB8AC3E}">
        <p14:creationId xmlns:p14="http://schemas.microsoft.com/office/powerpoint/2010/main" val="1564095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Example 3: Comparing 2 arrays</a:t>
            </a:r>
            <a:endParaRPr lang="en-GB"/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876800"/>
          </a:xfrm>
        </p:spPr>
        <p:txBody>
          <a:bodyPr/>
          <a:lstStyle/>
          <a:p>
            <a:pPr marL="457200" indent="-457200" eaLnBrk="1" hangingPunct="1"/>
            <a:r>
              <a:rPr lang="en-US" altLang="zh-TW" sz="2600" dirty="0">
                <a:ea typeface="新細明體" charset="-120"/>
              </a:rPr>
              <a:t>We have two integers arrays, each with 5 elements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zh-TW" sz="26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	</a:t>
            </a:r>
            <a:r>
              <a:rPr lang="en-US" altLang="zh-TW" sz="2600" dirty="0" err="1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int</a:t>
            </a:r>
            <a:r>
              <a:rPr lang="en-US" altLang="zh-TW" sz="26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 array1[5]={10, 5, 3, 5, 1};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zh-TW" sz="26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	</a:t>
            </a:r>
            <a:r>
              <a:rPr lang="en-US" altLang="zh-TW" sz="2600" dirty="0" err="1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int</a:t>
            </a:r>
            <a:r>
              <a:rPr lang="en-US" altLang="zh-TW" sz="26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 array2[5];</a:t>
            </a:r>
          </a:p>
          <a:p>
            <a:pPr marL="457200" indent="-457200" eaLnBrk="1" hangingPunct="1"/>
            <a:r>
              <a:rPr lang="en-US" altLang="zh-TW" sz="2600" dirty="0">
                <a:ea typeface="新細明體" charset="-120"/>
              </a:rPr>
              <a:t>The user inputs the values of array2</a:t>
            </a:r>
          </a:p>
          <a:p>
            <a:pPr marL="457200" indent="-457200" eaLnBrk="1" hangingPunct="1"/>
            <a:r>
              <a:rPr lang="en-US" altLang="zh-TW" sz="2600" dirty="0">
                <a:ea typeface="新細明體" charset="-120"/>
              </a:rPr>
              <a:t>Compare whether </a:t>
            </a:r>
            <a:r>
              <a:rPr lang="en-US" altLang="zh-TW" sz="2600" dirty="0">
                <a:solidFill>
                  <a:srgbClr val="FF0000"/>
                </a:solidFill>
                <a:ea typeface="新細明體" charset="-120"/>
              </a:rPr>
              <a:t>all</a:t>
            </a:r>
            <a:r>
              <a:rPr lang="en-US" altLang="zh-TW" sz="2600" dirty="0">
                <a:ea typeface="新細明體" charset="-120"/>
              </a:rPr>
              <a:t> of the elements in </a:t>
            </a:r>
            <a:r>
              <a:rPr lang="en-US" altLang="zh-TW" sz="26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array1</a:t>
            </a:r>
            <a:r>
              <a:rPr lang="en-US" altLang="zh-TW" sz="2600" dirty="0">
                <a:ea typeface="新細明體" charset="-120"/>
              </a:rPr>
              <a:t> and </a:t>
            </a:r>
            <a:r>
              <a:rPr lang="en-US" altLang="zh-TW" sz="2600" dirty="0">
                <a:latin typeface="Consolas" panose="020B0609020204030204" pitchFamily="49" charset="0"/>
                <a:ea typeface="新細明體" charset="-120"/>
                <a:cs typeface="Consolas" panose="020B0609020204030204" pitchFamily="49" charset="0"/>
              </a:rPr>
              <a:t>array2</a:t>
            </a:r>
            <a:r>
              <a:rPr lang="en-US" altLang="zh-TW" sz="2600" dirty="0">
                <a:ea typeface="新細明體" charset="-120"/>
              </a:rPr>
              <a:t> are the same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ED939E-F633-4F3F-B9A1-A3E8A1319FB9}" type="slidenum">
              <a:rPr lang="zh-TW" altLang="en-US" smtClean="0"/>
              <a:pPr/>
              <a:t>18</a:t>
            </a:fld>
            <a:endParaRPr lang="en-US" altLang="zh-TW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Array equality</a:t>
            </a:r>
            <a:endParaRPr lang="en-GB"/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153400" cy="4267200"/>
          </a:xfrm>
        </p:spPr>
        <p:txBody>
          <a:bodyPr/>
          <a:lstStyle/>
          <a:p>
            <a:pPr eaLnBrk="1" hangingPunct="1"/>
            <a:r>
              <a:rPr lang="en-US" altLang="zh-TW" sz="2600" dirty="0">
                <a:ea typeface="新細明體" charset="-120"/>
              </a:rPr>
              <a:t>Note that you have to compare array element </a:t>
            </a:r>
            <a:r>
              <a:rPr lang="en-US" altLang="zh-TW" sz="2600" dirty="0">
                <a:solidFill>
                  <a:srgbClr val="FF3300"/>
                </a:solidFill>
                <a:ea typeface="新細明體" charset="-120"/>
              </a:rPr>
              <a:t>one by one</a:t>
            </a:r>
            <a:r>
              <a:rPr lang="en-US" altLang="zh-TW" sz="2600" dirty="0">
                <a:ea typeface="新細明體" charset="-120"/>
              </a:rPr>
              <a:t>.</a:t>
            </a:r>
          </a:p>
          <a:p>
            <a:pPr eaLnBrk="1" hangingPunct="1"/>
            <a:r>
              <a:rPr lang="en-US" altLang="zh-TW" sz="2600" dirty="0">
                <a:ea typeface="新細明體" charset="-120"/>
              </a:rPr>
              <a:t>The following code generates </a:t>
            </a:r>
            <a:r>
              <a:rPr lang="en-US" altLang="zh-TW" sz="2600" dirty="0">
                <a:solidFill>
                  <a:srgbClr val="FF3300"/>
                </a:solidFill>
                <a:ea typeface="新細明體" charset="-120"/>
              </a:rPr>
              <a:t>incorrect</a:t>
            </a:r>
            <a:r>
              <a:rPr lang="en-US" altLang="zh-TW" sz="2600" dirty="0">
                <a:ea typeface="新細明體" charset="-120"/>
              </a:rPr>
              <a:t> results</a:t>
            </a:r>
          </a:p>
          <a:p>
            <a:pPr eaLnBrk="1" hangingPunct="1"/>
            <a:endParaRPr lang="en-US" altLang="zh-TW" sz="26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>
                <a:ea typeface="新細明體" charset="-120"/>
              </a:rPr>
              <a:t>	</a:t>
            </a:r>
            <a:r>
              <a:rPr lang="en-US" altLang="zh-TW" sz="2200" dirty="0">
                <a:latin typeface="Consolas" panose="020B0609020204030204" pitchFamily="49" charset="0"/>
                <a:ea typeface="新細明體" charset="-120"/>
              </a:rPr>
              <a:t>if (array1 == array2)</a:t>
            </a:r>
          </a:p>
          <a:p>
            <a:pPr>
              <a:buNone/>
            </a:pPr>
            <a:r>
              <a:rPr lang="en-US" altLang="zh-TW" sz="2200" dirty="0">
                <a:latin typeface="Consolas" panose="020B0609020204030204" pitchFamily="49" charset="0"/>
                <a:ea typeface="新細明體" charset="-120"/>
              </a:rPr>
              <a:t>		</a:t>
            </a:r>
            <a:r>
              <a:rPr lang="en-US" altLang="zh-TW" sz="2200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US" altLang="zh-TW" sz="2200" dirty="0">
                <a:latin typeface="Consolas" panose="020B0609020204030204" pitchFamily="49" charset="0"/>
                <a:ea typeface="新細明體" charset="-120"/>
              </a:rPr>
              <a:t> &lt;&lt; </a:t>
            </a:r>
            <a:r>
              <a:rPr lang="en-GB" sz="2200" dirty="0">
                <a:latin typeface="Consolas" panose="020B0609020204030204" pitchFamily="49" charset="0"/>
              </a:rPr>
              <a:t>"The arrays are equal</a:t>
            </a:r>
            <a:r>
              <a:rPr lang="en-GB" altLang="zh-HK" sz="2200" dirty="0">
                <a:latin typeface="Consolas" panose="020B0609020204030204" pitchFamily="49" charset="0"/>
              </a:rPr>
              <a:t> "</a:t>
            </a:r>
            <a:r>
              <a:rPr lang="en-GB" sz="2200" dirty="0">
                <a:latin typeface="Consolas" panose="020B0609020204030204" pitchFamily="49" charset="0"/>
              </a:rPr>
              <a:t>;</a:t>
            </a:r>
            <a:endParaRPr lang="en-US" altLang="zh-TW" sz="2200" dirty="0">
              <a:latin typeface="Consolas" panose="020B0609020204030204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>
                <a:latin typeface="Consolas" panose="020B0609020204030204" pitchFamily="49" charset="0"/>
                <a:ea typeface="新細明體" charset="-120"/>
              </a:rPr>
              <a:t>	else</a:t>
            </a:r>
          </a:p>
          <a:p>
            <a:pPr>
              <a:buNone/>
            </a:pPr>
            <a:r>
              <a:rPr lang="en-US" altLang="zh-TW" sz="2200" dirty="0">
                <a:latin typeface="Consolas" panose="020B0609020204030204" pitchFamily="49" charset="0"/>
                <a:ea typeface="新細明體" charset="-120"/>
              </a:rPr>
              <a:t>		</a:t>
            </a:r>
            <a:r>
              <a:rPr lang="en-US" altLang="zh-TW" sz="2200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US" altLang="zh-TW" sz="2200" dirty="0">
                <a:latin typeface="Consolas" panose="020B0609020204030204" pitchFamily="49" charset="0"/>
                <a:ea typeface="新細明體" charset="-120"/>
              </a:rPr>
              <a:t> &lt;&lt; </a:t>
            </a:r>
            <a:r>
              <a:rPr lang="en-GB" sz="2200" dirty="0">
                <a:latin typeface="Consolas" panose="020B0609020204030204" pitchFamily="49" charset="0"/>
              </a:rPr>
              <a:t>"The arrays are not equal</a:t>
            </a:r>
            <a:r>
              <a:rPr lang="en-GB" altLang="zh-HK" sz="2200" dirty="0">
                <a:latin typeface="Consolas" panose="020B0609020204030204" pitchFamily="49" charset="0"/>
              </a:rPr>
              <a:t> "</a:t>
            </a:r>
            <a:r>
              <a:rPr lang="en-GB" sz="2200" dirty="0">
                <a:latin typeface="Consolas" panose="020B0609020204030204" pitchFamily="49" charset="0"/>
              </a:rPr>
              <a:t>;</a:t>
            </a:r>
          </a:p>
          <a:p>
            <a:pPr eaLnBrk="1" hangingPunct="1"/>
            <a:endParaRPr lang="en-GB" sz="2200" dirty="0"/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7D7042B-ABB8-4C80-A603-FDAC6DFB30F7}" type="slidenum">
              <a:rPr lang="zh-TW" altLang="en-US" smtClean="0"/>
              <a:pPr/>
              <a:t>19</a:t>
            </a:fld>
            <a:endParaRPr lang="en-US" altLang="zh-TW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The Program</a:t>
            </a:r>
            <a:endParaRPr lang="en-GB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638800" y="1761146"/>
            <a:ext cx="33528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Input 5 numbers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u="sng" dirty="0">
                <a:latin typeface="Consolas" panose="020B0609020204030204" pitchFamily="49" charset="0"/>
                <a:cs typeface="Consolas" panose="020B0609020204030204" pitchFamily="49" charset="0"/>
              </a:rPr>
              <a:t>10 5 3 5 1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dirty="0">
                <a:latin typeface="Consolas" panose="020B0609020204030204" pitchFamily="49" charset="0"/>
                <a:cs typeface="Consolas" panose="020B0609020204030204" pitchFamily="49" charset="0"/>
              </a:rPr>
              <a:t>The arrays are equal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7D7042B-ABB8-4C80-A603-FDAC6DFB30F7}" type="slidenum">
              <a:rPr lang="zh-TW" altLang="en-US" smtClean="0"/>
              <a:pPr/>
              <a:t>20</a:t>
            </a:fld>
            <a:endParaRPr lang="en-US" altLang="zh-TW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1371600"/>
            <a:ext cx="6629400" cy="46166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void main(){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 array1[5]={10, 5, 3, 5, 1};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 array2[5];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 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	bool 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arrayEqual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=true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;</a:t>
            </a:r>
          </a:p>
          <a:p>
            <a:pPr eaLnBrk="1" hangingPunct="1"/>
            <a:endParaRPr kumimoji="1" lang="en-GB" sz="1400" b="1" dirty="0">
              <a:latin typeface="Consolas" panose="020B0609020204030204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 &lt;&lt; "Input 5 numbers\n";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for (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=0;i&lt;5;i++)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	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cin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 &gt;&gt; array2[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];</a:t>
            </a:r>
          </a:p>
          <a:p>
            <a:pPr eaLnBrk="1" hangingPunct="1"/>
            <a:endParaRPr kumimoji="1" lang="en-GB" sz="1400" b="1" dirty="0">
              <a:latin typeface="Consolas" panose="020B0609020204030204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	for (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=0; 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&lt;5 &amp;&amp; 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arrayEqual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; 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++){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		if (array1[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]!=array2[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]){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			</a:t>
            </a:r>
            <a:r>
              <a:rPr kumimoji="1" lang="en-GB" sz="1400" b="1" dirty="0" err="1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arrayEqual</a:t>
            </a:r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=false;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		}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nsolas" panose="020B0609020204030204" pitchFamily="49" charset="0"/>
                <a:ea typeface="新細明體" charset="-120"/>
              </a:rPr>
              <a:t>	}</a:t>
            </a:r>
          </a:p>
          <a:p>
            <a:pPr eaLnBrk="1" hangingPunct="1"/>
            <a:endParaRPr kumimoji="1" lang="en-GB" sz="1400" b="1" dirty="0">
              <a:solidFill>
                <a:srgbClr val="0000CC"/>
              </a:solidFill>
              <a:latin typeface="Consolas" panose="020B0609020204030204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if (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arrayEqual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)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	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 &lt;&lt; "The arrays are equal";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else 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		</a:t>
            </a:r>
            <a:r>
              <a:rPr kumimoji="1" lang="en-GB" sz="1400" b="1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 &lt;&lt; "The arrays are not equal";</a:t>
            </a:r>
          </a:p>
          <a:p>
            <a:pPr eaLnBrk="1" hangingPunct="1"/>
            <a:r>
              <a:rPr kumimoji="1" lang="en-GB" sz="1400" b="1" dirty="0">
                <a:latin typeface="Consolas" panose="020B0609020204030204" pitchFamily="49" charset="0"/>
                <a:ea typeface="新細明體" charset="-120"/>
              </a:rPr>
              <a:t>}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629542" y="3048000"/>
            <a:ext cx="33528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Input 5 numbers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GB" sz="1700" u="sng" dirty="0">
                <a:latin typeface="Consolas" panose="020B0609020204030204" pitchFamily="49" charset="0"/>
                <a:cs typeface="Consolas" panose="020B0609020204030204" pitchFamily="49" charset="0"/>
              </a:rPr>
              <a:t>10 4 3 5 2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GB" sz="1700" dirty="0">
                <a:latin typeface="Consolas" panose="020B0609020204030204" pitchFamily="49" charset="0"/>
                <a:cs typeface="Consolas" panose="020B0609020204030204" pitchFamily="49" charset="0"/>
              </a:rPr>
              <a:t>The arrays are not equal</a:t>
            </a:r>
          </a:p>
        </p:txBody>
      </p:sp>
    </p:spTree>
    <p:extLst>
      <p:ext uri="{BB962C8B-B14F-4D97-AF65-F5344CB8AC3E}">
        <p14:creationId xmlns:p14="http://schemas.microsoft.com/office/powerpoint/2010/main" val="994996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Example 4: Searching</a:t>
            </a:r>
            <a:endParaRPr lang="en-GB"/>
          </a:p>
        </p:txBody>
      </p:sp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eaLnBrk="1" hangingPunct="1"/>
            <a:r>
              <a:rPr lang="en-US" altLang="zh-TW" sz="2400" dirty="0">
                <a:ea typeface="新細明體" charset="-120"/>
              </a:rPr>
              <a:t>Read 10 numbers from the user and store them in an array</a:t>
            </a:r>
          </a:p>
          <a:p>
            <a:pPr eaLnBrk="1" hangingPunct="1"/>
            <a:endParaRPr lang="en-US" altLang="zh-TW" sz="2400" dirty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lang="en-US" altLang="zh-TW" sz="2400" dirty="0">
                <a:ea typeface="新細明體" charset="-120"/>
              </a:rPr>
              <a:t>User input another number 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x</a:t>
            </a:r>
            <a:r>
              <a:rPr lang="en-US" altLang="zh-TW" sz="2400" dirty="0">
                <a:ea typeface="新細明體" charset="-120"/>
              </a:rPr>
              <a:t>. </a:t>
            </a:r>
          </a:p>
          <a:p>
            <a:pPr eaLnBrk="1" hangingPunct="1"/>
            <a:endParaRPr lang="en-US" altLang="zh-TW" sz="2400" dirty="0">
              <a:ea typeface="新細明體" charset="-120"/>
            </a:endParaRPr>
          </a:p>
          <a:p>
            <a:pPr eaLnBrk="1" hangingPunct="1"/>
            <a:r>
              <a:rPr lang="en-US" altLang="zh-TW" sz="2400" dirty="0">
                <a:ea typeface="新細明體" charset="-120"/>
              </a:rPr>
              <a:t>The program checks if 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x</a:t>
            </a:r>
            <a:r>
              <a:rPr lang="en-US" altLang="zh-TW" sz="2400" dirty="0">
                <a:ea typeface="新細明體" charset="-120"/>
              </a:rPr>
              <a:t> is an element of the array</a:t>
            </a:r>
          </a:p>
          <a:p>
            <a:pPr lvl="1" eaLnBrk="1" hangingPunct="1"/>
            <a:r>
              <a:rPr lang="en-US" altLang="zh-TW" sz="2000" dirty="0">
                <a:ea typeface="新細明體" charset="-120"/>
              </a:rPr>
              <a:t>If yes, output the index of the element</a:t>
            </a:r>
          </a:p>
          <a:p>
            <a:pPr lvl="1" eaLnBrk="1" hangingPunct="1"/>
            <a:r>
              <a:rPr lang="en-US" altLang="zh-TW" sz="2000" dirty="0">
                <a:ea typeface="新細明體" charset="-120"/>
              </a:rPr>
              <a:t>If no, output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-1</a:t>
            </a:r>
            <a:endParaRPr lang="en-GB" sz="2000" dirty="0">
              <a:latin typeface="Courier New" pitchFamily="49" charset="0"/>
            </a:endParaRP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8D22DB7-43ED-4445-8FE3-BBF422E600E9}" type="slidenum">
              <a:rPr lang="zh-TW" altLang="en-US" smtClean="0"/>
              <a:pPr/>
              <a:t>21</a:t>
            </a:fld>
            <a:endParaRPr lang="en-US" altLang="zh-TW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>
                <a:ea typeface="新細明體" charset="-120"/>
              </a:rPr>
              <a:t>Searching for the rabbit (Case I)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FC80339-4D9A-4EFE-A58C-520D90B81C6D}" type="slidenum">
              <a:rPr lang="zh-TW" altLang="en-US"/>
              <a:pPr/>
              <a:t>22</a:t>
            </a:fld>
            <a:endParaRPr lang="en-US" altLang="zh-TW"/>
          </a:p>
        </p:txBody>
      </p:sp>
      <p:graphicFrame>
        <p:nvGraphicFramePr>
          <p:cNvPr id="25604" name="Object 1"/>
          <p:cNvGraphicFramePr>
            <a:graphicFrameLocks noChangeAspect="1"/>
          </p:cNvGraphicFramePr>
          <p:nvPr/>
        </p:nvGraphicFramePr>
        <p:xfrm>
          <a:off x="381000" y="3429000"/>
          <a:ext cx="83058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1" name="Visio" r:id="rId4" imgW="3117874" imgH="633150" progId="Visio.Drawing.11">
                  <p:embed/>
                </p:oleObj>
              </mc:Choice>
              <mc:Fallback>
                <p:oleObj name="Visio" r:id="rId4" imgW="3117874" imgH="63315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429000"/>
                        <a:ext cx="83058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32"/>
          <p:cNvSpPr>
            <a:spLocks noChangeArrowheads="1"/>
          </p:cNvSpPr>
          <p:nvPr/>
        </p:nvSpPr>
        <p:spPr bwMode="auto">
          <a:xfrm>
            <a:off x="5930900" y="3708400"/>
            <a:ext cx="1371600" cy="1320800"/>
          </a:xfrm>
          <a:prstGeom prst="rect">
            <a:avLst/>
          </a:prstGeom>
          <a:solidFill>
            <a:srgbClr val="FF99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HK" altLang="zh-HK"/>
          </a:p>
        </p:txBody>
      </p:sp>
      <p:sp>
        <p:nvSpPr>
          <p:cNvPr id="25606" name="Rectangle 33"/>
          <p:cNvSpPr>
            <a:spLocks noChangeArrowheads="1"/>
          </p:cNvSpPr>
          <p:nvPr/>
        </p:nvSpPr>
        <p:spPr bwMode="auto">
          <a:xfrm>
            <a:off x="7302500" y="3708400"/>
            <a:ext cx="1371600" cy="1320800"/>
          </a:xfrm>
          <a:prstGeom prst="rect">
            <a:avLst/>
          </a:prstGeom>
          <a:solidFill>
            <a:srgbClr val="FF99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HK" altLang="zh-HK"/>
          </a:p>
        </p:txBody>
      </p:sp>
      <p:sp>
        <p:nvSpPr>
          <p:cNvPr id="2" name="TextBox 1"/>
          <p:cNvSpPr txBox="1"/>
          <p:nvPr/>
        </p:nvSpPr>
        <p:spPr>
          <a:xfrm>
            <a:off x="2209800" y="2209800"/>
            <a:ext cx="245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Search sequentially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5257800"/>
            <a:ext cx="27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found, skip the rest</a:t>
            </a:r>
          </a:p>
        </p:txBody>
      </p:sp>
    </p:spTree>
    <p:extLst>
      <p:ext uri="{BB962C8B-B14F-4D97-AF65-F5344CB8AC3E}">
        <p14:creationId xmlns:p14="http://schemas.microsoft.com/office/powerpoint/2010/main" val="4179205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>
                <a:ea typeface="新細明體" charset="-120"/>
              </a:rPr>
              <a:t>Searching for the rabbit (Case II)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CC290E3-789C-4722-AE94-8E99C319A49B}" type="slidenum">
              <a:rPr lang="zh-TW" altLang="en-US"/>
              <a:pPr/>
              <a:t>23</a:t>
            </a:fld>
            <a:endParaRPr lang="en-US" altLang="zh-TW"/>
          </a:p>
        </p:txBody>
      </p:sp>
      <p:graphicFrame>
        <p:nvGraphicFramePr>
          <p:cNvPr id="26628" name="Object 1"/>
          <p:cNvGraphicFramePr>
            <a:graphicFrameLocks noChangeAspect="1"/>
          </p:cNvGraphicFramePr>
          <p:nvPr/>
        </p:nvGraphicFramePr>
        <p:xfrm>
          <a:off x="381000" y="3429000"/>
          <a:ext cx="83058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65" name="Visio" r:id="rId4" imgW="3121116" imgH="636390" progId="Visio.Drawing.11">
                  <p:embed/>
                </p:oleObj>
              </mc:Choice>
              <mc:Fallback>
                <p:oleObj name="Visio" r:id="rId4" imgW="3121116" imgH="63639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429000"/>
                        <a:ext cx="83058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1919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Searching for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x=15</a:t>
            </a:r>
            <a:r>
              <a:rPr lang="en-US" altLang="zh-TW">
                <a:ea typeface="新細明體" charset="-120"/>
              </a:rPr>
              <a:t> (Case 1)</a:t>
            </a:r>
          </a:p>
        </p:txBody>
      </p:sp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A175500-0AF9-4EDC-9BA9-8AD739224C25}" type="slidenum">
              <a:rPr lang="zh-TW" altLang="en-US" smtClean="0"/>
              <a:pPr/>
              <a:t>24</a:t>
            </a:fld>
            <a:endParaRPr lang="en-US" altLang="zh-TW"/>
          </a:p>
        </p:txBody>
      </p:sp>
      <p:sp>
        <p:nvSpPr>
          <p:cNvPr id="371730" name="Text Box 18"/>
          <p:cNvSpPr txBox="1">
            <a:spLocks noChangeArrowheads="1"/>
          </p:cNvSpPr>
          <p:nvPr/>
        </p:nvSpPr>
        <p:spPr bwMode="auto">
          <a:xfrm>
            <a:off x="5181600" y="5491163"/>
            <a:ext cx="31924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>
                <a:solidFill>
                  <a:srgbClr val="FF6600"/>
                </a:solidFill>
                <a:latin typeface="Comic Sans MS" pitchFamily="66" charset="0"/>
                <a:ea typeface="新細明體" charset="-120"/>
              </a:rPr>
              <a:t>Output i=2</a:t>
            </a:r>
          </a:p>
          <a:p>
            <a:pPr eaLnBrk="1" hangingPunct="1"/>
            <a:r>
              <a:rPr kumimoji="1" lang="en-US" altLang="zh-TW" sz="2400">
                <a:solidFill>
                  <a:srgbClr val="FF6600"/>
                </a:solidFill>
                <a:latin typeface="Comic Sans MS" pitchFamily="66" charset="0"/>
                <a:ea typeface="新細明體" charset="-120"/>
              </a:rPr>
              <a:t>break out of the loop</a:t>
            </a:r>
          </a:p>
        </p:txBody>
      </p:sp>
      <p:sp>
        <p:nvSpPr>
          <p:cNvPr id="36869" name="Text Box 19"/>
          <p:cNvSpPr txBox="1">
            <a:spLocks noChangeArrowheads="1"/>
          </p:cNvSpPr>
          <p:nvPr/>
        </p:nvSpPr>
        <p:spPr bwMode="auto">
          <a:xfrm>
            <a:off x="533400" y="1676400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kumimoji="1" lang="en-US" altLang="zh-TW" sz="2800">
                <a:latin typeface="Comic Sans MS" pitchFamily="66" charset="0"/>
                <a:ea typeface="新細明體" charset="-120"/>
              </a:rPr>
              <a:t>Suppose </a:t>
            </a:r>
            <a:r>
              <a:rPr kumimoji="1" lang="en-US" altLang="zh-TW" sz="2800">
                <a:latin typeface="Courier New" pitchFamily="49" charset="0"/>
                <a:ea typeface="新細明體" charset="-120"/>
              </a:rPr>
              <a:t>N=6</a:t>
            </a:r>
          </a:p>
        </p:txBody>
      </p:sp>
      <p:graphicFrame>
        <p:nvGraphicFramePr>
          <p:cNvPr id="36870" name="Object 1"/>
          <p:cNvGraphicFramePr>
            <a:graphicFrameLocks noChangeAspect="1"/>
          </p:cNvGraphicFramePr>
          <p:nvPr/>
        </p:nvGraphicFramePr>
        <p:xfrm>
          <a:off x="762000" y="2195513"/>
          <a:ext cx="7405688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77" name="Visio" r:id="rId4" imgW="3117874" imgH="1503090" progId="Visio.Drawing.11">
                  <p:embed/>
                </p:oleObj>
              </mc:Choice>
              <mc:Fallback>
                <p:oleObj name="Visio" r:id="rId4" imgW="3117874" imgH="150309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95513"/>
                        <a:ext cx="7405688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Searching for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x=8</a:t>
            </a:r>
            <a:r>
              <a:rPr lang="en-US" altLang="zh-TW">
                <a:ea typeface="新細明體" charset="-120"/>
              </a:rPr>
              <a:t> (Case 2)</a:t>
            </a: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3E3A71B-55F4-4DE4-B73A-2A20016FE9CE}" type="slidenum">
              <a:rPr lang="zh-TW" altLang="en-US" smtClean="0"/>
              <a:pPr/>
              <a:t>25</a:t>
            </a:fld>
            <a:endParaRPr lang="en-US" altLang="zh-TW"/>
          </a:p>
        </p:txBody>
      </p:sp>
      <p:sp>
        <p:nvSpPr>
          <p:cNvPr id="373781" name="Text Box 21"/>
          <p:cNvSpPr txBox="1">
            <a:spLocks noChangeArrowheads="1"/>
          </p:cNvSpPr>
          <p:nvPr/>
        </p:nvSpPr>
        <p:spPr bwMode="auto">
          <a:xfrm>
            <a:off x="4572000" y="6324600"/>
            <a:ext cx="1547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>
                <a:solidFill>
                  <a:srgbClr val="FF6600"/>
                </a:solidFill>
                <a:latin typeface="Comic Sans MS" pitchFamily="66" charset="0"/>
                <a:ea typeface="新細明體" charset="-120"/>
              </a:rPr>
              <a:t>Output -1</a:t>
            </a:r>
          </a:p>
        </p:txBody>
      </p:sp>
      <p:graphicFrame>
        <p:nvGraphicFramePr>
          <p:cNvPr id="37893" name="Object 1"/>
          <p:cNvGraphicFramePr>
            <a:graphicFrameLocks noChangeAspect="1"/>
          </p:cNvGraphicFramePr>
          <p:nvPr/>
        </p:nvGraphicFramePr>
        <p:xfrm>
          <a:off x="533400" y="1828800"/>
          <a:ext cx="7620000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00" name="Visio" r:id="rId4" imgW="3320744" imgH="1884060" progId="Visio.Drawing.11">
                  <p:embed/>
                </p:oleObj>
              </mc:Choice>
              <mc:Fallback>
                <p:oleObj name="Visio" r:id="rId4" imgW="3320744" imgH="188406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28800"/>
                        <a:ext cx="7620000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8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The program</a:t>
            </a: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1C8F8A-9C69-4319-BDA6-63EDDDF0CFA8}" type="slidenum">
              <a:rPr lang="zh-TW" altLang="en-US" smtClean="0"/>
              <a:pPr/>
              <a:t>26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09600" y="990600"/>
            <a:ext cx="8077200" cy="5410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void main()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const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N = 6;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a[N],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, x, position = -1;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1600" b="1" dirty="0">
              <a:latin typeface="Consolas" panose="020B0609020204030204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for (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=0;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&lt;N;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++)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cin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&gt;&gt; a[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];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&lt;&lt; "Input your target: ";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cin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&gt;&gt;x;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for (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=0;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&lt;N;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++)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if (a[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] == x)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   position=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   break;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}</a:t>
            </a:r>
            <a:endParaRPr lang="en-GB" altLang="zh-TW" sz="1600" b="1" dirty="0">
              <a:latin typeface="Consolas" panose="020B0609020204030204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altLang="zh-TW" sz="1600" b="1" dirty="0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	if (position == -1)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altLang="zh-TW" sz="1600" b="1" dirty="0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		</a:t>
            </a:r>
            <a:r>
              <a:rPr lang="en-GB" altLang="zh-TW" sz="1600" b="1" dirty="0" err="1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GB" altLang="zh-TW" sz="1600" b="1" dirty="0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 &lt;&lt; "Target not found!\n");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altLang="zh-TW" sz="1600" b="1" dirty="0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	else</a:t>
            </a:r>
          </a:p>
          <a:p>
            <a:pPr>
              <a:lnSpc>
                <a:spcPct val="80000"/>
              </a:lnSpc>
              <a:buFont typeface="Wingdings 2"/>
              <a:buNone/>
            </a:pPr>
            <a:r>
              <a:rPr lang="en-GB" altLang="zh-TW" sz="1600" b="1" dirty="0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		</a:t>
            </a:r>
            <a:r>
              <a:rPr lang="en-GB" altLang="zh-TW" sz="1600" b="1" dirty="0" err="1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GB" altLang="zh-TW" sz="1600" b="1" dirty="0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 &lt;&lt; "Target found at position“ &lt;&lt; position &lt;&lt; </a:t>
            </a:r>
            <a:r>
              <a:rPr lang="en-GB" altLang="zh-TW" sz="1600" b="1" dirty="0" err="1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endl</a:t>
            </a:r>
            <a:r>
              <a:rPr lang="en-GB" altLang="zh-TW" sz="1600" b="1" dirty="0">
                <a:solidFill>
                  <a:srgbClr val="FF3300"/>
                </a:solidFill>
                <a:latin typeface="Consolas" panose="020B0609020204030204" pitchFamily="49" charset="0"/>
                <a:ea typeface="新細明體" charset="-12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}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Example 5: Sorting</a:t>
            </a:r>
          </a:p>
        </p:txBody>
      </p:sp>
      <p:sp>
        <p:nvSpPr>
          <p:cNvPr id="71683" name="Content Placeholder 4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44831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ea typeface="ＭＳ Ｐゴシック" charset="-128"/>
                <a:cs typeface="ＭＳ Ｐゴシック" charset="-128"/>
              </a:rPr>
              <a:t>One of the most common applications is sorting</a:t>
            </a:r>
          </a:p>
          <a:p>
            <a:pPr lvl="1"/>
            <a:r>
              <a:rPr lang="en-US" sz="2400" dirty="0"/>
              <a:t>arranging data by their values: {1, 5, 3, 2} </a:t>
            </a:r>
            <a:r>
              <a:rPr lang="en-US" sz="2400" dirty="0" err="1">
                <a:sym typeface="Wingdings" charset="2"/>
              </a:rPr>
              <a:t></a:t>
            </a:r>
            <a:r>
              <a:rPr lang="en-US" sz="2400" dirty="0">
                <a:sym typeface="Wingdings" charset="2"/>
              </a:rPr>
              <a:t> {1, 2, 3, 5}</a:t>
            </a:r>
            <a:endParaRPr lang="en-US" sz="2400" dirty="0"/>
          </a:p>
          <a:p>
            <a:r>
              <a:rPr lang="en-US" sz="2800" dirty="0">
                <a:ea typeface="ＭＳ Ｐゴシック" charset="-128"/>
                <a:cs typeface="ＭＳ Ｐゴシック" charset="-128"/>
              </a:rPr>
              <a:t>There are many algorithms for sorting</a:t>
            </a:r>
          </a:p>
          <a:p>
            <a:pPr lvl="1"/>
            <a:r>
              <a:rPr lang="en-US" sz="2000" dirty="0"/>
              <a:t>Selection Sort</a:t>
            </a:r>
          </a:p>
          <a:p>
            <a:pPr lvl="1"/>
            <a:r>
              <a:rPr lang="en-US" sz="2000" dirty="0"/>
              <a:t>Bubble Sort</a:t>
            </a:r>
          </a:p>
          <a:p>
            <a:pPr lvl="1"/>
            <a:r>
              <a:rPr lang="en-US" sz="2000" dirty="0"/>
              <a:t>Insertion Sort</a:t>
            </a:r>
          </a:p>
          <a:p>
            <a:pPr lvl="1"/>
            <a:r>
              <a:rPr lang="en-US" sz="2000" dirty="0"/>
              <a:t>Quick Sort</a:t>
            </a:r>
          </a:p>
          <a:p>
            <a:pPr lvl="1"/>
            <a:r>
              <a:rPr lang="en-US" sz="2000" dirty="0"/>
              <a:t>Quicker Sort</a:t>
            </a:r>
          </a:p>
          <a:p>
            <a:pPr lvl="1"/>
            <a:r>
              <a:rPr lang="en-US" sz="2000" dirty="0"/>
              <a:t>Merge Sort</a:t>
            </a:r>
          </a:p>
          <a:p>
            <a:pPr lvl="1"/>
            <a:r>
              <a:rPr lang="en-US" sz="2000" dirty="0"/>
              <a:t>Heap Sort</a:t>
            </a:r>
          </a:p>
          <a:p>
            <a:r>
              <a:rPr lang="en-US" sz="2800" dirty="0">
                <a:ea typeface="ＭＳ Ｐゴシック" charset="-128"/>
                <a:cs typeface="ＭＳ Ｐゴシック" charset="-128"/>
              </a:rPr>
              <a:t>Based on iteratively swapping two elements in the array so that eventually the array is ordered.</a:t>
            </a:r>
          </a:p>
          <a:p>
            <a:pPr lvl="1"/>
            <a:r>
              <a:rPr lang="en-US" sz="2400" dirty="0"/>
              <a:t>The algorithms differ in how they choose the two elements.</a:t>
            </a:r>
          </a:p>
          <a:p>
            <a:endParaRPr lang="en-US" dirty="0">
              <a:ea typeface="ＭＳ Ｐゴシック" charset="-128"/>
              <a:cs typeface="ＭＳ Ｐゴシック" charset="-128"/>
            </a:endParaRPr>
          </a:p>
          <a:p>
            <a:endParaRPr lang="en-US" sz="2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3AA5E-8F41-0F4C-B3A0-4C8223AC641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12497" y="2909213"/>
            <a:ext cx="35941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"Classic" sorting algorithms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6800" y="3968750"/>
            <a:ext cx="51863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Faster, more complex sorting algorithms</a:t>
            </a:r>
          </a:p>
        </p:txBody>
      </p:sp>
      <p:sp>
        <p:nvSpPr>
          <p:cNvPr id="8" name="Right Brace 7"/>
          <p:cNvSpPr/>
          <p:nvPr/>
        </p:nvSpPr>
        <p:spPr>
          <a:xfrm>
            <a:off x="3276600" y="2701925"/>
            <a:ext cx="249238" cy="72707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3263900" y="3576638"/>
            <a:ext cx="261938" cy="995362"/>
          </a:xfrm>
          <a:prstGeom prst="rightBrace">
            <a:avLst>
              <a:gd name="adj1" fmla="val 2790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43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8"/>
          <p:cNvPicPr>
            <a:picLocks noChangeAspect="1" noChangeArrowheads="1"/>
          </p:cNvPicPr>
          <p:nvPr/>
        </p:nvPicPr>
        <p:blipFill>
          <a:blip r:embed="rId2"/>
          <a:srcRect t="33794" r="65796" b="35703"/>
          <a:stretch>
            <a:fillRect/>
          </a:stretch>
        </p:blipFill>
        <p:spPr bwMode="auto">
          <a:xfrm>
            <a:off x="1092200" y="5444331"/>
            <a:ext cx="2989262" cy="118586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72707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893762"/>
          </a:xfrm>
        </p:spPr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Bubble Sort</a:t>
            </a:r>
          </a:p>
        </p:txBody>
      </p:sp>
      <p:sp>
        <p:nvSpPr>
          <p:cNvPr id="72708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95400"/>
          </a:xfrm>
        </p:spPr>
        <p:txBody>
          <a:bodyPr>
            <a:normAutofit/>
          </a:bodyPr>
          <a:lstStyle/>
          <a:p>
            <a:pPr>
              <a:spcBef>
                <a:spcPts val="200"/>
              </a:spcBef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In each pass, start at the end, and swap neighboring elements if they are out of sequence ("bubbling up").</a:t>
            </a:r>
          </a:p>
          <a:p>
            <a:pPr>
              <a:spcBef>
                <a:spcPts val="200"/>
              </a:spcBef>
            </a:pPr>
            <a:r>
              <a:rPr lang="en-US" sz="2000" dirty="0">
                <a:ea typeface="ＭＳ Ｐゴシック" charset="-128"/>
                <a:cs typeface="ＭＳ Ｐゴシック" charset="-128"/>
              </a:rPr>
              <a:t>After </a:t>
            </a:r>
            <a:r>
              <a:rPr lang="en-US" sz="2000" dirty="0" err="1">
                <a:ea typeface="ＭＳ Ｐゴシック" charset="-128"/>
                <a:cs typeface="ＭＳ Ｐゴシック" charset="-128"/>
              </a:rPr>
              <a:t>i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 passes, the first </a:t>
            </a:r>
            <a:r>
              <a:rPr lang="en-US" sz="2000" dirty="0" err="1">
                <a:ea typeface="ＭＳ Ｐゴシック" charset="-128"/>
                <a:cs typeface="ＭＳ Ｐゴシック" charset="-128"/>
              </a:rPr>
              <a:t>i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> elements are sorted.</a:t>
            </a:r>
          </a:p>
          <a:p>
            <a:pPr>
              <a:spcBef>
                <a:spcPts val="200"/>
              </a:spcBef>
            </a:pPr>
            <a:endParaRPr lang="en-US" sz="24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19DBB0-9A81-6B41-9EC3-9C163E28517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72711" name="Picture 8"/>
          <p:cNvPicPr>
            <a:picLocks noChangeAspect="1" noChangeArrowheads="1"/>
          </p:cNvPicPr>
          <p:nvPr/>
        </p:nvPicPr>
        <p:blipFill>
          <a:blip r:embed="rId2"/>
          <a:srcRect r="65796" b="68169"/>
          <a:stretch>
            <a:fillRect/>
          </a:stretch>
        </p:blipFill>
        <p:spPr bwMode="auto">
          <a:xfrm>
            <a:off x="1293590" y="3450420"/>
            <a:ext cx="2989262" cy="123666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3"/>
          <a:srcRect l="35181" t="15024" r="35185" b="66515"/>
          <a:stretch>
            <a:fillRect/>
          </a:stretch>
        </p:blipFill>
        <p:spPr bwMode="auto">
          <a:xfrm>
            <a:off x="1977616" y="3322638"/>
            <a:ext cx="1985963" cy="3429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62806" y="6155913"/>
            <a:ext cx="8715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Sorted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5267" y="2922588"/>
            <a:ext cx="11017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Bubbling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389063" y="5942013"/>
            <a:ext cx="2286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108575" y="260826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108575" y="3295650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108575" y="397351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122863" y="4654550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122863" y="533241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122863" y="601821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832975" y="2504036"/>
            <a:ext cx="20621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Outer Loop (Pass)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94350" y="2108200"/>
            <a:ext cx="2487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Inner Loop (Bubbling)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7818438" y="2982913"/>
            <a:ext cx="534987" cy="306387"/>
            <a:chOff x="7818969" y="2983104"/>
            <a:chExt cx="534194" cy="305594"/>
          </a:xfrm>
        </p:grpSpPr>
        <p:cxnSp>
          <p:nvCxnSpPr>
            <p:cNvPr id="26" name="Straight Arrow Connector 25"/>
            <p:cNvCxnSpPr/>
            <p:nvPr/>
          </p:nvCxnSpPr>
          <p:spPr>
            <a:xfrm rot="5400000">
              <a:off x="8200366" y="3135900"/>
              <a:ext cx="304011" cy="15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>
              <a:off x="7667756" y="3134317"/>
              <a:ext cx="304011" cy="15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7210425" y="3665538"/>
            <a:ext cx="533400" cy="304800"/>
            <a:chOff x="7210163" y="3665148"/>
            <a:chExt cx="534194" cy="305594"/>
          </a:xfrm>
        </p:grpSpPr>
        <p:cxnSp>
          <p:nvCxnSpPr>
            <p:cNvPr id="30" name="Straight Arrow Connector 29"/>
            <p:cNvCxnSpPr/>
            <p:nvPr/>
          </p:nvCxnSpPr>
          <p:spPr>
            <a:xfrm rot="5400000">
              <a:off x="7590766" y="3817150"/>
              <a:ext cx="305594" cy="158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5400000">
              <a:off x="7058161" y="3817150"/>
              <a:ext cx="305594" cy="159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6630988" y="4343400"/>
            <a:ext cx="531812" cy="311150"/>
            <a:chOff x="6630521" y="4343218"/>
            <a:chExt cx="532606" cy="311604"/>
          </a:xfrm>
        </p:grpSpPr>
        <p:cxnSp>
          <p:nvCxnSpPr>
            <p:cNvPr id="32" name="Straight Arrow Connector 31"/>
            <p:cNvCxnSpPr/>
            <p:nvPr/>
          </p:nvCxnSpPr>
          <p:spPr>
            <a:xfrm rot="10800000" flipV="1">
              <a:off x="6630521" y="4343218"/>
              <a:ext cx="532606" cy="311604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630521" y="4343218"/>
              <a:ext cx="531017" cy="305245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6049963" y="5026025"/>
            <a:ext cx="531812" cy="306388"/>
            <a:chOff x="6049291" y="5025663"/>
            <a:chExt cx="532606" cy="307198"/>
          </a:xfrm>
        </p:grpSpPr>
        <p:cxnSp>
          <p:nvCxnSpPr>
            <p:cNvPr id="34" name="Straight Arrow Connector 33"/>
            <p:cNvCxnSpPr/>
            <p:nvPr/>
          </p:nvCxnSpPr>
          <p:spPr>
            <a:xfrm rot="10800000" flipV="1">
              <a:off x="6049291" y="5025663"/>
              <a:ext cx="532606" cy="307198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6049291" y="5025663"/>
              <a:ext cx="531017" cy="304015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54"/>
          <p:cNvGrpSpPr>
            <a:grpSpLocks/>
          </p:cNvGrpSpPr>
          <p:nvPr/>
        </p:nvGrpSpPr>
        <p:grpSpPr bwMode="auto">
          <a:xfrm>
            <a:off x="5465763" y="5711825"/>
            <a:ext cx="533400" cy="306388"/>
            <a:chOff x="5465868" y="5711088"/>
            <a:chExt cx="532606" cy="306779"/>
          </a:xfrm>
        </p:grpSpPr>
        <p:cxnSp>
          <p:nvCxnSpPr>
            <p:cNvPr id="36" name="Straight Arrow Connector 35"/>
            <p:cNvCxnSpPr/>
            <p:nvPr/>
          </p:nvCxnSpPr>
          <p:spPr>
            <a:xfrm rot="10800000" flipV="1">
              <a:off x="5465868" y="5711088"/>
              <a:ext cx="532606" cy="305189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5465868" y="5711088"/>
              <a:ext cx="532606" cy="306779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ight Arrow 43"/>
          <p:cNvSpPr/>
          <p:nvPr/>
        </p:nvSpPr>
        <p:spPr>
          <a:xfrm rot="20155234">
            <a:off x="4091040" y="3005331"/>
            <a:ext cx="937972" cy="3984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ight Arrow 46"/>
          <p:cNvSpPr/>
          <p:nvPr/>
        </p:nvSpPr>
        <p:spPr>
          <a:xfrm rot="1444766" flipH="1">
            <a:off x="3927475" y="5748338"/>
            <a:ext cx="1117600" cy="3968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54794" y="3450420"/>
            <a:ext cx="10001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Original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54794" y="5046782"/>
            <a:ext cx="14049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After Pass 1</a:t>
            </a:r>
          </a:p>
        </p:txBody>
      </p:sp>
    </p:spTree>
    <p:extLst>
      <p:ext uri="{BB962C8B-B14F-4D97-AF65-F5344CB8AC3E}">
        <p14:creationId xmlns:p14="http://schemas.microsoft.com/office/powerpoint/2010/main" val="72005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charset="-128"/>
                <a:cs typeface="ＭＳ Ｐゴシック" charset="-128"/>
              </a:rPr>
              <a:t>Bubble Sort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BB73A-E1F0-7D41-8E6E-0C52ADB6730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7373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525" y="1739106"/>
            <a:ext cx="8739188" cy="3886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5" name="Picture 8"/>
          <p:cNvPicPr>
            <a:picLocks noChangeAspect="1" noChangeArrowheads="1"/>
          </p:cNvPicPr>
          <p:nvPr/>
        </p:nvPicPr>
        <p:blipFill>
          <a:blip r:embed="rId3"/>
          <a:srcRect l="35181" t="16348" r="47525" b="66515"/>
          <a:stretch>
            <a:fillRect/>
          </a:stretch>
        </p:blipFill>
        <p:spPr bwMode="auto">
          <a:xfrm>
            <a:off x="914400" y="1713706"/>
            <a:ext cx="1158875" cy="31908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6" name="Picture 8"/>
          <p:cNvPicPr>
            <a:picLocks noChangeAspect="1" noChangeArrowheads="1"/>
          </p:cNvPicPr>
          <p:nvPr/>
        </p:nvPicPr>
        <p:blipFill>
          <a:blip r:embed="rId3"/>
          <a:srcRect l="35181" t="15707" r="53258" b="66515"/>
          <a:stretch>
            <a:fillRect/>
          </a:stretch>
        </p:blipFill>
        <p:spPr bwMode="auto">
          <a:xfrm>
            <a:off x="1752600" y="2996406"/>
            <a:ext cx="774700" cy="330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7" name="Picture 8"/>
          <p:cNvPicPr>
            <a:picLocks noChangeAspect="1" noChangeArrowheads="1"/>
          </p:cNvPicPr>
          <p:nvPr/>
        </p:nvPicPr>
        <p:blipFill>
          <a:blip r:embed="rId3"/>
          <a:srcRect l="35181" t="19148" r="58859" b="66515"/>
          <a:stretch>
            <a:fillRect/>
          </a:stretch>
        </p:blipFill>
        <p:spPr bwMode="auto">
          <a:xfrm>
            <a:off x="2203450" y="4329906"/>
            <a:ext cx="400050" cy="2667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8" name="Picture 8"/>
          <p:cNvPicPr>
            <a:picLocks noChangeAspect="1" noChangeArrowheads="1"/>
          </p:cNvPicPr>
          <p:nvPr/>
        </p:nvPicPr>
        <p:blipFill>
          <a:blip r:embed="rId3"/>
          <a:srcRect l="35181" t="19148" r="58859" b="66515"/>
          <a:stretch>
            <a:fillRect/>
          </a:stretch>
        </p:blipFill>
        <p:spPr bwMode="auto">
          <a:xfrm>
            <a:off x="6856413" y="1780381"/>
            <a:ext cx="398462" cy="2667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 rot="5400000">
            <a:off x="2590800" y="3618706"/>
            <a:ext cx="419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70794" y="5791200"/>
            <a:ext cx="683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bubble-sort dance: </a:t>
            </a:r>
            <a:r>
              <a:rPr lang="en-US" sz="2000" dirty="0">
                <a:hlinkClick r:id="rId4"/>
              </a:rPr>
              <a:t>http://youtu.be/lyZQPjUT5B4</a:t>
            </a:r>
            <a:endParaRPr lang="en-US" sz="2000" dirty="0"/>
          </a:p>
          <a:p>
            <a:r>
              <a:rPr lang="en-US" sz="2000" dirty="0"/>
              <a:t>insert-sort dance: </a:t>
            </a:r>
            <a:r>
              <a:rPr lang="en-US" sz="2000" dirty="0">
                <a:hlinkClick r:id="rId5"/>
              </a:rPr>
              <a:t>http://youtu.be/ROalU379l3U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6970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6248400" y="762000"/>
            <a:ext cx="2272154" cy="741362"/>
          </a:xfrm>
        </p:spPr>
        <p:txBody>
          <a:bodyPr/>
          <a:lstStyle/>
          <a:p>
            <a:r>
              <a:rPr lang="en-US" sz="3200" dirty="0">
                <a:ea typeface="ＭＳ Ｐゴシック" charset="-128"/>
                <a:cs typeface="ＭＳ Ｐゴシック" charset="-128"/>
              </a:rPr>
              <a:t>Bubble Sort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CS2363 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F6FA01-2E4B-1D43-B9FF-15CC6272241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74782" name="Rectangle 2"/>
          <p:cNvSpPr txBox="1">
            <a:spLocks noChangeArrowheads="1"/>
          </p:cNvSpPr>
          <p:nvPr/>
        </p:nvSpPr>
        <p:spPr bwMode="auto">
          <a:xfrm>
            <a:off x="609600" y="457200"/>
            <a:ext cx="5410201" cy="542756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r>
              <a:rPr lang="en-US" altLang="zh-TW" sz="1600" b="1" dirty="0" err="1">
                <a:latin typeface="Consolas" panose="020B0609020204030204" pitchFamily="49" charset="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</a:rPr>
              <a:t> main() {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r>
              <a:rPr lang="en-US" altLang="zh-TW" sz="1600" b="1" dirty="0">
                <a:latin typeface="Consolas" panose="020B0609020204030204" pitchFamily="49" charset="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</a:rPr>
              <a:t>const</a:t>
            </a:r>
            <a:r>
              <a:rPr lang="en-US" altLang="zh-TW" sz="1600" b="1" dirty="0">
                <a:latin typeface="Consolas" panose="020B0609020204030204" pitchFamily="49" charset="0"/>
              </a:rPr>
              <a:t> </a:t>
            </a:r>
            <a:r>
              <a:rPr lang="en-US" altLang="zh-TW" sz="1600" b="1" dirty="0" err="1">
                <a:latin typeface="Consolas" panose="020B0609020204030204" pitchFamily="49" charset="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</a:rPr>
              <a:t> n = 10;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r>
              <a:rPr lang="en-US" altLang="zh-TW" sz="1600" b="1" dirty="0">
                <a:latin typeface="Consolas" panose="020B0609020204030204" pitchFamily="49" charset="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</a:rPr>
              <a:t> </a:t>
            </a:r>
            <a:r>
              <a:rPr lang="en-US" altLang="zh-TW" sz="1600" b="1" dirty="0" err="1">
                <a:latin typeface="Consolas" panose="020B0609020204030204" pitchFamily="49" charset="0"/>
              </a:rPr>
              <a:t>a[n</a:t>
            </a:r>
            <a:r>
              <a:rPr lang="en-US" altLang="zh-TW" sz="1600" b="1" dirty="0">
                <a:latin typeface="Consolas" panose="020B0609020204030204" pitchFamily="49" charset="0"/>
              </a:rPr>
              <a:t>], </a:t>
            </a:r>
            <a:r>
              <a:rPr lang="en-US" altLang="zh-TW" sz="1600" b="1" dirty="0" err="1"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latin typeface="Consolas" panose="020B0609020204030204" pitchFamily="49" charset="0"/>
              </a:rPr>
              <a:t>, </a:t>
            </a:r>
            <a:r>
              <a:rPr lang="en-US" altLang="zh-TW" sz="1600" b="1" dirty="0" err="1">
                <a:latin typeface="Consolas" panose="020B0609020204030204" pitchFamily="49" charset="0"/>
              </a:rPr>
              <a:t>k</a:t>
            </a:r>
            <a:r>
              <a:rPr lang="en-US" altLang="zh-TW" sz="1600" b="1" dirty="0">
                <a:latin typeface="Consolas" panose="020B0609020204030204" pitchFamily="49" charset="0"/>
              </a:rPr>
              <a:t>, </a:t>
            </a:r>
            <a:r>
              <a:rPr lang="en-US" altLang="zh-TW" sz="1600" b="1" dirty="0" err="1">
                <a:latin typeface="Consolas" panose="020B0609020204030204" pitchFamily="49" charset="0"/>
              </a:rPr>
              <a:t>tmp</a:t>
            </a:r>
            <a:r>
              <a:rPr lang="en-US" altLang="zh-TW" sz="1600" b="1" dirty="0">
                <a:latin typeface="Consolas" panose="020B0609020204030204" pitchFamily="49" charset="0"/>
              </a:rPr>
              <a:t>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endParaRPr lang="en-US" altLang="zh-TW" sz="1600" b="1" dirty="0">
              <a:latin typeface="Consolas" panose="020B0609020204030204" pitchFamily="49" charset="0"/>
            </a:endParaRPr>
          </a:p>
          <a:p>
            <a:pPr marL="292100" indent="-29210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nsolas" panose="020B0609020204030204" pitchFamily="49" charset="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</a:rPr>
              <a:t>cout</a:t>
            </a:r>
            <a:r>
              <a:rPr lang="en-US" altLang="zh-TW" sz="1600" b="1" dirty="0">
                <a:latin typeface="Consolas" panose="020B0609020204030204" pitchFamily="49" charset="0"/>
              </a:rPr>
              <a:t> &lt;&lt;"Input" &lt;&lt; n &lt;&lt;" numbers: ";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nsolas" panose="020B0609020204030204" pitchFamily="49" charset="0"/>
              </a:rPr>
              <a:t>  for (</a:t>
            </a:r>
            <a:r>
              <a:rPr lang="en-US" altLang="zh-TW" sz="1600" b="1" dirty="0" err="1"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latin typeface="Consolas" panose="020B0609020204030204" pitchFamily="49" charset="0"/>
              </a:rPr>
              <a:t>=0; </a:t>
            </a:r>
            <a:r>
              <a:rPr lang="en-US" altLang="zh-TW" sz="1600" b="1" dirty="0" err="1"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latin typeface="Consolas" panose="020B0609020204030204" pitchFamily="49" charset="0"/>
              </a:rPr>
              <a:t>&lt;</a:t>
            </a:r>
            <a:r>
              <a:rPr lang="en-US" altLang="zh-TW" sz="1600" b="1" dirty="0" err="1">
                <a:latin typeface="Consolas" panose="020B0609020204030204" pitchFamily="49" charset="0"/>
              </a:rPr>
              <a:t>n</a:t>
            </a:r>
            <a:r>
              <a:rPr lang="en-US" altLang="zh-TW" sz="1600" b="1" dirty="0">
                <a:latin typeface="Consolas" panose="020B0609020204030204" pitchFamily="49" charset="0"/>
              </a:rPr>
              <a:t>; </a:t>
            </a:r>
            <a:r>
              <a:rPr lang="en-US" altLang="zh-TW" sz="1600" b="1" dirty="0" err="1"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latin typeface="Consolas" panose="020B0609020204030204" pitchFamily="49" charset="0"/>
              </a:rPr>
              <a:t>++)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nsolas" panose="020B0609020204030204" pitchFamily="49" charset="0"/>
              </a:rPr>
              <a:t>    </a:t>
            </a:r>
            <a:r>
              <a:rPr lang="en-US" altLang="zh-TW" sz="1600" b="1" dirty="0" err="1">
                <a:latin typeface="Consolas" panose="020B0609020204030204" pitchFamily="49" charset="0"/>
              </a:rPr>
              <a:t>cin</a:t>
            </a:r>
            <a:r>
              <a:rPr lang="en-US" altLang="zh-TW" sz="1600" b="1" dirty="0">
                <a:latin typeface="Consolas" panose="020B0609020204030204" pitchFamily="49" charset="0"/>
              </a:rPr>
              <a:t> &gt;&gt; a[j];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endParaRPr lang="en-US" altLang="zh-TW" sz="1600" b="1" dirty="0">
              <a:latin typeface="Consolas" panose="020B0609020204030204" pitchFamily="49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solidFill>
                  <a:srgbClr val="FF6600"/>
                </a:solidFill>
                <a:latin typeface="Consolas" panose="020B0609020204030204" pitchFamily="49" charset="0"/>
              </a:rPr>
              <a:t>  </a:t>
            </a:r>
            <a:r>
              <a:rPr lang="en-US" altLang="zh-TW" sz="1600" b="1" dirty="0" err="1">
                <a:solidFill>
                  <a:srgbClr val="FF6600"/>
                </a:solidFill>
                <a:latin typeface="Consolas" panose="020B0609020204030204" pitchFamily="49" charset="0"/>
              </a:rPr>
              <a:t>for(j</a:t>
            </a:r>
            <a:r>
              <a:rPr lang="en-US" altLang="zh-TW" sz="1600" b="1" dirty="0">
                <a:solidFill>
                  <a:srgbClr val="FF6600"/>
                </a:solidFill>
                <a:latin typeface="Consolas" panose="020B0609020204030204" pitchFamily="49" charset="0"/>
              </a:rPr>
              <a:t>=0; </a:t>
            </a:r>
            <a:r>
              <a:rPr lang="en-US" altLang="zh-TW" sz="1600" b="1" dirty="0" err="1">
                <a:solidFill>
                  <a:srgbClr val="FF6600"/>
                </a:solidFill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solidFill>
                  <a:srgbClr val="FF6600"/>
                </a:solidFill>
                <a:latin typeface="Consolas" panose="020B0609020204030204" pitchFamily="49" charset="0"/>
              </a:rPr>
              <a:t>&lt;n-1; </a:t>
            </a:r>
            <a:r>
              <a:rPr lang="en-US" altLang="zh-TW" sz="1600" b="1" dirty="0" err="1">
                <a:solidFill>
                  <a:srgbClr val="FF6600"/>
                </a:solidFill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solidFill>
                  <a:srgbClr val="FF6600"/>
                </a:solidFill>
                <a:latin typeface="Consolas" panose="020B0609020204030204" pitchFamily="49" charset="0"/>
              </a:rPr>
              <a:t>++)   // outer loop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    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for(k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=n-1; 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k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&gt;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; 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k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--) // bubbling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      if (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a[k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]&lt;a[k-1]) { 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tmp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    = 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a[k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];   // swap neighbors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a[k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]   = a[k-1];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        a[k-1] = </a:t>
            </a:r>
            <a:r>
              <a:rPr lang="en-US" altLang="zh-TW" sz="1600" b="1" dirty="0" err="1">
                <a:solidFill>
                  <a:srgbClr val="000090"/>
                </a:solidFill>
                <a:latin typeface="Consolas" panose="020B0609020204030204" pitchFamily="49" charset="0"/>
              </a:rPr>
              <a:t>tmp</a:t>
            </a: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solidFill>
                  <a:srgbClr val="000090"/>
                </a:solidFill>
                <a:latin typeface="Consolas" panose="020B0609020204030204" pitchFamily="49" charset="0"/>
              </a:rPr>
              <a:t>      }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endParaRPr lang="en-US" altLang="zh-TW" sz="1600" b="1" dirty="0">
              <a:latin typeface="Consolas" panose="020B0609020204030204" pitchFamily="49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nsolas" panose="020B0609020204030204" pitchFamily="49" charset="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</a:rPr>
              <a:t>cout</a:t>
            </a:r>
            <a:r>
              <a:rPr lang="en-US" altLang="zh-TW" sz="1600" b="1" dirty="0">
                <a:latin typeface="Consolas" panose="020B0609020204030204" pitchFamily="49" charset="0"/>
              </a:rPr>
              <a:t> &lt;&lt; "Sorted: ";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nsolas" panose="020B0609020204030204" pitchFamily="49" charset="0"/>
              </a:rPr>
              <a:t>  </a:t>
            </a:r>
            <a:r>
              <a:rPr lang="en-US" altLang="zh-TW" sz="1600" b="1" dirty="0" err="1">
                <a:latin typeface="Consolas" panose="020B0609020204030204" pitchFamily="49" charset="0"/>
              </a:rPr>
              <a:t>for(j</a:t>
            </a:r>
            <a:r>
              <a:rPr lang="en-US" altLang="zh-TW" sz="1600" b="1" dirty="0">
                <a:latin typeface="Consolas" panose="020B0609020204030204" pitchFamily="49" charset="0"/>
              </a:rPr>
              <a:t>=0; </a:t>
            </a:r>
            <a:r>
              <a:rPr lang="en-US" altLang="zh-TW" sz="1600" b="1" dirty="0" err="1"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latin typeface="Consolas" panose="020B0609020204030204" pitchFamily="49" charset="0"/>
              </a:rPr>
              <a:t>&lt;</a:t>
            </a:r>
            <a:r>
              <a:rPr lang="en-US" altLang="zh-TW" sz="1600" b="1" dirty="0" err="1">
                <a:latin typeface="Consolas" panose="020B0609020204030204" pitchFamily="49" charset="0"/>
              </a:rPr>
              <a:t>n</a:t>
            </a:r>
            <a:r>
              <a:rPr lang="en-US" altLang="zh-TW" sz="1600" b="1" dirty="0">
                <a:latin typeface="Consolas" panose="020B0609020204030204" pitchFamily="49" charset="0"/>
              </a:rPr>
              <a:t>; </a:t>
            </a:r>
            <a:r>
              <a:rPr lang="en-US" altLang="zh-TW" sz="1600" b="1" dirty="0" err="1">
                <a:latin typeface="Consolas" panose="020B0609020204030204" pitchFamily="49" charset="0"/>
              </a:rPr>
              <a:t>j</a:t>
            </a:r>
            <a:r>
              <a:rPr lang="en-US" altLang="zh-TW" sz="1600" b="1" dirty="0">
                <a:latin typeface="Consolas" panose="020B0609020204030204" pitchFamily="49" charset="0"/>
              </a:rPr>
              <a:t>++)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nsolas" panose="020B0609020204030204" pitchFamily="49" charset="0"/>
              </a:rPr>
              <a:t>    </a:t>
            </a:r>
            <a:r>
              <a:rPr lang="en-US" altLang="zh-TW" sz="1600" b="1" dirty="0" err="1">
                <a:latin typeface="Consolas" panose="020B0609020204030204" pitchFamily="49" charset="0"/>
              </a:rPr>
              <a:t>cout</a:t>
            </a:r>
            <a:r>
              <a:rPr lang="en-US" altLang="zh-TW" sz="1600" b="1" dirty="0">
                <a:latin typeface="Consolas" panose="020B0609020204030204" pitchFamily="49" charset="0"/>
              </a:rPr>
              <a:t> &lt;&lt; a[j];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286000" y="4800601"/>
            <a:ext cx="6525589" cy="1918330"/>
            <a:chOff x="3168071" y="638175"/>
            <a:chExt cx="5521904" cy="1316038"/>
          </a:xfrm>
        </p:grpSpPr>
        <p:pic>
          <p:nvPicPr>
            <p:cNvPr id="74757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44938" y="638175"/>
              <a:ext cx="4745037" cy="131603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</p:pic>
        <p:sp>
          <p:nvSpPr>
            <p:cNvPr id="74783" name="TextBox 97"/>
            <p:cNvSpPr txBox="1">
              <a:spLocks noChangeArrowheads="1"/>
            </p:cNvSpPr>
            <p:nvPr/>
          </p:nvSpPr>
          <p:spPr bwMode="auto">
            <a:xfrm>
              <a:off x="3168071" y="1012825"/>
              <a:ext cx="1016581" cy="455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latin typeface="Courier New" charset="0"/>
                  <a:ea typeface="Courier New" charset="0"/>
                  <a:cs typeface="Courier New" charset="0"/>
                </a:rPr>
                <a:t>a[j]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8354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Multi-dimensional Array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Autofit/>
          </a:bodyPr>
          <a:lstStyle/>
          <a:p>
            <a:r>
              <a:rPr lang="en-US" altLang="zh-HK" sz="2400" dirty="0"/>
              <a:t>Multi-dimensional array refers to an array with </a:t>
            </a:r>
            <a:r>
              <a:rPr lang="en-US" altLang="zh-HK" sz="2400" dirty="0">
                <a:solidFill>
                  <a:srgbClr val="FF0000"/>
                </a:solidFill>
              </a:rPr>
              <a:t>more than one </a:t>
            </a:r>
            <a:r>
              <a:rPr lang="en-US" altLang="zh-HK" sz="2400" dirty="0"/>
              <a:t>index.  It is a logical representation.  On physical storage, the multi-dimensional array is same as single dimensional array (</a:t>
            </a:r>
            <a:r>
              <a:rPr lang="en-US" altLang="zh-TW" sz="2400" i="1" dirty="0">
                <a:ea typeface="新細明體" charset="-120"/>
              </a:rPr>
              <a:t>stored</a:t>
            </a:r>
            <a:r>
              <a:rPr lang="en-US" altLang="zh-TW" sz="2400" dirty="0">
                <a:ea typeface="新細明體" charset="-120"/>
              </a:rPr>
              <a:t> </a:t>
            </a:r>
            <a:r>
              <a:rPr lang="en-US" altLang="zh-TW" sz="2400" i="1" dirty="0">
                <a:ea typeface="新細明體" charset="-120"/>
              </a:rPr>
              <a:t>contiguously</a:t>
            </a:r>
            <a:r>
              <a:rPr lang="en-US" altLang="zh-TW" sz="2400" dirty="0">
                <a:ea typeface="新細明體" charset="-120"/>
              </a:rPr>
              <a:t> in memory space</a:t>
            </a:r>
            <a:r>
              <a:rPr lang="en-US" altLang="zh-HK" sz="2400" dirty="0"/>
              <a:t>)</a:t>
            </a:r>
          </a:p>
          <a:p>
            <a:endParaRPr lang="en-US" altLang="zh-HK" sz="2400" dirty="0"/>
          </a:p>
          <a:p>
            <a:r>
              <a:rPr lang="en-US" altLang="zh-HK" sz="2400" dirty="0"/>
              <a:t>To define a two-dimensional array, we specify the size of each dimension as follows</a:t>
            </a:r>
          </a:p>
          <a:p>
            <a:pPr marL="320040" lvl="1" indent="0">
              <a:buNone/>
            </a:pPr>
            <a:endParaRPr lang="en-US" altLang="zh-HK" sz="2000" dirty="0"/>
          </a:p>
          <a:p>
            <a:pPr marL="320040" lvl="1" indent="0">
              <a:buNone/>
            </a:pPr>
            <a:r>
              <a:rPr lang="en-US" altLang="zh-HK" sz="2000" dirty="0"/>
              <a:t>	</a:t>
            </a:r>
            <a:r>
              <a:rPr lang="en-US" altLang="zh-HK" sz="1800" b="1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sz="18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800" b="1" dirty="0">
                <a:latin typeface="Courier New" pitchFamily="49" charset="0"/>
                <a:cs typeface="Courier New" pitchFamily="49" charset="0"/>
              </a:rPr>
              <a:t>major</a:t>
            </a:r>
            <a:r>
              <a:rPr lang="en-US" altLang="zh-HK" sz="1800" b="1" dirty="0">
                <a:latin typeface="Courier New" pitchFamily="49" charset="0"/>
                <a:cs typeface="Courier New" pitchFamily="49" charset="0"/>
              </a:rPr>
              <a:t>[30][100];	</a:t>
            </a:r>
            <a:r>
              <a:rPr lang="en-US" altLang="zh-HK" sz="1800" b="1" dirty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//[row][column]</a:t>
            </a:r>
          </a:p>
          <a:p>
            <a:endParaRPr lang="en-US" altLang="zh-HK" sz="2400" dirty="0"/>
          </a:p>
          <a:p>
            <a:r>
              <a:rPr lang="en-US" altLang="zh-HK" sz="2400" dirty="0"/>
              <a:t>In C++, the array will be stored in the “</a:t>
            </a:r>
            <a:r>
              <a:rPr lang="en-US" altLang="zh-HK" sz="2400" dirty="0">
                <a:solidFill>
                  <a:srgbClr val="FF0000"/>
                </a:solidFill>
              </a:rPr>
              <a:t>row-major</a:t>
            </a:r>
            <a:r>
              <a:rPr lang="en-US" altLang="zh-HK" sz="2400" dirty="0"/>
              <a:t>” order, i.e. first block of memory will be used to store page [0][0] to page [0][99], the next block for page [1][0] to page [1][99]</a:t>
            </a:r>
            <a:endParaRPr lang="zh-HK" alt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04414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406620"/>
              </p:ext>
            </p:extLst>
          </p:nvPr>
        </p:nvGraphicFramePr>
        <p:xfrm>
          <a:off x="1447800" y="151909"/>
          <a:ext cx="6477000" cy="338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03" name="Visio" r:id="rId3" imgW="8205828" imgH="4264920" progId="Visio.Drawing.11">
                  <p:embed/>
                </p:oleObj>
              </mc:Choice>
              <mc:Fallback>
                <p:oleObj name="Visio" r:id="rId3" imgW="8205828" imgH="42649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151909"/>
                        <a:ext cx="6477000" cy="338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755929"/>
              </p:ext>
            </p:extLst>
          </p:nvPr>
        </p:nvGraphicFramePr>
        <p:xfrm>
          <a:off x="1447800" y="3376292"/>
          <a:ext cx="6507373" cy="3405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04" name="Visio" r:id="rId5" imgW="8205828" imgH="4264920" progId="Visio.Drawing.11">
                  <p:embed/>
                </p:oleObj>
              </mc:Choice>
              <mc:Fallback>
                <p:oleObj name="Visio" r:id="rId5" imgW="8205828" imgH="42649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47800" y="3376292"/>
                        <a:ext cx="6507373" cy="34055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4535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Multi-dimensional Array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600" dirty="0"/>
              <a:t>To access an element of the array, we specify an index for each dimension:</a:t>
            </a:r>
          </a:p>
          <a:p>
            <a:pPr marL="320040" lvl="1" indent="0">
              <a:buNone/>
            </a:pPr>
            <a:endParaRPr lang="en-US" altLang="zh-HK" dirty="0"/>
          </a:p>
          <a:p>
            <a:pPr marL="320040" lvl="1" indent="0">
              <a:buNone/>
            </a:pPr>
            <a:r>
              <a:rPr lang="en-US" altLang="zh-HK" dirty="0"/>
              <a:t>	</a:t>
            </a:r>
            <a:r>
              <a:rPr lang="en-US" altLang="zh-HK" dirty="0" err="1">
                <a:latin typeface="Consolas" panose="020B0609020204030204" pitchFamily="49" charset="0"/>
                <a:cs typeface="Courier New" pitchFamily="49" charset="0"/>
              </a:rPr>
              <a:t>cin</a:t>
            </a:r>
            <a:r>
              <a:rPr lang="en-US" altLang="zh-HK" dirty="0">
                <a:latin typeface="Consolas" panose="020B0609020204030204" pitchFamily="49" charset="0"/>
                <a:cs typeface="Courier New" pitchFamily="49" charset="0"/>
              </a:rPr>
              <a:t> &gt;&gt; </a:t>
            </a:r>
            <a:r>
              <a:rPr lang="en-US" altLang="zh-CN" dirty="0">
                <a:latin typeface="Consolas" panose="020B0609020204030204" pitchFamily="49" charset="0"/>
                <a:cs typeface="Courier New" pitchFamily="49" charset="0"/>
              </a:rPr>
              <a:t>major</a:t>
            </a:r>
            <a:r>
              <a:rPr lang="en-US" altLang="zh-HK" dirty="0">
                <a:latin typeface="Consolas" panose="020B0609020204030204" pitchFamily="49" charset="0"/>
                <a:cs typeface="Courier New" pitchFamily="49" charset="0"/>
              </a:rPr>
              <a:t>[</a:t>
            </a:r>
            <a:r>
              <a:rPr lang="en-US" altLang="zh-HK" dirty="0" err="1">
                <a:latin typeface="Consolas" panose="020B0609020204030204" pitchFamily="49" charset="0"/>
                <a:cs typeface="Courier New" pitchFamily="49" charset="0"/>
              </a:rPr>
              <a:t>i</a:t>
            </a:r>
            <a:r>
              <a:rPr lang="en-US" altLang="zh-HK" dirty="0">
                <a:latin typeface="Consolas" panose="020B0609020204030204" pitchFamily="49" charset="0"/>
                <a:cs typeface="Courier New" pitchFamily="49" charset="0"/>
              </a:rPr>
              <a:t>][j];	</a:t>
            </a:r>
            <a:r>
              <a:rPr lang="en-US" altLang="zh-HK" dirty="0">
                <a:solidFill>
                  <a:srgbClr val="006600"/>
                </a:solidFill>
                <a:latin typeface="Consolas" panose="020B0609020204030204" pitchFamily="49" charset="0"/>
                <a:cs typeface="Courier New" pitchFamily="49" charset="0"/>
              </a:rPr>
              <a:t>//[row][column]</a:t>
            </a:r>
          </a:p>
          <a:p>
            <a:endParaRPr lang="en-US" altLang="zh-HK" dirty="0"/>
          </a:p>
          <a:p>
            <a:r>
              <a:rPr lang="en-US" altLang="zh-HK" sz="2600" dirty="0"/>
              <a:t>The above statement will input an integer into row </a:t>
            </a:r>
            <a:r>
              <a:rPr lang="en-US" altLang="zh-HK" sz="2600" dirty="0" err="1"/>
              <a:t>i</a:t>
            </a:r>
            <a:r>
              <a:rPr lang="en-US" altLang="zh-HK" sz="2600" dirty="0"/>
              <a:t> and column j of the array.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5850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BMI Program</a:t>
            </a: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1C8F8A-9C69-4319-BDA6-63EDDDF0CFA8}" type="slidenum">
              <a:rPr lang="zh-TW" altLang="en-US" smtClean="0"/>
              <a:pPr/>
              <a:t>34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3400" y="1219200"/>
            <a:ext cx="8153400" cy="5105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main()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	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const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N=10;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	double data[N][2];// N records, each holds weight and height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	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int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, position;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1600" b="1" dirty="0">
              <a:latin typeface="Consolas" panose="020B0609020204030204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	for (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=0;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&lt;N;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++){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&lt;&lt; "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Weigth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(kg) Height(m):";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cin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&gt;&gt; data[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][0];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cin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&gt;&gt; data[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][1];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1600" b="1" dirty="0">
              <a:latin typeface="Consolas" panose="020B0609020204030204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for (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=0;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&lt;count;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++){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&lt;&lt; "BMI for " &lt;&lt; i+1 &lt;&lt; “is :”;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   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cout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&lt;&lt; data[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][0]/(data[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][1]*data[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][1]) &lt;&lt; </a:t>
            </a:r>
            <a:r>
              <a:rPr lang="en-US" altLang="zh-TW" sz="1600" b="1" dirty="0" err="1">
                <a:latin typeface="Consolas" panose="020B0609020204030204" pitchFamily="49" charset="0"/>
                <a:ea typeface="新細明體" charset="-120"/>
              </a:rPr>
              <a:t>endl</a:t>
            </a: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   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nsolas" panose="020B0609020204030204" pitchFamily="49" charset="0"/>
                <a:ea typeface="新細明體" charset="-12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24568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Summary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Clr>
                <a:schemeClr val="hlink"/>
              </a:buClr>
            </a:pPr>
            <a:r>
              <a:rPr lang="en-US" altLang="zh-TW" sz="2400" dirty="0">
                <a:ea typeface="新細明體" charset="-120"/>
              </a:rPr>
              <a:t>Array is a sequence of variables of the </a:t>
            </a:r>
            <a:r>
              <a:rPr lang="en-US" altLang="zh-TW" sz="2400" i="1" dirty="0">
                <a:ea typeface="新細明體" charset="-120"/>
              </a:rPr>
              <a:t>same</a:t>
            </a:r>
            <a:r>
              <a:rPr lang="en-US" altLang="zh-TW" sz="2400" dirty="0">
                <a:ea typeface="新細明體" charset="-120"/>
              </a:rPr>
              <a:t> data type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>
                <a:ea typeface="新細明體" charset="-120"/>
              </a:rPr>
              <a:t>Array elements are </a:t>
            </a:r>
            <a:r>
              <a:rPr lang="en-US" altLang="zh-TW" sz="2400" i="1" dirty="0">
                <a:ea typeface="新細明體" charset="-120"/>
              </a:rPr>
              <a:t>indexed</a:t>
            </a:r>
            <a:r>
              <a:rPr lang="en-US" altLang="zh-TW" sz="2400" dirty="0">
                <a:ea typeface="新細明體" charset="-120"/>
              </a:rPr>
              <a:t> and can be </a:t>
            </a:r>
            <a:r>
              <a:rPr lang="en-US" altLang="zh-TW" sz="2400" i="1" dirty="0">
                <a:ea typeface="新細明體" charset="-120"/>
              </a:rPr>
              <a:t>accessed</a:t>
            </a:r>
            <a:r>
              <a:rPr lang="en-US" altLang="zh-TW" sz="2400" dirty="0">
                <a:ea typeface="新細明體" charset="-120"/>
              </a:rPr>
              <a:t> by the use of subscripts, e.g. </a:t>
            </a:r>
            <a:r>
              <a:rPr lang="en-US" altLang="zh-TW" sz="2400" dirty="0" err="1">
                <a:ea typeface="新細明體" charset="-120"/>
              </a:rPr>
              <a:t>array_name</a:t>
            </a:r>
            <a:r>
              <a:rPr lang="en-US" altLang="zh-TW" sz="2400" dirty="0">
                <a:ea typeface="新細明體" charset="-120"/>
              </a:rPr>
              <a:t>[1], </a:t>
            </a:r>
            <a:r>
              <a:rPr lang="en-US" altLang="zh-TW" sz="2400" dirty="0" err="1">
                <a:ea typeface="新細明體" charset="-120"/>
              </a:rPr>
              <a:t>array_name</a:t>
            </a:r>
            <a:r>
              <a:rPr lang="en-US" altLang="zh-TW" sz="2400" dirty="0">
                <a:ea typeface="新細明體" charset="-120"/>
              </a:rPr>
              <a:t>[4]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>
                <a:ea typeface="新細明體" charset="-120"/>
              </a:rPr>
              <a:t>Array elements are </a:t>
            </a:r>
            <a:r>
              <a:rPr lang="en-US" altLang="zh-TW" sz="2400" i="1" dirty="0">
                <a:ea typeface="新細明體" charset="-120"/>
              </a:rPr>
              <a:t>stored</a:t>
            </a:r>
            <a:r>
              <a:rPr lang="en-US" altLang="zh-TW" sz="2400" dirty="0">
                <a:ea typeface="新細明體" charset="-120"/>
              </a:rPr>
              <a:t> </a:t>
            </a:r>
            <a:r>
              <a:rPr lang="en-US" altLang="zh-TW" sz="2400" i="1" dirty="0">
                <a:ea typeface="新細明體" charset="-120"/>
              </a:rPr>
              <a:t>contiguously</a:t>
            </a:r>
            <a:r>
              <a:rPr lang="en-US" altLang="zh-TW" sz="2400" dirty="0">
                <a:ea typeface="新細明體" charset="-120"/>
              </a:rPr>
              <a:t> in memory space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>
                <a:ea typeface="新細明體" charset="-120"/>
              </a:rPr>
              <a:t>Array Declaration, Initialization, Searching and Sorting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>
                <a:ea typeface="新細明體" charset="-120"/>
              </a:rPr>
              <a:t>Array can be multi-dimensional, i.e</a:t>
            </a:r>
            <a:r>
              <a:rPr lang="en-US" altLang="zh-TW" sz="2400">
                <a:ea typeface="新細明體" charset="-120"/>
              </a:rPr>
              <a:t>. 2D</a:t>
            </a:r>
            <a:endParaRPr lang="en-US" altLang="zh-TW" sz="24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marL="0" indent="0" eaLnBrk="1" hangingPunct="1">
              <a:buClr>
                <a:schemeClr val="hlink"/>
              </a:buClr>
              <a:buNone/>
            </a:pPr>
            <a:endParaRPr lang="en-US" altLang="zh-TW" sz="2400" dirty="0">
              <a:ea typeface="新細明體" charset="-120"/>
            </a:endParaRP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1C8F8A-9C69-4319-BDA6-63EDDDF0CFA8}" type="slidenum">
              <a:rPr lang="zh-TW" altLang="en-US" smtClean="0"/>
              <a:pPr/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60266692"/>
      </p:ext>
    </p:extLst>
  </p:cSld>
  <p:clrMapOvr>
    <a:masterClrMapping/>
  </p:clrMapOvr>
</p:sld>
</file>

<file path=ppt/theme/theme1.xml><?xml version="1.0" encoding="utf-8"?>
<a:theme xmlns:a="http://schemas.openxmlformats.org/drawingml/2006/main" name="My whit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15067</TotalTime>
  <Words>1485</Words>
  <Application>Microsoft Macintosh PowerPoint</Application>
  <PresentationFormat>On-screen Show (4:3)</PresentationFormat>
  <Paragraphs>445</Paragraphs>
  <Slides>35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ＭＳ Ｐゴシック</vt:lpstr>
      <vt:lpstr>新細明體</vt:lpstr>
      <vt:lpstr>宋体</vt:lpstr>
      <vt:lpstr>Arial</vt:lpstr>
      <vt:lpstr>Calibri</vt:lpstr>
      <vt:lpstr>Comic Sans MS</vt:lpstr>
      <vt:lpstr>Consolas</vt:lpstr>
      <vt:lpstr>Courier New</vt:lpstr>
      <vt:lpstr>Verdana</vt:lpstr>
      <vt:lpstr>Wingdings</vt:lpstr>
      <vt:lpstr>Wingdings 2</vt:lpstr>
      <vt:lpstr>My white Theme</vt:lpstr>
      <vt:lpstr>Visio</vt:lpstr>
      <vt:lpstr>CS2311 Computer Programming</vt:lpstr>
      <vt:lpstr>Example 1</vt:lpstr>
      <vt:lpstr>The program</vt:lpstr>
      <vt:lpstr>What is an Array?</vt:lpstr>
      <vt:lpstr>Outline</vt:lpstr>
      <vt:lpstr>Array definition</vt:lpstr>
      <vt:lpstr>Storing values in array elements</vt:lpstr>
      <vt:lpstr>Retrieving values from an array</vt:lpstr>
      <vt:lpstr>Summary of Array Declaration and Access</vt:lpstr>
      <vt:lpstr>Example 1 (using an integer array with 10 elements)</vt:lpstr>
      <vt:lpstr>Example 2: counting digits</vt:lpstr>
      <vt:lpstr>The program: buggy version</vt:lpstr>
      <vt:lpstr>The actual output (incorrect!)</vt:lpstr>
      <vt:lpstr>It's a good practice to initialize arrays </vt:lpstr>
      <vt:lpstr>Array initializer</vt:lpstr>
      <vt:lpstr>Correct program for example 2</vt:lpstr>
      <vt:lpstr>Array Initialization Summary</vt:lpstr>
      <vt:lpstr>Example 3: Comparing 2 arrays</vt:lpstr>
      <vt:lpstr>Array equality</vt:lpstr>
      <vt:lpstr>The Program</vt:lpstr>
      <vt:lpstr>Example 4: Searching</vt:lpstr>
      <vt:lpstr>Searching for the rabbit (Case I)</vt:lpstr>
      <vt:lpstr>Searching for the rabbit (Case II)</vt:lpstr>
      <vt:lpstr>Searching for x=15 (Case 1)</vt:lpstr>
      <vt:lpstr>Searching for x=8 (Case 2)</vt:lpstr>
      <vt:lpstr>The program</vt:lpstr>
      <vt:lpstr>Example 5: Sorting</vt:lpstr>
      <vt:lpstr>Bubble Sort</vt:lpstr>
      <vt:lpstr>Bubble Sort</vt:lpstr>
      <vt:lpstr>Bubble Sort</vt:lpstr>
      <vt:lpstr>Multi-dimensional Array</vt:lpstr>
      <vt:lpstr>PowerPoint Presentation</vt:lpstr>
      <vt:lpstr>Multi-dimensional Array</vt:lpstr>
      <vt:lpstr>BMI Program</vt:lpstr>
      <vt:lpstr>Summary</vt:lpstr>
    </vt:vector>
  </TitlesOfParts>
  <Company>City University of Hong Kong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</dc:title>
  <dc:creator>joe</dc:creator>
  <cp:lastModifiedBy>Henry Xu</cp:lastModifiedBy>
  <cp:revision>279</cp:revision>
  <dcterms:created xsi:type="dcterms:W3CDTF">2009-04-30T13:38:41Z</dcterms:created>
  <dcterms:modified xsi:type="dcterms:W3CDTF">2018-10-13T14:45:07Z</dcterms:modified>
</cp:coreProperties>
</file>