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593" r:id="rId2"/>
    <p:sldId id="594" r:id="rId3"/>
    <p:sldId id="266" r:id="rId4"/>
    <p:sldId id="267" r:id="rId5"/>
    <p:sldId id="268" r:id="rId6"/>
    <p:sldId id="301" r:id="rId7"/>
    <p:sldId id="313" r:id="rId8"/>
    <p:sldId id="270" r:id="rId9"/>
    <p:sldId id="271" r:id="rId10"/>
    <p:sldId id="310" r:id="rId11"/>
    <p:sldId id="595" r:id="rId12"/>
    <p:sldId id="596" r:id="rId13"/>
    <p:sldId id="306" r:id="rId14"/>
    <p:sldId id="597" r:id="rId15"/>
    <p:sldId id="309" r:id="rId16"/>
    <p:sldId id="598" r:id="rId17"/>
    <p:sldId id="599" r:id="rId18"/>
    <p:sldId id="676" r:id="rId19"/>
    <p:sldId id="282" r:id="rId20"/>
    <p:sldId id="677" r:id="rId21"/>
    <p:sldId id="283" r:id="rId22"/>
    <p:sldId id="284" r:id="rId23"/>
    <p:sldId id="285" r:id="rId24"/>
    <p:sldId id="678" r:id="rId25"/>
    <p:sldId id="289" r:id="rId26"/>
    <p:sldId id="318" r:id="rId27"/>
    <p:sldId id="319" r:id="rId28"/>
    <p:sldId id="320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DDD83E-8AF1-444C-B392-22A1895E0C22}" v="4" dt="2024-04-14T03:46:08.1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0" autoAdjust="0"/>
    <p:restoredTop sz="75714"/>
  </p:normalViewPr>
  <p:slideViewPr>
    <p:cSldViewPr snapToGrid="0">
      <p:cViewPr varScale="1">
        <p:scale>
          <a:sx n="95" d="100"/>
          <a:sy n="95" d="100"/>
        </p:scale>
        <p:origin x="1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. MA Kede" userId="8e2e9ef6-c706-44f8-b4b4-1ac80fff312e" providerId="ADAL" clId="{92DDD83E-8AF1-444C-B392-22A1895E0C22}"/>
    <pc:docChg chg="undo custSel delSld modSld">
      <pc:chgData name="Prof. MA Kede" userId="8e2e9ef6-c706-44f8-b4b4-1ac80fff312e" providerId="ADAL" clId="{92DDD83E-8AF1-444C-B392-22A1895E0C22}" dt="2024-04-14T08:46:16.643" v="73" actId="5793"/>
      <pc:docMkLst>
        <pc:docMk/>
      </pc:docMkLst>
      <pc:sldChg chg="addSp delSp modSp mod">
        <pc:chgData name="Prof. MA Kede" userId="8e2e9ef6-c706-44f8-b4b4-1ac80fff312e" providerId="ADAL" clId="{92DDD83E-8AF1-444C-B392-22A1895E0C22}" dt="2024-04-14T02:19:24.168" v="53" actId="20577"/>
        <pc:sldMkLst>
          <pc:docMk/>
          <pc:sldMk cId="1806889963" sldId="266"/>
        </pc:sldMkLst>
        <pc:spChg chg="add del mod">
          <ac:chgData name="Prof. MA Kede" userId="8e2e9ef6-c706-44f8-b4b4-1ac80fff312e" providerId="ADAL" clId="{92DDD83E-8AF1-444C-B392-22A1895E0C22}" dt="2024-04-14T02:18:54.701" v="4"/>
          <ac:spMkLst>
            <pc:docMk/>
            <pc:sldMk cId="1806889963" sldId="266"/>
            <ac:spMk id="2" creationId="{32181D84-DBF6-5B1F-CB2D-9608DA66227A}"/>
          </ac:spMkLst>
        </pc:spChg>
        <pc:spChg chg="add mod">
          <ac:chgData name="Prof. MA Kede" userId="8e2e9ef6-c706-44f8-b4b4-1ac80fff312e" providerId="ADAL" clId="{92DDD83E-8AF1-444C-B392-22A1895E0C22}" dt="2024-04-14T02:19:24.168" v="53" actId="20577"/>
          <ac:spMkLst>
            <pc:docMk/>
            <pc:sldMk cId="1806889963" sldId="266"/>
            <ac:spMk id="4" creationId="{71D87C8D-12B6-5590-2979-2474C9224143}"/>
          </ac:spMkLst>
        </pc:spChg>
      </pc:sldChg>
      <pc:sldChg chg="addSp modSp">
        <pc:chgData name="Prof. MA Kede" userId="8e2e9ef6-c706-44f8-b4b4-1ac80fff312e" providerId="ADAL" clId="{92DDD83E-8AF1-444C-B392-22A1895E0C22}" dt="2024-04-14T03:46:01.019" v="68"/>
        <pc:sldMkLst>
          <pc:docMk/>
          <pc:sldMk cId="581213332" sldId="270"/>
        </pc:sldMkLst>
        <pc:spChg chg="add mod">
          <ac:chgData name="Prof. MA Kede" userId="8e2e9ef6-c706-44f8-b4b4-1ac80fff312e" providerId="ADAL" clId="{92DDD83E-8AF1-444C-B392-22A1895E0C22}" dt="2024-04-14T03:46:01.019" v="68"/>
          <ac:spMkLst>
            <pc:docMk/>
            <pc:sldMk cId="581213332" sldId="270"/>
            <ac:spMk id="2" creationId="{D2948E76-4905-A38E-4BC7-A492D39FE7CC}"/>
          </ac:spMkLst>
        </pc:spChg>
      </pc:sldChg>
      <pc:sldChg chg="del">
        <pc:chgData name="Prof. MA Kede" userId="8e2e9ef6-c706-44f8-b4b4-1ac80fff312e" providerId="ADAL" clId="{92DDD83E-8AF1-444C-B392-22A1895E0C22}" dt="2024-04-14T07:19:53.392" v="69" actId="2696"/>
        <pc:sldMkLst>
          <pc:docMk/>
          <pc:sldMk cId="599368167" sldId="307"/>
        </pc:sldMkLst>
      </pc:sldChg>
      <pc:sldChg chg="del">
        <pc:chgData name="Prof. MA Kede" userId="8e2e9ef6-c706-44f8-b4b4-1ac80fff312e" providerId="ADAL" clId="{92DDD83E-8AF1-444C-B392-22A1895E0C22}" dt="2024-04-14T07:43:51.702" v="70" actId="2696"/>
        <pc:sldMkLst>
          <pc:docMk/>
          <pc:sldMk cId="3741212147" sldId="308"/>
        </pc:sldMkLst>
      </pc:sldChg>
      <pc:sldChg chg="modSp mod">
        <pc:chgData name="Prof. MA Kede" userId="8e2e9ef6-c706-44f8-b4b4-1ac80fff312e" providerId="ADAL" clId="{92DDD83E-8AF1-444C-B392-22A1895E0C22}" dt="2024-04-14T03:45:52.116" v="67" actId="20577"/>
        <pc:sldMkLst>
          <pc:docMk/>
          <pc:sldMk cId="2474371368" sldId="313"/>
        </pc:sldMkLst>
        <pc:spChg chg="mod">
          <ac:chgData name="Prof. MA Kede" userId="8e2e9ef6-c706-44f8-b4b4-1ac80fff312e" providerId="ADAL" clId="{92DDD83E-8AF1-444C-B392-22A1895E0C22}" dt="2024-04-14T03:45:52.116" v="67" actId="20577"/>
          <ac:spMkLst>
            <pc:docMk/>
            <pc:sldMk cId="2474371368" sldId="313"/>
            <ac:spMk id="4" creationId="{A7EC8D56-ECFC-5340-84EB-D2CBAC5A2C4C}"/>
          </ac:spMkLst>
        </pc:spChg>
      </pc:sldChg>
      <pc:sldChg chg="modSp mod">
        <pc:chgData name="Prof. MA Kede" userId="8e2e9ef6-c706-44f8-b4b4-1ac80fff312e" providerId="ADAL" clId="{92DDD83E-8AF1-444C-B392-22A1895E0C22}" dt="2024-04-14T08:46:16.643" v="73" actId="5793"/>
        <pc:sldMkLst>
          <pc:docMk/>
          <pc:sldMk cId="3831931347" sldId="319"/>
        </pc:sldMkLst>
        <pc:spChg chg="mod">
          <ac:chgData name="Prof. MA Kede" userId="8e2e9ef6-c706-44f8-b4b4-1ac80fff312e" providerId="ADAL" clId="{92DDD83E-8AF1-444C-B392-22A1895E0C22}" dt="2024-04-14T08:46:16.643" v="73" actId="5793"/>
          <ac:spMkLst>
            <pc:docMk/>
            <pc:sldMk cId="3831931347" sldId="319"/>
            <ac:spMk id="3" creationId="{00000000-0000-0000-0000-000000000000}"/>
          </ac:spMkLst>
        </pc:spChg>
      </pc:sldChg>
      <pc:sldChg chg="modSp mod">
        <pc:chgData name="Prof. MA Kede" userId="8e2e9ef6-c706-44f8-b4b4-1ac80fff312e" providerId="ADAL" clId="{92DDD83E-8AF1-444C-B392-22A1895E0C22}" dt="2024-04-14T02:18:48.142" v="1" actId="20577"/>
        <pc:sldMkLst>
          <pc:docMk/>
          <pc:sldMk cId="0" sldId="593"/>
        </pc:sldMkLst>
        <pc:spChg chg="mod">
          <ac:chgData name="Prof. MA Kede" userId="8e2e9ef6-c706-44f8-b4b4-1ac80fff312e" providerId="ADAL" clId="{92DDD83E-8AF1-444C-B392-22A1895E0C22}" dt="2024-04-14T02:18:48.142" v="1" actId="20577"/>
          <ac:spMkLst>
            <pc:docMk/>
            <pc:sldMk cId="0" sldId="593"/>
            <ac:spMk id="3" creationId="{00000000-0000-0000-0000-000000000000}"/>
          </ac:spMkLst>
        </pc:spChg>
      </pc:sldChg>
      <pc:sldChg chg="del">
        <pc:chgData name="Prof. MA Kede" userId="8e2e9ef6-c706-44f8-b4b4-1ac80fff312e" providerId="ADAL" clId="{92DDD83E-8AF1-444C-B392-22A1895E0C22}" dt="2024-04-14T07:46:09.574" v="71" actId="2696"/>
        <pc:sldMkLst>
          <pc:docMk/>
          <pc:sldMk cId="1723814167" sldId="675"/>
        </pc:sldMkLst>
      </pc:sldChg>
    </pc:docChg>
  </pc:docChgLst>
  <pc:docChgLst>
    <pc:chgData name="Dr. MA Kede" userId="8e2e9ef6-c706-44f8-b4b4-1ac80fff312e" providerId="ADAL" clId="{BE6B7A27-E3B9-D047-8571-420711584F86}"/>
    <pc:docChg chg="custSel modSld">
      <pc:chgData name="Dr. MA Kede" userId="8e2e9ef6-c706-44f8-b4b4-1ac80fff312e" providerId="ADAL" clId="{BE6B7A27-E3B9-D047-8571-420711584F86}" dt="2023-04-02T03:51:25.998" v="128" actId="20577"/>
      <pc:docMkLst>
        <pc:docMk/>
      </pc:docMkLst>
      <pc:sldChg chg="modSp">
        <pc:chgData name="Dr. MA Kede" userId="8e2e9ef6-c706-44f8-b4b4-1ac80fff312e" providerId="ADAL" clId="{BE6B7A27-E3B9-D047-8571-420711584F86}" dt="2023-04-02T03:28:44.917" v="9" actId="20577"/>
        <pc:sldMkLst>
          <pc:docMk/>
          <pc:sldMk cId="1806889963" sldId="266"/>
        </pc:sldMkLst>
        <pc:spChg chg="mod">
          <ac:chgData name="Dr. MA Kede" userId="8e2e9ef6-c706-44f8-b4b4-1ac80fff312e" providerId="ADAL" clId="{BE6B7A27-E3B9-D047-8571-420711584F86}" dt="2023-04-02T03:28:44.917" v="9" actId="20577"/>
          <ac:spMkLst>
            <pc:docMk/>
            <pc:sldMk cId="1806889963" sldId="266"/>
            <ac:spMk id="3" creationId="{00000000-0000-0000-0000-000000000000}"/>
          </ac:spMkLst>
        </pc:spChg>
      </pc:sldChg>
      <pc:sldChg chg="modAnim">
        <pc:chgData name="Dr. MA Kede" userId="8e2e9ef6-c706-44f8-b4b4-1ac80fff312e" providerId="ADAL" clId="{BE6B7A27-E3B9-D047-8571-420711584F86}" dt="2023-04-02T03:49:07.585" v="94"/>
        <pc:sldMkLst>
          <pc:docMk/>
          <pc:sldMk cId="2494927418" sldId="285"/>
        </pc:sldMkLst>
      </pc:sldChg>
      <pc:sldChg chg="modSp mod modAnim">
        <pc:chgData name="Dr. MA Kede" userId="8e2e9ef6-c706-44f8-b4b4-1ac80fff312e" providerId="ADAL" clId="{BE6B7A27-E3B9-D047-8571-420711584F86}" dt="2023-04-02T03:35:28.355" v="91" actId="20577"/>
        <pc:sldMkLst>
          <pc:docMk/>
          <pc:sldMk cId="599368167" sldId="307"/>
        </pc:sldMkLst>
        <pc:spChg chg="mod">
          <ac:chgData name="Dr. MA Kede" userId="8e2e9ef6-c706-44f8-b4b4-1ac80fff312e" providerId="ADAL" clId="{BE6B7A27-E3B9-D047-8571-420711584F86}" dt="2023-04-02T03:35:28.355" v="91" actId="20577"/>
          <ac:spMkLst>
            <pc:docMk/>
            <pc:sldMk cId="599368167" sldId="307"/>
            <ac:spMk id="3" creationId="{00000000-0000-0000-0000-000000000000}"/>
          </ac:spMkLst>
        </pc:spChg>
      </pc:sldChg>
      <pc:sldChg chg="modSp mod">
        <pc:chgData name="Dr. MA Kede" userId="8e2e9ef6-c706-44f8-b4b4-1ac80fff312e" providerId="ADAL" clId="{BE6B7A27-E3B9-D047-8571-420711584F86}" dt="2023-04-02T03:51:25.998" v="128" actId="20577"/>
        <pc:sldMkLst>
          <pc:docMk/>
          <pc:sldMk cId="1780487582" sldId="320"/>
        </pc:sldMkLst>
        <pc:spChg chg="mod">
          <ac:chgData name="Dr. MA Kede" userId="8e2e9ef6-c706-44f8-b4b4-1ac80fff312e" providerId="ADAL" clId="{BE6B7A27-E3B9-D047-8571-420711584F86}" dt="2023-04-02T03:51:25.998" v="128" actId="20577"/>
          <ac:spMkLst>
            <pc:docMk/>
            <pc:sldMk cId="1780487582" sldId="320"/>
            <ac:spMk id="3" creationId="{00000000-0000-0000-0000-000000000000}"/>
          </ac:spMkLst>
        </pc:spChg>
      </pc:sldChg>
      <pc:sldChg chg="modSp">
        <pc:chgData name="Dr. MA Kede" userId="8e2e9ef6-c706-44f8-b4b4-1ac80fff312e" providerId="ADAL" clId="{BE6B7A27-E3B9-D047-8571-420711584F86}" dt="2023-04-02T03:45:43.559" v="92" actId="114"/>
        <pc:sldMkLst>
          <pc:docMk/>
          <pc:sldMk cId="1723814167" sldId="675"/>
        </pc:sldMkLst>
        <pc:spChg chg="mod">
          <ac:chgData name="Dr. MA Kede" userId="8e2e9ef6-c706-44f8-b4b4-1ac80fff312e" providerId="ADAL" clId="{BE6B7A27-E3B9-D047-8571-420711584F86}" dt="2023-04-02T03:45:43.559" v="92" actId="114"/>
          <ac:spMkLst>
            <pc:docMk/>
            <pc:sldMk cId="1723814167" sldId="675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5F2DCD-EC41-49F3-9748-093B53159B11}" type="datetimeFigureOut">
              <a:rPr lang="en-US" smtClean="0"/>
              <a:t>4/14/24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DB284-573B-4B63-AD79-97B3604C5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88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50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55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DB284-573B-4B63-AD79-97B3604C5CF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33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4/14/24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380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4/14/24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82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2024/4/14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271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2024/4/14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71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2024/4/14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406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2024/4/14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60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2024/4/14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263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2024/4/14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95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2024/4/14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888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2024/4/14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04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2024/4/14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631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2024/4/14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406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7994-8510-4C4E-B19E-27C802D47271}" type="datetimeFigureOut">
              <a:rPr lang="zh-CN" altLang="en-US" smtClean="0"/>
              <a:t>2024/4/14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19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07994-8510-4C4E-B19E-27C802D47271}" type="datetimeFigureOut">
              <a:rPr lang="zh-CN" altLang="en-US" smtClean="0"/>
              <a:t>2024/4/14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94640-3A23-4484-87A7-3792C319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83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dirty="0"/>
              <a:t> </a:t>
            </a:r>
            <a:r>
              <a:rPr lang="en-US" sz="3600" b="1" dirty="0">
                <a:solidFill>
                  <a:schemeClr val="accent1"/>
                </a:solidFill>
              </a:rPr>
              <a:t>Revision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solidFill>
                  <a:schemeClr val="accent1"/>
                </a:solidFill>
              </a:rPr>
              <a:t>CS 2402 Lecture 1</a:t>
            </a:r>
            <a:r>
              <a:rPr lang="en-US" altLang="zh-CN" sz="3000" dirty="0">
                <a:solidFill>
                  <a:schemeClr val="accent1"/>
                </a:solidFill>
              </a:rPr>
              <a:t>2</a:t>
            </a:r>
            <a:endParaRPr lang="en-US" sz="30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1. Concepts</a:t>
            </a:r>
          </a:p>
        </p:txBody>
      </p:sp>
    </p:spTree>
    <p:extLst>
      <p:ext uri="{BB962C8B-B14F-4D97-AF65-F5344CB8AC3E}">
        <p14:creationId xmlns:p14="http://schemas.microsoft.com/office/powerpoint/2010/main" val="1700745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44140"/>
          </a:xfrm>
        </p:spPr>
        <p:txBody>
          <a:bodyPr>
            <a:normAutofit/>
          </a:bodyPr>
          <a:lstStyle/>
          <a:p>
            <a:r>
              <a:rPr lang="en-US" sz="2400" dirty="0"/>
              <a:t>An </a:t>
            </a:r>
            <a:r>
              <a:rPr lang="en-US" sz="2400" b="1" dirty="0"/>
              <a:t>outcome</a:t>
            </a:r>
            <a:r>
              <a:rPr lang="en-US" sz="2400" dirty="0"/>
              <a:t> (sample) is a possible result of a random experiment</a:t>
            </a:r>
          </a:p>
          <a:p>
            <a:pPr lvl="1"/>
            <a:r>
              <a:rPr lang="en-US" sz="2200" dirty="0"/>
              <a:t>Outcomes are </a:t>
            </a:r>
            <a:r>
              <a:rPr lang="en-US" sz="2200" b="1" dirty="0"/>
              <a:t>unique </a:t>
            </a:r>
            <a:r>
              <a:rPr lang="en-US" sz="2200" dirty="0"/>
              <a:t>(mutually exclusive, not overlapping)</a:t>
            </a:r>
          </a:p>
          <a:p>
            <a:pPr lvl="1"/>
            <a:endParaRPr lang="en-US" sz="2200" dirty="0"/>
          </a:p>
          <a:p>
            <a:pPr marL="355600" indent="-342900"/>
            <a:r>
              <a:rPr lang="en-HK" sz="2400" b="1" dirty="0"/>
              <a:t>Sample Space</a:t>
            </a:r>
            <a:r>
              <a:rPr lang="en-HK" sz="2400" dirty="0"/>
              <a:t> is the </a:t>
            </a:r>
            <a:r>
              <a:rPr lang="en-HK" sz="2400" b="1" dirty="0"/>
              <a:t>set</a:t>
            </a:r>
            <a:r>
              <a:rPr lang="en-HK" sz="2400" dirty="0"/>
              <a:t> of all the possible outcomes</a:t>
            </a:r>
          </a:p>
          <a:p>
            <a:pPr marL="355600" indent="-342900"/>
            <a:endParaRPr lang="en-HK" sz="2400" dirty="0"/>
          </a:p>
          <a:p>
            <a:pPr marL="355600" indent="-342900"/>
            <a:r>
              <a:rPr lang="en-HK" sz="2400" dirty="0"/>
              <a:t>An </a:t>
            </a:r>
            <a:r>
              <a:rPr lang="en-HK" sz="2400" b="1" dirty="0"/>
              <a:t>event</a:t>
            </a:r>
            <a:r>
              <a:rPr lang="en-HK" sz="2400" dirty="0"/>
              <a:t> A is a </a:t>
            </a:r>
            <a:r>
              <a:rPr lang="en-HK" sz="2400" b="1" dirty="0"/>
              <a:t>set</a:t>
            </a:r>
            <a:r>
              <a:rPr lang="en-HK" sz="2400" dirty="0"/>
              <a:t> of outcomes</a:t>
            </a:r>
          </a:p>
          <a:p>
            <a:pPr marL="12700" indent="0">
              <a:buNone/>
            </a:pPr>
            <a:r>
              <a:rPr lang="en-HK" sz="2400" dirty="0"/>
              <a:t>  </a:t>
            </a:r>
          </a:p>
          <a:p>
            <a:pPr marL="355600" indent="-342900"/>
            <a:r>
              <a:rPr lang="en-HK" sz="2400" b="1" dirty="0"/>
              <a:t>Random Variable</a:t>
            </a:r>
            <a:r>
              <a:rPr lang="en-HK" sz="2400" dirty="0">
                <a:solidFill>
                  <a:srgbClr val="FF0000"/>
                </a:solidFill>
              </a:rPr>
              <a:t> </a:t>
            </a:r>
            <a:r>
              <a:rPr lang="en-HK" sz="2400" dirty="0"/>
              <a:t>X: its value depends on outcomes of a random experiment </a:t>
            </a:r>
          </a:p>
          <a:p>
            <a:pPr marL="812800" lvl="1" indent="-342900"/>
            <a:r>
              <a:rPr lang="en-HK" sz="2200" dirty="0"/>
              <a:t>For example: X is the number of a rolling dice</a:t>
            </a:r>
          </a:p>
          <a:p>
            <a:pPr marL="1270000" lvl="2" indent="-342900"/>
            <a:r>
              <a:rPr lang="en-HK" sz="1800" dirty="0"/>
              <a:t>{X=1} is an event; {X&gt;2} is an event   </a:t>
            </a:r>
          </a:p>
          <a:p>
            <a:pPr marL="355600" indent="-342900"/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1D87C8D-12B6-5590-2979-2474C9224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Sample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Space and Random Variable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88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48886"/>
            <a:ext cx="9950726" cy="4351338"/>
          </a:xfrm>
        </p:spPr>
        <p:txBody>
          <a:bodyPr>
            <a:normAutofit/>
          </a:bodyPr>
          <a:lstStyle/>
          <a:p>
            <a:r>
              <a:rPr lang="en-US" sz="2400" dirty="0"/>
              <a:t>The probability of an event is the </a:t>
            </a:r>
            <a:r>
              <a:rPr lang="en-US" sz="2400" b="1" dirty="0"/>
              <a:t>relative frequency </a:t>
            </a:r>
            <a:r>
              <a:rPr lang="en-US" sz="2400" dirty="0"/>
              <a:t>of occurrence in the experiment</a:t>
            </a:r>
          </a:p>
          <a:p>
            <a:r>
              <a:rPr lang="en-US" sz="2400" dirty="0"/>
              <a:t>Probability of event E is</a:t>
            </a:r>
          </a:p>
          <a:p>
            <a:pPr lvl="1">
              <a:spcBef>
                <a:spcPts val="1800"/>
              </a:spcBef>
            </a:pPr>
            <a:r>
              <a:rPr lang="en-US" dirty="0"/>
              <a:t>P(E) = </a:t>
            </a:r>
          </a:p>
          <a:p>
            <a:pPr lvl="1">
              <a:spcBef>
                <a:spcPts val="3000"/>
              </a:spcBef>
            </a:pPr>
            <a:r>
              <a:rPr lang="en-US" dirty="0"/>
              <a:t>The value of P is between 0 and 1, inclusive</a:t>
            </a:r>
          </a:p>
          <a:p>
            <a:pPr lvl="1">
              <a:spcBef>
                <a:spcPts val="3000"/>
              </a:spcBef>
            </a:pPr>
            <a:r>
              <a:rPr lang="en-HK" dirty="0"/>
              <a:t>Assume that each outcome has the same relative frequency</a:t>
            </a:r>
            <a:r>
              <a:rPr lang="en-HK" sz="2000" dirty="0"/>
              <a:t> 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4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2530161" y="3054167"/>
            <a:ext cx="3459409" cy="749666"/>
            <a:chOff x="2109165" y="3034501"/>
            <a:chExt cx="3459409" cy="749666"/>
          </a:xfrm>
        </p:grpSpPr>
        <p:sp>
          <p:nvSpPr>
            <p:cNvPr id="6" name="TextBox 5"/>
            <p:cNvSpPr txBox="1"/>
            <p:nvPr/>
          </p:nvSpPr>
          <p:spPr>
            <a:xfrm>
              <a:off x="2155625" y="3034501"/>
              <a:ext cx="25459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number of outcomes in 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09165" y="3414835"/>
              <a:ext cx="34594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total number of possible outcomes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2185857" y="3414835"/>
              <a:ext cx="3118960" cy="30726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8323935" y="2336415"/>
            <a:ext cx="2088572" cy="1908246"/>
            <a:chOff x="6482695" y="-232385"/>
            <a:chExt cx="2907125" cy="2038378"/>
          </a:xfrm>
        </p:grpSpPr>
        <p:sp>
          <p:nvSpPr>
            <p:cNvPr id="13" name="Oval 12"/>
            <p:cNvSpPr/>
            <p:nvPr/>
          </p:nvSpPr>
          <p:spPr>
            <a:xfrm>
              <a:off x="6482695" y="107576"/>
              <a:ext cx="2907125" cy="169841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7667932" y="660534"/>
              <a:ext cx="1455382" cy="8285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11378" y="-232385"/>
              <a:ext cx="2180502" cy="328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The sample space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851491" y="867435"/>
              <a:ext cx="1009686" cy="328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event 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636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solidFill>
                  <a:schemeClr val="accent1"/>
                </a:solidFill>
                <a:ea typeface="宋体" panose="02010600030101010101" pitchFamily="2" charset="-122"/>
              </a:rPr>
              <a:t>Math Definition of Probability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Probability is a way to assign numbers to events, which satisfies: </a:t>
            </a:r>
          </a:p>
          <a:p>
            <a:pPr eaLnBrk="1" hangingPunct="1"/>
            <a:r>
              <a:rPr lang="en-US" altLang="zh-CN" sz="2400" dirty="0">
                <a:ea typeface="宋体" panose="02010600030101010101" pitchFamily="2" charset="-122"/>
              </a:rPr>
              <a:t>For any event A</a:t>
            </a:r>
          </a:p>
          <a:p>
            <a:pPr eaLnBrk="1" hangingPunct="1"/>
            <a:endParaRPr lang="en-US" altLang="zh-CN" sz="2400" dirty="0">
              <a:solidFill>
                <a:schemeClr val="accent2"/>
              </a:solidFill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 sz="2400" dirty="0">
                <a:ea typeface="宋体" panose="02010600030101010101" pitchFamily="2" charset="-122"/>
              </a:rPr>
              <a:t>If S is the sample space, P(S) = 1 </a:t>
            </a:r>
          </a:p>
          <a:p>
            <a:pPr eaLnBrk="1" hangingPunct="1"/>
            <a:r>
              <a:rPr lang="en-US" altLang="zh-CN" sz="2400" dirty="0">
                <a:ea typeface="宋体" panose="02010600030101010101" pitchFamily="2" charset="-122"/>
              </a:rPr>
              <a:t>For a finite or infinite sequences of </a:t>
            </a:r>
            <a:r>
              <a:rPr lang="en-US" altLang="zh-CN" sz="2400" b="1" dirty="0">
                <a:ea typeface="宋体" panose="02010600030101010101" pitchFamily="2" charset="-122"/>
              </a:rPr>
              <a:t>disjoint</a:t>
            </a:r>
            <a:r>
              <a:rPr lang="en-US" altLang="zh-CN" sz="2400" dirty="0">
                <a:ea typeface="宋体" panose="02010600030101010101" pitchFamily="2" charset="-122"/>
              </a:rPr>
              <a:t> events </a:t>
            </a:r>
          </a:p>
          <a:p>
            <a:pPr marL="0" indent="0">
              <a:buNone/>
            </a:pPr>
            <a:endParaRPr lang="en-US" altLang="zh-CN" sz="2400" dirty="0">
              <a:ea typeface="宋体" panose="02010600030101010101" pitchFamily="2" charset="-122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009153"/>
              </p:ext>
            </p:extLst>
          </p:nvPr>
        </p:nvGraphicFramePr>
        <p:xfrm>
          <a:off x="4919870" y="2574236"/>
          <a:ext cx="1381538" cy="384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774360" imgH="203040" progId="Equation.3">
                  <p:embed/>
                </p:oleObj>
              </mc:Choice>
              <mc:Fallback>
                <p:oleObj name="公式" r:id="rId2" imgW="774360" imgH="203040" progId="Equation.3">
                  <p:embed/>
                  <p:pic>
                    <p:nvPicPr>
                      <p:cNvPr id="409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9870" y="2574236"/>
                        <a:ext cx="1381538" cy="3842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641579"/>
              </p:ext>
            </p:extLst>
          </p:nvPr>
        </p:nvGraphicFramePr>
        <p:xfrm>
          <a:off x="4505852" y="4186474"/>
          <a:ext cx="2198104" cy="638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80800" imgH="342720" progId="Equation.3">
                  <p:embed/>
                </p:oleObj>
              </mc:Choice>
              <mc:Fallback>
                <p:oleObj name="Equation" r:id="rId4" imgW="1180800" imgH="342720" progId="Equation.3">
                  <p:embed/>
                  <p:pic>
                    <p:nvPicPr>
                      <p:cNvPr id="409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5852" y="4186474"/>
                        <a:ext cx="2198104" cy="6381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373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Conditional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Let A and B be two events, where P(B) &gt; 0. The conditional probability of A given B is: </a:t>
                </a:r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𝐴𝐵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r>
                  <a:rPr lang="en-US" sz="2400" dirty="0"/>
                  <a:t>If A and B are </a:t>
                </a:r>
                <a:r>
                  <a:rPr lang="en-US" sz="2400" b="1" dirty="0"/>
                  <a:t>independent</a:t>
                </a:r>
                <a:r>
                  <a:rPr lang="en-US" sz="2400" dirty="0"/>
                  <a:t> of each other and P(B) &gt; 0,</a:t>
                </a:r>
              </a:p>
              <a:p>
                <a:pPr marL="0" indent="0" algn="ctr">
                  <a:buNone/>
                </a:pPr>
                <a:r>
                  <a:rPr lang="en-US" sz="2400" dirty="0"/>
                  <a:t>P(A|B) = P(A)</a:t>
                </a:r>
              </a:p>
              <a:p>
                <a:pPr lvl="1"/>
                <a:r>
                  <a:rPr lang="en-US" dirty="0"/>
                  <a:t>Information that B happens does not affect the probability of A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4/14/24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8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634502" cy="4974941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Probability distribution function of the random variable X: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Cumulative distribution function: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For two random variables X and Y, the joint distribution is: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sz="24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𝑙𝑙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nary>
                  </m:oMath>
                </a14:m>
                <a:endParaRPr lang="en-US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𝑙𝑙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00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en-US" sz="2000" dirty="0"/>
              </a:p>
              <a:p>
                <a:r>
                  <a:rPr lang="en-US" sz="2400" dirty="0"/>
                  <a:t>Events A and B are independent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P(AB) = P(A)P(B), where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Random variables X and Y are independent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 for any 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dirty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}={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}∩{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/>
              </a:p>
              <a:p>
                <a:r>
                  <a:rPr lang="en-US" sz="2400" dirty="0"/>
                  <a:t>If X and Y are independent of each other, then f(X) and g(Y) are independent</a:t>
                </a:r>
              </a:p>
              <a:p>
                <a:pPr lvl="1"/>
                <a:r>
                  <a:rPr lang="en-US" sz="2000" dirty="0"/>
                  <a:t>E.g., X^2+2 and sin(Y) are independent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634502" cy="4974941"/>
              </a:xfrm>
              <a:blipFill>
                <a:blip r:embed="rId2"/>
                <a:stretch>
                  <a:fillRect l="-835" t="-1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A7EC8D56-ECFC-5340-84EB-D2CBAC5A2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Joint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chemeClr val="accent1"/>
                </a:solidFill>
              </a:rPr>
              <a:t>Probability</a:t>
            </a:r>
          </a:p>
        </p:txBody>
      </p:sp>
    </p:spTree>
    <p:extLst>
      <p:ext uri="{BB962C8B-B14F-4D97-AF65-F5344CB8AC3E}">
        <p14:creationId xmlns:p14="http://schemas.microsoft.com/office/powerpoint/2010/main" val="247437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70381"/>
                <a:ext cx="10515599" cy="5088835"/>
              </a:xfrm>
            </p:spPr>
            <p:txBody>
              <a:bodyPr>
                <a:normAutofit fontScale="47500" lnSpcReduction="20000"/>
              </a:bodyPr>
              <a:lstStyle/>
              <a:p>
                <a:r>
                  <a:rPr lang="en-US" sz="5100" dirty="0">
                    <a:cs typeface="Arial" panose="020B0604020202020204" pitchFamily="34" charset="0"/>
                  </a:rPr>
                  <a:t>Formulas for computing probability</a:t>
                </a:r>
                <a:endParaRPr lang="en-US" sz="5100" i="1" dirty="0">
                  <a:cs typeface="Arial" panose="020B0604020202020204" pitchFamily="34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4600" b="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4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𝐴𝑈𝐵</m:t>
                        </m:r>
                      </m:e>
                    </m:d>
                    <m:r>
                      <a:rPr lang="en-US" sz="46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600" b="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4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sz="4600" b="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4600" b="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4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4600" b="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4600" b="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4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d>
                  </m:oMath>
                </a14:m>
                <a:r>
                  <a:rPr lang="en-US" sz="4600" dirty="0">
                    <a:cs typeface="Arial" panose="020B0604020202020204" pitchFamily="34" charset="0"/>
                  </a:rPr>
                  <a:t>. How about P(AUBUC)=? </a:t>
                </a:r>
              </a:p>
              <a:p>
                <a:pPr lvl="1"/>
                <a:r>
                  <a:rPr lang="en-US" sz="4600" dirty="0">
                    <a:cs typeface="Arial" panose="020B0604020202020204" pitchFamily="34" charset="0"/>
                  </a:rPr>
                  <a:t>If AB=</a:t>
                </a:r>
                <a14:m>
                  <m:oMath xmlns:m="http://schemas.openxmlformats.org/officeDocument/2006/math"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∅,</m:t>
                    </m:r>
                  </m:oMath>
                </a14:m>
                <a:r>
                  <a:rPr lang="en-US" sz="4600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600" b="0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4600" b="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4600" b="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)+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46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4600" dirty="0">
                  <a:cs typeface="Arial" panose="020B0604020202020204" pitchFamily="34" charset="0"/>
                </a:endParaRPr>
              </a:p>
              <a:p>
                <a:pPr lvl="1"/>
                <a:r>
                  <a:rPr lang="en-US" sz="4600" dirty="0">
                    <a:cs typeface="Arial" panose="020B0604020202020204" pitchFamily="34" charset="0"/>
                  </a:rPr>
                  <a:t>If A and B are independent, P(AB) = P(A)P(B)</a:t>
                </a:r>
              </a:p>
              <a:p>
                <a:r>
                  <a:rPr lang="en-US" sz="5100" dirty="0">
                    <a:cs typeface="Arial" panose="020B0604020202020204" pitchFamily="34" charset="0"/>
                  </a:rPr>
                  <a:t>Expectation (Mean) of X: </a:t>
                </a:r>
                <a14:m>
                  <m:oMath xmlns:m="http://schemas.openxmlformats.org/officeDocument/2006/math">
                    <m:r>
                      <a:rPr lang="en-US" sz="5100" b="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5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5100" b="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51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51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𝑙𝑙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5100" dirty="0">
                  <a:cs typeface="Arial" panose="020B0604020202020204" pitchFamily="34" charset="0"/>
                </a:endParaRPr>
              </a:p>
              <a:p>
                <a:pPr lvl="1"/>
                <a:r>
                  <a:rPr lang="en-US" sz="4600" dirty="0">
                    <a:cs typeface="Arial" panose="020B0604020202020204" pitchFamily="34" charset="0"/>
                  </a:rPr>
                  <a:t>Mean of random variable f(X): </a:t>
                </a:r>
                <a14:m>
                  <m:oMath xmlns:m="http://schemas.openxmlformats.org/officeDocument/2006/math">
                    <m:r>
                      <a:rPr lang="en-US" sz="4600" b="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4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4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600" b="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sz="4600" b="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4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46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𝑙𝑙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)∗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4600" dirty="0">
                  <a:cs typeface="Arial" panose="020B0604020202020204" pitchFamily="34" charset="0"/>
                </a:endParaRPr>
              </a:p>
              <a:p>
                <a:pPr lvl="1"/>
                <a:r>
                  <a:rPr lang="en-US" sz="4600" dirty="0">
                    <a:cs typeface="Arial" panose="020B0604020202020204" pitchFamily="34" charset="0"/>
                  </a:rPr>
                  <a:t>E(</a:t>
                </a:r>
                <a:r>
                  <a:rPr lang="en-US" sz="4600" dirty="0" err="1">
                    <a:cs typeface="Arial" panose="020B0604020202020204" pitchFamily="34" charset="0"/>
                  </a:rPr>
                  <a:t>aX+bY</a:t>
                </a:r>
                <a:r>
                  <a:rPr lang="en-US" sz="4600" dirty="0">
                    <a:cs typeface="Arial" panose="020B0604020202020204" pitchFamily="34" charset="0"/>
                  </a:rPr>
                  <a:t>) = </a:t>
                </a:r>
                <a:r>
                  <a:rPr lang="en-US" sz="4600" dirty="0" err="1">
                    <a:cs typeface="Arial" panose="020B0604020202020204" pitchFamily="34" charset="0"/>
                  </a:rPr>
                  <a:t>aE</a:t>
                </a:r>
                <a:r>
                  <a:rPr lang="en-US" sz="4600" dirty="0">
                    <a:cs typeface="Arial" panose="020B0604020202020204" pitchFamily="34" charset="0"/>
                  </a:rPr>
                  <a:t>(X)+</a:t>
                </a:r>
                <a:r>
                  <a:rPr lang="en-US" sz="4600" dirty="0" err="1">
                    <a:cs typeface="Arial" panose="020B0604020202020204" pitchFamily="34" charset="0"/>
                  </a:rPr>
                  <a:t>bE</a:t>
                </a:r>
                <a:r>
                  <a:rPr lang="en-US" sz="4600" dirty="0">
                    <a:cs typeface="Arial" panose="020B0604020202020204" pitchFamily="34" charset="0"/>
                  </a:rPr>
                  <a:t>(Y)</a:t>
                </a:r>
              </a:p>
              <a:p>
                <a:pPr lvl="1"/>
                <a:r>
                  <a:rPr lang="en-US" sz="4600" dirty="0">
                    <a:cs typeface="Arial" panose="020B0604020202020204" pitchFamily="34" charset="0"/>
                  </a:rPr>
                  <a:t>If P(X=c) = 1, E(X) = c. E.g., if P(X=-2) = 1, E(X) = -2 </a:t>
                </a:r>
              </a:p>
              <a:p>
                <a:pPr lvl="1"/>
                <a:r>
                  <a:rPr lang="en-US" sz="4600" dirty="0">
                    <a:cs typeface="Arial" panose="020B0604020202020204" pitchFamily="34" charset="0"/>
                  </a:rPr>
                  <a:t>If X and Y are independent, E(XY) = E(X)*E(Y)</a:t>
                </a:r>
              </a:p>
              <a:p>
                <a:pPr lvl="1"/>
                <a:r>
                  <a:rPr lang="en-US" sz="4600" dirty="0">
                    <a:cs typeface="Arial" panose="020B0604020202020204" pitchFamily="34" charset="0"/>
                  </a:rPr>
                  <a:t>Possible values for X are {0,1,2,..,n}. Then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     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𝐸</m:t>
                      </m:r>
                      <m:r>
                        <a:rPr lang="en-US" sz="4600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𝑋</m:t>
                      </m:r>
                      <m:r>
                        <a:rPr lang="en-US" sz="4600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𝑋</m:t>
                      </m:r>
                      <m:r>
                        <a:rPr lang="en-US" sz="4600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≥ 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1)+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𝑋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≥2)+…+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𝑋</m:t>
                      </m:r>
                      <m:r>
                        <a:rPr lang="en-US" sz="4600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≥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𝑛</m:t>
                      </m:r>
                      <m:r>
                        <a:rPr lang="en-US" sz="4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4600" dirty="0">
                  <a:cs typeface="Arial" panose="020B0604020202020204" pitchFamily="34" charset="0"/>
                </a:endParaRPr>
              </a:p>
              <a:p>
                <a:r>
                  <a:rPr lang="en-US" sz="5100" dirty="0">
                    <a:cs typeface="Arial" panose="020B0604020202020204" pitchFamily="34" charset="0"/>
                  </a:rPr>
                  <a:t>Variance: </a:t>
                </a:r>
                <a14:m>
                  <m:oMath xmlns:m="http://schemas.openxmlformats.org/officeDocument/2006/math">
                    <m:r>
                      <a:rPr lang="en-US" sz="51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𝑉𝑎𝑟</m:t>
                    </m:r>
                    <m:d>
                      <m:dPr>
                        <m:ctrlPr>
                          <a:rPr lang="en-US" sz="51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51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</m:d>
                    <m:r>
                      <a:rPr lang="en-US" sz="51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51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sSup>
                      <m:sSupPr>
                        <m:ctrlPr>
                          <a:rPr lang="en-US" sz="51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51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sz="5100" b="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𝑋</m:t>
                            </m:r>
                            <m:r>
                              <a:rPr lang="en-US" sz="5100" b="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−</m:t>
                            </m:r>
                            <m:r>
                              <a:rPr lang="en-US" sz="5100" b="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𝐸</m:t>
                            </m:r>
                            <m:r>
                              <a:rPr lang="en-US" sz="51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(</m:t>
                            </m:r>
                            <m:r>
                              <a:rPr lang="en-US" sz="5100" b="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𝑋</m:t>
                            </m:r>
                            <m:r>
                              <a:rPr lang="en-US" sz="51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51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US" sz="51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endParaRPr lang="en-US" sz="5100" dirty="0">
                  <a:cs typeface="Arial" panose="020B0604020202020204" pitchFamily="34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46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𝑉𝑎𝑟</m:t>
                    </m:r>
                    <m:d>
                      <m:dPr>
                        <m:ctrlPr>
                          <a:rPr lang="en-US" sz="4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46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</m:d>
                    <m:r>
                      <a:rPr lang="en-US" sz="46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6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sSup>
                      <m:sSupPr>
                        <m:ctrlPr>
                          <a:rPr lang="en-US" sz="4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6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sz="46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  <m:sup>
                        <m:r>
                          <a:rPr lang="en-US" sz="46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US" sz="46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)−</m:t>
                    </m:r>
                    <m:sSup>
                      <m:sSupPr>
                        <m:ctrlPr>
                          <a:rPr lang="en-US" sz="4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6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[</m:t>
                        </m:r>
                        <m:r>
                          <a:rPr lang="en-US" sz="4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𝐸</m:t>
                        </m:r>
                        <m:r>
                          <a:rPr lang="en-US" sz="4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sz="4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  <m:r>
                          <a:rPr lang="en-US" sz="4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)]</m:t>
                        </m:r>
                      </m:e>
                      <m:sup>
                        <m:r>
                          <a:rPr lang="en-US" sz="46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600" dirty="0">
                  <a:cs typeface="Arial" panose="020B0604020202020204" pitchFamily="34" charset="0"/>
                </a:endParaRPr>
              </a:p>
              <a:p>
                <a:r>
                  <a:rPr lang="en-US" sz="5100" dirty="0">
                    <a:cs typeface="Arial" panose="020B0604020202020204" pitchFamily="34" charset="0"/>
                  </a:rPr>
                  <a:t>Standard Deviation: </a:t>
                </a:r>
                <a14:m>
                  <m:oMath xmlns:m="http://schemas.openxmlformats.org/officeDocument/2006/math">
                    <m:r>
                      <a:rPr lang="en-US" sz="51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𝑆𝐷</m:t>
                    </m:r>
                    <m:d>
                      <m:dPr>
                        <m:ctrlPr>
                          <a:rPr lang="en-US" sz="51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51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</m:d>
                    <m:r>
                      <a:rPr lang="en-US" sz="51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51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51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𝑉𝑎𝑟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  <m:r>
                          <a:rPr lang="en-US" sz="5100" b="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</m:rad>
                    <m:r>
                      <a:rPr lang="en-US" sz="51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5100" dirty="0">
                    <a:cs typeface="Arial" panose="020B0604020202020204" pitchFamily="34" charset="0"/>
                  </a:rPr>
                  <a:t>: a measure of the spread of data</a:t>
                </a:r>
              </a:p>
              <a:p>
                <a:pPr marL="342900" lvl="1" indent="0">
                  <a:buNone/>
                </a:pPr>
                <a:endParaRPr lang="en-US" sz="17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70381"/>
                <a:ext cx="10515599" cy="5088835"/>
              </a:xfrm>
              <a:blipFill>
                <a:blip r:embed="rId2"/>
                <a:stretch>
                  <a:fillRect l="-724" t="-2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121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599" cy="4757049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are independent of each other,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sz="2400" dirty="0"/>
                  <a:t>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+…+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𝑎𝑋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200" dirty="0"/>
                  <a:t>. E.g., Var(-2X-7) = 4Var(X)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𝑎𝑋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200" dirty="0"/>
                  <a:t>. E.g., SD(-2X+6) = 2SD(X)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599" cy="4757049"/>
              </a:xfrm>
              <a:blipFill>
                <a:blip r:embed="rId2"/>
                <a:stretch>
                  <a:fillRect l="-845" t="-13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579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8278" y="2675731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2. Two Inequalities for Estimating Probability Bounds</a:t>
            </a:r>
          </a:p>
        </p:txBody>
      </p:sp>
    </p:spTree>
    <p:extLst>
      <p:ext uri="{BB962C8B-B14F-4D97-AF65-F5344CB8AC3E}">
        <p14:creationId xmlns:p14="http://schemas.microsoft.com/office/powerpoint/2010/main" val="1326797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599" cy="4757049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Markov</a:t>
                </a:r>
                <a:r>
                  <a:rPr lang="en-US" sz="2400" dirty="0"/>
                  <a:t>'</a:t>
                </a:r>
                <a:r>
                  <a:rPr lang="en-US" sz="2400" dirty="0">
                    <a:solidFill>
                      <a:schemeClr val="tx1"/>
                    </a:solidFill>
                  </a:rPr>
                  <a:t>s Inequality: If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num>
                      <m:den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</a:rPr>
                  <a:t>,</a:t>
                </a:r>
                <a:r>
                  <a:rPr lang="zh-CN" altLang="en-US" sz="2400" dirty="0"/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for every a&gt;0</a:t>
                </a:r>
                <a:endParaRPr lang="en-US" sz="2400" dirty="0"/>
              </a:p>
              <a:p>
                <a:pPr lvl="1"/>
                <a:r>
                  <a:rPr lang="en-US" altLang="zh-CN" sz="2200" dirty="0"/>
                  <a:t>A</a:t>
                </a:r>
                <a:r>
                  <a:rPr lang="en-US" sz="2200" dirty="0"/>
                  <a:t> tool for finding </a:t>
                </a:r>
                <a:r>
                  <a:rPr lang="en-US" sz="2200" b="1" dirty="0"/>
                  <a:t>a</a:t>
                </a:r>
                <a:r>
                  <a:rPr lang="en-US" altLang="zh-CN" sz="2200" b="1" dirty="0"/>
                  <a:t>n</a:t>
                </a:r>
                <a:r>
                  <a:rPr lang="en-US" sz="2200" b="1" dirty="0"/>
                  <a:t> upper bound </a:t>
                </a:r>
                <a:r>
                  <a:rPr lang="en-US" sz="2200" dirty="0"/>
                  <a:t>for</a:t>
                </a:r>
                <a:r>
                  <a:rPr lang="zh-CN" altLang="en-US" sz="2200" dirty="0"/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200" dirty="0"/>
                  <a:t> </a:t>
                </a:r>
              </a:p>
              <a:p>
                <a:pPr lvl="1"/>
                <a:endParaRPr lang="en-US" sz="2200" dirty="0"/>
              </a:p>
              <a:p>
                <a:r>
                  <a:rPr lang="en-US" sz="2400" dirty="0"/>
                  <a:t> Chebyshev's Inequality: For any random variable X and any number k&gt;0:      </a:t>
                </a: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                   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𝑆𝐷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                    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𝑆𝐷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en-US" sz="2400" i="1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599" cy="4757049"/>
              </a:xfrm>
              <a:blipFill>
                <a:blip r:embed="rId2"/>
                <a:stretch>
                  <a:fillRect l="-845" r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7C20DFF7-2B78-2F4F-AB94-0F7A88494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Probability Inequality</a:t>
            </a:r>
          </a:p>
        </p:txBody>
      </p:sp>
    </p:spTree>
    <p:extLst>
      <p:ext uri="{BB962C8B-B14F-4D97-AF65-F5344CB8AC3E}">
        <p14:creationId xmlns:p14="http://schemas.microsoft.com/office/powerpoint/2010/main" val="26976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8278" y="2675731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3. Distributions</a:t>
            </a:r>
          </a:p>
        </p:txBody>
      </p:sp>
    </p:spTree>
    <p:extLst>
      <p:ext uri="{BB962C8B-B14F-4D97-AF65-F5344CB8AC3E}">
        <p14:creationId xmlns:p14="http://schemas.microsoft.com/office/powerpoint/2010/main" val="3153222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1. Bernoulli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Bernoulli random variable X takes two possible values {0, 1} with</a:t>
                </a:r>
              </a:p>
              <a:p>
                <a:pPr marL="0" indent="0">
                  <a:buNone/>
                </a:pPr>
                <a:r>
                  <a:rPr lang="en-US" sz="2400" dirty="0"/>
                  <a:t>      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lvl="1"/>
                <a:r>
                  <a:rPr lang="en-US" sz="2200" dirty="0">
                    <a:solidFill>
                      <a:schemeClr val="tx1"/>
                    </a:solidFill>
                  </a:rPr>
                  <a:t>{X=1} denotes that the event happens (i.e.,</a:t>
                </a:r>
                <a:r>
                  <a:rPr lang="zh-CN" altLang="en-US" sz="2200" dirty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/>
                  <a:t>"</a:t>
                </a:r>
                <a:r>
                  <a:rPr lang="en-US" altLang="zh-CN" sz="2200" dirty="0"/>
                  <a:t>yes</a:t>
                </a:r>
                <a:r>
                  <a:rPr lang="en-US" sz="2200" dirty="0"/>
                  <a:t>")</a:t>
                </a:r>
              </a:p>
              <a:p>
                <a:pPr lvl="1"/>
                <a:r>
                  <a:rPr lang="en-US" sz="2200" dirty="0"/>
                  <a:t>{X=0} denotes that the event does not happen (i.e.,</a:t>
                </a:r>
                <a:r>
                  <a:rPr lang="zh-CN" altLang="en-US" sz="2200" dirty="0"/>
                  <a:t> </a:t>
                </a:r>
                <a:r>
                  <a:rPr lang="en-US" sz="2200" dirty="0"/>
                  <a:t>"</a:t>
                </a:r>
                <a:r>
                  <a:rPr lang="en-US" altLang="zh-CN" sz="2200" dirty="0"/>
                  <a:t>no</a:t>
                </a:r>
                <a:r>
                  <a:rPr lang="en-US" sz="2200" dirty="0"/>
                  <a:t>")</a:t>
                </a:r>
              </a:p>
              <a:p>
                <a:pPr lvl="1"/>
                <a:endParaRPr lang="en-US" sz="220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(1−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pPr marL="336550" lvl="1" indent="0">
                  <a:buNone/>
                </a:pP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4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4/14/24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67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2. Binomial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Binomial random variable X~B(n, p): </a:t>
                </a:r>
                <a:endParaRPr lang="en-US" sz="2400" dirty="0"/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bSup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sz="2400" dirty="0"/>
                  <a:t>f</a:t>
                </a:r>
                <a:r>
                  <a:rPr lang="en-US" sz="2400" dirty="0">
                    <a:solidFill>
                      <a:schemeClr val="tx1"/>
                    </a:solidFill>
                  </a:rPr>
                  <a:t>or k = 0, 1, …, n</a:t>
                </a:r>
              </a:p>
              <a:p>
                <a:pPr marL="336550" lvl="1" indent="0">
                  <a:buNone/>
                </a:pPr>
                <a:r>
                  <a:rPr lang="en-US" sz="2200" dirty="0">
                    <a:solidFill>
                      <a:schemeClr val="tx1"/>
                    </a:solidFill>
                  </a:rPr>
                  <a:t>Meaning: </a:t>
                </a:r>
              </a:p>
              <a:p>
                <a:pPr marL="679450" lvl="1" indent="-342900"/>
                <a:r>
                  <a:rPr lang="en-US" sz="2200" dirty="0">
                    <a:solidFill>
                      <a:schemeClr val="tx1"/>
                    </a:solidFill>
                  </a:rPr>
                  <a:t>Each trial produces a </a:t>
                </a:r>
                <a:r>
                  <a:rPr lang="en-US" sz="2200" dirty="0"/>
                  <a:t>"</a:t>
                </a:r>
                <a:r>
                  <a:rPr lang="en-US" altLang="zh-CN" sz="2200" dirty="0"/>
                  <a:t>yes</a:t>
                </a:r>
                <a:r>
                  <a:rPr lang="en-US" sz="2200" dirty="0"/>
                  <a:t>"</a:t>
                </a:r>
                <a:r>
                  <a:rPr lang="en-US" sz="2200" dirty="0">
                    <a:solidFill>
                      <a:schemeClr val="tx1"/>
                    </a:solidFill>
                  </a:rPr>
                  <a:t> with probability p, and a </a:t>
                </a:r>
                <a:r>
                  <a:rPr lang="en-US" sz="2200" dirty="0"/>
                  <a:t>"</a:t>
                </a:r>
                <a:r>
                  <a:rPr lang="en-US" altLang="zh-CN" sz="2200" dirty="0"/>
                  <a:t>no</a:t>
                </a:r>
                <a:r>
                  <a:rPr lang="en-US" sz="2200" dirty="0"/>
                  <a:t>" </a:t>
                </a:r>
                <a:r>
                  <a:rPr lang="en-US" sz="2200" dirty="0">
                    <a:solidFill>
                      <a:schemeClr val="tx1"/>
                    </a:solidFill>
                  </a:rPr>
                  <a:t>with probability 1-p</a:t>
                </a:r>
              </a:p>
              <a:p>
                <a:pPr marL="679450" lvl="1" indent="-342900"/>
                <a:r>
                  <a:rPr lang="en-US" sz="2200" dirty="0">
                    <a:solidFill>
                      <a:schemeClr val="tx1"/>
                    </a:solidFill>
                  </a:rPr>
                  <a:t>X is the number of </a:t>
                </a:r>
                <a:r>
                  <a:rPr lang="en-US" sz="2200" dirty="0"/>
                  <a:t>"</a:t>
                </a:r>
                <a:r>
                  <a:rPr lang="en-US" altLang="zh-CN" sz="2200" dirty="0"/>
                  <a:t>yes</a:t>
                </a:r>
                <a:r>
                  <a:rPr lang="en-US" sz="2200" dirty="0"/>
                  <a:t>" in </a:t>
                </a:r>
                <a:r>
                  <a:rPr lang="en-US" sz="2200" dirty="0">
                    <a:solidFill>
                      <a:schemeClr val="tx1"/>
                    </a:solidFill>
                  </a:rPr>
                  <a:t>n independent trials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𝑛𝑝</m:t>
                    </m:r>
                  </m:oMath>
                </a14:m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(1−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336550" lvl="1" indent="0">
                  <a:buNone/>
                </a:pP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4/14/24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48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A045648-611D-4CC5-AFE1-A50DC4BB3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2C820-5E38-4036-9241-0B31A6A3EC0A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2A0EB0D4-1C01-4E32-B74F-7E292E3D14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 4. Normal (Gaussian) Distribution 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27F2888-5ED4-45A7-B1B2-0220E34736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78833" y="1600201"/>
            <a:ext cx="8336718" cy="4343400"/>
          </a:xfrm>
        </p:spPr>
        <p:txBody>
          <a:bodyPr/>
          <a:lstStyle/>
          <a:p>
            <a:r>
              <a:rPr lang="en-US" altLang="en-US" dirty="0"/>
              <a:t>Normal probability density:</a:t>
            </a:r>
          </a:p>
        </p:txBody>
      </p:sp>
      <p:graphicFrame>
        <p:nvGraphicFramePr>
          <p:cNvPr id="14340" name="Object 4">
            <a:extLst>
              <a:ext uri="{FF2B5EF4-FFF2-40B4-BE49-F238E27FC236}">
                <a16:creationId xmlns:a16="http://schemas.microsoft.com/office/drawing/2014/main" id="{376CB3D4-0283-450D-B82F-ABD18C99E1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75365" y="2174879"/>
          <a:ext cx="6463747" cy="1153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2705040" imgH="482400" progId="Equation.3">
                  <p:embed/>
                </p:oleObj>
              </mc:Choice>
              <mc:Fallback>
                <p:oleObj name="公式" r:id="rId2" imgW="2705040" imgH="482400" progId="Equation.3">
                  <p:embed/>
                  <p:pic>
                    <p:nvPicPr>
                      <p:cNvPr id="14340" name="Object 4">
                        <a:extLst>
                          <a:ext uri="{FF2B5EF4-FFF2-40B4-BE49-F238E27FC236}">
                            <a16:creationId xmlns:a16="http://schemas.microsoft.com/office/drawing/2014/main" id="{376CB3D4-0283-450D-B82F-ABD18C99E1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5365" y="2174879"/>
                        <a:ext cx="6463747" cy="1153836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5">
            <a:extLst>
              <a:ext uri="{FF2B5EF4-FFF2-40B4-BE49-F238E27FC236}">
                <a16:creationId xmlns:a16="http://schemas.microsoft.com/office/drawing/2014/main" id="{A3F961D2-467E-4A7F-BB7B-668508D623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114120" imgH="215640" progId="Equation.3">
                  <p:embed/>
                </p:oleObj>
              </mc:Choice>
              <mc:Fallback>
                <p:oleObj name="公式" r:id="rId4" imgW="114120" imgH="215640" progId="Equation.3">
                  <p:embed/>
                  <p:pic>
                    <p:nvPicPr>
                      <p:cNvPr id="14341" name="Object 5">
                        <a:extLst>
                          <a:ext uri="{FF2B5EF4-FFF2-40B4-BE49-F238E27FC236}">
                            <a16:creationId xmlns:a16="http://schemas.microsoft.com/office/drawing/2014/main" id="{A3F961D2-467E-4A7F-BB7B-668508D623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6">
            <a:extLst>
              <a:ext uri="{FF2B5EF4-FFF2-40B4-BE49-F238E27FC236}">
                <a16:creationId xmlns:a16="http://schemas.microsoft.com/office/drawing/2014/main" id="{11859E75-B32A-4619-967B-8B1B315ED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0819" y="4013617"/>
            <a:ext cx="2098651" cy="1087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349250" indent="-349250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"/>
            </a:pPr>
            <a:r>
              <a:rPr lang="en-US" altLang="en-US" sz="2400" dirty="0"/>
              <a:t>E(X) = </a:t>
            </a:r>
            <a:r>
              <a:rPr lang="el-GR" altLang="en-US" sz="2400" b="1" dirty="0">
                <a:cs typeface="Arial" panose="020B0604020202020204" pitchFamily="34" charset="0"/>
                <a:sym typeface="Symbol" panose="05050102010706020507" pitchFamily="18" charset="2"/>
              </a:rPr>
              <a:t>μ</a:t>
            </a:r>
            <a:r>
              <a:rPr lang="en-US" altLang="en-US" sz="2400" dirty="0"/>
              <a:t> </a:t>
            </a:r>
          </a:p>
          <a:p>
            <a:pPr marL="349250" indent="-349250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anose="05020102010507070707" pitchFamily="18" charset="2"/>
              <a:buChar char=""/>
            </a:pPr>
            <a:r>
              <a:rPr lang="en-US" altLang="en-US" sz="2400" dirty="0"/>
              <a:t>Var(X) = </a:t>
            </a:r>
            <a:r>
              <a:rPr lang="el-GR" altLang="en-US" sz="2400" b="1" dirty="0">
                <a:cs typeface="Arial" panose="020B0604020202020204" pitchFamily="34" charset="0"/>
                <a:sym typeface="Symbol" panose="05050102010706020507" pitchFamily="18" charset="2"/>
              </a:rPr>
              <a:t>σ</a:t>
            </a:r>
            <a:r>
              <a:rPr lang="en-HK" altLang="en-US" sz="2400" b="1" baseline="30000" dirty="0">
                <a:cs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alt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12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8278" y="2675731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4. Approximation</a:t>
            </a:r>
          </a:p>
        </p:txBody>
      </p:sp>
    </p:spTree>
    <p:extLst>
      <p:ext uri="{BB962C8B-B14F-4D97-AF65-F5344CB8AC3E}">
        <p14:creationId xmlns:p14="http://schemas.microsoft.com/office/powerpoint/2010/main" val="82370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838200" y="1825088"/>
                <a:ext cx="10515600" cy="4477947"/>
              </a:xfrm>
            </p:spPr>
            <p:txBody>
              <a:bodyPr>
                <a:no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 be independent random variables with the same</a:t>
                </a:r>
                <a:r>
                  <a:rPr lang="zh-CN" altLang="en-US" dirty="0"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distribution as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 be their sum: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zh-CN" alt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b="0" dirty="0">
                  <a:latin typeface="+mn-ea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Let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𝐸</m:t>
                    </m:r>
                    <m:d>
                      <m:d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𝑋</m:t>
                        </m:r>
                      </m:e>
                    </m:d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=</m:t>
                    </m:r>
                    <m:r>
                      <a:rPr lang="zh-CN" alt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𝜇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,  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𝑆𝐷</m:t>
                    </m:r>
                    <m:r>
                      <a:rPr lang="en-US" altLang="zh-CN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𝑋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)</m:t>
                    </m:r>
                    <m:r>
                      <m:rPr>
                        <m:nor/>
                      </m:rPr>
                      <a:rPr lang="zh-CN" altLang="en-US" b="0" i="0" smtClean="0">
                        <a:solidFill>
                          <a:schemeClr val="tx1"/>
                        </a:solidFill>
                        <a:latin typeface="+mn-ea"/>
                        <a:cs typeface="Calibri Light" panose="020F030202020403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dirty="0" smtClean="0">
                        <a:solidFill>
                          <a:schemeClr val="tx1"/>
                        </a:solidFill>
                        <a:latin typeface="+mn-ea"/>
                        <a:cs typeface="Calibri Light" panose="020F030202020403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zh-CN" altLang="en-US" b="0" i="0" dirty="0" smtClean="0">
                        <a:solidFill>
                          <a:schemeClr val="tx1"/>
                        </a:solidFill>
                        <a:latin typeface="+mn-ea"/>
                        <a:cs typeface="Calibri Light" panose="020F0302020204030204" pitchFamily="34" charset="0"/>
                      </a:rPr>
                      <m:t> </m:t>
                    </m:r>
                    <m:r>
                      <a:rPr lang="zh-CN" alt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𝜎</m:t>
                    </m:r>
                  </m:oMath>
                </a14:m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   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altLang="zh-CN" b="0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𝑛</m:t>
                        </m:r>
                      </m:sub>
                      <m:sup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be the standardized random variable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: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𝑛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∗</m:t>
                          </m:r>
                        </m:sup>
                      </m:sSubSup>
                      <m:r>
                        <a:rPr lang="en-US" altLang="zh-CN" b="0" i="1" smtClean="0"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𝑆𝐷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  <a:cs typeface="Calibri Light" panose="020F03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−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𝑛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𝜇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  <m:t>𝑛</m:t>
                              </m:r>
                            </m:e>
                          </m:rad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Calibri Light" panose="020F0302020204030204" pitchFamily="34" charset="0"/>
                            </a:rPr>
                            <m:t>𝜎</m:t>
                          </m:r>
                        </m:den>
                      </m:f>
                    </m:oMath>
                  </m:oMathPara>
                </a14:m>
                <a:endParaRPr lang="en-US" altLang="zh-CN" dirty="0">
                  <a:latin typeface="+mn-ea"/>
                  <a:cs typeface="Calibri Light" panose="020F0302020204030204" pitchFamily="34" charset="0"/>
                </a:endParaRPr>
              </a:p>
              <a:p>
                <a:pPr algn="l"/>
                <a:r>
                  <a:rPr lang="en-US" altLang="zh-CN" b="1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    </a:t>
                </a:r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Then for any a &lt; b</a:t>
                </a:r>
                <a:endParaRPr lang="en-US" altLang="zh-CN" b="1" dirty="0">
                  <a:solidFill>
                    <a:schemeClr val="tx1"/>
                  </a:solidFill>
                  <a:latin typeface="+mn-ea"/>
                  <a:cs typeface="Calibri Light" panose="020F0302020204030204" pitchFamily="34" charset="0"/>
                </a:endParaRPr>
              </a:p>
              <a:p>
                <a:pPr algn="l"/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𝑃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(</m:t>
                    </m:r>
                    <m:sSubSup>
                      <m:sSubSup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𝑎</m:t>
                        </m:r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&lt;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𝑛</m:t>
                        </m:r>
                      </m:sub>
                      <m:sup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∗</m:t>
                        </m:r>
                      </m:sup>
                    </m:sSubSup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&lt;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𝑏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) </a:t>
                </a:r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  <m:t>𝑎</m:t>
                        </m:r>
                      </m:sub>
                      <m:sup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  <m:t>𝑏</m:t>
                        </m:r>
                      </m:sup>
                      <m:e>
                        <m:r>
                          <a:rPr lang="zh-CN" alt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 Light" panose="020F0302020204030204" pitchFamily="34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 Light" panose="020F0302020204030204" pitchFamily="34" charset="0"/>
                            <a:sym typeface="Wingdings" panose="05000000000000000000" pitchFamily="2" charset="2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= F(b) - F(a</a:t>
                </a: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) as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i="1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→∞</m:t>
                    </m:r>
                  </m:oMath>
                </a14:m>
                <a:endParaRPr lang="en-US" altLang="zh-CN" dirty="0">
                  <a:latin typeface="+mn-ea"/>
                  <a:cs typeface="Calibri Light" panose="020F0302020204030204" pitchFamily="34" charset="0"/>
                </a:endParaRPr>
              </a:p>
              <a:p>
                <a:pPr algn="l"/>
                <a:endParaRPr lang="en-US" altLang="zh-CN" dirty="0">
                  <a:latin typeface="+mn-ea"/>
                  <a:cs typeface="Calibri Light" panose="020F0302020204030204" pitchFamily="34" charset="0"/>
                </a:endParaRPr>
              </a:p>
              <a:p>
                <a:pPr algn="l"/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That is, t</a:t>
                </a:r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he distribution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𝑛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cs typeface="Calibri Light" panose="020F0302020204030204" pitchFamily="34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  <a:r>
                  <a:rPr lang="en-US" altLang="zh-CN" dirty="0">
                    <a:latin typeface="+mn-ea"/>
                    <a:cs typeface="Calibri Light" panose="020F0302020204030204" pitchFamily="34" charset="0"/>
                  </a:rPr>
                  <a:t>a</a:t>
                </a:r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pproaches to standard Normal as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𝑛</m:t>
                    </m:r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→∞  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+mn-ea"/>
                    <a:cs typeface="Calibri Light" panose="020F0302020204030204" pitchFamily="34" charset="0"/>
                  </a:rPr>
                  <a:t> </a:t>
                </a:r>
              </a:p>
              <a:p>
                <a:pPr algn="l"/>
                <a:r>
                  <a:rPr lang="en-US" altLang="zh-CN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       </a:t>
                </a:r>
                <a:endParaRPr lang="en-US" altLang="zh-CN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en-US" altLang="zh-CN" b="1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en-US" altLang="zh-CN" b="1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zh-CN" b="1" dirty="0">
                  <a:solidFill>
                    <a:srgbClr val="FF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endParaRPr lang="zh-CN" altLang="en-US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838200" y="1825088"/>
                <a:ext cx="10515600" cy="4477947"/>
              </a:xfrm>
              <a:blipFill>
                <a:blip r:embed="rId2"/>
                <a:stretch>
                  <a:fillRect l="-965" t="-6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3EE14DDE-491C-8B4F-BD21-BD71E6DFA2FA}"/>
              </a:ext>
            </a:extLst>
          </p:cNvPr>
          <p:cNvSpPr txBox="1">
            <a:spLocks/>
          </p:cNvSpPr>
          <p:nvPr/>
        </p:nvSpPr>
        <p:spPr>
          <a:xfrm>
            <a:off x="838200" y="971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>
                <a:solidFill>
                  <a:schemeClr val="accent1"/>
                </a:solidFill>
              </a:rPr>
              <a:t>Normal Approximation by CLT</a:t>
            </a:r>
          </a:p>
        </p:txBody>
      </p:sp>
    </p:spTree>
    <p:extLst>
      <p:ext uri="{BB962C8B-B14F-4D97-AF65-F5344CB8AC3E}">
        <p14:creationId xmlns:p14="http://schemas.microsoft.com/office/powerpoint/2010/main" val="164580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8278" y="2675731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5. Bayesian Method</a:t>
            </a:r>
          </a:p>
        </p:txBody>
      </p:sp>
    </p:spTree>
    <p:extLst>
      <p:ext uri="{BB962C8B-B14F-4D97-AF65-F5344CB8AC3E}">
        <p14:creationId xmlns:p14="http://schemas.microsoft.com/office/powerpoint/2010/main" val="3951410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11072"/>
            <a:ext cx="9622536" cy="43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Goal: Use evidence to update the probability of hypotheses. I.e., compute the probability of hypotheses conditioned on evidence</a:t>
            </a:r>
          </a:p>
          <a:p>
            <a:pPr marL="0" indent="0">
              <a:buNone/>
            </a:pPr>
            <a:r>
              <a:rPr lang="en-US" sz="2400" dirty="0"/>
              <a:t>Basic Steps: </a:t>
            </a:r>
          </a:p>
          <a:p>
            <a:r>
              <a:rPr lang="en-US" sz="2400" dirty="0"/>
              <a:t>What are </a:t>
            </a:r>
            <a:r>
              <a:rPr lang="en-US" sz="2400" b="1" dirty="0"/>
              <a:t>hypotheses</a:t>
            </a:r>
            <a:r>
              <a:rPr lang="en-US" sz="2400" dirty="0"/>
              <a:t>? Make hypotheses</a:t>
            </a:r>
          </a:p>
          <a:p>
            <a:r>
              <a:rPr lang="en-US" sz="2400" dirty="0"/>
              <a:t>Compute </a:t>
            </a:r>
            <a:r>
              <a:rPr lang="en-US" sz="2400" b="1" dirty="0"/>
              <a:t>prior odds </a:t>
            </a:r>
            <a:r>
              <a:rPr lang="en-US" sz="2400" dirty="0"/>
              <a:t>(probability) of hypotheses (without evidence) </a:t>
            </a:r>
          </a:p>
          <a:p>
            <a:r>
              <a:rPr lang="en-US" sz="2400" dirty="0"/>
              <a:t>What is </a:t>
            </a:r>
            <a:r>
              <a:rPr lang="en-US" sz="2400" b="1" dirty="0"/>
              <a:t>evidence</a:t>
            </a:r>
            <a:r>
              <a:rPr lang="en-US" sz="2400" dirty="0"/>
              <a:t>? Compute the likelihood of evidence under different hypotheses (</a:t>
            </a:r>
            <a:r>
              <a:rPr lang="en-US" sz="2400" b="1" dirty="0"/>
              <a:t>conditional</a:t>
            </a:r>
            <a:r>
              <a:rPr lang="en-US" sz="2400" dirty="0"/>
              <a:t> probabilities of evidence given hypotheses)</a:t>
            </a:r>
          </a:p>
          <a:p>
            <a:r>
              <a:rPr lang="en-US" sz="2400" dirty="0"/>
              <a:t>Compute the </a:t>
            </a:r>
            <a:r>
              <a:rPr lang="en-US" sz="2400" b="1" dirty="0"/>
              <a:t>posterior odds </a:t>
            </a:r>
            <a:r>
              <a:rPr lang="en-US" sz="2400" dirty="0"/>
              <a:t>of hypotheses (conditional probabilities of hypotheses under evidence)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4/14/24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19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16D63B6-CBE2-414E-A122-4550A4922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Bayesian Method</a:t>
            </a:r>
          </a:p>
        </p:txBody>
      </p:sp>
    </p:spTree>
    <p:extLst>
      <p:ext uri="{BB962C8B-B14F-4D97-AF65-F5344CB8AC3E}">
        <p14:creationId xmlns:p14="http://schemas.microsoft.com/office/powerpoint/2010/main" val="211085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8278" y="2675731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6. Least Square</a:t>
            </a:r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en-US" dirty="0">
                <a:solidFill>
                  <a:schemeClr val="accent1"/>
                </a:solidFill>
              </a:rPr>
              <a:t> Estimation</a:t>
            </a:r>
          </a:p>
        </p:txBody>
      </p:sp>
    </p:spTree>
    <p:extLst>
      <p:ext uri="{BB962C8B-B14F-4D97-AF65-F5344CB8AC3E}">
        <p14:creationId xmlns:p14="http://schemas.microsoft.com/office/powerpoint/2010/main" val="104251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Principle of Least Squares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073275" y="1600201"/>
                <a:ext cx="8042276" cy="43434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9250" indent="-349250" algn="l" defTabSz="914400" rtl="0" eaLnBrk="1" latinLnBrk="0" hangingPunct="1">
                  <a:spcBef>
                    <a:spcPts val="2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336550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837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63650" indent="-2952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622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2880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1177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239903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26892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dirty="0">
                    <a:ea typeface="宋体" panose="02010600030101010101" pitchFamily="2" charset="-122"/>
                  </a:rPr>
                  <a:t>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CN" b="1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 </a:t>
                </a:r>
                <a:r>
                  <a:rPr lang="en-US" altLang="zh-CN" dirty="0">
                    <a:ea typeface="宋体" panose="02010600030101010101" pitchFamily="2" charset="-122"/>
                  </a:rPr>
                  <a:t>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to minimize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altLang="zh-CN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−(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are given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are unknowns  </a:t>
                </a:r>
              </a:p>
              <a:p>
                <a:pPr lvl="1"/>
                <a:endParaRPr lang="en-US" dirty="0">
                  <a:ea typeface="Cambria Math" panose="02040503050406030204" pitchFamily="18" charset="0"/>
                </a:endParaRPr>
              </a:p>
              <a:p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275" y="1600201"/>
                <a:ext cx="8042276" cy="4343400"/>
              </a:xfrm>
              <a:prstGeom prst="rect">
                <a:avLst/>
              </a:prstGeom>
              <a:blipFill>
                <a:blip r:embed="rId2"/>
                <a:stretch>
                  <a:fillRect l="-1262" t="-134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9016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42733" y="1685088"/>
                <a:ext cx="9521317" cy="452063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9250" indent="-349250" algn="l" defTabSz="914400" rtl="0" eaLnBrk="1" latinLnBrk="0" hangingPunct="1">
                  <a:spcBef>
                    <a:spcPts val="2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336550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837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63650" indent="-2952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622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2880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1177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239903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26892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Take the derivative of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with respect to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 and set them to zero</a:t>
                </a:r>
              </a:p>
              <a:p>
                <a:r>
                  <a:rPr lang="en-US" altLang="zh-CN" dirty="0"/>
                  <a:t>D</a:t>
                </a:r>
                <a:r>
                  <a:rPr lang="en-US" altLang="zh-CN" dirty="0">
                    <a:solidFill>
                      <a:schemeClr val="tx1"/>
                    </a:solidFill>
                  </a:rPr>
                  <a:t>efine</a:t>
                </a:r>
                <a:endParaRPr lang="en-US" dirty="0">
                  <a:solidFill>
                    <a:schemeClr val="tx1"/>
                  </a:solidFill>
                  <a:ea typeface="宋体" panose="02010600030101010101" pitchFamily="2" charset="-122"/>
                </a:endParaRP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m:rPr>
                        <m:nor/>
                      </m:rP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HK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r>
                      <a:rPr lang="en-HK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HK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HK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̄"/>
                            <m:ctrlP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HK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sSup>
                          <m:sSupPr>
                            <m:ctrlP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HK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HK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HK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𝑥𝑦</m:t>
                        </m:r>
                      </m:sub>
                    </m:sSub>
                    <m:r>
                      <a:rPr lang="en-HK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HK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HK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̄"/>
                            <m:ctrlP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HK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)(</m:t>
                        </m:r>
                        <m:sSub>
                          <m:sSubPr>
                            <m:ctrlP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HK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̄"/>
                            <m:ctrlP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HK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HK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  <a:endParaRPr lang="en-US" sz="20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US" sz="24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It can be shown that</a:t>
                </a: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r>
                      <a:rPr lang="en-US" sz="2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=(</m:t>
                    </m:r>
                    <m:nary>
                      <m:naryPr>
                        <m:chr m:val="∑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0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)−</m:t>
                        </m:r>
                        <m:r>
                          <a:rPr 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sSup>
                          <m:sSup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0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20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00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𝑥𝑦</m:t>
                        </m:r>
                      </m:sub>
                    </m:sSub>
                    <m:r>
                      <a:rPr lang="en-US" altLang="zh-CN" sz="2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=(</m:t>
                    </m:r>
                    <m:nary>
                      <m:naryPr>
                        <m:chr m:val="∑"/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altLang="zh-CN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0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)−</m:t>
                        </m:r>
                        <m:r>
                          <a:rPr lang="en-US" altLang="zh-CN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sSup>
                          <m:sSup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0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  <m:acc>
                              <m:accPr>
                                <m:chr m:val="̅"/>
                                <m:ctrlPr>
                                  <a:rPr lang="en-US" altLang="zh-CN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0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  <m:sup/>
                        </m:sSup>
                      </m:e>
                    </m:nary>
                  </m:oMath>
                </a14:m>
                <a:r>
                  <a:rPr lang="en-US" altLang="zh-CN" sz="200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endParaRPr lang="en-US" sz="200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𝑥𝑥</m:t>
                            </m:r>
                          </m:sub>
                        </m:sSub>
                      </m:den>
                    </m:f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HK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and</m:t>
                    </m:r>
                    <m:r>
                      <a:rPr lang="en-HK" b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endParaRPr lang="en-US" dirty="0">
                  <a:solidFill>
                    <a:schemeClr val="tx1"/>
                  </a:solidFill>
                  <a:ea typeface="宋体" panose="02010600030101010101" pitchFamily="2" charset="-122"/>
                </a:endParaRPr>
              </a:p>
              <a:p>
                <a:pPr marL="349250" lvl="1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733" y="1685088"/>
                <a:ext cx="9521317" cy="4520639"/>
              </a:xfrm>
              <a:prstGeom prst="rect">
                <a:avLst/>
              </a:prstGeom>
              <a:blipFill>
                <a:blip r:embed="rId3"/>
                <a:stretch>
                  <a:fillRect l="-1067" t="-12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503715" y="4542019"/>
            <a:ext cx="65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AF930E0-4B98-624F-94D4-6D32C6E08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Procedure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575158-9E96-2849-AE8E-FDD81244C938}"/>
              </a:ext>
            </a:extLst>
          </p:cNvPr>
          <p:cNvSpPr txBox="1"/>
          <p:nvPr/>
        </p:nvSpPr>
        <p:spPr>
          <a:xfrm>
            <a:off x="6230112" y="829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43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Correlation Coefficient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913617" y="1582496"/>
                <a:ext cx="8754383" cy="496344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9250" indent="-349250" algn="l" defTabSz="914400" rtl="0" eaLnBrk="1" latinLnBrk="0" hangingPunct="1">
                  <a:spcBef>
                    <a:spcPts val="2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336550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6837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63650" indent="-2952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75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6225" indent="-282575" algn="l" defTabSz="914400" rtl="0" eaLnBrk="1" latinLnBrk="0" hangingPunct="1">
                  <a:spcBef>
                    <a:spcPts val="6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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2880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1177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2399030" indent="-282575" algn="l" defTabSz="914400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2689225" indent="-282575" algn="l" defTabSz="914400" rtl="0" eaLnBrk="1" latinLnBrk="0" hangingPunct="1">
                  <a:spcBef>
                    <a:spcPct val="20000"/>
                  </a:spcBef>
                  <a:buClr>
                    <a:schemeClr val="accent1">
                      <a:lumMod val="60000"/>
                      <a:lumOff val="40000"/>
                    </a:schemeClr>
                  </a:buClr>
                  <a:buSzPct val="110000"/>
                  <a:buFont typeface="Wingdings 2" panose="05020102010507070707" pitchFamily="18" charset="2"/>
                  <a:buChar char=""/>
                  <a:defRPr lang="en-US" sz="1800" kern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dirty="0"/>
                  <a:t>How strong is the linear relationship between two variables?</a:t>
                </a:r>
                <a:endParaRPr lang="en-US" dirty="0">
                  <a:ea typeface="宋体" panose="02010600030101010101" pitchFamily="2" charset="-122"/>
                </a:endParaRPr>
              </a:p>
              <a:p>
                <a:r>
                  <a:rPr lang="en-US" dirty="0">
                    <a:ea typeface="宋体" panose="02010600030101010101" pitchFamily="2" charset="-122"/>
                  </a:rPr>
                  <a:t>The sample correlation coefficient </a:t>
                </a:r>
                <a:r>
                  <a:rPr lang="en-US" i="1" dirty="0">
                    <a:ea typeface="宋体" panose="02010600030101010101" pitchFamily="2" charset="-122"/>
                  </a:rPr>
                  <a:t>r </a:t>
                </a:r>
                <a:r>
                  <a:rPr lang="en-US" dirty="0">
                    <a:ea typeface="宋体" panose="02010600030101010101" pitchFamily="2" charset="-122"/>
                  </a:rPr>
                  <a:t>shows the strength of the linear relationship between two variables</a:t>
                </a:r>
              </a:p>
              <a:p>
                <a:r>
                  <a:rPr lang="en-US" dirty="0">
                    <a:ea typeface="宋体" panose="02010600030101010101" pitchFamily="2" charset="-122"/>
                  </a:rPr>
                  <a:t>The closer the data points are to the line, the closer the regression value is to 1 or -1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𝑟</m:t>
                      </m:r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宋体" panose="0201060003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(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𝑥</m:t>
                                  </m:r>
                                </m:e>
                              </m:acc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𝑥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)(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𝑦</m:t>
                                  </m:r>
                                </m:e>
                              </m:acc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</a:rPr>
                                    <m:t>𝑦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>
                  <a:ea typeface="宋体" panose="02010600030101010101" pitchFamily="2" charset="-122"/>
                </a:endParaRPr>
              </a:p>
              <a:p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HK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den>
                        </m:f>
                        <m:nary>
                          <m:naryPr>
                            <m:chr m:val="∑"/>
                            <m:limLoc m:val="undOvr"/>
                            <m:grow m:val="on"/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HK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HK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HK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HK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rad>
                  </m:oMath>
                </a14:m>
                <a:r>
                  <a:rPr lang="en-US" dirty="0">
                    <a:ea typeface="宋体" panose="02010600030101010101" pitchFamily="2" charset="-12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HK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HK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HK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HK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den>
                        </m:f>
                        <m:nary>
                          <m:naryPr>
                            <m:chr m:val="∑"/>
                            <m:limLoc m:val="undOvr"/>
                            <m:grow m:val="on"/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HK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HK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HK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HK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HK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rad>
                  </m:oMath>
                </a14:m>
                <a:endParaRPr lang="en-US" dirty="0">
                  <a:ea typeface="宋体" panose="02010600030101010101" pitchFamily="2" charset="-122"/>
                </a:endParaRPr>
              </a:p>
              <a:p>
                <a:r>
                  <a:rPr lang="en-US" dirty="0">
                    <a:ea typeface="宋体" panose="02010600030101010101" pitchFamily="2" charset="-122"/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>
                    <a:ea typeface="宋体" panose="02010600030101010101" pitchFamily="2" charset="-122"/>
                  </a:rPr>
                  <a:t>: sample deviation of X and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>
                    <a:ea typeface="宋体" panose="02010600030101010101" pitchFamily="2" charset="-122"/>
                  </a:rPr>
                  <a:t>: sample deviation of Y</a:t>
                </a:r>
              </a:p>
              <a:p>
                <a:pPr marL="349250" lvl="1" indent="0">
                  <a:buNone/>
                </a:pPr>
                <a:endParaRPr lang="en-US" b="1" i="1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5E617FC-945F-4F42-B889-C28B34C24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617" y="1582496"/>
                <a:ext cx="8754383" cy="4963447"/>
              </a:xfrm>
              <a:prstGeom prst="rect">
                <a:avLst/>
              </a:prstGeom>
              <a:blipFill>
                <a:blip r:embed="rId3"/>
                <a:stretch>
                  <a:fillRect l="-1013" t="-1020" b="-5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492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8278" y="2675731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7. Maximum Likelihood Estimation</a:t>
            </a:r>
          </a:p>
        </p:txBody>
      </p:sp>
    </p:spTree>
    <p:extLst>
      <p:ext uri="{BB962C8B-B14F-4D97-AF65-F5344CB8AC3E}">
        <p14:creationId xmlns:p14="http://schemas.microsoft.com/office/powerpoint/2010/main" val="2324134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Probability:</a:t>
            </a:r>
          </a:p>
          <a:p>
            <a:pPr lvl="1"/>
            <a:r>
              <a:rPr lang="en-US" sz="2200" dirty="0"/>
              <a:t>Knowing probability model </a:t>
            </a:r>
            <a:r>
              <a:rPr lang="en-US" sz="2200" dirty="0">
                <a:sym typeface="Wingdings" panose="05000000000000000000" pitchFamily="2" charset="2"/>
              </a:rPr>
              <a:t> distribution of outcomes</a:t>
            </a:r>
            <a:endParaRPr lang="en-US" sz="2200" dirty="0"/>
          </a:p>
          <a:p>
            <a:r>
              <a:rPr lang="en-US" sz="2400" dirty="0"/>
              <a:t>Maximum Likelihood</a:t>
            </a:r>
          </a:p>
          <a:p>
            <a:pPr lvl="1"/>
            <a:r>
              <a:rPr lang="en-US" dirty="0"/>
              <a:t>Observation of data </a:t>
            </a:r>
            <a:r>
              <a:rPr lang="en-US" dirty="0">
                <a:sym typeface="Wingdings" panose="05000000000000000000" pitchFamily="2" charset="2"/>
              </a:rPr>
              <a:t> Estimation of parameters in probability model</a:t>
            </a:r>
            <a:endParaRPr lang="en-US" dirty="0"/>
          </a:p>
          <a:p>
            <a:r>
              <a:rPr lang="en-US" sz="2400" dirty="0"/>
              <a:t>The aim of maximum likelihood estimation is to find the </a:t>
            </a:r>
            <a:r>
              <a:rPr lang="en-US" sz="2400" b="1" dirty="0"/>
              <a:t>parameter value</a:t>
            </a:r>
            <a:r>
              <a:rPr lang="en-US" sz="2400" dirty="0"/>
              <a:t>(s) that makes the observed data </a:t>
            </a:r>
            <a:r>
              <a:rPr lang="en-US" sz="2400" b="1" dirty="0"/>
              <a:t>most likely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Maximum Likelihood Estimation</a:t>
            </a:r>
          </a:p>
        </p:txBody>
      </p:sp>
    </p:spTree>
    <p:extLst>
      <p:ext uri="{BB962C8B-B14F-4D97-AF65-F5344CB8AC3E}">
        <p14:creationId xmlns:p14="http://schemas.microsoft.com/office/powerpoint/2010/main" val="7584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Step 1</a:t>
            </a:r>
            <a:r>
              <a:rPr lang="en-US" sz="2400" dirty="0"/>
              <a:t>: write down the probability of each observation by using the model parameters</a:t>
            </a:r>
          </a:p>
          <a:p>
            <a:endParaRPr lang="en-US" sz="2400" dirty="0"/>
          </a:p>
          <a:p>
            <a:r>
              <a:rPr lang="en-US" sz="2400" b="1" dirty="0"/>
              <a:t>Step 2</a:t>
            </a:r>
            <a:r>
              <a:rPr lang="en-US" sz="2400" dirty="0"/>
              <a:t>: write down the probability of all the data</a:t>
            </a:r>
          </a:p>
          <a:p>
            <a:endParaRPr lang="en-US" sz="2400" dirty="0"/>
          </a:p>
          <a:p>
            <a:r>
              <a:rPr lang="en-US" sz="2400" b="1" dirty="0"/>
              <a:t>Step 3</a:t>
            </a:r>
            <a:r>
              <a:rPr lang="en-US" sz="2400" dirty="0"/>
              <a:t>: Find the values of the parameters that maximize this probability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04F05EE-03DE-D944-A5C8-4B0956D2D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Procedure</a:t>
            </a:r>
          </a:p>
        </p:txBody>
      </p:sp>
    </p:spTree>
    <p:extLst>
      <p:ext uri="{BB962C8B-B14F-4D97-AF65-F5344CB8AC3E}">
        <p14:creationId xmlns:p14="http://schemas.microsoft.com/office/powerpoint/2010/main" val="252037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Unfinished game</a:t>
            </a:r>
          </a:p>
          <a:p>
            <a:endParaRPr lang="en-US" dirty="0"/>
          </a:p>
          <a:p>
            <a:r>
              <a:rPr lang="en-US" dirty="0"/>
              <a:t>Utility</a:t>
            </a:r>
          </a:p>
          <a:p>
            <a:endParaRPr lang="en-US" dirty="0"/>
          </a:p>
          <a:p>
            <a:r>
              <a:rPr lang="en-US" dirty="0"/>
              <a:t>False probability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19313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856" y="1557401"/>
            <a:ext cx="10515600" cy="4351338"/>
          </a:xfrm>
        </p:spPr>
        <p:txBody>
          <a:bodyPr/>
          <a:lstStyle/>
          <a:p>
            <a:r>
              <a:rPr lang="en-US" dirty="0"/>
              <a:t>How to prepare final exam: </a:t>
            </a:r>
          </a:p>
          <a:p>
            <a:pPr lvl="1"/>
            <a:r>
              <a:rPr lang="en-US" dirty="0"/>
              <a:t>Go through </a:t>
            </a:r>
          </a:p>
          <a:p>
            <a:pPr lvl="2"/>
            <a:r>
              <a:rPr lang="en-US" dirty="0"/>
              <a:t>lecture notes</a:t>
            </a:r>
          </a:p>
          <a:p>
            <a:pPr lvl="2"/>
            <a:r>
              <a:rPr lang="en-US" dirty="0"/>
              <a:t>in-class exercises</a:t>
            </a:r>
          </a:p>
          <a:p>
            <a:pPr lvl="2"/>
            <a:r>
              <a:rPr lang="en-US" dirty="0"/>
              <a:t>tutorial questions and </a:t>
            </a:r>
          </a:p>
          <a:p>
            <a:pPr lvl="2"/>
            <a:r>
              <a:rPr lang="en-US" dirty="0"/>
              <a:t>assignments 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/>
              <a:t>Final exam paper covers all </a:t>
            </a:r>
            <a:r>
              <a:rPr lang="en-US"/>
              <a:t>course materials</a:t>
            </a:r>
            <a:endParaRPr lang="en-US" dirty="0"/>
          </a:p>
          <a:p>
            <a:r>
              <a:rPr lang="en-US" dirty="0"/>
              <a:t>Python will not be tested in the final exam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487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</TotalTime>
  <Words>1468</Words>
  <Application>Microsoft Macintosh PowerPoint</Application>
  <PresentationFormat>Widescreen</PresentationFormat>
  <Paragraphs>199</Paragraphs>
  <Slides>28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等线</vt:lpstr>
      <vt:lpstr>等线 Light</vt:lpstr>
      <vt:lpstr>宋体</vt:lpstr>
      <vt:lpstr>Arial</vt:lpstr>
      <vt:lpstr>Calibri</vt:lpstr>
      <vt:lpstr>Calibri Light</vt:lpstr>
      <vt:lpstr>Cambria Math</vt:lpstr>
      <vt:lpstr>Wingdings</vt:lpstr>
      <vt:lpstr>Wingdings 2</vt:lpstr>
      <vt:lpstr>Office Theme</vt:lpstr>
      <vt:lpstr>公式</vt:lpstr>
      <vt:lpstr>Equation</vt:lpstr>
      <vt:lpstr> Revision</vt:lpstr>
      <vt:lpstr>1. Concepts</vt:lpstr>
      <vt:lpstr>Sample Space and Random Variable</vt:lpstr>
      <vt:lpstr>Probability</vt:lpstr>
      <vt:lpstr>Math Definition of Probability</vt:lpstr>
      <vt:lpstr>Conditional Probability</vt:lpstr>
      <vt:lpstr>Joint Probability</vt:lpstr>
      <vt:lpstr>PowerPoint Presentation</vt:lpstr>
      <vt:lpstr>PowerPoint Presentation</vt:lpstr>
      <vt:lpstr>2. Two Inequalities for Estimating Probability Bounds</vt:lpstr>
      <vt:lpstr>Probability Inequality</vt:lpstr>
      <vt:lpstr>3. Distributions</vt:lpstr>
      <vt:lpstr>1. Bernoulli Distribution</vt:lpstr>
      <vt:lpstr>2. Binomial Distribution</vt:lpstr>
      <vt:lpstr> 4. Normal (Gaussian) Distribution </vt:lpstr>
      <vt:lpstr>4. Approximation</vt:lpstr>
      <vt:lpstr>PowerPoint Presentation</vt:lpstr>
      <vt:lpstr>5. Bayesian Method</vt:lpstr>
      <vt:lpstr>Bayesian Method</vt:lpstr>
      <vt:lpstr>6. Least Squares Estimation</vt:lpstr>
      <vt:lpstr>Principle of Least Squares</vt:lpstr>
      <vt:lpstr>Procedure</vt:lpstr>
      <vt:lpstr>Correlation Coefficient</vt:lpstr>
      <vt:lpstr>7. Maximum Likelihood Estimation</vt:lpstr>
      <vt:lpstr>Maximum Likelihood Estimation</vt:lpstr>
      <vt:lpstr>Procedure</vt:lpstr>
      <vt:lpstr>Others </vt:lpstr>
      <vt:lpstr>PowerPoint Presentation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CHEN Jingjing</dc:creator>
  <cp:lastModifiedBy>Prof. MA Kede</cp:lastModifiedBy>
  <cp:revision>101</cp:revision>
  <dcterms:created xsi:type="dcterms:W3CDTF">2020-03-07T07:02:16Z</dcterms:created>
  <dcterms:modified xsi:type="dcterms:W3CDTF">2024-04-14T08:46:28Z</dcterms:modified>
</cp:coreProperties>
</file>