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1"/>
  </p:notesMasterIdLst>
  <p:handoutMasterIdLst>
    <p:handoutMasterId r:id="rId42"/>
  </p:handoutMasterIdLst>
  <p:sldIdLst>
    <p:sldId id="318" r:id="rId3"/>
    <p:sldId id="319" r:id="rId4"/>
    <p:sldId id="321" r:id="rId5"/>
    <p:sldId id="323" r:id="rId6"/>
    <p:sldId id="361" r:id="rId7"/>
    <p:sldId id="322" r:id="rId8"/>
    <p:sldId id="326" r:id="rId9"/>
    <p:sldId id="364" r:id="rId10"/>
    <p:sldId id="362" r:id="rId11"/>
    <p:sldId id="363" r:id="rId12"/>
    <p:sldId id="327" r:id="rId13"/>
    <p:sldId id="324" r:id="rId14"/>
    <p:sldId id="360" r:id="rId15"/>
    <p:sldId id="328" r:id="rId16"/>
    <p:sldId id="330" r:id="rId17"/>
    <p:sldId id="329" r:id="rId18"/>
    <p:sldId id="331" r:id="rId19"/>
    <p:sldId id="333" r:id="rId20"/>
    <p:sldId id="337" r:id="rId21"/>
    <p:sldId id="334" r:id="rId22"/>
    <p:sldId id="338" r:id="rId23"/>
    <p:sldId id="343" r:id="rId24"/>
    <p:sldId id="342" r:id="rId25"/>
    <p:sldId id="344" r:id="rId26"/>
    <p:sldId id="345" r:id="rId27"/>
    <p:sldId id="346" r:id="rId28"/>
    <p:sldId id="347" r:id="rId29"/>
    <p:sldId id="335" r:id="rId30"/>
    <p:sldId id="336" r:id="rId31"/>
    <p:sldId id="348" r:id="rId32"/>
    <p:sldId id="349" r:id="rId33"/>
    <p:sldId id="350" r:id="rId34"/>
    <p:sldId id="351" r:id="rId35"/>
    <p:sldId id="352" r:id="rId36"/>
    <p:sldId id="353" r:id="rId37"/>
    <p:sldId id="354" r:id="rId38"/>
    <p:sldId id="355" r:id="rId39"/>
    <p:sldId id="356" r:id="rId40"/>
  </p:sldIdLst>
  <p:sldSz cx="12188825" cy="6858000"/>
  <p:notesSz cx="6858000" cy="91440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AC5"/>
    <a:srgbClr val="A5AFFF"/>
    <a:srgbClr val="FFEDA8"/>
    <a:srgbClr val="F6FFA4"/>
    <a:srgbClr val="FFF8AB"/>
    <a:srgbClr val="0ABEB5"/>
    <a:srgbClr val="E05F2C"/>
    <a:srgbClr val="828282"/>
    <a:srgbClr val="8086FC"/>
    <a:srgbClr val="6E9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29" autoAdjust="0"/>
  </p:normalViewPr>
  <p:slideViewPr>
    <p:cSldViewPr showGuides="1">
      <p:cViewPr varScale="1">
        <p:scale>
          <a:sx n="103" d="100"/>
          <a:sy n="103" d="100"/>
        </p:scale>
        <p:origin x="120" y="684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28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9AFDC-7658-4951-B0FF-52DFF2A93C0A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ED99B-9732-49FC-9C16-B56FEB1B1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213" y="0"/>
            <a:ext cx="426561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4898572"/>
            <a:ext cx="5945187" cy="127045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923213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3611" y="0"/>
            <a:ext cx="1065213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123612" y="10886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9" name="Straight Connector 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4" y="0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1/2/2019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rketwatch.com/story/one-third-of-couples-go-into-debt-for-their-wedding-day-2015-09-2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GE1202 Managing Your Personal Finance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1</a:t>
            </a:r>
          </a:p>
          <a:p>
            <a:r>
              <a:rPr lang="en-GB" altLang="zh-HK" dirty="0"/>
              <a:t>Introduction to Personal </a:t>
            </a:r>
            <a:r>
              <a:rPr lang="en-GB" altLang="zh-HK"/>
              <a:t>Finance Management</a:t>
            </a:r>
            <a:endParaRPr lang="en-US" altLang="zh-HK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982199" cy="1219200"/>
          </a:xfrm>
        </p:spPr>
        <p:txBody>
          <a:bodyPr/>
          <a:lstStyle/>
          <a:p>
            <a:r>
              <a:rPr lang="en-US" dirty="0"/>
              <a:t>Who Need to Know Personal Finance Planning?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Every person has some money available</a:t>
            </a:r>
          </a:p>
          <a:p>
            <a:r>
              <a:rPr lang="en-GB" dirty="0"/>
              <a:t>Most people want to handle their finances so that they get full satisfaction from each available dollar</a:t>
            </a:r>
            <a:endParaRPr lang="en-US" dirty="0"/>
          </a:p>
          <a:p>
            <a:r>
              <a:rPr lang="en-US" dirty="0"/>
              <a:t>Financial Goals</a:t>
            </a:r>
          </a:p>
          <a:p>
            <a:pPr lvl="1"/>
            <a:r>
              <a:rPr lang="en-US" dirty="0"/>
              <a:t>Buying a new car or getting a larger home</a:t>
            </a:r>
          </a:p>
          <a:p>
            <a:pPr lvl="1"/>
            <a:r>
              <a:rPr lang="en-US" dirty="0"/>
              <a:t>Pursuing advanced career training</a:t>
            </a:r>
          </a:p>
          <a:p>
            <a:pPr lvl="1"/>
            <a:r>
              <a:rPr lang="en-US" dirty="0"/>
              <a:t>Contributing to charity</a:t>
            </a:r>
          </a:p>
          <a:p>
            <a:pPr lvl="1"/>
            <a:r>
              <a:rPr lang="en-US" dirty="0"/>
              <a:t>Traveling extensively</a:t>
            </a:r>
          </a:p>
          <a:p>
            <a:pPr lvl="1"/>
            <a:r>
              <a:rPr lang="en-US" dirty="0"/>
              <a:t>Ensuring self-sufficiency during working and retirement years</a:t>
            </a:r>
          </a:p>
          <a:p>
            <a:pPr lvl="1"/>
            <a:r>
              <a:rPr lang="en-GB" dirty="0">
                <a:hlinkClick r:id="rId2"/>
              </a:rPr>
              <a:t>Holding a fantastic wedding party</a:t>
            </a: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67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Planning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As we have limited money, it is impossible to have all the goals to be realized</a:t>
            </a:r>
            <a:endParaRPr lang="en-US" dirty="0"/>
          </a:p>
          <a:p>
            <a:r>
              <a:rPr lang="en-US" dirty="0"/>
              <a:t>To achieve these goals, you need to identify and set priorities.</a:t>
            </a:r>
          </a:p>
          <a:p>
            <a:r>
              <a:rPr lang="en-US" altLang="zh-HK" dirty="0"/>
              <a:t>The process of managing your money to achieve personal economic satisfaction</a:t>
            </a:r>
          </a:p>
          <a:p>
            <a:pPr lvl="1"/>
            <a:r>
              <a:rPr lang="en-US" b="1" i="1" dirty="0"/>
              <a:t>Personal money management </a:t>
            </a:r>
            <a:r>
              <a:rPr lang="en-US" dirty="0"/>
              <a:t>or</a:t>
            </a:r>
            <a:r>
              <a:rPr lang="en-US" b="1" dirty="0"/>
              <a:t> </a:t>
            </a:r>
            <a:r>
              <a:rPr lang="en-US" b="1" i="1" dirty="0"/>
              <a:t>Personal financial planning</a:t>
            </a:r>
          </a:p>
          <a:p>
            <a:r>
              <a:rPr lang="en-US" dirty="0"/>
              <a:t>Financial decision must be planned to meet the unique situation facing each person.</a:t>
            </a:r>
          </a:p>
          <a:p>
            <a:pPr lvl="1"/>
            <a:r>
              <a:rPr lang="en-US" dirty="0"/>
              <a:t>People in their 20s spend differently from those in their 50s</a:t>
            </a:r>
          </a:p>
          <a:p>
            <a:pPr lvl="1"/>
            <a:r>
              <a:rPr lang="en-US" dirty="0"/>
              <a:t>Life situation/style – </a:t>
            </a:r>
            <a:r>
              <a:rPr lang="en-US" b="1" dirty="0"/>
              <a:t>Adult Life Cycle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64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Adult Life Cycle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47" t="5948" r="51176" b="6154"/>
          <a:stretch/>
        </p:blipFill>
        <p:spPr>
          <a:xfrm rot="5400000">
            <a:off x="3838180" y="90481"/>
            <a:ext cx="5061350" cy="8473687"/>
          </a:xfrm>
        </p:spPr>
      </p:pic>
    </p:spTree>
    <p:extLst>
      <p:ext uri="{BB962C8B-B14F-4D97-AF65-F5344CB8AC3E}">
        <p14:creationId xmlns:p14="http://schemas.microsoft.com/office/powerpoint/2010/main" val="267635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823" t="5948" r="2233" b="7485"/>
          <a:stretch/>
        </p:blipFill>
        <p:spPr>
          <a:xfrm rot="5400000">
            <a:off x="3236911" y="-904875"/>
            <a:ext cx="6400801" cy="866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9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Planning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Financial Plan</a:t>
            </a:r>
          </a:p>
          <a:p>
            <a:pPr lvl="1"/>
            <a:r>
              <a:rPr lang="en-US" dirty="0"/>
              <a:t>A formalized report that summarize your current situation, analyzes your financial needs, and recommends future financial activities.</a:t>
            </a:r>
          </a:p>
          <a:p>
            <a:r>
              <a:rPr lang="en-US" dirty="0"/>
              <a:t>Advantages of effective personal financial planning</a:t>
            </a:r>
          </a:p>
          <a:p>
            <a:pPr lvl="1"/>
            <a:r>
              <a:rPr lang="en-US" dirty="0"/>
              <a:t>Increased effectiveness in obtaining, using, and protecting your financial resources throughout your life</a:t>
            </a:r>
          </a:p>
          <a:p>
            <a:pPr lvl="1"/>
            <a:r>
              <a:rPr lang="en-US" dirty="0"/>
              <a:t>Increased control of your financial affairs by avoiding excessive debt, bankruptcy, and dependence on others</a:t>
            </a:r>
          </a:p>
          <a:p>
            <a:pPr lvl="1"/>
            <a:r>
              <a:rPr lang="en-US" dirty="0"/>
              <a:t>Improved personal relationships resulting from well-planned and effectively communicated financial decisions</a:t>
            </a:r>
          </a:p>
          <a:p>
            <a:pPr lvl="1"/>
            <a:r>
              <a:rPr lang="en-US" dirty="0"/>
              <a:t>A sense of freedom from financial worries obtained by looking to the future, anticipating expenses, and achieving personal economic goals</a:t>
            </a:r>
          </a:p>
        </p:txBody>
      </p:sp>
    </p:spTree>
    <p:extLst>
      <p:ext uri="{BB962C8B-B14F-4D97-AF65-F5344CB8AC3E}">
        <p14:creationId xmlns:p14="http://schemas.microsoft.com/office/powerpoint/2010/main" val="155679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Goal-Setting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876800"/>
          </a:xfrm>
        </p:spPr>
        <p:txBody>
          <a:bodyPr>
            <a:normAutofit/>
          </a:bodyPr>
          <a:lstStyle/>
          <a:p>
            <a:r>
              <a:rPr lang="en-US" dirty="0"/>
              <a:t>Financial goals should take a </a:t>
            </a:r>
            <a:r>
              <a:rPr lang="en-US" b="1" dirty="0"/>
              <a:t>SMART</a:t>
            </a:r>
            <a:r>
              <a:rPr lang="en-US" dirty="0"/>
              <a:t> approach.</a:t>
            </a:r>
          </a:p>
          <a:p>
            <a:pPr lvl="1"/>
            <a:r>
              <a:rPr lang="en-US" b="1" dirty="0"/>
              <a:t>S</a:t>
            </a:r>
            <a:r>
              <a:rPr lang="en-US" dirty="0"/>
              <a:t>pecific – know exactly what your goals are and can create a plan to achieve those objectives</a:t>
            </a:r>
          </a:p>
          <a:p>
            <a:pPr lvl="1"/>
            <a:r>
              <a:rPr lang="en-US" b="1" dirty="0"/>
              <a:t>M</a:t>
            </a:r>
            <a:r>
              <a:rPr lang="en-US" dirty="0"/>
              <a:t>easurable – can be measured by a specific amount</a:t>
            </a:r>
          </a:p>
          <a:p>
            <a:pPr lvl="1"/>
            <a:r>
              <a:rPr lang="en-US" b="1" dirty="0"/>
              <a:t>A</a:t>
            </a:r>
            <a:r>
              <a:rPr lang="en-US" dirty="0"/>
              <a:t>ction oriented - provide the basis for the personal financial activities you will undertake.</a:t>
            </a:r>
          </a:p>
          <a:p>
            <a:pPr lvl="1"/>
            <a:r>
              <a:rPr lang="en-US" b="1" dirty="0"/>
              <a:t>R</a:t>
            </a:r>
            <a:r>
              <a:rPr lang="en-US" dirty="0"/>
              <a:t>ealistic – involve goals based on your income and life situation</a:t>
            </a:r>
          </a:p>
          <a:p>
            <a:pPr lvl="1"/>
            <a:r>
              <a:rPr lang="en-US" b="1" dirty="0"/>
              <a:t>T</a:t>
            </a:r>
            <a:r>
              <a:rPr lang="en-US" dirty="0"/>
              <a:t>ime based – indicate a time frame for achieving the goal</a:t>
            </a:r>
          </a:p>
        </p:txBody>
      </p:sp>
    </p:spTree>
    <p:extLst>
      <p:ext uri="{BB962C8B-B14F-4D97-AF65-F5344CB8AC3E}">
        <p14:creationId xmlns:p14="http://schemas.microsoft.com/office/powerpoint/2010/main" val="24370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Which is </a:t>
            </a:r>
            <a:r>
              <a:rPr lang="en-US" altLang="zh-HK" i="1" dirty="0" err="1"/>
              <a:t>SMART</a:t>
            </a:r>
            <a:r>
              <a:rPr lang="en-US" altLang="zh-HK" dirty="0" err="1"/>
              <a:t>er</a:t>
            </a:r>
            <a:r>
              <a:rPr lang="en-US" altLang="zh-HK" dirty="0"/>
              <a:t>?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A fresh graduate just starts his career as a secondary school teacher.</a:t>
            </a:r>
            <a:endParaRPr lang="en-US" altLang="zh-HK" dirty="0"/>
          </a:p>
          <a:p>
            <a:r>
              <a:rPr lang="en-US" altLang="zh-HK" dirty="0"/>
              <a:t>Plan A: </a:t>
            </a:r>
            <a:r>
              <a:rPr lang="en-US" altLang="zh-HK" sz="2400" dirty="0"/>
              <a:t>Buy a flat in Kowloon Tong by 30.</a:t>
            </a:r>
          </a:p>
          <a:p>
            <a:r>
              <a:rPr lang="en-US" altLang="zh-HK" dirty="0"/>
              <a:t>Plan B: </a:t>
            </a:r>
            <a:r>
              <a:rPr lang="en-US" altLang="zh-HK" sz="2400" dirty="0"/>
              <a:t>Put $5,000 into the saving account each month for 8 years as the down payment for a flat of $6M in Kowloon Bay.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50922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Financial Goal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altLang="en-US" dirty="0"/>
              <a:t>There are 3 different financial goals</a:t>
            </a:r>
          </a:p>
          <a:p>
            <a:pPr lvl="1">
              <a:spcBef>
                <a:spcPts val="1200"/>
              </a:spcBef>
            </a:pPr>
            <a:r>
              <a:rPr lang="en-US" altLang="en-US" sz="2400" b="1" dirty="0"/>
              <a:t>Consumable-Product Goals</a:t>
            </a:r>
            <a:r>
              <a:rPr lang="en-US" altLang="en-US" sz="2400" dirty="0"/>
              <a:t> </a:t>
            </a:r>
          </a:p>
          <a:p>
            <a:pPr lvl="2">
              <a:spcBef>
                <a:spcPts val="1200"/>
              </a:spcBef>
            </a:pPr>
            <a:r>
              <a:rPr lang="en-US" altLang="en-US" sz="2200" dirty="0"/>
              <a:t>Food, clothing, entertainment</a:t>
            </a:r>
          </a:p>
          <a:p>
            <a:pPr lvl="1">
              <a:spcBef>
                <a:spcPts val="1200"/>
              </a:spcBef>
            </a:pPr>
            <a:r>
              <a:rPr lang="en-US" altLang="en-US" sz="2400" b="1" dirty="0"/>
              <a:t>Durable-Product Goals</a:t>
            </a:r>
            <a:r>
              <a:rPr lang="en-US" altLang="en-US" sz="2400" dirty="0"/>
              <a:t> </a:t>
            </a:r>
          </a:p>
          <a:p>
            <a:pPr lvl="2">
              <a:spcBef>
                <a:spcPts val="1200"/>
              </a:spcBef>
            </a:pPr>
            <a:r>
              <a:rPr lang="en-US" altLang="en-US" sz="2200" dirty="0"/>
              <a:t>“Big ticket” items like appliances and cars</a:t>
            </a:r>
          </a:p>
          <a:p>
            <a:pPr lvl="1">
              <a:spcBef>
                <a:spcPts val="1200"/>
              </a:spcBef>
            </a:pPr>
            <a:r>
              <a:rPr lang="en-US" altLang="en-US" sz="2400" b="1" dirty="0"/>
              <a:t>Intangible-Product Goals</a:t>
            </a:r>
            <a:r>
              <a:rPr lang="en-US" altLang="en-US" sz="2400" dirty="0"/>
              <a:t> </a:t>
            </a:r>
          </a:p>
          <a:p>
            <a:pPr lvl="2">
              <a:spcBef>
                <a:spcPts val="1200"/>
              </a:spcBef>
            </a:pPr>
            <a:r>
              <a:rPr lang="en-US" altLang="en-US" sz="2200" dirty="0"/>
              <a:t>Health, education, relationships, service</a:t>
            </a:r>
          </a:p>
        </p:txBody>
      </p:sp>
    </p:spTree>
    <p:extLst>
      <p:ext uri="{BB962C8B-B14F-4D97-AF65-F5344CB8AC3E}">
        <p14:creationId xmlns:p14="http://schemas.microsoft.com/office/powerpoint/2010/main" val="125020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Types of Financial Goal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There are 3 different time frames for achieving financial goals</a:t>
            </a:r>
          </a:p>
          <a:p>
            <a:pPr lvl="1"/>
            <a:r>
              <a:rPr lang="en-US" altLang="zh-HK" sz="2400" b="1" dirty="0"/>
              <a:t>Short term goals</a:t>
            </a:r>
          </a:p>
          <a:p>
            <a:pPr lvl="2"/>
            <a:r>
              <a:rPr lang="en-US" altLang="zh-HK" sz="2000" dirty="0"/>
              <a:t>Will be achieved within the next year</a:t>
            </a:r>
          </a:p>
          <a:p>
            <a:pPr lvl="2"/>
            <a:r>
              <a:rPr lang="en-US" altLang="zh-HK" sz="2000" dirty="0"/>
              <a:t>Saving for a vacation, buying a new phone</a:t>
            </a:r>
          </a:p>
          <a:p>
            <a:pPr lvl="1"/>
            <a:r>
              <a:rPr lang="en-US" altLang="zh-HK" sz="2400" b="1" dirty="0"/>
              <a:t>Intermediate goals</a:t>
            </a:r>
          </a:p>
          <a:p>
            <a:pPr lvl="2"/>
            <a:r>
              <a:rPr lang="en-US" altLang="zh-HK" sz="2000" dirty="0"/>
              <a:t>Two to five years</a:t>
            </a:r>
          </a:p>
          <a:p>
            <a:pPr lvl="2"/>
            <a:r>
              <a:rPr lang="en-GB" altLang="zh-HK" sz="2000" dirty="0"/>
              <a:t>Further study, Wedding</a:t>
            </a:r>
            <a:endParaRPr lang="en-US" altLang="zh-HK" sz="2000" dirty="0"/>
          </a:p>
          <a:p>
            <a:pPr lvl="1"/>
            <a:r>
              <a:rPr lang="en-US" altLang="zh-HK" sz="2400" b="1" dirty="0"/>
              <a:t>Long term goals</a:t>
            </a:r>
          </a:p>
          <a:p>
            <a:pPr lvl="2"/>
            <a:r>
              <a:rPr lang="en-US" altLang="zh-HK" sz="2000" dirty="0"/>
              <a:t>More than five years</a:t>
            </a:r>
          </a:p>
          <a:p>
            <a:pPr lvl="2"/>
            <a:r>
              <a:rPr lang="en-US" altLang="zh-HK" sz="2000" dirty="0"/>
              <a:t>Retirement, children’s education expenses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80295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Personal Financial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Eight major personal financial planning areas</a:t>
            </a:r>
          </a:p>
          <a:p>
            <a:pPr lvl="1"/>
            <a:r>
              <a:rPr lang="en-US" dirty="0"/>
              <a:t>Obtaining – the receipt of income and other financial resources</a:t>
            </a:r>
          </a:p>
          <a:p>
            <a:pPr lvl="1"/>
            <a:r>
              <a:rPr lang="en-US" dirty="0"/>
              <a:t>Planning – actions to determine future financial directions</a:t>
            </a:r>
          </a:p>
          <a:p>
            <a:pPr lvl="1"/>
            <a:r>
              <a:rPr lang="en-US" dirty="0"/>
              <a:t>Saving – set aside funds for expected and unexpected expenses</a:t>
            </a:r>
          </a:p>
          <a:p>
            <a:pPr lvl="1"/>
            <a:r>
              <a:rPr lang="en-US" dirty="0"/>
              <a:t>Borrowing – appropriate use of short-and-long-term credit plans</a:t>
            </a:r>
          </a:p>
          <a:p>
            <a:pPr lvl="1"/>
            <a:r>
              <a:rPr lang="en-US" dirty="0"/>
              <a:t>Spending – analysis of purchasing decisions for wise money use</a:t>
            </a:r>
          </a:p>
          <a:p>
            <a:pPr lvl="1"/>
            <a:r>
              <a:rPr lang="en-US" dirty="0"/>
              <a:t>Managing Risk – insurance and other methods to reduce financial uncertainty</a:t>
            </a:r>
          </a:p>
          <a:p>
            <a:pPr lvl="1"/>
            <a:r>
              <a:rPr lang="en-US" dirty="0"/>
              <a:t>Investing – accumulation of funds for long-term financial security</a:t>
            </a:r>
          </a:p>
          <a:p>
            <a:pPr lvl="1"/>
            <a:r>
              <a:rPr lang="en-US" dirty="0"/>
              <a:t>Retirement and Estate Planning – efforts to provide for post-career years and transfer of assets</a:t>
            </a:r>
          </a:p>
        </p:txBody>
      </p:sp>
    </p:spTree>
    <p:extLst>
      <p:ext uri="{BB962C8B-B14F-4D97-AF65-F5344CB8AC3E}">
        <p14:creationId xmlns:p14="http://schemas.microsoft.com/office/powerpoint/2010/main" val="374927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Influence Financial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Personal factors</a:t>
            </a:r>
          </a:p>
          <a:p>
            <a:pPr lvl="1"/>
            <a:r>
              <a:rPr lang="en-US" dirty="0"/>
              <a:t>Age</a:t>
            </a:r>
          </a:p>
          <a:p>
            <a:pPr lvl="1"/>
            <a:r>
              <a:rPr lang="en-US" dirty="0"/>
              <a:t>Income</a:t>
            </a:r>
          </a:p>
          <a:p>
            <a:pPr lvl="1"/>
            <a:r>
              <a:rPr lang="en-US" dirty="0"/>
              <a:t>Household size</a:t>
            </a:r>
          </a:p>
          <a:p>
            <a:pPr lvl="1"/>
            <a:r>
              <a:rPr lang="en-US" dirty="0"/>
              <a:t>Personal beliefs</a:t>
            </a:r>
          </a:p>
          <a:p>
            <a:r>
              <a:rPr lang="en-US" dirty="0"/>
              <a:t>General factors</a:t>
            </a:r>
          </a:p>
          <a:p>
            <a:pPr lvl="1"/>
            <a:r>
              <a:rPr lang="en-US" dirty="0"/>
              <a:t>Global economy</a:t>
            </a:r>
          </a:p>
          <a:p>
            <a:pPr lvl="1"/>
            <a:r>
              <a:rPr lang="en-US" dirty="0"/>
              <a:t>Inflation rate</a:t>
            </a:r>
          </a:p>
          <a:p>
            <a:pPr lvl="1"/>
            <a:r>
              <a:rPr lang="en-US" dirty="0"/>
              <a:t>Interest rate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2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Global Economy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244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600" dirty="0"/>
              <a:t>Economy influences financial planning</a:t>
            </a:r>
          </a:p>
          <a:p>
            <a:pPr lvl="1"/>
            <a:r>
              <a:rPr lang="en-US" altLang="en-US" sz="2200" dirty="0"/>
              <a:t>Phases of the business cycle: expansion, peak, contraction, trough (takes 4-5 years on average)</a:t>
            </a:r>
          </a:p>
          <a:p>
            <a:pPr>
              <a:buNone/>
            </a:pPr>
            <a:endParaRPr lang="en-US" altLang="en-US" sz="2600" dirty="0"/>
          </a:p>
          <a:p>
            <a:pPr>
              <a:buNone/>
            </a:pPr>
            <a:endParaRPr lang="en-US" altLang="en-US" sz="2600" dirty="0"/>
          </a:p>
          <a:p>
            <a:pPr>
              <a:buNone/>
            </a:pPr>
            <a:endParaRPr lang="en-US" altLang="en-US" sz="2600" dirty="0"/>
          </a:p>
          <a:p>
            <a:pPr>
              <a:buNone/>
            </a:pPr>
            <a:endParaRPr lang="en-US" altLang="en-US" sz="2600" dirty="0"/>
          </a:p>
          <a:p>
            <a:r>
              <a:rPr lang="en-US" altLang="en-US" sz="2600" dirty="0"/>
              <a:t>Economics: the study of how wealth is created and distributed; strongly influences financial planning</a:t>
            </a:r>
          </a:p>
          <a:p>
            <a:r>
              <a:rPr lang="en-US" altLang="en-US" sz="2600" dirty="0"/>
              <a:t>Decisions made by </a:t>
            </a:r>
            <a:r>
              <a:rPr lang="en-US" altLang="en-US" sz="2600" i="1" dirty="0"/>
              <a:t>Central Banks</a:t>
            </a:r>
            <a:r>
              <a:rPr lang="en-US" altLang="en-US" sz="2600" dirty="0"/>
              <a:t> (e.g., interest rates, money supply)</a:t>
            </a:r>
          </a:p>
          <a:p>
            <a:endParaRPr lang="zh-HK" altLang="en-US" dirty="0"/>
          </a:p>
        </p:txBody>
      </p:sp>
      <p:pic>
        <p:nvPicPr>
          <p:cNvPr id="4" name="Picture 6" descr="Business Cycle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812" y="2819400"/>
            <a:ext cx="2868659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07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Inflation is a rise in the </a:t>
                </a:r>
                <a:r>
                  <a:rPr lang="en-US" i="1" dirty="0"/>
                  <a:t>general price level</a:t>
                </a:r>
                <a:r>
                  <a:rPr lang="en-US" dirty="0"/>
                  <a:t> </a:t>
                </a:r>
              </a:p>
              <a:p>
                <a:r>
                  <a:rPr lang="en-GB" dirty="0"/>
                  <a:t>The general price level is measured by the Consumer Price Index (CPI)</a:t>
                </a:r>
              </a:p>
              <a:p>
                <a:r>
                  <a:rPr lang="en-GB" dirty="0"/>
                  <a:t>CPI is the weighted average of the prices of a </a:t>
                </a:r>
                <a:r>
                  <a:rPr lang="en-GB" b="1" dirty="0"/>
                  <a:t>fixed</a:t>
                </a:r>
                <a:r>
                  <a:rPr lang="en-GB" dirty="0"/>
                  <a:t> basket of goods and services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𝐶𝑃𝐼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𝐶𝑜𝑠𝑡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𝑏𝑎𝑠𝑘𝑒𝑡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𝑐𝑢𝑟𝑟𝑒𝑛𝑡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𝑦𝑒𝑎𝑟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𝐶𝑜𝑠𝑡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𝑏𝑎𝑠𝑘𝑒𝑡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𝑏𝑎𝑠𝑒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𝑦𝑒𝑎𝑟</m:t>
                          </m:r>
                        </m:den>
                      </m:f>
                      <m:r>
                        <a:rPr lang="en-GB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altLang="zh-HK" dirty="0"/>
                  <a:t>Inflation rate is the % change in the CPI</a:t>
                </a:r>
              </a:p>
              <a:p>
                <a:endParaRPr lang="en-GB" altLang="zh-HK" sz="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zh-HK" b="0" i="1" smtClean="0">
                          <a:latin typeface="Cambria Math" panose="02040503050406030204" pitchFamily="18" charset="0"/>
                        </a:rPr>
                        <m:t>𝐼𝑛𝑓𝑙𝑎𝑡𝑖𝑜𝑛</m:t>
                      </m:r>
                      <m:r>
                        <a:rPr lang="en-GB" altLang="zh-HK" b="0" i="1" smtClean="0">
                          <a:latin typeface="Cambria Math" panose="02040503050406030204" pitchFamily="18" charset="0"/>
                        </a:rPr>
                        <m:t>%=</m:t>
                      </m:r>
                      <m:f>
                        <m:fPr>
                          <m:ctrlPr>
                            <a:rPr lang="en-GB" altLang="zh-H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zh-HK" b="0" i="1" smtClean="0">
                              <a:latin typeface="Cambria Math" panose="02040503050406030204" pitchFamily="18" charset="0"/>
                            </a:rPr>
                            <m:t>𝐶𝑃𝐼</m:t>
                          </m:r>
                          <m:r>
                            <a:rPr lang="en-GB" altLang="zh-HK" b="0" i="1" baseline="-25000" smtClean="0">
                              <a:latin typeface="Cambria Math" panose="02040503050406030204" pitchFamily="18" charset="0"/>
                            </a:rPr>
                            <m:t>𝑐𝑢𝑟𝑟𝑒𝑛𝑡</m:t>
                          </m:r>
                          <m:r>
                            <a:rPr lang="en-GB" altLang="zh-HK" b="0" i="1" baseline="-2500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altLang="zh-HK" b="0" i="1" baseline="-25000" smtClean="0">
                              <a:latin typeface="Cambria Math" panose="02040503050406030204" pitchFamily="18" charset="0"/>
                            </a:rPr>
                            <m:t>𝑦𝑒𝑎𝑟</m:t>
                          </m:r>
                          <m:r>
                            <a:rPr lang="en-GB" altLang="zh-HK" b="0" i="1" smtClean="0">
                              <a:latin typeface="Cambria Math" panose="02040503050406030204" pitchFamily="18" charset="0"/>
                            </a:rPr>
                            <m:t> − </m:t>
                          </m:r>
                          <m:r>
                            <a:rPr lang="en-GB" altLang="zh-HK" b="0" i="1" smtClean="0">
                              <a:latin typeface="Cambria Math" panose="02040503050406030204" pitchFamily="18" charset="0"/>
                            </a:rPr>
                            <m:t>𝐶𝑃𝐼𝑙𝑎𝑠𝑡</m:t>
                          </m:r>
                          <m:r>
                            <a:rPr lang="en-GB" altLang="zh-HK" b="0" i="1" baseline="-2500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altLang="zh-HK" b="0" i="1" baseline="-25000" smtClean="0">
                              <a:latin typeface="Cambria Math" panose="02040503050406030204" pitchFamily="18" charset="0"/>
                            </a:rPr>
                            <m:t>𝑦𝑒𝑎𝑟</m:t>
                          </m:r>
                        </m:num>
                        <m:den>
                          <m:r>
                            <a:rPr lang="en-GB" altLang="zh-HK" i="1">
                              <a:latin typeface="Cambria Math" panose="02040503050406030204" pitchFamily="18" charset="0"/>
                            </a:rPr>
                            <m:t>𝐶𝑃𝐼</m:t>
                          </m:r>
                          <m:r>
                            <a:rPr lang="en-GB" altLang="zh-HK" i="1" baseline="-25000">
                              <a:latin typeface="Cambria Math" panose="02040503050406030204" pitchFamily="18" charset="0"/>
                            </a:rPr>
                            <m:t>𝑙𝑎𝑠𝑡</m:t>
                          </m:r>
                          <m:r>
                            <a:rPr lang="en-GB" altLang="zh-HK" i="1" baseline="-250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altLang="zh-HK" i="1" baseline="-25000">
                              <a:latin typeface="Cambria Math" panose="02040503050406030204" pitchFamily="18" charset="0"/>
                            </a:rPr>
                            <m:t>𝑦𝑒𝑎𝑟</m:t>
                          </m:r>
                        </m:den>
                      </m:f>
                      <m:r>
                        <a:rPr lang="en-GB" altLang="zh-HK" i="1">
                          <a:latin typeface="Cambria Math" panose="02040503050406030204" pitchFamily="18" charset="0"/>
                        </a:rPr>
                        <m:t>×100</m:t>
                      </m:r>
                      <m:r>
                        <a:rPr lang="en-GB" altLang="zh-HK" b="0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altLang="zh-HK" dirty="0"/>
              </a:p>
              <a:p>
                <a:endParaRPr lang="en-US" altLang="zh-HK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6" t="-2038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724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Inflation</a:t>
            </a:r>
            <a:endParaRPr lang="zh-HK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altLang="zh-HK" dirty="0"/>
              </a:p>
              <a:p>
                <a:endParaRPr lang="en-GB" altLang="zh-HK" dirty="0"/>
              </a:p>
              <a:p>
                <a:endParaRPr lang="en-GB" altLang="zh-HK" sz="900" dirty="0"/>
              </a:p>
              <a:p>
                <a:endParaRPr lang="en-GB" altLang="zh-HK" sz="1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altLang="zh-HK" i="1">
                        <a:latin typeface="Cambria Math" panose="02040503050406030204" pitchFamily="18" charset="0"/>
                      </a:rPr>
                      <m:t>𝐶𝑃𝐼</m:t>
                    </m:r>
                    <m:r>
                      <a:rPr lang="en-GB" altLang="zh-HK" i="1" baseline="-25000">
                        <a:latin typeface="Cambria Math" panose="02040503050406030204" pitchFamily="18" charset="0"/>
                      </a:rPr>
                      <m:t>201</m:t>
                    </m:r>
                    <m:r>
                      <a:rPr lang="en-GB" altLang="zh-HK" b="0" i="1" baseline="-2500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altLang="zh-HK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altLang="zh-HK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zh-HK" i="1">
                            <a:latin typeface="Cambria Math" panose="02040503050406030204" pitchFamily="18" charset="0"/>
                          </a:rPr>
                          <m:t>$1000×10+$2000×5+$500×4</m:t>
                        </m:r>
                      </m:num>
                      <m:den>
                        <m:r>
                          <a:rPr lang="en-GB" altLang="zh-HK" i="1">
                            <a:latin typeface="Cambria Math" panose="02040503050406030204" pitchFamily="18" charset="0"/>
                          </a:rPr>
                          <m:t>$1000×10+$2000×5+$500×4</m:t>
                        </m:r>
                      </m:den>
                    </m:f>
                    <m:r>
                      <a:rPr lang="en-GB" altLang="zh-HK" i="1">
                        <a:latin typeface="Cambria Math" panose="02040503050406030204" pitchFamily="18" charset="0"/>
                      </a:rPr>
                      <m:t>×100</m:t>
                    </m:r>
                  </m:oMath>
                </a14:m>
                <a:endParaRPr lang="en-GB" altLang="zh-HK" dirty="0"/>
              </a:p>
              <a:p>
                <a:pPr marL="0" indent="0">
                  <a:buNone/>
                </a:pPr>
                <a:endParaRPr lang="en-GB" altLang="zh-HK" sz="100" dirty="0"/>
              </a:p>
              <a:p>
                <a14:m>
                  <m:oMath xmlns:m="http://schemas.openxmlformats.org/officeDocument/2006/math">
                    <m:r>
                      <a:rPr lang="en-GB" altLang="zh-HK" i="1">
                        <a:latin typeface="Cambria Math" panose="02040503050406030204" pitchFamily="18" charset="0"/>
                      </a:rPr>
                      <m:t>𝐶𝑃𝐼</m:t>
                    </m:r>
                    <m:r>
                      <a:rPr lang="en-GB" altLang="zh-HK" b="0" i="1" baseline="-25000" smtClean="0">
                        <a:latin typeface="Cambria Math" panose="02040503050406030204" pitchFamily="18" charset="0"/>
                      </a:rPr>
                      <m:t>2016</m:t>
                    </m:r>
                    <m:r>
                      <a:rPr lang="en-GB" altLang="zh-HK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altLang="zh-HK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zh-HK" i="1">
                            <a:latin typeface="Cambria Math" panose="02040503050406030204" pitchFamily="18" charset="0"/>
                          </a:rPr>
                          <m:t>$1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altLang="zh-HK" i="1">
                            <a:latin typeface="Cambria Math" panose="02040503050406030204" pitchFamily="18" charset="0"/>
                          </a:rPr>
                          <m:t>00×</m:t>
                        </m:r>
                        <m:r>
                          <a:rPr lang="en-GB" altLang="zh-HK" b="1" i="1"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en-GB" altLang="zh-HK" i="1">
                            <a:latin typeface="Cambria Math" panose="02040503050406030204" pitchFamily="18" charset="0"/>
                          </a:rPr>
                          <m:t>+$2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altLang="zh-HK" i="1">
                            <a:latin typeface="Cambria Math" panose="02040503050406030204" pitchFamily="18" charset="0"/>
                          </a:rPr>
                          <m:t>00×</m:t>
                        </m:r>
                        <m:r>
                          <a:rPr lang="en-GB" altLang="zh-HK" b="1" i="1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altLang="zh-HK" i="1">
                            <a:latin typeface="Cambria Math" panose="02040503050406030204" pitchFamily="18" charset="0"/>
                          </a:rPr>
                          <m:t>+$5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altLang="zh-HK" i="1">
                            <a:latin typeface="Cambria Math" panose="02040503050406030204" pitchFamily="18" charset="0"/>
                          </a:rPr>
                          <m:t>0×</m:t>
                        </m:r>
                        <m:r>
                          <a:rPr lang="en-GB" altLang="zh-HK" b="1" i="1"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$1000</m:t>
                        </m:r>
                        <m:r>
                          <a:rPr lang="en-GB" altLang="zh-HK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10+$2000</m:t>
                        </m:r>
                        <m:r>
                          <a:rPr lang="en-GB" altLang="zh-HK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5+$500</m:t>
                        </m:r>
                        <m:r>
                          <a:rPr lang="en-GB" altLang="zh-HK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altLang="zh-HK" i="1">
                        <a:latin typeface="Cambria Math" panose="02040503050406030204" pitchFamily="18" charset="0"/>
                      </a:rPr>
                      <m:t>×100</m:t>
                    </m:r>
                  </m:oMath>
                </a14:m>
                <a:endParaRPr lang="en-GB" altLang="zh-HK" dirty="0"/>
              </a:p>
              <a:p>
                <a14:m>
                  <m:oMath xmlns:m="http://schemas.openxmlformats.org/officeDocument/2006/math">
                    <m:r>
                      <a:rPr lang="en-GB" altLang="zh-HK" b="0" i="1" smtClean="0">
                        <a:latin typeface="Cambria Math" panose="02040503050406030204" pitchFamily="18" charset="0"/>
                      </a:rPr>
                      <m:t>𝐼𝑛𝑓𝑙𝑎𝑡𝑖𝑜𝑛</m:t>
                    </m:r>
                    <m:r>
                      <a:rPr lang="en-GB" altLang="zh-HK" b="0" i="1" smtClean="0">
                        <a:latin typeface="Cambria Math" panose="02040503050406030204" pitchFamily="18" charset="0"/>
                      </a:rPr>
                      <m:t> %=</m:t>
                    </m:r>
                    <m:f>
                      <m:fPr>
                        <m:ctrlPr>
                          <a:rPr lang="en-GB" altLang="zh-HK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zh-HK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16.8 −100</m:t>
                        </m:r>
                      </m:num>
                      <m:den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altLang="zh-HK" dirty="0"/>
                  <a:t> </a:t>
                </a:r>
                <a14:m>
                  <m:oMath xmlns:m="http://schemas.openxmlformats.org/officeDocument/2006/math">
                    <m:r>
                      <a:rPr lang="en-GB" altLang="zh-HK" i="1">
                        <a:latin typeface="Cambria Math" panose="02040503050406030204" pitchFamily="18" charset="0"/>
                      </a:rPr>
                      <m:t>×100</m:t>
                    </m:r>
                  </m:oMath>
                </a14:m>
                <a:r>
                  <a:rPr lang="en-GB" altLang="zh-HK" dirty="0"/>
                  <a:t>%</a:t>
                </a:r>
              </a:p>
              <a:p>
                <a:pPr marL="0" indent="0">
                  <a:buNone/>
                </a:pPr>
                <a:endParaRPr lang="en-GB" altLang="zh-HK" dirty="0"/>
              </a:p>
              <a:p>
                <a:pPr marL="0" indent="0">
                  <a:buNone/>
                </a:pPr>
                <a:endParaRPr lang="en-GB" altLang="zh-HK" dirty="0"/>
              </a:p>
              <a:p>
                <a:endParaRPr lang="zh-HK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845135"/>
              </p:ext>
            </p:extLst>
          </p:nvPr>
        </p:nvGraphicFramePr>
        <p:xfrm>
          <a:off x="1979612" y="1986951"/>
          <a:ext cx="89154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="" xmlns:a16="http://schemas.microsoft.com/office/drawing/2014/main" val="489605287"/>
                    </a:ext>
                  </a:extLst>
                </a:gridCol>
                <a:gridCol w="1752600">
                  <a:extLst>
                    <a:ext uri="{9D8B030D-6E8A-4147-A177-3AD203B41FA5}">
                      <a16:colId xmlns="" xmlns:a16="http://schemas.microsoft.com/office/drawing/2014/main" val="3286934975"/>
                    </a:ext>
                  </a:extLst>
                </a:gridCol>
                <a:gridCol w="2057400">
                  <a:extLst>
                    <a:ext uri="{9D8B030D-6E8A-4147-A177-3AD203B41FA5}">
                      <a16:colId xmlns="" xmlns:a16="http://schemas.microsoft.com/office/drawing/2014/main" val="536523084"/>
                    </a:ext>
                  </a:extLst>
                </a:gridCol>
                <a:gridCol w="1873045">
                  <a:extLst>
                    <a:ext uri="{9D8B030D-6E8A-4147-A177-3AD203B41FA5}">
                      <a16:colId xmlns="" xmlns:a16="http://schemas.microsoft.com/office/drawing/2014/main" val="1089544032"/>
                    </a:ext>
                  </a:extLst>
                </a:gridCol>
                <a:gridCol w="2013155">
                  <a:extLst>
                    <a:ext uri="{9D8B030D-6E8A-4147-A177-3AD203B41FA5}">
                      <a16:colId xmlns="" xmlns:a16="http://schemas.microsoft.com/office/drawing/2014/main" val="1183317399"/>
                    </a:ext>
                  </a:extLst>
                </a:gridCol>
              </a:tblGrid>
              <a:tr h="142240">
                <a:tc>
                  <a:txBody>
                    <a:bodyPr/>
                    <a:lstStyle/>
                    <a:p>
                      <a:r>
                        <a:rPr lang="en-GB" altLang="zh-HK" dirty="0"/>
                        <a:t>Product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zh-HK" dirty="0"/>
                        <a:t>Price</a:t>
                      </a:r>
                      <a:r>
                        <a:rPr lang="en-GB" altLang="zh-HK" baseline="0" dirty="0"/>
                        <a:t> in </a:t>
                      </a:r>
                      <a:r>
                        <a:rPr lang="en-GB" altLang="zh-HK" dirty="0"/>
                        <a:t>2015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HK" dirty="0"/>
                        <a:t>Quantity</a:t>
                      </a:r>
                      <a:r>
                        <a:rPr lang="en-GB" altLang="zh-HK" baseline="0" dirty="0"/>
                        <a:t> in </a:t>
                      </a:r>
                      <a:r>
                        <a:rPr lang="en-GB" altLang="zh-HK" dirty="0"/>
                        <a:t>2015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zh-HK" dirty="0"/>
                        <a:t>Price</a:t>
                      </a:r>
                      <a:r>
                        <a:rPr lang="en-GB" altLang="zh-HK" baseline="0" dirty="0"/>
                        <a:t> in </a:t>
                      </a:r>
                      <a:r>
                        <a:rPr lang="en-GB" altLang="zh-HK" dirty="0"/>
                        <a:t>2016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HK" dirty="0"/>
                        <a:t>Quantity</a:t>
                      </a:r>
                      <a:r>
                        <a:rPr lang="en-GB" altLang="zh-HK" baseline="0" dirty="0"/>
                        <a:t> in </a:t>
                      </a:r>
                      <a:r>
                        <a:rPr lang="en-GB" altLang="zh-HK" dirty="0"/>
                        <a:t>2016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60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altLang="zh-HK" dirty="0" err="1"/>
                        <a:t>iphone</a:t>
                      </a:r>
                      <a:endParaRPr lang="en-GB" altLang="zh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$1000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10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$1100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12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142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altLang="zh-HK" dirty="0"/>
                        <a:t>iMac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$2000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5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$2500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6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59250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altLang="zh-HK" dirty="0" err="1"/>
                        <a:t>ipod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$500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4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$550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3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63701458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3122612" y="4061028"/>
            <a:ext cx="32004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3122612" y="3657600"/>
            <a:ext cx="32004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矩形 9"/>
          <p:cNvSpPr/>
          <p:nvPr/>
        </p:nvSpPr>
        <p:spPr>
          <a:xfrm>
            <a:off x="3108084" y="5029200"/>
            <a:ext cx="32004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矩形 10"/>
          <p:cNvSpPr/>
          <p:nvPr/>
        </p:nvSpPr>
        <p:spPr>
          <a:xfrm>
            <a:off x="3108084" y="4625772"/>
            <a:ext cx="32004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7161212" y="3731567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sz="2400" dirty="0" smtClean="0">
                <a:latin typeface="Cambria Math" panose="02040503050406030204" pitchFamily="18" charset="0"/>
              </a:rPr>
              <a:t>=</a:t>
            </a:r>
            <a:endParaRPr lang="zh-HK" altLang="en-US" sz="2400" dirty="0">
              <a:latin typeface="Cambria Math" panose="02040503050406030204" pitchFamily="18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7161212" y="4699739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sz="2400" dirty="0" smtClean="0">
                <a:latin typeface="Cambria Math" panose="02040503050406030204" pitchFamily="18" charset="0"/>
              </a:rPr>
              <a:t>=</a:t>
            </a:r>
            <a:endParaRPr lang="zh-HK" altLang="en-US" sz="2400" dirty="0">
              <a:latin typeface="Cambria Math" panose="02040503050406030204" pitchFamily="18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170612" y="5388634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sz="2400" dirty="0" smtClean="0">
                <a:latin typeface="Cambria Math" panose="02040503050406030204" pitchFamily="18" charset="0"/>
              </a:rPr>
              <a:t>=</a:t>
            </a:r>
            <a:endParaRPr lang="zh-HK" altLang="en-US" sz="2400" dirty="0">
              <a:latin typeface="Cambria Math" panose="020405030504060302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884612" y="5715000"/>
            <a:ext cx="1143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矩形 22"/>
          <p:cNvSpPr/>
          <p:nvPr/>
        </p:nvSpPr>
        <p:spPr>
          <a:xfrm>
            <a:off x="3884612" y="5311572"/>
            <a:ext cx="1143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2918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5" grpId="0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Inflation</a:t>
            </a:r>
            <a:endParaRPr lang="zh-HK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HK" dirty="0"/>
                  <a:t>Inflation erodes the purchasing power of money</a:t>
                </a:r>
              </a:p>
              <a:p>
                <a:pPr lvl="1"/>
                <a:r>
                  <a:rPr lang="en-GB" altLang="zh-HK" dirty="0"/>
                  <a:t>The quantity of goods that can be bought with a sum of money reduces</a:t>
                </a:r>
              </a:p>
              <a:p>
                <a:r>
                  <a:rPr lang="en-GB" altLang="zh-HK" dirty="0"/>
                  <a:t>Examples:</a:t>
                </a:r>
              </a:p>
              <a:p>
                <a:pPr lvl="1"/>
                <a:r>
                  <a:rPr lang="en-GB" altLang="zh-HK" dirty="0"/>
                  <a:t>How many apples can be bought with $100 if each apple costs $10?</a:t>
                </a:r>
              </a:p>
              <a:p>
                <a:pPr lvl="1"/>
                <a:r>
                  <a:rPr lang="en-GB" altLang="zh-HK" dirty="0"/>
                  <a:t>How many apples can be bought with $100 if each apple costs $11?</a:t>
                </a:r>
              </a:p>
              <a:p>
                <a:pPr lvl="1"/>
                <a:r>
                  <a:rPr lang="en-GB" altLang="zh-HK" dirty="0"/>
                  <a:t>You can buy 1 apple (10%) less when the price goes up by $1 (10%) with the $100</a:t>
                </a:r>
              </a:p>
              <a:p>
                <a14:m>
                  <m:oMath xmlns:m="http://schemas.openxmlformats.org/officeDocument/2006/math">
                    <m:r>
                      <a:rPr lang="en-GB" altLang="zh-HK" b="0" i="1" smtClean="0">
                        <a:latin typeface="Cambria Math" panose="02040503050406030204" pitchFamily="18" charset="0"/>
                      </a:rPr>
                      <m:t>𝑃𝑢𝑟𝑐h𝑎𝑠𝑖𝑛𝑔</m:t>
                    </m:r>
                    <m:r>
                      <a:rPr lang="en-GB" altLang="zh-HK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altLang="zh-HK" b="0" i="1" smtClean="0">
                        <a:latin typeface="Cambria Math" panose="02040503050406030204" pitchFamily="18" charset="0"/>
                      </a:rPr>
                      <m:t>𝑝𝑜𝑤𝑒𝑟</m:t>
                    </m:r>
                    <m:r>
                      <a:rPr lang="en-GB" altLang="zh-HK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altLang="zh-HK" i="1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GB" altLang="zh-HK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altLang="zh-HK" i="1">
                        <a:latin typeface="Cambria Math" panose="02040503050406030204" pitchFamily="18" charset="0"/>
                      </a:rPr>
                      <m:t>𝑚𝑜𝑛𝑒𝑦</m:t>
                    </m:r>
                    <m:r>
                      <a:rPr lang="en-GB" altLang="zh-HK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altLang="zh-HK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𝑁𝑜𝑚𝑖𝑛𝑎𝑙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𝑣𝑎𝑙𝑢𝑒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𝑚𝑜𝑛𝑒𝑦</m:t>
                        </m:r>
                      </m:num>
                      <m:den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𝐶𝑃𝐼</m:t>
                        </m:r>
                      </m:den>
                    </m:f>
                  </m:oMath>
                </a14:m>
                <a:endParaRPr lang="en-GB" altLang="zh-HK" dirty="0"/>
              </a:p>
              <a:p>
                <a:endParaRPr lang="zh-HK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6" t="-2038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字方塊 4"/>
          <p:cNvSpPr txBox="1"/>
          <p:nvPr/>
        </p:nvSpPr>
        <p:spPr>
          <a:xfrm>
            <a:off x="2589212" y="5410200"/>
            <a:ext cx="6993327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altLang="zh-HK" sz="2400" dirty="0"/>
              <a:t>% △ Real value = % △ Nominal value – Inflation%</a:t>
            </a:r>
          </a:p>
        </p:txBody>
      </p:sp>
    </p:spTree>
    <p:extLst>
      <p:ext uri="{BB962C8B-B14F-4D97-AF65-F5344CB8AC3E}">
        <p14:creationId xmlns:p14="http://schemas.microsoft.com/office/powerpoint/2010/main" val="248578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Interest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To maintain the purchasing power of money, you may invest them into </a:t>
            </a:r>
            <a:r>
              <a:rPr lang="en-US" altLang="zh-HK" i="1" dirty="0"/>
              <a:t>interest-yielding assets</a:t>
            </a:r>
            <a:r>
              <a:rPr lang="en-US" altLang="zh-HK" dirty="0"/>
              <a:t>.</a:t>
            </a:r>
          </a:p>
          <a:p>
            <a:r>
              <a:rPr lang="en-US" altLang="zh-HK" dirty="0"/>
              <a:t>What is interest?</a:t>
            </a:r>
          </a:p>
          <a:p>
            <a:pPr lvl="1"/>
            <a:r>
              <a:rPr lang="en-US" altLang="zh-HK" dirty="0"/>
              <a:t>Lender – compensation for giving up earlier availability of resources</a:t>
            </a:r>
          </a:p>
          <a:p>
            <a:pPr lvl="1"/>
            <a:r>
              <a:rPr lang="en-US" altLang="zh-HK" dirty="0"/>
              <a:t>Borrower – cost of acquiring earlier availability of resources</a:t>
            </a:r>
          </a:p>
          <a:p>
            <a:pPr lvl="1"/>
            <a:r>
              <a:rPr lang="en-US" altLang="zh-HK" dirty="0"/>
              <a:t>Investor – return on financial investment</a:t>
            </a:r>
          </a:p>
          <a:p>
            <a:pPr lvl="2"/>
            <a:r>
              <a:rPr lang="en-US" altLang="zh-HK" dirty="0"/>
              <a:t>Interest on deposits</a:t>
            </a:r>
          </a:p>
          <a:p>
            <a:pPr lvl="2"/>
            <a:r>
              <a:rPr lang="en-US" altLang="zh-HK" dirty="0"/>
              <a:t>Interest on bonds</a:t>
            </a:r>
          </a:p>
          <a:p>
            <a:pPr lvl="2"/>
            <a:r>
              <a:rPr lang="en-US" altLang="zh-HK" dirty="0"/>
              <a:t>Dividend and capital gains from stocks</a:t>
            </a:r>
          </a:p>
          <a:p>
            <a:pPr lvl="2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6839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Interest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Interest raises the nominal value of money</a:t>
            </a:r>
          </a:p>
          <a:p>
            <a:pPr lvl="1"/>
            <a:r>
              <a:rPr lang="en-GB" dirty="0"/>
              <a:t>You get back $110 a year later if you deposit $100 into a bank which pays interest 10% p.a. </a:t>
            </a:r>
          </a:p>
          <a:p>
            <a:r>
              <a:rPr lang="en-GB" dirty="0"/>
              <a:t>Real value of money may increase, decrease or remain unchanged with interest during the time of inflation</a:t>
            </a:r>
          </a:p>
          <a:p>
            <a:pPr lvl="1"/>
            <a:r>
              <a:rPr lang="en-GB" dirty="0"/>
              <a:t>You save $100 into a deposit which gives interest 10% p.a. and the initial price level is 100</a:t>
            </a:r>
          </a:p>
          <a:p>
            <a:pPr lvl="1"/>
            <a:endParaRPr 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072129"/>
              </p:ext>
            </p:extLst>
          </p:nvPr>
        </p:nvGraphicFramePr>
        <p:xfrm>
          <a:off x="1903412" y="4685665"/>
          <a:ext cx="89154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>
                  <a:extLst>
                    <a:ext uri="{9D8B030D-6E8A-4147-A177-3AD203B41FA5}">
                      <a16:colId xmlns="" xmlns:a16="http://schemas.microsoft.com/office/drawing/2014/main" val="1417228498"/>
                    </a:ext>
                  </a:extLst>
                </a:gridCol>
                <a:gridCol w="1783080">
                  <a:extLst>
                    <a:ext uri="{9D8B030D-6E8A-4147-A177-3AD203B41FA5}">
                      <a16:colId xmlns="" xmlns:a16="http://schemas.microsoft.com/office/drawing/2014/main" val="578625825"/>
                    </a:ext>
                  </a:extLst>
                </a:gridCol>
                <a:gridCol w="1783080">
                  <a:extLst>
                    <a:ext uri="{9D8B030D-6E8A-4147-A177-3AD203B41FA5}">
                      <a16:colId xmlns="" xmlns:a16="http://schemas.microsoft.com/office/drawing/2014/main" val="1727524257"/>
                    </a:ext>
                  </a:extLst>
                </a:gridCol>
                <a:gridCol w="1783080">
                  <a:extLst>
                    <a:ext uri="{9D8B030D-6E8A-4147-A177-3AD203B41FA5}">
                      <a16:colId xmlns="" xmlns:a16="http://schemas.microsoft.com/office/drawing/2014/main" val="1834308714"/>
                    </a:ext>
                  </a:extLst>
                </a:gridCol>
                <a:gridCol w="1783080">
                  <a:extLst>
                    <a:ext uri="{9D8B030D-6E8A-4147-A177-3AD203B41FA5}">
                      <a16:colId xmlns="" xmlns:a16="http://schemas.microsoft.com/office/drawing/2014/main" val="2328065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Inflation rate (</a:t>
                      </a:r>
                      <a:r>
                        <a:rPr lang="el-GR" altLang="zh-HK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π</a:t>
                      </a:r>
                      <a:r>
                        <a:rPr lang="en-GB" altLang="zh-HK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HK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Nominal</a:t>
                      </a:r>
                      <a:r>
                        <a:rPr lang="en-GB" altLang="zh-HK" baseline="0" dirty="0"/>
                        <a:t> value</a:t>
                      </a:r>
                      <a:endParaRPr lang="zh-HK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% </a:t>
                      </a:r>
                      <a:r>
                        <a:rPr lang="en-GB" altLang="zh-HK" sz="1800" dirty="0"/>
                        <a:t>△ </a:t>
                      </a:r>
                    </a:p>
                    <a:p>
                      <a:pPr algn="ctr"/>
                      <a:r>
                        <a:rPr lang="en-GB" altLang="zh-HK" sz="1800" dirty="0"/>
                        <a:t>Nominal  value 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Real value</a:t>
                      </a:r>
                      <a:endParaRPr lang="zh-HK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% </a:t>
                      </a:r>
                      <a:r>
                        <a:rPr lang="en-GB" altLang="zh-HK" sz="1800" dirty="0"/>
                        <a:t>△ </a:t>
                      </a:r>
                    </a:p>
                    <a:p>
                      <a:pPr algn="ctr"/>
                      <a:r>
                        <a:rPr lang="en-GB" altLang="zh-HK" sz="1800" dirty="0"/>
                        <a:t>Real  value 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6429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0%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3119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10%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378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altLang="zh-HK" dirty="0"/>
                        <a:t>15%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04083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5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Time Value of Money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Why do we need to pay interest?</a:t>
            </a:r>
          </a:p>
          <a:p>
            <a:r>
              <a:rPr lang="en-GB" altLang="zh-HK" dirty="0"/>
              <a:t>As people prefer early consumption to late, people place higher value on current consumption </a:t>
            </a:r>
          </a:p>
          <a:p>
            <a:r>
              <a:rPr lang="en-GB" altLang="zh-HK" dirty="0"/>
              <a:t>The dollar received today is worth more than a dollar that will be received one year from today</a:t>
            </a:r>
          </a:p>
          <a:p>
            <a:endParaRPr lang="en-GB" altLang="zh-HK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9279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Time Value of Money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i="1" dirty="0"/>
              <a:t>Compounding</a:t>
            </a:r>
            <a:r>
              <a:rPr lang="en-GB" altLang="zh-HK" dirty="0"/>
              <a:t> </a:t>
            </a:r>
          </a:p>
          <a:p>
            <a:pPr lvl="1"/>
            <a:r>
              <a:rPr lang="en-GB" altLang="zh-HK" dirty="0"/>
              <a:t>The process of finding the </a:t>
            </a:r>
            <a:r>
              <a:rPr lang="en-GB" altLang="zh-HK" b="1" i="1" dirty="0"/>
              <a:t>future value </a:t>
            </a:r>
            <a:r>
              <a:rPr lang="en-GB" altLang="zh-HK" dirty="0"/>
              <a:t>from a current sum based on a certain interest rate and period of time</a:t>
            </a:r>
          </a:p>
          <a:p>
            <a:pPr lvl="1"/>
            <a:r>
              <a:rPr lang="en-GB" altLang="zh-HK" dirty="0"/>
              <a:t>If you put $1000 into a bank deposit which offers an interest rate of 10% p.a., how much will you get after 10 years?</a:t>
            </a:r>
          </a:p>
          <a:p>
            <a:r>
              <a:rPr lang="en-GB" altLang="zh-HK" i="1" dirty="0"/>
              <a:t>Discounting</a:t>
            </a:r>
          </a:p>
          <a:p>
            <a:pPr lvl="1"/>
            <a:r>
              <a:rPr lang="en-GB" altLang="zh-HK" dirty="0"/>
              <a:t>The process of finding the </a:t>
            </a:r>
            <a:r>
              <a:rPr lang="en-GB" altLang="zh-HK" b="1" i="1" dirty="0"/>
              <a:t>current value </a:t>
            </a:r>
            <a:r>
              <a:rPr lang="en-GB" altLang="zh-HK" dirty="0"/>
              <a:t>from a future sum based on a certain interest rate and period of time</a:t>
            </a:r>
          </a:p>
          <a:p>
            <a:pPr lvl="1"/>
            <a:r>
              <a:rPr lang="en-GB" altLang="zh-HK" dirty="0"/>
              <a:t>How much do you need to put into your bank account which offers an interest rate of  10% p.a., how much will you get after 10 years?</a:t>
            </a:r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6321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Compounding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GB" altLang="zh-HK" dirty="0"/>
              <a:t>If you put $100 into your bank account for 3 years with an interest of 10%p.a., how much should you expect to get back?</a:t>
            </a:r>
          </a:p>
          <a:p>
            <a:pPr>
              <a:spcBef>
                <a:spcPts val="2400"/>
              </a:spcBef>
            </a:pPr>
            <a:r>
              <a:rPr lang="en-GB" altLang="zh-HK" dirty="0"/>
              <a:t>To find the future value of a </a:t>
            </a:r>
            <a:r>
              <a:rPr lang="en-GB" altLang="zh-HK" b="1" i="1" dirty="0"/>
              <a:t>Single</a:t>
            </a:r>
            <a:r>
              <a:rPr lang="en-GB" altLang="zh-HK" dirty="0"/>
              <a:t> amount</a:t>
            </a:r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 marL="0" indent="0">
              <a:spcBef>
                <a:spcPts val="2400"/>
              </a:spcBef>
              <a:buNone/>
            </a:pPr>
            <a:r>
              <a:rPr lang="en-GB" altLang="zh-HK" i="1" dirty="0"/>
              <a:t>FV</a:t>
            </a:r>
            <a:r>
              <a:rPr lang="en-GB" altLang="zh-HK" dirty="0"/>
              <a:t> = Future Value; PV = Present Value; </a:t>
            </a:r>
            <a:r>
              <a:rPr lang="en-GB" altLang="zh-HK" i="1" dirty="0" err="1"/>
              <a:t>i</a:t>
            </a:r>
            <a:r>
              <a:rPr lang="en-GB" altLang="zh-HK" dirty="0"/>
              <a:t> = interest rate; </a:t>
            </a:r>
            <a:r>
              <a:rPr lang="en-GB" altLang="zh-HK" i="1" dirty="0"/>
              <a:t>n</a:t>
            </a:r>
            <a:r>
              <a:rPr lang="en-GB" altLang="zh-HK" dirty="0"/>
              <a:t> = time periods</a:t>
            </a:r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endParaRPr lang="en-GB" altLang="zh-HK" b="0" i="1" dirty="0">
              <a:latin typeface="Cambria Math" panose="02040503050406030204" pitchFamily="18" charset="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4557175" y="3392084"/>
            <a:ext cx="2895600" cy="898468"/>
            <a:chOff x="4875212" y="4572000"/>
            <a:chExt cx="2895600" cy="898468"/>
          </a:xfrm>
        </p:grpSpPr>
        <p:sp>
          <p:nvSpPr>
            <p:cNvPr id="4" name="矩形 3"/>
            <p:cNvSpPr/>
            <p:nvPr/>
          </p:nvSpPr>
          <p:spPr>
            <a:xfrm>
              <a:off x="4875212" y="4572000"/>
              <a:ext cx="2895600" cy="762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字方塊 4"/>
                <p:cNvSpPr txBox="1"/>
                <p:nvPr/>
              </p:nvSpPr>
              <p:spPr>
                <a:xfrm>
                  <a:off x="4951412" y="4740332"/>
                  <a:ext cx="2743200" cy="7301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zh-HK" sz="2400" i="1">
                            <a:latin typeface="Cambria Math" panose="02040503050406030204" pitchFamily="18" charset="0"/>
                          </a:rPr>
                          <m:t>𝐹𝑉</m:t>
                        </m:r>
                        <m:r>
                          <a:rPr lang="en-GB" altLang="zh-HK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altLang="zh-HK" sz="2400" i="1">
                            <a:latin typeface="Cambria Math" panose="02040503050406030204" pitchFamily="18" charset="0"/>
                          </a:rPr>
                          <m:t>𝑃𝑉</m:t>
                        </m:r>
                        <m:d>
                          <m:dPr>
                            <m:ctrlPr>
                              <a:rPr lang="en-GB" altLang="zh-HK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altLang="zh-HK" sz="2400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GB" altLang="zh-HK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en-GB" altLang="zh-HK" sz="2400" i="1" baseline="30000"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zh-HK" altLang="en-US" sz="2400" baseline="30000" dirty="0"/>
                </a:p>
                <a:p>
                  <a:endParaRPr lang="zh-HK" altLang="en-US" dirty="0"/>
                </a:p>
              </p:txBody>
            </p:sp>
          </mc:Choice>
          <mc:Fallback xmlns="">
            <p:sp>
              <p:nvSpPr>
                <p:cNvPr id="5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740332"/>
                  <a:ext cx="2743200" cy="73013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矩形 9"/>
          <p:cNvSpPr/>
          <p:nvPr/>
        </p:nvSpPr>
        <p:spPr>
          <a:xfrm>
            <a:off x="2798762" y="4587931"/>
            <a:ext cx="6934200" cy="497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4810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Compounding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GB" altLang="zh-HK" dirty="0"/>
              <a:t>If you put $100 into your bank account </a:t>
            </a:r>
            <a:r>
              <a:rPr lang="en-GB" altLang="zh-HK" i="1" dirty="0"/>
              <a:t>in the beginning</a:t>
            </a:r>
            <a:r>
              <a:rPr lang="en-GB" altLang="zh-HK" dirty="0"/>
              <a:t> of each year for </a:t>
            </a:r>
            <a:r>
              <a:rPr lang="en-GB" altLang="zh-HK" dirty="0" smtClean="0"/>
              <a:t>3 </a:t>
            </a:r>
            <a:r>
              <a:rPr lang="en-GB" altLang="zh-HK" dirty="0"/>
              <a:t>years with an interest of 10%p.a., how much should you expect to get back?</a:t>
            </a:r>
          </a:p>
          <a:p>
            <a:pPr>
              <a:spcBef>
                <a:spcPts val="2400"/>
              </a:spcBef>
            </a:pPr>
            <a:r>
              <a:rPr lang="en-GB" altLang="zh-HK" dirty="0"/>
              <a:t>A stream of constant amount is called </a:t>
            </a:r>
            <a:r>
              <a:rPr lang="en-GB" altLang="zh-HK" b="1" i="1" dirty="0"/>
              <a:t>Annuity</a:t>
            </a:r>
          </a:p>
          <a:p>
            <a:pPr>
              <a:spcBef>
                <a:spcPts val="2400"/>
              </a:spcBef>
            </a:pPr>
            <a:r>
              <a:rPr lang="en-GB" altLang="zh-HK" dirty="0"/>
              <a:t>To find the future value of a </a:t>
            </a:r>
            <a:r>
              <a:rPr lang="en-GB" altLang="zh-HK" b="1" dirty="0"/>
              <a:t>Series</a:t>
            </a:r>
            <a:r>
              <a:rPr lang="en-GB" altLang="zh-HK" dirty="0"/>
              <a:t> of equal amounts</a:t>
            </a:r>
            <a:endParaRPr lang="en-GB" altLang="zh-HK" b="1" i="1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endParaRPr lang="en-GB" altLang="zh-HK" b="0" i="1" dirty="0">
              <a:latin typeface="Cambria Math" panose="020405030504060302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98812" y="4648200"/>
            <a:ext cx="6096000" cy="1229383"/>
          </a:xfrm>
          <a:prstGeom prst="rect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字方塊 4"/>
              <p:cNvSpPr txBox="1"/>
              <p:nvPr/>
            </p:nvSpPr>
            <p:spPr>
              <a:xfrm>
                <a:off x="3359233" y="4843306"/>
                <a:ext cx="5775158" cy="1086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zh-HK" sz="2400" i="1" smtClean="0">
                          <a:latin typeface="Cambria Math" panose="02040503050406030204" pitchFamily="18" charset="0"/>
                        </a:rPr>
                        <m:t>𝐹𝑉</m:t>
                      </m:r>
                      <m:r>
                        <a:rPr lang="en-GB" altLang="zh-HK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altLang="zh-HK" sz="2400" b="0" i="1" smtClean="0">
                          <a:latin typeface="Cambria Math" panose="02040503050406030204" pitchFamily="18" charset="0"/>
                        </a:rPr>
                        <m:t>𝐴𝑛𝑛𝑢𝑖𝑡𝑦</m:t>
                      </m:r>
                      <m:r>
                        <a:rPr lang="en-GB" altLang="zh-HK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altLang="zh-HK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altLang="zh-HK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altLang="zh-HK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altLang="zh-HK" sz="24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GB" altLang="zh-HK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altLang="zh-HK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GB" altLang="zh-HK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altLang="zh-HK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en-GB" altLang="zh-HK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HK" sz="2400" b="0" i="1" smtClean="0">
                          <a:latin typeface="Cambria Math" panose="02040503050406030204" pitchFamily="18" charset="0"/>
                        </a:rPr>
                        <m:t>(1+</m:t>
                      </m:r>
                      <m:r>
                        <a:rPr lang="en-US" altLang="zh-HK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altLang="zh-HK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HK" altLang="en-US" sz="2400" baseline="30000" dirty="0"/>
              </a:p>
              <a:p>
                <a:endParaRPr lang="zh-HK" altLang="en-US" dirty="0"/>
              </a:p>
            </p:txBody>
          </p:sp>
        </mc:Choice>
        <mc:Fallback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233" y="4843306"/>
                <a:ext cx="5775158" cy="108613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12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Compounding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endParaRPr lang="en-GB" altLang="zh-HK" b="0" i="1" dirty="0">
              <a:latin typeface="Cambria Math" panose="02040503050406030204" pitchFamily="18" charset="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3446462" y="3296103"/>
            <a:ext cx="5848350" cy="610677"/>
            <a:chOff x="3217862" y="3905703"/>
            <a:chExt cx="5848350" cy="610677"/>
          </a:xfrm>
        </p:grpSpPr>
        <p:sp>
          <p:nvSpPr>
            <p:cNvPr id="7" name="矩形 6"/>
            <p:cNvSpPr/>
            <p:nvPr/>
          </p:nvSpPr>
          <p:spPr>
            <a:xfrm>
              <a:off x="3217862" y="3905703"/>
              <a:ext cx="3886200" cy="609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160962" y="3906780"/>
              <a:ext cx="3905250" cy="609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3122612" y="2971800"/>
            <a:ext cx="69342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3294062" y="394008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0</a:t>
            </a:r>
            <a:endParaRPr lang="zh-HK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5199062" y="395566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1</a:t>
            </a:r>
            <a:endParaRPr lang="zh-HK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7180262" y="392190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2</a:t>
            </a:r>
            <a:endParaRPr lang="zh-HK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9161462" y="391455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3</a:t>
            </a:r>
            <a:endParaRPr lang="zh-HK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3084513" y="331325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$100</a:t>
            </a:r>
            <a:endParaRPr lang="zh-HK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5046664" y="298405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00B050"/>
                </a:solidFill>
              </a:rPr>
              <a:t>$100</a:t>
            </a:r>
            <a:endParaRPr lang="zh-HK" altLang="en-US" dirty="0">
              <a:solidFill>
                <a:srgbClr val="00B050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2627313" y="3300491"/>
            <a:ext cx="1409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1st</a:t>
            </a:r>
            <a:endParaRPr lang="zh-HK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2630724" y="2924992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00B050"/>
                </a:solidFill>
              </a:rPr>
              <a:t>2nd</a:t>
            </a:r>
            <a:endParaRPr lang="zh-HK" altLang="en-US" dirty="0">
              <a:solidFill>
                <a:srgbClr val="00B050"/>
              </a:solidFill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932612" y="260674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00B0F0"/>
                </a:solidFill>
              </a:rPr>
              <a:t>$100</a:t>
            </a:r>
            <a:endParaRPr lang="zh-HK" altLang="en-US" dirty="0">
              <a:solidFill>
                <a:srgbClr val="00B0F0"/>
              </a:solidFill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2630724" y="2548223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00B0F0"/>
                </a:solidFill>
              </a:rPr>
              <a:t>3rd</a:t>
            </a:r>
            <a:endParaRPr lang="zh-HK" altLang="en-US" dirty="0">
              <a:solidFill>
                <a:srgbClr val="00B0F0"/>
              </a:solidFill>
            </a:endParaRPr>
          </a:p>
        </p:txBody>
      </p:sp>
      <p:sp>
        <p:nvSpPr>
          <p:cNvPr id="36" name="右大括弧 35"/>
          <p:cNvSpPr/>
          <p:nvPr/>
        </p:nvSpPr>
        <p:spPr>
          <a:xfrm>
            <a:off x="9765064" y="2714846"/>
            <a:ext cx="215548" cy="866554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文字方塊 36"/>
          <p:cNvSpPr txBox="1"/>
          <p:nvPr/>
        </p:nvSpPr>
        <p:spPr>
          <a:xfrm>
            <a:off x="10066339" y="2510135"/>
            <a:ext cx="1679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/>
              <a:t>What is the sum of these amounts?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46622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Compounding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GB" altLang="zh-HK" dirty="0"/>
              <a:t>If you put $100 into your bank account </a:t>
            </a:r>
            <a:r>
              <a:rPr lang="en-GB" altLang="zh-HK" i="1" dirty="0"/>
              <a:t>at the end</a:t>
            </a:r>
            <a:r>
              <a:rPr lang="en-GB" altLang="zh-HK" dirty="0"/>
              <a:t> of each year for 3 years with an interest of 10%p.a., how much should you expect to get back?</a:t>
            </a:r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endParaRPr lang="en-GB" altLang="zh-HK" b="0" i="1" dirty="0">
              <a:latin typeface="Cambria Math" panose="02040503050406030204" pitchFamily="18" charset="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884612" y="5216724"/>
            <a:ext cx="4876800" cy="1327892"/>
            <a:chOff x="4875212" y="4572000"/>
            <a:chExt cx="2895600" cy="823058"/>
          </a:xfrm>
        </p:grpSpPr>
        <p:sp>
          <p:nvSpPr>
            <p:cNvPr id="4" name="矩形 3"/>
            <p:cNvSpPr/>
            <p:nvPr/>
          </p:nvSpPr>
          <p:spPr>
            <a:xfrm>
              <a:off x="4875212" y="4572000"/>
              <a:ext cx="2895600" cy="762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字方塊 4"/>
                <p:cNvSpPr txBox="1"/>
                <p:nvPr/>
              </p:nvSpPr>
              <p:spPr>
                <a:xfrm>
                  <a:off x="4951412" y="4707224"/>
                  <a:ext cx="2743200" cy="6878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zh-HK" sz="2400" i="1" smtClean="0">
                            <a:latin typeface="Cambria Math" panose="02040503050406030204" pitchFamily="18" charset="0"/>
                          </a:rPr>
                          <m:t>𝐹𝑉</m:t>
                        </m:r>
                        <m:r>
                          <a:rPr lang="en-GB" altLang="zh-HK" sz="240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altLang="zh-HK" sz="2400" b="0" i="1" smtClean="0">
                            <a:latin typeface="Cambria Math" panose="02040503050406030204" pitchFamily="18" charset="0"/>
                          </a:rPr>
                          <m:t>𝐴𝑛𝑛𝑢𝑖𝑡𝑦</m:t>
                        </m:r>
                        <m:r>
                          <a:rPr lang="en-GB" altLang="zh-HK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GB" altLang="zh-HK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altLang="zh-HK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GB" altLang="zh-HK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altLang="zh-HK" sz="2400" i="1">
                                        <a:latin typeface="Cambria Math" panose="02040503050406030204" pitchFamily="18" charset="0"/>
                                      </a:rPr>
                                      <m:t>1+</m:t>
                                    </m:r>
                                    <m:r>
                                      <a:rPr lang="en-GB" altLang="zh-HK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GB" altLang="zh-HK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GB" altLang="zh-HK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GB" altLang="zh-HK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den>
                        </m:f>
                      </m:oMath>
                    </m:oMathPara>
                  </a14:m>
                  <a:endParaRPr lang="zh-HK" altLang="en-US" sz="2400" baseline="30000" dirty="0"/>
                </a:p>
                <a:p>
                  <a:endParaRPr lang="zh-HK" altLang="en-US" dirty="0"/>
                </a:p>
              </p:txBody>
            </p:sp>
          </mc:Choice>
          <mc:Fallback xmlns="">
            <p:sp>
              <p:nvSpPr>
                <p:cNvPr id="5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707224"/>
                  <a:ext cx="2743200" cy="68783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5" name="群組 30"/>
          <p:cNvGrpSpPr/>
          <p:nvPr/>
        </p:nvGrpSpPr>
        <p:grpSpPr>
          <a:xfrm>
            <a:off x="3503612" y="4107534"/>
            <a:ext cx="5848350" cy="610677"/>
            <a:chOff x="3217862" y="3905703"/>
            <a:chExt cx="5848350" cy="610677"/>
          </a:xfrm>
        </p:grpSpPr>
        <p:sp>
          <p:nvSpPr>
            <p:cNvPr id="56" name="矩形 31"/>
            <p:cNvSpPr/>
            <p:nvPr/>
          </p:nvSpPr>
          <p:spPr>
            <a:xfrm>
              <a:off x="3217862" y="3905703"/>
              <a:ext cx="3886200" cy="609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7" name="矩形 32"/>
            <p:cNvSpPr/>
            <p:nvPr/>
          </p:nvSpPr>
          <p:spPr>
            <a:xfrm>
              <a:off x="5160962" y="3906780"/>
              <a:ext cx="3905250" cy="609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58" name="矩形 33"/>
          <p:cNvSpPr/>
          <p:nvPr/>
        </p:nvSpPr>
        <p:spPr>
          <a:xfrm>
            <a:off x="3179762" y="3783231"/>
            <a:ext cx="69342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9" name="文字方塊 34"/>
          <p:cNvSpPr txBox="1"/>
          <p:nvPr/>
        </p:nvSpPr>
        <p:spPr>
          <a:xfrm>
            <a:off x="3351212" y="475151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0</a:t>
            </a:r>
            <a:endParaRPr lang="zh-HK" altLang="en-US" dirty="0"/>
          </a:p>
        </p:txBody>
      </p:sp>
      <p:sp>
        <p:nvSpPr>
          <p:cNvPr id="60" name="文字方塊 35"/>
          <p:cNvSpPr txBox="1"/>
          <p:nvPr/>
        </p:nvSpPr>
        <p:spPr>
          <a:xfrm>
            <a:off x="5256212" y="47671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1</a:t>
            </a:r>
            <a:endParaRPr lang="zh-HK" altLang="en-US" dirty="0"/>
          </a:p>
        </p:txBody>
      </p:sp>
      <p:sp>
        <p:nvSpPr>
          <p:cNvPr id="61" name="文字方塊 36"/>
          <p:cNvSpPr txBox="1"/>
          <p:nvPr/>
        </p:nvSpPr>
        <p:spPr>
          <a:xfrm>
            <a:off x="7237412" y="473333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2</a:t>
            </a:r>
            <a:endParaRPr lang="zh-HK" altLang="en-US" dirty="0"/>
          </a:p>
        </p:txBody>
      </p:sp>
      <p:sp>
        <p:nvSpPr>
          <p:cNvPr id="62" name="文字方塊 37"/>
          <p:cNvSpPr txBox="1"/>
          <p:nvPr/>
        </p:nvSpPr>
        <p:spPr>
          <a:xfrm>
            <a:off x="9218612" y="472598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3</a:t>
            </a:r>
            <a:endParaRPr lang="zh-HK" altLang="en-US" dirty="0"/>
          </a:p>
        </p:txBody>
      </p:sp>
      <p:sp>
        <p:nvSpPr>
          <p:cNvPr id="63" name="文字方塊 42"/>
          <p:cNvSpPr txBox="1"/>
          <p:nvPr/>
        </p:nvSpPr>
        <p:spPr>
          <a:xfrm>
            <a:off x="5103814" y="3795486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00B050"/>
                </a:solidFill>
              </a:rPr>
              <a:t>$100</a:t>
            </a:r>
            <a:endParaRPr lang="zh-HK" altLang="en-US" dirty="0">
              <a:solidFill>
                <a:srgbClr val="00B050"/>
              </a:solidFill>
            </a:endParaRPr>
          </a:p>
        </p:txBody>
      </p:sp>
      <p:sp>
        <p:nvSpPr>
          <p:cNvPr id="64" name="文字方塊 43"/>
          <p:cNvSpPr txBox="1"/>
          <p:nvPr/>
        </p:nvSpPr>
        <p:spPr>
          <a:xfrm>
            <a:off x="6989762" y="379494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00B050"/>
                </a:solidFill>
              </a:rPr>
              <a:t>$110</a:t>
            </a:r>
            <a:endParaRPr lang="zh-HK" altLang="en-US" dirty="0">
              <a:solidFill>
                <a:srgbClr val="00B050"/>
              </a:solidFill>
            </a:endParaRPr>
          </a:p>
        </p:txBody>
      </p:sp>
      <p:sp>
        <p:nvSpPr>
          <p:cNvPr id="65" name="文字方塊 44"/>
          <p:cNvSpPr txBox="1"/>
          <p:nvPr/>
        </p:nvSpPr>
        <p:spPr>
          <a:xfrm>
            <a:off x="8970962" y="379494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00B050"/>
                </a:solidFill>
              </a:rPr>
              <a:t>$121</a:t>
            </a:r>
            <a:endParaRPr lang="zh-HK" altLang="en-US" dirty="0">
              <a:solidFill>
                <a:srgbClr val="00B050"/>
              </a:solidFill>
            </a:endParaRPr>
          </a:p>
        </p:txBody>
      </p:sp>
      <p:sp>
        <p:nvSpPr>
          <p:cNvPr id="66" name="文字方塊 46"/>
          <p:cNvSpPr txBox="1"/>
          <p:nvPr/>
        </p:nvSpPr>
        <p:spPr>
          <a:xfrm>
            <a:off x="2687874" y="3736423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 smtClean="0">
                <a:solidFill>
                  <a:srgbClr val="00B050"/>
                </a:solidFill>
              </a:rPr>
              <a:t>1st</a:t>
            </a:r>
            <a:endParaRPr lang="zh-HK" altLang="en-US" dirty="0">
              <a:solidFill>
                <a:srgbClr val="00B050"/>
              </a:solidFill>
            </a:endParaRPr>
          </a:p>
        </p:txBody>
      </p:sp>
      <p:sp>
        <p:nvSpPr>
          <p:cNvPr id="67" name="文字方塊 47"/>
          <p:cNvSpPr txBox="1"/>
          <p:nvPr/>
        </p:nvSpPr>
        <p:spPr>
          <a:xfrm>
            <a:off x="6989762" y="341817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00B0F0"/>
                </a:solidFill>
              </a:rPr>
              <a:t>$100</a:t>
            </a:r>
            <a:endParaRPr lang="zh-HK" altLang="en-US" dirty="0">
              <a:solidFill>
                <a:srgbClr val="00B0F0"/>
              </a:solidFill>
            </a:endParaRPr>
          </a:p>
        </p:txBody>
      </p:sp>
      <p:sp>
        <p:nvSpPr>
          <p:cNvPr id="68" name="文字方塊 48"/>
          <p:cNvSpPr txBox="1"/>
          <p:nvPr/>
        </p:nvSpPr>
        <p:spPr>
          <a:xfrm>
            <a:off x="8970962" y="341817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00B0F0"/>
                </a:solidFill>
              </a:rPr>
              <a:t>$110</a:t>
            </a:r>
            <a:endParaRPr lang="zh-HK" altLang="en-US" dirty="0">
              <a:solidFill>
                <a:srgbClr val="00B0F0"/>
              </a:solidFill>
            </a:endParaRPr>
          </a:p>
        </p:txBody>
      </p:sp>
      <p:sp>
        <p:nvSpPr>
          <p:cNvPr id="69" name="文字方塊 49"/>
          <p:cNvSpPr txBox="1"/>
          <p:nvPr/>
        </p:nvSpPr>
        <p:spPr>
          <a:xfrm>
            <a:off x="2687874" y="335965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 smtClean="0">
                <a:solidFill>
                  <a:srgbClr val="00B0F0"/>
                </a:solidFill>
              </a:rPr>
              <a:t>2nd</a:t>
            </a:r>
            <a:endParaRPr lang="zh-HK" altLang="en-US" dirty="0">
              <a:solidFill>
                <a:srgbClr val="00B0F0"/>
              </a:solidFill>
            </a:endParaRPr>
          </a:p>
        </p:txBody>
      </p:sp>
      <p:sp>
        <p:nvSpPr>
          <p:cNvPr id="70" name="文字方塊 50"/>
          <p:cNvSpPr txBox="1"/>
          <p:nvPr/>
        </p:nvSpPr>
        <p:spPr>
          <a:xfrm>
            <a:off x="8984014" y="306073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7030A0"/>
                </a:solidFill>
              </a:rPr>
              <a:t>$100</a:t>
            </a:r>
            <a:endParaRPr lang="zh-HK" altLang="en-US" dirty="0">
              <a:solidFill>
                <a:srgbClr val="7030A0"/>
              </a:solidFill>
            </a:endParaRPr>
          </a:p>
        </p:txBody>
      </p:sp>
      <p:sp>
        <p:nvSpPr>
          <p:cNvPr id="71" name="文字方塊 51"/>
          <p:cNvSpPr txBox="1"/>
          <p:nvPr/>
        </p:nvSpPr>
        <p:spPr>
          <a:xfrm>
            <a:off x="2700926" y="3002213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 smtClean="0">
                <a:solidFill>
                  <a:srgbClr val="7030A0"/>
                </a:solidFill>
              </a:rPr>
              <a:t>3rd</a:t>
            </a:r>
            <a:endParaRPr lang="zh-HK" altLang="en-US" dirty="0">
              <a:solidFill>
                <a:srgbClr val="7030A0"/>
              </a:solidFill>
            </a:endParaRPr>
          </a:p>
        </p:txBody>
      </p:sp>
      <p:sp>
        <p:nvSpPr>
          <p:cNvPr id="72" name="右大括弧 52"/>
          <p:cNvSpPr/>
          <p:nvPr/>
        </p:nvSpPr>
        <p:spPr>
          <a:xfrm>
            <a:off x="9822214" y="3173631"/>
            <a:ext cx="234598" cy="926068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3" name="文字方塊 53"/>
          <p:cNvSpPr txBox="1"/>
          <p:nvPr/>
        </p:nvSpPr>
        <p:spPr>
          <a:xfrm>
            <a:off x="10028237" y="3130869"/>
            <a:ext cx="1679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/>
              <a:t>What is the sum of these amounts?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78803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 animBg="1"/>
      <p:bldP spid="7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Discounting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GB" altLang="zh-HK" dirty="0"/>
              <a:t>How much should you put into your bank account with an interest of 10%p.a. so as that you can get back $133.1 after 3 years?</a:t>
            </a:r>
          </a:p>
          <a:p>
            <a:pPr>
              <a:spcBef>
                <a:spcPts val="2400"/>
              </a:spcBef>
            </a:pPr>
            <a:r>
              <a:rPr lang="en-GB" altLang="zh-HK" dirty="0"/>
              <a:t>To find the present value of a </a:t>
            </a:r>
            <a:r>
              <a:rPr lang="en-GB" altLang="zh-HK" b="1" i="1" dirty="0"/>
              <a:t>Single</a:t>
            </a:r>
            <a:r>
              <a:rPr lang="en-GB" altLang="zh-HK" dirty="0"/>
              <a:t> amount</a:t>
            </a:r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endParaRPr lang="en-GB" altLang="zh-HK" b="0" i="1" dirty="0">
              <a:latin typeface="Cambria Math" panose="02040503050406030204" pitchFamily="18" charset="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4557175" y="3392083"/>
            <a:ext cx="2895600" cy="1428662"/>
            <a:chOff x="4875212" y="4572000"/>
            <a:chExt cx="2895600" cy="948251"/>
          </a:xfrm>
        </p:grpSpPr>
        <p:sp>
          <p:nvSpPr>
            <p:cNvPr id="4" name="矩形 3"/>
            <p:cNvSpPr/>
            <p:nvPr/>
          </p:nvSpPr>
          <p:spPr>
            <a:xfrm>
              <a:off x="4875212" y="4572000"/>
              <a:ext cx="2895600" cy="762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字方塊 4"/>
                <p:cNvSpPr txBox="1"/>
                <p:nvPr/>
              </p:nvSpPr>
              <p:spPr>
                <a:xfrm>
                  <a:off x="4951412" y="4684253"/>
                  <a:ext cx="2743200" cy="835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zh-HK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GB" altLang="zh-HK" sz="2400" i="1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GB" altLang="zh-HK" sz="24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altLang="zh-HK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zh-HK" sz="2400" i="1">
                                <a:latin typeface="Cambria Math" panose="02040503050406030204" pitchFamily="18" charset="0"/>
                              </a:rPr>
                              <m:t>𝐹𝑉</m:t>
                            </m:r>
                          </m:num>
                          <m:den>
                            <m:d>
                              <m:dPr>
                                <m:ctrlPr>
                                  <a:rPr lang="en-GB" altLang="zh-HK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altLang="zh-HK" sz="2400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GB" altLang="zh-HK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  <m:r>
                              <a:rPr lang="en-GB" altLang="zh-HK" sz="2400" i="1" baseline="300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m:rPr>
                                <m:nor/>
                              </m:rPr>
                              <a:rPr lang="zh-HK" altLang="en-US" sz="2400" baseline="30000" dirty="0"/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HK" altLang="en-US" dirty="0"/>
                </a:p>
              </p:txBody>
            </p:sp>
          </mc:Choice>
          <mc:Fallback xmlns="">
            <p:sp>
              <p:nvSpPr>
                <p:cNvPr id="5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684253"/>
                  <a:ext cx="2743200" cy="835998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4878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Discounting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GB" altLang="zh-HK" dirty="0"/>
              <a:t>If you wish to withdraw $100 at the end of each year for 3 years from an account that earns interest 10% p.a., how much you should deposit not?</a:t>
            </a:r>
          </a:p>
          <a:p>
            <a:pPr>
              <a:spcBef>
                <a:spcPts val="2400"/>
              </a:spcBef>
            </a:pPr>
            <a:r>
              <a:rPr lang="en-GB" altLang="zh-HK" dirty="0"/>
              <a:t>To find the present value of a </a:t>
            </a:r>
            <a:r>
              <a:rPr lang="en-GB" altLang="zh-HK" b="1" dirty="0"/>
              <a:t>Series</a:t>
            </a:r>
            <a:r>
              <a:rPr lang="en-GB" altLang="zh-HK" dirty="0"/>
              <a:t> of equal amounts</a:t>
            </a:r>
            <a:endParaRPr lang="en-GB" altLang="zh-HK" b="1" i="1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endParaRPr lang="en-GB" altLang="zh-HK" b="0" i="1" dirty="0">
              <a:latin typeface="Cambria Math" panose="02040503050406030204" pitchFamily="18" charset="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998912" y="3886200"/>
            <a:ext cx="4876800" cy="1845979"/>
            <a:chOff x="4875212" y="4572000"/>
            <a:chExt cx="2895600" cy="762000"/>
          </a:xfrm>
        </p:grpSpPr>
        <p:sp>
          <p:nvSpPr>
            <p:cNvPr id="4" name="矩形 3"/>
            <p:cNvSpPr/>
            <p:nvPr/>
          </p:nvSpPr>
          <p:spPr>
            <a:xfrm>
              <a:off x="4875212" y="4572000"/>
              <a:ext cx="2895600" cy="762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字方塊 4"/>
                <p:cNvSpPr txBox="1"/>
                <p:nvPr/>
              </p:nvSpPr>
              <p:spPr>
                <a:xfrm>
                  <a:off x="4951412" y="4692931"/>
                  <a:ext cx="2743200" cy="5675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zh-HK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GB" altLang="zh-HK" sz="240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GB" altLang="zh-HK" sz="240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altLang="zh-HK" sz="2400" b="0" i="1" smtClean="0">
                            <a:latin typeface="Cambria Math" panose="02040503050406030204" pitchFamily="18" charset="0"/>
                          </a:rPr>
                          <m:t>𝐴𝑛𝑛𝑢𝑖𝑡𝑦</m:t>
                        </m:r>
                        <m:r>
                          <a:rPr lang="en-GB" altLang="zh-HK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GB" altLang="zh-HK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zh-HK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GB" altLang="zh-HK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zh-HK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d>
                                  <m:dPr>
                                    <m:ctrlPr>
                                      <a:rPr lang="en-GB" altLang="zh-HK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altLang="zh-HK" sz="2400" i="1">
                                        <a:latin typeface="Cambria Math" panose="02040503050406030204" pitchFamily="18" charset="0"/>
                                      </a:rPr>
                                      <m:t>1+</m:t>
                                    </m:r>
                                    <m:r>
                                      <a:rPr lang="en-GB" altLang="zh-HK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  <m:r>
                                  <a:rPr lang="en-GB" altLang="zh-HK" sz="2400" i="1" baseline="3000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num>
                          <m:den>
                            <m:r>
                              <a:rPr lang="en-GB" altLang="zh-HK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den>
                        </m:f>
                      </m:oMath>
                    </m:oMathPara>
                  </a14:m>
                  <a:endParaRPr lang="zh-HK" altLang="en-US" sz="2400" baseline="30000" dirty="0"/>
                </a:p>
                <a:p>
                  <a:endParaRPr lang="zh-HK" altLang="en-US" dirty="0"/>
                </a:p>
              </p:txBody>
            </p:sp>
          </mc:Choice>
          <mc:Fallback xmlns="">
            <p:sp>
              <p:nvSpPr>
                <p:cNvPr id="5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692931"/>
                  <a:ext cx="2743200" cy="56750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7155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Discounting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pPr>
              <a:spcBef>
                <a:spcPts val="2400"/>
              </a:spcBef>
            </a:pPr>
            <a:endParaRPr lang="en-GB" altLang="zh-HK" dirty="0"/>
          </a:p>
          <a:p>
            <a:endParaRPr lang="en-GB" altLang="zh-HK" b="0" i="1" dirty="0">
              <a:latin typeface="Cambria Math" panose="02040503050406030204" pitchFamily="18" charset="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3446462" y="3296103"/>
            <a:ext cx="5848350" cy="610677"/>
            <a:chOff x="3217862" y="3905703"/>
            <a:chExt cx="5848350" cy="610677"/>
          </a:xfrm>
        </p:grpSpPr>
        <p:sp>
          <p:nvSpPr>
            <p:cNvPr id="7" name="矩形 6"/>
            <p:cNvSpPr/>
            <p:nvPr/>
          </p:nvSpPr>
          <p:spPr>
            <a:xfrm>
              <a:off x="3217862" y="3905703"/>
              <a:ext cx="3886200" cy="609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160962" y="3906780"/>
              <a:ext cx="3905250" cy="60960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3122612" y="2971800"/>
            <a:ext cx="69342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3294062" y="394008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0</a:t>
            </a:r>
            <a:endParaRPr lang="zh-HK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5199062" y="395566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1</a:t>
            </a:r>
            <a:endParaRPr lang="zh-HK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7180262" y="392190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2</a:t>
            </a:r>
            <a:endParaRPr lang="zh-HK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9161462" y="391455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3</a:t>
            </a:r>
            <a:endParaRPr lang="zh-HK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8866077" y="3312713"/>
            <a:ext cx="971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/>
              <a:t>$100</a:t>
            </a:r>
            <a:endParaRPr lang="zh-HK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6943275" y="296532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00B050"/>
                </a:solidFill>
              </a:rPr>
              <a:t>$100</a:t>
            </a:r>
            <a:endParaRPr lang="zh-HK" altLang="en-US" dirty="0">
              <a:solidFill>
                <a:srgbClr val="00B050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9691453" y="3318884"/>
            <a:ext cx="1409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 smtClean="0"/>
              <a:t>3rd</a:t>
            </a:r>
            <a:endParaRPr lang="zh-HK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9694864" y="294338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 smtClean="0">
                <a:solidFill>
                  <a:srgbClr val="00B050"/>
                </a:solidFill>
              </a:rPr>
              <a:t>2nd</a:t>
            </a:r>
            <a:endParaRPr lang="zh-HK" altLang="en-US" dirty="0">
              <a:solidFill>
                <a:srgbClr val="00B050"/>
              </a:solidFill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5032242" y="260674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00B0F0"/>
                </a:solidFill>
              </a:rPr>
              <a:t>$100</a:t>
            </a:r>
            <a:endParaRPr lang="zh-HK" altLang="en-US" dirty="0">
              <a:solidFill>
                <a:srgbClr val="00B0F0"/>
              </a:solidFill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9694864" y="2566616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HK" dirty="0">
                <a:solidFill>
                  <a:srgbClr val="00B0F0"/>
                </a:solidFill>
              </a:rPr>
              <a:t>1st</a:t>
            </a:r>
            <a:endParaRPr lang="zh-HK" altLang="en-US" dirty="0">
              <a:solidFill>
                <a:srgbClr val="00B0F0"/>
              </a:solidFill>
            </a:endParaRPr>
          </a:p>
        </p:txBody>
      </p:sp>
      <p:sp>
        <p:nvSpPr>
          <p:cNvPr id="36" name="右大括弧 35"/>
          <p:cNvSpPr/>
          <p:nvPr/>
        </p:nvSpPr>
        <p:spPr>
          <a:xfrm rot="10800000">
            <a:off x="2852913" y="2637280"/>
            <a:ext cx="193497" cy="972270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文字方塊 36"/>
          <p:cNvSpPr txBox="1"/>
          <p:nvPr/>
        </p:nvSpPr>
        <p:spPr>
          <a:xfrm>
            <a:off x="1257517" y="2538285"/>
            <a:ext cx="1679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/>
              <a:t>What is the sum of these amounts?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6309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Opportunity Cost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b="1" dirty="0"/>
              <a:t>Opportunity cost</a:t>
            </a:r>
            <a:r>
              <a:rPr lang="en-GB" altLang="zh-HK" dirty="0"/>
              <a:t> is what you give up by making a choice</a:t>
            </a:r>
          </a:p>
          <a:p>
            <a:pPr lvl="1"/>
            <a:r>
              <a:rPr lang="en-GB" altLang="zh-HK" i="1" dirty="0"/>
              <a:t>Trade-off</a:t>
            </a:r>
            <a:r>
              <a:rPr lang="en-GB" altLang="zh-HK" dirty="0"/>
              <a:t> of a decision</a:t>
            </a:r>
          </a:p>
          <a:p>
            <a:r>
              <a:rPr lang="en-GB" altLang="zh-HK" dirty="0"/>
              <a:t>Example 1: </a:t>
            </a:r>
          </a:p>
          <a:p>
            <a:pPr lvl="1"/>
            <a:r>
              <a:rPr lang="en-GB" altLang="zh-HK" dirty="0"/>
              <a:t>You may spend $200 to have meal with your friend or to buy the textbook. </a:t>
            </a:r>
          </a:p>
          <a:p>
            <a:pPr lvl="1"/>
            <a:r>
              <a:rPr lang="en-GB" altLang="zh-HK" dirty="0"/>
              <a:t>What is your opportunity cost for you to buy the textbook?</a:t>
            </a:r>
          </a:p>
          <a:p>
            <a:r>
              <a:rPr lang="en-GB" altLang="zh-HK" dirty="0"/>
              <a:t>Example 2:</a:t>
            </a:r>
          </a:p>
          <a:p>
            <a:pPr lvl="1"/>
            <a:r>
              <a:rPr lang="en-GB" altLang="zh-HK" dirty="0"/>
              <a:t>You may spend $200 to buy the textbook or save it to earn an interest of 10%</a:t>
            </a:r>
          </a:p>
          <a:p>
            <a:pPr lvl="1"/>
            <a:r>
              <a:rPr lang="en-GB" altLang="zh-HK" dirty="0"/>
              <a:t>What is your opportunity cost for you to buy the textbook?</a:t>
            </a:r>
          </a:p>
          <a:p>
            <a:r>
              <a:rPr lang="en-GB" altLang="zh-HK" dirty="0"/>
              <a:t>Interest rate is the opportunity cost for current consumption.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84297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A Plan for Personal Financial Planning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We all make hundreds of decision each day</a:t>
            </a:r>
          </a:p>
          <a:p>
            <a:r>
              <a:rPr lang="en-GB" altLang="zh-HK" dirty="0"/>
              <a:t>Some are complex and have long-term effects on our personal and financial situations</a:t>
            </a:r>
          </a:p>
          <a:p>
            <a:r>
              <a:rPr lang="en-GB" altLang="zh-HK" dirty="0"/>
              <a:t>Few people consider how to make </a:t>
            </a:r>
            <a:r>
              <a:rPr lang="en-GB" altLang="zh-HK" i="1" dirty="0"/>
              <a:t>better</a:t>
            </a:r>
            <a:r>
              <a:rPr lang="en-GB" altLang="zh-HK" dirty="0"/>
              <a:t> decisions</a:t>
            </a:r>
          </a:p>
          <a:p>
            <a:r>
              <a:rPr lang="en-GB" altLang="zh-HK" dirty="0"/>
              <a:t>Six-step financial planning process</a:t>
            </a:r>
          </a:p>
          <a:p>
            <a:pPr lvl="1"/>
            <a:endParaRPr lang="zh-HK" altLang="en-US" dirty="0"/>
          </a:p>
        </p:txBody>
      </p:sp>
      <p:grpSp>
        <p:nvGrpSpPr>
          <p:cNvPr id="10" name="群組 9"/>
          <p:cNvGrpSpPr/>
          <p:nvPr/>
        </p:nvGrpSpPr>
        <p:grpSpPr>
          <a:xfrm>
            <a:off x="5242319" y="4419600"/>
            <a:ext cx="2590800" cy="923330"/>
            <a:chOff x="4646612" y="4419600"/>
            <a:chExt cx="2209800" cy="923330"/>
          </a:xfrm>
        </p:grpSpPr>
        <p:sp>
          <p:nvSpPr>
            <p:cNvPr id="8" name="矩形 7"/>
            <p:cNvSpPr/>
            <p:nvPr/>
          </p:nvSpPr>
          <p:spPr>
            <a:xfrm>
              <a:off x="4722812" y="4419600"/>
              <a:ext cx="2133600" cy="92333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4646612" y="4419600"/>
              <a:ext cx="2209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 algn="ctr">
                <a:buFont typeface="+mj-lt"/>
                <a:buAutoNum type="arabicPeriod"/>
              </a:pPr>
              <a:r>
                <a:rPr lang="en-GB" altLang="zh-HK" dirty="0"/>
                <a:t>Determine your current financial situation</a:t>
              </a:r>
              <a:endParaRPr lang="zh-HK" altLang="en-US" dirty="0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421532" y="4423701"/>
            <a:ext cx="2501462" cy="1057920"/>
            <a:chOff x="7599511" y="4419600"/>
            <a:chExt cx="2152501" cy="1057920"/>
          </a:xfrm>
        </p:grpSpPr>
        <p:sp>
          <p:nvSpPr>
            <p:cNvPr id="9" name="矩形 8"/>
            <p:cNvSpPr/>
            <p:nvPr/>
          </p:nvSpPr>
          <p:spPr>
            <a:xfrm>
              <a:off x="7618412" y="4419600"/>
              <a:ext cx="2133600" cy="92333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7599511" y="4554190"/>
              <a:ext cx="2133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34988" lvl="1" indent="-252413">
                <a:buFont typeface="+mj-lt"/>
                <a:buAutoNum type="arabicPeriod" startAt="2"/>
              </a:pPr>
              <a:r>
                <a:rPr lang="en-GB" altLang="zh-HK" dirty="0"/>
                <a:t>Develop your financial goals </a:t>
              </a:r>
            </a:p>
            <a:p>
              <a:pPr marL="534988" lvl="1" indent="-252413">
                <a:buFont typeface="+mj-lt"/>
                <a:buAutoNum type="arabicPeriod" startAt="2"/>
              </a:pPr>
              <a:endParaRPr lang="en-GB" altLang="zh-HK" dirty="0"/>
            </a:p>
          </p:txBody>
        </p:sp>
      </p:grpSp>
      <p:sp>
        <p:nvSpPr>
          <p:cNvPr id="7" name="向右箭號 6"/>
          <p:cNvSpPr/>
          <p:nvPr/>
        </p:nvSpPr>
        <p:spPr>
          <a:xfrm>
            <a:off x="7879412" y="4648200"/>
            <a:ext cx="457200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2" name="群組 11"/>
          <p:cNvGrpSpPr/>
          <p:nvPr/>
        </p:nvGrpSpPr>
        <p:grpSpPr>
          <a:xfrm>
            <a:off x="8260412" y="5726410"/>
            <a:ext cx="3168000" cy="1026675"/>
            <a:chOff x="7441669" y="4419600"/>
            <a:chExt cx="2738782" cy="1026675"/>
          </a:xfrm>
        </p:grpSpPr>
        <p:sp>
          <p:nvSpPr>
            <p:cNvPr id="13" name="矩形 12"/>
            <p:cNvSpPr/>
            <p:nvPr/>
          </p:nvSpPr>
          <p:spPr>
            <a:xfrm>
              <a:off x="7618412" y="4419600"/>
              <a:ext cx="2133600" cy="92333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7441669" y="4522945"/>
              <a:ext cx="27387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39750" lvl="1" indent="-269875">
                <a:buFont typeface="+mj-lt"/>
                <a:buAutoNum type="arabicPeriod" startAt="3"/>
              </a:pPr>
              <a:r>
                <a:rPr lang="en-GB" altLang="zh-HK" dirty="0"/>
                <a:t>Identify alternative courses of actions</a:t>
              </a:r>
            </a:p>
            <a:p>
              <a:pPr marL="534988" lvl="1" indent="-252413">
                <a:buFont typeface="+mj-lt"/>
                <a:buAutoNum type="arabicPeriod" startAt="3"/>
              </a:pPr>
              <a:endParaRPr lang="en-GB" altLang="zh-HK" dirty="0"/>
            </a:p>
          </p:txBody>
        </p:sp>
      </p:grpSp>
      <p:sp>
        <p:nvSpPr>
          <p:cNvPr id="15" name="向右箭號 14"/>
          <p:cNvSpPr/>
          <p:nvPr/>
        </p:nvSpPr>
        <p:spPr>
          <a:xfrm rot="5400000">
            <a:off x="9488206" y="5278504"/>
            <a:ext cx="287612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6" name="群組 15"/>
          <p:cNvGrpSpPr/>
          <p:nvPr/>
        </p:nvGrpSpPr>
        <p:grpSpPr>
          <a:xfrm>
            <a:off x="5373056" y="5726410"/>
            <a:ext cx="2639547" cy="1026675"/>
            <a:chOff x="7618412" y="4419600"/>
            <a:chExt cx="2281926" cy="1026675"/>
          </a:xfrm>
        </p:grpSpPr>
        <p:sp>
          <p:nvSpPr>
            <p:cNvPr id="17" name="矩形 16"/>
            <p:cNvSpPr/>
            <p:nvPr/>
          </p:nvSpPr>
          <p:spPr>
            <a:xfrm>
              <a:off x="7618412" y="4419600"/>
              <a:ext cx="2133600" cy="92333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7655871" y="4522945"/>
              <a:ext cx="22444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12775" lvl="1" indent="-342900">
                <a:buFont typeface="+mj-lt"/>
                <a:buAutoNum type="arabicPeriod" startAt="4"/>
              </a:pPr>
              <a:r>
                <a:rPr lang="en-GB" altLang="zh-HK" dirty="0"/>
                <a:t>Evaluate alternatives</a:t>
              </a:r>
            </a:p>
            <a:p>
              <a:pPr marL="534988" lvl="1" indent="-252413">
                <a:buFont typeface="+mj-lt"/>
                <a:buAutoNum type="arabicPeriod" startAt="4"/>
              </a:pPr>
              <a:endParaRPr lang="en-GB" altLang="zh-HK" dirty="0"/>
            </a:p>
          </p:txBody>
        </p:sp>
      </p:grpSp>
      <p:sp>
        <p:nvSpPr>
          <p:cNvPr id="19" name="向右箭號 18"/>
          <p:cNvSpPr/>
          <p:nvPr/>
        </p:nvSpPr>
        <p:spPr>
          <a:xfrm rot="10800000">
            <a:off x="7914383" y="5875983"/>
            <a:ext cx="457200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20" name="群組 19"/>
          <p:cNvGrpSpPr/>
          <p:nvPr/>
        </p:nvGrpSpPr>
        <p:grpSpPr>
          <a:xfrm>
            <a:off x="2281255" y="5726410"/>
            <a:ext cx="2467976" cy="1209333"/>
            <a:chOff x="7618413" y="4419600"/>
            <a:chExt cx="2133601" cy="1209333"/>
          </a:xfrm>
        </p:grpSpPr>
        <p:sp>
          <p:nvSpPr>
            <p:cNvPr id="21" name="矩形 20"/>
            <p:cNvSpPr/>
            <p:nvPr/>
          </p:nvSpPr>
          <p:spPr>
            <a:xfrm>
              <a:off x="7618413" y="4419600"/>
              <a:ext cx="2133601" cy="923330"/>
            </a:xfrm>
            <a:prstGeom prst="rect">
              <a:avLst/>
            </a:prstGeom>
            <a:solidFill>
              <a:srgbClr val="8086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7660788" y="4428604"/>
              <a:ext cx="189727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12775" lvl="1" indent="-342900">
                <a:buFont typeface="+mj-lt"/>
                <a:buAutoNum type="arabicPeriod" startAt="5"/>
              </a:pPr>
              <a:r>
                <a:rPr lang="en-GB" altLang="zh-HK" dirty="0"/>
                <a:t>Create and implement your plan</a:t>
              </a:r>
            </a:p>
            <a:p>
              <a:pPr marL="534988" lvl="1" indent="-252413">
                <a:buFont typeface="+mj-lt"/>
                <a:buAutoNum type="arabicPeriod" startAt="5"/>
              </a:pPr>
              <a:endParaRPr lang="en-GB" altLang="zh-HK" dirty="0"/>
            </a:p>
          </p:txBody>
        </p:sp>
      </p:grpSp>
      <p:sp>
        <p:nvSpPr>
          <p:cNvPr id="23" name="向右箭號 22"/>
          <p:cNvSpPr/>
          <p:nvPr/>
        </p:nvSpPr>
        <p:spPr>
          <a:xfrm rot="10800000">
            <a:off x="4822583" y="5875983"/>
            <a:ext cx="457200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24" name="群組 23"/>
          <p:cNvGrpSpPr/>
          <p:nvPr/>
        </p:nvGrpSpPr>
        <p:grpSpPr>
          <a:xfrm>
            <a:off x="2264902" y="4427520"/>
            <a:ext cx="2501461" cy="1057920"/>
            <a:chOff x="7599511" y="4419600"/>
            <a:chExt cx="2152500" cy="1057920"/>
          </a:xfrm>
        </p:grpSpPr>
        <p:sp>
          <p:nvSpPr>
            <p:cNvPr id="25" name="矩形 24"/>
            <p:cNvSpPr/>
            <p:nvPr/>
          </p:nvSpPr>
          <p:spPr>
            <a:xfrm>
              <a:off x="7618411" y="4419600"/>
              <a:ext cx="2133600" cy="923330"/>
            </a:xfrm>
            <a:prstGeom prst="rect">
              <a:avLst/>
            </a:prstGeom>
            <a:solidFill>
              <a:srgbClr val="0ABE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6" name="文字方塊 25"/>
            <p:cNvSpPr txBox="1"/>
            <p:nvPr/>
          </p:nvSpPr>
          <p:spPr>
            <a:xfrm>
              <a:off x="7599511" y="4554190"/>
              <a:ext cx="2133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25475" lvl="1" indent="-342900">
                <a:buFont typeface="+mj-lt"/>
                <a:buAutoNum type="arabicPeriod" startAt="6"/>
              </a:pPr>
              <a:r>
                <a:rPr lang="en-GB" altLang="zh-HK" dirty="0"/>
                <a:t>Review and revise the plan</a:t>
              </a:r>
            </a:p>
            <a:p>
              <a:pPr marL="534988" lvl="1" indent="-252413">
                <a:buFont typeface="+mj-lt"/>
                <a:buAutoNum type="arabicPeriod" startAt="6"/>
              </a:pPr>
              <a:endParaRPr lang="en-GB" altLang="zh-HK" dirty="0"/>
            </a:p>
          </p:txBody>
        </p:sp>
      </p:grpSp>
      <p:sp>
        <p:nvSpPr>
          <p:cNvPr id="27" name="向右箭號 26"/>
          <p:cNvSpPr/>
          <p:nvPr/>
        </p:nvSpPr>
        <p:spPr>
          <a:xfrm rot="16200000">
            <a:off x="3331575" y="5282323"/>
            <a:ext cx="287612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向右箭號 27"/>
          <p:cNvSpPr/>
          <p:nvPr/>
        </p:nvSpPr>
        <p:spPr>
          <a:xfrm>
            <a:off x="4839904" y="4622485"/>
            <a:ext cx="457200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6343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9" grpId="0" animBg="1"/>
      <p:bldP spid="23" grpId="0" animBg="1"/>
      <p:bldP spid="27" grpId="0" animBg="1"/>
      <p:bldP spid="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1: Determine Your Current Financial Situation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HK" sz="2800" dirty="0"/>
              <a:t>Check out your current financial situation </a:t>
            </a:r>
          </a:p>
          <a:p>
            <a:pPr lvl="1"/>
            <a:r>
              <a:rPr lang="en-GB" altLang="zh-HK" sz="2400" dirty="0"/>
              <a:t>Income</a:t>
            </a:r>
          </a:p>
          <a:p>
            <a:pPr lvl="1"/>
            <a:r>
              <a:rPr lang="en-GB" altLang="zh-HK" sz="2400" dirty="0"/>
              <a:t>Savings</a:t>
            </a:r>
          </a:p>
          <a:p>
            <a:pPr lvl="1"/>
            <a:r>
              <a:rPr lang="en-GB" altLang="zh-HK" sz="2400" dirty="0"/>
              <a:t>Living expenses</a:t>
            </a:r>
          </a:p>
          <a:p>
            <a:pPr lvl="1"/>
            <a:r>
              <a:rPr lang="en-GB" altLang="zh-HK" sz="2400" dirty="0"/>
              <a:t>Debts</a:t>
            </a:r>
          </a:p>
          <a:p>
            <a:r>
              <a:rPr lang="en-GB" altLang="zh-HK" sz="2800" dirty="0"/>
              <a:t>Prepare your personal financial statement</a:t>
            </a:r>
          </a:p>
          <a:p>
            <a:pPr lvl="1"/>
            <a:r>
              <a:rPr lang="en-GB" altLang="zh-HK" sz="2400" dirty="0"/>
              <a:t>A list of current asset and debt balances and amounts spent for various items </a:t>
            </a:r>
          </a:p>
          <a:p>
            <a:pPr lvl="1"/>
            <a:r>
              <a:rPr lang="en-GB" altLang="zh-HK" sz="2400" dirty="0"/>
              <a:t>The foundation for financial planning activities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6689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2: Develop Your Financial Goals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 err="1"/>
              <a:t>Analyze</a:t>
            </a:r>
            <a:r>
              <a:rPr lang="en-GB" altLang="zh-HK" dirty="0"/>
              <a:t> your financial values and goals periodically</a:t>
            </a:r>
          </a:p>
          <a:p>
            <a:pPr lvl="1"/>
            <a:r>
              <a:rPr lang="en-GB" altLang="zh-HK" dirty="0"/>
              <a:t>Differentiate your </a:t>
            </a:r>
            <a:r>
              <a:rPr lang="en-GB" altLang="zh-HK" b="1" dirty="0"/>
              <a:t>needs</a:t>
            </a:r>
            <a:r>
              <a:rPr lang="en-GB" altLang="zh-HK" dirty="0"/>
              <a:t> from your </a:t>
            </a:r>
            <a:r>
              <a:rPr lang="en-GB" altLang="zh-HK" b="1" dirty="0"/>
              <a:t>wants</a:t>
            </a:r>
          </a:p>
          <a:p>
            <a:r>
              <a:rPr lang="en-GB" altLang="zh-HK" dirty="0"/>
              <a:t>Your financial goals can range from spending all of your current income to developing an extensive savings and investment program for your future financial security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35960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3: Identity Alternative Courses of Action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572000"/>
          </a:xfrm>
        </p:spPr>
        <p:txBody>
          <a:bodyPr>
            <a:normAutofit/>
          </a:bodyPr>
          <a:lstStyle/>
          <a:p>
            <a:r>
              <a:rPr lang="en-GB" altLang="zh-HK" dirty="0"/>
              <a:t>Possible courses of action usually fall into these categories</a:t>
            </a:r>
          </a:p>
          <a:p>
            <a:pPr lvl="1"/>
            <a:r>
              <a:rPr lang="en-GB" altLang="zh-HK" dirty="0"/>
              <a:t>Continue the same course of action</a:t>
            </a:r>
          </a:p>
          <a:p>
            <a:pPr lvl="1"/>
            <a:r>
              <a:rPr lang="en-GB" altLang="zh-HK" dirty="0"/>
              <a:t>Expand the current situation</a:t>
            </a:r>
          </a:p>
          <a:p>
            <a:pPr lvl="1"/>
            <a:r>
              <a:rPr lang="en-GB" altLang="zh-HK" dirty="0"/>
              <a:t>Change the current situation</a:t>
            </a:r>
          </a:p>
          <a:p>
            <a:pPr lvl="1"/>
            <a:r>
              <a:rPr lang="en-GB" altLang="zh-HK" dirty="0"/>
              <a:t>Take a new course of action</a:t>
            </a:r>
          </a:p>
          <a:p>
            <a:r>
              <a:rPr lang="en-GB" altLang="zh-HK" dirty="0"/>
              <a:t>Not all of these categories will apply to every decision</a:t>
            </a:r>
          </a:p>
          <a:p>
            <a:r>
              <a:rPr lang="en-GB" altLang="zh-HK" dirty="0"/>
              <a:t>Consider all of the possible alternatives will help you make more effective and satisfying decisions</a:t>
            </a:r>
          </a:p>
        </p:txBody>
      </p:sp>
    </p:spTree>
    <p:extLst>
      <p:ext uri="{BB962C8B-B14F-4D97-AF65-F5344CB8AC3E}">
        <p14:creationId xmlns:p14="http://schemas.microsoft.com/office/powerpoint/2010/main" val="104701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3: Identity Alternative Courses of Action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Example: </a:t>
            </a:r>
          </a:p>
          <a:p>
            <a:pPr lvl="1"/>
            <a:r>
              <a:rPr lang="en-GB" altLang="zh-HK" sz="2400" dirty="0"/>
              <a:t>You are saving $1000 into your bank account every month. What are the possible courses of action available to you?</a:t>
            </a:r>
          </a:p>
          <a:p>
            <a:pPr lvl="1"/>
            <a:r>
              <a:rPr lang="en-GB" altLang="zh-HK" sz="2400" dirty="0"/>
              <a:t>Continue to save the same amount.</a:t>
            </a:r>
          </a:p>
          <a:p>
            <a:pPr lvl="1"/>
            <a:r>
              <a:rPr lang="en-GB" altLang="zh-HK" sz="2400" dirty="0"/>
              <a:t>Save $500 more</a:t>
            </a:r>
          </a:p>
          <a:p>
            <a:pPr lvl="1"/>
            <a:r>
              <a:rPr lang="en-GB" altLang="zh-HK" sz="2400" dirty="0"/>
              <a:t>Invest it into the stock market</a:t>
            </a:r>
          </a:p>
          <a:p>
            <a:pPr lvl="1"/>
            <a:r>
              <a:rPr lang="en-GB" altLang="zh-HK" sz="2400" dirty="0"/>
              <a:t>Pay off your credit card debts</a:t>
            </a:r>
          </a:p>
          <a:p>
            <a:pPr lvl="1"/>
            <a:r>
              <a:rPr lang="en-GB" altLang="zh-HK" sz="2400" dirty="0"/>
              <a:t>Do nothing!!! </a:t>
            </a:r>
            <a:endParaRPr lang="zh-HK" altLang="en-US" sz="2400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55689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4: Evaluate Your Alternatives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572000"/>
          </a:xfrm>
        </p:spPr>
        <p:txBody>
          <a:bodyPr>
            <a:normAutofit lnSpcReduction="10000"/>
          </a:bodyPr>
          <a:lstStyle/>
          <a:p>
            <a:r>
              <a:rPr lang="en-GB" altLang="zh-HK" dirty="0"/>
              <a:t>Evaluating the alternatives, you should always keep in mind the following two aspects:</a:t>
            </a:r>
          </a:p>
          <a:p>
            <a:pPr marL="452438" indent="-457200">
              <a:buFont typeface="+mj-lt"/>
              <a:buAutoNum type="arabicPeriod"/>
            </a:pPr>
            <a:r>
              <a:rPr lang="en-GB" altLang="zh-HK" sz="2800" i="1" dirty="0"/>
              <a:t>Consequences of choices</a:t>
            </a:r>
          </a:p>
          <a:p>
            <a:pPr lvl="1"/>
            <a:r>
              <a:rPr lang="en-GB" altLang="zh-HK" sz="2200" dirty="0"/>
              <a:t>Every decision has an opportunity cost. </a:t>
            </a:r>
          </a:p>
          <a:p>
            <a:pPr lvl="1"/>
            <a:r>
              <a:rPr lang="en-GB" altLang="zh-HK" sz="2200" dirty="0"/>
              <a:t>The trade-off cannot always be measured in money, but the resources you give up have a value that is lost</a:t>
            </a:r>
          </a:p>
          <a:p>
            <a:pPr lvl="1"/>
            <a:r>
              <a:rPr lang="en-GB" altLang="zh-HK" sz="2200" dirty="0"/>
              <a:t>Example: </a:t>
            </a:r>
          </a:p>
          <a:p>
            <a:pPr lvl="2"/>
            <a:r>
              <a:rPr lang="en-GB" altLang="zh-HK" sz="2000" dirty="0"/>
              <a:t>You are considering to take a Master degree after finishing your undergraduate degree or take up a job offer </a:t>
            </a:r>
            <a:r>
              <a:rPr lang="en-GB" altLang="zh-HK" sz="2000" dirty="0" smtClean="0"/>
              <a:t>by </a:t>
            </a:r>
            <a:r>
              <a:rPr lang="en-GB" altLang="zh-HK" sz="2000" dirty="0"/>
              <a:t>a famous company. </a:t>
            </a:r>
          </a:p>
          <a:p>
            <a:pPr lvl="2"/>
            <a:r>
              <a:rPr lang="en-GB" altLang="zh-HK" sz="2000" dirty="0"/>
              <a:t>What is your opportunity cost if you end up with taking the master degree?</a:t>
            </a:r>
          </a:p>
          <a:p>
            <a:pPr lvl="2"/>
            <a:r>
              <a:rPr lang="en-GB" altLang="zh-HK" sz="2000" dirty="0"/>
              <a:t>Income; working experience; skills</a:t>
            </a:r>
          </a:p>
          <a:p>
            <a:pPr lvl="2"/>
            <a:r>
              <a:rPr lang="en-GB" altLang="zh-HK" sz="2000" dirty="0"/>
              <a:t>Job satisfaction </a:t>
            </a:r>
          </a:p>
          <a:p>
            <a:pPr lvl="2"/>
            <a:endParaRPr lang="en-GB" altLang="zh-HK" sz="2000" dirty="0"/>
          </a:p>
        </p:txBody>
      </p:sp>
    </p:spTree>
    <p:extLst>
      <p:ext uri="{BB962C8B-B14F-4D97-AF65-F5344CB8AC3E}">
        <p14:creationId xmlns:p14="http://schemas.microsoft.com/office/powerpoint/2010/main" val="70802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4: Evaluate Your Alternatives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GB" altLang="zh-HK" sz="2800" i="1" dirty="0"/>
              <a:t>Evaluating risk</a:t>
            </a:r>
          </a:p>
          <a:p>
            <a:pPr lvl="1"/>
            <a:r>
              <a:rPr lang="en-GB" altLang="zh-HK" sz="2400" dirty="0"/>
              <a:t>Uncertainty is also a part of every decision</a:t>
            </a:r>
          </a:p>
          <a:p>
            <a:pPr lvl="1"/>
            <a:r>
              <a:rPr lang="en-GB" altLang="zh-HK" sz="2400" dirty="0"/>
              <a:t>Different decisions involve difference degree of risk</a:t>
            </a:r>
          </a:p>
          <a:p>
            <a:pPr lvl="1"/>
            <a:r>
              <a:rPr lang="en-GB" altLang="zh-HK" sz="2400" dirty="0"/>
              <a:t>In many financial decisions, identifying and evaluating risk are difficult. </a:t>
            </a:r>
          </a:p>
          <a:p>
            <a:pPr lvl="1"/>
            <a:r>
              <a:rPr lang="en-GB" altLang="zh-HK" sz="2400" dirty="0"/>
              <a:t>Common risk to consider</a:t>
            </a:r>
          </a:p>
          <a:p>
            <a:pPr lvl="2"/>
            <a:r>
              <a:rPr lang="en-GB" altLang="zh-HK" sz="2000" dirty="0"/>
              <a:t>Inflation risk</a:t>
            </a:r>
          </a:p>
          <a:p>
            <a:pPr lvl="2"/>
            <a:r>
              <a:rPr lang="en-GB" altLang="zh-HK" sz="2000" dirty="0"/>
              <a:t>Interest rate risk </a:t>
            </a:r>
          </a:p>
          <a:p>
            <a:pPr lvl="2"/>
            <a:r>
              <a:rPr lang="en-GB" altLang="zh-HK" sz="2000" dirty="0"/>
              <a:t>Income risk</a:t>
            </a:r>
          </a:p>
          <a:p>
            <a:pPr lvl="2"/>
            <a:r>
              <a:rPr lang="en-GB" altLang="zh-HK" sz="2000" dirty="0"/>
              <a:t>Personal risk</a:t>
            </a:r>
          </a:p>
          <a:p>
            <a:pPr lvl="2"/>
            <a:r>
              <a:rPr lang="en-GB" altLang="zh-HK" sz="2000" dirty="0"/>
              <a:t>Liquidity risk</a:t>
            </a:r>
          </a:p>
          <a:p>
            <a:pPr lvl="2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85762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4: Evaluate Your Alternatives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altLang="zh-HK" dirty="0"/>
              <a:t>The best way to consider risk is to gather information based on your and others’ experience and to use financial planning information sources.</a:t>
            </a:r>
          </a:p>
          <a:p>
            <a:r>
              <a:rPr lang="en-GB" altLang="zh-HK" dirty="0"/>
              <a:t>Common sources </a:t>
            </a:r>
          </a:p>
          <a:p>
            <a:pPr lvl="1"/>
            <a:r>
              <a:rPr lang="en-GB" altLang="zh-HK" dirty="0"/>
              <a:t>The Internet</a:t>
            </a:r>
          </a:p>
          <a:p>
            <a:pPr lvl="1"/>
            <a:r>
              <a:rPr lang="en-GB" altLang="zh-HK" dirty="0"/>
              <a:t>Media sources</a:t>
            </a:r>
          </a:p>
          <a:p>
            <a:pPr lvl="1"/>
            <a:r>
              <a:rPr lang="en-GB" altLang="zh-HK" dirty="0"/>
              <a:t>Financial institutions</a:t>
            </a:r>
          </a:p>
          <a:p>
            <a:pPr lvl="1"/>
            <a:r>
              <a:rPr lang="en-GB" altLang="zh-HK" dirty="0"/>
              <a:t>Financial specialists</a:t>
            </a:r>
          </a:p>
          <a:p>
            <a:r>
              <a:rPr lang="en-GB" altLang="zh-HK" dirty="0"/>
              <a:t>A larger amount and more advanced information is needed when more risks are associated with a decision.</a:t>
            </a:r>
          </a:p>
          <a:p>
            <a:r>
              <a:rPr lang="en-GB" altLang="zh-HK" dirty="0"/>
              <a:t>Some more things to consider </a:t>
            </a:r>
          </a:p>
          <a:p>
            <a:pPr lvl="1"/>
            <a:r>
              <a:rPr lang="en-GB" altLang="zh-HK" dirty="0"/>
              <a:t>Your life situations; personal values, current economic conditions, </a:t>
            </a:r>
            <a:r>
              <a:rPr lang="en-GB" altLang="zh-HK" dirty="0" err="1"/>
              <a:t>etc</a:t>
            </a:r>
            <a:endParaRPr lang="en-GB" altLang="zh-HK" dirty="0"/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60525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5: Create and Implement Your Plan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Develop an </a:t>
            </a:r>
            <a:r>
              <a:rPr lang="en-GB" altLang="zh-HK" i="1" dirty="0"/>
              <a:t>action plan</a:t>
            </a:r>
            <a:r>
              <a:rPr lang="en-GB" altLang="zh-HK" dirty="0"/>
              <a:t> to achieve your goals</a:t>
            </a:r>
          </a:p>
          <a:p>
            <a:r>
              <a:rPr lang="en-GB" altLang="zh-HK" dirty="0"/>
              <a:t>The plan has to be </a:t>
            </a:r>
            <a:r>
              <a:rPr lang="en-GB" altLang="zh-HK" i="1" dirty="0"/>
              <a:t>realistic</a:t>
            </a:r>
            <a:r>
              <a:rPr lang="en-GB" altLang="zh-HK" dirty="0"/>
              <a:t> and </a:t>
            </a:r>
            <a:r>
              <a:rPr lang="en-GB" altLang="zh-HK" i="1" dirty="0"/>
              <a:t>achievable</a:t>
            </a:r>
            <a:r>
              <a:rPr lang="en-GB" altLang="zh-HK" dirty="0"/>
              <a:t> </a:t>
            </a:r>
          </a:p>
          <a:p>
            <a:pPr lvl="1"/>
            <a:r>
              <a:rPr lang="en-GB" altLang="zh-HK" dirty="0"/>
              <a:t>Example </a:t>
            </a:r>
          </a:p>
          <a:p>
            <a:pPr lvl="2"/>
            <a:r>
              <a:rPr lang="en-GB" altLang="zh-HK" dirty="0"/>
              <a:t>Your friend is planning to have his own home after 3 years from graduate</a:t>
            </a:r>
          </a:p>
          <a:p>
            <a:pPr lvl="2"/>
            <a:r>
              <a:rPr lang="en-GB" altLang="zh-HK" dirty="0"/>
              <a:t>He is targeting on a flat of size 600 sq. feet, which selling at $5M</a:t>
            </a:r>
          </a:p>
          <a:p>
            <a:pPr lvl="2"/>
            <a:r>
              <a:rPr lang="en-GB" altLang="zh-HK" dirty="0"/>
              <a:t>He is expecting to get a job paying him $30,000 per month</a:t>
            </a:r>
          </a:p>
          <a:p>
            <a:pPr lvl="2"/>
            <a:r>
              <a:rPr lang="en-GB" altLang="zh-HK" dirty="0"/>
              <a:t>He will save $28,000 per month and get it accumulated to $1M in 3 years for the down payment</a:t>
            </a:r>
          </a:p>
          <a:p>
            <a:pPr lvl="2"/>
            <a:r>
              <a:rPr lang="en-GB" altLang="zh-HK" dirty="0"/>
              <a:t>What will you say to your friend?</a:t>
            </a:r>
          </a:p>
          <a:p>
            <a:pPr lvl="2"/>
            <a:r>
              <a:rPr lang="en-GB" altLang="zh-HK" dirty="0" smtClean="0"/>
              <a:t>God Bless You!!!</a:t>
            </a:r>
            <a:endParaRPr lang="en-GB" altLang="zh-HK" dirty="0"/>
          </a:p>
          <a:p>
            <a:pPr lvl="2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16783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6: Review and Revise Your Plan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Financial planning is a dynamic process </a:t>
            </a:r>
          </a:p>
          <a:p>
            <a:r>
              <a:rPr lang="en-GB" altLang="zh-HK" dirty="0"/>
              <a:t>Regularly assess your financial decisions</a:t>
            </a:r>
          </a:p>
          <a:p>
            <a:r>
              <a:rPr lang="en-GB" altLang="zh-HK" dirty="0"/>
              <a:t>A complete review should be done at least once a year</a:t>
            </a:r>
          </a:p>
          <a:p>
            <a:r>
              <a:rPr lang="en-GB" altLang="zh-HK" dirty="0"/>
              <a:t>Changing personal, social, and economic factor may require more frequent assessments</a:t>
            </a:r>
          </a:p>
          <a:p>
            <a:r>
              <a:rPr lang="en-GB" altLang="zh-HK" dirty="0"/>
              <a:t>A regular review will help you make priority adjustments that will bring your financial goals and activities in line with your current life situation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8324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Currency Symbols 16x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9CF527E-FFB0-4DB9-A7A4-39065878ED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Currency symbols presentation (widescreen)</Template>
  <TotalTime>0</TotalTime>
  <Words>2242</Words>
  <Application>Microsoft Office PowerPoint</Application>
  <PresentationFormat>Custom</PresentationFormat>
  <Paragraphs>348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新細明體</vt:lpstr>
      <vt:lpstr>Arial</vt:lpstr>
      <vt:lpstr>Cambria</vt:lpstr>
      <vt:lpstr>Cambria Math</vt:lpstr>
      <vt:lpstr>Currency Symbols 16x9</vt:lpstr>
      <vt:lpstr>GE1202 Managing Your Personal Finance</vt:lpstr>
      <vt:lpstr>Who Need to Know Personal Finance Planning?</vt:lpstr>
      <vt:lpstr>Financial Planning </vt:lpstr>
      <vt:lpstr>Adult Life Cycle</vt:lpstr>
      <vt:lpstr>PowerPoint Presentation</vt:lpstr>
      <vt:lpstr>Financial Planning </vt:lpstr>
      <vt:lpstr>Goal-Setting Guidelines</vt:lpstr>
      <vt:lpstr>Which is SMARTer? </vt:lpstr>
      <vt:lpstr>Types of Financial Goal</vt:lpstr>
      <vt:lpstr>Types of Financial Goal</vt:lpstr>
      <vt:lpstr>Components of Personal Financial Planning</vt:lpstr>
      <vt:lpstr>Factors Influence Financial Decisions</vt:lpstr>
      <vt:lpstr>Global Economy</vt:lpstr>
      <vt:lpstr>Inflation</vt:lpstr>
      <vt:lpstr>Inflation</vt:lpstr>
      <vt:lpstr>Inflation</vt:lpstr>
      <vt:lpstr>Interest</vt:lpstr>
      <vt:lpstr>Interest </vt:lpstr>
      <vt:lpstr>Time Value of Money</vt:lpstr>
      <vt:lpstr>Time Value of Money</vt:lpstr>
      <vt:lpstr>Compounding </vt:lpstr>
      <vt:lpstr>Compounding </vt:lpstr>
      <vt:lpstr>Compounding </vt:lpstr>
      <vt:lpstr>Compounding </vt:lpstr>
      <vt:lpstr>Discounting </vt:lpstr>
      <vt:lpstr>Discounting</vt:lpstr>
      <vt:lpstr>Discounting</vt:lpstr>
      <vt:lpstr>Opportunity Cost</vt:lpstr>
      <vt:lpstr>A Plan for Personal Financial Planning</vt:lpstr>
      <vt:lpstr>Step 1: Determine Your Current Financial Situation</vt:lpstr>
      <vt:lpstr>Step 2: Develop Your Financial Goals</vt:lpstr>
      <vt:lpstr>Step 3: Identity Alternative Courses of Action</vt:lpstr>
      <vt:lpstr>Step 3: Identity Alternative Courses of Action</vt:lpstr>
      <vt:lpstr>Step 4: Evaluate Your Alternatives</vt:lpstr>
      <vt:lpstr>Step 4: Evaluate Your Alternatives</vt:lpstr>
      <vt:lpstr>Step 4: Evaluate Your Alternatives</vt:lpstr>
      <vt:lpstr>Step 5: Create and Implement Your Plan</vt:lpstr>
      <vt:lpstr>Step 6: Review and Revise Your Plan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2016-05-30T03:53:03Z</dcterms:created>
  <dcterms:modified xsi:type="dcterms:W3CDTF">2019-01-02T07:21:54Z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TC028952629991</vt:lpwstr>
  </property>
</Properties>
</file>