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</p:sldMasterIdLst>
  <p:notesMasterIdLst>
    <p:notesMasterId r:id="rId58"/>
  </p:notesMasterIdLst>
  <p:handoutMasterIdLst>
    <p:handoutMasterId r:id="rId59"/>
  </p:handoutMasterIdLst>
  <p:sldIdLst>
    <p:sldId id="310" r:id="rId8"/>
    <p:sldId id="520" r:id="rId9"/>
    <p:sldId id="521" r:id="rId10"/>
    <p:sldId id="522" r:id="rId11"/>
    <p:sldId id="523" r:id="rId12"/>
    <p:sldId id="526" r:id="rId13"/>
    <p:sldId id="528" r:id="rId14"/>
    <p:sldId id="531" r:id="rId15"/>
    <p:sldId id="533" r:id="rId16"/>
    <p:sldId id="534" r:id="rId17"/>
    <p:sldId id="536" r:id="rId18"/>
    <p:sldId id="538" r:id="rId19"/>
    <p:sldId id="540" r:id="rId20"/>
    <p:sldId id="542" r:id="rId21"/>
    <p:sldId id="543" r:id="rId22"/>
    <p:sldId id="544" r:id="rId23"/>
    <p:sldId id="545" r:id="rId24"/>
    <p:sldId id="546" r:id="rId25"/>
    <p:sldId id="549" r:id="rId26"/>
    <p:sldId id="550" r:id="rId27"/>
    <p:sldId id="551" r:id="rId28"/>
    <p:sldId id="553" r:id="rId29"/>
    <p:sldId id="555" r:id="rId30"/>
    <p:sldId id="556" r:id="rId31"/>
    <p:sldId id="557" r:id="rId32"/>
    <p:sldId id="558" r:id="rId33"/>
    <p:sldId id="559" r:id="rId34"/>
    <p:sldId id="560" r:id="rId35"/>
    <p:sldId id="561" r:id="rId36"/>
    <p:sldId id="562" r:id="rId37"/>
    <p:sldId id="563" r:id="rId38"/>
    <p:sldId id="564" r:id="rId39"/>
    <p:sldId id="565" r:id="rId40"/>
    <p:sldId id="566" r:id="rId41"/>
    <p:sldId id="567" r:id="rId42"/>
    <p:sldId id="568" r:id="rId43"/>
    <p:sldId id="569" r:id="rId44"/>
    <p:sldId id="570" r:id="rId45"/>
    <p:sldId id="571" r:id="rId46"/>
    <p:sldId id="572" r:id="rId47"/>
    <p:sldId id="573" r:id="rId48"/>
    <p:sldId id="574" r:id="rId49"/>
    <p:sldId id="575" r:id="rId50"/>
    <p:sldId id="576" r:id="rId51"/>
    <p:sldId id="577" r:id="rId52"/>
    <p:sldId id="578" r:id="rId53"/>
    <p:sldId id="579" r:id="rId54"/>
    <p:sldId id="580" r:id="rId55"/>
    <p:sldId id="581" r:id="rId56"/>
    <p:sldId id="552" r:id="rId5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9524" autoAdjust="0"/>
    <p:restoredTop sz="95084" autoAdjust="0"/>
  </p:normalViewPr>
  <p:slideViewPr>
    <p:cSldViewPr snapToGrid="0" snapToObjects="1">
      <p:cViewPr varScale="1">
        <p:scale>
          <a:sx n="165" d="100"/>
          <a:sy n="165" d="100"/>
        </p:scale>
        <p:origin x="2625" y="8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63" d="100"/>
          <a:sy n="63" d="100"/>
        </p:scale>
        <p:origin x="320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viewProps" Target="viewProps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image" Target="../media/image30.wmf"/><Relationship Id="rId7" Type="http://schemas.openxmlformats.org/officeDocument/2006/relationships/image" Target="../media/image34.wmf"/><Relationship Id="rId2" Type="http://schemas.openxmlformats.org/officeDocument/2006/relationships/image" Target="../media/image29.wmf"/><Relationship Id="rId1" Type="http://schemas.openxmlformats.org/officeDocument/2006/relationships/image" Target="../media/image19.wmf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image" Target="../media/image40.wmf"/><Relationship Id="rId7" Type="http://schemas.openxmlformats.org/officeDocument/2006/relationships/image" Target="../media/image42.wmf"/><Relationship Id="rId2" Type="http://schemas.openxmlformats.org/officeDocument/2006/relationships/image" Target="../media/image39.wmf"/><Relationship Id="rId1" Type="http://schemas.openxmlformats.org/officeDocument/2006/relationships/image" Target="../media/image29.wmf"/><Relationship Id="rId6" Type="http://schemas.openxmlformats.org/officeDocument/2006/relationships/image" Target="../media/image41.wmf"/><Relationship Id="rId5" Type="http://schemas.openxmlformats.org/officeDocument/2006/relationships/image" Target="../media/image26.wmf"/><Relationship Id="rId4" Type="http://schemas.openxmlformats.org/officeDocument/2006/relationships/image" Target="../media/image3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4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46.wmf"/><Relationship Id="rId1" Type="http://schemas.openxmlformats.org/officeDocument/2006/relationships/image" Target="../media/image17.wmf"/><Relationship Id="rId5" Type="http://schemas.openxmlformats.org/officeDocument/2006/relationships/image" Target="../media/image19.wmf"/><Relationship Id="rId4" Type="http://schemas.openxmlformats.org/officeDocument/2006/relationships/image" Target="../media/image30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19.wmf"/><Relationship Id="rId1" Type="http://schemas.openxmlformats.org/officeDocument/2006/relationships/image" Target="../media/image34.wmf"/><Relationship Id="rId4" Type="http://schemas.openxmlformats.org/officeDocument/2006/relationships/image" Target="../media/image4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4.wmf"/><Relationship Id="rId4" Type="http://schemas.openxmlformats.org/officeDocument/2006/relationships/image" Target="../media/image49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19.wmf"/><Relationship Id="rId1" Type="http://schemas.openxmlformats.org/officeDocument/2006/relationships/image" Target="../media/image34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44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19.wmf"/><Relationship Id="rId1" Type="http://schemas.openxmlformats.org/officeDocument/2006/relationships/image" Target="../media/image53.wmf"/><Relationship Id="rId4" Type="http://schemas.openxmlformats.org/officeDocument/2006/relationships/image" Target="../media/image55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4" Type="http://schemas.openxmlformats.org/officeDocument/2006/relationships/image" Target="../media/image59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19.wmf"/><Relationship Id="rId1" Type="http://schemas.openxmlformats.org/officeDocument/2006/relationships/image" Target="../media/image53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56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3.wmf"/><Relationship Id="rId1" Type="http://schemas.openxmlformats.org/officeDocument/2006/relationships/image" Target="../media/image64.wmf"/><Relationship Id="rId5" Type="http://schemas.openxmlformats.org/officeDocument/2006/relationships/image" Target="../media/image66.wmf"/><Relationship Id="rId4" Type="http://schemas.openxmlformats.org/officeDocument/2006/relationships/image" Target="../media/image65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wmf"/><Relationship Id="rId2" Type="http://schemas.openxmlformats.org/officeDocument/2006/relationships/image" Target="../media/image93.wmf"/><Relationship Id="rId1" Type="http://schemas.openxmlformats.org/officeDocument/2006/relationships/image" Target="../media/image92.wmf"/><Relationship Id="rId5" Type="http://schemas.openxmlformats.org/officeDocument/2006/relationships/image" Target="../media/image96.wmf"/><Relationship Id="rId4" Type="http://schemas.openxmlformats.org/officeDocument/2006/relationships/image" Target="../media/image95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wmf"/><Relationship Id="rId2" Type="http://schemas.openxmlformats.org/officeDocument/2006/relationships/image" Target="../media/image93.wmf"/><Relationship Id="rId1" Type="http://schemas.openxmlformats.org/officeDocument/2006/relationships/image" Target="../media/image92.wmf"/><Relationship Id="rId6" Type="http://schemas.openxmlformats.org/officeDocument/2006/relationships/image" Target="../media/image97.wmf"/><Relationship Id="rId5" Type="http://schemas.openxmlformats.org/officeDocument/2006/relationships/image" Target="../media/image96.wmf"/><Relationship Id="rId4" Type="http://schemas.openxmlformats.org/officeDocument/2006/relationships/image" Target="../media/image9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647470-173E-47EB-B35E-33CC044ED0BB}" type="datetime1">
              <a:rPr lang="zh-TW" altLang="en-US" smtClean="0"/>
              <a:t>2024/12/8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8030FA-5029-B340-ABDD-C02F4B86B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148406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7F596-FA7E-4A83-85E8-9763BE374393}" type="datetime1">
              <a:rPr lang="zh-TW" altLang="en-US" smtClean="0"/>
              <a:t>2024/12/8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663FA6-3695-7946-9982-9BB15344B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685224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982290-D811-461C-B4E2-1A29BA8B9EE5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7180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47D1BD-3763-4409-AE6E-1A0EF9041203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8357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A60432-2B3C-408E-94AE-B95528050804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013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7A379A-ABCE-4CA0-8679-0746B91BA02F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9106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A16052-27DB-4069-B723-9381BAE7F028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756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37E541-0E21-4CD0-8649-9CE1F51FD04F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6878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86CB9E-D24A-4802-B12A-6DBB492F877D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7884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9D9A63-E73E-4BA3-955C-B335BFD0DA48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20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39189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19D111-7947-4C08-84A5-005F37301D87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56490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0B0003-6B8D-465C-AAA3-71625A1F9849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32136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22C987-8A54-4537-902F-D69BDEE14B26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62329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D79C5B-1D4D-4DBE-AD3C-6D03E6B0E5D1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22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22994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3788B8-C337-4CCF-860B-AE3E4CCE0DFD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26780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58691E-26B0-432F-917B-E377DDF181F8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76155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C37AFD-4553-4225-AA9C-2BC3092A52A2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55769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1081F1-94E4-4A33-BCA9-5DC6D63062BD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73105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E9BA81-7A84-47AD-B533-2EC86D2F3BE6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13994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73741D-F686-4BE5-850E-CE6A1BF62A4D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226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82097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391BB5-3454-4CAF-ACDD-BD285812014B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22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69094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1C1F62-81EC-484B-9B73-C18C61810482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54255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5865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9860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4901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D7F596-FA7E-4A83-85E8-9763BE374393}" type="datetime1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2024/12/8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7487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67933-D139-8D4C-AE91-FA1749AFC1D3}" type="datetime1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50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742D3-D2D2-4B49-8835-5666E246520B}" type="datetime1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298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E75AA-0BDD-004D-BD2F-8EDE46E3B036}" type="datetime1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765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02AA-1D12-F749-9F12-F28F82E58FA0}" type="datetime1">
              <a:rPr lang="en-US" smtClean="0"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251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46B67-97FE-5346-B580-97971E7C8CEA}" type="datetime1">
              <a:rPr lang="en-US" smtClean="0"/>
              <a:t>12/8/2024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851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678CD-6855-1C40-A6CF-91949C849C08}" type="datetime1">
              <a:rPr lang="en-US" smtClean="0"/>
              <a:t>12/8/2024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324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C686-CED7-7147-B864-B15CCCAB1591}" type="datetime1">
              <a:rPr lang="en-US" smtClean="0"/>
              <a:t>12/8/2024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76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BD670-D16D-BD49-9610-203FBC1642A6}" type="datetime1">
              <a:rPr lang="en-US" smtClean="0"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731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7FD2-CF2F-3244-BB5A-AEF0579E1902}" type="datetime1">
              <a:rPr lang="en-US" smtClean="0"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818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4449F-5B14-DC48-A15B-FF5F6379CEEC}" type="datetime1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1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EFF45-E07A-384A-BD40-95F48CBD68BF}" type="datetime1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918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9BA9A-E3E8-4FD3-9CEC-ADD86D136066}" type="datetime1">
              <a:rPr lang="zh-TW" altLang="en-US" smtClean="0"/>
              <a:t>2024/12/8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343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E6D7A-B22C-440B-9161-79A7FC84CCA5}" type="datetime1">
              <a:rPr lang="zh-TW" altLang="en-US" smtClean="0"/>
              <a:t>2024/12/8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2997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3C15-49A8-47C5-AFC9-8FE93A25FD57}" type="datetime1">
              <a:rPr lang="zh-TW" altLang="en-US" smtClean="0"/>
              <a:t>2024/12/8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3330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025B3-2ECD-472F-AAD5-7FF5ED03383B}" type="datetime1">
              <a:rPr lang="zh-TW" altLang="en-US" smtClean="0"/>
              <a:t>2024/12/8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2144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78F79-CDF2-42BB-B85F-5ABC27F916D9}" type="datetime1">
              <a:rPr lang="zh-TW" altLang="en-US" smtClean="0"/>
              <a:t>2024/12/8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00177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50953-DCCE-4938-A71F-DE8B56E50DA1}" type="datetime1">
              <a:rPr lang="zh-TW" altLang="en-US" smtClean="0"/>
              <a:t>2024/12/8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47782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33B39-EFF8-47CE-A665-7BD6DB65D3A8}" type="datetime1">
              <a:rPr lang="zh-TW" altLang="en-US" smtClean="0"/>
              <a:t>2024/12/8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2147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D9536-6131-4C4D-B121-2C0E11B7FD9C}" type="datetime1">
              <a:rPr lang="zh-TW" altLang="en-US" smtClean="0"/>
              <a:t>2024/12/8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74586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8034E-5F7A-4F28-B3F9-C37ED40CA999}" type="datetime1">
              <a:rPr lang="zh-TW" altLang="en-US" smtClean="0"/>
              <a:t>2024/12/8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38125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6A97-6498-4AF3-9289-05404D0EC218}" type="datetime1">
              <a:rPr lang="zh-TW" altLang="en-US" smtClean="0"/>
              <a:t>2024/12/8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07325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AE577-D402-4F2C-9043-9FED6A94E9CC}" type="datetime1">
              <a:rPr lang="zh-TW" altLang="en-US" smtClean="0"/>
              <a:t>2024/12/8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632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4621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7473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8254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4980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9560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7450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9359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7296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1690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2210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8081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F503-8559-4FD2-B608-D4767B337F63}" type="datetime1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6625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BC8C7-922E-4284-96FA-5EFFE7CDCF7E}" type="datetime1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3494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8208B-B81B-448A-BEED-864CBBC606A6}" type="datetime1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8970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91843-A148-406D-8934-5442C28649B5}" type="datetime1">
              <a:rPr lang="en-US" smtClean="0"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7611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EE02-B765-4AAF-A117-CB53D0AA53B2}" type="datetime1">
              <a:rPr lang="en-US" smtClean="0"/>
              <a:t>12/8/2024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7899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9105-D01D-4CB5-8E06-52140981DBC4}" type="datetime1">
              <a:rPr lang="en-US" smtClean="0"/>
              <a:t>12/8/2024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4285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79BC8-C6CA-4F6F-A81C-CE88A724D937}" type="datetime1">
              <a:rPr lang="en-US" smtClean="0"/>
              <a:t>12/8/2024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1874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1975B-3B6A-41B8-AF71-26E5710785FD}" type="datetime1">
              <a:rPr lang="en-US" smtClean="0"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0856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A94B0-310C-49CB-818C-BAE7E5867839}" type="datetime1">
              <a:rPr lang="en-US" smtClean="0"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3329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BE57-9A53-430F-BDB7-7BD4101B70DE}" type="datetime1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7296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FC82F-DFCF-4B48-A191-ED32831BBD25}" type="datetime1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6430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2024/12/8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78643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2024/12/8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25750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2024/12/8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172781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2024/12/8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665671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2024/12/8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96223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2024/12/8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231848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2024/12/8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108455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2024/12/8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82295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2024/12/8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57595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2024/12/8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33112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2024/12/8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92578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CBC51-22B9-40E9-9208-7EB1D232B148}" type="datetime11">
              <a:rPr lang="zh-TW" altLang="en-US" smtClean="0"/>
              <a:t>17:13:15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615350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6B8B2-485B-417D-98FA-E3BEF9E7E772}" type="datetime11">
              <a:rPr lang="zh-TW" altLang="en-US" smtClean="0"/>
              <a:t>17:13:15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638808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F7C40-038C-4289-BC63-6A0319BC6A76}" type="datetime11">
              <a:rPr lang="zh-TW" altLang="en-US" smtClean="0"/>
              <a:t>17:13:15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762033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7D486-344E-4068-9E86-E0E76FFFF14F}" type="datetime11">
              <a:rPr lang="zh-TW" altLang="en-US" smtClean="0"/>
              <a:t>17:13:15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556329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1FD8E-BF4B-4BEB-AD1B-8D4E496CDC79}" type="datetime11">
              <a:rPr lang="zh-TW" altLang="en-US" smtClean="0"/>
              <a:t>17:13:15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820799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131E-761D-4E53-93A5-C4E9C65030D7}" type="datetime11">
              <a:rPr lang="zh-TW" altLang="en-US" smtClean="0"/>
              <a:t>17:13:15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5252693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09855-AE00-4381-B1D7-72E4FA155A67}" type="datetime11">
              <a:rPr lang="zh-TW" altLang="en-US" smtClean="0"/>
              <a:t>17:13:15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334908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C4BF7-FFC5-4D39-AD60-EFAA1493B45A}" type="datetime11">
              <a:rPr lang="zh-TW" altLang="en-US" smtClean="0"/>
              <a:t>17:13:15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758076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D09A-406C-42B9-9242-5786A93DF4B1}" type="datetime11">
              <a:rPr lang="zh-TW" altLang="en-US" smtClean="0"/>
              <a:t>17:13:15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369022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2CB08-CF81-44E9-803F-6CEB01CA969C}" type="datetime11">
              <a:rPr lang="zh-TW" altLang="en-US" smtClean="0"/>
              <a:t>17:13:15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94313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6F825-268F-4E09-A3E6-5710B9601B3E}" type="datetime11">
              <a:rPr lang="zh-TW" altLang="en-US" smtClean="0"/>
              <a:t>17:13:15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47422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387CF-CE0A-4864-B4DC-7EE2A87B92C7}" type="datetime1">
              <a:rPr lang="en-GB" smtClean="0"/>
              <a:t>08/12/2024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98411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6606-3188-44A3-B192-CC0AAAEE5DD7}" type="datetime1">
              <a:rPr lang="en-GB" smtClean="0"/>
              <a:t>08/12/2024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011369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45D9-4EF3-4812-8E00-6CC7F1AE8890}" type="datetime1">
              <a:rPr lang="en-GB" smtClean="0"/>
              <a:t>08/12/2024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00790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169D6-27DA-45A4-989D-EDC2DAD7E89F}" type="datetime1">
              <a:rPr lang="en-GB" smtClean="0"/>
              <a:t>08/12/2024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4787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1C69F-F623-4E3A-BF48-50717FC3BBDF}" type="datetime1">
              <a:rPr lang="en-GB" smtClean="0"/>
              <a:t>08/12/2024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65794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2A4E-73A2-4D3A-9A8B-1AF90718CDFF}" type="datetime1">
              <a:rPr lang="en-GB" smtClean="0"/>
              <a:t>08/12/2024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0137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F43DF-B36F-46C9-95A9-D08361B1E570}" type="datetime1">
              <a:rPr lang="en-GB" smtClean="0"/>
              <a:t>08/12/2024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61333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1984-4EC1-4FEC-837F-745441E7BB21}" type="datetime1">
              <a:rPr lang="en-GB" smtClean="0"/>
              <a:t>08/12/2024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24962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3B7A8-4BC3-4907-83A6-A05C4EF0B6E8}" type="datetime1">
              <a:rPr lang="en-GB" smtClean="0"/>
              <a:t>08/12/2024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2948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DC4A2-A981-4E36-A26E-934E608FB5E7}" type="datetime1">
              <a:rPr lang="en-GB" smtClean="0"/>
              <a:t>08/12/2024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4973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BC9F-F8E5-4907-A1D3-1F7D08F58D6E}" type="datetime1">
              <a:rPr lang="en-GB" smtClean="0"/>
              <a:t>08/12/2024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494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577FD-4C47-5846-8E11-0866C2A18593}" type="datetime1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37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B8692-35B9-4755-8463-35AAC4872551}" type="datetime1">
              <a:rPr lang="zh-TW" altLang="en-US" smtClean="0"/>
              <a:t>2024/12/8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7630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F5094-EFB2-0640-9471-4FCDA93321A3}" type="datetimeFigureOut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745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3E61C-644A-4E31-9E6A-A21E4D73763F}" type="datetime1">
              <a:rPr lang="en-US" smtClean="0"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FBFB0-6F1D-6240-AE63-D1E6F7AF0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742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t>2024/12/8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6764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9BDDB-BBCD-4DDF-9E92-94187B3CB77D}" type="datetime11">
              <a:rPr lang="zh-TW" altLang="en-US" smtClean="0"/>
              <a:t>17:13:15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879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C12CC-2229-4F66-8198-B0C996824D91}" type="datetime1">
              <a:rPr lang="en-GB" smtClean="0"/>
              <a:t>08/12/2024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0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12" Type="http://schemas.openxmlformats.org/officeDocument/2006/relationships/image" Target="../media/image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4.bin"/><Relationship Id="rId5" Type="http://schemas.openxmlformats.org/officeDocument/2006/relationships/image" Target="../media/image1.wmf"/><Relationship Id="rId10" Type="http://schemas.openxmlformats.org/officeDocument/2006/relationships/image" Target="../media/image5.jpeg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10.wmf"/><Relationship Id="rId18" Type="http://schemas.openxmlformats.org/officeDocument/2006/relationships/oleObject" Target="../embeddings/oleObject12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wmf"/><Relationship Id="rId12" Type="http://schemas.openxmlformats.org/officeDocument/2006/relationships/oleObject" Target="../embeddings/oleObject9.bin"/><Relationship Id="rId17" Type="http://schemas.openxmlformats.org/officeDocument/2006/relationships/image" Target="../media/image12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1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9.wmf"/><Relationship Id="rId5" Type="http://schemas.openxmlformats.org/officeDocument/2006/relationships/image" Target="../media/image6.wmf"/><Relationship Id="rId15" Type="http://schemas.openxmlformats.org/officeDocument/2006/relationships/image" Target="../media/image11.wmf"/><Relationship Id="rId10" Type="http://schemas.openxmlformats.org/officeDocument/2006/relationships/oleObject" Target="../embeddings/oleObject8.bin"/><Relationship Id="rId19" Type="http://schemas.openxmlformats.org/officeDocument/2006/relationships/image" Target="../media/image13.w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8.wmf"/><Relationship Id="rId14" Type="http://schemas.openxmlformats.org/officeDocument/2006/relationships/oleObject" Target="../embeddings/oleObject10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3.bin"/><Relationship Id="rId9" Type="http://schemas.openxmlformats.org/officeDocument/2006/relationships/image" Target="../media/image16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21.w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8.wmf"/><Relationship Id="rId12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20.wmf"/><Relationship Id="rId5" Type="http://schemas.openxmlformats.org/officeDocument/2006/relationships/image" Target="../media/image17.wmf"/><Relationship Id="rId15" Type="http://schemas.openxmlformats.org/officeDocument/2006/relationships/image" Target="../media/image22.wmf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19.wmf"/><Relationship Id="rId14" Type="http://schemas.openxmlformats.org/officeDocument/2006/relationships/oleObject" Target="../embeddings/oleObject21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image" Target="../media/image27.w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26.wmf"/><Relationship Id="rId5" Type="http://schemas.openxmlformats.org/officeDocument/2006/relationships/image" Target="../media/image23.wmf"/><Relationship Id="rId15" Type="http://schemas.openxmlformats.org/officeDocument/2006/relationships/image" Target="../media/image28.wmf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25.wmf"/><Relationship Id="rId14" Type="http://schemas.openxmlformats.org/officeDocument/2006/relationships/oleObject" Target="../embeddings/oleObject27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13" Type="http://schemas.openxmlformats.org/officeDocument/2006/relationships/image" Target="../media/image32.wmf"/><Relationship Id="rId18" Type="http://schemas.openxmlformats.org/officeDocument/2006/relationships/oleObject" Target="../embeddings/oleObject35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9.wmf"/><Relationship Id="rId12" Type="http://schemas.openxmlformats.org/officeDocument/2006/relationships/oleObject" Target="../embeddings/oleObject32.bin"/><Relationship Id="rId17" Type="http://schemas.openxmlformats.org/officeDocument/2006/relationships/image" Target="../media/image34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4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9.bin"/><Relationship Id="rId11" Type="http://schemas.openxmlformats.org/officeDocument/2006/relationships/image" Target="../media/image31.wmf"/><Relationship Id="rId5" Type="http://schemas.openxmlformats.org/officeDocument/2006/relationships/image" Target="../media/image19.wmf"/><Relationship Id="rId15" Type="http://schemas.openxmlformats.org/officeDocument/2006/relationships/image" Target="../media/image33.wmf"/><Relationship Id="rId10" Type="http://schemas.openxmlformats.org/officeDocument/2006/relationships/oleObject" Target="../embeddings/oleObject31.bin"/><Relationship Id="rId19" Type="http://schemas.openxmlformats.org/officeDocument/2006/relationships/image" Target="../media/image35.wmf"/><Relationship Id="rId4" Type="http://schemas.openxmlformats.org/officeDocument/2006/relationships/oleObject" Target="../embeddings/oleObject28.bin"/><Relationship Id="rId9" Type="http://schemas.openxmlformats.org/officeDocument/2006/relationships/image" Target="../media/image30.wmf"/><Relationship Id="rId14" Type="http://schemas.openxmlformats.org/officeDocument/2006/relationships/oleObject" Target="../embeddings/oleObject33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6.wmf"/><Relationship Id="rId12" Type="http://schemas.openxmlformats.org/officeDocument/2006/relationships/image" Target="../media/image3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7.bin"/><Relationship Id="rId11" Type="http://schemas.openxmlformats.org/officeDocument/2006/relationships/image" Target="../media/image19.wmf"/><Relationship Id="rId5" Type="http://schemas.openxmlformats.org/officeDocument/2006/relationships/image" Target="../media/image35.wmf"/><Relationship Id="rId10" Type="http://schemas.openxmlformats.org/officeDocument/2006/relationships/oleObject" Target="../embeddings/oleObject39.bin"/><Relationship Id="rId4" Type="http://schemas.openxmlformats.org/officeDocument/2006/relationships/oleObject" Target="../embeddings/oleObject36.bin"/><Relationship Id="rId9" Type="http://schemas.openxmlformats.org/officeDocument/2006/relationships/image" Target="../media/image37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13" Type="http://schemas.openxmlformats.org/officeDocument/2006/relationships/image" Target="../media/image26.wmf"/><Relationship Id="rId18" Type="http://schemas.openxmlformats.org/officeDocument/2006/relationships/oleObject" Target="../embeddings/oleObject47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9.wmf"/><Relationship Id="rId12" Type="http://schemas.openxmlformats.org/officeDocument/2006/relationships/oleObject" Target="../embeddings/oleObject44.bin"/><Relationship Id="rId17" Type="http://schemas.openxmlformats.org/officeDocument/2006/relationships/image" Target="../media/image42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6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1.bin"/><Relationship Id="rId11" Type="http://schemas.openxmlformats.org/officeDocument/2006/relationships/image" Target="../media/image33.wmf"/><Relationship Id="rId5" Type="http://schemas.openxmlformats.org/officeDocument/2006/relationships/image" Target="../media/image29.wmf"/><Relationship Id="rId15" Type="http://schemas.openxmlformats.org/officeDocument/2006/relationships/image" Target="../media/image41.wmf"/><Relationship Id="rId10" Type="http://schemas.openxmlformats.org/officeDocument/2006/relationships/oleObject" Target="../embeddings/oleObject43.bin"/><Relationship Id="rId19" Type="http://schemas.openxmlformats.org/officeDocument/2006/relationships/image" Target="../media/image43.wmf"/><Relationship Id="rId4" Type="http://schemas.openxmlformats.org/officeDocument/2006/relationships/oleObject" Target="../embeddings/oleObject40.bin"/><Relationship Id="rId9" Type="http://schemas.openxmlformats.org/officeDocument/2006/relationships/image" Target="../media/image40.wmf"/><Relationship Id="rId14" Type="http://schemas.openxmlformats.org/officeDocument/2006/relationships/oleObject" Target="../embeddings/oleObject45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49.bin"/><Relationship Id="rId11" Type="http://schemas.openxmlformats.org/officeDocument/2006/relationships/image" Target="../media/image45.wmf"/><Relationship Id="rId5" Type="http://schemas.openxmlformats.org/officeDocument/2006/relationships/image" Target="../media/image35.wmf"/><Relationship Id="rId10" Type="http://schemas.openxmlformats.org/officeDocument/2006/relationships/oleObject" Target="../embeddings/oleObject51.bin"/><Relationship Id="rId4" Type="http://schemas.openxmlformats.org/officeDocument/2006/relationships/oleObject" Target="../embeddings/oleObject48.bin"/><Relationship Id="rId9" Type="http://schemas.openxmlformats.org/officeDocument/2006/relationships/image" Target="../media/image44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13" Type="http://schemas.openxmlformats.org/officeDocument/2006/relationships/image" Target="../media/image19.w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6.wmf"/><Relationship Id="rId12" Type="http://schemas.openxmlformats.org/officeDocument/2006/relationships/oleObject" Target="../embeddings/oleObject5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53.bin"/><Relationship Id="rId11" Type="http://schemas.openxmlformats.org/officeDocument/2006/relationships/image" Target="../media/image30.wmf"/><Relationship Id="rId5" Type="http://schemas.openxmlformats.org/officeDocument/2006/relationships/image" Target="../media/image17.wmf"/><Relationship Id="rId10" Type="http://schemas.openxmlformats.org/officeDocument/2006/relationships/oleObject" Target="../embeddings/oleObject55.bin"/><Relationship Id="rId4" Type="http://schemas.openxmlformats.org/officeDocument/2006/relationships/oleObject" Target="../embeddings/oleObject52.bin"/><Relationship Id="rId9" Type="http://schemas.openxmlformats.org/officeDocument/2006/relationships/image" Target="../media/image29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58.bin"/><Relationship Id="rId11" Type="http://schemas.openxmlformats.org/officeDocument/2006/relationships/image" Target="../media/image48.wmf"/><Relationship Id="rId5" Type="http://schemas.openxmlformats.org/officeDocument/2006/relationships/image" Target="../media/image34.wmf"/><Relationship Id="rId10" Type="http://schemas.openxmlformats.org/officeDocument/2006/relationships/oleObject" Target="../embeddings/oleObject60.bin"/><Relationship Id="rId4" Type="http://schemas.openxmlformats.org/officeDocument/2006/relationships/oleObject" Target="../embeddings/oleObject57.bin"/><Relationship Id="rId9" Type="http://schemas.openxmlformats.org/officeDocument/2006/relationships/image" Target="../media/image47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3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4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62.bin"/><Relationship Id="rId11" Type="http://schemas.openxmlformats.org/officeDocument/2006/relationships/image" Target="../media/image49.wmf"/><Relationship Id="rId5" Type="http://schemas.openxmlformats.org/officeDocument/2006/relationships/image" Target="../media/image44.wmf"/><Relationship Id="rId10" Type="http://schemas.openxmlformats.org/officeDocument/2006/relationships/oleObject" Target="../embeddings/oleObject64.bin"/><Relationship Id="rId4" Type="http://schemas.openxmlformats.org/officeDocument/2006/relationships/oleObject" Target="../embeddings/oleObject61.bin"/><Relationship Id="rId9" Type="http://schemas.openxmlformats.org/officeDocument/2006/relationships/image" Target="../media/image48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7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66.bin"/><Relationship Id="rId5" Type="http://schemas.openxmlformats.org/officeDocument/2006/relationships/image" Target="../media/image34.wmf"/><Relationship Id="rId10" Type="http://schemas.openxmlformats.org/officeDocument/2006/relationships/oleObject" Target="../embeddings/oleObject68.bin"/><Relationship Id="rId4" Type="http://schemas.openxmlformats.org/officeDocument/2006/relationships/oleObject" Target="../embeddings/oleObject65.bin"/><Relationship Id="rId9" Type="http://schemas.openxmlformats.org/officeDocument/2006/relationships/image" Target="../media/image50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1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5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70.bin"/><Relationship Id="rId5" Type="http://schemas.openxmlformats.org/officeDocument/2006/relationships/image" Target="../media/image44.wmf"/><Relationship Id="rId10" Type="http://schemas.openxmlformats.org/officeDocument/2006/relationships/oleObject" Target="../embeddings/oleObject72.bin"/><Relationship Id="rId4" Type="http://schemas.openxmlformats.org/officeDocument/2006/relationships/oleObject" Target="../embeddings/oleObject69.bin"/><Relationship Id="rId9" Type="http://schemas.openxmlformats.org/officeDocument/2006/relationships/image" Target="../media/image52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5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74.bin"/><Relationship Id="rId11" Type="http://schemas.openxmlformats.org/officeDocument/2006/relationships/image" Target="../media/image55.wmf"/><Relationship Id="rId5" Type="http://schemas.openxmlformats.org/officeDocument/2006/relationships/image" Target="../media/image53.wmf"/><Relationship Id="rId10" Type="http://schemas.openxmlformats.org/officeDocument/2006/relationships/oleObject" Target="../embeddings/oleObject76.bin"/><Relationship Id="rId4" Type="http://schemas.openxmlformats.org/officeDocument/2006/relationships/oleObject" Target="../embeddings/oleObject73.bin"/><Relationship Id="rId9" Type="http://schemas.openxmlformats.org/officeDocument/2006/relationships/image" Target="../media/image54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9.bin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5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78.bin"/><Relationship Id="rId11" Type="http://schemas.openxmlformats.org/officeDocument/2006/relationships/image" Target="../media/image59.wmf"/><Relationship Id="rId5" Type="http://schemas.openxmlformats.org/officeDocument/2006/relationships/image" Target="../media/image56.wmf"/><Relationship Id="rId10" Type="http://schemas.openxmlformats.org/officeDocument/2006/relationships/oleObject" Target="../embeddings/oleObject80.bin"/><Relationship Id="rId4" Type="http://schemas.openxmlformats.org/officeDocument/2006/relationships/oleObject" Target="../embeddings/oleObject77.bin"/><Relationship Id="rId9" Type="http://schemas.openxmlformats.org/officeDocument/2006/relationships/image" Target="../media/image58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3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82.bin"/><Relationship Id="rId5" Type="http://schemas.openxmlformats.org/officeDocument/2006/relationships/image" Target="../media/image53.wmf"/><Relationship Id="rId4" Type="http://schemas.openxmlformats.org/officeDocument/2006/relationships/oleObject" Target="../embeddings/oleObject81.bin"/><Relationship Id="rId9" Type="http://schemas.openxmlformats.org/officeDocument/2006/relationships/image" Target="../media/image61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6.bin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6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85.bin"/><Relationship Id="rId5" Type="http://schemas.openxmlformats.org/officeDocument/2006/relationships/image" Target="../media/image56.wmf"/><Relationship Id="rId4" Type="http://schemas.openxmlformats.org/officeDocument/2006/relationships/oleObject" Target="../embeddings/oleObject84.bin"/><Relationship Id="rId9" Type="http://schemas.openxmlformats.org/officeDocument/2006/relationships/image" Target="../media/image63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9.bin"/><Relationship Id="rId13" Type="http://schemas.openxmlformats.org/officeDocument/2006/relationships/image" Target="../media/image66.wmf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63.wmf"/><Relationship Id="rId12" Type="http://schemas.openxmlformats.org/officeDocument/2006/relationships/oleObject" Target="../embeddings/oleObject9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88.bin"/><Relationship Id="rId11" Type="http://schemas.openxmlformats.org/officeDocument/2006/relationships/image" Target="../media/image65.wmf"/><Relationship Id="rId5" Type="http://schemas.openxmlformats.org/officeDocument/2006/relationships/image" Target="../media/image64.wmf"/><Relationship Id="rId10" Type="http://schemas.openxmlformats.org/officeDocument/2006/relationships/oleObject" Target="../embeddings/oleObject90.bin"/><Relationship Id="rId4" Type="http://schemas.openxmlformats.org/officeDocument/2006/relationships/oleObject" Target="../embeddings/oleObject87.bin"/><Relationship Id="rId9" Type="http://schemas.openxmlformats.org/officeDocument/2006/relationships/image" Target="../media/image61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81.png"/><Relationship Id="rId5" Type="http://schemas.openxmlformats.org/officeDocument/2006/relationships/image" Target="../media/image81.wmf"/><Relationship Id="rId4" Type="http://schemas.openxmlformats.org/officeDocument/2006/relationships/oleObject" Target="../embeddings/oleObject92.bin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83.wmf"/><Relationship Id="rId4" Type="http://schemas.openxmlformats.org/officeDocument/2006/relationships/oleObject" Target="../embeddings/oleObject93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85.wmf"/><Relationship Id="rId4" Type="http://schemas.openxmlformats.org/officeDocument/2006/relationships/oleObject" Target="../embeddings/oleObject94.bin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4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750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88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5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1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770.png"/><Relationship Id="rId4" Type="http://schemas.openxmlformats.org/officeDocument/2006/relationships/image" Target="../media/image730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13" Type="http://schemas.openxmlformats.org/officeDocument/2006/relationships/image" Target="../media/image55.png"/><Relationship Id="rId26" Type="http://schemas.openxmlformats.org/officeDocument/2006/relationships/image" Target="../media/image45.png"/><Relationship Id="rId3" Type="http://schemas.openxmlformats.org/officeDocument/2006/relationships/oleObject" Target="../embeddings/oleObject95.bin"/><Relationship Id="rId7" Type="http://schemas.openxmlformats.org/officeDocument/2006/relationships/oleObject" Target="../embeddings/oleObject97.bin"/><Relationship Id="rId12" Type="http://schemas.openxmlformats.org/officeDocument/2006/relationships/image" Target="../media/image96.wmf"/><Relationship Id="rId25" Type="http://schemas.openxmlformats.org/officeDocument/2006/relationships/image" Target="../media/image60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4.png"/><Relationship Id="rId1" Type="http://schemas.openxmlformats.org/officeDocument/2006/relationships/vmlDrawing" Target="../drawings/vmlDrawing23.vml"/><Relationship Id="rId6" Type="http://schemas.openxmlformats.org/officeDocument/2006/relationships/image" Target="../media/image93.wmf"/><Relationship Id="rId11" Type="http://schemas.openxmlformats.org/officeDocument/2006/relationships/oleObject" Target="../embeddings/oleObject99.bin"/><Relationship Id="rId24" Type="http://schemas.openxmlformats.org/officeDocument/2006/relationships/image" Target="../media/image540.png"/><Relationship Id="rId5" Type="http://schemas.openxmlformats.org/officeDocument/2006/relationships/oleObject" Target="../embeddings/oleObject96.bin"/><Relationship Id="rId15" Type="http://schemas.openxmlformats.org/officeDocument/2006/relationships/image" Target="../media/image42.png"/><Relationship Id="rId23" Type="http://schemas.openxmlformats.org/officeDocument/2006/relationships/image" Target="../media/image59.png"/><Relationship Id="rId10" Type="http://schemas.openxmlformats.org/officeDocument/2006/relationships/image" Target="../media/image95.wmf"/><Relationship Id="rId4" Type="http://schemas.openxmlformats.org/officeDocument/2006/relationships/image" Target="../media/image92.wmf"/><Relationship Id="rId9" Type="http://schemas.openxmlformats.org/officeDocument/2006/relationships/oleObject" Target="../embeddings/oleObject98.bin"/><Relationship Id="rId14" Type="http://schemas.openxmlformats.org/officeDocument/2006/relationships/image" Target="../media/image5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13" Type="http://schemas.openxmlformats.org/officeDocument/2006/relationships/image" Target="../media/image104.png"/><Relationship Id="rId18" Type="http://schemas.openxmlformats.org/officeDocument/2006/relationships/image" Target="../media/image109.png"/><Relationship Id="rId3" Type="http://schemas.openxmlformats.org/officeDocument/2006/relationships/oleObject" Target="../embeddings/oleObject100.bin"/><Relationship Id="rId7" Type="http://schemas.openxmlformats.org/officeDocument/2006/relationships/oleObject" Target="../embeddings/oleObject102.bin"/><Relationship Id="rId12" Type="http://schemas.openxmlformats.org/officeDocument/2006/relationships/image" Target="../media/image96.wmf"/><Relationship Id="rId17" Type="http://schemas.openxmlformats.org/officeDocument/2006/relationships/image" Target="../media/image108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07.png"/><Relationship Id="rId20" Type="http://schemas.openxmlformats.org/officeDocument/2006/relationships/image" Target="../media/image97.wmf"/><Relationship Id="rId1" Type="http://schemas.openxmlformats.org/officeDocument/2006/relationships/vmlDrawing" Target="../drawings/vmlDrawing24.vml"/><Relationship Id="rId6" Type="http://schemas.openxmlformats.org/officeDocument/2006/relationships/image" Target="../media/image93.wmf"/><Relationship Id="rId11" Type="http://schemas.openxmlformats.org/officeDocument/2006/relationships/oleObject" Target="../embeddings/oleObject104.bin"/><Relationship Id="rId5" Type="http://schemas.openxmlformats.org/officeDocument/2006/relationships/oleObject" Target="../embeddings/oleObject101.bin"/><Relationship Id="rId15" Type="http://schemas.openxmlformats.org/officeDocument/2006/relationships/image" Target="../media/image106.png"/><Relationship Id="rId10" Type="http://schemas.openxmlformats.org/officeDocument/2006/relationships/image" Target="../media/image95.wmf"/><Relationship Id="rId19" Type="http://schemas.openxmlformats.org/officeDocument/2006/relationships/oleObject" Target="../embeddings/oleObject105.bin"/><Relationship Id="rId4" Type="http://schemas.openxmlformats.org/officeDocument/2006/relationships/image" Target="../media/image92.wmf"/><Relationship Id="rId9" Type="http://schemas.openxmlformats.org/officeDocument/2006/relationships/oleObject" Target="../embeddings/oleObject103.bin"/><Relationship Id="rId14" Type="http://schemas.openxmlformats.org/officeDocument/2006/relationships/image" Target="../media/image105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12777"/>
            <a:ext cx="7774632" cy="218767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EE 3114 </a:t>
            </a:r>
            <a:r>
              <a:rPr lang="en-US" b="1" dirty="0">
                <a:solidFill>
                  <a:srgbClr val="0070C0"/>
                </a:solidFill>
              </a:rPr>
              <a:t>Systems and Control</a:t>
            </a:r>
            <a:br>
              <a:rPr lang="en-US" dirty="0"/>
            </a:br>
            <a:br>
              <a:rPr lang="en-US" dirty="0"/>
            </a:br>
            <a:r>
              <a:rPr lang="en-US" dirty="0">
                <a:solidFill>
                  <a:srgbClr val="C00000"/>
                </a:solidFill>
              </a:rPr>
              <a:t>11. </a:t>
            </a:r>
            <a:r>
              <a:rPr lang="en-US" b="1" dirty="0">
                <a:solidFill>
                  <a:srgbClr val="FF0000"/>
                </a:solidFill>
              </a:rPr>
              <a:t>Discrete LTI Systems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31640" y="4509120"/>
            <a:ext cx="6400800" cy="1752600"/>
          </a:xfrm>
        </p:spPr>
        <p:txBody>
          <a:bodyPr/>
          <a:lstStyle/>
          <a:p>
            <a:r>
              <a:rPr lang="en-US" dirty="0"/>
              <a:t>Semester A, 2024-25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0327" y="5896595"/>
            <a:ext cx="2133600" cy="365125"/>
          </a:xfrm>
        </p:spPr>
        <p:txBody>
          <a:bodyPr/>
          <a:lstStyle/>
          <a:p>
            <a:r>
              <a:rPr lang="en-US" altLang="zh-TW" sz="2000" dirty="0"/>
              <a:t>2018-11-28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140263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>
                <a:solidFill>
                  <a:srgbClr val="CC0000"/>
                </a:solidFill>
              </a:rPr>
              <a:t>Mathematical Modeling</a:t>
            </a:r>
          </a:p>
        </p:txBody>
      </p:sp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914400" y="1676400"/>
            <a:ext cx="1905000" cy="109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>
                <a:solidFill>
                  <a:srgbClr val="0000FF"/>
                </a:solidFill>
              </a:rPr>
              <a:t>position</a:t>
            </a:r>
          </a:p>
          <a:p>
            <a:pPr>
              <a:spcBef>
                <a:spcPct val="10000"/>
              </a:spcBef>
              <a:spcAft>
                <a:spcPct val="10000"/>
              </a:spcAft>
            </a:pPr>
            <a:r>
              <a:rPr lang="en-US" altLang="en-US" sz="2000">
                <a:solidFill>
                  <a:srgbClr val="0000FF"/>
                </a:solidFill>
              </a:rPr>
              <a:t>velocity</a:t>
            </a:r>
          </a:p>
          <a:p>
            <a:pPr>
              <a:spcBef>
                <a:spcPct val="10000"/>
              </a:spcBef>
              <a:spcAft>
                <a:spcPct val="10000"/>
              </a:spcAft>
            </a:pPr>
            <a:r>
              <a:rPr lang="en-US" altLang="en-US" sz="2000">
                <a:solidFill>
                  <a:srgbClr val="0000FF"/>
                </a:solidFill>
              </a:rPr>
              <a:t>acceleration </a:t>
            </a:r>
          </a:p>
        </p:txBody>
      </p:sp>
      <p:graphicFrame>
        <p:nvGraphicFramePr>
          <p:cNvPr id="100358" name="Object 6"/>
          <p:cNvGraphicFramePr>
            <a:graphicFrameLocks noChangeAspect="1"/>
          </p:cNvGraphicFramePr>
          <p:nvPr/>
        </p:nvGraphicFramePr>
        <p:xfrm>
          <a:off x="381000" y="1752600"/>
          <a:ext cx="5334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" name="Equation" r:id="rId4" imgW="266353" imgH="164885" progId="Equation.3">
                  <p:embed/>
                </p:oleObj>
              </mc:Choice>
              <mc:Fallback>
                <p:oleObj name="Equation" r:id="rId4" imgW="266353" imgH="164885" progId="Equation.3">
                  <p:embed/>
                  <p:pic>
                    <p:nvPicPr>
                      <p:cNvPr id="10035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752600"/>
                        <a:ext cx="533400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7" name="Object 5"/>
          <p:cNvGraphicFramePr>
            <a:graphicFrameLocks noChangeAspect="1"/>
          </p:cNvGraphicFramePr>
          <p:nvPr/>
        </p:nvGraphicFramePr>
        <p:xfrm>
          <a:off x="381000" y="2105025"/>
          <a:ext cx="53340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1" name="Equation" r:id="rId6" imgW="228600" imgH="139700" progId="Equation.3">
                  <p:embed/>
                </p:oleObj>
              </mc:Choice>
              <mc:Fallback>
                <p:oleObj name="Equation" r:id="rId6" imgW="228600" imgH="139700" progId="Equation.3">
                  <p:embed/>
                  <p:pic>
                    <p:nvPicPr>
                      <p:cNvPr id="10035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105025"/>
                        <a:ext cx="533400" cy="33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6" name="Object 4"/>
          <p:cNvGraphicFramePr>
            <a:graphicFrameLocks noChangeAspect="1"/>
          </p:cNvGraphicFramePr>
          <p:nvPr/>
        </p:nvGraphicFramePr>
        <p:xfrm>
          <a:off x="457200" y="2468563"/>
          <a:ext cx="457200" cy="27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2" name="Equation" r:id="rId8" imgW="241195" imgH="139639" progId="Equation.3">
                  <p:embed/>
                </p:oleObj>
              </mc:Choice>
              <mc:Fallback>
                <p:oleObj name="Equation" r:id="rId8" imgW="241195" imgH="139639" progId="Equation.3">
                  <p:embed/>
                  <p:pic>
                    <p:nvPicPr>
                      <p:cNvPr id="10035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468563"/>
                        <a:ext cx="457200" cy="274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0362" name="Picture 10" descr="High-speed_Train_1931_Germany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600200"/>
            <a:ext cx="6048375" cy="443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363" name="Text Box 11"/>
          <p:cNvSpPr txBox="1">
            <a:spLocks noChangeArrowheads="1"/>
          </p:cNvSpPr>
          <p:nvPr/>
        </p:nvSpPr>
        <p:spPr bwMode="auto">
          <a:xfrm>
            <a:off x="2667000" y="6096000"/>
            <a:ext cx="5791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</a:rPr>
              <a:t>High-Speed Train (left), Germany, 1 July 1931</a:t>
            </a:r>
          </a:p>
        </p:txBody>
      </p:sp>
      <p:sp>
        <p:nvSpPr>
          <p:cNvPr id="100368" name="Text Box 16"/>
          <p:cNvSpPr txBox="1">
            <a:spLocks noChangeArrowheads="1"/>
          </p:cNvSpPr>
          <p:nvPr/>
        </p:nvSpPr>
        <p:spPr bwMode="auto">
          <a:xfrm>
            <a:off x="381000" y="2895600"/>
            <a:ext cx="2133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accent2"/>
                </a:solidFill>
              </a:rPr>
              <a:t>Assume:</a:t>
            </a:r>
            <a:r>
              <a:rPr lang="en-US" altLang="en-US">
                <a:solidFill>
                  <a:srgbClr val="0000FF"/>
                </a:solidFill>
              </a:rPr>
              <a:t> constant acceleration </a:t>
            </a:r>
          </a:p>
        </p:txBody>
      </p:sp>
      <p:graphicFrame>
        <p:nvGraphicFramePr>
          <p:cNvPr id="100369" name="Object 17"/>
          <p:cNvGraphicFramePr>
            <a:graphicFrameLocks noChangeAspect="1"/>
          </p:cNvGraphicFramePr>
          <p:nvPr/>
        </p:nvGraphicFramePr>
        <p:xfrm>
          <a:off x="457200" y="3581400"/>
          <a:ext cx="857250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3" name="Equation" r:id="rId11" imgW="457200" imgH="1218960" progId="Equation.3">
                  <p:embed/>
                </p:oleObj>
              </mc:Choice>
              <mc:Fallback>
                <p:oleObj name="Equation" r:id="rId11" imgW="457200" imgH="1218960" progId="Equation.3">
                  <p:embed/>
                  <p:pic>
                    <p:nvPicPr>
                      <p:cNvPr id="100369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581400"/>
                        <a:ext cx="857250" cy="228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3570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ext Box 2"/>
          <p:cNvSpPr txBox="1">
            <a:spLocks noChangeArrowheads="1"/>
          </p:cNvSpPr>
          <p:nvPr/>
        </p:nvSpPr>
        <p:spPr bwMode="auto">
          <a:xfrm>
            <a:off x="1143000" y="3810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>
                <a:solidFill>
                  <a:srgbClr val="CC0000"/>
                </a:solidFill>
              </a:rPr>
              <a:t>Mathematical Modeling</a:t>
            </a:r>
          </a:p>
        </p:txBody>
      </p:sp>
      <p:sp>
        <p:nvSpPr>
          <p:cNvPr id="102407" name="Text Box 7"/>
          <p:cNvSpPr txBox="1">
            <a:spLocks noChangeArrowheads="1"/>
          </p:cNvSpPr>
          <p:nvPr/>
        </p:nvSpPr>
        <p:spPr bwMode="auto">
          <a:xfrm>
            <a:off x="1447800" y="1676400"/>
            <a:ext cx="1066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>
                <a:solidFill>
                  <a:srgbClr val="0000FF"/>
                </a:solidFill>
              </a:rPr>
              <a:t>under control</a:t>
            </a:r>
          </a:p>
        </p:txBody>
      </p:sp>
      <p:sp>
        <p:nvSpPr>
          <p:cNvPr id="102408" name="AutoShape 8"/>
          <p:cNvSpPr>
            <a:spLocks noChangeArrowheads="1"/>
          </p:cNvSpPr>
          <p:nvPr/>
        </p:nvSpPr>
        <p:spPr bwMode="auto">
          <a:xfrm>
            <a:off x="1600200" y="2438400"/>
            <a:ext cx="762000" cy="76200"/>
          </a:xfrm>
          <a:prstGeom prst="rightArrow">
            <a:avLst>
              <a:gd name="adj1" fmla="val 50000"/>
              <a:gd name="adj2" fmla="val 250000"/>
            </a:avLst>
          </a:prstGeom>
          <a:solidFill>
            <a:srgbClr val="CC0000"/>
          </a:solidFill>
          <a:ln w="952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11" name="Text Box 11"/>
          <p:cNvSpPr txBox="1">
            <a:spLocks noChangeArrowheads="1"/>
          </p:cNvSpPr>
          <p:nvPr/>
        </p:nvSpPr>
        <p:spPr bwMode="auto">
          <a:xfrm>
            <a:off x="381000" y="3886200"/>
            <a:ext cx="1600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0000FF"/>
                </a:solidFill>
              </a:rPr>
              <a:t>Define</a:t>
            </a:r>
          </a:p>
        </p:txBody>
      </p:sp>
      <p:sp>
        <p:nvSpPr>
          <p:cNvPr id="102414" name="AutoShape 14"/>
          <p:cNvSpPr>
            <a:spLocks noChangeArrowheads="1"/>
          </p:cNvSpPr>
          <p:nvPr/>
        </p:nvSpPr>
        <p:spPr bwMode="auto">
          <a:xfrm>
            <a:off x="5334000" y="5207000"/>
            <a:ext cx="762000" cy="76200"/>
          </a:xfrm>
          <a:prstGeom prst="rightArrow">
            <a:avLst>
              <a:gd name="adj1" fmla="val 50000"/>
              <a:gd name="adj2" fmla="val 250000"/>
            </a:avLst>
          </a:prstGeom>
          <a:solidFill>
            <a:srgbClr val="CC0000"/>
          </a:solidFill>
          <a:ln w="952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419" name="Object 19"/>
          <p:cNvGraphicFramePr>
            <a:graphicFrameLocks noChangeAspect="1"/>
          </p:cNvGraphicFramePr>
          <p:nvPr/>
        </p:nvGraphicFramePr>
        <p:xfrm>
          <a:off x="6324600" y="4343400"/>
          <a:ext cx="1803400" cy="1311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62" name="Equation" r:id="rId4" imgW="876240" imgH="634680" progId="Equation.3">
                  <p:embed/>
                </p:oleObj>
              </mc:Choice>
              <mc:Fallback>
                <p:oleObj name="Equation" r:id="rId4" imgW="876240" imgH="634680" progId="Equation.3">
                  <p:embed/>
                  <p:pic>
                    <p:nvPicPr>
                      <p:cNvPr id="102419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4343400"/>
                        <a:ext cx="1803400" cy="1311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21" name="Object 21"/>
          <p:cNvGraphicFramePr>
            <a:graphicFrameLocks noChangeAspect="1"/>
          </p:cNvGraphicFramePr>
          <p:nvPr/>
        </p:nvGraphicFramePr>
        <p:xfrm>
          <a:off x="7772400" y="5922963"/>
          <a:ext cx="847725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63" name="Equation" r:id="rId6" imgW="393480" imgH="164880" progId="Equation.3">
                  <p:embed/>
                </p:oleObj>
              </mc:Choice>
              <mc:Fallback>
                <p:oleObj name="Equation" r:id="rId6" imgW="393480" imgH="164880" progId="Equation.3">
                  <p:embed/>
                  <p:pic>
                    <p:nvPicPr>
                      <p:cNvPr id="102421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5922963"/>
                        <a:ext cx="847725" cy="350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23" name="Text Box 23"/>
          <p:cNvSpPr txBox="1">
            <a:spLocks noChangeArrowheads="1"/>
          </p:cNvSpPr>
          <p:nvPr/>
        </p:nvSpPr>
        <p:spPr bwMode="auto">
          <a:xfrm>
            <a:off x="6248400" y="5892800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00FF"/>
                </a:solidFill>
              </a:rPr>
              <a:t>measurement</a:t>
            </a:r>
          </a:p>
        </p:txBody>
      </p:sp>
      <p:graphicFrame>
        <p:nvGraphicFramePr>
          <p:cNvPr id="102424" name="Object 24"/>
          <p:cNvGraphicFramePr>
            <a:graphicFrameLocks noChangeAspect="1"/>
          </p:cNvGraphicFramePr>
          <p:nvPr/>
        </p:nvGraphicFramePr>
        <p:xfrm>
          <a:off x="4800600" y="1752600"/>
          <a:ext cx="3810000" cy="143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64" name="Equation" r:id="rId8" imgW="1892160" imgH="711000" progId="Equation.3">
                  <p:embed/>
                </p:oleObj>
              </mc:Choice>
              <mc:Fallback>
                <p:oleObj name="Equation" r:id="rId8" imgW="1892160" imgH="711000" progId="Equation.3">
                  <p:embed/>
                  <p:pic>
                    <p:nvPicPr>
                      <p:cNvPr id="102424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1752600"/>
                        <a:ext cx="3810000" cy="1435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26" name="AutoShape 26"/>
          <p:cNvSpPr>
            <a:spLocks noChangeArrowheads="1"/>
          </p:cNvSpPr>
          <p:nvPr/>
        </p:nvSpPr>
        <p:spPr bwMode="auto">
          <a:xfrm flipV="1">
            <a:off x="3886200" y="2438400"/>
            <a:ext cx="762000" cy="76200"/>
          </a:xfrm>
          <a:prstGeom prst="rightArrow">
            <a:avLst>
              <a:gd name="adj1" fmla="val 50000"/>
              <a:gd name="adj2" fmla="val 250000"/>
            </a:avLst>
          </a:prstGeom>
          <a:solidFill>
            <a:srgbClr val="CC0000"/>
          </a:solidFill>
          <a:ln w="952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427" name="Object 27"/>
          <p:cNvGraphicFramePr>
            <a:graphicFrameLocks noChangeAspect="1"/>
          </p:cNvGraphicFramePr>
          <p:nvPr/>
        </p:nvGraphicFramePr>
        <p:xfrm>
          <a:off x="438150" y="1219200"/>
          <a:ext cx="942975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65" name="Equation" r:id="rId10" imgW="457200" imgH="1218960" progId="Equation.3">
                  <p:embed/>
                </p:oleObj>
              </mc:Choice>
              <mc:Fallback>
                <p:oleObj name="Equation" r:id="rId10" imgW="457200" imgH="1218960" progId="Equation.3">
                  <p:embed/>
                  <p:pic>
                    <p:nvPicPr>
                      <p:cNvPr id="102427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" y="1219200"/>
                        <a:ext cx="942975" cy="2514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28" name="Object 28"/>
          <p:cNvGraphicFramePr>
            <a:graphicFrameLocks noChangeAspect="1"/>
          </p:cNvGraphicFramePr>
          <p:nvPr/>
        </p:nvGraphicFramePr>
        <p:xfrm>
          <a:off x="2724150" y="1295400"/>
          <a:ext cx="885825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66" name="Equation" r:id="rId12" imgW="457200" imgH="1218960" progId="Equation.3">
                  <p:embed/>
                </p:oleObj>
              </mc:Choice>
              <mc:Fallback>
                <p:oleObj name="Equation" r:id="rId12" imgW="457200" imgH="1218960" progId="Equation.3">
                  <p:embed/>
                  <p:pic>
                    <p:nvPicPr>
                      <p:cNvPr id="102428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4150" y="1295400"/>
                        <a:ext cx="885825" cy="2362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29" name="Object 29"/>
          <p:cNvGraphicFramePr>
            <a:graphicFrameLocks noChangeAspect="1"/>
          </p:cNvGraphicFramePr>
          <p:nvPr/>
        </p:nvGraphicFramePr>
        <p:xfrm>
          <a:off x="1049338" y="4267200"/>
          <a:ext cx="931862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67" name="Equation" r:id="rId14" imgW="419040" imgH="685800" progId="Equation.3">
                  <p:embed/>
                </p:oleObj>
              </mc:Choice>
              <mc:Fallback>
                <p:oleObj name="Equation" r:id="rId14" imgW="419040" imgH="685800" progId="Equation.3">
                  <p:embed/>
                  <p:pic>
                    <p:nvPicPr>
                      <p:cNvPr id="102429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9338" y="4267200"/>
                        <a:ext cx="931862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0" name="Object 30"/>
          <p:cNvGraphicFramePr>
            <a:graphicFrameLocks noChangeAspect="1"/>
          </p:cNvGraphicFramePr>
          <p:nvPr/>
        </p:nvGraphicFramePr>
        <p:xfrm>
          <a:off x="2209800" y="4343400"/>
          <a:ext cx="1112838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68" name="Equation" r:id="rId16" imgW="545760" imgH="711000" progId="Equation.3">
                  <p:embed/>
                </p:oleObj>
              </mc:Choice>
              <mc:Fallback>
                <p:oleObj name="Equation" r:id="rId16" imgW="545760" imgH="711000" progId="Equation.3">
                  <p:embed/>
                  <p:pic>
                    <p:nvPicPr>
                      <p:cNvPr id="10243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343400"/>
                        <a:ext cx="1112838" cy="144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1" name="Object 31"/>
          <p:cNvGraphicFramePr>
            <a:graphicFrameLocks noChangeAspect="1"/>
          </p:cNvGraphicFramePr>
          <p:nvPr/>
        </p:nvGraphicFramePr>
        <p:xfrm>
          <a:off x="3633788" y="4038600"/>
          <a:ext cx="1495425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69" name="Equation" r:id="rId18" imgW="952200" imgH="1650960" progId="Equation.3">
                  <p:embed/>
                </p:oleObj>
              </mc:Choice>
              <mc:Fallback>
                <p:oleObj name="Equation" r:id="rId18" imgW="952200" imgH="1650960" progId="Equation.3">
                  <p:embed/>
                  <p:pic>
                    <p:nvPicPr>
                      <p:cNvPr id="102431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3788" y="4038600"/>
                        <a:ext cx="1495425" cy="2590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32" name="Line 32"/>
          <p:cNvSpPr>
            <a:spLocks noChangeShapeType="1"/>
          </p:cNvSpPr>
          <p:nvPr/>
        </p:nvSpPr>
        <p:spPr bwMode="auto">
          <a:xfrm flipH="1" flipV="1">
            <a:off x="3581400" y="3429000"/>
            <a:ext cx="457200" cy="2286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023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ext Box 2"/>
          <p:cNvSpPr txBox="1">
            <a:spLocks noChangeArrowheads="1"/>
          </p:cNvSpPr>
          <p:nvPr/>
        </p:nvSpPr>
        <p:spPr bwMode="auto">
          <a:xfrm>
            <a:off x="11430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>
                <a:solidFill>
                  <a:srgbClr val="CC0000"/>
                </a:solidFill>
              </a:rPr>
              <a:t>Mathematical Modeling</a:t>
            </a:r>
          </a:p>
        </p:txBody>
      </p:sp>
      <p:graphicFrame>
        <p:nvGraphicFramePr>
          <p:cNvPr id="1044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663469"/>
              </p:ext>
            </p:extLst>
          </p:nvPr>
        </p:nvGraphicFramePr>
        <p:xfrm>
          <a:off x="2426918" y="2070970"/>
          <a:ext cx="1855788" cy="133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" name="Equation" r:id="rId4" imgW="888840" imgH="634680" progId="Equation.3">
                  <p:embed/>
                </p:oleObj>
              </mc:Choice>
              <mc:Fallback>
                <p:oleObj name="Equation" r:id="rId4" imgW="888840" imgH="634680" progId="Equation.3">
                  <p:embed/>
                  <p:pic>
                    <p:nvPicPr>
                      <p:cNvPr id="10445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6918" y="2070970"/>
                        <a:ext cx="1855788" cy="1330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52" name="Text Box 4"/>
          <p:cNvSpPr txBox="1">
            <a:spLocks noChangeArrowheads="1"/>
          </p:cNvSpPr>
          <p:nvPr/>
        </p:nvSpPr>
        <p:spPr bwMode="auto">
          <a:xfrm>
            <a:off x="853706" y="1489391"/>
            <a:ext cx="1494924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LTI system:</a:t>
            </a:r>
          </a:p>
        </p:txBody>
      </p:sp>
      <p:sp>
        <p:nvSpPr>
          <p:cNvPr id="104455" name="Text Box 7"/>
          <p:cNvSpPr txBox="1">
            <a:spLocks noChangeArrowheads="1"/>
          </p:cNvSpPr>
          <p:nvPr/>
        </p:nvSpPr>
        <p:spPr bwMode="auto">
          <a:xfrm>
            <a:off x="826718" y="3747370"/>
            <a:ext cx="1676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00FF"/>
                </a:solidFill>
              </a:rPr>
              <a:t>Here:</a:t>
            </a:r>
          </a:p>
        </p:txBody>
      </p:sp>
      <p:sp>
        <p:nvSpPr>
          <p:cNvPr id="104456" name="Text Box 8"/>
          <p:cNvSpPr txBox="1">
            <a:spLocks noChangeArrowheads="1"/>
          </p:cNvSpPr>
          <p:nvPr/>
        </p:nvSpPr>
        <p:spPr bwMode="auto">
          <a:xfrm>
            <a:off x="2655518" y="4128370"/>
            <a:ext cx="41148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80000"/>
              </a:spcBef>
            </a:pPr>
            <a:r>
              <a:rPr lang="en-US" altLang="en-US" dirty="0">
                <a:solidFill>
                  <a:srgbClr val="0000FF"/>
                </a:solidFill>
              </a:rPr>
              <a:t>State vector</a:t>
            </a:r>
          </a:p>
          <a:p>
            <a:pPr>
              <a:spcBef>
                <a:spcPct val="80000"/>
              </a:spcBef>
            </a:pPr>
            <a:r>
              <a:rPr lang="en-US" altLang="en-US" dirty="0">
                <a:solidFill>
                  <a:srgbClr val="0000FF"/>
                </a:solidFill>
              </a:rPr>
              <a:t>Output (measurement) vector</a:t>
            </a:r>
          </a:p>
          <a:p>
            <a:pPr>
              <a:spcBef>
                <a:spcPct val="80000"/>
              </a:spcBef>
            </a:pPr>
            <a:r>
              <a:rPr lang="en-US" altLang="en-US" dirty="0">
                <a:solidFill>
                  <a:srgbClr val="0000FF"/>
                </a:solidFill>
              </a:rPr>
              <a:t>Input (control) vector</a:t>
            </a:r>
          </a:p>
          <a:p>
            <a:pPr>
              <a:spcBef>
                <a:spcPct val="80000"/>
              </a:spcBef>
            </a:pPr>
            <a:r>
              <a:rPr lang="en-US" altLang="en-US" dirty="0">
                <a:solidFill>
                  <a:srgbClr val="0000FF"/>
                </a:solidFill>
              </a:rPr>
              <a:t>Disturbance vector </a:t>
            </a:r>
            <a:r>
              <a:rPr lang="en-US" altLang="en-US" dirty="0">
                <a:solidFill>
                  <a:schemeClr val="bg1">
                    <a:lumMod val="50000"/>
                  </a:schemeClr>
                </a:solidFill>
              </a:rPr>
              <a:t>(possibly,               )</a:t>
            </a:r>
          </a:p>
        </p:txBody>
      </p:sp>
      <p:graphicFrame>
        <p:nvGraphicFramePr>
          <p:cNvPr id="10445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6170745"/>
              </p:ext>
            </p:extLst>
          </p:nvPr>
        </p:nvGraphicFramePr>
        <p:xfrm>
          <a:off x="5426427" y="5692057"/>
          <a:ext cx="762000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" name="Equation" r:id="rId6" imgW="406224" imgH="139639" progId="Equation.3">
                  <p:embed/>
                </p:oleObj>
              </mc:Choice>
              <mc:Fallback>
                <p:oleObj name="Equation" r:id="rId6" imgW="406224" imgH="139639" progId="Equation.3">
                  <p:embed/>
                  <p:pic>
                    <p:nvPicPr>
                      <p:cNvPr id="10445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6427" y="5692057"/>
                        <a:ext cx="762000" cy="2651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59" name="Text Box 11"/>
          <p:cNvSpPr txBox="1">
            <a:spLocks noChangeArrowheads="1"/>
          </p:cNvSpPr>
          <p:nvPr/>
        </p:nvSpPr>
        <p:spPr bwMode="auto">
          <a:xfrm>
            <a:off x="5170118" y="2604370"/>
            <a:ext cx="2895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CC0000"/>
                </a:solidFill>
                <a:sym typeface="Wingdings" panose="05000000000000000000" pitchFamily="2" charset="2"/>
              </a:rPr>
              <a:t></a:t>
            </a:r>
            <a:r>
              <a:rPr lang="en-US" altLang="en-US">
                <a:sym typeface="Wingdings" panose="05000000000000000000" pitchFamily="2" charset="2"/>
              </a:rPr>
              <a:t> </a:t>
            </a:r>
            <a:r>
              <a:rPr lang="en-US" altLang="en-US">
                <a:solidFill>
                  <a:srgbClr val="0000FF"/>
                </a:solidFill>
              </a:rPr>
              <a:t>State-space system</a:t>
            </a:r>
          </a:p>
        </p:txBody>
      </p:sp>
      <p:graphicFrame>
        <p:nvGraphicFramePr>
          <p:cNvPr id="10446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6731373"/>
              </p:ext>
            </p:extLst>
          </p:nvPr>
        </p:nvGraphicFramePr>
        <p:xfrm>
          <a:off x="1588718" y="4128370"/>
          <a:ext cx="116205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" name="Equation" r:id="rId8" imgW="596880" imgH="939600" progId="Equation.3">
                  <p:embed/>
                </p:oleObj>
              </mc:Choice>
              <mc:Fallback>
                <p:oleObj name="Equation" r:id="rId8" imgW="596880" imgH="939600" progId="Equation.3">
                  <p:embed/>
                  <p:pic>
                    <p:nvPicPr>
                      <p:cNvPr id="10446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718" y="4128370"/>
                        <a:ext cx="1162050" cy="182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7275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ext Box 2"/>
          <p:cNvSpPr txBox="1">
            <a:spLocks noChangeArrowheads="1"/>
          </p:cNvSpPr>
          <p:nvPr/>
        </p:nvSpPr>
        <p:spPr bwMode="auto">
          <a:xfrm>
            <a:off x="10668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>
                <a:solidFill>
                  <a:srgbClr val="CC0000"/>
                </a:solidFill>
              </a:rPr>
              <a:t>Mathematical Modeling</a:t>
            </a:r>
          </a:p>
        </p:txBody>
      </p:sp>
      <p:graphicFrame>
        <p:nvGraphicFramePr>
          <p:cNvPr id="10649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4388790"/>
              </p:ext>
            </p:extLst>
          </p:nvPr>
        </p:nvGraphicFramePr>
        <p:xfrm>
          <a:off x="1828800" y="1940882"/>
          <a:ext cx="2286000" cy="120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4" name="Equation" r:id="rId4" imgW="1206360" imgH="634680" progId="Equation.3">
                  <p:embed/>
                </p:oleObj>
              </mc:Choice>
              <mc:Fallback>
                <p:oleObj name="Equation" r:id="rId4" imgW="1206360" imgH="634680" progId="Equation.3">
                  <p:embed/>
                  <p:pic>
                    <p:nvPicPr>
                      <p:cNvPr id="10649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940882"/>
                        <a:ext cx="2286000" cy="1208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00" name="Text Box 4"/>
          <p:cNvSpPr txBox="1">
            <a:spLocks noChangeArrowheads="1"/>
          </p:cNvSpPr>
          <p:nvPr/>
        </p:nvSpPr>
        <p:spPr bwMode="auto">
          <a:xfrm>
            <a:off x="762000" y="1407482"/>
            <a:ext cx="419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Continuous-time LTV system:</a:t>
            </a:r>
          </a:p>
        </p:txBody>
      </p:sp>
      <p:sp>
        <p:nvSpPr>
          <p:cNvPr id="106501" name="Text Box 5"/>
          <p:cNvSpPr txBox="1">
            <a:spLocks noChangeArrowheads="1"/>
          </p:cNvSpPr>
          <p:nvPr/>
        </p:nvSpPr>
        <p:spPr bwMode="auto">
          <a:xfrm>
            <a:off x="762000" y="3693482"/>
            <a:ext cx="419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Discrete-time LTV system:</a:t>
            </a:r>
          </a:p>
        </p:txBody>
      </p:sp>
      <p:graphicFrame>
        <p:nvGraphicFramePr>
          <p:cNvPr id="10650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3792002"/>
              </p:ext>
            </p:extLst>
          </p:nvPr>
        </p:nvGraphicFramePr>
        <p:xfrm>
          <a:off x="1828800" y="4226882"/>
          <a:ext cx="243840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5" name="Equation" r:id="rId6" imgW="1206360" imgH="457200" progId="Equation.3">
                  <p:embed/>
                </p:oleObj>
              </mc:Choice>
              <mc:Fallback>
                <p:oleObj name="Equation" r:id="rId6" imgW="1206360" imgH="457200" progId="Equation.3">
                  <p:embed/>
                  <p:pic>
                    <p:nvPicPr>
                      <p:cNvPr id="10650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226882"/>
                        <a:ext cx="2438400" cy="92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1714008"/>
              </p:ext>
            </p:extLst>
          </p:nvPr>
        </p:nvGraphicFramePr>
        <p:xfrm>
          <a:off x="5181600" y="2418720"/>
          <a:ext cx="15240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6" name="Equation" r:id="rId8" imgW="838200" imgH="228600" progId="Equation.3">
                  <p:embed/>
                </p:oleObj>
              </mc:Choice>
              <mc:Fallback>
                <p:oleObj name="Equation" r:id="rId8" imgW="838200" imgH="228600" progId="Equation.3">
                  <p:embed/>
                  <p:pic>
                    <p:nvPicPr>
                      <p:cNvPr id="10650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418720"/>
                        <a:ext cx="15240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0747788"/>
              </p:ext>
            </p:extLst>
          </p:nvPr>
        </p:nvGraphicFramePr>
        <p:xfrm>
          <a:off x="4968875" y="4331657"/>
          <a:ext cx="2162175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7" name="Equation" r:id="rId10" imgW="1218960" imgH="457200" progId="Equation.3">
                  <p:embed/>
                </p:oleObj>
              </mc:Choice>
              <mc:Fallback>
                <p:oleObj name="Equation" r:id="rId10" imgW="1218960" imgH="457200" progId="Equation.3">
                  <p:embed/>
                  <p:pic>
                    <p:nvPicPr>
                      <p:cNvPr id="10650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8875" y="4331657"/>
                        <a:ext cx="2162175" cy="809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07" name="Text Box 11"/>
          <p:cNvSpPr txBox="1">
            <a:spLocks noChangeArrowheads="1"/>
          </p:cNvSpPr>
          <p:nvPr/>
        </p:nvSpPr>
        <p:spPr bwMode="auto">
          <a:xfrm>
            <a:off x="800100" y="5543712"/>
            <a:ext cx="449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chemeClr val="bg1">
                    <a:lumMod val="50000"/>
                  </a:schemeClr>
                </a:solidFill>
              </a:rPr>
              <a:t>Here: </a:t>
            </a:r>
            <a:r>
              <a:rPr lang="en-US" altLang="en-US" dirty="0">
                <a:solidFill>
                  <a:srgbClr val="0000FF"/>
                </a:solidFill>
              </a:rPr>
              <a:t>initial time                 </a:t>
            </a:r>
            <a:r>
              <a:rPr lang="en-US" altLang="en-US" dirty="0">
                <a:solidFill>
                  <a:schemeClr val="bg1">
                    <a:lumMod val="50000"/>
                  </a:schemeClr>
                </a:solidFill>
              </a:rPr>
              <a:t> and  </a:t>
            </a:r>
            <a:r>
              <a:rPr lang="en-US" altLang="en-US" dirty="0">
                <a:solidFill>
                  <a:srgbClr val="0000FF"/>
                </a:solidFill>
              </a:rPr>
              <a:t>initial state</a:t>
            </a:r>
          </a:p>
        </p:txBody>
      </p:sp>
      <p:graphicFrame>
        <p:nvGraphicFramePr>
          <p:cNvPr id="10650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4075806"/>
              </p:ext>
            </p:extLst>
          </p:nvPr>
        </p:nvGraphicFramePr>
        <p:xfrm>
          <a:off x="2590800" y="5522282"/>
          <a:ext cx="685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8" name="Equation" r:id="rId12" imgW="342751" imgH="228501" progId="Equation.3">
                  <p:embed/>
                </p:oleObj>
              </mc:Choice>
              <mc:Fallback>
                <p:oleObj name="Equation" r:id="rId12" imgW="342751" imgH="228501" progId="Equation.3">
                  <p:embed/>
                  <p:pic>
                    <p:nvPicPr>
                      <p:cNvPr id="10650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5522282"/>
                        <a:ext cx="685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1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0969657"/>
              </p:ext>
            </p:extLst>
          </p:nvPr>
        </p:nvGraphicFramePr>
        <p:xfrm>
          <a:off x="5029200" y="5522282"/>
          <a:ext cx="114300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9" name="Equation" r:id="rId14" imgW="634725" imgH="228501" progId="Equation.3">
                  <p:embed/>
                </p:oleObj>
              </mc:Choice>
              <mc:Fallback>
                <p:oleObj name="Equation" r:id="rId14" imgW="634725" imgH="228501" progId="Equation.3">
                  <p:embed/>
                  <p:pic>
                    <p:nvPicPr>
                      <p:cNvPr id="10651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5522282"/>
                        <a:ext cx="1143000" cy="409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8161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Discretization</a:t>
            </a:r>
          </a:p>
        </p:txBody>
      </p:sp>
      <p:sp>
        <p:nvSpPr>
          <p:cNvPr id="110607" name="Line 15"/>
          <p:cNvSpPr>
            <a:spLocks noChangeShapeType="1"/>
          </p:cNvSpPr>
          <p:nvPr/>
        </p:nvSpPr>
        <p:spPr bwMode="auto">
          <a:xfrm>
            <a:off x="1657350" y="1720850"/>
            <a:ext cx="4591050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08" name="Line 16"/>
          <p:cNvSpPr>
            <a:spLocks noChangeShapeType="1"/>
          </p:cNvSpPr>
          <p:nvPr/>
        </p:nvSpPr>
        <p:spPr bwMode="auto">
          <a:xfrm>
            <a:off x="5715000" y="1600200"/>
            <a:ext cx="0" cy="304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09" name="Line 17"/>
          <p:cNvSpPr>
            <a:spLocks noChangeShapeType="1"/>
          </p:cNvSpPr>
          <p:nvPr/>
        </p:nvSpPr>
        <p:spPr bwMode="auto">
          <a:xfrm>
            <a:off x="2540000" y="1651000"/>
            <a:ext cx="1588" cy="190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10" name="Line 18"/>
          <p:cNvSpPr>
            <a:spLocks noChangeShapeType="1"/>
          </p:cNvSpPr>
          <p:nvPr/>
        </p:nvSpPr>
        <p:spPr bwMode="auto">
          <a:xfrm flipH="1">
            <a:off x="3429000" y="1647825"/>
            <a:ext cx="1588" cy="1809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13" name="Text Box 21"/>
          <p:cNvSpPr txBox="1">
            <a:spLocks noChangeArrowheads="1"/>
          </p:cNvSpPr>
          <p:nvPr/>
        </p:nvSpPr>
        <p:spPr bwMode="auto">
          <a:xfrm>
            <a:off x="2895600" y="1371600"/>
            <a:ext cx="4381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i="1">
                <a:latin typeface="Times New Roman" panose="02020603050405020304" pitchFamily="18" charset="0"/>
                <a:ea typeface="宋体" panose="02010600030101010101" pitchFamily="2" charset="-122"/>
              </a:rPr>
              <a:t>h</a:t>
            </a:r>
            <a:endParaRPr lang="en-US" altLang="en-US"/>
          </a:p>
        </p:txBody>
      </p:sp>
      <p:sp>
        <p:nvSpPr>
          <p:cNvPr id="110614" name="Text Box 22"/>
          <p:cNvSpPr txBox="1">
            <a:spLocks noChangeArrowheads="1"/>
          </p:cNvSpPr>
          <p:nvPr/>
        </p:nvSpPr>
        <p:spPr bwMode="auto">
          <a:xfrm>
            <a:off x="3514725" y="1371600"/>
            <a:ext cx="6000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altLang="zh-CN" i="1">
                <a:latin typeface="Times New Roman" panose="02020603050405020304" pitchFamily="18" charset="0"/>
                <a:ea typeface="宋体" panose="02010600030101010101" pitchFamily="2" charset="-122"/>
              </a:rPr>
              <a:t>h</a:t>
            </a:r>
            <a:endParaRPr lang="en-US" altLang="en-US"/>
          </a:p>
        </p:txBody>
      </p:sp>
      <p:sp>
        <p:nvSpPr>
          <p:cNvPr id="110615" name="Text Box 23"/>
          <p:cNvSpPr txBox="1">
            <a:spLocks noChangeArrowheads="1"/>
          </p:cNvSpPr>
          <p:nvPr/>
        </p:nvSpPr>
        <p:spPr bwMode="auto">
          <a:xfrm>
            <a:off x="3276600" y="1828800"/>
            <a:ext cx="3810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i="1">
                <a:latin typeface="Times New Roman" panose="02020603050405020304" pitchFamily="18" charset="0"/>
                <a:ea typeface="宋体" panose="02010600030101010101" pitchFamily="2" charset="-122"/>
              </a:rPr>
              <a:t>k</a:t>
            </a:r>
            <a:endParaRPr lang="en-US" altLang="en-US"/>
          </a:p>
        </p:txBody>
      </p:sp>
      <p:sp>
        <p:nvSpPr>
          <p:cNvPr id="110616" name="Text Box 24"/>
          <p:cNvSpPr txBox="1">
            <a:spLocks noChangeArrowheads="1"/>
          </p:cNvSpPr>
          <p:nvPr/>
        </p:nvSpPr>
        <p:spPr bwMode="auto">
          <a:xfrm>
            <a:off x="4038600" y="1828800"/>
            <a:ext cx="69532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i="1">
                <a:latin typeface="Times New Roman" panose="02020603050405020304" pitchFamily="18" charset="0"/>
                <a:ea typeface="宋体" panose="02010600030101010101" pitchFamily="2" charset="-122"/>
              </a:rPr>
              <a:t>k+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endParaRPr lang="en-US" altLang="en-US"/>
          </a:p>
        </p:txBody>
      </p:sp>
      <p:sp>
        <p:nvSpPr>
          <p:cNvPr id="110617" name="Text Box 25"/>
          <p:cNvSpPr txBox="1">
            <a:spLocks noChangeArrowheads="1"/>
          </p:cNvSpPr>
          <p:nvPr/>
        </p:nvSpPr>
        <p:spPr bwMode="auto">
          <a:xfrm>
            <a:off x="2133600" y="1828800"/>
            <a:ext cx="8096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altLang="zh-CN" i="1">
                <a:latin typeface="Times New Roman" panose="02020603050405020304" pitchFamily="18" charset="0"/>
                <a:ea typeface="宋体" panose="02010600030101010101" pitchFamily="2" charset="-122"/>
              </a:rPr>
              <a:t>k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-1</a:t>
            </a:r>
            <a:endParaRPr lang="en-US" altLang="en-US"/>
          </a:p>
        </p:txBody>
      </p:sp>
      <p:sp>
        <p:nvSpPr>
          <p:cNvPr id="110618" name="Text Box 26"/>
          <p:cNvSpPr txBox="1">
            <a:spLocks noChangeArrowheads="1"/>
          </p:cNvSpPr>
          <p:nvPr/>
        </p:nvSpPr>
        <p:spPr bwMode="auto">
          <a:xfrm>
            <a:off x="6327775" y="1752600"/>
            <a:ext cx="530225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i="1">
                <a:latin typeface="Times New Roman" panose="02020603050405020304" pitchFamily="18" charset="0"/>
                <a:ea typeface="宋体" panose="02010600030101010101" pitchFamily="2" charset="-122"/>
              </a:rPr>
              <a:t>t</a:t>
            </a:r>
            <a:endParaRPr lang="en-US" altLang="en-US"/>
          </a:p>
        </p:txBody>
      </p:sp>
      <p:sp>
        <p:nvSpPr>
          <p:cNvPr id="110619" name="Line 27"/>
          <p:cNvSpPr>
            <a:spLocks noChangeShapeType="1"/>
          </p:cNvSpPr>
          <p:nvPr/>
        </p:nvSpPr>
        <p:spPr bwMode="auto">
          <a:xfrm flipH="1">
            <a:off x="4267200" y="1647825"/>
            <a:ext cx="1588" cy="1809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10623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9130133"/>
              </p:ext>
            </p:extLst>
          </p:nvPr>
        </p:nvGraphicFramePr>
        <p:xfrm>
          <a:off x="2514606" y="2600036"/>
          <a:ext cx="6858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8" name="Equation" r:id="rId4" imgW="393359" imgH="177646" progId="Equation.3">
                  <p:embed/>
                </p:oleObj>
              </mc:Choice>
              <mc:Fallback>
                <p:oleObj name="Equation" r:id="rId4" imgW="393359" imgH="177646" progId="Equation.3">
                  <p:embed/>
                  <p:pic>
                    <p:nvPicPr>
                      <p:cNvPr id="110623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6" y="2600036"/>
                        <a:ext cx="6858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22" name="Object 30"/>
          <p:cNvGraphicFramePr>
            <a:graphicFrameLocks noChangeAspect="1"/>
          </p:cNvGraphicFramePr>
          <p:nvPr/>
        </p:nvGraphicFramePr>
        <p:xfrm>
          <a:off x="1336675" y="3124200"/>
          <a:ext cx="250825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9" name="Equation" r:id="rId6" imgW="1358640" imgH="203040" progId="Equation.3">
                  <p:embed/>
                </p:oleObj>
              </mc:Choice>
              <mc:Fallback>
                <p:oleObj name="Equation" r:id="rId6" imgW="1358640" imgH="203040" progId="Equation.3">
                  <p:embed/>
                  <p:pic>
                    <p:nvPicPr>
                      <p:cNvPr id="110622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6675" y="3124200"/>
                        <a:ext cx="2508250" cy="36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21" name="Object 29"/>
          <p:cNvGraphicFramePr>
            <a:graphicFrameLocks noChangeAspect="1"/>
          </p:cNvGraphicFramePr>
          <p:nvPr/>
        </p:nvGraphicFramePr>
        <p:xfrm>
          <a:off x="1244600" y="4800600"/>
          <a:ext cx="2082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0" name="Equation" r:id="rId8" imgW="1041120" imgH="228600" progId="Equation.3">
                  <p:embed/>
                </p:oleObj>
              </mc:Choice>
              <mc:Fallback>
                <p:oleObj name="Equation" r:id="rId8" imgW="1041120" imgH="228600" progId="Equation.3">
                  <p:embed/>
                  <p:pic>
                    <p:nvPicPr>
                      <p:cNvPr id="110621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4600" y="4800600"/>
                        <a:ext cx="20828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627" name="Text Box 35"/>
          <p:cNvSpPr txBox="1">
            <a:spLocks noChangeArrowheads="1"/>
          </p:cNvSpPr>
          <p:nvPr/>
        </p:nvSpPr>
        <p:spPr bwMode="auto">
          <a:xfrm>
            <a:off x="609600" y="2590800"/>
            <a:ext cx="441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0000FF"/>
                </a:solidFill>
              </a:rPr>
              <a:t>Taylor expansion at              gives</a:t>
            </a:r>
          </a:p>
        </p:txBody>
      </p:sp>
      <p:sp>
        <p:nvSpPr>
          <p:cNvPr id="110628" name="Text Box 36"/>
          <p:cNvSpPr txBox="1">
            <a:spLocks noChangeArrowheads="1"/>
          </p:cNvSpPr>
          <p:nvPr/>
        </p:nvSpPr>
        <p:spPr bwMode="auto">
          <a:xfrm>
            <a:off x="609600" y="3581400"/>
            <a:ext cx="533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00FF"/>
                </a:solidFill>
              </a:rPr>
              <a:t>Use first-order approximation:</a:t>
            </a:r>
          </a:p>
        </p:txBody>
      </p:sp>
      <p:sp>
        <p:nvSpPr>
          <p:cNvPr id="110629" name="AutoShape 37"/>
          <p:cNvSpPr>
            <a:spLocks noChangeArrowheads="1"/>
          </p:cNvSpPr>
          <p:nvPr/>
        </p:nvSpPr>
        <p:spPr bwMode="auto">
          <a:xfrm>
            <a:off x="533400" y="5410200"/>
            <a:ext cx="533400" cy="76200"/>
          </a:xfrm>
          <a:prstGeom prst="rightArrow">
            <a:avLst>
              <a:gd name="adj1" fmla="val 50000"/>
              <a:gd name="adj2" fmla="val 175000"/>
            </a:avLst>
          </a:prstGeom>
          <a:solidFill>
            <a:srgbClr val="CC0000"/>
          </a:solidFill>
          <a:ln w="952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10630" name="Object 38"/>
          <p:cNvGraphicFramePr>
            <a:graphicFrameLocks noChangeAspect="1"/>
          </p:cNvGraphicFramePr>
          <p:nvPr/>
        </p:nvGraphicFramePr>
        <p:xfrm>
          <a:off x="1284288" y="5427663"/>
          <a:ext cx="2373312" cy="89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1" name="Equation" r:id="rId10" imgW="1206360" imgH="457200" progId="Equation.3">
                  <p:embed/>
                </p:oleObj>
              </mc:Choice>
              <mc:Fallback>
                <p:oleObj name="Equation" r:id="rId10" imgW="1206360" imgH="457200" progId="Equation.3">
                  <p:embed/>
                  <p:pic>
                    <p:nvPicPr>
                      <p:cNvPr id="11063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4288" y="5427663"/>
                        <a:ext cx="2373312" cy="896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632" name="Text Box 40"/>
          <p:cNvSpPr txBox="1">
            <a:spLocks noChangeArrowheads="1"/>
          </p:cNvSpPr>
          <p:nvPr/>
        </p:nvSpPr>
        <p:spPr bwMode="auto">
          <a:xfrm>
            <a:off x="3429000" y="4800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chemeClr val="bg1">
                    <a:lumMod val="50000"/>
                  </a:schemeClr>
                </a:solidFill>
              </a:rPr>
              <a:t>and</a:t>
            </a:r>
          </a:p>
        </p:txBody>
      </p:sp>
      <p:graphicFrame>
        <p:nvGraphicFramePr>
          <p:cNvPr id="110633" name="Object 41"/>
          <p:cNvGraphicFramePr>
            <a:graphicFrameLocks noChangeAspect="1"/>
          </p:cNvGraphicFramePr>
          <p:nvPr/>
        </p:nvGraphicFramePr>
        <p:xfrm>
          <a:off x="4114800" y="4800600"/>
          <a:ext cx="1295400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2" name="Equation" r:id="rId12" imgW="723586" imgH="228501" progId="Equation.3">
                  <p:embed/>
                </p:oleObj>
              </mc:Choice>
              <mc:Fallback>
                <p:oleObj name="Equation" r:id="rId12" imgW="723586" imgH="228501" progId="Equation.3">
                  <p:embed/>
                  <p:pic>
                    <p:nvPicPr>
                      <p:cNvPr id="110633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4800600"/>
                        <a:ext cx="1295400" cy="407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35" name="Object 43"/>
          <p:cNvGraphicFramePr>
            <a:graphicFrameLocks noChangeAspect="1"/>
          </p:cNvGraphicFramePr>
          <p:nvPr/>
        </p:nvGraphicFramePr>
        <p:xfrm>
          <a:off x="1284288" y="4038600"/>
          <a:ext cx="5053012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3" name="Equation" r:id="rId14" imgW="2743200" imgH="393480" progId="Equation.3">
                  <p:embed/>
                </p:oleObj>
              </mc:Choice>
              <mc:Fallback>
                <p:oleObj name="Equation" r:id="rId14" imgW="2743200" imgH="393480" progId="Equation.3">
                  <p:embed/>
                  <p:pic>
                    <p:nvPicPr>
                      <p:cNvPr id="110635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4288" y="4038600"/>
                        <a:ext cx="5053012" cy="717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8359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Controllability</a:t>
            </a:r>
          </a:p>
        </p:txBody>
      </p:sp>
      <p:sp>
        <p:nvSpPr>
          <p:cNvPr id="114692" name="Text Box 4"/>
          <p:cNvSpPr txBox="1">
            <a:spLocks noChangeArrowheads="1"/>
          </p:cNvSpPr>
          <p:nvPr/>
        </p:nvSpPr>
        <p:spPr bwMode="auto">
          <a:xfrm>
            <a:off x="533400" y="1447800"/>
            <a:ext cx="419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Continuous-time LTI model:</a:t>
            </a:r>
          </a:p>
        </p:txBody>
      </p:sp>
      <p:graphicFrame>
        <p:nvGraphicFramePr>
          <p:cNvPr id="11469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971646"/>
              </p:ext>
            </p:extLst>
          </p:nvPr>
        </p:nvGraphicFramePr>
        <p:xfrm>
          <a:off x="4694385" y="2486746"/>
          <a:ext cx="15240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21" name="Equation" r:id="rId4" imgW="838200" imgH="228600" progId="Equation.3">
                  <p:embed/>
                </p:oleObj>
              </mc:Choice>
              <mc:Fallback>
                <p:oleObj name="Equation" r:id="rId4" imgW="838200" imgH="228600" progId="Equation.3">
                  <p:embed/>
                  <p:pic>
                    <p:nvPicPr>
                      <p:cNvPr id="11469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4385" y="2486746"/>
                        <a:ext cx="15240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694" name="Text Box 6"/>
          <p:cNvSpPr txBox="1">
            <a:spLocks noChangeArrowheads="1"/>
          </p:cNvSpPr>
          <p:nvPr/>
        </p:nvSpPr>
        <p:spPr bwMode="auto">
          <a:xfrm>
            <a:off x="520874" y="3296082"/>
            <a:ext cx="7924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dirty="0">
                <a:solidFill>
                  <a:srgbClr val="CC0000"/>
                </a:solidFill>
              </a:rPr>
              <a:t>Controllability:</a:t>
            </a:r>
            <a:r>
              <a:rPr lang="en-US" altLang="en-US" sz="2000" dirty="0">
                <a:solidFill>
                  <a:srgbClr val="0000FF"/>
                </a:solidFill>
              </a:rPr>
              <a:t> If, starting from any               at any initial time              , there exists a control input to drive the state vector                   to the origin             in finite time</a:t>
            </a:r>
          </a:p>
        </p:txBody>
      </p:sp>
      <p:graphicFrame>
        <p:nvGraphicFramePr>
          <p:cNvPr id="11469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0809069"/>
              </p:ext>
            </p:extLst>
          </p:nvPr>
        </p:nvGraphicFramePr>
        <p:xfrm>
          <a:off x="4227660" y="3313039"/>
          <a:ext cx="858838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22" name="Equation" r:id="rId6" imgW="495000" imgH="241200" progId="Equation.3">
                  <p:embed/>
                </p:oleObj>
              </mc:Choice>
              <mc:Fallback>
                <p:oleObj name="Equation" r:id="rId6" imgW="495000" imgH="241200" progId="Equation.3">
                  <p:embed/>
                  <p:pic>
                    <p:nvPicPr>
                      <p:cNvPr id="11469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7660" y="3313039"/>
                        <a:ext cx="858838" cy="411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69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428710"/>
              </p:ext>
            </p:extLst>
          </p:nvPr>
        </p:nvGraphicFramePr>
        <p:xfrm>
          <a:off x="6876475" y="3352437"/>
          <a:ext cx="685800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23" name="Equation" r:id="rId8" imgW="406224" imgH="228501" progId="Equation.3">
                  <p:embed/>
                </p:oleObj>
              </mc:Choice>
              <mc:Fallback>
                <p:oleObj name="Equation" r:id="rId8" imgW="406224" imgH="228501" progId="Equation.3">
                  <p:embed/>
                  <p:pic>
                    <p:nvPicPr>
                      <p:cNvPr id="11469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6475" y="3352437"/>
                        <a:ext cx="685800" cy="382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69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3991847"/>
              </p:ext>
            </p:extLst>
          </p:nvPr>
        </p:nvGraphicFramePr>
        <p:xfrm>
          <a:off x="5303985" y="3601243"/>
          <a:ext cx="1066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24" name="Equation" r:id="rId10" imgW="583947" imgH="228501" progId="Equation.3">
                  <p:embed/>
                </p:oleObj>
              </mc:Choice>
              <mc:Fallback>
                <p:oleObj name="Equation" r:id="rId10" imgW="583947" imgH="228501" progId="Equation.3">
                  <p:embed/>
                  <p:pic>
                    <p:nvPicPr>
                      <p:cNvPr id="114699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3985" y="3601243"/>
                        <a:ext cx="10668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703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1484657"/>
              </p:ext>
            </p:extLst>
          </p:nvPr>
        </p:nvGraphicFramePr>
        <p:xfrm>
          <a:off x="2100190" y="3943276"/>
          <a:ext cx="182880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25" name="Equation" r:id="rId12" imgW="1104840" imgH="241200" progId="Equation.3">
                  <p:embed/>
                </p:oleObj>
              </mc:Choice>
              <mc:Fallback>
                <p:oleObj name="Equation" r:id="rId12" imgW="1104840" imgH="241200" progId="Equation.3">
                  <p:embed/>
                  <p:pic>
                    <p:nvPicPr>
                      <p:cNvPr id="114703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0190" y="3943276"/>
                        <a:ext cx="1828800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70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3992913"/>
              </p:ext>
            </p:extLst>
          </p:nvPr>
        </p:nvGraphicFramePr>
        <p:xfrm>
          <a:off x="7696200" y="3629024"/>
          <a:ext cx="762000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26" name="Equation" r:id="rId14" imgW="418918" imgH="203112" progId="Equation.3">
                  <p:embed/>
                </p:oleObj>
              </mc:Choice>
              <mc:Fallback>
                <p:oleObj name="Equation" r:id="rId14" imgW="418918" imgH="203112" progId="Equation.3">
                  <p:embed/>
                  <p:pic>
                    <p:nvPicPr>
                      <p:cNvPr id="114704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6200" y="3629024"/>
                        <a:ext cx="762000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474426" y="2753302"/>
            <a:ext cx="2540000" cy="4501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9" name="Object 3"/>
          <p:cNvGraphicFramePr>
            <a:graphicFrameLocks noChangeAspect="1"/>
          </p:cNvGraphicFramePr>
          <p:nvPr/>
        </p:nvGraphicFramePr>
        <p:xfrm>
          <a:off x="1668463" y="1905000"/>
          <a:ext cx="1684337" cy="120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27" name="Equation" r:id="rId16" imgW="888840" imgH="634680" progId="Equation.3">
                  <p:embed/>
                </p:oleObj>
              </mc:Choice>
              <mc:Fallback>
                <p:oleObj name="Equation" r:id="rId16" imgW="888840" imgH="634680" progId="Equation.3">
                  <p:embed/>
                  <p:pic>
                    <p:nvPicPr>
                      <p:cNvPr id="11673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8463" y="1905000"/>
                        <a:ext cx="1684337" cy="1208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Line 6"/>
          <p:cNvSpPr>
            <a:spLocks noChangeShapeType="1"/>
          </p:cNvSpPr>
          <p:nvPr/>
        </p:nvSpPr>
        <p:spPr bwMode="auto">
          <a:xfrm>
            <a:off x="614819" y="4532109"/>
            <a:ext cx="2209800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520874" y="4800344"/>
            <a:ext cx="7937326" cy="670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C00000"/>
                </a:solidFill>
              </a:rPr>
              <a:t>Controllability: </a:t>
            </a:r>
            <a:r>
              <a:rPr lang="en-US" altLang="en-US" b="1" dirty="0">
                <a:solidFill>
                  <a:srgbClr val="0000FF"/>
                </a:solidFill>
              </a:rPr>
              <a:t>The above continuous-time LTI system is (completely) </a:t>
            </a:r>
            <a:r>
              <a:rPr lang="en-US" altLang="en-US" b="1" dirty="0">
                <a:solidFill>
                  <a:srgbClr val="7030A0"/>
                </a:solidFill>
              </a:rPr>
              <a:t>controllable </a:t>
            </a:r>
            <a:r>
              <a:rPr lang="en-US" altLang="en-US" b="1" dirty="0">
                <a:solidFill>
                  <a:srgbClr val="CC0000"/>
                </a:solidFill>
              </a:rPr>
              <a:t>if and only if</a:t>
            </a:r>
            <a:r>
              <a:rPr lang="en-US" altLang="en-US" b="1" dirty="0">
                <a:solidFill>
                  <a:srgbClr val="0000FF"/>
                </a:solidFill>
              </a:rPr>
              <a:t> the following controllability matrix has </a:t>
            </a:r>
            <a:r>
              <a:rPr lang="en-US" altLang="en-US" b="1" dirty="0">
                <a:solidFill>
                  <a:schemeClr val="hlink"/>
                </a:solidFill>
              </a:rPr>
              <a:t>full row-rank</a:t>
            </a:r>
            <a:r>
              <a:rPr lang="en-US" altLang="en-US" b="1" dirty="0">
                <a:solidFill>
                  <a:srgbClr val="0000FF"/>
                </a:solidFill>
              </a:rPr>
              <a:t>:</a:t>
            </a:r>
          </a:p>
        </p:txBody>
      </p:sp>
      <p:graphicFrame>
        <p:nvGraphicFramePr>
          <p:cNvPr id="2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4285175"/>
              </p:ext>
            </p:extLst>
          </p:nvPr>
        </p:nvGraphicFramePr>
        <p:xfrm>
          <a:off x="1824625" y="5660011"/>
          <a:ext cx="3733800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28" name="Equation" r:id="rId18" imgW="1968480" imgH="253800" progId="Equation.3">
                  <p:embed/>
                </p:oleObj>
              </mc:Choice>
              <mc:Fallback>
                <p:oleObj name="Equation" r:id="rId18" imgW="1968480" imgH="253800" progId="Equation.3">
                  <p:embed/>
                  <p:pic>
                    <p:nvPicPr>
                      <p:cNvPr id="11674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4625" y="5660011"/>
                        <a:ext cx="3733800" cy="487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31603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Controllability</a:t>
            </a:r>
          </a:p>
        </p:txBody>
      </p:sp>
      <p:sp>
        <p:nvSpPr>
          <p:cNvPr id="116743" name="Text Box 7"/>
          <p:cNvSpPr txBox="1">
            <a:spLocks noChangeArrowheads="1"/>
          </p:cNvSpPr>
          <p:nvPr/>
        </p:nvSpPr>
        <p:spPr bwMode="auto">
          <a:xfrm>
            <a:off x="606468" y="1291148"/>
            <a:ext cx="7974114" cy="67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C00000"/>
                </a:solidFill>
              </a:rPr>
              <a:t>Controllability: </a:t>
            </a:r>
            <a:r>
              <a:rPr lang="en-US" altLang="en-US" b="1" dirty="0">
                <a:solidFill>
                  <a:srgbClr val="0000FF"/>
                </a:solidFill>
              </a:rPr>
              <a:t>The above continuous-time LTI system is (completely) </a:t>
            </a:r>
            <a:r>
              <a:rPr lang="en-US" altLang="en-US" b="1" dirty="0">
                <a:solidFill>
                  <a:srgbClr val="7030A0"/>
                </a:solidFill>
              </a:rPr>
              <a:t>controllable </a:t>
            </a:r>
            <a:r>
              <a:rPr lang="en-US" altLang="en-US" b="1" dirty="0">
                <a:solidFill>
                  <a:srgbClr val="CC0000"/>
                </a:solidFill>
              </a:rPr>
              <a:t>if and only if</a:t>
            </a:r>
            <a:r>
              <a:rPr lang="en-US" altLang="en-US" b="1" dirty="0">
                <a:solidFill>
                  <a:srgbClr val="0000FF"/>
                </a:solidFill>
              </a:rPr>
              <a:t> the following controllability matrix has </a:t>
            </a:r>
            <a:r>
              <a:rPr lang="en-US" altLang="en-US" b="1" dirty="0">
                <a:solidFill>
                  <a:schemeClr val="hlink"/>
                </a:solidFill>
              </a:rPr>
              <a:t>full row-rank</a:t>
            </a:r>
            <a:r>
              <a:rPr lang="en-US" altLang="en-US" b="1" dirty="0">
                <a:solidFill>
                  <a:srgbClr val="0000FF"/>
                </a:solidFill>
              </a:rPr>
              <a:t>:</a:t>
            </a:r>
          </a:p>
        </p:txBody>
      </p:sp>
      <p:graphicFrame>
        <p:nvGraphicFramePr>
          <p:cNvPr id="11674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7821607"/>
              </p:ext>
            </p:extLst>
          </p:nvPr>
        </p:nvGraphicFramePr>
        <p:xfrm>
          <a:off x="2093934" y="2057143"/>
          <a:ext cx="3733800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72" name="Equation" r:id="rId4" imgW="1968480" imgH="253800" progId="Equation.3">
                  <p:embed/>
                </p:oleObj>
              </mc:Choice>
              <mc:Fallback>
                <p:oleObj name="Equation" r:id="rId4" imgW="1968480" imgH="253800" progId="Equation.3">
                  <p:embed/>
                  <p:pic>
                    <p:nvPicPr>
                      <p:cNvPr id="11674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3934" y="2057143"/>
                        <a:ext cx="3733800" cy="487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4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8593043"/>
              </p:ext>
            </p:extLst>
          </p:nvPr>
        </p:nvGraphicFramePr>
        <p:xfrm>
          <a:off x="2744070" y="4810952"/>
          <a:ext cx="5546725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73" name="Equation" r:id="rId6" imgW="2984400" imgH="736560" progId="Equation.3">
                  <p:embed/>
                </p:oleObj>
              </mc:Choice>
              <mc:Fallback>
                <p:oleObj name="Equation" r:id="rId6" imgW="2984400" imgH="736560" progId="Equation.3">
                  <p:embed/>
                  <p:pic>
                    <p:nvPicPr>
                      <p:cNvPr id="11674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4070" y="4810952"/>
                        <a:ext cx="5546725" cy="1368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747" name="Text Box 11"/>
          <p:cNvSpPr txBox="1">
            <a:spLocks noChangeArrowheads="1"/>
          </p:cNvSpPr>
          <p:nvPr/>
        </p:nvSpPr>
        <p:spPr bwMode="auto">
          <a:xfrm>
            <a:off x="622126" y="2609086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CC0000"/>
                </a:solidFill>
              </a:rPr>
              <a:t>Example:</a:t>
            </a:r>
          </a:p>
        </p:txBody>
      </p:sp>
      <p:graphicFrame>
        <p:nvGraphicFramePr>
          <p:cNvPr id="1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1433755"/>
              </p:ext>
            </p:extLst>
          </p:nvPr>
        </p:nvGraphicFramePr>
        <p:xfrm>
          <a:off x="1838194" y="3030670"/>
          <a:ext cx="3810000" cy="143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74" name="Equation" r:id="rId8" imgW="1892160" imgH="711000" progId="Equation.3">
                  <p:embed/>
                </p:oleObj>
              </mc:Choice>
              <mc:Fallback>
                <p:oleObj name="Equation" r:id="rId8" imgW="1892160" imgH="711000" progId="Equation.3">
                  <p:embed/>
                  <p:pic>
                    <p:nvPicPr>
                      <p:cNvPr id="20480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8194" y="3030670"/>
                        <a:ext cx="3810000" cy="1435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5686800"/>
              </p:ext>
            </p:extLst>
          </p:nvPr>
        </p:nvGraphicFramePr>
        <p:xfrm>
          <a:off x="5915025" y="3574539"/>
          <a:ext cx="15240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75" name="Equation" r:id="rId10" imgW="838200" imgH="228600" progId="Equation.3">
                  <p:embed/>
                </p:oleObj>
              </mc:Choice>
              <mc:Fallback>
                <p:oleObj name="Equation" r:id="rId10" imgW="838200" imgH="228600" progId="Equation.3">
                  <p:embed/>
                  <p:pic>
                    <p:nvPicPr>
                      <p:cNvPr id="204814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5025" y="3574539"/>
                        <a:ext cx="15240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6" descr="B&amp;O_Royal_Blue_in_193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637762"/>
            <a:ext cx="575310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544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Text Box 2"/>
          <p:cNvSpPr txBox="1">
            <a:spLocks noChangeArrowheads="1"/>
          </p:cNvSpPr>
          <p:nvPr/>
        </p:nvSpPr>
        <p:spPr bwMode="auto">
          <a:xfrm>
            <a:off x="1233487" y="337127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Controllability</a:t>
            </a:r>
          </a:p>
        </p:txBody>
      </p:sp>
      <p:sp>
        <p:nvSpPr>
          <p:cNvPr id="202756" name="Text Box 4"/>
          <p:cNvSpPr txBox="1">
            <a:spLocks noChangeArrowheads="1"/>
          </p:cNvSpPr>
          <p:nvPr/>
        </p:nvSpPr>
        <p:spPr bwMode="auto">
          <a:xfrm>
            <a:off x="593605" y="1373764"/>
            <a:ext cx="419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Discrete-time LTV system:</a:t>
            </a:r>
          </a:p>
        </p:txBody>
      </p:sp>
      <p:sp>
        <p:nvSpPr>
          <p:cNvPr id="202758" name="Text Box 6"/>
          <p:cNvSpPr txBox="1">
            <a:spLocks noChangeArrowheads="1"/>
          </p:cNvSpPr>
          <p:nvPr/>
        </p:nvSpPr>
        <p:spPr bwMode="auto">
          <a:xfrm>
            <a:off x="593605" y="2724847"/>
            <a:ext cx="7924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dirty="0">
                <a:solidFill>
                  <a:srgbClr val="CC0000"/>
                </a:solidFill>
              </a:rPr>
              <a:t>Controllability:</a:t>
            </a:r>
            <a:r>
              <a:rPr lang="en-US" altLang="en-US" sz="2000" dirty="0">
                <a:solidFill>
                  <a:srgbClr val="0000FF"/>
                </a:solidFill>
              </a:rPr>
              <a:t> If, starting from any               at any initial time            , there exists a control input sequence         to drive the state vector sequence          to the origin              in finite time</a:t>
            </a:r>
          </a:p>
        </p:txBody>
      </p:sp>
      <p:graphicFrame>
        <p:nvGraphicFramePr>
          <p:cNvPr id="20275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0606942"/>
              </p:ext>
            </p:extLst>
          </p:nvPr>
        </p:nvGraphicFramePr>
        <p:xfrm>
          <a:off x="4287849" y="2736273"/>
          <a:ext cx="858837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44" name="Equation" r:id="rId4" imgW="495000" imgH="241200" progId="Equation.3">
                  <p:embed/>
                </p:oleObj>
              </mc:Choice>
              <mc:Fallback>
                <p:oleObj name="Equation" r:id="rId4" imgW="495000" imgH="241200" progId="Equation.3">
                  <p:embed/>
                  <p:pic>
                    <p:nvPicPr>
                      <p:cNvPr id="20275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7849" y="2736273"/>
                        <a:ext cx="858837" cy="411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6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8089423"/>
              </p:ext>
            </p:extLst>
          </p:nvPr>
        </p:nvGraphicFramePr>
        <p:xfrm>
          <a:off x="6917656" y="2756031"/>
          <a:ext cx="750888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45" name="Equation" r:id="rId6" imgW="444240" imgH="228600" progId="Equation.3">
                  <p:embed/>
                </p:oleObj>
              </mc:Choice>
              <mc:Fallback>
                <p:oleObj name="Equation" r:id="rId6" imgW="444240" imgH="228600" progId="Equation.3">
                  <p:embed/>
                  <p:pic>
                    <p:nvPicPr>
                      <p:cNvPr id="20276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7656" y="2756031"/>
                        <a:ext cx="750888" cy="382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6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3182553"/>
              </p:ext>
            </p:extLst>
          </p:nvPr>
        </p:nvGraphicFramePr>
        <p:xfrm>
          <a:off x="4158293" y="3374878"/>
          <a:ext cx="20383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46" name="Equation" r:id="rId8" imgW="1231560" imgH="241200" progId="Equation.3">
                  <p:embed/>
                </p:oleObj>
              </mc:Choice>
              <mc:Fallback>
                <p:oleObj name="Equation" r:id="rId8" imgW="1231560" imgH="241200" progId="Equation.3">
                  <p:embed/>
                  <p:pic>
                    <p:nvPicPr>
                      <p:cNvPr id="20276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8293" y="3374878"/>
                        <a:ext cx="2038350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6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2203171"/>
              </p:ext>
            </p:extLst>
          </p:nvPr>
        </p:nvGraphicFramePr>
        <p:xfrm>
          <a:off x="1973023" y="3349059"/>
          <a:ext cx="762000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47" name="Equation" r:id="rId10" imgW="418918" imgH="203112" progId="Equation.3">
                  <p:embed/>
                </p:oleObj>
              </mc:Choice>
              <mc:Fallback>
                <p:oleObj name="Equation" r:id="rId10" imgW="418918" imgH="203112" progId="Equation.3">
                  <p:embed/>
                  <p:pic>
                    <p:nvPicPr>
                      <p:cNvPr id="202763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3023" y="3349059"/>
                        <a:ext cx="762000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2769" name="Line 17"/>
          <p:cNvSpPr>
            <a:spLocks noChangeShapeType="1"/>
          </p:cNvSpPr>
          <p:nvPr/>
        </p:nvSpPr>
        <p:spPr bwMode="auto">
          <a:xfrm>
            <a:off x="1617543" y="3980417"/>
            <a:ext cx="2819400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0277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7155322"/>
              </p:ext>
            </p:extLst>
          </p:nvPr>
        </p:nvGraphicFramePr>
        <p:xfrm>
          <a:off x="1584205" y="1830964"/>
          <a:ext cx="2373313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48" name="Equation" r:id="rId12" imgW="1206360" imgH="457200" progId="Equation.3">
                  <p:embed/>
                </p:oleObj>
              </mc:Choice>
              <mc:Fallback>
                <p:oleObj name="Equation" r:id="rId12" imgW="1206360" imgH="457200" progId="Equation.3">
                  <p:embed/>
                  <p:pic>
                    <p:nvPicPr>
                      <p:cNvPr id="20277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4205" y="1830964"/>
                        <a:ext cx="2373313" cy="896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71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033626"/>
              </p:ext>
            </p:extLst>
          </p:nvPr>
        </p:nvGraphicFramePr>
        <p:xfrm>
          <a:off x="4381264" y="1888967"/>
          <a:ext cx="12573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49" name="Equation" r:id="rId14" imgW="698400" imgH="203040" progId="Equation.3">
                  <p:embed/>
                </p:oleObj>
              </mc:Choice>
              <mc:Fallback>
                <p:oleObj name="Equation" r:id="rId14" imgW="698400" imgH="203040" progId="Equation.3">
                  <p:embed/>
                  <p:pic>
                    <p:nvPicPr>
                      <p:cNvPr id="202771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264" y="1888967"/>
                        <a:ext cx="1257300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72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2885402"/>
              </p:ext>
            </p:extLst>
          </p:nvPr>
        </p:nvGraphicFramePr>
        <p:xfrm>
          <a:off x="7860256" y="3038083"/>
          <a:ext cx="533656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50" name="Equation" r:id="rId16" imgW="291960" imgH="228600" progId="Equation.3">
                  <p:embed/>
                </p:oleObj>
              </mc:Choice>
              <mc:Fallback>
                <p:oleObj name="Equation" r:id="rId16" imgW="291960" imgH="228600" progId="Equation.3">
                  <p:embed/>
                  <p:pic>
                    <p:nvPicPr>
                      <p:cNvPr id="202772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60256" y="3038083"/>
                        <a:ext cx="533656" cy="412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74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1578293"/>
              </p:ext>
            </p:extLst>
          </p:nvPr>
        </p:nvGraphicFramePr>
        <p:xfrm>
          <a:off x="3847864" y="3019294"/>
          <a:ext cx="53340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51" name="Equation" r:id="rId18" imgW="291973" imgH="228501" progId="Equation.3">
                  <p:embed/>
                </p:oleObj>
              </mc:Choice>
              <mc:Fallback>
                <p:oleObj name="Equation" r:id="rId18" imgW="291973" imgH="228501" progId="Equation.3">
                  <p:embed/>
                  <p:pic>
                    <p:nvPicPr>
                      <p:cNvPr id="202774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7864" y="3019294"/>
                        <a:ext cx="533400" cy="41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71154" y="2239673"/>
            <a:ext cx="3245933" cy="58189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34850" y="4920749"/>
            <a:ext cx="74279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For </a:t>
            </a:r>
            <a:r>
              <a:rPr lang="en-US" sz="2000" b="1" dirty="0">
                <a:solidFill>
                  <a:srgbClr val="0000FF"/>
                </a:solidFill>
              </a:rPr>
              <a:t>discrete-time LTI systems</a:t>
            </a:r>
            <a:r>
              <a:rPr lang="en-US" sz="2000" dirty="0">
                <a:solidFill>
                  <a:srgbClr val="0000FF"/>
                </a:solidFill>
              </a:rPr>
              <a:t>, the concept is similarly defined.</a:t>
            </a:r>
          </a:p>
        </p:txBody>
      </p:sp>
    </p:spTree>
    <p:extLst>
      <p:ext uri="{BB962C8B-B14F-4D97-AF65-F5344CB8AC3E}">
        <p14:creationId xmlns:p14="http://schemas.microsoft.com/office/powerpoint/2010/main" val="1877044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Controllability</a:t>
            </a:r>
          </a:p>
        </p:txBody>
      </p:sp>
      <p:sp>
        <p:nvSpPr>
          <p:cNvPr id="200708" name="Text Box 4"/>
          <p:cNvSpPr txBox="1">
            <a:spLocks noChangeArrowheads="1"/>
          </p:cNvSpPr>
          <p:nvPr/>
        </p:nvSpPr>
        <p:spPr bwMode="auto">
          <a:xfrm>
            <a:off x="745299" y="1455107"/>
            <a:ext cx="6400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Discrete-time LTI system:</a:t>
            </a:r>
          </a:p>
        </p:txBody>
      </p:sp>
      <p:sp>
        <p:nvSpPr>
          <p:cNvPr id="200710" name="Line 6"/>
          <p:cNvSpPr>
            <a:spLocks noChangeShapeType="1"/>
          </p:cNvSpPr>
          <p:nvPr/>
        </p:nvSpPr>
        <p:spPr bwMode="auto">
          <a:xfrm>
            <a:off x="1888299" y="2521907"/>
            <a:ext cx="2209800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0711" name="Text Box 7"/>
          <p:cNvSpPr txBox="1">
            <a:spLocks noChangeArrowheads="1"/>
          </p:cNvSpPr>
          <p:nvPr/>
        </p:nvSpPr>
        <p:spPr bwMode="auto">
          <a:xfrm>
            <a:off x="673970" y="2799338"/>
            <a:ext cx="7638757" cy="64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C00000"/>
                </a:solidFill>
              </a:rPr>
              <a:t>Controllability: </a:t>
            </a:r>
            <a:r>
              <a:rPr lang="en-US" altLang="en-US" b="1" dirty="0">
                <a:solidFill>
                  <a:srgbClr val="0000FF"/>
                </a:solidFill>
              </a:rPr>
              <a:t>The above discrete-time LTI system is (completely) </a:t>
            </a:r>
            <a:r>
              <a:rPr lang="en-US" altLang="en-US" b="1" dirty="0">
                <a:solidFill>
                  <a:srgbClr val="7030A0"/>
                </a:solidFill>
              </a:rPr>
              <a:t>controllable </a:t>
            </a:r>
            <a:r>
              <a:rPr lang="en-US" altLang="en-US" b="1" dirty="0">
                <a:solidFill>
                  <a:srgbClr val="CC0000"/>
                </a:solidFill>
              </a:rPr>
              <a:t>if and only if</a:t>
            </a:r>
            <a:r>
              <a:rPr lang="en-US" altLang="en-US" b="1" dirty="0">
                <a:solidFill>
                  <a:srgbClr val="0000FF"/>
                </a:solidFill>
              </a:rPr>
              <a:t> the following controllability matrix has </a:t>
            </a:r>
            <a:r>
              <a:rPr lang="en-US" altLang="en-US" b="1" dirty="0">
                <a:solidFill>
                  <a:schemeClr val="hlink"/>
                </a:solidFill>
              </a:rPr>
              <a:t>full row-rank</a:t>
            </a:r>
            <a:r>
              <a:rPr lang="en-US" altLang="en-US" b="1" dirty="0">
                <a:solidFill>
                  <a:srgbClr val="0000FF"/>
                </a:solidFill>
              </a:rPr>
              <a:t>:</a:t>
            </a:r>
          </a:p>
        </p:txBody>
      </p:sp>
      <p:graphicFrame>
        <p:nvGraphicFramePr>
          <p:cNvPr id="20071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1905448"/>
              </p:ext>
            </p:extLst>
          </p:nvPr>
        </p:nvGraphicFramePr>
        <p:xfrm>
          <a:off x="2020855" y="3744119"/>
          <a:ext cx="3688557" cy="48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46" name="Equation" r:id="rId4" imgW="1968480" imgH="253800" progId="Equation.3">
                  <p:embed/>
                </p:oleObj>
              </mc:Choice>
              <mc:Fallback>
                <p:oleObj name="Equation" r:id="rId4" imgW="1968480" imgH="253800" progId="Equation.3">
                  <p:embed/>
                  <p:pic>
                    <p:nvPicPr>
                      <p:cNvPr id="20071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0855" y="3744119"/>
                        <a:ext cx="3688557" cy="4821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071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3483908"/>
              </p:ext>
            </p:extLst>
          </p:nvPr>
        </p:nvGraphicFramePr>
        <p:xfrm>
          <a:off x="2180399" y="4801557"/>
          <a:ext cx="5546725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47" name="Equation" r:id="rId6" imgW="2984400" imgH="736560" progId="Equation.3">
                  <p:embed/>
                </p:oleObj>
              </mc:Choice>
              <mc:Fallback>
                <p:oleObj name="Equation" r:id="rId6" imgW="2984400" imgH="736560" progId="Equation.3">
                  <p:embed/>
                  <p:pic>
                    <p:nvPicPr>
                      <p:cNvPr id="20071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0399" y="4801557"/>
                        <a:ext cx="5546725" cy="1368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0714" name="Text Box 10"/>
          <p:cNvSpPr txBox="1">
            <a:spLocks noChangeArrowheads="1"/>
          </p:cNvSpPr>
          <p:nvPr/>
        </p:nvSpPr>
        <p:spPr bwMode="auto">
          <a:xfrm>
            <a:off x="669099" y="4503107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CC0000"/>
                </a:solidFill>
              </a:rPr>
              <a:t>Example:</a:t>
            </a:r>
          </a:p>
        </p:txBody>
      </p:sp>
      <p:graphicFrame>
        <p:nvGraphicFramePr>
          <p:cNvPr id="20071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7480077"/>
              </p:ext>
            </p:extLst>
          </p:nvPr>
        </p:nvGraphicFramePr>
        <p:xfrm>
          <a:off x="1888299" y="1902400"/>
          <a:ext cx="2124075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48" name="Equation" r:id="rId8" imgW="1079280" imgH="457200" progId="Equation.3">
                  <p:embed/>
                </p:oleObj>
              </mc:Choice>
              <mc:Fallback>
                <p:oleObj name="Equation" r:id="rId8" imgW="1079280" imgH="457200" progId="Equation.3">
                  <p:embed/>
                  <p:pic>
                    <p:nvPicPr>
                      <p:cNvPr id="20071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8299" y="1902400"/>
                        <a:ext cx="2124075" cy="896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071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9738420"/>
              </p:ext>
            </p:extLst>
          </p:nvPr>
        </p:nvGraphicFramePr>
        <p:xfrm>
          <a:off x="4453699" y="1961519"/>
          <a:ext cx="1255713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49" name="Equation" r:id="rId10" imgW="698400" imgH="203040" progId="Equation.3">
                  <p:embed/>
                </p:oleObj>
              </mc:Choice>
              <mc:Fallback>
                <p:oleObj name="Equation" r:id="rId10" imgW="698400" imgH="203040" progId="Equation.3">
                  <p:embed/>
                  <p:pic>
                    <p:nvPicPr>
                      <p:cNvPr id="200717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3699" y="1961519"/>
                        <a:ext cx="1255713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738208" y="2288689"/>
            <a:ext cx="2613891" cy="5357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40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Observability</a:t>
            </a:r>
          </a:p>
        </p:txBody>
      </p:sp>
      <p:graphicFrame>
        <p:nvGraphicFramePr>
          <p:cNvPr id="20889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1300282"/>
              </p:ext>
            </p:extLst>
          </p:nvPr>
        </p:nvGraphicFramePr>
        <p:xfrm>
          <a:off x="1720274" y="1870364"/>
          <a:ext cx="2286000" cy="120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7" name="Equation" r:id="rId4" imgW="1206360" imgH="634680" progId="Equation.3">
                  <p:embed/>
                </p:oleObj>
              </mc:Choice>
              <mc:Fallback>
                <p:oleObj name="Equation" r:id="rId4" imgW="1206360" imgH="634680" progId="Equation.3">
                  <p:embed/>
                  <p:pic>
                    <p:nvPicPr>
                      <p:cNvPr id="20889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0274" y="1870364"/>
                        <a:ext cx="2286000" cy="1208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900" name="Text Box 4"/>
          <p:cNvSpPr txBox="1">
            <a:spLocks noChangeArrowheads="1"/>
          </p:cNvSpPr>
          <p:nvPr/>
        </p:nvSpPr>
        <p:spPr bwMode="auto">
          <a:xfrm>
            <a:off x="653474" y="1336964"/>
            <a:ext cx="419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Continuous-time LTV system:</a:t>
            </a:r>
          </a:p>
        </p:txBody>
      </p:sp>
      <p:graphicFrame>
        <p:nvGraphicFramePr>
          <p:cNvPr id="20890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4177610"/>
              </p:ext>
            </p:extLst>
          </p:nvPr>
        </p:nvGraphicFramePr>
        <p:xfrm>
          <a:off x="5892513" y="3403601"/>
          <a:ext cx="205422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8" name="Equation" r:id="rId6" imgW="1130040" imgH="228600" progId="Equation.3">
                  <p:embed/>
                </p:oleObj>
              </mc:Choice>
              <mc:Fallback>
                <p:oleObj name="Equation" r:id="rId6" imgW="1130040" imgH="228600" progId="Equation.3">
                  <p:embed/>
                  <p:pic>
                    <p:nvPicPr>
                      <p:cNvPr id="2089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2513" y="3403601"/>
                        <a:ext cx="2054225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902" name="Text Box 6"/>
          <p:cNvSpPr txBox="1">
            <a:spLocks noChangeArrowheads="1"/>
          </p:cNvSpPr>
          <p:nvPr/>
        </p:nvSpPr>
        <p:spPr bwMode="auto">
          <a:xfrm>
            <a:off x="653474" y="3394364"/>
            <a:ext cx="55626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CC0000"/>
                </a:solidFill>
              </a:rPr>
              <a:t>Observability:</a:t>
            </a:r>
            <a:r>
              <a:rPr lang="en-US" altLang="en-US" sz="2000">
                <a:solidFill>
                  <a:srgbClr val="0000FF"/>
                </a:solidFill>
              </a:rPr>
              <a:t> If any input-output pair </a:t>
            </a:r>
            <a:r>
              <a:rPr lang="en-US" altLang="en-US" sz="2000">
                <a:latin typeface="Times New Roman" panose="02020603050405020304" pitchFamily="18" charset="0"/>
              </a:rPr>
              <a:t>(u(</a:t>
            </a:r>
            <a:r>
              <a:rPr lang="en-US" altLang="en-US" sz="2000" i="1">
                <a:latin typeface="Times New Roman" panose="02020603050405020304" pitchFamily="18" charset="0"/>
              </a:rPr>
              <a:t>t</a:t>
            </a:r>
            <a:r>
              <a:rPr lang="en-US" altLang="en-US" sz="2000">
                <a:latin typeface="Times New Roman" panose="02020603050405020304" pitchFamily="18" charset="0"/>
              </a:rPr>
              <a:t>), y(</a:t>
            </a:r>
            <a:r>
              <a:rPr lang="en-US" altLang="en-US" sz="2000" i="1">
                <a:latin typeface="Times New Roman" panose="02020603050405020304" pitchFamily="18" charset="0"/>
              </a:rPr>
              <a:t>t</a:t>
            </a:r>
            <a:r>
              <a:rPr lang="en-US" altLang="en-US" sz="2000">
                <a:latin typeface="Times New Roman" panose="02020603050405020304" pitchFamily="18" charset="0"/>
              </a:rPr>
              <a:t>)),</a:t>
            </a:r>
            <a:r>
              <a:rPr lang="en-US" altLang="en-US" sz="2000">
                <a:solidFill>
                  <a:srgbClr val="0000FF"/>
                </a:solidFill>
              </a:rPr>
              <a:t> uniquely determines the initial state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Thus</a:t>
            </a:r>
            <a:r>
              <a:rPr lang="en-US" altLang="en-US" sz="2000">
                <a:solidFill>
                  <a:schemeClr val="folHlink"/>
                </a:solidFill>
              </a:rPr>
              <a:t>, </a:t>
            </a:r>
            <a:r>
              <a:rPr lang="en-US" altLang="en-US" sz="2000">
                <a:solidFill>
                  <a:schemeClr val="accent2"/>
                </a:solidFill>
              </a:rPr>
              <a:t>the system is said to be</a:t>
            </a:r>
            <a:r>
              <a:rPr lang="en-US" altLang="en-US" sz="2000">
                <a:solidFill>
                  <a:schemeClr val="folHlink"/>
                </a:solidFill>
              </a:rPr>
              <a:t> </a:t>
            </a:r>
            <a:r>
              <a:rPr lang="en-US" altLang="en-US" sz="2000">
                <a:solidFill>
                  <a:srgbClr val="0000FF"/>
                </a:solidFill>
              </a:rPr>
              <a:t>observable at</a:t>
            </a:r>
            <a:r>
              <a:rPr lang="en-US" altLang="en-US" sz="2000">
                <a:solidFill>
                  <a:schemeClr val="accent1"/>
                </a:solidFill>
              </a:rPr>
              <a:t> </a:t>
            </a:r>
          </a:p>
        </p:txBody>
      </p:sp>
      <p:graphicFrame>
        <p:nvGraphicFramePr>
          <p:cNvPr id="20890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8285710"/>
              </p:ext>
            </p:extLst>
          </p:nvPr>
        </p:nvGraphicFramePr>
        <p:xfrm>
          <a:off x="4598558" y="3722977"/>
          <a:ext cx="762000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9" name="Equation" r:id="rId8" imgW="495000" imgH="241200" progId="Equation.3">
                  <p:embed/>
                </p:oleObj>
              </mc:Choice>
              <mc:Fallback>
                <p:oleObj name="Equation" r:id="rId8" imgW="495000" imgH="241200" progId="Equation.3">
                  <p:embed/>
                  <p:pic>
                    <p:nvPicPr>
                      <p:cNvPr id="20890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8558" y="3722977"/>
                        <a:ext cx="762000" cy="365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90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9685094"/>
              </p:ext>
            </p:extLst>
          </p:nvPr>
        </p:nvGraphicFramePr>
        <p:xfrm>
          <a:off x="5327074" y="4156364"/>
          <a:ext cx="685800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40" name="Equation" r:id="rId10" imgW="406224" imgH="228501" progId="Equation.3">
                  <p:embed/>
                </p:oleObj>
              </mc:Choice>
              <mc:Fallback>
                <p:oleObj name="Equation" r:id="rId10" imgW="406224" imgH="228501" progId="Equation.3">
                  <p:embed/>
                  <p:pic>
                    <p:nvPicPr>
                      <p:cNvPr id="20890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7074" y="4156364"/>
                        <a:ext cx="685800" cy="382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914" name="Text Box 18"/>
          <p:cNvSpPr txBox="1">
            <a:spLocks noChangeArrowheads="1"/>
          </p:cNvSpPr>
          <p:nvPr/>
        </p:nvSpPr>
        <p:spPr bwMode="auto">
          <a:xfrm>
            <a:off x="729674" y="4689763"/>
            <a:ext cx="744355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chemeClr val="accent2"/>
                </a:solidFill>
              </a:rPr>
              <a:t>The system is said to be </a:t>
            </a:r>
            <a:r>
              <a:rPr lang="en-US" altLang="en-US" b="1" dirty="0">
                <a:solidFill>
                  <a:srgbClr val="0000FF"/>
                </a:solidFill>
              </a:rPr>
              <a:t>(completely) observable</a:t>
            </a:r>
            <a:r>
              <a:rPr lang="en-US" altLang="en-US" b="1" dirty="0">
                <a:solidFill>
                  <a:schemeClr val="accent2"/>
                </a:solidFill>
              </a:rPr>
              <a:t> if it is observable at every initial time</a:t>
            </a:r>
          </a:p>
        </p:txBody>
      </p:sp>
      <p:graphicFrame>
        <p:nvGraphicFramePr>
          <p:cNvPr id="208917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7907189"/>
              </p:ext>
            </p:extLst>
          </p:nvPr>
        </p:nvGraphicFramePr>
        <p:xfrm>
          <a:off x="4692074" y="2368839"/>
          <a:ext cx="15240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41" name="Equation" r:id="rId12" imgW="838200" imgH="228600" progId="Equation.3">
                  <p:embed/>
                </p:oleObj>
              </mc:Choice>
              <mc:Fallback>
                <p:oleObj name="Equation" r:id="rId12" imgW="838200" imgH="228600" progId="Equation.3">
                  <p:embed/>
                  <p:pic>
                    <p:nvPicPr>
                      <p:cNvPr id="208917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2074" y="2368839"/>
                        <a:ext cx="15240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7308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Observability</a:t>
            </a:r>
          </a:p>
        </p:txBody>
      </p:sp>
      <p:graphicFrame>
        <p:nvGraphicFramePr>
          <p:cNvPr id="2170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6208903"/>
              </p:ext>
            </p:extLst>
          </p:nvPr>
        </p:nvGraphicFramePr>
        <p:xfrm>
          <a:off x="1752600" y="1905000"/>
          <a:ext cx="1684338" cy="120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42" name="Equation" r:id="rId4" imgW="888840" imgH="634680" progId="Equation.3">
                  <p:embed/>
                </p:oleObj>
              </mc:Choice>
              <mc:Fallback>
                <p:oleObj name="Equation" r:id="rId4" imgW="888840" imgH="634680" progId="Equation.3">
                  <p:embed/>
                  <p:pic>
                    <p:nvPicPr>
                      <p:cNvPr id="21709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905000"/>
                        <a:ext cx="1684338" cy="1208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7092" name="Text Box 4"/>
          <p:cNvSpPr txBox="1">
            <a:spLocks noChangeArrowheads="1"/>
          </p:cNvSpPr>
          <p:nvPr/>
        </p:nvSpPr>
        <p:spPr bwMode="auto">
          <a:xfrm>
            <a:off x="685800" y="1447800"/>
            <a:ext cx="6400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General continuous-time LTI system:</a:t>
            </a:r>
          </a:p>
        </p:txBody>
      </p:sp>
      <p:graphicFrame>
        <p:nvGraphicFramePr>
          <p:cNvPr id="21709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0690672"/>
              </p:ext>
            </p:extLst>
          </p:nvPr>
        </p:nvGraphicFramePr>
        <p:xfrm>
          <a:off x="4114800" y="2362200"/>
          <a:ext cx="15240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43" name="Equation" r:id="rId6" imgW="838200" imgH="228600" progId="Equation.3">
                  <p:embed/>
                </p:oleObj>
              </mc:Choice>
              <mc:Fallback>
                <p:oleObj name="Equation" r:id="rId6" imgW="838200" imgH="228600" progId="Equation.3">
                  <p:embed/>
                  <p:pic>
                    <p:nvPicPr>
                      <p:cNvPr id="21709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2362200"/>
                        <a:ext cx="15240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7095" name="Text Box 7"/>
          <p:cNvSpPr txBox="1">
            <a:spLocks noChangeArrowheads="1"/>
          </p:cNvSpPr>
          <p:nvPr/>
        </p:nvSpPr>
        <p:spPr bwMode="auto">
          <a:xfrm>
            <a:off x="685800" y="3200400"/>
            <a:ext cx="77724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CC0000"/>
                </a:solidFill>
              </a:rPr>
              <a:t>Observability:</a:t>
            </a:r>
            <a:r>
              <a:rPr lang="en-US" altLang="en-US" b="1" dirty="0">
                <a:solidFill>
                  <a:srgbClr val="0000FF"/>
                </a:solidFill>
              </a:rPr>
              <a:t> The above continuous-time LTI system is (completely) </a:t>
            </a:r>
            <a:r>
              <a:rPr lang="en-US" altLang="en-US" b="1" dirty="0">
                <a:solidFill>
                  <a:srgbClr val="7030A0"/>
                </a:solidFill>
              </a:rPr>
              <a:t>observable </a:t>
            </a:r>
            <a:r>
              <a:rPr lang="en-US" altLang="en-US" b="1" dirty="0">
                <a:solidFill>
                  <a:srgbClr val="CC0000"/>
                </a:solidFill>
              </a:rPr>
              <a:t>if and only if</a:t>
            </a:r>
            <a:r>
              <a:rPr lang="en-US" altLang="en-US" b="1" dirty="0">
                <a:solidFill>
                  <a:srgbClr val="0000FF"/>
                </a:solidFill>
              </a:rPr>
              <a:t> the following observability matrix has </a:t>
            </a:r>
            <a:r>
              <a:rPr lang="en-US" altLang="en-US" b="1" dirty="0">
                <a:solidFill>
                  <a:schemeClr val="hlink"/>
                </a:solidFill>
              </a:rPr>
              <a:t>full column-rank</a:t>
            </a:r>
            <a:r>
              <a:rPr lang="en-US" altLang="en-US" b="1" dirty="0">
                <a:solidFill>
                  <a:srgbClr val="0000FF"/>
                </a:solidFill>
              </a:rPr>
              <a:t>:</a:t>
            </a:r>
          </a:p>
        </p:txBody>
      </p:sp>
      <p:sp>
        <p:nvSpPr>
          <p:cNvPr id="217098" name="Text Box 10"/>
          <p:cNvSpPr txBox="1">
            <a:spLocks noChangeArrowheads="1"/>
          </p:cNvSpPr>
          <p:nvPr/>
        </p:nvSpPr>
        <p:spPr bwMode="auto">
          <a:xfrm>
            <a:off x="2971800" y="4343400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CC0000"/>
                </a:solidFill>
              </a:rPr>
              <a:t>Example:</a:t>
            </a:r>
          </a:p>
        </p:txBody>
      </p:sp>
      <p:graphicFrame>
        <p:nvGraphicFramePr>
          <p:cNvPr id="217100" name="Object 12"/>
          <p:cNvGraphicFramePr>
            <a:graphicFrameLocks noChangeAspect="1"/>
          </p:cNvGraphicFramePr>
          <p:nvPr/>
        </p:nvGraphicFramePr>
        <p:xfrm>
          <a:off x="685800" y="4267200"/>
          <a:ext cx="1752600" cy="160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44" name="Equation" r:id="rId8" imgW="1003300" imgH="914400" progId="Equation.3">
                  <p:embed/>
                </p:oleObj>
              </mc:Choice>
              <mc:Fallback>
                <p:oleObj name="Equation" r:id="rId8" imgW="1003300" imgH="914400" progId="Equation.3">
                  <p:embed/>
                  <p:pic>
                    <p:nvPicPr>
                      <p:cNvPr id="21710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267200"/>
                        <a:ext cx="1752600" cy="1601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102" name="Object 14"/>
          <p:cNvGraphicFramePr>
            <a:graphicFrameLocks noChangeAspect="1"/>
          </p:cNvGraphicFramePr>
          <p:nvPr/>
        </p:nvGraphicFramePr>
        <p:xfrm>
          <a:off x="2667000" y="4876800"/>
          <a:ext cx="5791200" cy="124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45" name="Equation" r:id="rId10" imgW="3301920" imgH="711000" progId="Equation.3">
                  <p:embed/>
                </p:oleObj>
              </mc:Choice>
              <mc:Fallback>
                <p:oleObj name="Equation" r:id="rId10" imgW="3301920" imgH="711000" progId="Equation.3">
                  <p:embed/>
                  <p:pic>
                    <p:nvPicPr>
                      <p:cNvPr id="217102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876800"/>
                        <a:ext cx="5791200" cy="1247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2131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Observability</a:t>
            </a:r>
          </a:p>
        </p:txBody>
      </p:sp>
      <p:sp>
        <p:nvSpPr>
          <p:cNvPr id="221187" name="Text Box 3"/>
          <p:cNvSpPr txBox="1">
            <a:spLocks noChangeArrowheads="1"/>
          </p:cNvSpPr>
          <p:nvPr/>
        </p:nvSpPr>
        <p:spPr bwMode="auto">
          <a:xfrm>
            <a:off x="877866" y="1447800"/>
            <a:ext cx="6400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Discrete-time LTI system:</a:t>
            </a:r>
          </a:p>
        </p:txBody>
      </p:sp>
      <p:sp>
        <p:nvSpPr>
          <p:cNvPr id="221189" name="Text Box 5"/>
          <p:cNvSpPr txBox="1">
            <a:spLocks noChangeArrowheads="1"/>
          </p:cNvSpPr>
          <p:nvPr/>
        </p:nvSpPr>
        <p:spPr bwMode="auto">
          <a:xfrm>
            <a:off x="877865" y="2819400"/>
            <a:ext cx="706540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C00000"/>
                </a:solidFill>
              </a:rPr>
              <a:t>Criterion:</a:t>
            </a:r>
            <a:r>
              <a:rPr lang="en-US" altLang="en-US" b="1" dirty="0">
                <a:solidFill>
                  <a:srgbClr val="0000FF"/>
                </a:solidFill>
              </a:rPr>
              <a:t> The above discrete-time LTI system is (completely)</a:t>
            </a:r>
            <a:r>
              <a:rPr lang="en-US" altLang="en-US" b="1" dirty="0">
                <a:solidFill>
                  <a:srgbClr val="7030A0"/>
                </a:solidFill>
              </a:rPr>
              <a:t> observable </a:t>
            </a:r>
            <a:r>
              <a:rPr lang="en-US" altLang="en-US" b="1" dirty="0">
                <a:solidFill>
                  <a:srgbClr val="CC0000"/>
                </a:solidFill>
              </a:rPr>
              <a:t>if and only if</a:t>
            </a:r>
            <a:r>
              <a:rPr lang="en-US" altLang="en-US" b="1" dirty="0">
                <a:solidFill>
                  <a:srgbClr val="0000FF"/>
                </a:solidFill>
              </a:rPr>
              <a:t> the following observability matrix has </a:t>
            </a:r>
            <a:r>
              <a:rPr lang="en-US" altLang="en-US" b="1" dirty="0">
                <a:solidFill>
                  <a:schemeClr val="hlink"/>
                </a:solidFill>
              </a:rPr>
              <a:t>full column-rank</a:t>
            </a:r>
            <a:r>
              <a:rPr lang="en-US" altLang="en-US" b="1" dirty="0">
                <a:solidFill>
                  <a:srgbClr val="0000FF"/>
                </a:solidFill>
              </a:rPr>
              <a:t>:</a:t>
            </a:r>
          </a:p>
        </p:txBody>
      </p:sp>
      <p:graphicFrame>
        <p:nvGraphicFramePr>
          <p:cNvPr id="22119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2013408"/>
              </p:ext>
            </p:extLst>
          </p:nvPr>
        </p:nvGraphicFramePr>
        <p:xfrm>
          <a:off x="2030391" y="1828800"/>
          <a:ext cx="2124075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90" name="Equation" r:id="rId4" imgW="1079280" imgH="457200" progId="Equation.3">
                  <p:embed/>
                </p:oleObj>
              </mc:Choice>
              <mc:Fallback>
                <p:oleObj name="Equation" r:id="rId4" imgW="1079280" imgH="457200" progId="Equation.3">
                  <p:embed/>
                  <p:pic>
                    <p:nvPicPr>
                      <p:cNvPr id="22119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0391" y="1828800"/>
                        <a:ext cx="2124075" cy="896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1195" name="Text Box 11"/>
          <p:cNvSpPr txBox="1">
            <a:spLocks noChangeArrowheads="1"/>
          </p:cNvSpPr>
          <p:nvPr/>
        </p:nvSpPr>
        <p:spPr bwMode="auto">
          <a:xfrm>
            <a:off x="2991633" y="3949070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CC0000"/>
                </a:solidFill>
              </a:rPr>
              <a:t>Example:</a:t>
            </a:r>
          </a:p>
        </p:txBody>
      </p:sp>
      <p:graphicFrame>
        <p:nvGraphicFramePr>
          <p:cNvPr id="22119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6014483"/>
              </p:ext>
            </p:extLst>
          </p:nvPr>
        </p:nvGraphicFramePr>
        <p:xfrm>
          <a:off x="934233" y="3872870"/>
          <a:ext cx="1752600" cy="160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91" name="Equation" r:id="rId6" imgW="1003300" imgH="914400" progId="Equation.3">
                  <p:embed/>
                </p:oleObj>
              </mc:Choice>
              <mc:Fallback>
                <p:oleObj name="Equation" r:id="rId6" imgW="1003300" imgH="914400" progId="Equation.3">
                  <p:embed/>
                  <p:pic>
                    <p:nvPicPr>
                      <p:cNvPr id="22119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4233" y="3872870"/>
                        <a:ext cx="1752600" cy="1601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119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510158"/>
              </p:ext>
            </p:extLst>
          </p:nvPr>
        </p:nvGraphicFramePr>
        <p:xfrm>
          <a:off x="3067833" y="4482470"/>
          <a:ext cx="5410200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92" name="Equation" r:id="rId8" imgW="3301920" imgH="711000" progId="Equation.3">
                  <p:embed/>
                </p:oleObj>
              </mc:Choice>
              <mc:Fallback>
                <p:oleObj name="Equation" r:id="rId8" imgW="3301920" imgH="711000" progId="Equation.3">
                  <p:embed/>
                  <p:pic>
                    <p:nvPicPr>
                      <p:cNvPr id="221197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7833" y="4482470"/>
                        <a:ext cx="5410200" cy="1165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119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9179084"/>
              </p:ext>
            </p:extLst>
          </p:nvPr>
        </p:nvGraphicFramePr>
        <p:xfrm>
          <a:off x="4602141" y="2133600"/>
          <a:ext cx="1255713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93" name="Equation" r:id="rId10" imgW="698400" imgH="203040" progId="Equation.3">
                  <p:embed/>
                </p:oleObj>
              </mc:Choice>
              <mc:Fallback>
                <p:oleObj name="Equation" r:id="rId10" imgW="698400" imgH="203040" progId="Equation.3">
                  <p:embed/>
                  <p:pic>
                    <p:nvPicPr>
                      <p:cNvPr id="22119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2141" y="2133600"/>
                        <a:ext cx="1255713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7326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ext Box 2"/>
          <p:cNvSpPr txBox="1">
            <a:spLocks noChangeArrowheads="1"/>
          </p:cNvSpPr>
          <p:nvPr/>
        </p:nvSpPr>
        <p:spPr bwMode="auto">
          <a:xfrm>
            <a:off x="12954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Duality</a:t>
            </a:r>
          </a:p>
        </p:txBody>
      </p:sp>
      <p:graphicFrame>
        <p:nvGraphicFramePr>
          <p:cNvPr id="1228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7541639"/>
              </p:ext>
            </p:extLst>
          </p:nvPr>
        </p:nvGraphicFramePr>
        <p:xfrm>
          <a:off x="2015837" y="1905000"/>
          <a:ext cx="1684338" cy="120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38" name="Equation" r:id="rId4" imgW="888840" imgH="634680" progId="Equation.3">
                  <p:embed/>
                </p:oleObj>
              </mc:Choice>
              <mc:Fallback>
                <p:oleObj name="Equation" r:id="rId4" imgW="888840" imgH="634680" progId="Equation.3">
                  <p:embed/>
                  <p:pic>
                    <p:nvPicPr>
                      <p:cNvPr id="1228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5837" y="1905000"/>
                        <a:ext cx="1684338" cy="1208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884" name="Text Box 4"/>
          <p:cNvSpPr txBox="1">
            <a:spLocks noChangeArrowheads="1"/>
          </p:cNvSpPr>
          <p:nvPr/>
        </p:nvSpPr>
        <p:spPr bwMode="auto">
          <a:xfrm>
            <a:off x="1025237" y="1439862"/>
            <a:ext cx="6400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Continuous-time LTI system:</a:t>
            </a:r>
          </a:p>
        </p:txBody>
      </p:sp>
      <p:graphicFrame>
        <p:nvGraphicFramePr>
          <p:cNvPr id="12288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8148531"/>
              </p:ext>
            </p:extLst>
          </p:nvPr>
        </p:nvGraphicFramePr>
        <p:xfrm>
          <a:off x="4378037" y="2362200"/>
          <a:ext cx="15240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39" name="Equation" r:id="rId6" imgW="838200" imgH="228600" progId="Equation.3">
                  <p:embed/>
                </p:oleObj>
              </mc:Choice>
              <mc:Fallback>
                <p:oleObj name="Equation" r:id="rId6" imgW="838200" imgH="228600" progId="Equation.3">
                  <p:embed/>
                  <p:pic>
                    <p:nvPicPr>
                      <p:cNvPr id="12288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8037" y="2362200"/>
                        <a:ext cx="15240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8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5232025"/>
              </p:ext>
            </p:extLst>
          </p:nvPr>
        </p:nvGraphicFramePr>
        <p:xfrm>
          <a:off x="1939637" y="3810000"/>
          <a:ext cx="1981200" cy="120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40" name="Equation" r:id="rId8" imgW="1041120" imgH="634680" progId="Equation.3">
                  <p:embed/>
                </p:oleObj>
              </mc:Choice>
              <mc:Fallback>
                <p:oleObj name="Equation" r:id="rId8" imgW="1041120" imgH="634680" progId="Equation.3">
                  <p:embed/>
                  <p:pic>
                    <p:nvPicPr>
                      <p:cNvPr id="12288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9637" y="3810000"/>
                        <a:ext cx="1981200" cy="1208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8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9354915"/>
              </p:ext>
            </p:extLst>
          </p:nvPr>
        </p:nvGraphicFramePr>
        <p:xfrm>
          <a:off x="4378037" y="4343400"/>
          <a:ext cx="15240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41" name="Equation" r:id="rId10" imgW="838200" imgH="228600" progId="Equation.3">
                  <p:embed/>
                </p:oleObj>
              </mc:Choice>
              <mc:Fallback>
                <p:oleObj name="Equation" r:id="rId10" imgW="838200" imgH="228600" progId="Equation.3">
                  <p:embed/>
                  <p:pic>
                    <p:nvPicPr>
                      <p:cNvPr id="12288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8037" y="4343400"/>
                        <a:ext cx="15240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888" name="Text Box 8"/>
          <p:cNvSpPr txBox="1">
            <a:spLocks noChangeArrowheads="1"/>
          </p:cNvSpPr>
          <p:nvPr/>
        </p:nvSpPr>
        <p:spPr bwMode="auto">
          <a:xfrm>
            <a:off x="1025237" y="3352800"/>
            <a:ext cx="2590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0000FF"/>
                </a:solidFill>
              </a:rPr>
              <a:t>Dual system:</a:t>
            </a:r>
          </a:p>
        </p:txBody>
      </p:sp>
      <p:sp>
        <p:nvSpPr>
          <p:cNvPr id="122890" name="Text Box 10"/>
          <p:cNvSpPr txBox="1">
            <a:spLocks noChangeArrowheads="1"/>
          </p:cNvSpPr>
          <p:nvPr/>
        </p:nvSpPr>
        <p:spPr bwMode="auto">
          <a:xfrm>
            <a:off x="6625937" y="243840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0000FF"/>
                </a:solidFill>
              </a:rPr>
              <a:t>(1)</a:t>
            </a:r>
          </a:p>
        </p:txBody>
      </p:sp>
      <p:sp>
        <p:nvSpPr>
          <p:cNvPr id="122891" name="Text Box 11"/>
          <p:cNvSpPr txBox="1">
            <a:spLocks noChangeArrowheads="1"/>
          </p:cNvSpPr>
          <p:nvPr/>
        </p:nvSpPr>
        <p:spPr bwMode="auto">
          <a:xfrm>
            <a:off x="6559653" y="4281488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0000FF"/>
                </a:solidFill>
              </a:rPr>
              <a:t>(2)</a:t>
            </a:r>
          </a:p>
        </p:txBody>
      </p:sp>
      <p:sp>
        <p:nvSpPr>
          <p:cNvPr id="122892" name="Text Box 12"/>
          <p:cNvSpPr txBox="1">
            <a:spLocks noChangeArrowheads="1"/>
          </p:cNvSpPr>
          <p:nvPr/>
        </p:nvSpPr>
        <p:spPr bwMode="auto">
          <a:xfrm>
            <a:off x="1025237" y="5334000"/>
            <a:ext cx="73152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System (1) is </a:t>
            </a:r>
            <a:r>
              <a:rPr lang="en-US" altLang="en-US" sz="2000" b="1" dirty="0">
                <a:solidFill>
                  <a:srgbClr val="7030A0"/>
                </a:solidFill>
              </a:rPr>
              <a:t>controllable</a:t>
            </a:r>
            <a:r>
              <a:rPr lang="en-US" altLang="en-US" sz="2000" b="1" dirty="0">
                <a:solidFill>
                  <a:srgbClr val="0000FF"/>
                </a:solidFill>
              </a:rPr>
              <a:t> </a:t>
            </a:r>
            <a:r>
              <a:rPr lang="en-US" altLang="en-US" sz="2000" b="1" dirty="0">
                <a:solidFill>
                  <a:srgbClr val="CC0000"/>
                </a:solidFill>
              </a:rPr>
              <a:t>if and only if</a:t>
            </a:r>
            <a:r>
              <a:rPr lang="en-US" altLang="en-US" sz="2000" b="1" dirty="0">
                <a:solidFill>
                  <a:srgbClr val="0000FF"/>
                </a:solidFill>
              </a:rPr>
              <a:t> system (2) is </a:t>
            </a:r>
            <a:r>
              <a:rPr lang="en-US" altLang="en-US" sz="2000" b="1" dirty="0">
                <a:solidFill>
                  <a:srgbClr val="7030A0"/>
                </a:solidFill>
              </a:rPr>
              <a:t>observable</a:t>
            </a:r>
          </a:p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System (1) is </a:t>
            </a:r>
            <a:r>
              <a:rPr lang="en-US" altLang="en-US" sz="2000" b="1" dirty="0">
                <a:solidFill>
                  <a:srgbClr val="7030A0"/>
                </a:solidFill>
              </a:rPr>
              <a:t>observable</a:t>
            </a:r>
            <a:r>
              <a:rPr lang="en-US" altLang="en-US" sz="2000" b="1" dirty="0">
                <a:solidFill>
                  <a:srgbClr val="0000FF"/>
                </a:solidFill>
              </a:rPr>
              <a:t> </a:t>
            </a:r>
            <a:r>
              <a:rPr lang="en-US" altLang="en-US" sz="2000" b="1" dirty="0">
                <a:solidFill>
                  <a:srgbClr val="CC0000"/>
                </a:solidFill>
              </a:rPr>
              <a:t>if and only if</a:t>
            </a:r>
            <a:r>
              <a:rPr lang="en-US" altLang="en-US" sz="2000" b="1" dirty="0">
                <a:solidFill>
                  <a:srgbClr val="0000FF"/>
                </a:solidFill>
              </a:rPr>
              <a:t> system (2) is </a:t>
            </a:r>
            <a:r>
              <a:rPr lang="en-US" altLang="en-US" sz="2000" b="1" dirty="0">
                <a:solidFill>
                  <a:srgbClr val="7030A0"/>
                </a:solidFill>
              </a:rPr>
              <a:t>controllable</a:t>
            </a:r>
          </a:p>
        </p:txBody>
      </p:sp>
    </p:spTree>
    <p:extLst>
      <p:ext uri="{BB962C8B-B14F-4D97-AF65-F5344CB8AC3E}">
        <p14:creationId xmlns:p14="http://schemas.microsoft.com/office/powerpoint/2010/main" val="1562639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ext Box 2"/>
          <p:cNvSpPr txBox="1">
            <a:spLocks noChangeArrowheads="1"/>
          </p:cNvSpPr>
          <p:nvPr/>
        </p:nvSpPr>
        <p:spPr bwMode="auto">
          <a:xfrm>
            <a:off x="1524000" y="480291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Duality</a:t>
            </a:r>
          </a:p>
        </p:txBody>
      </p:sp>
      <p:sp>
        <p:nvSpPr>
          <p:cNvPr id="124932" name="Text Box 4"/>
          <p:cNvSpPr txBox="1">
            <a:spLocks noChangeArrowheads="1"/>
          </p:cNvSpPr>
          <p:nvPr/>
        </p:nvSpPr>
        <p:spPr bwMode="auto">
          <a:xfrm>
            <a:off x="1029855" y="1572491"/>
            <a:ext cx="6400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Discrete-time LTI system:</a:t>
            </a:r>
          </a:p>
        </p:txBody>
      </p:sp>
      <p:graphicFrame>
        <p:nvGraphicFramePr>
          <p:cNvPr id="12493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962183"/>
              </p:ext>
            </p:extLst>
          </p:nvPr>
        </p:nvGraphicFramePr>
        <p:xfrm>
          <a:off x="2096655" y="1953491"/>
          <a:ext cx="2124075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62" name="Equation" r:id="rId4" imgW="1079280" imgH="457200" progId="Equation.3">
                  <p:embed/>
                </p:oleObj>
              </mc:Choice>
              <mc:Fallback>
                <p:oleObj name="Equation" r:id="rId4" imgW="1079280" imgH="457200" progId="Equation.3">
                  <p:embed/>
                  <p:pic>
                    <p:nvPicPr>
                      <p:cNvPr id="12493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6655" y="1953491"/>
                        <a:ext cx="2124075" cy="896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93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1946701"/>
              </p:ext>
            </p:extLst>
          </p:nvPr>
        </p:nvGraphicFramePr>
        <p:xfrm>
          <a:off x="2096655" y="3401291"/>
          <a:ext cx="2286000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63" name="Equation" r:id="rId6" imgW="1218960" imgH="482400" progId="Equation.3">
                  <p:embed/>
                </p:oleObj>
              </mc:Choice>
              <mc:Fallback>
                <p:oleObj name="Equation" r:id="rId6" imgW="1218960" imgH="482400" progId="Equation.3">
                  <p:embed/>
                  <p:pic>
                    <p:nvPicPr>
                      <p:cNvPr id="12493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6655" y="3401291"/>
                        <a:ext cx="2286000" cy="904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936" name="Text Box 8"/>
          <p:cNvSpPr txBox="1">
            <a:spLocks noChangeArrowheads="1"/>
          </p:cNvSpPr>
          <p:nvPr/>
        </p:nvSpPr>
        <p:spPr bwMode="auto">
          <a:xfrm>
            <a:off x="1029855" y="2944091"/>
            <a:ext cx="2438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0000FF"/>
                </a:solidFill>
              </a:rPr>
              <a:t>Dual system:</a:t>
            </a:r>
          </a:p>
        </p:txBody>
      </p:sp>
      <p:graphicFrame>
        <p:nvGraphicFramePr>
          <p:cNvPr id="12493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8663985"/>
              </p:ext>
            </p:extLst>
          </p:nvPr>
        </p:nvGraphicFramePr>
        <p:xfrm>
          <a:off x="4839855" y="2258291"/>
          <a:ext cx="105092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64" name="Equation" r:id="rId8" imgW="583920" imgH="203040" progId="Equation.3">
                  <p:embed/>
                </p:oleObj>
              </mc:Choice>
              <mc:Fallback>
                <p:oleObj name="Equation" r:id="rId8" imgW="583920" imgH="203040" progId="Equation.3">
                  <p:embed/>
                  <p:pic>
                    <p:nvPicPr>
                      <p:cNvPr id="12493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9855" y="2258291"/>
                        <a:ext cx="1050925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93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8015501"/>
              </p:ext>
            </p:extLst>
          </p:nvPr>
        </p:nvGraphicFramePr>
        <p:xfrm>
          <a:off x="4839855" y="3782291"/>
          <a:ext cx="105092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65" name="Equation" r:id="rId10" imgW="583920" imgH="203040" progId="Equation.3">
                  <p:embed/>
                </p:oleObj>
              </mc:Choice>
              <mc:Fallback>
                <p:oleObj name="Equation" r:id="rId10" imgW="583920" imgH="203040" progId="Equation.3">
                  <p:embed/>
                  <p:pic>
                    <p:nvPicPr>
                      <p:cNvPr id="12493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9855" y="3782291"/>
                        <a:ext cx="1050925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939" name="Text Box 11"/>
          <p:cNvSpPr txBox="1">
            <a:spLocks noChangeArrowheads="1"/>
          </p:cNvSpPr>
          <p:nvPr/>
        </p:nvSpPr>
        <p:spPr bwMode="auto">
          <a:xfrm>
            <a:off x="6728980" y="2218604"/>
            <a:ext cx="5492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1">
                <a:solidFill>
                  <a:srgbClr val="0000FF"/>
                </a:solidFill>
              </a:rPr>
              <a:t>(1)</a:t>
            </a:r>
          </a:p>
        </p:txBody>
      </p:sp>
      <p:sp>
        <p:nvSpPr>
          <p:cNvPr id="124940" name="Text Box 12"/>
          <p:cNvSpPr txBox="1">
            <a:spLocks noChangeArrowheads="1"/>
          </p:cNvSpPr>
          <p:nvPr/>
        </p:nvSpPr>
        <p:spPr bwMode="auto">
          <a:xfrm>
            <a:off x="6744855" y="3782291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0000FF"/>
                </a:solidFill>
              </a:rPr>
              <a:t>(2)</a:t>
            </a:r>
          </a:p>
        </p:txBody>
      </p:sp>
      <p:sp>
        <p:nvSpPr>
          <p:cNvPr id="124941" name="Text Box 13"/>
          <p:cNvSpPr txBox="1">
            <a:spLocks noChangeArrowheads="1"/>
          </p:cNvSpPr>
          <p:nvPr/>
        </p:nvSpPr>
        <p:spPr bwMode="auto">
          <a:xfrm>
            <a:off x="1029855" y="4696691"/>
            <a:ext cx="722745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System (1) is </a:t>
            </a:r>
            <a:r>
              <a:rPr lang="en-US" altLang="en-US" sz="2000" b="1" dirty="0">
                <a:solidFill>
                  <a:srgbClr val="7030A0"/>
                </a:solidFill>
              </a:rPr>
              <a:t>controllable</a:t>
            </a:r>
            <a:r>
              <a:rPr lang="en-US" altLang="en-US" sz="2000" b="1" dirty="0">
                <a:solidFill>
                  <a:srgbClr val="0000FF"/>
                </a:solidFill>
              </a:rPr>
              <a:t> </a:t>
            </a:r>
            <a:r>
              <a:rPr lang="en-US" altLang="en-US" sz="2000" b="1" dirty="0">
                <a:solidFill>
                  <a:srgbClr val="CC0000"/>
                </a:solidFill>
              </a:rPr>
              <a:t>if and only if</a:t>
            </a:r>
            <a:r>
              <a:rPr lang="en-US" altLang="en-US" sz="2000" b="1" dirty="0">
                <a:solidFill>
                  <a:srgbClr val="0000FF"/>
                </a:solidFill>
              </a:rPr>
              <a:t> system (2) is </a:t>
            </a:r>
            <a:r>
              <a:rPr lang="en-US" altLang="en-US" sz="2000" b="1" dirty="0">
                <a:solidFill>
                  <a:srgbClr val="7030A0"/>
                </a:solidFill>
              </a:rPr>
              <a:t>observable</a:t>
            </a:r>
          </a:p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System (1) is </a:t>
            </a:r>
            <a:r>
              <a:rPr lang="en-US" altLang="en-US" sz="2000" b="1" dirty="0">
                <a:solidFill>
                  <a:srgbClr val="7030A0"/>
                </a:solidFill>
              </a:rPr>
              <a:t>observable</a:t>
            </a:r>
            <a:r>
              <a:rPr lang="en-US" altLang="en-US" sz="2000" b="1" dirty="0">
                <a:solidFill>
                  <a:srgbClr val="0000FF"/>
                </a:solidFill>
              </a:rPr>
              <a:t> </a:t>
            </a:r>
            <a:r>
              <a:rPr lang="en-US" altLang="en-US" sz="2000" b="1" dirty="0">
                <a:solidFill>
                  <a:srgbClr val="CC0000"/>
                </a:solidFill>
              </a:rPr>
              <a:t>if and only if</a:t>
            </a:r>
            <a:r>
              <a:rPr lang="en-US" altLang="en-US" sz="2000" b="1" dirty="0">
                <a:solidFill>
                  <a:srgbClr val="0000FF"/>
                </a:solidFill>
              </a:rPr>
              <a:t> system (2) is </a:t>
            </a:r>
            <a:r>
              <a:rPr lang="en-US" altLang="en-US" sz="2000" b="1" dirty="0">
                <a:solidFill>
                  <a:srgbClr val="7030A0"/>
                </a:solidFill>
              </a:rPr>
              <a:t>controllable</a:t>
            </a:r>
            <a:endParaRPr lang="en-US" altLang="en-US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2062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Transfer Matrix</a:t>
            </a:r>
          </a:p>
        </p:txBody>
      </p:sp>
      <p:graphicFrame>
        <p:nvGraphicFramePr>
          <p:cNvPr id="12697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7065024"/>
              </p:ext>
            </p:extLst>
          </p:nvPr>
        </p:nvGraphicFramePr>
        <p:xfrm>
          <a:off x="1971963" y="1889125"/>
          <a:ext cx="1684338" cy="120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86" name="Equation" r:id="rId4" imgW="888840" imgH="634680" progId="Equation.3">
                  <p:embed/>
                </p:oleObj>
              </mc:Choice>
              <mc:Fallback>
                <p:oleObj name="Equation" r:id="rId4" imgW="888840" imgH="634680" progId="Equation.3">
                  <p:embed/>
                  <p:pic>
                    <p:nvPicPr>
                      <p:cNvPr id="12697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1963" y="1889125"/>
                        <a:ext cx="1684338" cy="1208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980" name="Text Box 4"/>
          <p:cNvSpPr txBox="1">
            <a:spLocks noChangeArrowheads="1"/>
          </p:cNvSpPr>
          <p:nvPr/>
        </p:nvSpPr>
        <p:spPr bwMode="auto">
          <a:xfrm>
            <a:off x="905163" y="1431925"/>
            <a:ext cx="6400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 Continuous-time LTI system:</a:t>
            </a:r>
          </a:p>
        </p:txBody>
      </p:sp>
      <p:graphicFrame>
        <p:nvGraphicFramePr>
          <p:cNvPr id="12698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7476349"/>
              </p:ext>
            </p:extLst>
          </p:nvPr>
        </p:nvGraphicFramePr>
        <p:xfrm>
          <a:off x="4334163" y="2346325"/>
          <a:ext cx="15240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87" name="Equation" r:id="rId6" imgW="838200" imgH="228600" progId="Equation.3">
                  <p:embed/>
                </p:oleObj>
              </mc:Choice>
              <mc:Fallback>
                <p:oleObj name="Equation" r:id="rId6" imgW="838200" imgH="228600" progId="Equation.3">
                  <p:embed/>
                  <p:pic>
                    <p:nvPicPr>
                      <p:cNvPr id="12698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4163" y="2346325"/>
                        <a:ext cx="15240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983" name="Text Box 7"/>
          <p:cNvSpPr txBox="1">
            <a:spLocks noChangeArrowheads="1"/>
          </p:cNvSpPr>
          <p:nvPr/>
        </p:nvSpPr>
        <p:spPr bwMode="auto">
          <a:xfrm>
            <a:off x="981363" y="3336925"/>
            <a:ext cx="3276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0000FF"/>
                </a:solidFill>
              </a:rPr>
              <a:t>Laplace transform </a:t>
            </a:r>
            <a:r>
              <a:rPr lang="en-US" altLang="en-US" sz="2000" b="1">
                <a:solidFill>
                  <a:srgbClr val="CC0000"/>
                </a:solidFill>
                <a:sym typeface="Wingdings" panose="05000000000000000000" pitchFamily="2" charset="2"/>
              </a:rPr>
              <a:t></a:t>
            </a:r>
            <a:endParaRPr lang="en-US" altLang="en-US" sz="2000" b="1">
              <a:solidFill>
                <a:srgbClr val="CC0000"/>
              </a:solidFill>
            </a:endParaRPr>
          </a:p>
        </p:txBody>
      </p:sp>
      <p:graphicFrame>
        <p:nvGraphicFramePr>
          <p:cNvPr id="12698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7335129"/>
              </p:ext>
            </p:extLst>
          </p:nvPr>
        </p:nvGraphicFramePr>
        <p:xfrm>
          <a:off x="1971963" y="3866649"/>
          <a:ext cx="1828800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88" name="Equation" r:id="rId8" imgW="977760" imgH="406080" progId="Equation.3">
                  <p:embed/>
                </p:oleObj>
              </mc:Choice>
              <mc:Fallback>
                <p:oleObj name="Equation" r:id="rId8" imgW="977760" imgH="406080" progId="Equation.3">
                  <p:embed/>
                  <p:pic>
                    <p:nvPicPr>
                      <p:cNvPr id="12698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1963" y="3866649"/>
                        <a:ext cx="1828800" cy="763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986" name="Text Box 10"/>
          <p:cNvSpPr txBox="1">
            <a:spLocks noChangeArrowheads="1"/>
          </p:cNvSpPr>
          <p:nvPr/>
        </p:nvSpPr>
        <p:spPr bwMode="auto">
          <a:xfrm>
            <a:off x="981363" y="4784725"/>
            <a:ext cx="434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CC0000"/>
                </a:solidFill>
                <a:sym typeface="Wingdings" panose="05000000000000000000" pitchFamily="2" charset="2"/>
              </a:rPr>
              <a:t>  </a:t>
            </a:r>
            <a:r>
              <a:rPr lang="en-US" altLang="en-US" sz="2000" b="1">
                <a:solidFill>
                  <a:srgbClr val="0000FF"/>
                </a:solidFill>
                <a:sym typeface="Wingdings" panose="05000000000000000000" pitchFamily="2" charset="2"/>
              </a:rPr>
              <a:t>Input-output transfer matrix:</a:t>
            </a:r>
            <a:endParaRPr lang="en-US" altLang="en-US" sz="2000" b="1">
              <a:solidFill>
                <a:srgbClr val="0000FF"/>
              </a:solidFill>
            </a:endParaRPr>
          </a:p>
        </p:txBody>
      </p:sp>
      <p:graphicFrame>
        <p:nvGraphicFramePr>
          <p:cNvPr id="12698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9402011"/>
              </p:ext>
            </p:extLst>
          </p:nvPr>
        </p:nvGraphicFramePr>
        <p:xfrm>
          <a:off x="1983076" y="5318125"/>
          <a:ext cx="2187575" cy="77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89" name="Equation" r:id="rId10" imgW="1282680" imgH="457200" progId="Equation.3">
                  <p:embed/>
                </p:oleObj>
              </mc:Choice>
              <mc:Fallback>
                <p:oleObj name="Equation" r:id="rId10" imgW="1282680" imgH="457200" progId="Equation.3">
                  <p:embed/>
                  <p:pic>
                    <p:nvPicPr>
                      <p:cNvPr id="12698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3076" y="5318125"/>
                        <a:ext cx="2187575" cy="779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36790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Transfer Matrix</a:t>
            </a:r>
          </a:p>
        </p:txBody>
      </p:sp>
      <p:sp>
        <p:nvSpPr>
          <p:cNvPr id="129027" name="Text Box 3"/>
          <p:cNvSpPr txBox="1">
            <a:spLocks noChangeArrowheads="1"/>
          </p:cNvSpPr>
          <p:nvPr/>
        </p:nvSpPr>
        <p:spPr bwMode="auto">
          <a:xfrm>
            <a:off x="1082964" y="1505382"/>
            <a:ext cx="6400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Discrete-time LTI system:</a:t>
            </a:r>
          </a:p>
        </p:txBody>
      </p:sp>
      <p:graphicFrame>
        <p:nvGraphicFramePr>
          <p:cNvPr id="1290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4383253"/>
              </p:ext>
            </p:extLst>
          </p:nvPr>
        </p:nvGraphicFramePr>
        <p:xfrm>
          <a:off x="2149764" y="2038782"/>
          <a:ext cx="2124075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310" name="Equation" r:id="rId4" imgW="1079280" imgH="457200" progId="Equation.3">
                  <p:embed/>
                </p:oleObj>
              </mc:Choice>
              <mc:Fallback>
                <p:oleObj name="Equation" r:id="rId4" imgW="1079280" imgH="457200" progId="Equation.3">
                  <p:embed/>
                  <p:pic>
                    <p:nvPicPr>
                      <p:cNvPr id="12902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9764" y="2038782"/>
                        <a:ext cx="2124075" cy="896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902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5610887"/>
              </p:ext>
            </p:extLst>
          </p:nvPr>
        </p:nvGraphicFramePr>
        <p:xfrm>
          <a:off x="4789777" y="2343582"/>
          <a:ext cx="12573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311" name="Equation" r:id="rId6" imgW="698400" imgH="203040" progId="Equation.3">
                  <p:embed/>
                </p:oleObj>
              </mc:Choice>
              <mc:Fallback>
                <p:oleObj name="Equation" r:id="rId6" imgW="698400" imgH="203040" progId="Equation.3">
                  <p:embed/>
                  <p:pic>
                    <p:nvPicPr>
                      <p:cNvPr id="12902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9777" y="2343582"/>
                        <a:ext cx="1257300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032" name="Text Box 8"/>
          <p:cNvSpPr txBox="1">
            <a:spLocks noChangeArrowheads="1"/>
          </p:cNvSpPr>
          <p:nvPr/>
        </p:nvSpPr>
        <p:spPr bwMode="auto">
          <a:xfrm>
            <a:off x="1082964" y="3257982"/>
            <a:ext cx="1981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0000FF"/>
                </a:solidFill>
              </a:rPr>
              <a:t>z -Transform </a:t>
            </a:r>
            <a:r>
              <a:rPr lang="en-US" altLang="en-US" sz="2000">
                <a:solidFill>
                  <a:srgbClr val="CC0000"/>
                </a:solidFill>
                <a:sym typeface="Wingdings" panose="05000000000000000000" pitchFamily="2" charset="2"/>
              </a:rPr>
              <a:t></a:t>
            </a:r>
            <a:endParaRPr lang="en-US" altLang="en-US" sz="2000">
              <a:solidFill>
                <a:srgbClr val="CC0000"/>
              </a:solidFill>
            </a:endParaRPr>
          </a:p>
        </p:txBody>
      </p:sp>
      <p:graphicFrame>
        <p:nvGraphicFramePr>
          <p:cNvPr id="12903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3516428"/>
              </p:ext>
            </p:extLst>
          </p:nvPr>
        </p:nvGraphicFramePr>
        <p:xfrm>
          <a:off x="2073564" y="3791382"/>
          <a:ext cx="1828800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312" name="Equation" r:id="rId8" imgW="977760" imgH="406080" progId="Equation.3">
                  <p:embed/>
                </p:oleObj>
              </mc:Choice>
              <mc:Fallback>
                <p:oleObj name="Equation" r:id="rId8" imgW="977760" imgH="406080" progId="Equation.3">
                  <p:embed/>
                  <p:pic>
                    <p:nvPicPr>
                      <p:cNvPr id="12903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3564" y="3791382"/>
                        <a:ext cx="1828800" cy="763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034" name="Text Box 10"/>
          <p:cNvSpPr txBox="1">
            <a:spLocks noChangeArrowheads="1"/>
          </p:cNvSpPr>
          <p:nvPr/>
        </p:nvSpPr>
        <p:spPr bwMode="auto">
          <a:xfrm>
            <a:off x="1082964" y="4629582"/>
            <a:ext cx="434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CC0000"/>
                </a:solidFill>
                <a:sym typeface="Wingdings" panose="05000000000000000000" pitchFamily="2" charset="2"/>
              </a:rPr>
              <a:t>  </a:t>
            </a:r>
            <a:r>
              <a:rPr lang="en-US" altLang="en-US" sz="2000" b="1">
                <a:solidFill>
                  <a:srgbClr val="0000FF"/>
                </a:solidFill>
                <a:sym typeface="Wingdings" panose="05000000000000000000" pitchFamily="2" charset="2"/>
              </a:rPr>
              <a:t>Input-output transfer matrix:</a:t>
            </a:r>
            <a:endParaRPr lang="en-US" altLang="en-US" sz="2000" b="1">
              <a:solidFill>
                <a:srgbClr val="0000FF"/>
              </a:solidFill>
            </a:endParaRPr>
          </a:p>
        </p:txBody>
      </p:sp>
      <p:graphicFrame>
        <p:nvGraphicFramePr>
          <p:cNvPr id="12903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0584653"/>
              </p:ext>
            </p:extLst>
          </p:nvPr>
        </p:nvGraphicFramePr>
        <p:xfrm>
          <a:off x="2075152" y="5162982"/>
          <a:ext cx="2208212" cy="77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313" name="Equation" r:id="rId10" imgW="1295280" imgH="457200" progId="Equation.3">
                  <p:embed/>
                </p:oleObj>
              </mc:Choice>
              <mc:Fallback>
                <p:oleObj name="Equation" r:id="rId10" imgW="1295280" imgH="457200" progId="Equation.3">
                  <p:embed/>
                  <p:pic>
                    <p:nvPicPr>
                      <p:cNvPr id="12903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5152" y="5162982"/>
                        <a:ext cx="2208212" cy="779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0608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Stability</a:t>
            </a:r>
          </a:p>
        </p:txBody>
      </p:sp>
      <p:pic>
        <p:nvPicPr>
          <p:cNvPr id="131076" name="Picture 4" descr="bl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22770"/>
            <a:ext cx="7543800" cy="224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077" name="Text Box 5"/>
          <p:cNvSpPr txBox="1">
            <a:spLocks noChangeArrowheads="1"/>
          </p:cNvSpPr>
          <p:nvPr/>
        </p:nvSpPr>
        <p:spPr bwMode="auto">
          <a:xfrm>
            <a:off x="1461370" y="3993302"/>
            <a:ext cx="6705600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Input: </a:t>
            </a:r>
            <a:r>
              <a:rPr lang="en-US" altLang="en-US" sz="2000" b="1" dirty="0"/>
              <a:t>u</a:t>
            </a:r>
          </a:p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Output: </a:t>
            </a:r>
            <a:r>
              <a:rPr lang="en-US" altLang="en-US" sz="2000" b="1" dirty="0"/>
              <a:t>y</a:t>
            </a:r>
          </a:p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CC0000"/>
                </a:solidFill>
              </a:rPr>
              <a:t>Input-output stability:</a:t>
            </a:r>
            <a:r>
              <a:rPr lang="en-US" altLang="en-US" sz="2000" b="1" dirty="0">
                <a:solidFill>
                  <a:srgbClr val="0000FF"/>
                </a:solidFill>
              </a:rPr>
              <a:t> bounded</a:t>
            </a:r>
            <a:r>
              <a:rPr lang="en-US" altLang="en-US" sz="2000" b="1" dirty="0"/>
              <a:t> u</a:t>
            </a:r>
            <a:r>
              <a:rPr lang="en-US" altLang="en-US" sz="2000" b="1" dirty="0">
                <a:solidFill>
                  <a:srgbClr val="0000FF"/>
                </a:solidFill>
              </a:rPr>
              <a:t> </a:t>
            </a:r>
            <a:r>
              <a:rPr lang="en-US" altLang="en-US" sz="2000" b="1" dirty="0">
                <a:solidFill>
                  <a:srgbClr val="CC0000"/>
                </a:solidFill>
                <a:sym typeface="Wingdings" panose="05000000000000000000" pitchFamily="2" charset="2"/>
              </a:rPr>
              <a:t></a:t>
            </a:r>
            <a:r>
              <a:rPr lang="en-US" altLang="en-US" sz="2000" b="1" dirty="0">
                <a:solidFill>
                  <a:srgbClr val="0000FF"/>
                </a:solidFill>
                <a:sym typeface="Wingdings" panose="05000000000000000000" pitchFamily="2" charset="2"/>
              </a:rPr>
              <a:t> bounded </a:t>
            </a:r>
            <a:r>
              <a:rPr lang="en-US" altLang="en-US" sz="2000" b="1" dirty="0">
                <a:sym typeface="Wingdings" panose="05000000000000000000" pitchFamily="2" charset="2"/>
              </a:rPr>
              <a:t>y</a:t>
            </a:r>
          </a:p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C00000"/>
                </a:solidFill>
                <a:sym typeface="Wingdings" panose="05000000000000000000" pitchFamily="2" charset="2"/>
              </a:rPr>
              <a:t></a:t>
            </a:r>
            <a:r>
              <a:rPr lang="en-US" altLang="en-US" sz="2000" b="1" dirty="0">
                <a:solidFill>
                  <a:srgbClr val="0000FF"/>
                </a:solidFill>
                <a:sym typeface="Wingdings" panose="05000000000000000000" pitchFamily="2" charset="2"/>
              </a:rPr>
              <a:t>  </a:t>
            </a:r>
            <a:r>
              <a:rPr lang="en-US" altLang="en-US" sz="2000" b="1" dirty="0">
                <a:solidFill>
                  <a:schemeClr val="hlink"/>
                </a:solidFill>
                <a:sym typeface="Wingdings" panose="05000000000000000000" pitchFamily="2" charset="2"/>
              </a:rPr>
              <a:t>bounded-input/bounded-output</a:t>
            </a:r>
            <a:r>
              <a:rPr lang="en-US" altLang="en-US" sz="2000" b="1" dirty="0">
                <a:solidFill>
                  <a:srgbClr val="0000FF"/>
                </a:solidFill>
                <a:sym typeface="Wingdings" panose="05000000000000000000" pitchFamily="2" charset="2"/>
              </a:rPr>
              <a:t> </a:t>
            </a:r>
            <a:r>
              <a:rPr lang="en-US" altLang="en-US" sz="2000" b="1" dirty="0">
                <a:solidFill>
                  <a:srgbClr val="7030A0"/>
                </a:solidFill>
                <a:sym typeface="Wingdings" panose="05000000000000000000" pitchFamily="2" charset="2"/>
              </a:rPr>
              <a:t>(BIBO) stability</a:t>
            </a:r>
            <a:endParaRPr lang="en-US" altLang="en-US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901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Stability</a:t>
            </a:r>
          </a:p>
        </p:txBody>
      </p:sp>
      <p:graphicFrame>
        <p:nvGraphicFramePr>
          <p:cNvPr id="2252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2409892"/>
              </p:ext>
            </p:extLst>
          </p:nvPr>
        </p:nvGraphicFramePr>
        <p:xfrm>
          <a:off x="1839239" y="1889125"/>
          <a:ext cx="1684338" cy="120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11" name="Equation" r:id="rId4" imgW="888840" imgH="634680" progId="Equation.3">
                  <p:embed/>
                </p:oleObj>
              </mc:Choice>
              <mc:Fallback>
                <p:oleObj name="Equation" r:id="rId4" imgW="888840" imgH="634680" progId="Equation.3">
                  <p:embed/>
                  <p:pic>
                    <p:nvPicPr>
                      <p:cNvPr id="2252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9239" y="1889125"/>
                        <a:ext cx="1684338" cy="1208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284" name="Text Box 4"/>
          <p:cNvSpPr txBox="1">
            <a:spLocks noChangeArrowheads="1"/>
          </p:cNvSpPr>
          <p:nvPr/>
        </p:nvSpPr>
        <p:spPr bwMode="auto">
          <a:xfrm>
            <a:off x="772439" y="1431925"/>
            <a:ext cx="6400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 Continuous-time LTI system:</a:t>
            </a:r>
          </a:p>
        </p:txBody>
      </p:sp>
      <p:graphicFrame>
        <p:nvGraphicFramePr>
          <p:cNvPr id="22528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7106668"/>
              </p:ext>
            </p:extLst>
          </p:nvPr>
        </p:nvGraphicFramePr>
        <p:xfrm>
          <a:off x="4201439" y="2346325"/>
          <a:ext cx="15240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12" name="Equation" r:id="rId6" imgW="838200" imgH="228600" progId="Equation.3">
                  <p:embed/>
                </p:oleObj>
              </mc:Choice>
              <mc:Fallback>
                <p:oleObj name="Equation" r:id="rId6" imgW="838200" imgH="228600" progId="Equation.3">
                  <p:embed/>
                  <p:pic>
                    <p:nvPicPr>
                      <p:cNvPr id="22528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1439" y="2346325"/>
                        <a:ext cx="15240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286" name="Text Box 6"/>
          <p:cNvSpPr txBox="1">
            <a:spLocks noChangeArrowheads="1"/>
          </p:cNvSpPr>
          <p:nvPr/>
        </p:nvSpPr>
        <p:spPr bwMode="auto">
          <a:xfrm>
            <a:off x="848639" y="3336925"/>
            <a:ext cx="4267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0000FF"/>
                </a:solidFill>
              </a:rPr>
              <a:t>Input-Output Transfer Matrix:</a:t>
            </a:r>
            <a:endParaRPr lang="en-US" altLang="en-US" sz="2000" b="1">
              <a:solidFill>
                <a:srgbClr val="CC0000"/>
              </a:solidFill>
            </a:endParaRPr>
          </a:p>
        </p:txBody>
      </p:sp>
      <p:graphicFrame>
        <p:nvGraphicFramePr>
          <p:cNvPr id="22529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406934"/>
              </p:ext>
            </p:extLst>
          </p:nvPr>
        </p:nvGraphicFramePr>
        <p:xfrm>
          <a:off x="1763039" y="3794125"/>
          <a:ext cx="218757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13" name="Equation" r:id="rId8" imgW="1282680" imgH="228600" progId="Equation.3">
                  <p:embed/>
                </p:oleObj>
              </mc:Choice>
              <mc:Fallback>
                <p:oleObj name="Equation" r:id="rId8" imgW="1282680" imgH="228600" progId="Equation.3">
                  <p:embed/>
                  <p:pic>
                    <p:nvPicPr>
                      <p:cNvPr id="22529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039" y="3794125"/>
                        <a:ext cx="2187575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292" name="Text Box 12"/>
          <p:cNvSpPr txBox="1">
            <a:spLocks noChangeArrowheads="1"/>
          </p:cNvSpPr>
          <p:nvPr/>
        </p:nvSpPr>
        <p:spPr bwMode="auto">
          <a:xfrm>
            <a:off x="848639" y="4403725"/>
            <a:ext cx="755006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CC0000"/>
                </a:solidFill>
              </a:rPr>
              <a:t>Criterion:</a:t>
            </a:r>
            <a:r>
              <a:rPr lang="en-US" altLang="en-US" sz="2000" dirty="0"/>
              <a:t> </a:t>
            </a:r>
            <a:r>
              <a:rPr lang="en-US" altLang="en-US" sz="2000" dirty="0">
                <a:solidFill>
                  <a:srgbClr val="0000FF"/>
                </a:solidFill>
              </a:rPr>
              <a:t>The above continuous-time LTI system is </a:t>
            </a:r>
            <a:r>
              <a:rPr lang="en-US" altLang="en-US" sz="2000" dirty="0">
                <a:solidFill>
                  <a:srgbClr val="7030A0"/>
                </a:solidFill>
              </a:rPr>
              <a:t>stable</a:t>
            </a:r>
            <a:r>
              <a:rPr lang="en-US" altLang="en-US" sz="2000" dirty="0">
                <a:solidFill>
                  <a:srgbClr val="0000FF"/>
                </a:solidFill>
              </a:rPr>
              <a:t> </a:t>
            </a:r>
            <a:r>
              <a:rPr lang="en-US" altLang="en-US" sz="2000" dirty="0">
                <a:solidFill>
                  <a:srgbClr val="CC0000"/>
                </a:solidFill>
              </a:rPr>
              <a:t>if and only if</a:t>
            </a:r>
            <a:r>
              <a:rPr lang="en-US" altLang="en-US" sz="2000" dirty="0">
                <a:solidFill>
                  <a:srgbClr val="0000FF"/>
                </a:solidFill>
              </a:rPr>
              <a:t> all the poles of its transfer matrix are </a:t>
            </a:r>
            <a:r>
              <a:rPr lang="en-US" altLang="en-US" sz="2000" dirty="0">
                <a:solidFill>
                  <a:srgbClr val="7030A0"/>
                </a:solidFill>
              </a:rPr>
              <a:t>inside the LHP </a:t>
            </a:r>
            <a:r>
              <a:rPr lang="en-US" altLang="en-US" sz="2000" dirty="0">
                <a:solidFill>
                  <a:srgbClr val="0000FF"/>
                </a:solidFill>
              </a:rPr>
              <a:t>of the complex plane </a:t>
            </a:r>
          </a:p>
        </p:txBody>
      </p:sp>
    </p:spTree>
    <p:extLst>
      <p:ext uri="{BB962C8B-B14F-4D97-AF65-F5344CB8AC3E}">
        <p14:creationId xmlns:p14="http://schemas.microsoft.com/office/powerpoint/2010/main" val="808820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Stability</a:t>
            </a:r>
          </a:p>
        </p:txBody>
      </p:sp>
      <p:sp>
        <p:nvSpPr>
          <p:cNvPr id="227331" name="Text Box 3"/>
          <p:cNvSpPr txBox="1">
            <a:spLocks noChangeArrowheads="1"/>
          </p:cNvSpPr>
          <p:nvPr/>
        </p:nvSpPr>
        <p:spPr bwMode="auto">
          <a:xfrm>
            <a:off x="990600" y="1508125"/>
            <a:ext cx="6400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Discrete-time LTI system:</a:t>
            </a:r>
          </a:p>
        </p:txBody>
      </p:sp>
      <p:graphicFrame>
        <p:nvGraphicFramePr>
          <p:cNvPr id="227332" name="Object 4"/>
          <p:cNvGraphicFramePr>
            <a:graphicFrameLocks noChangeAspect="1"/>
          </p:cNvGraphicFramePr>
          <p:nvPr/>
        </p:nvGraphicFramePr>
        <p:xfrm>
          <a:off x="2057400" y="2041525"/>
          <a:ext cx="2124075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5" name="Equation" r:id="rId4" imgW="1079280" imgH="457200" progId="Equation.3">
                  <p:embed/>
                </p:oleObj>
              </mc:Choice>
              <mc:Fallback>
                <p:oleObj name="Equation" r:id="rId4" imgW="1079280" imgH="457200" progId="Equation.3">
                  <p:embed/>
                  <p:pic>
                    <p:nvPicPr>
                      <p:cNvPr id="22733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041525"/>
                        <a:ext cx="2124075" cy="896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7333" name="Object 5"/>
          <p:cNvGraphicFramePr>
            <a:graphicFrameLocks noChangeAspect="1"/>
          </p:cNvGraphicFramePr>
          <p:nvPr/>
        </p:nvGraphicFramePr>
        <p:xfrm>
          <a:off x="4697413" y="2346325"/>
          <a:ext cx="12573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6" name="Equation" r:id="rId6" imgW="698400" imgH="203040" progId="Equation.3">
                  <p:embed/>
                </p:oleObj>
              </mc:Choice>
              <mc:Fallback>
                <p:oleObj name="Equation" r:id="rId6" imgW="698400" imgH="203040" progId="Equation.3">
                  <p:embed/>
                  <p:pic>
                    <p:nvPicPr>
                      <p:cNvPr id="22733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7413" y="2346325"/>
                        <a:ext cx="1257300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7337" name="Text Box 9"/>
          <p:cNvSpPr txBox="1">
            <a:spLocks noChangeArrowheads="1"/>
          </p:cNvSpPr>
          <p:nvPr/>
        </p:nvSpPr>
        <p:spPr bwMode="auto">
          <a:xfrm>
            <a:off x="990600" y="3108325"/>
            <a:ext cx="434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0000FF"/>
                </a:solidFill>
                <a:sym typeface="Wingdings" panose="05000000000000000000" pitchFamily="2" charset="2"/>
              </a:rPr>
              <a:t>Input-output transfer matrix:</a:t>
            </a:r>
            <a:endParaRPr lang="en-US" altLang="en-US" sz="2000" b="1">
              <a:solidFill>
                <a:srgbClr val="0000FF"/>
              </a:solidFill>
            </a:endParaRPr>
          </a:p>
        </p:txBody>
      </p:sp>
      <p:graphicFrame>
        <p:nvGraphicFramePr>
          <p:cNvPr id="227338" name="Object 10"/>
          <p:cNvGraphicFramePr>
            <a:graphicFrameLocks noChangeAspect="1"/>
          </p:cNvGraphicFramePr>
          <p:nvPr/>
        </p:nvGraphicFramePr>
        <p:xfrm>
          <a:off x="1981200" y="3565525"/>
          <a:ext cx="2208213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7" name="Equation" r:id="rId8" imgW="1295280" imgH="228600" progId="Equation.3">
                  <p:embed/>
                </p:oleObj>
              </mc:Choice>
              <mc:Fallback>
                <p:oleObj name="Equation" r:id="rId8" imgW="1295280" imgH="228600" progId="Equation.3">
                  <p:embed/>
                  <p:pic>
                    <p:nvPicPr>
                      <p:cNvPr id="22733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565525"/>
                        <a:ext cx="2208213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7339" name="Text Box 11"/>
          <p:cNvSpPr txBox="1">
            <a:spLocks noChangeArrowheads="1"/>
          </p:cNvSpPr>
          <p:nvPr/>
        </p:nvSpPr>
        <p:spPr bwMode="auto">
          <a:xfrm>
            <a:off x="990600" y="4175125"/>
            <a:ext cx="7170107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C00000"/>
                </a:solidFill>
              </a:rPr>
              <a:t>Criterion:</a:t>
            </a:r>
            <a:r>
              <a:rPr lang="en-US" altLang="en-US" sz="2000" dirty="0">
                <a:solidFill>
                  <a:srgbClr val="C00000"/>
                </a:solidFill>
              </a:rPr>
              <a:t> </a:t>
            </a:r>
            <a:r>
              <a:rPr lang="en-US" altLang="en-US" sz="2000" dirty="0">
                <a:solidFill>
                  <a:srgbClr val="0000FF"/>
                </a:solidFill>
              </a:rPr>
              <a:t>The above discrete-time LTI system is </a:t>
            </a:r>
            <a:r>
              <a:rPr lang="en-US" altLang="en-US" sz="2000" dirty="0">
                <a:solidFill>
                  <a:srgbClr val="7030A0"/>
                </a:solidFill>
              </a:rPr>
              <a:t>stable </a:t>
            </a:r>
            <a:r>
              <a:rPr lang="en-US" altLang="en-US" sz="2000" dirty="0">
                <a:solidFill>
                  <a:srgbClr val="CC0000"/>
                </a:solidFill>
              </a:rPr>
              <a:t>if and only if</a:t>
            </a:r>
            <a:r>
              <a:rPr lang="en-US" altLang="en-US" sz="2000" dirty="0">
                <a:solidFill>
                  <a:srgbClr val="0000FF"/>
                </a:solidFill>
              </a:rPr>
              <a:t> all the poles of its transfer matrix lie </a:t>
            </a:r>
            <a:r>
              <a:rPr lang="en-US" altLang="en-US" sz="2000" dirty="0">
                <a:solidFill>
                  <a:srgbClr val="7030A0"/>
                </a:solidFill>
              </a:rPr>
              <a:t>inside the unit circle </a:t>
            </a:r>
            <a:r>
              <a:rPr lang="en-US" altLang="en-US" sz="2000" dirty="0">
                <a:solidFill>
                  <a:srgbClr val="0000FF"/>
                </a:solidFill>
              </a:rPr>
              <a:t>of the complex plane</a:t>
            </a:r>
          </a:p>
          <a:p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5328882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solidFill>
                  <a:srgbClr val="CC0000"/>
                </a:solidFill>
              </a:rPr>
              <a:t>Example</a:t>
            </a:r>
          </a:p>
        </p:txBody>
      </p:sp>
      <p:graphicFrame>
        <p:nvGraphicFramePr>
          <p:cNvPr id="133124" name="Object 4"/>
          <p:cNvGraphicFramePr>
            <a:graphicFrameLocks noChangeAspect="1"/>
          </p:cNvGraphicFramePr>
          <p:nvPr/>
        </p:nvGraphicFramePr>
        <p:xfrm>
          <a:off x="1676400" y="1447800"/>
          <a:ext cx="4572000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01" name="Equation" r:id="rId4" imgW="2273040" imgH="711000" progId="Equation.3">
                  <p:embed/>
                </p:oleObj>
              </mc:Choice>
              <mc:Fallback>
                <p:oleObj name="Equation" r:id="rId4" imgW="2273040" imgH="711000" progId="Equation.3">
                  <p:embed/>
                  <p:pic>
                    <p:nvPicPr>
                      <p:cNvPr id="13312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447800"/>
                        <a:ext cx="4572000" cy="142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25" name="Object 5"/>
          <p:cNvGraphicFramePr>
            <a:graphicFrameLocks noChangeAspect="1"/>
          </p:cNvGraphicFramePr>
          <p:nvPr/>
        </p:nvGraphicFramePr>
        <p:xfrm>
          <a:off x="1676400" y="5181600"/>
          <a:ext cx="2208213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02" name="Equation" r:id="rId6" imgW="1295280" imgH="228600" progId="Equation.3">
                  <p:embed/>
                </p:oleObj>
              </mc:Choice>
              <mc:Fallback>
                <p:oleObj name="Equation" r:id="rId6" imgW="1295280" imgH="228600" progId="Equation.3">
                  <p:embed/>
                  <p:pic>
                    <p:nvPicPr>
                      <p:cNvPr id="13312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5181600"/>
                        <a:ext cx="2208213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26" name="Object 6"/>
          <p:cNvGraphicFramePr>
            <a:graphicFrameLocks noChangeAspect="1"/>
          </p:cNvGraphicFramePr>
          <p:nvPr/>
        </p:nvGraphicFramePr>
        <p:xfrm>
          <a:off x="1676400" y="3733800"/>
          <a:ext cx="218757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03" name="Equation" r:id="rId8" imgW="1282680" imgH="228600" progId="Equation.3">
                  <p:embed/>
                </p:oleObj>
              </mc:Choice>
              <mc:Fallback>
                <p:oleObj name="Equation" r:id="rId8" imgW="1282680" imgH="228600" progId="Equation.3">
                  <p:embed/>
                  <p:pic>
                    <p:nvPicPr>
                      <p:cNvPr id="13312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733800"/>
                        <a:ext cx="2187575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28" name="Text Box 8"/>
          <p:cNvSpPr txBox="1">
            <a:spLocks noChangeArrowheads="1"/>
          </p:cNvSpPr>
          <p:nvPr/>
        </p:nvSpPr>
        <p:spPr bwMode="auto">
          <a:xfrm>
            <a:off x="838200" y="3200400"/>
            <a:ext cx="3581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Continuous-time LTI system:</a:t>
            </a:r>
          </a:p>
        </p:txBody>
      </p:sp>
      <p:sp>
        <p:nvSpPr>
          <p:cNvPr id="133129" name="Text Box 9"/>
          <p:cNvSpPr txBox="1">
            <a:spLocks noChangeArrowheads="1"/>
          </p:cNvSpPr>
          <p:nvPr/>
        </p:nvSpPr>
        <p:spPr bwMode="auto">
          <a:xfrm>
            <a:off x="762000" y="4572000"/>
            <a:ext cx="419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0000FF"/>
                </a:solidFill>
              </a:rPr>
              <a:t>Discrete-time LTI system:</a:t>
            </a:r>
          </a:p>
        </p:txBody>
      </p:sp>
      <p:graphicFrame>
        <p:nvGraphicFramePr>
          <p:cNvPr id="133130" name="Object 10"/>
          <p:cNvGraphicFramePr>
            <a:graphicFrameLocks noChangeAspect="1"/>
          </p:cNvGraphicFramePr>
          <p:nvPr/>
        </p:nvGraphicFramePr>
        <p:xfrm>
          <a:off x="3886200" y="3581400"/>
          <a:ext cx="6127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04" name="Equation" r:id="rId10" imgW="317225" imgH="393359" progId="Equation.3">
                  <p:embed/>
                </p:oleObj>
              </mc:Choice>
              <mc:Fallback>
                <p:oleObj name="Equation" r:id="rId10" imgW="317225" imgH="393359" progId="Equation.3">
                  <p:embed/>
                  <p:pic>
                    <p:nvPicPr>
                      <p:cNvPr id="13313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3581400"/>
                        <a:ext cx="612775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32" name="Object 12"/>
          <p:cNvGraphicFramePr>
            <a:graphicFrameLocks noChangeAspect="1"/>
          </p:cNvGraphicFramePr>
          <p:nvPr/>
        </p:nvGraphicFramePr>
        <p:xfrm>
          <a:off x="3962400" y="5029200"/>
          <a:ext cx="6508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05" name="Equation" r:id="rId12" imgW="330057" imgH="393529" progId="Equation.3">
                  <p:embed/>
                </p:oleObj>
              </mc:Choice>
              <mc:Fallback>
                <p:oleObj name="Equation" r:id="rId12" imgW="330057" imgH="393529" progId="Equation.3">
                  <p:embed/>
                  <p:pic>
                    <p:nvPicPr>
                      <p:cNvPr id="13313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5029200"/>
                        <a:ext cx="650875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34" name="Text Box 14"/>
          <p:cNvSpPr txBox="1">
            <a:spLocks noChangeArrowheads="1"/>
          </p:cNvSpPr>
          <p:nvPr/>
        </p:nvSpPr>
        <p:spPr bwMode="auto">
          <a:xfrm>
            <a:off x="4953000" y="3657600"/>
            <a:ext cx="342900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b="1" dirty="0">
                <a:solidFill>
                  <a:srgbClr val="CC0000"/>
                </a:solidFill>
                <a:sym typeface="Wingdings" panose="05000000000000000000" pitchFamily="2" charset="2"/>
              </a:rPr>
              <a:t></a:t>
            </a:r>
            <a:r>
              <a:rPr lang="en-US" altLang="en-US" b="1" dirty="0">
                <a:solidFill>
                  <a:schemeClr val="hlink"/>
                </a:solidFill>
                <a:sym typeface="Wingdings" panose="05000000000000000000" pitchFamily="2" charset="2"/>
              </a:rPr>
              <a:t> Unstable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b="1" dirty="0">
                <a:solidFill>
                  <a:schemeClr val="bg1">
                    <a:lumMod val="50000"/>
                  </a:schemeClr>
                </a:solidFill>
              </a:rPr>
              <a:t>     (marginally stable)</a:t>
            </a:r>
          </a:p>
        </p:txBody>
      </p:sp>
      <p:sp>
        <p:nvSpPr>
          <p:cNvPr id="133135" name="Text Box 15"/>
          <p:cNvSpPr txBox="1">
            <a:spLocks noChangeArrowheads="1"/>
          </p:cNvSpPr>
          <p:nvPr/>
        </p:nvSpPr>
        <p:spPr bwMode="auto">
          <a:xfrm>
            <a:off x="4953000" y="5252243"/>
            <a:ext cx="3352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CC0000"/>
                </a:solidFill>
                <a:sym typeface="Wingdings" panose="05000000000000000000" pitchFamily="2" charset="2"/>
              </a:rPr>
              <a:t>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b="1" dirty="0">
                <a:solidFill>
                  <a:schemeClr val="hlink"/>
                </a:solidFill>
                <a:sym typeface="Wingdings" panose="05000000000000000000" pitchFamily="2" charset="2"/>
              </a:rPr>
              <a:t>stable</a:t>
            </a:r>
            <a:endParaRPr lang="en-US" altLang="en-US" b="1" dirty="0">
              <a:solidFill>
                <a:schemeClr val="hlink"/>
              </a:solidFill>
            </a:endParaRPr>
          </a:p>
        </p:txBody>
      </p:sp>
      <p:sp>
        <p:nvSpPr>
          <p:cNvPr id="133136" name="Text Box 16"/>
          <p:cNvSpPr txBox="1">
            <a:spLocks noChangeArrowheads="1"/>
          </p:cNvSpPr>
          <p:nvPr/>
        </p:nvSpPr>
        <p:spPr bwMode="auto">
          <a:xfrm>
            <a:off x="0" y="5993241"/>
            <a:ext cx="8077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000" dirty="0">
                <a:solidFill>
                  <a:srgbClr val="0070C0"/>
                </a:solidFill>
              </a:rPr>
              <a:t>Continuous-time and Discrete-time settings are very different!</a:t>
            </a:r>
          </a:p>
        </p:txBody>
      </p:sp>
    </p:spTree>
    <p:extLst>
      <p:ext uri="{BB962C8B-B14F-4D97-AF65-F5344CB8AC3E}">
        <p14:creationId xmlns:p14="http://schemas.microsoft.com/office/powerpoint/2010/main" val="5329070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548680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Controller Design via Pole Placement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743951" y="1359974"/>
                <a:ext cx="7121931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    (in canonical form)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𝐷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951" y="1359974"/>
                <a:ext cx="7121931" cy="1015663"/>
              </a:xfrm>
              <a:prstGeom prst="rect">
                <a:avLst/>
              </a:prstGeom>
              <a:blipFill>
                <a:blip r:embed="rId3"/>
                <a:stretch>
                  <a:fillRect t="-2994" b="-2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15959" y="2656118"/>
                <a:ext cx="40387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⋯  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000" i="1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959" y="2656118"/>
                <a:ext cx="4038702" cy="400110"/>
              </a:xfrm>
              <a:prstGeom prst="rect">
                <a:avLst/>
              </a:prstGeom>
              <a:blipFill>
                <a:blip r:embed="rId4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15959" y="3370315"/>
                <a:ext cx="362201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0070C0"/>
                    </a:solidFill>
                  </a:rPr>
                  <a:t>Desired poles: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959" y="3370315"/>
                <a:ext cx="3622010" cy="400110"/>
              </a:xfrm>
              <a:prstGeom prst="rect">
                <a:avLst/>
              </a:prstGeom>
              <a:blipFill>
                <a:blip r:embed="rId5"/>
                <a:stretch>
                  <a:fillRect l="-1852" t="-9091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15958" y="3917722"/>
                <a:ext cx="797731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0" dirty="0"/>
                  <a:t>det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𝑧𝐼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𝐵𝐾</m:t>
                            </m:r>
                          </m:e>
                        </m:d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+⋯+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958" y="3917722"/>
                <a:ext cx="7977314" cy="400110"/>
              </a:xfrm>
              <a:prstGeom prst="rect">
                <a:avLst/>
              </a:prstGeom>
              <a:blipFill>
                <a:blip r:embed="rId6"/>
                <a:stretch>
                  <a:fillRect l="-841"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15958" y="4518418"/>
                <a:ext cx="671822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Π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⋯(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+⋯+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958" y="4518418"/>
                <a:ext cx="6718226" cy="400110"/>
              </a:xfrm>
              <a:prstGeom prst="rect">
                <a:avLst/>
              </a:prstGeom>
              <a:blipFill>
                <a:blip r:embed="rId7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55500" y="5290622"/>
                <a:ext cx="67920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⋯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=[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 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⋯ 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]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500" y="5290622"/>
                <a:ext cx="6792078" cy="400110"/>
              </a:xfrm>
              <a:prstGeom prst="rect">
                <a:avLst/>
              </a:prstGeom>
              <a:blipFill>
                <a:blip r:embed="rId8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854838" y="5898217"/>
            <a:ext cx="50483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(Same as the continuous-time setting)</a:t>
            </a:r>
          </a:p>
        </p:txBody>
      </p:sp>
      <p:sp>
        <p:nvSpPr>
          <p:cNvPr id="5" name="Right Arrow 4"/>
          <p:cNvSpPr/>
          <p:nvPr/>
        </p:nvSpPr>
        <p:spPr>
          <a:xfrm>
            <a:off x="538619" y="5010862"/>
            <a:ext cx="316219" cy="15209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223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548680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Discrete-Time LQR Optimal Control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591438" y="1268760"/>
                <a:ext cx="2356864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/>
              </a:p>
              <a:p>
                <a:endParaRPr lang="en-US" sz="1400" dirty="0"/>
              </a:p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𝐷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438" y="1268760"/>
                <a:ext cx="2356864" cy="923330"/>
              </a:xfrm>
              <a:prstGeom prst="rect">
                <a:avLst/>
              </a:prstGeom>
              <a:blipFill>
                <a:blip r:embed="rId3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591438" y="2276872"/>
                <a:ext cx="4608512" cy="931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{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}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d>
                                <m:d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Sup>
                                    <m:sSubSup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b="1" i="1" smtClean="0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b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1" i="1" smtClean="0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b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Sup>
                                    <m:sSubSup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b="1" i="1" smtClean="0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b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438" y="2276872"/>
                <a:ext cx="4608512" cy="9316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871358" y="3308459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02809" y="3770124"/>
                <a:ext cx="62973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𝐾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/>
                  <a:t>        with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2809" y="3770124"/>
                <a:ext cx="6297342" cy="400110"/>
              </a:xfrm>
              <a:prstGeom prst="rect">
                <a:avLst/>
              </a:prstGeom>
              <a:blipFill>
                <a:blip r:embed="rId5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702808" y="4239643"/>
                <a:ext cx="33013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where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000" dirty="0"/>
                  <a:t>  satisfies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&gt;0)</m:t>
                    </m:r>
                  </m:oMath>
                </a14:m>
                <a:r>
                  <a:rPr lang="en-US" sz="2000" dirty="0"/>
                  <a:t>: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2808" y="4239643"/>
                <a:ext cx="3301339" cy="400110"/>
              </a:xfrm>
              <a:prstGeom prst="rect">
                <a:avLst/>
              </a:prstGeom>
              <a:blipFill>
                <a:blip r:embed="rId6"/>
                <a:stretch>
                  <a:fillRect l="-1845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659859" y="4743855"/>
                <a:ext cx="63367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𝑃𝐵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𝑃𝐵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9859" y="4743855"/>
                <a:ext cx="6336704" cy="369332"/>
              </a:xfrm>
              <a:prstGeom prst="rect">
                <a:avLst/>
              </a:prstGeom>
              <a:blipFill>
                <a:blip r:embed="rId7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1659859" y="5476775"/>
            <a:ext cx="23721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MatLab</a:t>
            </a:r>
            <a:r>
              <a:rPr lang="en-US" dirty="0"/>
              <a:t> code</a:t>
            </a:r>
          </a:p>
          <a:p>
            <a:r>
              <a:rPr lang="en-US" dirty="0"/>
              <a:t>[K,P] = </a:t>
            </a:r>
            <a:r>
              <a:rPr lang="en-US" dirty="0" err="1"/>
              <a:t>dlqr</a:t>
            </a:r>
            <a:r>
              <a:rPr lang="en-US" dirty="0"/>
              <a:t>(A,B,Q,R,N)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382010" y="2449158"/>
                <a:ext cx="212316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/>
                  <a:t> ≥ 0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2010" y="2449158"/>
                <a:ext cx="2123162" cy="646331"/>
              </a:xfrm>
              <a:prstGeom prst="rect">
                <a:avLst/>
              </a:prstGeom>
              <a:blipFill>
                <a:blip r:embed="rId8"/>
                <a:stretch>
                  <a:fillRect l="-575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1808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1769" y="670142"/>
            <a:ext cx="4215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Example:  </a:t>
            </a:r>
            <a:r>
              <a:rPr lang="en-US" sz="2000" dirty="0">
                <a:solidFill>
                  <a:srgbClr val="0070C0"/>
                </a:solidFill>
              </a:rPr>
              <a:t>(LQR optimal control)</a:t>
            </a:r>
          </a:p>
        </p:txBody>
      </p:sp>
      <p:sp>
        <p:nvSpPr>
          <p:cNvPr id="5" name="Rectangle 4"/>
          <p:cNvSpPr/>
          <p:nvPr/>
        </p:nvSpPr>
        <p:spPr>
          <a:xfrm>
            <a:off x="1014761" y="3416178"/>
            <a:ext cx="2372188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%</a:t>
            </a:r>
            <a:r>
              <a:rPr lang="en-US" dirty="0" err="1"/>
              <a:t>MatLab</a:t>
            </a:r>
            <a:r>
              <a:rPr lang="en-US" dirty="0"/>
              <a:t> code</a:t>
            </a:r>
          </a:p>
          <a:p>
            <a:r>
              <a:rPr lang="en-US" dirty="0"/>
              <a:t>A=[0 1 0; 0 0 1;-3 2 -1];</a:t>
            </a:r>
          </a:p>
          <a:p>
            <a:r>
              <a:rPr lang="en-US" dirty="0"/>
              <a:t>B=[0; 0; 1];</a:t>
            </a:r>
          </a:p>
          <a:p>
            <a:r>
              <a:rPr lang="en-US" dirty="0"/>
              <a:t>C=[1 0 0];</a:t>
            </a:r>
          </a:p>
          <a:p>
            <a:r>
              <a:rPr lang="en-US" dirty="0"/>
              <a:t>D=[0];</a:t>
            </a:r>
          </a:p>
          <a:p>
            <a:r>
              <a:rPr lang="en-US" dirty="0"/>
              <a:t>Q=[2 0 0; 0 2 0; 0 0 2];</a:t>
            </a:r>
          </a:p>
          <a:p>
            <a:r>
              <a:rPr lang="en-US" dirty="0"/>
              <a:t>R=[1];</a:t>
            </a:r>
          </a:p>
          <a:p>
            <a:r>
              <a:rPr lang="en-US" dirty="0"/>
              <a:t>N=[1; 0; 1];</a:t>
            </a:r>
          </a:p>
          <a:p>
            <a:r>
              <a:rPr lang="en-US" dirty="0"/>
              <a:t>[K,P] = </a:t>
            </a:r>
            <a:r>
              <a:rPr lang="en-US" dirty="0" err="1"/>
              <a:t>dlqr</a:t>
            </a:r>
            <a:r>
              <a:rPr lang="en-US" dirty="0"/>
              <a:t>(A,B,Q,R,N)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200855" y="1345725"/>
                <a:ext cx="5258394" cy="1856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,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,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=[1  0  0],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endParaRPr lang="en-US" b="0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0855" y="1345725"/>
                <a:ext cx="5258394" cy="185653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4967912" y="3665506"/>
            <a:ext cx="3318055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K =</a:t>
            </a:r>
          </a:p>
          <a:p>
            <a:endParaRPr lang="en-US" sz="1000" dirty="0"/>
          </a:p>
          <a:p>
            <a:r>
              <a:rPr lang="en-US" dirty="0"/>
              <a:t>      -2.8280    2.2794   -1.3738</a:t>
            </a:r>
          </a:p>
          <a:p>
            <a:endParaRPr lang="en-US" dirty="0"/>
          </a:p>
          <a:p>
            <a:r>
              <a:rPr lang="en-US" dirty="0"/>
              <a:t>P =</a:t>
            </a:r>
          </a:p>
          <a:p>
            <a:endParaRPr lang="en-US" sz="1000" dirty="0"/>
          </a:p>
          <a:p>
            <a:r>
              <a:rPr lang="en-US" dirty="0"/>
              <a:t>      16.3118   -9.1175    8.4951</a:t>
            </a:r>
          </a:p>
          <a:p>
            <a:r>
              <a:rPr lang="en-US" dirty="0"/>
              <a:t>      -9.1175   20.4973  -10.6898</a:t>
            </a:r>
          </a:p>
          <a:p>
            <a:r>
              <a:rPr lang="en-US" dirty="0"/>
              <a:t>       8.4951  -10.6898   22.2493</a:t>
            </a:r>
          </a:p>
        </p:txBody>
      </p:sp>
      <p:sp>
        <p:nvSpPr>
          <p:cNvPr id="8" name="Right Arrow 7"/>
          <p:cNvSpPr/>
          <p:nvPr/>
        </p:nvSpPr>
        <p:spPr>
          <a:xfrm>
            <a:off x="3914384" y="4728049"/>
            <a:ext cx="526093" cy="13778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26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9592" y="332656"/>
            <a:ext cx="331236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Example: </a:t>
            </a:r>
          </a:p>
          <a:p>
            <a:endParaRPr lang="en-US" sz="1600" dirty="0"/>
          </a:p>
          <a:p>
            <a:r>
              <a:rPr lang="en-US" sz="1600" dirty="0"/>
              <a:t>A = [1.0000   0.0100   0.0001   0.0000;</a:t>
            </a:r>
          </a:p>
          <a:p>
            <a:r>
              <a:rPr lang="en-US" sz="1600" dirty="0"/>
              <a:t>        0   0.9982   0.0267   0.0001;</a:t>
            </a:r>
          </a:p>
          <a:p>
            <a:r>
              <a:rPr lang="en-US" sz="1600" dirty="0"/>
              <a:t>        0   0.0000   1.0016   0.0100;</a:t>
            </a:r>
          </a:p>
          <a:p>
            <a:r>
              <a:rPr lang="en-US" sz="1600" dirty="0"/>
              <a:t>        0  -0.0045   0.3119   1.0016];</a:t>
            </a:r>
          </a:p>
          <a:p>
            <a:r>
              <a:rPr lang="en-US" sz="1600" dirty="0"/>
              <a:t>B = [0.0001;</a:t>
            </a:r>
          </a:p>
          <a:p>
            <a:r>
              <a:rPr lang="en-US" sz="1600" dirty="0"/>
              <a:t>        0.0182;</a:t>
            </a:r>
          </a:p>
          <a:p>
            <a:r>
              <a:rPr lang="en-US" sz="1600" dirty="0"/>
              <a:t>        0.0002;</a:t>
            </a:r>
          </a:p>
          <a:p>
            <a:r>
              <a:rPr lang="en-US" sz="1600" dirty="0"/>
              <a:t>        0.0454];</a:t>
            </a:r>
          </a:p>
          <a:p>
            <a:r>
              <a:rPr lang="en-US" sz="1600" dirty="0"/>
              <a:t>C = [1    0    0    0;</a:t>
            </a:r>
          </a:p>
          <a:p>
            <a:r>
              <a:rPr lang="en-US" sz="1600" dirty="0"/>
              <a:t>        0    0    1    0];</a:t>
            </a:r>
          </a:p>
          <a:p>
            <a:r>
              <a:rPr lang="en-US" sz="1600" dirty="0"/>
              <a:t>Q = [1 0 0 0;</a:t>
            </a:r>
          </a:p>
          <a:p>
            <a:r>
              <a:rPr lang="en-US" sz="1600" dirty="0"/>
              <a:t>        0 0 0 0;</a:t>
            </a:r>
          </a:p>
          <a:p>
            <a:r>
              <a:rPr lang="en-US" sz="1600" dirty="0"/>
              <a:t>        0 0 1 0;</a:t>
            </a:r>
          </a:p>
          <a:p>
            <a:r>
              <a:rPr lang="en-US" sz="1600" dirty="0"/>
              <a:t>        0 0 0 0];</a:t>
            </a:r>
          </a:p>
          <a:p>
            <a:r>
              <a:rPr lang="en-US" sz="1600" dirty="0"/>
              <a:t>R = [1];</a:t>
            </a:r>
          </a:p>
          <a:p>
            <a:r>
              <a:rPr lang="en-US" sz="1600" dirty="0"/>
              <a:t>K = </a:t>
            </a:r>
            <a:r>
              <a:rPr lang="en-US" sz="1600" dirty="0" err="1"/>
              <a:t>dlqr</a:t>
            </a:r>
            <a:r>
              <a:rPr lang="en-US" sz="1600" dirty="0"/>
              <a:t>(A,B,Q,R)</a:t>
            </a:r>
          </a:p>
          <a:p>
            <a:r>
              <a:rPr lang="en-US" sz="1600" dirty="0"/>
              <a:t>%%%</a:t>
            </a:r>
          </a:p>
          <a:p>
            <a:r>
              <a:rPr lang="en-US" sz="1600" dirty="0"/>
              <a:t> J =  [0;   0];  %Desired poles</a:t>
            </a:r>
          </a:p>
          <a:p>
            <a:r>
              <a:rPr lang="en-US" sz="1600" dirty="0"/>
              <a:t>T = 0:0.01:5;</a:t>
            </a:r>
          </a:p>
          <a:p>
            <a:r>
              <a:rPr lang="en-US" sz="1600" dirty="0"/>
              <a:t>U = 0.2*ones(size(T));</a:t>
            </a:r>
          </a:p>
          <a:p>
            <a:r>
              <a:rPr lang="en-US" sz="1600" dirty="0"/>
              <a:t>[Y,X] = </a:t>
            </a:r>
            <a:r>
              <a:rPr lang="en-US" sz="1600" dirty="0" err="1"/>
              <a:t>dlsim</a:t>
            </a:r>
            <a:r>
              <a:rPr lang="en-US" sz="1600" dirty="0"/>
              <a:t>(A-B*K,B,C,J,U);</a:t>
            </a:r>
          </a:p>
          <a:p>
            <a:r>
              <a:rPr lang="en-US" sz="1600" dirty="0"/>
              <a:t>stairs(T,Y)  % response </a:t>
            </a:r>
            <a:r>
              <a:rPr lang="en-US" sz="1600" b="1" dirty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endParaRPr lang="en-US" sz="1600" b="1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924944"/>
            <a:ext cx="3788395" cy="33709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04997" y="419622"/>
            <a:ext cx="2755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(LQR + Pole placement)</a:t>
            </a:r>
          </a:p>
        </p:txBody>
      </p:sp>
    </p:spTree>
    <p:extLst>
      <p:ext uri="{BB962C8B-B14F-4D97-AF65-F5344CB8AC3E}">
        <p14:creationId xmlns:p14="http://schemas.microsoft.com/office/powerpoint/2010/main" val="8586673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60" y="295864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Lecture 1-2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03575"/>
            <a:ext cx="7571184" cy="2375361"/>
          </a:xfrm>
        </p:spPr>
        <p:txBody>
          <a:bodyPr>
            <a:normAutofit/>
          </a:bodyPr>
          <a:lstStyle/>
          <a:p>
            <a:r>
              <a:rPr lang="en-US" dirty="0"/>
              <a:t>Lecture 1: Introduction</a:t>
            </a:r>
          </a:p>
          <a:p>
            <a:pPr lvl="1"/>
            <a:r>
              <a:rPr lang="en-US" sz="2400" dirty="0"/>
              <a:t>Many motivating examples and application fields. </a:t>
            </a:r>
          </a:p>
          <a:p>
            <a:pPr lvl="1"/>
            <a:r>
              <a:rPr lang="en-US" sz="2400" dirty="0"/>
              <a:t>Difference between open-loop control and closed-loop feedback control. </a:t>
            </a:r>
          </a:p>
          <a:p>
            <a:pPr lvl="1"/>
            <a:r>
              <a:rPr lang="en-US" sz="2400" dirty="0"/>
              <a:t>Necessity of feedback control.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03200" y="3846576"/>
            <a:ext cx="7571184" cy="237536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Lecture 2: Mathematical Modeling</a:t>
            </a:r>
          </a:p>
          <a:p>
            <a:pPr lvl="1"/>
            <a:r>
              <a:rPr lang="en-US" sz="2400" dirty="0"/>
              <a:t>Modeling of mass-spring-damper system. </a:t>
            </a:r>
          </a:p>
          <a:p>
            <a:pPr lvl="1"/>
            <a:r>
              <a:rPr lang="en-US" sz="2400" dirty="0"/>
              <a:t>Modeling of RLC circuit. </a:t>
            </a:r>
          </a:p>
          <a:p>
            <a:pPr lvl="1"/>
            <a:r>
              <a:rPr lang="en-US" sz="2400" dirty="0"/>
              <a:t>Modeling of Electro-</a:t>
            </a:r>
            <a:r>
              <a:rPr lang="en-US" sz="2400" dirty="0" err="1"/>
              <a:t>Mechano</a:t>
            </a:r>
            <a:r>
              <a:rPr lang="en-US" sz="2400" dirty="0"/>
              <a:t> system.</a:t>
            </a:r>
          </a:p>
          <a:p>
            <a:pPr lvl="1"/>
            <a:r>
              <a:rPr lang="en-US" sz="2400" dirty="0"/>
              <a:t>Laplace transform, transfer function, block diagram analysis.</a:t>
            </a:r>
          </a:p>
          <a:p>
            <a:pPr lvl="1"/>
            <a:r>
              <a:rPr lang="en-US" sz="2400" dirty="0"/>
              <a:t>Review of basic systems concept.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9266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60" y="295864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Lecture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03575"/>
            <a:ext cx="7571184" cy="2375361"/>
          </a:xfrm>
        </p:spPr>
        <p:txBody>
          <a:bodyPr>
            <a:normAutofit/>
          </a:bodyPr>
          <a:lstStyle/>
          <a:p>
            <a:r>
              <a:rPr lang="en-US" dirty="0"/>
              <a:t>Lecture 3: Response</a:t>
            </a:r>
          </a:p>
          <a:p>
            <a:pPr lvl="1"/>
            <a:r>
              <a:rPr lang="en-US" sz="2400" dirty="0"/>
              <a:t>Impulse response, step response, ramp response. </a:t>
            </a:r>
          </a:p>
          <a:p>
            <a:pPr lvl="1"/>
            <a:r>
              <a:rPr lang="en-US" sz="2400" dirty="0"/>
              <a:t>Inverse Laplace transform via partial fraction. </a:t>
            </a:r>
          </a:p>
          <a:p>
            <a:pPr lvl="1"/>
            <a:r>
              <a:rPr lang="en-US" sz="2400" dirty="0"/>
              <a:t>Step response of second-order systems: under-damped, </a:t>
            </a:r>
            <a:r>
              <a:rPr lang="en-US" sz="2400" dirty="0" err="1"/>
              <a:t>undamped</a:t>
            </a:r>
            <a:r>
              <a:rPr lang="en-US" sz="2400" dirty="0"/>
              <a:t>, over-damped systems.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236" y="3632400"/>
            <a:ext cx="3644886" cy="288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731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322" b="-997"/>
          <a:stretch/>
        </p:blipFill>
        <p:spPr>
          <a:xfrm rot="60000">
            <a:off x="457199" y="994793"/>
            <a:ext cx="8229600" cy="531412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145" y="151890"/>
            <a:ext cx="7490691" cy="88233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Pole Location </a:t>
            </a:r>
            <a:r>
              <a:rPr lang="en-US" sz="3200" b="1" dirty="0">
                <a:solidFill>
                  <a:srgbClr val="0070C0"/>
                </a:solidFill>
              </a:rPr>
              <a:t>and</a:t>
            </a:r>
            <a:r>
              <a:rPr lang="en-US" sz="3200" b="1" dirty="0">
                <a:solidFill>
                  <a:srgbClr val="C00000"/>
                </a:solidFill>
              </a:rPr>
              <a:t> System Response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935752" y="5017389"/>
          <a:ext cx="783624" cy="447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6" name="方程式" r:id="rId4" imgW="355320" imgH="203040" progId="Equation.3">
                  <p:embed/>
                </p:oleObj>
              </mc:Choice>
              <mc:Fallback>
                <p:oleObj name="方程式" r:id="rId4" imgW="355320" imgH="20304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35752" y="5017389"/>
                        <a:ext cx="783624" cy="447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278911" y="2376890"/>
                <a:ext cx="1126836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𝜔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sub>
                          </m:sSub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  <m:r>
                            <a:rPr kumimoji="0" lang="en-US" sz="2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8911" y="2376890"/>
                <a:ext cx="1126836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55531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60" y="295864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Lecture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03575"/>
            <a:ext cx="7571184" cy="2375361"/>
          </a:xfrm>
        </p:spPr>
        <p:txBody>
          <a:bodyPr>
            <a:normAutofit/>
          </a:bodyPr>
          <a:lstStyle/>
          <a:p>
            <a:r>
              <a:rPr lang="en-US" dirty="0"/>
              <a:t>Lecture 4: Transient Performance </a:t>
            </a:r>
          </a:p>
          <a:p>
            <a:pPr lvl="1"/>
            <a:r>
              <a:rPr lang="en-US" sz="2400" dirty="0"/>
              <a:t>Transient performance specifications: Rise time, settling time, overshoot-formulas for these specs. </a:t>
            </a:r>
          </a:p>
          <a:p>
            <a:pPr lvl="1"/>
            <a:r>
              <a:rPr lang="en-US" sz="2400" dirty="0"/>
              <a:t>Stability: Routh-Hurwitz Criterion. </a:t>
            </a:r>
          </a:p>
        </p:txBody>
      </p:sp>
    </p:spTree>
    <p:extLst>
      <p:ext uri="{BB962C8B-B14F-4D97-AF65-F5344CB8AC3E}">
        <p14:creationId xmlns:p14="http://schemas.microsoft.com/office/powerpoint/2010/main" val="2248441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24637"/>
            <a:ext cx="8229600" cy="2115059"/>
          </a:xfrm>
        </p:spPr>
        <p:txBody>
          <a:bodyPr>
            <a:normAutofit/>
          </a:bodyPr>
          <a:lstStyle/>
          <a:p>
            <a:r>
              <a:rPr lang="en-US" sz="2000" b="1" i="1" dirty="0">
                <a:solidFill>
                  <a:srgbClr val="C00000"/>
                </a:solidFill>
              </a:rPr>
              <a:t>Rise time </a:t>
            </a:r>
            <a:r>
              <a:rPr lang="en-US" sz="2000" i="1" dirty="0" err="1"/>
              <a:t>t</a:t>
            </a:r>
            <a:r>
              <a:rPr lang="en-US" sz="2000" i="1" baseline="-25000" dirty="0" err="1"/>
              <a:t>r</a:t>
            </a:r>
            <a:r>
              <a:rPr lang="en-US" sz="2000" dirty="0"/>
              <a:t>: </a:t>
            </a:r>
          </a:p>
          <a:p>
            <a:pPr marL="0" indent="0">
              <a:buNone/>
            </a:pPr>
            <a:r>
              <a:rPr lang="en-US" sz="2000" dirty="0"/>
              <a:t>      time required for response to rise from 0% to 100% of set-point value for under-damped systems; </a:t>
            </a:r>
          </a:p>
          <a:p>
            <a:r>
              <a:rPr lang="en-US" sz="2000" b="1" i="1" dirty="0">
                <a:solidFill>
                  <a:srgbClr val="C00000"/>
                </a:solidFill>
              </a:rPr>
              <a:t>Settling time </a:t>
            </a:r>
            <a:r>
              <a:rPr lang="en-US" sz="2000" i="1" dirty="0" err="1"/>
              <a:t>t</a:t>
            </a:r>
            <a:r>
              <a:rPr lang="en-US" sz="2000" i="1" baseline="-25000" dirty="0" err="1"/>
              <a:t>s</a:t>
            </a:r>
            <a:r>
              <a:rPr lang="en-US" sz="2000" dirty="0"/>
              <a:t>: time for output to settle within ±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2000" dirty="0"/>
              <a:t>% of set-point value;</a:t>
            </a:r>
          </a:p>
          <a:p>
            <a:pPr lvl="0"/>
            <a:r>
              <a:rPr lang="en-US" sz="2000" b="1" i="1" dirty="0">
                <a:solidFill>
                  <a:srgbClr val="C00000"/>
                </a:solidFill>
              </a:rPr>
              <a:t>Overshoot</a:t>
            </a:r>
            <a:r>
              <a:rPr lang="en-US" sz="2000" i="1" dirty="0">
                <a:solidFill>
                  <a:srgbClr val="0070C0"/>
                </a:solidFill>
              </a:rPr>
              <a:t> </a:t>
            </a:r>
            <a:r>
              <a:rPr lang="en-US" sz="2000" i="1" dirty="0" err="1">
                <a:solidFill>
                  <a:prstClr val="black"/>
                </a:solidFill>
              </a:rPr>
              <a:t>M</a:t>
            </a:r>
            <a:r>
              <a:rPr lang="en-US" sz="2000" i="1" baseline="-25000" dirty="0" err="1">
                <a:solidFill>
                  <a:prstClr val="black"/>
                </a:solidFill>
              </a:rPr>
              <a:t>p</a:t>
            </a:r>
            <a:r>
              <a:rPr lang="en-US" sz="2000" dirty="0">
                <a:solidFill>
                  <a:prstClr val="black"/>
                </a:solidFill>
              </a:rPr>
              <a:t>: maximum % of output overshooting the set-point value</a:t>
            </a:r>
          </a:p>
        </p:txBody>
      </p:sp>
      <p:pic>
        <p:nvPicPr>
          <p:cNvPr id="4" name="Picture 3" descr="AACFSOU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96"/>
          <a:stretch/>
        </p:blipFill>
        <p:spPr bwMode="auto">
          <a:xfrm>
            <a:off x="2165718" y="744138"/>
            <a:ext cx="4801782" cy="301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71283"/>
            <a:ext cx="8229600" cy="744156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Transient Response </a:t>
            </a:r>
            <a:r>
              <a:rPr lang="en-US" sz="2800" b="1" dirty="0">
                <a:solidFill>
                  <a:srgbClr val="C00000"/>
                </a:solidFill>
              </a:rPr>
              <a:t>Specifications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49018" y="3096293"/>
            <a:ext cx="3084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second-order LTI systems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76351" y="702182"/>
            <a:ext cx="57873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5217" y="2106050"/>
            <a:ext cx="1632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Time to reach 50% of set-point value</a:t>
            </a:r>
          </a:p>
        </p:txBody>
      </p:sp>
      <p:sp>
        <p:nvSpPr>
          <p:cNvPr id="8" name="Right Arrow 7"/>
          <p:cNvSpPr/>
          <p:nvPr/>
        </p:nvSpPr>
        <p:spPr>
          <a:xfrm>
            <a:off x="1890555" y="2447001"/>
            <a:ext cx="279045" cy="5961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277" y="1446338"/>
            <a:ext cx="1393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Set-point value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2020377" y="1572112"/>
            <a:ext cx="279045" cy="5961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6529564"/>
              </p:ext>
            </p:extLst>
          </p:nvPr>
        </p:nvGraphicFramePr>
        <p:xfrm>
          <a:off x="1674064" y="3797092"/>
          <a:ext cx="4967528" cy="7655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0" name="方程式" r:id="rId4" imgW="3632040" imgH="558720" progId="Equation.3">
                  <p:embed/>
                </p:oleObj>
              </mc:Choice>
              <mc:Fallback>
                <p:oleObj name="方程式" r:id="rId4" imgW="3632040" imgH="55872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4064" y="3797092"/>
                        <a:ext cx="4967528" cy="7655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278833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27538"/>
                <a:ext cx="8336844" cy="305744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800" b="1" dirty="0">
                    <a:solidFill>
                      <a:srgbClr val="C00000"/>
                    </a:solidFill>
                  </a:rPr>
                  <a:t>Procedure </a:t>
                </a:r>
                <a:r>
                  <a:rPr lang="en-US" sz="2400" dirty="0">
                    <a:solidFill>
                      <a:schemeClr val="bg1">
                        <a:lumMod val="50000"/>
                      </a:schemeClr>
                    </a:solidFill>
                  </a:rPr>
                  <a:t>(Routh Test):</a:t>
                </a:r>
              </a:p>
              <a:p>
                <a:endParaRPr lang="en-US" sz="800" dirty="0"/>
              </a:p>
              <a:p>
                <a:pPr marL="0" indent="0">
                  <a:buNone/>
                </a:pPr>
                <a:r>
                  <a:rPr lang="en-US" sz="2400" dirty="0"/>
                  <a:t>    Given:</a:t>
                </a:r>
              </a:p>
              <a:p>
                <a:pPr marL="0" indent="0">
                  <a:buNone/>
                </a:pPr>
                <a:r>
                  <a:rPr lang="en-US" sz="2400" dirty="0"/>
                  <a:t>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</a:rPr>
                      <m:t>+⋯+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−2 </m:t>
                        </m:r>
                      </m:sub>
                    </m:sSub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sz="2200" dirty="0"/>
              </a:p>
              <a:p>
                <a:pPr marL="514350" indent="-514350">
                  <a:buFont typeface="+mj-lt"/>
                  <a:buAutoNum type="arabicPeriod"/>
                </a:pPr>
                <a:endParaRPr lang="en-US" sz="800" dirty="0"/>
              </a:p>
              <a:p>
                <a:pPr marL="0" indent="0">
                  <a:buNone/>
                </a:pPr>
                <a:r>
                  <a:rPr lang="en-US" sz="2400" dirty="0"/>
                  <a:t>     Form Array:</a:t>
                </a:r>
              </a:p>
              <a:p>
                <a:pPr marL="0" indent="0">
                  <a:buNone/>
                </a:pPr>
                <a:r>
                  <a:rPr lang="en-US" sz="2000" dirty="0">
                    <a:solidFill>
                      <a:schemeClr val="bg1">
                        <a:lumMod val="50000"/>
                      </a:schemeClr>
                    </a:solidFill>
                  </a:rPr>
                  <a:t>      </a:t>
                </a:r>
                <a:r>
                  <a:rPr lang="en-US" sz="2400" dirty="0">
                    <a:solidFill>
                      <a:schemeClr val="bg1">
                        <a:lumMod val="50000"/>
                      </a:schemeClr>
                    </a:solidFill>
                  </a:rPr>
                  <a:t>(Routh Table)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27538"/>
                <a:ext cx="8336844" cy="3057440"/>
              </a:xfrm>
              <a:blipFill>
                <a:blip r:embed="rId3"/>
                <a:stretch>
                  <a:fillRect l="-1462" t="-1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3109218" y="2817429"/>
          <a:ext cx="2885182" cy="369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3" name="方程式" r:id="rId4" imgW="1358640" imgH="1854000" progId="Equation.3">
                  <p:embed/>
                </p:oleObj>
              </mc:Choice>
              <mc:Fallback>
                <p:oleObj name="方程式" r:id="rId4" imgW="1358640" imgH="1854000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9218" y="2817429"/>
                        <a:ext cx="2885182" cy="36988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120008"/>
            <a:ext cx="8229600" cy="861368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Routh-Hurwitz Stability Criterion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3109218" y="3747911"/>
            <a:ext cx="297549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137439" y="4205114"/>
            <a:ext cx="297549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148728" y="4713112"/>
            <a:ext cx="297549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182595" y="6022622"/>
            <a:ext cx="297549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8005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60" y="295864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Lecture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03575"/>
            <a:ext cx="7571184" cy="237536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Lecture 5: Frequency Domain Analysis </a:t>
            </a:r>
          </a:p>
          <a:p>
            <a:pPr lvl="1"/>
            <a:r>
              <a:rPr lang="en-US" sz="2400" dirty="0"/>
              <a:t>Root locus method. </a:t>
            </a:r>
          </a:p>
          <a:p>
            <a:pPr lvl="1"/>
            <a:r>
              <a:rPr lang="en-US" sz="2400" dirty="0" err="1"/>
              <a:t>Nyquist</a:t>
            </a:r>
            <a:r>
              <a:rPr lang="en-US" sz="2400" dirty="0"/>
              <a:t> diagram. </a:t>
            </a:r>
          </a:p>
          <a:p>
            <a:pPr lvl="1"/>
            <a:r>
              <a:rPr lang="en-US" sz="2400" dirty="0"/>
              <a:t>Bode plots.</a:t>
            </a:r>
          </a:p>
          <a:p>
            <a:pPr lvl="1"/>
            <a:r>
              <a:rPr lang="en-US" sz="2400" dirty="0"/>
              <a:t>Gain/phase margins.</a:t>
            </a:r>
          </a:p>
          <a:p>
            <a:pPr lvl="1"/>
            <a:r>
              <a:rPr lang="en-US" sz="2400" dirty="0" err="1"/>
              <a:t>Nyquist</a:t>
            </a:r>
            <a:r>
              <a:rPr lang="en-US" sz="2400" dirty="0"/>
              <a:t> stability criterion. </a:t>
            </a:r>
          </a:p>
        </p:txBody>
      </p:sp>
    </p:spTree>
    <p:extLst>
      <p:ext uri="{BB962C8B-B14F-4D97-AF65-F5344CB8AC3E}">
        <p14:creationId xmlns:p14="http://schemas.microsoft.com/office/powerpoint/2010/main" val="16632389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Word&#10;&#10;Description automatically generated">
            <a:extLst>
              <a:ext uri="{FF2B5EF4-FFF2-40B4-BE49-F238E27FC236}">
                <a16:creationId xmlns:a16="http://schemas.microsoft.com/office/drawing/2014/main" id="{A2C2D050-FF9F-4007-B87D-2EEB6B63E1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603650"/>
            <a:ext cx="6552728" cy="565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1145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11560" y="3846136"/>
                <a:ext cx="8208912" cy="21236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(1)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If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≠0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 for the closed-loop to be stable: “locus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must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encircle the point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(−1+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𝑗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0)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for  </a:t>
                </a: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P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 times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counterclockwise”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     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 (i.e., </a:t>
                </a: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N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+</a:t>
                </a: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P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= 0)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𝑍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(2) 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If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 for the closed-loop to be stable: “locus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must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encircle the point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(−1+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𝑗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0)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for 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 times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counterclockwise”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846136"/>
                <a:ext cx="8208912" cy="2123658"/>
              </a:xfrm>
              <a:prstGeom prst="rect">
                <a:avLst/>
              </a:prstGeom>
              <a:blipFill>
                <a:blip r:embed="rId2"/>
                <a:stretch>
                  <a:fillRect l="-1114" t="-2299" r="-817" b="-57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611560" y="2777490"/>
            <a:ext cx="77680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Remark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Recall: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Nyquist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Condition 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has 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poles in RHP  </a:t>
            </a:r>
          </a:p>
        </p:txBody>
      </p:sp>
      <p:sp>
        <p:nvSpPr>
          <p:cNvPr id="8" name="Rectangle 7"/>
          <p:cNvSpPr/>
          <p:nvPr/>
        </p:nvSpPr>
        <p:spPr>
          <a:xfrm>
            <a:off x="3203848" y="930867"/>
            <a:ext cx="1656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+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Z </a:t>
            </a:r>
          </a:p>
        </p:txBody>
      </p:sp>
      <p:sp>
        <p:nvSpPr>
          <p:cNvPr id="9" name="Rectangle 8"/>
          <p:cNvSpPr/>
          <p:nvPr/>
        </p:nvSpPr>
        <p:spPr>
          <a:xfrm>
            <a:off x="611560" y="332656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Nyquist Stability Criterion B: Argument Principle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475656" y="1454284"/>
                <a:ext cx="6336704" cy="12240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= number of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clockwise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encirclements of the point 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</a:rPr>
                  <a:t>–1+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</a:rPr>
                  <a:t>j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</a:rPr>
                  <a:t>0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           (</a:t>
                </a:r>
                <a14:m>
                  <m:oMath xmlns:m="http://schemas.openxmlformats.org/officeDocument/2006/math">
                    <m:r>
                      <a: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= number of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counterclockwise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encirclements) 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= number of poles of 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G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(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s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)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H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(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s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)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in RHP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𝑍</m:t>
                    </m:r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= number of zeros of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1+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G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(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s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)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H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(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s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)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in RHP</a:t>
                </a: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1454284"/>
                <a:ext cx="6336704" cy="1224057"/>
              </a:xfrm>
              <a:prstGeom prst="rect">
                <a:avLst/>
              </a:prstGeom>
              <a:blipFill>
                <a:blip r:embed="rId3"/>
                <a:stretch>
                  <a:fillRect t="-3000" b="-5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614512" y="6093297"/>
            <a:ext cx="7629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 other cases: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namely, otherwise, closed-loop is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unstable</a:t>
            </a:r>
          </a:p>
        </p:txBody>
      </p:sp>
    </p:spTree>
    <p:extLst>
      <p:ext uri="{BB962C8B-B14F-4D97-AF65-F5344CB8AC3E}">
        <p14:creationId xmlns:p14="http://schemas.microsoft.com/office/powerpoint/2010/main" val="4836870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738336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GM </a:t>
            </a:r>
            <a:r>
              <a:rPr lang="en-US" sz="3200" dirty="0">
                <a:solidFill>
                  <a:srgbClr val="0070C0"/>
                </a:solidFill>
              </a:rPr>
              <a:t>and</a:t>
            </a:r>
            <a:r>
              <a:rPr lang="en-US" sz="3200" b="1" dirty="0">
                <a:solidFill>
                  <a:srgbClr val="0070C0"/>
                </a:solidFill>
              </a:rPr>
              <a:t> PM </a:t>
            </a:r>
            <a:r>
              <a:rPr lang="en-US" sz="3200" dirty="0">
                <a:solidFill>
                  <a:srgbClr val="0070C0"/>
                </a:solidFill>
              </a:rPr>
              <a:t>from</a:t>
            </a:r>
            <a:r>
              <a:rPr lang="en-US" sz="3200" b="1" dirty="0">
                <a:solidFill>
                  <a:srgbClr val="0070C0"/>
                </a:solidFill>
              </a:rPr>
              <a:t> </a:t>
            </a:r>
            <a:r>
              <a:rPr lang="en-US" sz="3200" b="1" dirty="0">
                <a:solidFill>
                  <a:srgbClr val="7030A0"/>
                </a:solidFill>
              </a:rPr>
              <a:t>Bode Plot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15616" y="1196752"/>
                <a:ext cx="6840760" cy="115212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Point A occurs at point where phase =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180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p>
                    </m:sSup>
                  </m:oMath>
                </a14:m>
                <a:endParaRPr lang="en-US" sz="2200" baseline="30000" dirty="0"/>
              </a:p>
              <a:p>
                <a:r>
                  <a:rPr lang="en-US" sz="2400" dirty="0"/>
                  <a:t>Point B occurs at point where magnitude = 1 =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sz="2200" dirty="0"/>
                  <a:t> dB</a:t>
                </a:r>
              </a:p>
              <a:p>
                <a:endParaRPr lang="en-US" baseline="30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15616" y="1196752"/>
                <a:ext cx="6840760" cy="1152128"/>
              </a:xfrm>
              <a:blipFill>
                <a:blip r:embed="rId2"/>
                <a:stretch>
                  <a:fillRect l="-1159" t="-4233" r="-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ACFTAG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70455"/>
          <a:stretch/>
        </p:blipFill>
        <p:spPr bwMode="auto">
          <a:xfrm>
            <a:off x="1963557" y="2663243"/>
            <a:ext cx="3048747" cy="2726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97660" y="2721624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708" y="5097888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6" y="2204864"/>
            <a:ext cx="9075594" cy="43924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27784" y="514790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31483" y="5134013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34208" y="27216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98132" y="282589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7967578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1298" y="2507156"/>
            <a:ext cx="3141873" cy="3528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Gain Margin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(GM) is the difference between the magnitude curve and 0dB at the point corresponding to the phase of -180 degree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Phase Margin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(PM) is the difference between the phase curve and -180 degree at the point corresponding to the gain of 0dB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321396"/>
            <a:ext cx="4618037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868144" y="2753444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16216" y="5057700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738336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GM </a:t>
            </a:r>
            <a:r>
              <a:rPr lang="en-US" sz="3200" dirty="0">
                <a:solidFill>
                  <a:srgbClr val="0070C0"/>
                </a:solidFill>
              </a:rPr>
              <a:t>and</a:t>
            </a:r>
            <a:r>
              <a:rPr lang="en-US" sz="3200" b="1" dirty="0">
                <a:solidFill>
                  <a:srgbClr val="0070C0"/>
                </a:solidFill>
              </a:rPr>
              <a:t> PM </a:t>
            </a:r>
            <a:r>
              <a:rPr lang="en-US" sz="3200" dirty="0">
                <a:solidFill>
                  <a:srgbClr val="0070C0"/>
                </a:solidFill>
              </a:rPr>
              <a:t>from</a:t>
            </a:r>
            <a:r>
              <a:rPr lang="en-US" sz="3200" b="1" dirty="0">
                <a:solidFill>
                  <a:srgbClr val="0070C0"/>
                </a:solidFill>
              </a:rPr>
              <a:t> </a:t>
            </a:r>
            <a:r>
              <a:rPr lang="en-US" sz="3200" b="1" dirty="0">
                <a:solidFill>
                  <a:srgbClr val="7030A0"/>
                </a:solidFill>
              </a:rPr>
              <a:t>Bode Plot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39952" y="477896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-180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63664" y="1157922"/>
                <a:ext cx="565255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+mn-cs"/>
                  </a:rPr>
                  <a:t>Example: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+mn-cs"/>
                      </a:rPr>
                      <m:t>     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+mn-cs"/>
                      </a:rPr>
                      <m:t>50/(</m:t>
                    </m:r>
                    <m:sSup>
                      <m:sSupPr>
                        <m:ctrlP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+mn-cs"/>
                          </a:rPr>
                          <m:t>𝑠</m:t>
                        </m:r>
                      </m:e>
                      <m:sup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+mn-cs"/>
                          </a:rPr>
                          <m:t>3</m:t>
                        </m:r>
                      </m:sup>
                    </m:sSup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+mn-cs"/>
                      </a:rPr>
                      <m:t>+9</m:t>
                    </m:r>
                    <m:sSup>
                      <m:sSupPr>
                        <m:ctrlP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+mn-cs"/>
                          </a:rPr>
                          <m:t>𝑠</m:t>
                        </m:r>
                      </m:e>
                      <m:sup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+mn-cs"/>
                      </a:rPr>
                      <m:t>+30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+mn-cs"/>
                      </a:rPr>
                      <m:t>𝑠</m:t>
                    </m:r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+mn-cs"/>
                      </a:rPr>
                      <m:t>+40)</m:t>
                    </m:r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664" y="1157922"/>
                <a:ext cx="5652552" cy="400110"/>
              </a:xfrm>
              <a:prstGeom prst="rect">
                <a:avLst/>
              </a:prstGeom>
              <a:blipFill>
                <a:blip r:embed="rId3"/>
                <a:stretch>
                  <a:fillRect l="-1187" t="-9091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863664" y="1702549"/>
            <a:ext cx="21531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608965" algn="l"/>
                <a:tab pos="1217930" algn="l"/>
                <a:tab pos="1826895" algn="l"/>
                <a:tab pos="2435860" algn="l"/>
                <a:tab pos="3044825" algn="l"/>
                <a:tab pos="3653790" algn="l"/>
                <a:tab pos="4262755" algn="l"/>
                <a:tab pos="4871720" algn="l"/>
                <a:tab pos="5480685" algn="l"/>
                <a:tab pos="6089650" algn="l"/>
                <a:tab pos="0" algn="l"/>
                <a:tab pos="608965" algn="l"/>
                <a:tab pos="1217930" algn="l"/>
                <a:tab pos="1826895" algn="l"/>
                <a:tab pos="2435860" algn="l"/>
                <a:tab pos="3044825" algn="l"/>
                <a:tab pos="3653790" algn="l"/>
                <a:tab pos="4262755" algn="l"/>
                <a:tab pos="4871720" algn="l"/>
                <a:tab pos="5480685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MatLab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608965" algn="l"/>
                <a:tab pos="1217930" algn="l"/>
                <a:tab pos="1826895" algn="l"/>
                <a:tab pos="2435860" algn="l"/>
                <a:tab pos="3044825" algn="l"/>
                <a:tab pos="3653790" algn="l"/>
                <a:tab pos="4262755" algn="l"/>
                <a:tab pos="4871720" algn="l"/>
                <a:tab pos="5480685" algn="l"/>
                <a:tab pos="6089650" algn="l"/>
                <a:tab pos="0" algn="l"/>
                <a:tab pos="608965" algn="l"/>
                <a:tab pos="1217930" algn="l"/>
                <a:tab pos="1826895" algn="l"/>
                <a:tab pos="2435860" algn="l"/>
                <a:tab pos="3044825" algn="l"/>
                <a:tab pos="3653790" algn="l"/>
                <a:tab pos="4262755" algn="l"/>
                <a:tab pos="4871720" algn="l"/>
                <a:tab pos="5480685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bode(50, [1 9 30 40])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8804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60" y="295864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Lecture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03575"/>
            <a:ext cx="7810448" cy="237536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Lecture 6: PID controller, Steady-State Performance  </a:t>
            </a:r>
          </a:p>
          <a:p>
            <a:pPr lvl="1"/>
            <a:r>
              <a:rPr lang="en-US" sz="2400" dirty="0"/>
              <a:t>PID control. </a:t>
            </a:r>
          </a:p>
          <a:p>
            <a:pPr lvl="1"/>
            <a:r>
              <a:rPr lang="en-US" sz="2400" dirty="0"/>
              <a:t>Ziegler-Nichols tuning rules. </a:t>
            </a:r>
          </a:p>
          <a:p>
            <a:pPr lvl="1"/>
            <a:r>
              <a:rPr lang="en-US" sz="2400" dirty="0"/>
              <a:t>Steady-state tracking error: Step input, ramp input. </a:t>
            </a:r>
          </a:p>
          <a:p>
            <a:pPr lvl="1"/>
            <a:r>
              <a:rPr lang="en-US" sz="2400" dirty="0"/>
              <a:t>System types.</a:t>
            </a:r>
          </a:p>
        </p:txBody>
      </p:sp>
    </p:spTree>
    <p:extLst>
      <p:ext uri="{BB962C8B-B14F-4D97-AF65-F5344CB8AC3E}">
        <p14:creationId xmlns:p14="http://schemas.microsoft.com/office/powerpoint/2010/main" val="41669277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88424" cy="792088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PID (Proportional-Integral-Derivative) Control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28" y="1052736"/>
            <a:ext cx="7560840" cy="30224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87624" y="4221088"/>
                <a:ext cx="7416824" cy="2281944"/>
              </a:xfrm>
            </p:spPr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𝐶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𝐼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𝐷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𝑠</m:t>
                    </m:r>
                  </m:oMath>
                </a14:m>
                <a:endParaRPr lang="en-US" sz="2400" b="0" dirty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𝑒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sub>
                        </m:sSub>
                      </m:den>
                    </m:f>
                    <m:nary>
                      <m:nary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sup>
                      <m:e>
                        <m:r>
                          <a:rPr lang="en-US" sz="2400" i="1">
                            <a:latin typeface="Cambria Math"/>
                          </a:rPr>
                          <m:t>𝑒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𝑑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</m:nary>
                    <m:r>
                      <a:rPr lang="en-US" sz="2400" i="1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  <m:t>𝑑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𝑇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𝐷</m:t>
                        </m:r>
                      </m:sub>
                    </m:sSub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𝑑𝑒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𝑑𝑡</m:t>
                        </m:r>
                      </m:den>
                    </m:f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endParaRPr lang="en-US" sz="1200" dirty="0"/>
              </a:p>
              <a:p>
                <a:pPr marL="0" indent="0">
                  <a:buNone/>
                </a:pPr>
                <a:r>
                  <a:rPr lang="en-US" sz="2400" dirty="0"/>
                  <a:t>(output  u(t)  </a:t>
                </a:r>
                <a:r>
                  <a:rPr lang="en-US" sz="2400" dirty="0">
                    <a:latin typeface="Cambria Math"/>
                    <a:ea typeface="Cambria Math"/>
                  </a:rPr>
                  <a:t>∝  e(t) + integral of e(t) + derivative of e(t))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1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7624" y="4221088"/>
                <a:ext cx="7416824" cy="2281944"/>
              </a:xfrm>
              <a:blipFill>
                <a:blip r:embed="rId3"/>
                <a:stretch>
                  <a:fillRect l="-10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6307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94360"/>
            <a:ext cx="8198556" cy="603504"/>
          </a:xfrm>
        </p:spPr>
        <p:txBody>
          <a:bodyPr>
            <a:noAutofit/>
          </a:bodyPr>
          <a:lstStyle/>
          <a:p>
            <a:br>
              <a:rPr lang="en-US" sz="2800" b="1" dirty="0"/>
            </a:br>
            <a:r>
              <a:rPr lang="en-US" sz="2800" b="1" dirty="0">
                <a:solidFill>
                  <a:srgbClr val="0070C0"/>
                </a:solidFill>
              </a:rPr>
              <a:t>Steady-State Errors for Unity Feedback Systems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036320" y="4992574"/>
                <a:ext cx="7379208" cy="17284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lvl="0" indent="-342900" defTabSz="914400">
                  <a:spcBef>
                    <a:spcPct val="20000"/>
                  </a:spcBef>
                  <a:buFont typeface="Arial" pitchFamily="34" charset="0"/>
                  <a:buChar char="•"/>
                </a:pPr>
                <a:r>
                  <a:rPr lang="en-US" sz="2400" dirty="0">
                    <a:solidFill>
                      <a:prstClr val="black"/>
                    </a:solidFill>
                  </a:rPr>
                  <a:t>A</a:t>
                </a:r>
                <a:r>
                  <a:rPr lang="en-US" sz="2400" i="1" dirty="0">
                    <a:solidFill>
                      <a:prstClr val="black"/>
                    </a:solidFill>
                  </a:rPr>
                  <a:t> stable </a:t>
                </a:r>
                <a:r>
                  <a:rPr lang="en-US" sz="2400" dirty="0">
                    <a:solidFill>
                      <a:prstClr val="black"/>
                    </a:solidFill>
                  </a:rPr>
                  <a:t>feedback system is of Type-</a:t>
                </a:r>
                <a:r>
                  <a:rPr lang="en-US" sz="24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dirty="0">
                    <a:solidFill>
                      <a:prstClr val="black"/>
                    </a:solidFill>
                  </a:rPr>
                  <a:t>, if</a:t>
                </a:r>
              </a:p>
              <a:p>
                <a:pPr lvl="0" defTabSz="91440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</a:rPr>
                  <a:t>	</a:t>
                </a:r>
                <a:r>
                  <a:rPr lang="en-US" sz="2800" dirty="0">
                    <a:solidFill>
                      <a:prstClr val="black"/>
                    </a:solidFill>
                  </a:rPr>
                  <a:t>       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prstClr val="black"/>
                        </a:solidFill>
                        <a:latin typeface="Cambria Math"/>
                      </a:rPr>
                      <m:t>𝐺</m:t>
                    </m:r>
                    <m:d>
                      <m:d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8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𝐾</m:t>
                        </m:r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𝑎</m:t>
                            </m:r>
                          </m:sub>
                        </m:sSub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+1)⋯(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𝑚</m:t>
                            </m:r>
                          </m:sub>
                        </m:sSub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𝑠</m:t>
                        </m:r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+1)</m:t>
                        </m:r>
                      </m:num>
                      <m:den>
                        <m:sSup>
                          <m:sSup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𝑁</m:t>
                            </m:r>
                          </m:sup>
                        </m:sSup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+1)⋯(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𝑠</m:t>
                        </m:r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+1)</m:t>
                        </m:r>
                      </m:den>
                    </m:f>
                  </m:oMath>
                </a14:m>
                <a:endParaRPr lang="en-US" sz="2800" dirty="0">
                  <a:solidFill>
                    <a:prstClr val="black"/>
                  </a:solidFill>
                </a:endParaRPr>
              </a:p>
              <a:p>
                <a:pPr lvl="0" defTabSz="91440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</a:rPr>
                  <a:t>	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prstClr val="black"/>
                    </a:solidFill>
                  </a:rPr>
                  <a:t> are distinct constants</a:t>
                </a: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320" y="4992574"/>
                <a:ext cx="7379208" cy="1728487"/>
              </a:xfrm>
              <a:prstGeom prst="rect">
                <a:avLst/>
              </a:prstGeom>
              <a:blipFill>
                <a:blip r:embed="rId2"/>
                <a:stretch>
                  <a:fillRect l="-1073" t="-3169" b="-7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3" descr="tab 5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44604"/>
            <a:ext cx="8382000" cy="307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7559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60" y="295864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Lecture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03575"/>
            <a:ext cx="7810448" cy="2375361"/>
          </a:xfrm>
        </p:spPr>
        <p:txBody>
          <a:bodyPr>
            <a:normAutofit/>
          </a:bodyPr>
          <a:lstStyle/>
          <a:p>
            <a:r>
              <a:rPr lang="en-US" dirty="0"/>
              <a:t>Lecture 7: Controller Design</a:t>
            </a:r>
          </a:p>
          <a:p>
            <a:pPr lvl="1"/>
            <a:r>
              <a:rPr lang="en-US" sz="2400" dirty="0"/>
              <a:t>Two </a:t>
            </a:r>
            <a:r>
              <a:rPr lang="en-US" sz="2400" dirty="0" err="1"/>
              <a:t>DoF</a:t>
            </a:r>
            <a:r>
              <a:rPr lang="en-US" sz="2400" dirty="0"/>
              <a:t> controller. </a:t>
            </a:r>
          </a:p>
          <a:p>
            <a:pPr lvl="1"/>
            <a:r>
              <a:rPr lang="en-US" sz="2400" dirty="0"/>
              <a:t>Tracking, disturbance attenuation, sensitivity to parameter variations. </a:t>
            </a:r>
          </a:p>
          <a:p>
            <a:pPr lvl="1"/>
            <a:r>
              <a:rPr lang="en-US" sz="2400" dirty="0"/>
              <a:t>Lead-lag filters.</a:t>
            </a:r>
          </a:p>
        </p:txBody>
      </p:sp>
    </p:spTree>
    <p:extLst>
      <p:ext uri="{BB962C8B-B14F-4D97-AF65-F5344CB8AC3E}">
        <p14:creationId xmlns:p14="http://schemas.microsoft.com/office/powerpoint/2010/main" val="32402446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60" y="295864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Lecture 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03575"/>
            <a:ext cx="7810448" cy="2375361"/>
          </a:xfrm>
        </p:spPr>
        <p:txBody>
          <a:bodyPr>
            <a:normAutofit/>
          </a:bodyPr>
          <a:lstStyle/>
          <a:p>
            <a:r>
              <a:rPr lang="en-US" dirty="0"/>
              <a:t>Lecture 8: Introduction to State-Space Method</a:t>
            </a:r>
          </a:p>
          <a:p>
            <a:pPr lvl="1"/>
            <a:r>
              <a:rPr lang="en-US" sz="2400" dirty="0"/>
              <a:t>State-space description and modeling. </a:t>
            </a:r>
          </a:p>
          <a:p>
            <a:pPr lvl="1"/>
            <a:r>
              <a:rPr lang="en-US" sz="2400" dirty="0"/>
              <a:t>State response.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390639" y="3478133"/>
                <a:ext cx="7554445" cy="958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r>
                      <a:rPr kumimoji="0" lang="en-US" sz="2400" b="1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  <m:d>
                      <m:dPr>
                        <m:ctrlP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</m:oMath>
                </a14:m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sym typeface="Wingdings" panose="05000000000000000000" pitchFamily="2" charset="2"/>
                  </a:rPr>
                  <a:t> </a:t>
                </a: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=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kumimoji="0" lang="en-US" sz="2400" b="1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𝒙</m:t>
                    </m:r>
                    <m:d>
                      <m:dPr>
                        <m:ctrlP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kumimoji="0" lang="en-US" sz="2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trlP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r>
                          <m:rPr>
                            <m:sty m:val="p"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Φ</m:t>
                        </m:r>
                        <m:d>
                          <m:dPr>
                            <m:ctrlPr>
                              <a:rPr kumimoji="0" lang="en-US" sz="2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kumimoji="0" lang="en-US" sz="2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kumimoji="0" lang="en-US" sz="2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kumimoji="0" lang="en-US" sz="24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𝒖</m:t>
                        </m:r>
                        <m:d>
                          <m:dPr>
                            <m:ctrlPr>
                              <a:rPr kumimoji="0" lang="en-US" sz="2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0639" y="3478133"/>
                <a:ext cx="7554445" cy="958789"/>
              </a:xfrm>
              <a:prstGeom prst="rect">
                <a:avLst/>
              </a:prstGeom>
              <a:blipFill>
                <a:blip r:embed="rId2"/>
                <a:stretch>
                  <a:fillRect b="-8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004023" y="4728264"/>
                <a:ext cx="1701300" cy="4626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kern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lang="en-US" sz="2400" b="0" i="0" kern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sz="2400" b="0" i="0" kern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a:rPr lang="en-US" sz="2400" b="0" i="0" kern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i="1" kern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 kern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kern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kern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4023" y="4728264"/>
                <a:ext cx="1701300" cy="462627"/>
              </a:xfrm>
              <a:prstGeom prst="rect">
                <a:avLst/>
              </a:prstGeom>
              <a:blipFill>
                <a:blip r:embed="rId3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5445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60" y="295864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Lecture 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03575"/>
            <a:ext cx="7810448" cy="392984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Lecture 6: Controllability and observability</a:t>
            </a:r>
          </a:p>
          <a:p>
            <a:pPr lvl="1"/>
            <a:r>
              <a:rPr lang="en-US" sz="2400" dirty="0"/>
              <a:t>Controllability: Controllability test, PBH test. </a:t>
            </a:r>
          </a:p>
          <a:p>
            <a:pPr lvl="1"/>
            <a:r>
              <a:rPr lang="en-US" sz="2400" dirty="0"/>
              <a:t>Observability: Observability test, PBH test. </a:t>
            </a:r>
          </a:p>
          <a:p>
            <a:pPr lvl="1"/>
            <a:r>
              <a:rPr lang="en-US" sz="2400" dirty="0"/>
              <a:t>Controllable canonical form.</a:t>
            </a:r>
          </a:p>
          <a:p>
            <a:pPr lvl="1"/>
            <a:r>
              <a:rPr lang="en-US" sz="2400" dirty="0"/>
              <a:t>Observable canonical form.</a:t>
            </a:r>
          </a:p>
          <a:p>
            <a:pPr lvl="1"/>
            <a:r>
              <a:rPr lang="en-US" sz="2400" dirty="0"/>
              <a:t>Diagonal canonical form.</a:t>
            </a:r>
          </a:p>
          <a:p>
            <a:pPr lvl="1"/>
            <a:r>
              <a:rPr lang="en-US" sz="2400" dirty="0"/>
              <a:t>Equivalence (similarity) transformation. </a:t>
            </a:r>
          </a:p>
          <a:p>
            <a:pPr lvl="1"/>
            <a:r>
              <a:rPr lang="en-US" sz="2400" dirty="0"/>
              <a:t>Minimal realization.</a:t>
            </a:r>
          </a:p>
          <a:p>
            <a:pPr lvl="1"/>
            <a:r>
              <a:rPr lang="en-US" sz="2400" dirty="0"/>
              <a:t>Duality.</a:t>
            </a:r>
          </a:p>
        </p:txBody>
      </p:sp>
    </p:spTree>
    <p:extLst>
      <p:ext uri="{BB962C8B-B14F-4D97-AF65-F5344CB8AC3E}">
        <p14:creationId xmlns:p14="http://schemas.microsoft.com/office/powerpoint/2010/main" val="23054747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88400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solidFill>
                  <a:srgbClr val="FF0000"/>
                </a:solidFill>
              </a:rPr>
              <a:t>Controllability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003374" y="2563395"/>
                <a:ext cx="752778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LTI system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2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e>
                    </m:acc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𝐴</m:t>
                    </m:r>
                    <m:r>
                      <a:rPr kumimoji="0" lang="en-US" sz="24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𝒙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4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𝒖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 is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controllable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if and only if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374" y="2563395"/>
                <a:ext cx="7527783" cy="461665"/>
              </a:xfrm>
              <a:prstGeom prst="rect">
                <a:avLst/>
              </a:prstGeom>
              <a:blipFill>
                <a:blip r:embed="rId2"/>
                <a:stretch>
                  <a:fillRect l="-1297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03373" y="3122577"/>
                <a:ext cx="752778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Matrix 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[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𝐴𝐵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sup>
                    </m:sSup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⋯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𝑛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−1</m:t>
                        </m:r>
                      </m:sup>
                    </m:sSup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]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 has full row rank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2400" dirty="0">
                  <a:solidFill>
                    <a:prstClr val="black"/>
                  </a:solidFill>
                  <a:latin typeface="Calibri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or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373" y="3122577"/>
                <a:ext cx="7527783" cy="1200329"/>
              </a:xfrm>
              <a:prstGeom prst="rect">
                <a:avLst/>
              </a:prstGeom>
              <a:blipFill>
                <a:blip r:embed="rId3"/>
                <a:stretch>
                  <a:fillRect l="-1297"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058497" y="1159369"/>
                <a:ext cx="752778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Consider LTI system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2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e>
                    </m:acc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𝐴</m:t>
                    </m:r>
                    <m:r>
                      <a:rPr kumimoji="0" lang="en-US" sz="24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𝒙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4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𝒖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 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𝑛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×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𝑛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𝑛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×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𝑚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497" y="1159369"/>
                <a:ext cx="7527783" cy="461665"/>
              </a:xfrm>
              <a:prstGeom prst="rect">
                <a:avLst/>
              </a:prstGeom>
              <a:blipFill>
                <a:blip r:embed="rId4"/>
                <a:stretch>
                  <a:fillRect l="-1296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003373" y="1923439"/>
            <a:ext cx="1548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Theorem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058497" y="4518561"/>
                <a:ext cx="75277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Matrix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has full row rank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497" y="4518561"/>
                <a:ext cx="7527783" cy="461665"/>
              </a:xfrm>
              <a:prstGeom prst="rect">
                <a:avLst/>
              </a:prstGeom>
              <a:blipFill>
                <a:blip r:embed="rId5"/>
                <a:stretch>
                  <a:fillRect l="-1296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57921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6969" y="405898"/>
            <a:ext cx="5856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FF0000"/>
                </a:solidFill>
                <a:latin typeface="Calibri"/>
              </a:rPr>
              <a:t>Observability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47058" y="1317127"/>
                <a:ext cx="211987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77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kumimoji="0" lang="en-US" sz="24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𝐱</m:t>
                          </m:r>
                        </m:e>
                      </m:acc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kumimoji="0" lang="en-US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𝐱</m:t>
                      </m:r>
                      <m:r>
                        <a:rPr kumimoji="0" lang="en-US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𝐵</m:t>
                      </m:r>
                      <m:r>
                        <a:rPr kumimoji="0" lang="en-US" sz="24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𝐮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058" y="1317127"/>
                <a:ext cx="2119878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730326" y="1822616"/>
                <a:ext cx="206151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𝐲</m:t>
                      </m:r>
                      <m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  <m:r>
                        <a:rPr kumimoji="0" lang="en-US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𝐱</m:t>
                      </m:r>
                      <m:r>
                        <a:rPr kumimoji="0" lang="en-US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𝐷</m:t>
                      </m:r>
                      <m:r>
                        <a:rPr kumimoji="0" lang="en-US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𝐮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326" y="1822616"/>
                <a:ext cx="2061513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875043" y="3166998"/>
            <a:ext cx="64401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LTI system (A, B, C, D) is observable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if and only if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7602" y="4334251"/>
            <a:ext cx="65179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Matrix                       has full column rank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7602" y="2553435"/>
            <a:ext cx="15485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Theorem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848430" y="3724223"/>
                <a:ext cx="1245141" cy="1720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𝐶</m:t>
                                </m:r>
                              </m:e>
                            </m:mr>
                            <m:m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𝐶𝐴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eqArrPr>
                                  <m:e>
                                    <m: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𝐶</m:t>
                                    </m:r>
                                    <m:sSup>
                                      <m:sSupPr>
                                        <m:ctrlPr>
                                          <a:rPr kumimoji="0" lang="en-US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US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𝐴</m:t>
                                        </m:r>
                                      </m:e>
                                      <m:sup>
                                        <m:r>
                                          <a:rPr kumimoji="0" lang="en-US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kumimoji="0" lang="en-US" sz="24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kumimoji="0" lang="en-US" sz="24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+mn-cs"/>
                                            </a:rPr>
                                            <m:t>⋮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kumimoji="0" lang="en-US" sz="24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𝐶</m:t>
                                          </m:r>
                                          <m:sSup>
                                            <m:sSupPr>
                                              <m:ctrlPr>
                                                <a:rPr kumimoji="0" lang="en-US" sz="24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24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𝐴</m:t>
                                              </m:r>
                                            </m:e>
                                            <m:sup>
                                              <m:r>
                                                <a:rPr kumimoji="0" lang="en-US" sz="24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𝑛</m:t>
                                              </m:r>
                                              <m:r>
                                                <a:rPr kumimoji="0" lang="en-US" sz="24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−1</m:t>
                                              </m:r>
                                            </m:sup>
                                          </m:sSup>
                                        </m:e>
                                      </m:mr>
                                    </m:m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8430" y="3724223"/>
                <a:ext cx="1245141" cy="17209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848429" y="5775351"/>
                <a:ext cx="1245141" cy="749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</m:t>
                              </m:r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8429" y="5775351"/>
                <a:ext cx="1245141" cy="7496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827602" y="5919962"/>
            <a:ext cx="6517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Matrix                       has full column rank</a:t>
            </a:r>
          </a:p>
        </p:txBody>
      </p:sp>
    </p:spTree>
    <p:extLst>
      <p:ext uri="{BB962C8B-B14F-4D97-AF65-F5344CB8AC3E}">
        <p14:creationId xmlns:p14="http://schemas.microsoft.com/office/powerpoint/2010/main" val="10845288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60" y="295864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Lecture 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03575"/>
            <a:ext cx="7810448" cy="3929841"/>
          </a:xfrm>
        </p:spPr>
        <p:txBody>
          <a:bodyPr>
            <a:normAutofit/>
          </a:bodyPr>
          <a:lstStyle/>
          <a:p>
            <a:r>
              <a:rPr lang="en-US" dirty="0"/>
              <a:t>Lecture 10: State-Space Design</a:t>
            </a:r>
          </a:p>
          <a:p>
            <a:pPr lvl="1"/>
            <a:r>
              <a:rPr lang="en-US" sz="2400" dirty="0"/>
              <a:t>State feedback design. </a:t>
            </a:r>
          </a:p>
          <a:p>
            <a:pPr lvl="1"/>
            <a:r>
              <a:rPr lang="en-US" sz="2400" dirty="0"/>
              <a:t>Servo system design. </a:t>
            </a:r>
          </a:p>
          <a:p>
            <a:pPr lvl="1"/>
            <a:r>
              <a:rPr lang="en-US" sz="2400" dirty="0"/>
              <a:t>State observer design.</a:t>
            </a:r>
          </a:p>
          <a:p>
            <a:pPr lvl="1"/>
            <a:r>
              <a:rPr lang="en-US" sz="2400" dirty="0"/>
              <a:t>Observer-based output feedback design.</a:t>
            </a:r>
          </a:p>
          <a:p>
            <a:pPr lvl="1"/>
            <a:r>
              <a:rPr lang="en-US" sz="2400" dirty="0"/>
              <a:t>Separation principle.</a:t>
            </a:r>
          </a:p>
        </p:txBody>
      </p:sp>
    </p:spTree>
    <p:extLst>
      <p:ext uri="{BB962C8B-B14F-4D97-AF65-F5344CB8AC3E}">
        <p14:creationId xmlns:p14="http://schemas.microsoft.com/office/powerpoint/2010/main" val="30032743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6" name="Object 137"/>
          <p:cNvGraphicFramePr>
            <a:graphicFrameLocks noChangeAspect="1"/>
          </p:cNvGraphicFramePr>
          <p:nvPr/>
        </p:nvGraphicFramePr>
        <p:xfrm>
          <a:off x="1380793" y="855955"/>
          <a:ext cx="146050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99" name="Microsoft 方程式編輯器 3.0" r:id="rId3" imgW="787058" imgH="177723" progId="Equation.3">
                  <p:embed/>
                </p:oleObj>
              </mc:Choice>
              <mc:Fallback>
                <p:oleObj name="Microsoft 方程式編輯器 3.0" r:id="rId3" imgW="787058" imgH="177723" progId="Equation.3">
                  <p:embed/>
                  <p:pic>
                    <p:nvPicPr>
                      <p:cNvPr id="13316" name="Object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0793" y="855955"/>
                        <a:ext cx="146050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138"/>
          <p:cNvGraphicFramePr>
            <a:graphicFrameLocks noChangeAspect="1"/>
          </p:cNvGraphicFramePr>
          <p:nvPr/>
        </p:nvGraphicFramePr>
        <p:xfrm>
          <a:off x="3096881" y="838492"/>
          <a:ext cx="920750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00" name="Microsoft 方程式編輯器 3.0" r:id="rId5" imgW="520474" imgH="203112" progId="Equation.3">
                  <p:embed/>
                </p:oleObj>
              </mc:Choice>
              <mc:Fallback>
                <p:oleObj name="Microsoft 方程式編輯器 3.0" r:id="rId5" imgW="520474" imgH="203112" progId="Equation.3">
                  <p:embed/>
                  <p:pic>
                    <p:nvPicPr>
                      <p:cNvPr id="13317" name="Object 1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6881" y="838492"/>
                        <a:ext cx="920750" cy="350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139"/>
          <p:cNvGraphicFramePr>
            <a:graphicFrameLocks noChangeAspect="1"/>
          </p:cNvGraphicFramePr>
          <p:nvPr/>
        </p:nvGraphicFramePr>
        <p:xfrm>
          <a:off x="4379581" y="886117"/>
          <a:ext cx="704850" cy="30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01" name="Microsoft 方程式編輯器 3.0" r:id="rId7" imgW="380835" imgH="165028" progId="Equation.3">
                  <p:embed/>
                </p:oleObj>
              </mc:Choice>
              <mc:Fallback>
                <p:oleObj name="Microsoft 方程式編輯器 3.0" r:id="rId7" imgW="380835" imgH="165028" progId="Equation.3">
                  <p:embed/>
                  <p:pic>
                    <p:nvPicPr>
                      <p:cNvPr id="13318" name="Object 1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9581" y="886117"/>
                        <a:ext cx="704850" cy="300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140"/>
          <p:cNvGraphicFramePr>
            <a:graphicFrameLocks noChangeAspect="1"/>
          </p:cNvGraphicFramePr>
          <p:nvPr/>
        </p:nvGraphicFramePr>
        <p:xfrm>
          <a:off x="1364918" y="1232192"/>
          <a:ext cx="903288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02" name="Microsoft 方程式編輯器 3.0" r:id="rId9" imgW="469696" imgH="203112" progId="Equation.3">
                  <p:embed/>
                </p:oleObj>
              </mc:Choice>
              <mc:Fallback>
                <p:oleObj name="Microsoft 方程式編輯器 3.0" r:id="rId9" imgW="469696" imgH="203112" progId="Equation.3">
                  <p:embed/>
                  <p:pic>
                    <p:nvPicPr>
                      <p:cNvPr id="13319" name="Object 1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4918" y="1232192"/>
                        <a:ext cx="903288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0" name="Object 141"/>
          <p:cNvGraphicFramePr>
            <a:graphicFrameLocks noChangeAspect="1"/>
          </p:cNvGraphicFramePr>
          <p:nvPr/>
        </p:nvGraphicFramePr>
        <p:xfrm>
          <a:off x="3077831" y="1260767"/>
          <a:ext cx="7048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03" name="Microsoft 方程式編輯器 3.0" r:id="rId11" imgW="393529" imgH="190417" progId="Equation.3">
                  <p:embed/>
                </p:oleObj>
              </mc:Choice>
              <mc:Fallback>
                <p:oleObj name="Microsoft 方程式編輯器 3.0" r:id="rId11" imgW="393529" imgH="190417" progId="Equation.3">
                  <p:embed/>
                  <p:pic>
                    <p:nvPicPr>
                      <p:cNvPr id="13320" name="Object 1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7831" y="1260767"/>
                        <a:ext cx="70485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7" name="Text Box 165"/>
          <p:cNvSpPr txBox="1">
            <a:spLocks noChangeArrowheads="1"/>
          </p:cNvSpPr>
          <p:nvPr/>
        </p:nvSpPr>
        <p:spPr bwMode="auto">
          <a:xfrm>
            <a:off x="1273587" y="2305810"/>
            <a:ext cx="288970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細明體" panose="02020509000000000000" pitchFamily="49" charset="-120"/>
                <a:cs typeface="+mn-cs"/>
              </a:rPr>
              <a:t>State-feedback controller:</a:t>
            </a:r>
          </a:p>
        </p:txBody>
      </p:sp>
      <p:sp>
        <p:nvSpPr>
          <p:cNvPr id="13328" name="Text Box 166"/>
          <p:cNvSpPr txBox="1">
            <a:spLocks noChangeArrowheads="1"/>
          </p:cNvSpPr>
          <p:nvPr/>
        </p:nvSpPr>
        <p:spPr bwMode="auto">
          <a:xfrm>
            <a:off x="1265650" y="2856064"/>
            <a:ext cx="228139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細明體" panose="02020509000000000000" pitchFamily="49" charset="-120"/>
                <a:cs typeface="+mn-cs"/>
              </a:rPr>
              <a:t>Closed-loop system:</a:t>
            </a:r>
          </a:p>
        </p:txBody>
      </p:sp>
      <p:sp>
        <p:nvSpPr>
          <p:cNvPr id="13329" name="Text Box 167"/>
          <p:cNvSpPr txBox="1">
            <a:spLocks noChangeArrowheads="1"/>
          </p:cNvSpPr>
          <p:nvPr/>
        </p:nvSpPr>
        <p:spPr bwMode="auto">
          <a:xfrm>
            <a:off x="1276762" y="3472181"/>
            <a:ext cx="29049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細明體" panose="02020509000000000000" pitchFamily="49" charset="-120"/>
                <a:cs typeface="+mn-cs"/>
              </a:rPr>
              <a:t>Characteristic polynomial:</a:t>
            </a:r>
          </a:p>
        </p:txBody>
      </p:sp>
      <p:sp>
        <p:nvSpPr>
          <p:cNvPr id="13330" name="Text Box 168"/>
          <p:cNvSpPr txBox="1">
            <a:spLocks noChangeArrowheads="1"/>
          </p:cNvSpPr>
          <p:nvPr/>
        </p:nvSpPr>
        <p:spPr bwMode="auto">
          <a:xfrm>
            <a:off x="1299518" y="1771204"/>
            <a:ext cx="42995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細明體" panose="02020509000000000000" pitchFamily="49" charset="-120"/>
                <a:cs typeface="+mn-cs"/>
              </a:rPr>
              <a:t>Suppose that the system is controllable: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280295" y="2323244"/>
                <a:ext cx="164637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𝑢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𝐾</m:t>
                      </m:r>
                      <m:r>
                        <a:rPr kumimoji="0" lang="en-US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295" y="2323244"/>
                <a:ext cx="1646371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598394" y="2876444"/>
                <a:ext cx="25783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</m:acc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𝐵𝐾</m:t>
                          </m:r>
                        </m:e>
                      </m:d>
                      <m:r>
                        <a:rPr kumimoji="0" lang="en-US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8394" y="2876444"/>
                <a:ext cx="2578336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206516" y="3467763"/>
                <a:ext cx="32657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det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𝑠𝐼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𝐵𝐾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6516" y="3467763"/>
                <a:ext cx="3265702" cy="400110"/>
              </a:xfrm>
              <a:prstGeom prst="rect">
                <a:avLst/>
              </a:prstGeom>
              <a:blipFill>
                <a:blip r:embed="rId15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1276762" y="4129586"/>
            <a:ext cx="170110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Times New Roman" panose="02020603050405020304" pitchFamily="18" charset="0"/>
              </a:rPr>
              <a:t>Desired poles:</a:t>
            </a:r>
            <a:r>
              <a:rPr kumimoji="1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endParaRPr kumimoji="1" lang="en-US" altLang="zh-TW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7" name="Rectangle 18"/>
          <p:cNvSpPr>
            <a:spLocks noChangeArrowheads="1"/>
          </p:cNvSpPr>
          <p:nvPr/>
        </p:nvSpPr>
        <p:spPr bwMode="auto">
          <a:xfrm>
            <a:off x="1260685" y="4762406"/>
            <a:ext cx="37080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Times New Roman" panose="02020603050405020304" pitchFamily="18" charset="0"/>
              </a:rPr>
              <a:t>Desired characteristic polynomial:</a:t>
            </a:r>
            <a:endParaRPr kumimoji="1" lang="en-US" altLang="zh-TW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362708" y="6081815"/>
                <a:ext cx="264072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det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𝑠𝐼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−(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𝐵𝐾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))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708" y="6081815"/>
                <a:ext cx="2640723" cy="400110"/>
              </a:xfrm>
              <a:prstGeom prst="rect">
                <a:avLst/>
              </a:prstGeom>
              <a:blipFill>
                <a:blip r:embed="rId16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76762" y="5491683"/>
                <a:ext cx="39846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  <a:sym typeface="Wingdings" panose="05000000000000000000" pitchFamily="2" charset="2"/>
                  </a:rPr>
                  <a:t>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</a:rPr>
                  <a:t>Choose gain matrix  </a:t>
                </a: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𝐾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</a:rPr>
                  <a:t>  such that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6762" y="5491683"/>
                <a:ext cx="3984625" cy="400110"/>
              </a:xfrm>
              <a:prstGeom prst="rect">
                <a:avLst/>
              </a:prstGeom>
              <a:blipFill>
                <a:blip r:embed="rId23"/>
                <a:stretch>
                  <a:fillRect l="-1529" t="-1060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330014" y="1250210"/>
            <a:ext cx="803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64918" y="260778"/>
            <a:ext cx="5502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State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Feedback Design for 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ISO LTI systems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035638" y="4123323"/>
                <a:ext cx="120385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,…,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5638" y="4123323"/>
                <a:ext cx="1203855" cy="400110"/>
              </a:xfrm>
              <a:prstGeom prst="rect">
                <a:avLst/>
              </a:prstGeom>
              <a:blipFill>
                <a:blip r:embed="rId24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995416" y="4783037"/>
                <a:ext cx="22808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⋯(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𝑛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5416" y="4783037"/>
                <a:ext cx="2280873" cy="400110"/>
              </a:xfrm>
              <a:prstGeom prst="rect">
                <a:avLst/>
              </a:prstGeom>
              <a:blipFill>
                <a:blip r:embed="rId25"/>
                <a:stretch>
                  <a:fillRect r="-533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968751" y="6064614"/>
                <a:ext cx="22808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⋯(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𝑛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751" y="6064614"/>
                <a:ext cx="2280873" cy="400110"/>
              </a:xfrm>
              <a:prstGeom prst="rect">
                <a:avLst/>
              </a:prstGeom>
              <a:blipFill>
                <a:blip r:embed="rId26"/>
                <a:stretch>
                  <a:fillRect r="-802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93994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6" name="Object 137"/>
          <p:cNvGraphicFramePr>
            <a:graphicFrameLocks noChangeAspect="1"/>
          </p:cNvGraphicFramePr>
          <p:nvPr/>
        </p:nvGraphicFramePr>
        <p:xfrm>
          <a:off x="1380793" y="855955"/>
          <a:ext cx="146050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45" name="Microsoft 方程式編輯器 3.0" r:id="rId3" imgW="787058" imgH="177723" progId="Equation.3">
                  <p:embed/>
                </p:oleObj>
              </mc:Choice>
              <mc:Fallback>
                <p:oleObj name="Microsoft 方程式編輯器 3.0" r:id="rId3" imgW="787058" imgH="177723" progId="Equation.3">
                  <p:embed/>
                  <p:pic>
                    <p:nvPicPr>
                      <p:cNvPr id="13316" name="Object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0793" y="855955"/>
                        <a:ext cx="146050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138"/>
          <p:cNvGraphicFramePr>
            <a:graphicFrameLocks noChangeAspect="1"/>
          </p:cNvGraphicFramePr>
          <p:nvPr/>
        </p:nvGraphicFramePr>
        <p:xfrm>
          <a:off x="3096881" y="838492"/>
          <a:ext cx="920750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46" name="Microsoft 方程式編輯器 3.0" r:id="rId5" imgW="520474" imgH="203112" progId="Equation.3">
                  <p:embed/>
                </p:oleObj>
              </mc:Choice>
              <mc:Fallback>
                <p:oleObj name="Microsoft 方程式編輯器 3.0" r:id="rId5" imgW="520474" imgH="203112" progId="Equation.3">
                  <p:embed/>
                  <p:pic>
                    <p:nvPicPr>
                      <p:cNvPr id="13317" name="Object 1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6881" y="838492"/>
                        <a:ext cx="920750" cy="350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139"/>
          <p:cNvGraphicFramePr>
            <a:graphicFrameLocks noChangeAspect="1"/>
          </p:cNvGraphicFramePr>
          <p:nvPr/>
        </p:nvGraphicFramePr>
        <p:xfrm>
          <a:off x="4379581" y="886117"/>
          <a:ext cx="704850" cy="30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47" name="Microsoft 方程式編輯器 3.0" r:id="rId7" imgW="380835" imgH="165028" progId="Equation.3">
                  <p:embed/>
                </p:oleObj>
              </mc:Choice>
              <mc:Fallback>
                <p:oleObj name="Microsoft 方程式編輯器 3.0" r:id="rId7" imgW="380835" imgH="165028" progId="Equation.3">
                  <p:embed/>
                  <p:pic>
                    <p:nvPicPr>
                      <p:cNvPr id="13318" name="Object 1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9581" y="886117"/>
                        <a:ext cx="704850" cy="300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140"/>
          <p:cNvGraphicFramePr>
            <a:graphicFrameLocks noChangeAspect="1"/>
          </p:cNvGraphicFramePr>
          <p:nvPr/>
        </p:nvGraphicFramePr>
        <p:xfrm>
          <a:off x="1364918" y="1232192"/>
          <a:ext cx="903288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48" name="Microsoft 方程式編輯器 3.0" r:id="rId9" imgW="469696" imgH="203112" progId="Equation.3">
                  <p:embed/>
                </p:oleObj>
              </mc:Choice>
              <mc:Fallback>
                <p:oleObj name="Microsoft 方程式編輯器 3.0" r:id="rId9" imgW="469696" imgH="203112" progId="Equation.3">
                  <p:embed/>
                  <p:pic>
                    <p:nvPicPr>
                      <p:cNvPr id="13319" name="Object 1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4918" y="1232192"/>
                        <a:ext cx="903288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0" name="Object 141"/>
          <p:cNvGraphicFramePr>
            <a:graphicFrameLocks noChangeAspect="1"/>
          </p:cNvGraphicFramePr>
          <p:nvPr/>
        </p:nvGraphicFramePr>
        <p:xfrm>
          <a:off x="3077831" y="1260767"/>
          <a:ext cx="7048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49" name="Microsoft 方程式編輯器 3.0" r:id="rId11" imgW="393529" imgH="190417" progId="Equation.3">
                  <p:embed/>
                </p:oleObj>
              </mc:Choice>
              <mc:Fallback>
                <p:oleObj name="Microsoft 方程式編輯器 3.0" r:id="rId11" imgW="393529" imgH="190417" progId="Equation.3">
                  <p:embed/>
                  <p:pic>
                    <p:nvPicPr>
                      <p:cNvPr id="13320" name="Object 1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7831" y="1260767"/>
                        <a:ext cx="70485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7" name="Text Box 165"/>
          <p:cNvSpPr txBox="1">
            <a:spLocks noChangeArrowheads="1"/>
          </p:cNvSpPr>
          <p:nvPr/>
        </p:nvSpPr>
        <p:spPr bwMode="auto">
          <a:xfrm>
            <a:off x="1273587" y="2305810"/>
            <a:ext cx="17667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細明體" panose="02020509000000000000" pitchFamily="49" charset="-120"/>
                <a:cs typeface="+mn-cs"/>
              </a:rPr>
              <a:t>State</a:t>
            </a:r>
            <a:r>
              <a:rPr kumimoji="1" lang="en-US" altLang="zh-TW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細明體" panose="02020509000000000000" pitchFamily="49" charset="-120"/>
                <a:cs typeface="+mn-cs"/>
              </a:rPr>
              <a:t> </a:t>
            </a: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細明體" panose="02020509000000000000" pitchFamily="49" charset="-120"/>
                <a:cs typeface="+mn-cs"/>
              </a:rPr>
              <a:t>observer:</a:t>
            </a:r>
          </a:p>
        </p:txBody>
      </p:sp>
      <p:sp>
        <p:nvSpPr>
          <p:cNvPr id="13329" name="Text Box 167"/>
          <p:cNvSpPr txBox="1">
            <a:spLocks noChangeArrowheads="1"/>
          </p:cNvSpPr>
          <p:nvPr/>
        </p:nvSpPr>
        <p:spPr bwMode="auto">
          <a:xfrm>
            <a:off x="1276762" y="3472181"/>
            <a:ext cx="29049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細明體" panose="02020509000000000000" pitchFamily="49" charset="-120"/>
                <a:cs typeface="+mn-cs"/>
              </a:rPr>
              <a:t>Characteristic polynomial:</a:t>
            </a:r>
          </a:p>
        </p:txBody>
      </p:sp>
      <p:sp>
        <p:nvSpPr>
          <p:cNvPr id="13330" name="Text Box 168"/>
          <p:cNvSpPr txBox="1">
            <a:spLocks noChangeArrowheads="1"/>
          </p:cNvSpPr>
          <p:nvPr/>
        </p:nvSpPr>
        <p:spPr bwMode="auto">
          <a:xfrm>
            <a:off x="1299518" y="1771204"/>
            <a:ext cx="42385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細明體" panose="02020509000000000000" pitchFamily="49" charset="-120"/>
                <a:cs typeface="+mn-cs"/>
              </a:rPr>
              <a:t>Suppose that the system is </a:t>
            </a:r>
            <a:r>
              <a:rPr lang="en-US" altLang="zh-TW" sz="2000" dirty="0">
                <a:solidFill>
                  <a:prstClr val="black"/>
                </a:solidFill>
                <a:latin typeface="Calibri"/>
                <a:ea typeface="細明體" panose="02020509000000000000" pitchFamily="49" charset="-120"/>
              </a:rPr>
              <a:t>observable</a:t>
            </a: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細明體" panose="02020509000000000000" pitchFamily="49" charset="-120"/>
                <a:cs typeface="+mn-cs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206516" y="3467763"/>
                <a:ext cx="32657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det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𝑠𝐼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𝐿𝐶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6516" y="3467763"/>
                <a:ext cx="3265702" cy="400110"/>
              </a:xfrm>
              <a:prstGeom prst="rect">
                <a:avLst/>
              </a:prstGeom>
              <a:blipFill>
                <a:blip r:embed="rId13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1276762" y="4129586"/>
            <a:ext cx="170110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Times New Roman" panose="02020603050405020304" pitchFamily="18" charset="0"/>
              </a:rPr>
              <a:t>Desired poles:</a:t>
            </a:r>
            <a:r>
              <a:rPr kumimoji="1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endParaRPr kumimoji="1" lang="en-US" altLang="zh-TW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7" name="Rectangle 18"/>
          <p:cNvSpPr>
            <a:spLocks noChangeArrowheads="1"/>
          </p:cNvSpPr>
          <p:nvPr/>
        </p:nvSpPr>
        <p:spPr bwMode="auto">
          <a:xfrm>
            <a:off x="1260685" y="4762406"/>
            <a:ext cx="37080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Times New Roman" panose="02020603050405020304" pitchFamily="18" charset="0"/>
              </a:rPr>
              <a:t>Desired characteristic polynomial:</a:t>
            </a:r>
            <a:endParaRPr kumimoji="1" lang="en-US" altLang="zh-TW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362708" y="6081815"/>
                <a:ext cx="258493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det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𝑠𝐼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−(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𝐿𝐶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))=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708" y="6081815"/>
                <a:ext cx="2584938" cy="400110"/>
              </a:xfrm>
              <a:prstGeom prst="rect">
                <a:avLst/>
              </a:prstGeom>
              <a:blipFill>
                <a:blip r:embed="rId14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76762" y="5491683"/>
                <a:ext cx="5386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  <a:sym typeface="Wingdings" panose="05000000000000000000" pitchFamily="2" charset="2"/>
                  </a:rPr>
                  <a:t>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</a:rPr>
                  <a:t>Choose observer gain matrix  </a:t>
                </a: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anose="02020603050405020304" pitchFamily="18" charset="0"/>
                  </a:rPr>
                  <a:t>  such that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6762" y="5491683"/>
                <a:ext cx="5386166" cy="400110"/>
              </a:xfrm>
              <a:prstGeom prst="rect">
                <a:avLst/>
              </a:prstGeom>
              <a:blipFill>
                <a:blip r:embed="rId15"/>
                <a:stretch>
                  <a:fillRect l="-1131" t="-1060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330014" y="1250210"/>
            <a:ext cx="803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64918" y="260778"/>
            <a:ext cx="5502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State Observer Design for SISO LTI systems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035638" y="4123323"/>
                <a:ext cx="120385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𝑞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…,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𝑞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5638" y="4123323"/>
                <a:ext cx="1203855" cy="400110"/>
              </a:xfrm>
              <a:prstGeom prst="rect">
                <a:avLst/>
              </a:prstGeom>
              <a:blipFill>
                <a:blip r:embed="rId16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995416" y="4783037"/>
                <a:ext cx="22808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𝑞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⋯(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𝑞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𝑛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5416" y="4783037"/>
                <a:ext cx="2280873" cy="400110"/>
              </a:xfrm>
              <a:prstGeom prst="rect">
                <a:avLst/>
              </a:prstGeom>
              <a:blipFill>
                <a:blip r:embed="rId17"/>
                <a:stretch>
                  <a:fillRect r="-800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968751" y="6064614"/>
                <a:ext cx="22808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𝑞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⋯(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𝑞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𝑛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751" y="6064614"/>
                <a:ext cx="2280873" cy="400110"/>
              </a:xfrm>
              <a:prstGeom prst="rect">
                <a:avLst/>
              </a:prstGeom>
              <a:blipFill>
                <a:blip r:embed="rId18"/>
                <a:stretch>
                  <a:fillRect r="-1070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3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043397"/>
              </p:ext>
            </p:extLst>
          </p:nvPr>
        </p:nvGraphicFramePr>
        <p:xfrm>
          <a:off x="4543315" y="2346253"/>
          <a:ext cx="2875415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50" name="方程式" r:id="rId19" imgW="1524000" imgH="482600" progId="Equation.3">
                  <p:embed/>
                </p:oleObj>
              </mc:Choice>
              <mc:Fallback>
                <p:oleObj name="方程式" r:id="rId19" imgW="1524000" imgH="482600" progId="Equation.3">
                  <p:embed/>
                  <p:pic>
                    <p:nvPicPr>
                      <p:cNvPr id="20485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3315" y="2346253"/>
                        <a:ext cx="2875415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06050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Final Exam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Closed-book exam</a:t>
            </a:r>
          </a:p>
          <a:p>
            <a:r>
              <a:rPr lang="en-US" sz="2400" dirty="0"/>
              <a:t>Durations: 2 hours, 15 December, 14:00-16:00 pm. </a:t>
            </a:r>
          </a:p>
          <a:p>
            <a:r>
              <a:rPr lang="en-US" sz="2400" dirty="0"/>
              <a:t>Regular calculator is allowed.</a:t>
            </a:r>
          </a:p>
          <a:p>
            <a:r>
              <a:rPr lang="en-US" sz="2400" dirty="0">
                <a:solidFill>
                  <a:srgbClr val="FF0000"/>
                </a:solidFill>
              </a:rPr>
              <a:t>No electronic devices are allowed</a:t>
            </a:r>
            <a:r>
              <a:rPr lang="en-US" sz="2400" dirty="0"/>
              <a:t>. </a:t>
            </a:r>
          </a:p>
          <a:p>
            <a:r>
              <a:rPr lang="en-US" sz="2400" dirty="0"/>
              <a:t>Coverage: Week 2-Week 12; in this slide: Lecture 2-Lecture 10, excluding contents on observer design and output feedback. </a:t>
            </a:r>
          </a:p>
          <a:p>
            <a:r>
              <a:rPr lang="en-US" sz="2400" dirty="0"/>
              <a:t>Style: Similar to homework assignments and midterm tests</a:t>
            </a:r>
          </a:p>
        </p:txBody>
      </p:sp>
    </p:spTree>
    <p:extLst>
      <p:ext uri="{BB962C8B-B14F-4D97-AF65-F5344CB8AC3E}">
        <p14:creationId xmlns:p14="http://schemas.microsoft.com/office/powerpoint/2010/main" val="36987998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Final Exam</a:t>
            </a:r>
            <a:br>
              <a:rPr lang="en-US" sz="4000" b="1" dirty="0">
                <a:solidFill>
                  <a:srgbClr val="0070C0"/>
                </a:solidFill>
              </a:rPr>
            </a:br>
            <a:r>
              <a:rPr lang="en-US" sz="4000" b="1" dirty="0">
                <a:solidFill>
                  <a:srgbClr val="0070C0"/>
                </a:solidFill>
              </a:rPr>
              <a:t>5 Problems, 100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One problem on deriving closed-loop transfer function of block diagrams, determining stability, steady state tracking error, and property of root locus; </a:t>
            </a:r>
          </a:p>
          <a:p>
            <a:r>
              <a:rPr lang="en-US" sz="2400" dirty="0"/>
              <a:t>One problem on transient performance specifications (e.g., overshoot, settling time); </a:t>
            </a:r>
          </a:p>
          <a:p>
            <a:r>
              <a:rPr lang="en-US" sz="2400" dirty="0"/>
              <a:t>One problem on stability test (e.g., Nyquist criterion);</a:t>
            </a:r>
          </a:p>
          <a:p>
            <a:r>
              <a:rPr lang="en-US" sz="2400" dirty="0"/>
              <a:t>One problem on </a:t>
            </a:r>
            <a:r>
              <a:rPr lang="en-US" sz="2400"/>
              <a:t>state-space representation</a:t>
            </a:r>
            <a:r>
              <a:rPr lang="en-US" sz="2400" dirty="0"/>
              <a:t>, finding state-space equation, determining controllability </a:t>
            </a:r>
            <a:r>
              <a:rPr lang="en-US" sz="2400"/>
              <a:t>and observability;</a:t>
            </a:r>
            <a:endParaRPr lang="en-US" sz="2400" dirty="0"/>
          </a:p>
          <a:p>
            <a:r>
              <a:rPr lang="en-US" sz="2400" dirty="0"/>
              <a:t>One problem on state feedback design, realization in canonical forms, design of state feedback, minimal realization </a:t>
            </a:r>
          </a:p>
        </p:txBody>
      </p:sp>
    </p:spTree>
    <p:extLst>
      <p:ext uri="{BB962C8B-B14F-4D97-AF65-F5344CB8AC3E}">
        <p14:creationId xmlns:p14="http://schemas.microsoft.com/office/powerpoint/2010/main" val="10675838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873868" y="523484"/>
            <a:ext cx="7279532" cy="806606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FF0000"/>
                </a:solidFill>
              </a:rPr>
              <a:t>END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123" y="1634891"/>
            <a:ext cx="5965022" cy="424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732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lecture 13-Mathematical Modelling of Liquid Level System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5909</TotalTime>
  <Words>2395</Words>
  <Application>Microsoft Office PowerPoint</Application>
  <PresentationFormat>On-screen Show (4:3)</PresentationFormat>
  <Paragraphs>385</Paragraphs>
  <Slides>50</Slides>
  <Notes>24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50</vt:i4>
      </vt:variant>
    </vt:vector>
  </HeadingPairs>
  <TitlesOfParts>
    <vt:vector size="66" baseType="lpstr">
      <vt:lpstr>Arial</vt:lpstr>
      <vt:lpstr>Calibri</vt:lpstr>
      <vt:lpstr>Cambria Math</vt:lpstr>
      <vt:lpstr>Courier New</vt:lpstr>
      <vt:lpstr>Times New Roman</vt:lpstr>
      <vt:lpstr>Wingdings</vt:lpstr>
      <vt:lpstr>Office Theme</vt:lpstr>
      <vt:lpstr>Office 佈景主題</vt:lpstr>
      <vt:lpstr>1_Office Theme</vt:lpstr>
      <vt:lpstr>2_Office Theme</vt:lpstr>
      <vt:lpstr>1_Office 佈景主題</vt:lpstr>
      <vt:lpstr>2_Office 佈景主題</vt:lpstr>
      <vt:lpstr>lecture 13-Mathematical Modelling of Liquid Level Systems</vt:lpstr>
      <vt:lpstr>Equation</vt:lpstr>
      <vt:lpstr>方程式</vt:lpstr>
      <vt:lpstr>Microsoft 方程式編輯器 3.0</vt:lpstr>
      <vt:lpstr>EE 3114 Systems and Control  11. Discrete LTI Systems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Lecture 1-2</vt:lpstr>
      <vt:lpstr>Lecture 3</vt:lpstr>
      <vt:lpstr>Pole Location and System Response</vt:lpstr>
      <vt:lpstr>Lecture 4</vt:lpstr>
      <vt:lpstr>Transient Response Specifications</vt:lpstr>
      <vt:lpstr>Routh-Hurwitz Stability Criterion</vt:lpstr>
      <vt:lpstr>Lecture 5</vt:lpstr>
      <vt:lpstr>PowerPoint Presentation</vt:lpstr>
      <vt:lpstr>PowerPoint Presentation</vt:lpstr>
      <vt:lpstr>GM and PM from Bode Plot</vt:lpstr>
      <vt:lpstr>GM and PM from Bode Plot</vt:lpstr>
      <vt:lpstr>Lecture 6</vt:lpstr>
      <vt:lpstr>PID (Proportional-Integral-Derivative) Control</vt:lpstr>
      <vt:lpstr> Steady-State Errors for Unity Feedback Systems </vt:lpstr>
      <vt:lpstr>Lecture 7</vt:lpstr>
      <vt:lpstr>Lecture 8</vt:lpstr>
      <vt:lpstr>Lecture 9</vt:lpstr>
      <vt:lpstr>Controllability</vt:lpstr>
      <vt:lpstr>PowerPoint Presentation</vt:lpstr>
      <vt:lpstr>Lecture 10</vt:lpstr>
      <vt:lpstr>PowerPoint Presentation</vt:lpstr>
      <vt:lpstr>PowerPoint Presentation</vt:lpstr>
      <vt:lpstr>Final Exam</vt:lpstr>
      <vt:lpstr>Final Exam 5 Problems, 100 Points</vt:lpstr>
      <vt:lpstr>PowerPoint Presentation</vt:lpstr>
    </vt:vector>
  </TitlesOfParts>
  <Company>University of Southern California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 3114 Systems and Control 2 – Mathematical Modeling</dc:title>
  <dc:creator>Rosa Chan</dc:creator>
  <cp:lastModifiedBy>Prof. CHEN Jie</cp:lastModifiedBy>
  <cp:revision>1267</cp:revision>
  <cp:lastPrinted>2012-01-26T06:09:03Z</cp:lastPrinted>
  <dcterms:created xsi:type="dcterms:W3CDTF">2012-01-15T10:50:42Z</dcterms:created>
  <dcterms:modified xsi:type="dcterms:W3CDTF">2024-12-08T09:16:41Z</dcterms:modified>
</cp:coreProperties>
</file>