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"/>
  </p:notesMasterIdLst>
  <p:sldIdLst>
    <p:sldId id="316" r:id="rId2"/>
    <p:sldId id="379" r:id="rId3"/>
    <p:sldId id="380" r:id="rId4"/>
    <p:sldId id="303" r:id="rId5"/>
    <p:sldId id="324" r:id="rId6"/>
    <p:sldId id="325" r:id="rId7"/>
    <p:sldId id="377" r:id="rId8"/>
    <p:sldId id="258" r:id="rId9"/>
    <p:sldId id="260" r:id="rId10"/>
    <p:sldId id="270" r:id="rId11"/>
    <p:sldId id="340" r:id="rId12"/>
    <p:sldId id="320" r:id="rId13"/>
    <p:sldId id="321" r:id="rId14"/>
    <p:sldId id="322" r:id="rId15"/>
    <p:sldId id="323" r:id="rId16"/>
    <p:sldId id="259" r:id="rId17"/>
    <p:sldId id="326" r:id="rId18"/>
    <p:sldId id="262" r:id="rId19"/>
    <p:sldId id="333" r:id="rId20"/>
    <p:sldId id="332" r:id="rId21"/>
    <p:sldId id="334" r:id="rId22"/>
    <p:sldId id="263" r:id="rId23"/>
    <p:sldId id="352" r:id="rId24"/>
    <p:sldId id="264" r:id="rId25"/>
    <p:sldId id="265" r:id="rId26"/>
    <p:sldId id="335" r:id="rId27"/>
    <p:sldId id="269" r:id="rId28"/>
    <p:sldId id="348" r:id="rId29"/>
    <p:sldId id="349" r:id="rId30"/>
    <p:sldId id="272" r:id="rId31"/>
    <p:sldId id="351" r:id="rId32"/>
    <p:sldId id="292" r:id="rId33"/>
    <p:sldId id="347" r:id="rId34"/>
    <p:sldId id="345" r:id="rId35"/>
    <p:sldId id="266" r:id="rId36"/>
    <p:sldId id="381" r:id="rId37"/>
    <p:sldId id="353" r:id="rId38"/>
    <p:sldId id="267" r:id="rId39"/>
    <p:sldId id="268" r:id="rId40"/>
    <p:sldId id="357" r:id="rId41"/>
    <p:sldId id="274" r:id="rId42"/>
    <p:sldId id="382" r:id="rId43"/>
    <p:sldId id="315" r:id="rId44"/>
    <p:sldId id="365" r:id="rId45"/>
    <p:sldId id="363" r:id="rId46"/>
    <p:sldId id="364" r:id="rId47"/>
    <p:sldId id="362" r:id="rId48"/>
    <p:sldId id="275" r:id="rId49"/>
    <p:sldId id="276" r:id="rId50"/>
    <p:sldId id="277" r:id="rId51"/>
    <p:sldId id="288" r:id="rId52"/>
    <p:sldId id="291" r:id="rId53"/>
    <p:sldId id="278" r:id="rId54"/>
    <p:sldId id="282" r:id="rId55"/>
    <p:sldId id="376" r:id="rId56"/>
    <p:sldId id="366" r:id="rId57"/>
    <p:sldId id="370" r:id="rId58"/>
    <p:sldId id="371" r:id="rId59"/>
    <p:sldId id="318" r:id="rId60"/>
    <p:sldId id="319" r:id="rId61"/>
    <p:sldId id="373" r:id="rId62"/>
    <p:sldId id="338" r:id="rId63"/>
    <p:sldId id="339" r:id="rId64"/>
    <p:sldId id="374" r:id="rId65"/>
    <p:sldId id="341" r:id="rId66"/>
    <p:sldId id="342" r:id="rId67"/>
    <p:sldId id="343" r:id="rId68"/>
    <p:sldId id="375" r:id="rId69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016" autoAdjust="0"/>
    <p:restoredTop sz="94660"/>
  </p:normalViewPr>
  <p:slideViewPr>
    <p:cSldViewPr>
      <p:cViewPr varScale="1">
        <p:scale>
          <a:sx n="102" d="100"/>
          <a:sy n="102" d="100"/>
        </p:scale>
        <p:origin x="2024" y="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81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Relationship Id="rId6" Type="http://schemas.openxmlformats.org/officeDocument/2006/relationships/image" Target="../media/image50.wmf"/><Relationship Id="rId5" Type="http://schemas.openxmlformats.org/officeDocument/2006/relationships/image" Target="../media/image49.wmf"/><Relationship Id="rId4" Type="http://schemas.openxmlformats.org/officeDocument/2006/relationships/image" Target="../media/image4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5.wmf"/><Relationship Id="rId1" Type="http://schemas.openxmlformats.org/officeDocument/2006/relationships/image" Target="../media/image6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57530D-A8A9-4C9D-80E7-45377F6DE9CD}" type="datetimeFigureOut">
              <a:rPr lang="en-US" smtClean="0"/>
              <a:t>10/30/2018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7209B3-EB90-4380-9A41-9ADDB5608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897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13/1/12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035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209B3-EB90-4380-9A41-9ADDB560875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4154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209B3-EB90-4380-9A41-9ADDB560875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8346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209B3-EB90-4380-9A41-9ADDB5608756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3289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0FF4ADD-AD89-4E1F-8E2E-2A564D232B01}" type="slidenum">
              <a:rPr lang="en-US" sz="1200"/>
              <a:pPr eaLnBrk="1" hangingPunct="1"/>
              <a:t>52</a:t>
            </a:fld>
            <a:endParaRPr lang="en-US" sz="1200"/>
          </a:p>
        </p:txBody>
      </p:sp>
      <p:sp>
        <p:nvSpPr>
          <p:cNvPr id="11571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97580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CBC51-22B9-40E9-9208-7EB1D232B148}" type="datetime11">
              <a:rPr lang="zh-TW" altLang="en-US" smtClean="0"/>
              <a:t>14:25:10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6B8B2-485B-417D-98FA-E3BEF9E7E772}" type="datetime11">
              <a:rPr lang="zh-TW" altLang="en-US" smtClean="0"/>
              <a:t>14:25:10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F7C40-038C-4289-BC63-6A0319BC6A76}" type="datetime11">
              <a:rPr lang="zh-TW" altLang="en-US" smtClean="0"/>
              <a:t>14:25:10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7D486-344E-4068-9E86-E0E76FFFF14F}" type="datetime11">
              <a:rPr lang="zh-TW" altLang="en-US" smtClean="0"/>
              <a:t>14:25:10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1FD8E-BF4B-4BEB-AD1B-8D4E496CDC79}" type="datetime11">
              <a:rPr lang="zh-TW" altLang="en-US" smtClean="0"/>
              <a:t>14:25:10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4131E-761D-4E53-93A5-C4E9C65030D7}" type="datetime11">
              <a:rPr lang="zh-TW" altLang="en-US" smtClean="0"/>
              <a:t>14:25:10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09855-AE00-4381-B1D7-72E4FA155A67}" type="datetime11">
              <a:rPr lang="zh-TW" altLang="en-US" smtClean="0"/>
              <a:t>14:25:10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C4BF7-FFC5-4D39-AD60-EFAA1493B45A}" type="datetime11">
              <a:rPr lang="zh-TW" altLang="en-US" smtClean="0"/>
              <a:t>14:25:10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4D09A-406C-42B9-9242-5786A93DF4B1}" type="datetime11">
              <a:rPr lang="zh-TW" altLang="en-US" smtClean="0"/>
              <a:t>14:25:10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2CB08-CF81-44E9-803F-6CEB01CA969C}" type="datetime11">
              <a:rPr lang="zh-TW" altLang="en-US" smtClean="0"/>
              <a:t>14:25:10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6F825-268F-4E09-A3E6-5710B9601B3E}" type="datetime11">
              <a:rPr lang="zh-TW" altLang="en-US" smtClean="0"/>
              <a:t>14:25:10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39BDDB-BBCD-4DDF-9E92-94187B3CB77D}" type="datetime11">
              <a:rPr lang="zh-TW" altLang="en-US" smtClean="0"/>
              <a:t>14:25:10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openxmlformats.org/officeDocument/2006/relationships/image" Target="../media/image130.png"/><Relationship Id="rId7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1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0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5.png"/><Relationship Id="rId5" Type="http://schemas.openxmlformats.org/officeDocument/2006/relationships/image" Target="../media/image9.wmf"/><Relationship Id="rId4" Type="http://schemas.openxmlformats.org/officeDocument/2006/relationships/oleObject" Target="../embeddings/oleObject1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0.png"/><Relationship Id="rId4" Type="http://schemas.openxmlformats.org/officeDocument/2006/relationships/image" Target="../media/image221.png"/></Relationships>
</file>

<file path=ppt/slides/_rels/slide28.xml.rels><?xml version="1.0" encoding="UTF-8" standalone="yes"?>
<Relationships xmlns="http://schemas.openxmlformats.org/package/2006/relationships"><Relationship Id="rId7" Type="http://schemas.openxmlformats.org/officeDocument/2006/relationships/image" Target="../media/image3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1.png"/><Relationship Id="rId5" Type="http://schemas.openxmlformats.org/officeDocument/2006/relationships/image" Target="../media/image280.png"/><Relationship Id="rId4" Type="http://schemas.openxmlformats.org/officeDocument/2006/relationships/image" Target="../media/image22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0.png"/><Relationship Id="rId4" Type="http://schemas.openxmlformats.org/officeDocument/2006/relationships/image" Target="../media/image22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390.png"/><Relationship Id="rId4" Type="http://schemas.openxmlformats.org/officeDocument/2006/relationships/image" Target="../media/image22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1.JP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41.JP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13" Type="http://schemas.openxmlformats.org/officeDocument/2006/relationships/oleObject" Target="../embeddings/oleObject7.bin"/><Relationship Id="rId18" Type="http://schemas.openxmlformats.org/officeDocument/2006/relationships/image" Target="../media/image54.JPG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12" Type="http://schemas.openxmlformats.org/officeDocument/2006/relationships/image" Target="../media/image49.wmf"/><Relationship Id="rId17" Type="http://schemas.openxmlformats.org/officeDocument/2006/relationships/image" Target="../media/image53.JP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2.JPG"/><Relationship Id="rId1" Type="http://schemas.openxmlformats.org/officeDocument/2006/relationships/vmlDrawing" Target="../drawings/vmlDrawing2.vml"/><Relationship Id="rId6" Type="http://schemas.openxmlformats.org/officeDocument/2006/relationships/image" Target="../media/image46.wmf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3.bin"/><Relationship Id="rId15" Type="http://schemas.openxmlformats.org/officeDocument/2006/relationships/image" Target="../media/image51.JPG"/><Relationship Id="rId10" Type="http://schemas.openxmlformats.org/officeDocument/2006/relationships/image" Target="../media/image48.wmf"/><Relationship Id="rId4" Type="http://schemas.openxmlformats.org/officeDocument/2006/relationships/image" Target="../media/image45.wmf"/><Relationship Id="rId9" Type="http://schemas.openxmlformats.org/officeDocument/2006/relationships/oleObject" Target="../embeddings/oleObject5.bin"/><Relationship Id="rId14" Type="http://schemas.openxmlformats.org/officeDocument/2006/relationships/image" Target="../media/image50.wmf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7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7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0.pn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0.png"/><Relationship Id="rId4" Type="http://schemas.openxmlformats.org/officeDocument/2006/relationships/image" Target="../media/image8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7" Type="http://schemas.openxmlformats.org/officeDocument/2006/relationships/image" Target="../media/image8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65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64.w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0.png"/><Relationship Id="rId3" Type="http://schemas.openxmlformats.org/officeDocument/2006/relationships/image" Target="../media/image68.JPG"/><Relationship Id="rId7" Type="http://schemas.openxmlformats.org/officeDocument/2006/relationships/image" Target="../media/image69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67.wmf"/><Relationship Id="rId11" Type="http://schemas.openxmlformats.org/officeDocument/2006/relationships/image" Target="../media/image710.png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70.JPG"/><Relationship Id="rId4" Type="http://schemas.openxmlformats.org/officeDocument/2006/relationships/image" Target="../media/image660.png"/><Relationship Id="rId9" Type="http://schemas.openxmlformats.org/officeDocument/2006/relationships/image" Target="../media/image69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JP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9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JPG"/><Relationship Id="rId4" Type="http://schemas.openxmlformats.org/officeDocument/2006/relationships/image" Target="../media/image9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1.png"/><Relationship Id="rId4" Type="http://schemas.openxmlformats.org/officeDocument/2006/relationships/image" Target="../media/image22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1.png"/><Relationship Id="rId4" Type="http://schemas.openxmlformats.org/officeDocument/2006/relationships/image" Target="../media/image17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1.png"/><Relationship Id="rId4" Type="http://schemas.openxmlformats.org/officeDocument/2006/relationships/image" Target="../media/image19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png"/><Relationship Id="rId4" Type="http://schemas.openxmlformats.org/officeDocument/2006/relationships/image" Target="../media/image22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0.png"/><Relationship Id="rId4" Type="http://schemas.openxmlformats.org/officeDocument/2006/relationships/image" Target="../media/image18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0.png"/><Relationship Id="rId4" Type="http://schemas.openxmlformats.org/officeDocument/2006/relationships/image" Target="../media/image21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0.png"/><Relationship Id="rId4" Type="http://schemas.openxmlformats.org/officeDocument/2006/relationships/image" Target="../media/image250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0262"/>
            <a:ext cx="7900988" cy="241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EE3114 Systems and Control</a:t>
            </a:r>
            <a:r>
              <a:rPr lang="en-US" dirty="0">
                <a:solidFill>
                  <a:srgbClr val="0070C0"/>
                </a:solidFill>
              </a:rPr>
              <a:t/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dirty="0" smtClean="0"/>
              <a:t>  </a:t>
            </a:r>
            <a:br>
              <a:rPr lang="en-US" dirty="0" smtClean="0"/>
            </a:br>
            <a:r>
              <a:rPr lang="en-US" dirty="0">
                <a:solidFill>
                  <a:srgbClr val="C00000"/>
                </a:solidFill>
              </a:rPr>
              <a:t>6</a:t>
            </a:r>
            <a:r>
              <a:rPr lang="en-US" b="1" dirty="0" smtClean="0">
                <a:solidFill>
                  <a:srgbClr val="C00000"/>
                </a:solidFill>
              </a:rPr>
              <a:t>.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smtClean="0">
                <a:solidFill>
                  <a:srgbClr val="FF0000"/>
                </a:solidFill>
              </a:rPr>
              <a:t>PID Controllers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586538" cy="742950"/>
          </a:xfrm>
        </p:spPr>
        <p:txBody>
          <a:bodyPr/>
          <a:lstStyle/>
          <a:p>
            <a:r>
              <a:rPr lang="en-US" dirty="0" smtClean="0"/>
              <a:t>Semester A, 2018-19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4338" y="6200775"/>
            <a:ext cx="14213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2018-10-10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34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280" y="239075"/>
            <a:ext cx="8229600" cy="731064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Framework </a:t>
            </a:r>
            <a:r>
              <a:rPr lang="en-US" sz="4000" b="1" dirty="0" smtClean="0">
                <a:solidFill>
                  <a:srgbClr val="C00000"/>
                </a:solidFill>
              </a:rPr>
              <a:t>of </a:t>
            </a:r>
            <a:r>
              <a:rPr lang="en-US" sz="4000" b="1" dirty="0" smtClean="0">
                <a:solidFill>
                  <a:srgbClr val="FF0000"/>
                </a:solidFill>
              </a:rPr>
              <a:t>Lectures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1115176"/>
            <a:ext cx="806422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System</a:t>
            </a:r>
          </a:p>
          <a:p>
            <a:pPr algn="ctr"/>
            <a:endParaRPr lang="en-US" sz="2800" dirty="0" smtClean="0"/>
          </a:p>
          <a:p>
            <a:pPr algn="ctr"/>
            <a:r>
              <a:rPr lang="en-US" sz="2800" dirty="0" smtClean="0"/>
              <a:t>        Time Domain                Frequency Domain</a:t>
            </a:r>
          </a:p>
          <a:p>
            <a:pPr algn="ctr"/>
            <a:endParaRPr lang="en-US" sz="2000" dirty="0" smtClean="0">
              <a:sym typeface="Wingdings" panose="05000000000000000000" pitchFamily="2" charset="2"/>
            </a:endParaRPr>
          </a:p>
          <a:p>
            <a:pPr algn="ctr"/>
            <a:r>
              <a:rPr lang="en-US" sz="2000" dirty="0" smtClean="0">
                <a:solidFill>
                  <a:srgbClr val="7030A0"/>
                </a:solidFill>
                <a:sym typeface="Wingdings" panose="05000000000000000000" pitchFamily="2" charset="2"/>
              </a:rPr>
              <a:t>  </a:t>
            </a:r>
            <a:r>
              <a:rPr lang="en-US" sz="2400" dirty="0" smtClean="0">
                <a:solidFill>
                  <a:srgbClr val="7030A0"/>
                </a:solidFill>
                <a:sym typeface="Wingdings" panose="05000000000000000000" pitchFamily="2" charset="2"/>
              </a:rPr>
              <a:t> Laplace Transform </a:t>
            </a:r>
            <a:r>
              <a:rPr lang="en-US" sz="2000" dirty="0" smtClean="0">
                <a:solidFill>
                  <a:srgbClr val="7030A0"/>
                </a:solidFill>
                <a:sym typeface="Wingdings" panose="05000000000000000000" pitchFamily="2" charset="2"/>
              </a:rPr>
              <a:t></a:t>
            </a:r>
            <a:r>
              <a:rPr lang="en-US" sz="2000" dirty="0" smtClean="0">
                <a:sym typeface="Wingdings" panose="05000000000000000000" pitchFamily="2" charset="2"/>
              </a:rPr>
              <a:t> </a:t>
            </a:r>
          </a:p>
          <a:p>
            <a:pPr algn="ctr"/>
            <a:endParaRPr lang="en-US" sz="2000" dirty="0" smtClean="0">
              <a:sym typeface="Wingdings" panose="05000000000000000000" pitchFamily="2" charset="2"/>
            </a:endParaRPr>
          </a:p>
          <a:p>
            <a:r>
              <a:rPr lang="en-US" sz="2800" dirty="0" smtClean="0">
                <a:sym typeface="Wingdings" panose="05000000000000000000" pitchFamily="2" charset="2"/>
              </a:rPr>
              <a:t>    State-Space Formulation         Frequency Analysis </a:t>
            </a:r>
          </a:p>
          <a:p>
            <a:pPr algn="ctr"/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smtClean="0">
                <a:sym typeface="Wingdings" panose="05000000000000000000" pitchFamily="2" charset="2"/>
              </a:rPr>
              <a:t>                                                                              (dynamic responses, transients, </a:t>
            </a:r>
          </a:p>
          <a:p>
            <a:pPr algn="ctr"/>
            <a:r>
              <a:rPr lang="en-US" sz="2000" dirty="0">
                <a:solidFill>
                  <a:srgbClr val="7030A0"/>
                </a:solidFill>
                <a:sym typeface="Wingdings" panose="05000000000000000000" pitchFamily="2" charset="2"/>
              </a:rPr>
              <a:t> </a:t>
            </a:r>
            <a:r>
              <a:rPr lang="en-US" sz="2000" dirty="0" smtClean="0">
                <a:solidFill>
                  <a:srgbClr val="7030A0"/>
                </a:solidFill>
                <a:sym typeface="Wingdings" panose="05000000000000000000" pitchFamily="2" charset="2"/>
              </a:rPr>
              <a:t>                                                                   </a:t>
            </a:r>
            <a:r>
              <a:rPr lang="en-US" sz="2000" dirty="0" smtClean="0">
                <a:sym typeface="Wingdings" panose="05000000000000000000" pitchFamily="2" charset="2"/>
              </a:rPr>
              <a:t>steady-states, </a:t>
            </a:r>
            <a:r>
              <a:rPr lang="en-US" sz="2000" dirty="0">
                <a:sym typeface="Wingdings" panose="05000000000000000000" pitchFamily="2" charset="2"/>
              </a:rPr>
              <a:t>root-locus,</a:t>
            </a:r>
            <a:endParaRPr lang="en-US" sz="2000" dirty="0" smtClean="0">
              <a:sym typeface="Wingdings" panose="05000000000000000000" pitchFamily="2" charset="2"/>
            </a:endParaRPr>
          </a:p>
          <a:p>
            <a:pPr algn="ctr"/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smtClean="0">
                <a:sym typeface="Wingdings" panose="05000000000000000000" pitchFamily="2" charset="2"/>
              </a:rPr>
              <a:t>                                                  PID controllers)  </a:t>
            </a:r>
          </a:p>
          <a:p>
            <a:r>
              <a:rPr lang="en-US" sz="2000" dirty="0" smtClean="0">
                <a:solidFill>
                  <a:srgbClr val="7030A0"/>
                </a:solidFill>
                <a:sym typeface="Wingdings" panose="05000000000000000000" pitchFamily="2" charset="2"/>
              </a:rPr>
              <a:t>                                                    </a:t>
            </a:r>
            <a:r>
              <a:rPr lang="en-US" sz="2000" dirty="0">
                <a:solidFill>
                  <a:srgbClr val="7030A0"/>
                </a:solidFill>
                <a:sym typeface="Wingdings" panose="05000000000000000000" pitchFamily="2" charset="2"/>
              </a:rPr>
              <a:t>mixed   </a:t>
            </a:r>
            <a:endParaRPr lang="en-US" dirty="0">
              <a:sym typeface="Wingdings" panose="05000000000000000000" pitchFamily="2" charset="2"/>
            </a:endParaRPr>
          </a:p>
          <a:p>
            <a:r>
              <a:rPr lang="en-US" sz="2000" dirty="0" smtClean="0">
                <a:sym typeface="Wingdings" panose="05000000000000000000" pitchFamily="2" charset="2"/>
              </a:rPr>
              <a:t>     (State-feedback,                     </a:t>
            </a:r>
          </a:p>
          <a:p>
            <a:r>
              <a:rPr lang="en-US" sz="2000" dirty="0" smtClean="0">
                <a:sym typeface="Wingdings" panose="05000000000000000000" pitchFamily="2" charset="2"/>
              </a:rPr>
              <a:t>     Controllability, controller</a:t>
            </a:r>
          </a:p>
          <a:p>
            <a:r>
              <a:rPr lang="en-US" sz="2000" dirty="0" smtClean="0">
                <a:sym typeface="Wingdings" panose="05000000000000000000" pitchFamily="2" charset="2"/>
              </a:rPr>
              <a:t>     Observability, observer </a:t>
            </a:r>
          </a:p>
          <a:p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smtClean="0">
                <a:sym typeface="Wingdings" panose="05000000000000000000" pitchFamily="2" charset="2"/>
              </a:rPr>
              <a:t>    Optimal control)</a:t>
            </a:r>
            <a:endParaRPr lang="en-US" sz="2000" dirty="0"/>
          </a:p>
        </p:txBody>
      </p:sp>
      <p:sp>
        <p:nvSpPr>
          <p:cNvPr id="4" name="Down Arrow 3"/>
          <p:cNvSpPr/>
          <p:nvPr/>
        </p:nvSpPr>
        <p:spPr>
          <a:xfrm>
            <a:off x="2607013" y="2519464"/>
            <a:ext cx="252919" cy="53502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wn Arrow 4"/>
          <p:cNvSpPr/>
          <p:nvPr/>
        </p:nvSpPr>
        <p:spPr>
          <a:xfrm>
            <a:off x="6241922" y="2535676"/>
            <a:ext cx="252919" cy="53502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2733472" y="1566154"/>
            <a:ext cx="1157592" cy="282102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048656" y="1566154"/>
            <a:ext cx="1193266" cy="282102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141713" y="5424516"/>
            <a:ext cx="27062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C00000"/>
                </a:solidFill>
              </a:rPr>
              <a:t>Today:</a:t>
            </a:r>
          </a:p>
          <a:p>
            <a:pPr algn="ctr"/>
            <a:endParaRPr lang="en-US" sz="1000" dirty="0"/>
          </a:p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PID Controllers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Down Arrow 6"/>
          <p:cNvSpPr/>
          <p:nvPr/>
        </p:nvSpPr>
        <p:spPr>
          <a:xfrm flipV="1">
            <a:off x="5645289" y="4816288"/>
            <a:ext cx="202119" cy="926382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926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966" y="764704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00FF"/>
                </a:solidFill>
              </a:rPr>
              <a:t>Closed-Loop Feedback Control Systems</a:t>
            </a:r>
            <a:endParaRPr lang="en-US" sz="3200" b="1" dirty="0">
              <a:solidFill>
                <a:srgbClr val="0000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348880"/>
            <a:ext cx="6022907" cy="26902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3568" y="2558921"/>
            <a:ext cx="1440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REFERENCE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7308656" y="3351009"/>
            <a:ext cx="576064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341646" y="2578171"/>
            <a:ext cx="936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OUTPUT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11122" y="4962654"/>
            <a:ext cx="30963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Unity FEEDBACK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18220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3568" y="692696"/>
            <a:ext cx="7846640" cy="64807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PID</a:t>
            </a:r>
            <a:r>
              <a:rPr lang="en-US" sz="2800" dirty="0" smtClean="0">
                <a:solidFill>
                  <a:srgbClr val="FF0000"/>
                </a:solidFill>
              </a:rPr>
              <a:t> (</a:t>
            </a:r>
            <a:r>
              <a:rPr lang="en-US" sz="2800" b="1" dirty="0" smtClean="0">
                <a:solidFill>
                  <a:srgbClr val="C00000"/>
                </a:solidFill>
              </a:rPr>
              <a:t>P</a:t>
            </a:r>
            <a:r>
              <a:rPr lang="en-US" sz="2800" dirty="0" smtClean="0">
                <a:solidFill>
                  <a:srgbClr val="FF0000"/>
                </a:solidFill>
              </a:rPr>
              <a:t>roportional-</a:t>
            </a:r>
            <a:r>
              <a:rPr lang="en-US" sz="2800" b="1" dirty="0" smtClean="0">
                <a:solidFill>
                  <a:srgbClr val="C00000"/>
                </a:solidFill>
              </a:rPr>
              <a:t>I</a:t>
            </a:r>
            <a:r>
              <a:rPr lang="en-US" sz="2800" dirty="0" smtClean="0">
                <a:solidFill>
                  <a:srgbClr val="FF0000"/>
                </a:solidFill>
              </a:rPr>
              <a:t>ntegral-</a:t>
            </a:r>
            <a:r>
              <a:rPr lang="en-US" sz="2800" b="1" dirty="0" smtClean="0">
                <a:solidFill>
                  <a:srgbClr val="C00000"/>
                </a:solidFill>
              </a:rPr>
              <a:t>D</a:t>
            </a:r>
            <a:r>
              <a:rPr lang="en-US" sz="2800" dirty="0" smtClean="0">
                <a:solidFill>
                  <a:srgbClr val="FF0000"/>
                </a:solidFill>
              </a:rPr>
              <a:t>erivative) Controller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6" name="Picture 5" descr="AACFTFV0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b="2813"/>
          <a:stretch/>
        </p:blipFill>
        <p:spPr bwMode="auto">
          <a:xfrm>
            <a:off x="1331640" y="2060848"/>
            <a:ext cx="6317740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07704" y="5066012"/>
            <a:ext cx="489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70C0"/>
                </a:solidFill>
              </a:rPr>
              <a:t>More details will follow … 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99792" y="2060848"/>
            <a:ext cx="2520280" cy="2016224"/>
          </a:xfrm>
          <a:prstGeom prst="rect">
            <a:avLst/>
          </a:prstGeom>
          <a:noFill/>
          <a:ln>
            <a:solidFill>
              <a:schemeClr val="accent1"/>
            </a:solidFill>
            <a:prstDash val="lgDash"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131840" y="1700808"/>
            <a:ext cx="1475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Controller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5292080" y="1886934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Disturbance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5960898" y="3275692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Plant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740352" y="3861048"/>
            <a:ext cx="1008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Noise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028008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3688" y="548680"/>
            <a:ext cx="51845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</a:rPr>
              <a:t>History 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71600" y="1556792"/>
            <a:ext cx="763284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ea typeface="DengXian" panose="02010600030101010101" pitchFamily="2" charset="-122"/>
              </a:rPr>
              <a:t>Christian </a:t>
            </a:r>
            <a:r>
              <a:rPr lang="en-US" sz="2400" dirty="0">
                <a:ea typeface="DengXian" panose="02010600030101010101" pitchFamily="2" charset="-122"/>
              </a:rPr>
              <a:t>Huygens in 1673: centrifugal governor to regulate the gap between millstones in windmills</a:t>
            </a:r>
          </a:p>
          <a:p>
            <a:endParaRPr lang="en-US" sz="1200" dirty="0">
              <a:ea typeface="DengXian" panose="02010600030101010101" pitchFamily="2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ea typeface="DengXian" panose="02010600030101010101" pitchFamily="2" charset="-122"/>
              </a:rPr>
              <a:t>James Watt in 1788: </a:t>
            </a:r>
            <a:r>
              <a:rPr lang="en-US" sz="2400" dirty="0" err="1">
                <a:ea typeface="DengXian" panose="02010600030101010101" pitchFamily="2" charset="-122"/>
              </a:rPr>
              <a:t>flyball</a:t>
            </a:r>
            <a:r>
              <a:rPr lang="en-US" sz="2400" dirty="0">
                <a:ea typeface="DengXian" panose="02010600030101010101" pitchFamily="2" charset="-122"/>
              </a:rPr>
              <a:t> governor for steam engine </a:t>
            </a:r>
            <a:r>
              <a:rPr lang="en-US" sz="2400" dirty="0" smtClean="0">
                <a:ea typeface="DengXian" panose="02010600030101010101" pitchFamily="2" charset="-122"/>
              </a:rPr>
              <a:t>(proportional P-control</a:t>
            </a:r>
            <a:r>
              <a:rPr lang="en-US" sz="2400" dirty="0">
                <a:ea typeface="DengXian" panose="02010600030101010101" pitchFamily="2" charset="-122"/>
              </a:rPr>
              <a:t>)</a:t>
            </a:r>
          </a:p>
          <a:p>
            <a:endParaRPr lang="en-US" sz="1200" dirty="0">
              <a:ea typeface="DengXian" panose="02010600030101010101" pitchFamily="2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ea typeface="DengXian" panose="02010600030101010101" pitchFamily="2" charset="-122"/>
              </a:rPr>
              <a:t>James Clerk Maxwell in 1868: mathematical basis for control stability</a:t>
            </a:r>
          </a:p>
          <a:p>
            <a:endParaRPr lang="en-US" sz="1200" dirty="0">
              <a:ea typeface="DengXian" panose="02010600030101010101" pitchFamily="2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ea typeface="DengXian" panose="02010600030101010101" pitchFamily="2" charset="-122"/>
              </a:rPr>
              <a:t>Elmer Sperry in 1911: </a:t>
            </a:r>
            <a:r>
              <a:rPr lang="en-US" sz="2400" dirty="0" smtClean="0">
                <a:ea typeface="DengXian" panose="02010600030101010101" pitchFamily="2" charset="-122"/>
              </a:rPr>
              <a:t>proportional-integral-derivative (PID) </a:t>
            </a:r>
            <a:r>
              <a:rPr lang="en-US" sz="2400" dirty="0">
                <a:ea typeface="DengXian" panose="02010600030101010101" pitchFamily="2" charset="-122"/>
              </a:rPr>
              <a:t>controller for </a:t>
            </a:r>
            <a:r>
              <a:rPr lang="en-US" sz="2400" dirty="0" smtClean="0">
                <a:ea typeface="DengXian" panose="02010600030101010101" pitchFamily="2" charset="-122"/>
              </a:rPr>
              <a:t>ship-steering</a:t>
            </a:r>
          </a:p>
          <a:p>
            <a:endParaRPr lang="en-US" sz="1200" dirty="0">
              <a:ea typeface="DengXian" panose="02010600030101010101" pitchFamily="2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ea typeface="DengXian" panose="02010600030101010101" pitchFamily="2" charset="-122"/>
              </a:rPr>
              <a:t>Nicolas </a:t>
            </a:r>
            <a:r>
              <a:rPr lang="en-US" sz="2400" dirty="0" err="1">
                <a:ea typeface="DengXian" panose="02010600030101010101" pitchFamily="2" charset="-122"/>
              </a:rPr>
              <a:t>Minorsky</a:t>
            </a:r>
            <a:r>
              <a:rPr lang="en-US" sz="2400" dirty="0">
                <a:ea typeface="DengXian" panose="02010600030101010101" pitchFamily="2" charset="-122"/>
              </a:rPr>
              <a:t> in 1922: Formal control laws of PID control</a:t>
            </a:r>
          </a:p>
          <a:p>
            <a:pPr algn="just"/>
            <a:r>
              <a:rPr lang="en-US" sz="2000" dirty="0">
                <a:ea typeface="DengXian" panose="02010600030101010101" pitchFamily="2" charset="-122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67467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55576" y="404664"/>
            <a:ext cx="7632848" cy="5904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Times New Roman" panose="02020603050405020304" pitchFamily="18" charset="0"/>
                <a:ea typeface="DengXian" panose="02010600030101010101" pitchFamily="2" charset="-122"/>
              </a:rPr>
              <a:t> </a:t>
            </a:r>
            <a:r>
              <a:rPr lang="en-US" dirty="0" smtClean="0">
                <a:latin typeface="Times New Roman" panose="02020603050405020304" pitchFamily="18" charset="0"/>
                <a:ea typeface="DengXian" panose="02010600030101010101" pitchFamily="2" charset="-122"/>
              </a:rPr>
              <a:t>     </a:t>
            </a:r>
            <a:r>
              <a:rPr 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DengXian" panose="02010600030101010101" pitchFamily="2" charset="-122"/>
              </a:rPr>
              <a:t>Industrial PID control</a:t>
            </a:r>
            <a:endParaRPr lang="en-US" sz="2400" b="1" dirty="0">
              <a:solidFill>
                <a:srgbClr val="0070C0"/>
              </a:solidFill>
              <a:latin typeface="Times New Roman" panose="02020603050405020304" pitchFamily="18" charset="0"/>
              <a:ea typeface="DengXian" panose="02010600030101010101" pitchFamily="2" charset="-122"/>
            </a:endParaRPr>
          </a:p>
          <a:p>
            <a:pPr algn="just"/>
            <a:r>
              <a:rPr lang="en-US" dirty="0">
                <a:latin typeface="Times New Roman" panose="02020603050405020304" pitchFamily="18" charset="0"/>
                <a:ea typeface="DengXian" panose="02010600030101010101" pitchFamily="2" charset="-122"/>
              </a:rPr>
              <a:t>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ea typeface="DengXian" panose="02010600030101010101" pitchFamily="2" charset="-122"/>
              </a:rPr>
              <a:t>Harold Black in late 1920s: Telephone engineering </a:t>
            </a:r>
          </a:p>
          <a:p>
            <a:endParaRPr lang="en-US" sz="1000" dirty="0">
              <a:latin typeface="Times New Roman" panose="02020603050405020304" pitchFamily="18" charset="0"/>
              <a:ea typeface="DengXian" panose="02010600030101010101" pitchFamily="2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err="1">
                <a:latin typeface="Times New Roman" panose="02020603050405020304" pitchFamily="18" charset="0"/>
                <a:ea typeface="DengXian" panose="02010600030101010101" pitchFamily="2" charset="-122"/>
              </a:rPr>
              <a:t>Clesson</a:t>
            </a:r>
            <a:r>
              <a:rPr lang="en-US" sz="2200" dirty="0">
                <a:latin typeface="Times New Roman" panose="02020603050405020304" pitchFamily="18" charset="0"/>
                <a:ea typeface="DengXian" panose="02010600030101010101" pitchFamily="2" charset="-122"/>
              </a:rPr>
              <a:t> E Mason in 1930:  PI-controller, with negative feedback from the controller output</a:t>
            </a:r>
          </a:p>
          <a:p>
            <a:endParaRPr lang="en-US" sz="1000" dirty="0">
              <a:latin typeface="Times New Roman" panose="02020603050405020304" pitchFamily="18" charset="0"/>
              <a:ea typeface="DengXian" panose="02010600030101010101" pitchFamily="2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ea typeface="DengXian" panose="02010600030101010101" pitchFamily="2" charset="-122"/>
              </a:rPr>
              <a:t>In the 1950s, when high gain electronic amplifiers available, electronic PID controllers became popular</a:t>
            </a:r>
          </a:p>
          <a:p>
            <a:endParaRPr lang="en-US" sz="1000" dirty="0">
              <a:latin typeface="Times New Roman" panose="02020603050405020304" pitchFamily="18" charset="0"/>
              <a:ea typeface="DengXian" panose="02010600030101010101" pitchFamily="2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ea typeface="DengXian" panose="02010600030101010101" pitchFamily="2" charset="-122"/>
              </a:rPr>
              <a:t>Most modern PID controllers in industry are implemented in distributed control systems (DCS), programmable logic controllers (PLCs), or as a panel-mounted digital controller. </a:t>
            </a:r>
          </a:p>
          <a:p>
            <a:endParaRPr lang="en-US" sz="1000" dirty="0">
              <a:latin typeface="Times New Roman" panose="02020603050405020304" pitchFamily="18" charset="0"/>
              <a:ea typeface="DengXian" panose="02010600030101010101" pitchFamily="2" charset="-122"/>
            </a:endParaRPr>
          </a:p>
          <a:p>
            <a:endParaRPr lang="en-US" sz="1000" dirty="0">
              <a:latin typeface="Times New Roman" panose="02020603050405020304" pitchFamily="18" charset="0"/>
              <a:ea typeface="DengXian" panose="02010600030101010101" pitchFamily="2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Times New Roman" panose="02020603050405020304" pitchFamily="18" charset="0"/>
                <a:ea typeface="DengXian" panose="02010600030101010101" pitchFamily="2" charset="-122"/>
              </a:rPr>
              <a:t>PID </a:t>
            </a:r>
            <a:r>
              <a:rPr lang="en-US" sz="2200" dirty="0">
                <a:latin typeface="Times New Roman" panose="02020603050405020304" pitchFamily="18" charset="0"/>
                <a:ea typeface="DengXian" panose="02010600030101010101" pitchFamily="2" charset="-122"/>
              </a:rPr>
              <a:t>controllers are widely applied </a:t>
            </a:r>
            <a:r>
              <a:rPr lang="en-US" sz="2200" dirty="0" smtClean="0">
                <a:latin typeface="Times New Roman" panose="02020603050405020304" pitchFamily="18" charset="0"/>
                <a:ea typeface="DengXian" panose="02010600030101010101" pitchFamily="2" charset="-122"/>
              </a:rPr>
              <a:t>in industry, e.g., </a:t>
            </a:r>
            <a:r>
              <a:rPr lang="en-US" sz="2200" dirty="0">
                <a:latin typeface="Times New Roman" panose="02020603050405020304" pitchFamily="18" charset="0"/>
                <a:ea typeface="DengXian" panose="02010600030101010101" pitchFamily="2" charset="-122"/>
              </a:rPr>
              <a:t>industrial </a:t>
            </a:r>
            <a:r>
              <a:rPr lang="en-US" sz="2200" dirty="0" smtClean="0">
                <a:latin typeface="Times New Roman" panose="02020603050405020304" pitchFamily="18" charset="0"/>
                <a:ea typeface="DengXian" panose="02010600030101010101" pitchFamily="2" charset="-122"/>
              </a:rPr>
              <a:t>assembly lines, chemical processes, electronic packaging</a:t>
            </a:r>
            <a:r>
              <a:rPr lang="en-US" sz="2200" dirty="0">
                <a:latin typeface="Times New Roman" panose="02020603050405020304" pitchFamily="18" charset="0"/>
                <a:ea typeface="DengXian" panose="02010600030101010101" pitchFamily="2" charset="-122"/>
              </a:rPr>
              <a:t>, head positioning of disk drive, power conditioning of power supply, movement-detection circuit of modern seismometer, multirotor drones, </a:t>
            </a:r>
            <a:r>
              <a:rPr lang="en-US" sz="2200" dirty="0" smtClean="0">
                <a:latin typeface="Times New Roman" panose="02020603050405020304" pitchFamily="18" charset="0"/>
                <a:ea typeface="DengXian" panose="02010600030101010101" pitchFamily="2" charset="-122"/>
              </a:rPr>
              <a:t> …  … </a:t>
            </a:r>
            <a:endParaRPr lang="en-US" sz="2200" dirty="0">
              <a:latin typeface="Times New Roman" panose="02020603050405020304" pitchFamily="18" charset="0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54807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370" y="317432"/>
            <a:ext cx="8229600" cy="85147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70C0"/>
                </a:solidFill>
              </a:rPr>
              <a:t>Second-Order Plants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59832" y="1988840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Controller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292080" y="1988840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DC Motor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180005" y="4870334"/>
            <a:ext cx="7056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Controller  </a:t>
            </a:r>
            <a:r>
              <a:rPr lang="en-US" sz="2200" i="1" dirty="0" smtClean="0"/>
              <a:t>C</a:t>
            </a:r>
            <a:r>
              <a:rPr lang="en-US" sz="2200" dirty="0" smtClean="0"/>
              <a:t>(</a:t>
            </a:r>
            <a:r>
              <a:rPr lang="en-US" sz="2200" i="1" dirty="0" smtClean="0"/>
              <a:t>s</a:t>
            </a:r>
            <a:r>
              <a:rPr lang="en-US" sz="2200" dirty="0" smtClean="0"/>
              <a:t>): </a:t>
            </a:r>
          </a:p>
          <a:p>
            <a:endParaRPr lang="en-US" sz="1200" dirty="0"/>
          </a:p>
          <a:p>
            <a:r>
              <a:rPr lang="en-US" sz="2400" dirty="0" smtClean="0"/>
              <a:t>       </a:t>
            </a:r>
            <a:r>
              <a:rPr lang="en-US" sz="2200" dirty="0" smtClean="0">
                <a:solidFill>
                  <a:srgbClr val="C00000"/>
                </a:solidFill>
              </a:rPr>
              <a:t>P</a:t>
            </a:r>
            <a:r>
              <a:rPr lang="en-US" sz="2200" dirty="0" smtClean="0"/>
              <a:t>roportional-</a:t>
            </a:r>
            <a:r>
              <a:rPr lang="en-US" sz="2200" dirty="0" smtClean="0">
                <a:solidFill>
                  <a:srgbClr val="C00000"/>
                </a:solidFill>
              </a:rPr>
              <a:t>I</a:t>
            </a:r>
            <a:r>
              <a:rPr lang="en-US" sz="2200" dirty="0" smtClean="0"/>
              <a:t>ntegral-</a:t>
            </a:r>
            <a:r>
              <a:rPr lang="en-US" sz="2200" dirty="0" smtClean="0">
                <a:solidFill>
                  <a:srgbClr val="C00000"/>
                </a:solidFill>
              </a:rPr>
              <a:t>D</a:t>
            </a:r>
            <a:r>
              <a:rPr lang="en-US" sz="2200" dirty="0" smtClean="0"/>
              <a:t>erivative (</a:t>
            </a:r>
            <a:r>
              <a:rPr lang="en-US" sz="2200" dirty="0" smtClean="0">
                <a:solidFill>
                  <a:srgbClr val="C00000"/>
                </a:solidFill>
              </a:rPr>
              <a:t>PID</a:t>
            </a:r>
            <a:r>
              <a:rPr lang="en-US" sz="2200" dirty="0" smtClean="0"/>
              <a:t>) controller</a:t>
            </a:r>
            <a:endParaRPr lang="en-US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2987824" y="1772816"/>
            <a:ext cx="4032448" cy="1728192"/>
          </a:xfrm>
          <a:prstGeom prst="rect">
            <a:avLst/>
          </a:prstGeom>
          <a:noFill/>
          <a:ln>
            <a:solidFill>
              <a:schemeClr val="accent1"/>
            </a:solidFill>
            <a:prstDash val="lgDash"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355976" y="1772816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094576"/>
            <a:ext cx="7697237" cy="29558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36226" y="1654042"/>
            <a:ext cx="142400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Typical 2nd-order system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180005" y="4118443"/>
                <a:ext cx="712879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Transfer Function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 contains both the plant and the controller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0005" y="4118443"/>
                <a:ext cx="7128792" cy="369332"/>
              </a:xfrm>
              <a:prstGeom prst="rect">
                <a:avLst/>
              </a:prstGeom>
              <a:blipFill>
                <a:blip r:embed="rId3"/>
                <a:stretch>
                  <a:fillRect l="-770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35360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P</a:t>
            </a:r>
            <a:r>
              <a:rPr lang="en-US" sz="3200" dirty="0" smtClean="0">
                <a:solidFill>
                  <a:srgbClr val="FF0000"/>
                </a:solidFill>
              </a:rPr>
              <a:t> (Proportional) Control</a:t>
            </a:r>
            <a:endParaRPr lang="en-US" sz="32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06896" y="1639341"/>
                <a:ext cx="7797552" cy="3589859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𝐶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sub>
                    </m:sSub>
                  </m:oMath>
                </a14:m>
                <a:endParaRPr lang="en-US" sz="2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sz="2400" dirty="0" smtClean="0"/>
                  <a:t>(controller output  </a:t>
                </a:r>
                <a:r>
                  <a:rPr lang="en-US" sz="2400" dirty="0" smtClean="0">
                    <a:latin typeface="Cambria Math"/>
                    <a:ea typeface="Cambria Math"/>
                  </a:rPr>
                  <a:t>∝  </a:t>
                </a:r>
                <a:r>
                  <a:rPr lang="en-US" sz="2400" i="1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e</a:t>
                </a:r>
                <a:r>
                  <a:rPr lang="en-US" sz="24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(</a:t>
                </a:r>
                <a:r>
                  <a:rPr lang="en-US" sz="2400" i="1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t</a:t>
                </a:r>
                <a:r>
                  <a:rPr lang="en-US" sz="24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) </a:t>
                </a:r>
                <a:r>
                  <a:rPr lang="en-US" sz="2400" dirty="0" smtClean="0">
                    <a:latin typeface="Cambria Math"/>
                    <a:ea typeface="Cambria Math"/>
                  </a:rPr>
                  <a:t>)</a:t>
                </a:r>
              </a:p>
              <a:p>
                <a:r>
                  <a:rPr lang="en-US" sz="2400" dirty="0" smtClean="0">
                    <a:latin typeface="Cambria Math"/>
                    <a:ea typeface="Cambria Math"/>
                  </a:rPr>
                  <a:t>Closed-loop system: unity feedback with</a:t>
                </a:r>
              </a:p>
              <a:p>
                <a:pPr marL="0" indent="0">
                  <a:buNone/>
                </a:pPr>
                <a:endParaRPr lang="en-US" sz="1200" dirty="0" smtClean="0">
                  <a:latin typeface="Cambria Math"/>
                  <a:ea typeface="Cambria Math"/>
                </a:endParaRPr>
              </a:p>
              <a:p>
                <a:pPr marL="0" indent="0">
                  <a:buNone/>
                </a:pPr>
                <a:r>
                  <a:rPr lang="en-US" sz="2800" b="0" dirty="0" smtClean="0"/>
                  <a:t>                                  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𝐺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/>
                          </a:rPr>
                          <m:t>𝐴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(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𝜏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/>
                          </a:rPr>
                          <m:t>+1)(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𝜏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/>
                          </a:rPr>
                          <m:t>+1)</m:t>
                        </m:r>
                      </m:den>
                    </m:f>
                  </m:oMath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        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(controller + plant)</a:t>
                </a:r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06896" y="1639341"/>
                <a:ext cx="7797552" cy="3589859"/>
              </a:xfrm>
              <a:blipFill>
                <a:blip r:embed="rId2"/>
                <a:stretch>
                  <a:fillRect l="-1016" t="-6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1259632" y="3434270"/>
            <a:ext cx="2940492" cy="905386"/>
            <a:chOff x="5508104" y="5052444"/>
            <a:chExt cx="3103419" cy="1018856"/>
          </a:xfrm>
        </p:grpSpPr>
        <p:pic>
          <p:nvPicPr>
            <p:cNvPr id="4" name="Picture 3" descr="AABSOTC0.jp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49" r="7072" b="8901"/>
            <a:stretch/>
          </p:blipFill>
          <p:spPr bwMode="auto">
            <a:xfrm>
              <a:off x="5508104" y="5052444"/>
              <a:ext cx="3103419" cy="1018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6727305" y="5107864"/>
                  <a:ext cx="942110" cy="45025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27305" y="5107864"/>
                  <a:ext cx="942110" cy="45025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187624" y="4858082"/>
                <a:ext cx="7094581" cy="1276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Closed-loop Transfer Function:</a:t>
                </a:r>
              </a:p>
              <a:p>
                <a:r>
                  <a:rPr lang="en-US" sz="1200" dirty="0" smtClean="0"/>
                  <a:t>   </a:t>
                </a:r>
                <a:endParaRPr lang="en-US" sz="1200" b="0" i="0" dirty="0" smtClean="0">
                  <a:latin typeface="Cambria Math" panose="02040503050406030204" pitchFamily="18" charset="0"/>
                </a:endParaRPr>
              </a:p>
              <a:p>
                <a:r>
                  <a:rPr lang="en-US" sz="2400" b="0" dirty="0" smtClean="0"/>
                  <a:t>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+(1+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400" dirty="0" smtClean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4858082"/>
                <a:ext cx="7094581" cy="1276503"/>
              </a:xfrm>
              <a:prstGeom prst="rect">
                <a:avLst/>
              </a:prstGeom>
              <a:blipFill>
                <a:blip r:embed="rId5"/>
                <a:stretch>
                  <a:fillRect l="-1375" t="-3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7341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5576" y="476672"/>
                <a:ext cx="7779254" cy="5544616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US" sz="2800" b="1" dirty="0" smtClean="0">
                    <a:solidFill>
                      <a:srgbClr val="0070C0"/>
                    </a:solidFill>
                  </a:rPr>
                  <a:t>      </a:t>
                </a:r>
                <a:r>
                  <a:rPr lang="en-US" sz="3000" b="1" dirty="0" smtClean="0">
                    <a:solidFill>
                      <a:srgbClr val="0070C0"/>
                    </a:solidFill>
                  </a:rPr>
                  <a:t>Steady-State </a:t>
                </a:r>
                <a:r>
                  <a:rPr lang="en-US" sz="3000" b="1" dirty="0" smtClean="0">
                    <a:solidFill>
                      <a:srgbClr val="7030A0"/>
                    </a:solidFill>
                  </a:rPr>
                  <a:t>Tracking</a:t>
                </a:r>
                <a:r>
                  <a:rPr lang="en-US" sz="3000" b="1" dirty="0" smtClean="0">
                    <a:solidFill>
                      <a:srgbClr val="0070C0"/>
                    </a:solidFill>
                  </a:rPr>
                  <a:t> Performance</a:t>
                </a:r>
              </a:p>
              <a:p>
                <a:pPr marL="0" indent="0">
                  <a:buNone/>
                </a:pPr>
                <a:endParaRPr lang="en-US" sz="2800" b="1" dirty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:endParaRPr lang="en-US" sz="2800" b="1" dirty="0" smtClean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:endParaRPr lang="en-US" sz="2800" b="1" dirty="0" smtClean="0">
                  <a:solidFill>
                    <a:srgbClr val="0070C0"/>
                  </a:solidFill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System type </a:t>
                </a:r>
                <a:r>
                  <a:rPr lang="en-US" dirty="0"/>
                  <a:t>=</a:t>
                </a:r>
                <a:r>
                  <a:rPr lang="en-US" dirty="0" smtClean="0"/>
                  <a:t> 0</a:t>
                </a:r>
              </a:p>
              <a:p>
                <a:pPr marL="457200" lvl="1" indent="0">
                  <a:buNone/>
                </a:pPr>
                <a:endParaRPr lang="en-US" sz="12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>
                    <a:solidFill>
                      <a:srgbClr val="0070C0"/>
                    </a:solidFill>
                  </a:rPr>
                  <a:t>Steady-State Tracking Error </a:t>
                </a:r>
                <a:r>
                  <a:rPr lang="en-US" dirty="0" smtClean="0"/>
                  <a:t>for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Step</a:t>
                </a:r>
                <a:r>
                  <a:rPr lang="en-US" dirty="0" smtClean="0"/>
                  <a:t> input  </a:t>
                </a:r>
                <a:r>
                  <a:rPr lang="en-US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dirty="0" smtClean="0"/>
                  <a:t>  is</a:t>
                </a:r>
              </a:p>
              <a:p>
                <a:pPr marL="457200" lvl="1" indent="0">
                  <a:buNone/>
                </a:pPr>
                <a:endParaRPr lang="en-US" sz="1400" dirty="0" smtClean="0"/>
              </a:p>
              <a:p>
                <a:pPr marL="457200" lvl="1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(∞)</m:t>
                    </m:r>
                    <m:r>
                      <a:rPr lang="en-US" sz="2600" b="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en-US" sz="2600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600" b="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d>
                          <m:d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d>
                          <m:d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)=</m:t>
                        </m:r>
                        <m:func>
                          <m:func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2600" b="0" i="0" smtClean="0">
                                    <a:latin typeface="Cambria Math" panose="02040503050406030204" pitchFamily="18" charset="0"/>
                                  </a:rPr>
                                  <m:t>lim</m:t>
                                </m:r>
                              </m:e>
                              <m:lim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→0</m:t>
                                </m:r>
                              </m:lim>
                            </m:limLow>
                          </m:fName>
                          <m:e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  <m:d>
                              <m:dPr>
                                <m:ctrlP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</m:d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  <m:d>
                              <m:dPr>
                                <m:ctrlP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</m:d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func>
                      </m:e>
                    </m:func>
                  </m:oMath>
                </a14:m>
                <a:endParaRPr lang="en-US" sz="2600" b="0" i="1" dirty="0" smtClean="0">
                  <a:latin typeface="Cambria Math" panose="02040503050406030204" pitchFamily="18" charset="0"/>
                </a:endParaRPr>
              </a:p>
              <a:p>
                <a:pPr marL="457200" lvl="1" indent="0">
                  <a:buNone/>
                </a:pPr>
                <a:r>
                  <a:rPr lang="en-US" sz="2200" b="0" dirty="0" smtClean="0"/>
                  <a:t>      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>
                                    <a:latin typeface="Cambria Math" panose="02040503050406030204" pitchFamily="18" charset="0"/>
                                  </a:rPr>
                                  <m:t>lim</m:t>
                                </m:r>
                              </m:e>
                              <m:lim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→0</m:t>
                                </m:r>
                              </m:lim>
                            </m:limLow>
                          </m:fName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f>
                              <m:fPr>
                                <m:ctrlPr>
                                  <a:rPr lang="en-US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1+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  <m:d>
                                  <m:d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</m:d>
                              </m:den>
                            </m:f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func>
                      </m:e>
                    </m:func>
                  </m:oMath>
                </a14:m>
                <a:endParaRPr lang="en-US" sz="2200" b="0" dirty="0" smtClean="0"/>
              </a:p>
              <a:p>
                <a:pPr marL="457200" lvl="1" indent="0">
                  <a:buNone/>
                </a:pPr>
                <a:r>
                  <a:rPr lang="en-US" sz="2200" b="0" dirty="0" smtClean="0"/>
                  <a:t>         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60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f>
                          <m:f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+1)(</m:t>
                            </m:r>
                            <m:sSub>
                              <m:sSubPr>
                                <m:ctrlP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+1)</m:t>
                            </m:r>
                          </m:num>
                          <m:den>
                            <m:d>
                              <m:dPr>
                                <m:ctrlP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600" b="0" i="1" smtClean="0"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en-US" sz="26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e>
                            </m:d>
                            <m:d>
                              <m:dPr>
                                <m:ctrlP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600" b="0" i="1" smtClean="0"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en-US" sz="26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e>
                            </m:d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den>
                        </m:f>
                      </m:e>
                    </m:func>
                    <m:f>
                      <m:f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600" b="0" i="1" smtClean="0">
                            <a:latin typeface="Cambria Math"/>
                          </a:rPr>
                          <m:t>1+</m:t>
                        </m:r>
                        <m:sSub>
                          <m:sSub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den>
                    </m:f>
                  </m:oMath>
                </a14:m>
                <a:endParaRPr lang="en-US" sz="2600" b="0" dirty="0" smtClean="0"/>
              </a:p>
              <a:p>
                <a:pPr marL="457200" lvl="1" indent="0">
                  <a:buNone/>
                </a:pPr>
                <a:endParaRPr lang="en-US" sz="1400" b="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2400" dirty="0" smtClean="0"/>
                  <a:t>Larger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𝐾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2400" dirty="0" smtClean="0"/>
                  <a:t>  </a:t>
                </a:r>
                <a:r>
                  <a:rPr lang="en-US" sz="24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400" dirty="0" smtClean="0"/>
                  <a:t>  Smaller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(∞)</m:t>
                    </m:r>
                  </m:oMath>
                </a14:m>
                <a:r>
                  <a:rPr lang="en-US" sz="2400" dirty="0" smtClean="0"/>
                  <a:t> </a:t>
                </a:r>
              </a:p>
              <a:p>
                <a:pPr marL="457200" lvl="1" indent="0">
                  <a:buNone/>
                </a:pPr>
                <a:endParaRPr lang="en-US" dirty="0"/>
              </a:p>
              <a:p>
                <a:pPr marL="457200" lvl="1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5576" y="476672"/>
                <a:ext cx="7779254" cy="5544616"/>
              </a:xfrm>
              <a:blipFill>
                <a:blip r:embed="rId2"/>
                <a:stretch>
                  <a:fillRect t="-1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515600" y="1268760"/>
                <a:ext cx="3129959" cy="7330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/>
                        </a:rPr>
                        <m:t>𝐺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</a:rPr>
                            <m:t>𝐴</m:t>
                          </m:r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</a:rPr>
                            <m:t>𝑠</m:t>
                          </m:r>
                          <m:r>
                            <a:rPr lang="en-US" sz="2000" i="1">
                              <a:latin typeface="Cambria Math"/>
                            </a:rPr>
                            <m:t>+1)(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</a:rPr>
                            <m:t>𝑠</m:t>
                          </m:r>
                          <m:r>
                            <a:rPr lang="en-US" sz="2000" i="1">
                              <a:latin typeface="Cambria Math"/>
                            </a:rPr>
                            <m:t>+1)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5600" y="1268760"/>
                <a:ext cx="3129959" cy="7330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494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548680"/>
                <a:ext cx="7776864" cy="5760640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sz="2800" b="1" dirty="0" smtClean="0"/>
                  <a:t>     </a:t>
                </a:r>
                <a:r>
                  <a:rPr lang="en-US" sz="2800" b="1" dirty="0" smtClean="0">
                    <a:solidFill>
                      <a:srgbClr val="0070C0"/>
                    </a:solidFill>
                  </a:rPr>
                  <a:t>Transient Performance</a:t>
                </a:r>
              </a:p>
              <a:p>
                <a:pPr marL="0" indent="0">
                  <a:buNone/>
                </a:pPr>
                <a:endParaRPr lang="en-US" b="1" dirty="0" smtClean="0">
                  <a:solidFill>
                    <a:srgbClr val="0070C0"/>
                  </a:solidFill>
                </a:endParaRPr>
              </a:p>
              <a:p>
                <a:pPr marL="457200" lvl="1" indent="0">
                  <a:buNone/>
                </a:pPr>
                <a:endParaRPr lang="en-US" sz="24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2400" dirty="0" smtClean="0"/>
                  <a:t>Characteristic equation:</a:t>
                </a:r>
              </a:p>
              <a:p>
                <a:pPr marL="457200" lvl="1" indent="0">
                  <a:buNone/>
                </a:pPr>
                <a:r>
                  <a:rPr lang="en-US" dirty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𝜏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𝜏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/>
                      </a:rPr>
                      <m:t>𝑠</m:t>
                    </m:r>
                    <m:r>
                      <a:rPr lang="en-US" sz="2400" b="0" i="1" smtClean="0">
                        <a:latin typeface="Cambria Math"/>
                      </a:rPr>
                      <m:t>+(1+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𝐴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400" b="0" i="1" smtClean="0">
                        <a:latin typeface="Cambria Math"/>
                      </a:rPr>
                      <m:t>=0</m:t>
                    </m:r>
                  </m:oMath>
                </a14:m>
                <a:endParaRPr lang="en-US" sz="2400" dirty="0" smtClean="0"/>
              </a:p>
              <a:p>
                <a:pPr marL="457200" lvl="1" indent="0">
                  <a:buNone/>
                </a:pPr>
                <a:endParaRPr lang="en-US" dirty="0" smtClean="0">
                  <a:latin typeface="Cambria Math"/>
                  <a:ea typeface="Cambria Math"/>
                </a:endParaRPr>
              </a:p>
              <a:p>
                <a:pPr marL="457200" lvl="1" indent="0">
                  <a:buNone/>
                </a:pPr>
                <a:r>
                  <a:rPr lang="en-US" dirty="0" smtClean="0">
                    <a:solidFill>
                      <a:srgbClr val="FF0000"/>
                    </a:solidFill>
                    <a:latin typeface="Cambria Math"/>
                    <a:ea typeface="Cambria Math"/>
                  </a:rPr>
                  <a:t>↑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𝐾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 </a:t>
                </a:r>
                <a:r>
                  <a:rPr lang="en-US" dirty="0" smtClean="0">
                    <a:solidFill>
                      <a:srgbClr val="FF0000"/>
                    </a:solidFill>
                    <a:latin typeface="Cambria Math"/>
                    <a:ea typeface="Cambria Math"/>
                  </a:rPr>
                  <a:t> </a:t>
                </a:r>
                <a:r>
                  <a:rPr lang="en-US" dirty="0">
                    <a:solidFill>
                      <a:srgbClr val="FF0000"/>
                    </a:solidFill>
                    <a:latin typeface="Cambria Math"/>
                    <a:ea typeface="Cambria Math"/>
                  </a:rPr>
                  <a:t>↑ </a:t>
                </a:r>
                <a:r>
                  <a:rPr lang="el-GR" dirty="0" smtClean="0">
                    <a:solidFill>
                      <a:srgbClr val="FF0000"/>
                    </a:solidFill>
                    <a:latin typeface="Cambria Math"/>
                    <a:ea typeface="Cambria Math"/>
                  </a:rPr>
                  <a:t>ω</a:t>
                </a:r>
                <a:r>
                  <a:rPr lang="en-US" baseline="-25000" dirty="0" smtClean="0">
                    <a:solidFill>
                      <a:srgbClr val="FF0000"/>
                    </a:solidFill>
                    <a:latin typeface="Cambria Math"/>
                    <a:ea typeface="Cambria Math"/>
                  </a:rPr>
                  <a:t>n</a:t>
                </a:r>
                <a:r>
                  <a:rPr lang="en-US" dirty="0">
                    <a:solidFill>
                      <a:srgbClr val="0070C0"/>
                    </a:solidFill>
                    <a:sym typeface="Wingdings" pitchFamily="2" charset="2"/>
                  </a:rPr>
                  <a:t> </a:t>
                </a:r>
                <a:r>
                  <a:rPr lang="en-US" dirty="0" smtClean="0">
                    <a:solidFill>
                      <a:srgbClr val="0070C0"/>
                    </a:solidFill>
                    <a:sym typeface="Wingdings" pitchFamily="2" charset="2"/>
                  </a:rPr>
                  <a:t>  </a:t>
                </a:r>
                <a:r>
                  <a:rPr lang="en-US" dirty="0" smtClean="0">
                    <a:solidFill>
                      <a:srgbClr val="FF0000"/>
                    </a:solidFill>
                    <a:latin typeface="Cambria Math"/>
                    <a:ea typeface="Cambria Math"/>
                    <a:sym typeface="Wingdings" pitchFamily="2" charset="2"/>
                  </a:rPr>
                  <a:t>↓ </a:t>
                </a:r>
                <a:r>
                  <a:rPr lang="en-US" sz="2400" dirty="0" smtClean="0">
                    <a:latin typeface="Cambria Math"/>
                    <a:ea typeface="Cambria Math"/>
                    <a:sym typeface="Wingdings" pitchFamily="2" charset="2"/>
                  </a:rPr>
                  <a:t>Rise Time </a:t>
                </a:r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  <a:latin typeface="Cambria Math"/>
                    <a:ea typeface="Cambria Math"/>
                    <a:sym typeface="Wingdings" pitchFamily="2" charset="2"/>
                  </a:rPr>
                  <a:t> </a:t>
                </a:r>
                <a:r>
                  <a:rPr lang="en-US" dirty="0" smtClean="0">
                    <a:solidFill>
                      <a:schemeClr val="bg1">
                        <a:lumMod val="50000"/>
                      </a:schemeClr>
                    </a:solidFill>
                    <a:latin typeface="Cambria Math"/>
                    <a:ea typeface="Cambria Math"/>
                    <a:sym typeface="Wingdings" pitchFamily="2" charset="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/>
                            <a:sym typeface="Wingdings" pitchFamily="2" charset="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/>
                            <a:sym typeface="Wingdings" pitchFamily="2" charset="2"/>
                          </a:rPr>
                          <m:t>t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/>
                            <a:sym typeface="Wingdings" pitchFamily="2" charset="2"/>
                          </a:rPr>
                          <m:t>r</m:t>
                        </m:r>
                      </m:sub>
                    </m:sSub>
                    <m:r>
                      <a:rPr lang="en-US" b="0" i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/>
                        <a:sym typeface="Wingdings" pitchFamily="2" charset="2"/>
                      </a:rPr>
                      <m:t>=</m:t>
                    </m:r>
                    <m:f>
                      <m:fPr>
                        <m:ctrlPr>
                          <a:rPr lang="en-US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/>
                            <a:sym typeface="Wingdings" pitchFamily="2" charset="2"/>
                          </a:rPr>
                          <m:t>1.8</m:t>
                        </m:r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/>
                                <a:sym typeface="Wingdings" pitchFamily="2" charset="2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/>
                                <a:sym typeface="Wingdings" pitchFamily="2" charset="2"/>
                              </a:rPr>
                              <m:t>𝜔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/>
                                <a:sym typeface="Wingdings" pitchFamily="2" charset="2"/>
                              </a:rPr>
                              <m:t>𝑛</m:t>
                            </m:r>
                          </m:sub>
                        </m:sSub>
                      </m:den>
                    </m:f>
                  </m:oMath>
                </a14:m>
                <a:endParaRPr lang="en-US" dirty="0" smtClean="0">
                  <a:solidFill>
                    <a:schemeClr val="bg1">
                      <a:lumMod val="50000"/>
                    </a:schemeClr>
                  </a:solidFill>
                  <a:latin typeface="Cambria Math"/>
                  <a:ea typeface="Cambria Math"/>
                  <a:sym typeface="Wingdings" pitchFamily="2" charset="2"/>
                </a:endParaRPr>
              </a:p>
              <a:p>
                <a:pPr lvl="1"/>
                <a:endParaRPr lang="en-US" sz="1200" dirty="0" smtClean="0"/>
              </a:p>
              <a:p>
                <a:pPr marL="457200" lvl="1" indent="0">
                  <a:buNone/>
                </a:pPr>
                <a:r>
                  <a:rPr lang="en-US" sz="2400" dirty="0" smtClean="0"/>
                  <a:t>Damping ratio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𝜁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/>
                      </a:rPr>
                      <m:t> </m:t>
                    </m:r>
                    <m:r>
                      <a:rPr lang="en-US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/>
                        <a:ea typeface="Cambria Math"/>
                      </a:rPr>
                      <m:t>∝</m:t>
                    </m:r>
                    <m:r>
                      <a:rPr lang="en-US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/>
                      </a:rPr>
                      <m:t> </m:t>
                    </m:r>
                    <m:f>
                      <m:fPr>
                        <m:ctrlPr>
                          <a:rPr lang="en-US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1+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chemeClr val="bg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bg1">
                                        <a:lumMod val="50000"/>
                                      </a:schemeClr>
                                    </a:solidFill>
                                    <a:latin typeface="Cambria Math"/>
                                    <a:ea typeface="Cambria Math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chemeClr val="bg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  <m:t>𝑝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𝐴</m:t>
                            </m:r>
                          </m:e>
                        </m:rad>
                      </m:den>
                    </m:f>
                  </m:oMath>
                </a14:m>
                <a:endParaRPr lang="en-US" dirty="0" smtClean="0">
                  <a:ea typeface="Cambria Math"/>
                </a:endParaRPr>
              </a:p>
              <a:p>
                <a:pPr marL="457200" lvl="1" indent="0">
                  <a:buNone/>
                </a:pPr>
                <a:endParaRPr lang="en-US" sz="1200" dirty="0" smtClean="0">
                  <a:latin typeface="Cambria Math"/>
                  <a:ea typeface="Cambria Math"/>
                </a:endParaRPr>
              </a:p>
              <a:p>
                <a:pPr marL="457200" lvl="1" indent="0">
                  <a:buNone/>
                </a:pPr>
                <a:r>
                  <a:rPr lang="en-US" sz="2800" dirty="0" smtClean="0">
                    <a:solidFill>
                      <a:srgbClr val="FF0000"/>
                    </a:solidFill>
                    <a:latin typeface="Cambria Math"/>
                    <a:ea typeface="Cambria Math"/>
                  </a:rPr>
                  <a:t>↑</a:t>
                </a:r>
                <a:r>
                  <a:rPr lang="en-US" sz="28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2800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dirty="0" smtClean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  </a:t>
                </a:r>
                <a:r>
                  <a:rPr lang="en-US" sz="2800" dirty="0" smtClean="0">
                    <a:solidFill>
                      <a:srgbClr val="FF0000"/>
                    </a:solidFill>
                    <a:latin typeface="Cambria Math"/>
                    <a:ea typeface="Cambria Math"/>
                    <a:sym typeface="Wingdings" pitchFamily="2" charset="2"/>
                  </a:rPr>
                  <a:t>↓</a:t>
                </a:r>
                <a:r>
                  <a:rPr lang="en-US" sz="2800" dirty="0" smtClean="0">
                    <a:solidFill>
                      <a:srgbClr val="FF0000"/>
                    </a:solidFill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𝜁</m:t>
                    </m:r>
                  </m:oMath>
                </a14:m>
                <a:r>
                  <a:rPr lang="en-US" sz="2800" dirty="0" smtClean="0">
                    <a:solidFill>
                      <a:srgbClr val="FF0000"/>
                    </a:solidFill>
                    <a:sym typeface="Wingdings" pitchFamily="2" charset="2"/>
                  </a:rPr>
                  <a:t>  </a:t>
                </a:r>
                <a:r>
                  <a:rPr lang="en-US" sz="2800" dirty="0" smtClean="0">
                    <a:solidFill>
                      <a:srgbClr val="0070C0"/>
                    </a:solidFill>
                    <a:sym typeface="Wingdings" pitchFamily="2" charset="2"/>
                  </a:rPr>
                  <a:t></a:t>
                </a:r>
                <a:r>
                  <a:rPr lang="en-US" sz="2800" dirty="0" smtClean="0">
                    <a:solidFill>
                      <a:srgbClr val="FF0000"/>
                    </a:solidFill>
                    <a:sym typeface="Wingdings" pitchFamily="2" charset="2"/>
                  </a:rPr>
                  <a:t>  </a:t>
                </a:r>
                <a:r>
                  <a:rPr lang="en-US" sz="2800" dirty="0" smtClean="0">
                    <a:solidFill>
                      <a:srgbClr val="FF0000"/>
                    </a:solidFill>
                    <a:latin typeface="Cambria Math"/>
                    <a:ea typeface="Cambria Math"/>
                    <a:sym typeface="Wingdings" pitchFamily="2" charset="2"/>
                  </a:rPr>
                  <a:t>↑ </a:t>
                </a:r>
                <a:r>
                  <a:rPr lang="en-US" sz="2400" dirty="0" smtClean="0">
                    <a:latin typeface="Cambria Math"/>
                    <a:ea typeface="Cambria Math"/>
                    <a:sym typeface="Wingdings" pitchFamily="2" charset="2"/>
                  </a:rPr>
                  <a:t>Overshoot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en-US" sz="2000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000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2000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/>
                          </a:rPr>
                          <m:t>− </m:t>
                        </m:r>
                        <m:f>
                          <m:fPr>
                            <m:ctrlPr>
                              <a:rPr lang="en-US" sz="2000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𝜁𝜋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2000" i="1">
                                    <a:solidFill>
                                      <a:schemeClr val="bg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000" i="1">
                                    <a:solidFill>
                                      <a:schemeClr val="bg1">
                                        <a:lumMod val="50000"/>
                                      </a:schemeClr>
                                    </a:solidFill>
                                    <a:latin typeface="Cambria Math"/>
                                  </a:rPr>
                                  <m:t>1−</m:t>
                                </m:r>
                                <m:sSup>
                                  <m:sSupPr>
                                    <m:ctrlPr>
                                      <a:rPr lang="en-US" sz="2000" i="1">
                                        <a:solidFill>
                                          <a:schemeClr val="bg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i="1">
                                        <a:solidFill>
                                          <a:schemeClr val="bg1">
                                            <a:lumMod val="50000"/>
                                          </a:schemeClr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𝜁</m:t>
                                    </m:r>
                                  </m:e>
                                  <m:sup>
                                    <m:r>
                                      <a:rPr lang="en-US" sz="2000" i="1">
                                        <a:solidFill>
                                          <a:schemeClr val="bg1">
                                            <a:lumMod val="50000"/>
                                          </a:schemeClr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rad>
                          </m:den>
                        </m:f>
                      </m:sup>
                    </m:sSup>
                    <m:r>
                      <a:rPr lang="en-US" sz="2000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/>
                        <a:ea typeface="Cambria Math"/>
                      </a:rPr>
                      <m:t>×100%</m:t>
                    </m:r>
                  </m:oMath>
                </a14:m>
                <a:endParaRPr lang="en-US" sz="20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548680"/>
                <a:ext cx="7776864" cy="5760640"/>
              </a:xfrm>
              <a:blipFill>
                <a:blip r:embed="rId2"/>
                <a:stretch>
                  <a:fillRect t="-16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99592" y="1268760"/>
                <a:ext cx="7560840" cy="722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 smtClean="0"/>
                  <a:t>Closed-loop Transfer Function: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+(1+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400" dirty="0" smtClean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1268760"/>
                <a:ext cx="7560840" cy="722505"/>
              </a:xfrm>
              <a:prstGeom prst="rect">
                <a:avLst/>
              </a:prstGeom>
              <a:blipFill>
                <a:blip r:embed="rId3"/>
                <a:stretch>
                  <a:fillRect l="-11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427984" y="2852936"/>
                <a:ext cx="12241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 </m:t>
                    </m:r>
                    <m:r>
                      <a:rPr lang="en-US" sz="2000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 </m:t>
                    </m:r>
                    <m:sSubSup>
                      <m:sSubSupPr>
                        <m:ctrlPr>
                          <a:rPr lang="en-US" sz="20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  <m:sup>
                        <m:r>
                          <a:rPr lang="en-US" sz="20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2000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)</m:t>
                    </m:r>
                  </m:oMath>
                </a14:m>
                <a:endParaRPr lang="en-US" sz="2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2852936"/>
                <a:ext cx="1224136" cy="400110"/>
              </a:xfrm>
              <a:prstGeom prst="rect">
                <a:avLst/>
              </a:prstGeom>
              <a:blipFill>
                <a:blip r:embed="rId4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48626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15616" y="332656"/>
            <a:ext cx="6696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70C0"/>
                </a:solidFill>
              </a:rPr>
              <a:t>Typical Unit Step Response of </a:t>
            </a:r>
            <a:r>
              <a:rPr lang="en-US" sz="2400" b="1" i="1" dirty="0">
                <a:solidFill>
                  <a:srgbClr val="0070C0"/>
                </a:solidFill>
              </a:rPr>
              <a:t>P</a:t>
            </a:r>
            <a:r>
              <a:rPr lang="en-US" sz="2400" b="1" dirty="0" smtClean="0">
                <a:solidFill>
                  <a:srgbClr val="0070C0"/>
                </a:solidFill>
              </a:rPr>
              <a:t>-Control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55976" y="3429000"/>
            <a:ext cx="1440160" cy="43204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980728"/>
            <a:ext cx="6768752" cy="524549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4572000" y="4581128"/>
                <a:ext cx="2750625" cy="3907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  <a:latin typeface="Cambria Math"/>
                    <a:ea typeface="Cambria Math"/>
                  </a:rPr>
                  <a:t>↑</a:t>
                </a:r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𝐾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 </a:t>
                </a:r>
                <a:r>
                  <a:rPr lang="en-US" dirty="0">
                    <a:solidFill>
                      <a:srgbClr val="FF0000"/>
                    </a:solidFill>
                    <a:latin typeface="Cambria Math"/>
                    <a:ea typeface="Cambria Math"/>
                  </a:rPr>
                  <a:t> ↑ </a:t>
                </a:r>
                <a:r>
                  <a:rPr lang="el-GR" dirty="0">
                    <a:solidFill>
                      <a:srgbClr val="FF0000"/>
                    </a:solidFill>
                    <a:latin typeface="Cambria Math"/>
                    <a:ea typeface="Cambria Math"/>
                  </a:rPr>
                  <a:t>ω</a:t>
                </a:r>
                <a:r>
                  <a:rPr lang="en-US" baseline="-25000" dirty="0">
                    <a:solidFill>
                      <a:srgbClr val="FF0000"/>
                    </a:solidFill>
                    <a:latin typeface="Cambria Math"/>
                    <a:ea typeface="Cambria Math"/>
                  </a:rPr>
                  <a:t>n</a:t>
                </a:r>
                <a:r>
                  <a:rPr lang="en-US" dirty="0">
                    <a:solidFill>
                      <a:srgbClr val="0070C0"/>
                    </a:solidFill>
                    <a:sym typeface="Wingdings" pitchFamily="2" charset="2"/>
                  </a:rPr>
                  <a:t>   </a:t>
                </a:r>
                <a:r>
                  <a:rPr lang="en-US" dirty="0">
                    <a:solidFill>
                      <a:srgbClr val="FF0000"/>
                    </a:solidFill>
                    <a:latin typeface="Cambria Math"/>
                    <a:ea typeface="Cambria Math"/>
                    <a:sym typeface="Wingdings" pitchFamily="2" charset="2"/>
                  </a:rPr>
                  <a:t>↓ </a:t>
                </a:r>
                <a:r>
                  <a:rPr lang="en-US" sz="1400" dirty="0">
                    <a:latin typeface="Cambria Math"/>
                    <a:ea typeface="Cambria Math"/>
                    <a:sym typeface="Wingdings" pitchFamily="2" charset="2"/>
                  </a:rPr>
                  <a:t>Rise Time </a:t>
                </a:r>
                <a:endParaRPr lang="en-US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81128"/>
                <a:ext cx="2750625" cy="390748"/>
              </a:xfrm>
              <a:prstGeom prst="rect">
                <a:avLst/>
              </a:prstGeom>
              <a:blipFill>
                <a:blip r:embed="rId3"/>
                <a:stretch>
                  <a:fillRect l="-1774" t="-9231" b="-16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558463" y="5046712"/>
                <a:ext cx="2818144" cy="3907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  <a:latin typeface="Cambria Math"/>
                    <a:ea typeface="Cambria Math"/>
                  </a:rPr>
                  <a:t>↑</a:t>
                </a:r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  </a:t>
                </a:r>
                <a:r>
                  <a:rPr lang="en-US" dirty="0">
                    <a:solidFill>
                      <a:srgbClr val="FF0000"/>
                    </a:solidFill>
                    <a:latin typeface="Cambria Math"/>
                    <a:ea typeface="Cambria Math"/>
                    <a:sym typeface="Wingdings" pitchFamily="2" charset="2"/>
                  </a:rPr>
                  <a:t>↓</a:t>
                </a:r>
                <a:r>
                  <a:rPr lang="en-US" dirty="0">
                    <a:solidFill>
                      <a:srgbClr val="FF0000"/>
                    </a:solidFill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𝜁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  <a:sym typeface="Wingdings" pitchFamily="2" charset="2"/>
                  </a:rPr>
                  <a:t>  </a:t>
                </a:r>
                <a:r>
                  <a:rPr lang="en-US" dirty="0">
                    <a:solidFill>
                      <a:srgbClr val="0070C0"/>
                    </a:solidFill>
                    <a:sym typeface="Wingdings" pitchFamily="2" charset="2"/>
                  </a:rPr>
                  <a:t></a:t>
                </a:r>
                <a:r>
                  <a:rPr lang="en-US" dirty="0">
                    <a:solidFill>
                      <a:srgbClr val="FF0000"/>
                    </a:solidFill>
                    <a:sym typeface="Wingdings" pitchFamily="2" charset="2"/>
                  </a:rPr>
                  <a:t>  </a:t>
                </a:r>
                <a:r>
                  <a:rPr lang="en-US" dirty="0">
                    <a:solidFill>
                      <a:srgbClr val="FF0000"/>
                    </a:solidFill>
                    <a:latin typeface="Cambria Math"/>
                    <a:ea typeface="Cambria Math"/>
                    <a:sym typeface="Wingdings" pitchFamily="2" charset="2"/>
                  </a:rPr>
                  <a:t>↑ </a:t>
                </a:r>
                <a:r>
                  <a:rPr lang="en-US" sz="1600" dirty="0">
                    <a:latin typeface="Cambria Math"/>
                    <a:ea typeface="Cambria Math"/>
                    <a:sym typeface="Wingdings" pitchFamily="2" charset="2"/>
                  </a:rPr>
                  <a:t>Overshoot </a:t>
                </a:r>
                <a:endParaRPr lang="en-US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8463" y="5046712"/>
                <a:ext cx="2818144" cy="390748"/>
              </a:xfrm>
              <a:prstGeom prst="rect">
                <a:avLst/>
              </a:prstGeom>
              <a:blipFill>
                <a:blip r:embed="rId4"/>
                <a:stretch>
                  <a:fillRect l="-1948" t="-10938" b="-1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349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548680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Example:</a:t>
            </a:r>
            <a:endParaRPr lang="en-US" sz="28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763688" y="2774433"/>
                <a:ext cx="5112568" cy="7944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Type-0: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num>
                      <m:den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num>
                              <m:den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num>
                              <m:den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50</m:t>
                                </m:r>
                              </m:den>
                            </m:f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2774433"/>
                <a:ext cx="5112568" cy="794448"/>
              </a:xfrm>
              <a:prstGeom prst="rect">
                <a:avLst/>
              </a:prstGeom>
              <a:blipFill>
                <a:blip r:embed="rId2"/>
                <a:stretch>
                  <a:fillRect l="-17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763688" y="3573955"/>
                <a:ext cx="5616624" cy="7944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Type-1: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num>
                              <m:den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num>
                              <m:den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50</m:t>
                                </m:r>
                              </m:den>
                            </m:f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3573955"/>
                <a:ext cx="5616624" cy="794448"/>
              </a:xfrm>
              <a:prstGeom prst="rect">
                <a:avLst/>
              </a:prstGeom>
              <a:blipFill>
                <a:blip r:embed="rId3"/>
                <a:stretch>
                  <a:fillRect l="-16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763688" y="4388315"/>
                <a:ext cx="5688632" cy="8106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Type-2: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+1)</m:t>
                        </m:r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num>
                              <m:den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num>
                              <m:den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50</m:t>
                                </m:r>
                              </m:den>
                            </m:f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4388315"/>
                <a:ext cx="5688632" cy="810671"/>
              </a:xfrm>
              <a:prstGeom prst="rect">
                <a:avLst/>
              </a:prstGeom>
              <a:blipFill>
                <a:blip r:embed="rId4"/>
                <a:stretch>
                  <a:fillRect l="-1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1259632" y="1484784"/>
            <a:ext cx="2940492" cy="905386"/>
            <a:chOff x="5508104" y="5052444"/>
            <a:chExt cx="3103419" cy="1018856"/>
          </a:xfrm>
        </p:grpSpPr>
        <p:pic>
          <p:nvPicPr>
            <p:cNvPr id="8" name="Picture 7" descr="AABSOTC0.jpg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49" r="7072" b="8901"/>
            <a:stretch/>
          </p:blipFill>
          <p:spPr bwMode="auto">
            <a:xfrm>
              <a:off x="5508104" y="5052444"/>
              <a:ext cx="3103419" cy="1018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6727305" y="5107864"/>
                  <a:ext cx="942110" cy="45025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27305" y="5107864"/>
                  <a:ext cx="942110" cy="45025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4467204" y="1734087"/>
                <a:ext cx="3272956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𝐺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000" i="1">
                        <a:latin typeface="Cambria Math"/>
                      </a:rPr>
                      <m:t>=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0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-controller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 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Plant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7204" y="1734087"/>
                <a:ext cx="3272956" cy="400110"/>
              </a:xfrm>
              <a:prstGeom prst="rect">
                <a:avLst/>
              </a:prstGeom>
              <a:blipFill>
                <a:blip r:embed="rId7"/>
                <a:stretch>
                  <a:fillRect t="-9091" r="-1862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1763688" y="5412761"/>
                <a:ext cx="6192688" cy="6186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Input: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(ramp input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   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</a:t>
                </a:r>
                <a:r>
                  <a:rPr lang="en-US" sz="2400" dirty="0" smtClean="0"/>
                  <a:t> </a:t>
                </a:r>
                <a:r>
                  <a:rPr lang="en-US" sz="2400" dirty="0"/>
                  <a:t>– constant</a:t>
                </a: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5412761"/>
                <a:ext cx="6192688" cy="618696"/>
              </a:xfrm>
              <a:prstGeom prst="rect">
                <a:avLst/>
              </a:prstGeom>
              <a:blipFill>
                <a:blip r:embed="rId8"/>
                <a:stretch>
                  <a:fillRect l="-1476" b="-9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0028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" y="519786"/>
            <a:ext cx="9142874" cy="641264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3347864" y="116632"/>
                <a:ext cx="2664296" cy="73321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num>
                                <m:den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num>
                                <m:den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50</m:t>
                                  </m:r>
                                </m:den>
                              </m:f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864" y="116632"/>
                <a:ext cx="2664296" cy="73321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1403648" y="1246780"/>
            <a:ext cx="21836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mbria Math"/>
                <a:ea typeface="Cambria Math"/>
              </a:rPr>
              <a:t>↑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1200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 smtClean="0">
                <a:solidFill>
                  <a:srgbClr val="FF0000"/>
                </a:solidFill>
              </a:rPr>
              <a:t>  </a:t>
            </a:r>
            <a:r>
              <a:rPr lang="en-US" dirty="0" smtClean="0">
                <a:solidFill>
                  <a:srgbClr val="0070C0"/>
                </a:solidFill>
                <a:sym typeface="Wingdings" pitchFamily="2" charset="2"/>
              </a:rPr>
              <a:t> </a:t>
            </a:r>
            <a:r>
              <a:rPr lang="en-US" dirty="0">
                <a:solidFill>
                  <a:srgbClr val="FF0000"/>
                </a:solidFill>
                <a:latin typeface="Cambria Math"/>
                <a:ea typeface="Cambria Math"/>
                <a:sym typeface="Wingdings" pitchFamily="2" charset="2"/>
              </a:rPr>
              <a:t>↓ </a:t>
            </a:r>
            <a:r>
              <a:rPr lang="en-US" dirty="0">
                <a:latin typeface="Cambria Math"/>
                <a:ea typeface="Cambria Math"/>
                <a:sym typeface="Wingdings" pitchFamily="2" charset="2"/>
              </a:rPr>
              <a:t>Rise Time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403648" y="1834600"/>
            <a:ext cx="22288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mbria Math"/>
                <a:ea typeface="Cambria Math"/>
              </a:rPr>
              <a:t>↑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1200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 smtClean="0">
                <a:solidFill>
                  <a:srgbClr val="FF0000"/>
                </a:solidFill>
              </a:rPr>
              <a:t>  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Cambria Math"/>
                <a:ea typeface="Cambria Math"/>
                <a:sym typeface="Wingdings" pitchFamily="2" charset="2"/>
              </a:rPr>
              <a:t>↑ </a:t>
            </a:r>
            <a:r>
              <a:rPr lang="en-US" dirty="0" smtClean="0">
                <a:latin typeface="Cambria Math"/>
                <a:ea typeface="Cambria Math"/>
                <a:sym typeface="Wingdings" pitchFamily="2" charset="2"/>
              </a:rPr>
              <a:t>Overshoot</a:t>
            </a:r>
            <a:r>
              <a:rPr lang="en-US" dirty="0" smtClean="0">
                <a:solidFill>
                  <a:srgbClr val="FF0000"/>
                </a:solidFill>
                <a:latin typeface="Cambria Math"/>
                <a:ea typeface="Cambria Math"/>
                <a:sym typeface="Wingdings" pitchFamily="2" charset="2"/>
              </a:rPr>
              <a:t>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12160" y="188640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Type-0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962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714" y="414520"/>
            <a:ext cx="9165714" cy="642866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3419872" y="88020"/>
                <a:ext cx="2537358" cy="65299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50</m:t>
                                  </m:r>
                                </m:den>
                              </m:f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872" y="88020"/>
                <a:ext cx="2537358" cy="652999"/>
              </a:xfrm>
              <a:prstGeom prst="rect">
                <a:avLst/>
              </a:prstGeom>
              <a:blipFill>
                <a:blip r:embed="rId3"/>
                <a:stretch>
                  <a:fillRect b="-9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5965397" y="98226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Type-1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84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308" y="426116"/>
            <a:ext cx="9170308" cy="64318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3419872" y="116632"/>
                <a:ext cx="2592288" cy="65460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+1)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50</m:t>
                                  </m:r>
                                </m:den>
                              </m:f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872" y="116632"/>
                <a:ext cx="2592288" cy="654603"/>
              </a:xfrm>
              <a:prstGeom prst="rect">
                <a:avLst/>
              </a:prstGeom>
              <a:blipFill>
                <a:blip r:embed="rId3"/>
                <a:stretch>
                  <a:fillRect b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6029564" y="120545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Type-2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930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70609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I</a:t>
            </a:r>
            <a:r>
              <a:rPr lang="en-US" sz="3200" dirty="0" smtClean="0">
                <a:solidFill>
                  <a:srgbClr val="C00000"/>
                </a:solidFill>
              </a:rPr>
              <a:t> </a:t>
            </a:r>
            <a:r>
              <a:rPr lang="en-US" sz="3200" dirty="0" smtClean="0">
                <a:solidFill>
                  <a:srgbClr val="FF0000"/>
                </a:solidFill>
              </a:rPr>
              <a:t>(Integral) Control</a:t>
            </a:r>
            <a:endParaRPr lang="en-US" sz="32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71600" y="1340768"/>
                <a:ext cx="7848872" cy="4320480"/>
              </a:xfrm>
            </p:spPr>
            <p:txBody>
              <a:bodyPr>
                <a:normAutofit fontScale="85000" lnSpcReduction="10000"/>
              </a:bodyPr>
              <a:lstStyle/>
              <a:p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/>
                      </a:rPr>
                      <m:t>𝐶</m:t>
                    </m:r>
                    <m:d>
                      <m:d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0" i="1" smtClean="0"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6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b="0" i="1" smtClean="0">
                                <a:latin typeface="Cambria Math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b="0" i="1" smtClean="0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600" b="0" i="1" smtClean="0">
                                <a:latin typeface="Cambria Math"/>
                              </a:rPr>
                              <m:t>𝐼</m:t>
                            </m:r>
                          </m:sub>
                        </m:sSub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600" b="0" i="1" smtClean="0">
                            <a:latin typeface="Cambria Math"/>
                          </a:rPr>
                          <m:t>𝑠</m:t>
                        </m:r>
                      </m:den>
                    </m:f>
                  </m:oMath>
                </a14:m>
                <a:r>
                  <a:rPr lang="en-US" sz="2600" dirty="0" smtClean="0"/>
                  <a:t>	 (Integral time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sub>
                    </m:sSub>
                  </m:oMath>
                </a14:m>
                <a:r>
                  <a:rPr lang="en-US" sz="2600" dirty="0" smtClean="0"/>
                  <a:t>  is a scaling constant)</a:t>
                </a:r>
              </a:p>
              <a:p>
                <a:endParaRPr lang="en-US" sz="2400" dirty="0" smtClean="0"/>
              </a:p>
              <a:p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/>
                      </a:rPr>
                      <m:t>𝑢</m:t>
                    </m:r>
                    <m:d>
                      <m:d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26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b="0" i="1" smtClean="0">
                                <a:latin typeface="Cambria Math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b="0" i="1" smtClean="0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600" b="0" i="1" smtClean="0">
                                <a:latin typeface="Cambria Math"/>
                              </a:rPr>
                              <m:t>𝐼</m:t>
                            </m:r>
                          </m:sub>
                        </m:sSub>
                      </m:den>
                    </m:f>
                    <m:nary>
                      <m:nary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600" b="0" i="1" smtClean="0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en-US" sz="2600" b="0" i="1" smtClean="0">
                            <a:latin typeface="Cambria Math"/>
                          </a:rPr>
                          <m:t>𝑡</m:t>
                        </m:r>
                      </m:sup>
                      <m:e>
                        <m:r>
                          <a:rPr lang="en-US" sz="2600" b="0" i="1" smtClean="0">
                            <a:latin typeface="Cambria Math"/>
                          </a:rPr>
                          <m:t>𝑒</m:t>
                        </m:r>
                        <m:d>
                          <m:d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600" b="0" i="1" smtClean="0">
                                <a:latin typeface="Cambria Math"/>
                                <a:ea typeface="Cambria Math"/>
                              </a:rPr>
                              <m:t>𝜏</m:t>
                            </m:r>
                          </m:e>
                        </m:d>
                        <m:r>
                          <a:rPr lang="en-US" sz="2600" b="0" i="1" smtClean="0">
                            <a:latin typeface="Cambria Math"/>
                          </a:rPr>
                          <m:t>𝑑</m:t>
                        </m:r>
                        <m:r>
                          <a:rPr lang="en-US" sz="2600" b="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</m:nary>
                    <m:r>
                      <a:rPr lang="en-US" sz="2600" b="0" i="0" smtClean="0">
                        <a:latin typeface="Cambria Math" panose="02040503050406030204" pitchFamily="18" charset="0"/>
                        <a:ea typeface="Cambria Math"/>
                      </a:rPr>
                      <m:t> </m:t>
                    </m:r>
                  </m:oMath>
                </a14:m>
                <a:r>
                  <a:rPr lang="en-US" sz="2600" dirty="0" smtClean="0"/>
                  <a:t>  (controller output  </a:t>
                </a:r>
                <a:r>
                  <a:rPr lang="en-US" sz="2600" dirty="0" smtClean="0">
                    <a:latin typeface="Cambria Math"/>
                    <a:ea typeface="Cambria Math"/>
                  </a:rPr>
                  <a:t>∝  integral of </a:t>
                </a:r>
                <a:r>
                  <a:rPr lang="en-US" sz="2600" i="1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e</a:t>
                </a:r>
                <a:r>
                  <a:rPr lang="en-US" sz="2600" dirty="0" smtClean="0">
                    <a:latin typeface="Cambria Math"/>
                    <a:ea typeface="Cambria Math"/>
                  </a:rPr>
                  <a:t>(</a:t>
                </a:r>
                <a:r>
                  <a:rPr lang="en-US" sz="2600" i="1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t</a:t>
                </a:r>
                <a:r>
                  <a:rPr lang="en-US" sz="2600" dirty="0" smtClean="0">
                    <a:latin typeface="Cambria Math"/>
                    <a:ea typeface="Cambria Math"/>
                  </a:rPr>
                  <a:t>))</a:t>
                </a:r>
              </a:p>
              <a:p>
                <a:pPr marL="0" indent="0">
                  <a:buNone/>
                </a:pPr>
                <a:endParaRPr lang="en-US" sz="2400" dirty="0" smtClean="0">
                  <a:latin typeface="Cambria Math"/>
                  <a:ea typeface="Cambria Math"/>
                </a:endParaRPr>
              </a:p>
              <a:p>
                <a:pPr marL="0" indent="0">
                  <a:buNone/>
                </a:pPr>
                <a:endParaRPr lang="en-US" sz="2400" dirty="0" smtClean="0">
                  <a:latin typeface="Cambria Math"/>
                  <a:ea typeface="Cambria Math"/>
                </a:endParaRPr>
              </a:p>
              <a:p>
                <a:pPr marL="0" indent="0">
                  <a:buNone/>
                </a:pPr>
                <a:endParaRPr lang="en-US" sz="2400" dirty="0" smtClean="0">
                  <a:latin typeface="Cambria Math"/>
                  <a:ea typeface="Cambria Math"/>
                </a:endParaRPr>
              </a:p>
              <a:p>
                <a:r>
                  <a:rPr lang="en-US" sz="2600" dirty="0" smtClean="0">
                    <a:latin typeface="Cambria Math"/>
                    <a:ea typeface="Cambria Math"/>
                  </a:rPr>
                  <a:t>Closed-loop system:  with unity feedback </a:t>
                </a:r>
              </a:p>
              <a:p>
                <a:endParaRPr lang="en-US" sz="2400" dirty="0" smtClean="0">
                  <a:latin typeface="Cambria Math"/>
                  <a:ea typeface="Cambria Math"/>
                </a:endParaRPr>
              </a:p>
              <a:p>
                <a:pPr marL="0" indent="0">
                  <a:buNone/>
                </a:pPr>
                <a:endParaRPr lang="en-US" sz="2400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                                                      </m:t>
                      </m:r>
                      <m:r>
                        <a:rPr lang="en-US" sz="2400" b="0" i="1" smtClean="0">
                          <a:latin typeface="Cambria Math"/>
                        </a:rPr>
                        <m:t>𝐺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</a:rPr>
                            <m:t>𝐴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/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𝐼</m:t>
                              </m:r>
                            </m:sub>
                          </m:sSub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𝑠</m:t>
                          </m:r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𝑠</m:t>
                          </m:r>
                          <m:r>
                            <a:rPr lang="en-US" sz="2400" i="1">
                              <a:latin typeface="Cambria Math"/>
                            </a:rPr>
                            <m:t>+1)(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𝑠</m:t>
                          </m:r>
                          <m:r>
                            <a:rPr lang="en-US" sz="2400" i="1">
                              <a:latin typeface="Cambria Math"/>
                            </a:rPr>
                            <m:t>+1)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71600" y="1340768"/>
                <a:ext cx="7848872" cy="4320480"/>
              </a:xfrm>
              <a:blipFill>
                <a:blip r:embed="rId2"/>
                <a:stretch>
                  <a:fillRect l="-854" t="-2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899592" y="4509120"/>
            <a:ext cx="2940492" cy="905386"/>
            <a:chOff x="5508104" y="5052444"/>
            <a:chExt cx="3103419" cy="1018856"/>
          </a:xfrm>
        </p:grpSpPr>
        <p:pic>
          <p:nvPicPr>
            <p:cNvPr id="7" name="Picture 6" descr="AABSOTC0.jp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49" r="7072" b="8901"/>
            <a:stretch/>
          </p:blipFill>
          <p:spPr bwMode="auto">
            <a:xfrm>
              <a:off x="5508104" y="5052444"/>
              <a:ext cx="3103419" cy="1018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6727305" y="5107864"/>
                  <a:ext cx="942110" cy="45025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27305" y="5107864"/>
                  <a:ext cx="942110" cy="45025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0" name="TextBox 9"/>
          <p:cNvSpPr txBox="1"/>
          <p:nvPr/>
        </p:nvSpPr>
        <p:spPr>
          <a:xfrm>
            <a:off x="7308304" y="4958478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(Type-1)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363260" y="2924944"/>
                <a:ext cx="1584176" cy="6562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3260" y="2924944"/>
                <a:ext cx="1584176" cy="65620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2697092" y="3033350"/>
            <a:ext cx="20189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(Integral control)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893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259632" y="1011446"/>
            <a:ext cx="2940492" cy="905386"/>
            <a:chOff x="5508104" y="5052444"/>
            <a:chExt cx="3103419" cy="1018856"/>
          </a:xfrm>
        </p:grpSpPr>
        <p:pic>
          <p:nvPicPr>
            <p:cNvPr id="6" name="Picture 5" descr="AABSOTC0.jp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49" r="7072" b="8901"/>
            <a:stretch/>
          </p:blipFill>
          <p:spPr bwMode="auto">
            <a:xfrm>
              <a:off x="5508104" y="5052444"/>
              <a:ext cx="3103419" cy="1018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6727305" y="5107864"/>
                  <a:ext cx="942110" cy="45025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27305" y="5107864"/>
                  <a:ext cx="942110" cy="45025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499992" y="1059588"/>
                <a:ext cx="3456384" cy="7314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/>
                        </a:rPr>
                        <m:t>𝐺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</a:rPr>
                            <m:t>𝐴</m:t>
                          </m:r>
                          <m:r>
                            <a:rPr lang="en-US" sz="2000" i="1">
                              <a:latin typeface="Cambria Math"/>
                            </a:rPr>
                            <m:t>/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𝐼</m:t>
                              </m:r>
                            </m:sub>
                          </m:sSub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𝑠</m:t>
                          </m:r>
                          <m:r>
                            <a:rPr lang="en-US" sz="20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</a:rPr>
                            <m:t>𝑠</m:t>
                          </m:r>
                          <m:r>
                            <a:rPr lang="en-US" sz="2000" i="1">
                              <a:latin typeface="Cambria Math"/>
                            </a:rPr>
                            <m:t>+1)(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</a:rPr>
                            <m:t>𝑠</m:t>
                          </m:r>
                          <m:r>
                            <a:rPr lang="en-US" sz="2000" i="1">
                              <a:latin typeface="Cambria Math"/>
                            </a:rPr>
                            <m:t>+1)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1059588"/>
                <a:ext cx="3456384" cy="7314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71635" y="2302104"/>
                <a:ext cx="8060805" cy="21509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solidFill>
                      <a:srgbClr val="0070C0"/>
                    </a:solidFill>
                  </a:rPr>
                  <a:t>Steady-State Tracking Error </a:t>
                </a:r>
                <a:r>
                  <a:rPr lang="en-US" sz="2400" dirty="0" smtClean="0"/>
                  <a:t>for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Ramp</a:t>
                </a:r>
                <a:r>
                  <a:rPr lang="en-US" sz="2400" dirty="0" smtClean="0"/>
                  <a:t> input  </a:t>
                </a:r>
                <a:r>
                  <a:rPr lang="en-US" sz="2400" i="1" dirty="0" smtClean="0"/>
                  <a:t>r</a:t>
                </a:r>
                <a:r>
                  <a:rPr lang="en-US" sz="2400" dirty="0" smtClean="0"/>
                  <a:t>(</a:t>
                </a:r>
                <a:r>
                  <a:rPr lang="en-US" sz="2400" i="1" dirty="0" smtClean="0"/>
                  <a:t>t</a:t>
                </a:r>
                <a:r>
                  <a:rPr lang="en-US" sz="2400" dirty="0" smtClean="0"/>
                  <a:t>)  is</a:t>
                </a:r>
              </a:p>
              <a:p>
                <a:pPr lvl="1"/>
                <a:endParaRPr lang="en-US" sz="1200" dirty="0"/>
              </a:p>
              <a:p>
                <a:pPr lvl="1"/>
                <a:r>
                  <a:rPr lang="en-US" sz="2400" dirty="0" smtClean="0"/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(∞)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𝑟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𝑦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)=</m:t>
                        </m:r>
                        <m:func>
                          <m:func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>
                                    <a:latin typeface="Cambria Math" panose="02040503050406030204" pitchFamily="18" charset="0"/>
                                  </a:rPr>
                                  <m:t>lim</m:t>
                                </m:r>
                              </m:e>
                              <m:lim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→0</m:t>
                                </m:r>
                              </m:lim>
                            </m:limLow>
                          </m:fName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</m:d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</m:d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a:rPr lang="en-US" sz="240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func>
                      </m:e>
                    </m:func>
                  </m:oMath>
                </a14:m>
                <a:endParaRPr lang="en-US" sz="2400" dirty="0" smtClean="0"/>
              </a:p>
              <a:p>
                <a:pPr lvl="1"/>
                <a:endParaRPr lang="en-US" sz="2000" dirty="0"/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20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𝑠</m:t>
                          </m:r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=</m:t>
                          </m:r>
                          <m:func>
                            <m:funcPr>
                              <m:ctrlPr>
                                <a:rPr lang="en-US" sz="220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200">
                                      <a:latin typeface="Cambria Math" panose="02040503050406030204" pitchFamily="18" charset="0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→0</m:t>
                                  </m:r>
                                </m:lim>
                              </m:limLow>
                            </m:fName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f>
                                <m:fPr>
                                  <m:ctrlPr>
                                    <a:rPr lang="en-US" sz="2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+1)(</m:t>
                                  </m:r>
                                  <m:sSub>
                                    <m:sSubPr>
                                      <m:ctrlP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+1)</m:t>
                                  </m:r>
                                </m:num>
                                <m:den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d>
                                    <m:dPr>
                                      <m:ctrlP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2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200" b="0" i="1" smtClean="0">
                                              <a:latin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  <m:sub>
                                          <m:r>
                                            <a:rPr lang="en-US" sz="2200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e>
                                  </m:d>
                                  <m:d>
                                    <m:dPr>
                                      <m:ctrlP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2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200" b="0" i="1" smtClean="0">
                                              <a:latin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  <m:sub>
                                          <m:r>
                                            <a:rPr lang="en-US" sz="22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e>
                                  </m:d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/</m:t>
                                  </m:r>
                                  <m:sSub>
                                    <m:sSubPr>
                                      <m:ctrlP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sub>
                                  </m:sSub>
                                </m:den>
                              </m:f>
                              <m:f>
                                <m:fPr>
                                  <m:ctrlPr>
                                    <a:rPr lang="en-US" sz="2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/</m:t>
                                  </m:r>
                                  <m:sSub>
                                    <m:sSubPr>
                                      <m:ctrlP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35" y="2302104"/>
                <a:ext cx="8060805" cy="2150964"/>
              </a:xfrm>
              <a:prstGeom prst="rect">
                <a:avLst/>
              </a:prstGeom>
              <a:blipFill>
                <a:blip r:embed="rId5"/>
                <a:stretch>
                  <a:fillRect t="-2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1907704" y="5302114"/>
            <a:ext cx="6552728" cy="1223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20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   </a:t>
            </a:r>
            <a:r>
              <a:rPr lang="en-US" sz="2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r>
              <a:rPr lang="en-US" sz="2400" dirty="0" smtClean="0">
                <a:sym typeface="Wingdings" panose="05000000000000000000" pitchFamily="2" charset="2"/>
              </a:rPr>
              <a:t>  Reduce </a:t>
            </a:r>
            <a:r>
              <a:rPr lang="en-US" sz="2400" dirty="0">
                <a:sym typeface="Wingdings" panose="05000000000000000000" pitchFamily="2" charset="2"/>
              </a:rPr>
              <a:t>steady-state error for ramp input</a:t>
            </a:r>
          </a:p>
          <a:p>
            <a:pPr lvl="1"/>
            <a:r>
              <a:rPr lang="en-US" sz="1000" dirty="0">
                <a:solidFill>
                  <a:srgbClr val="0070C0"/>
                </a:solidFill>
              </a:rPr>
              <a:t>     </a:t>
            </a:r>
            <a:r>
              <a:rPr lang="en-US" sz="1000" dirty="0" smtClean="0">
                <a:solidFill>
                  <a:srgbClr val="0070C0"/>
                </a:solidFill>
              </a:rPr>
              <a:t> </a:t>
            </a:r>
          </a:p>
          <a:p>
            <a:pPr lvl="1"/>
            <a:r>
              <a:rPr lang="en-US" sz="2000" dirty="0" smtClean="0">
                <a:solidFill>
                  <a:srgbClr val="0070C0"/>
                </a:solidFill>
              </a:rPr>
              <a:t>          (</a:t>
            </a:r>
            <a:r>
              <a:rPr lang="en-US" sz="2000" dirty="0">
                <a:solidFill>
                  <a:srgbClr val="0070C0"/>
                </a:solidFill>
              </a:rPr>
              <a:t>Performance better than </a:t>
            </a:r>
            <a:r>
              <a:rPr lang="en-US" sz="2000" i="1" dirty="0" smtClean="0">
                <a:solidFill>
                  <a:srgbClr val="0070C0"/>
                </a:solidFill>
              </a:rPr>
              <a:t>P</a:t>
            </a:r>
            <a:r>
              <a:rPr lang="en-US" sz="2000" dirty="0" smtClean="0">
                <a:solidFill>
                  <a:srgbClr val="0070C0"/>
                </a:solidFill>
              </a:rPr>
              <a:t>-control) </a:t>
            </a:r>
            <a:endParaRPr lang="en-US" sz="2000" dirty="0">
              <a:solidFill>
                <a:srgbClr val="0070C0"/>
              </a:solidFill>
            </a:endParaRPr>
          </a:p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755576" y="315769"/>
            <a:ext cx="453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Steady-Sate </a:t>
            </a:r>
            <a:r>
              <a:rPr lang="en-US" sz="2400" b="1" dirty="0" smtClean="0">
                <a:solidFill>
                  <a:srgbClr val="7030A0"/>
                </a:solidFill>
              </a:rPr>
              <a:t>Tracking</a:t>
            </a:r>
            <a:r>
              <a:rPr lang="en-US" sz="2400" b="1" dirty="0" smtClean="0">
                <a:solidFill>
                  <a:srgbClr val="0070C0"/>
                </a:solidFill>
              </a:rPr>
              <a:t> Performance</a:t>
            </a:r>
            <a:endParaRPr lang="en-US" sz="24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395536" y="4783271"/>
                <a:ext cx="511256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US" sz="2400" dirty="0" smtClean="0"/>
                  <a:t>Larger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 </a:t>
                </a:r>
                <a:r>
                  <a:rPr lang="en-US" sz="24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 </a:t>
                </a:r>
                <a:r>
                  <a:rPr lang="en-US" sz="2400" dirty="0" smtClean="0"/>
                  <a:t> </a:t>
                </a:r>
                <a:r>
                  <a:rPr lang="en-US" sz="2400" dirty="0"/>
                  <a:t>Smaller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e>
                    </m:d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4783271"/>
                <a:ext cx="5112568" cy="461665"/>
              </a:xfrm>
              <a:prstGeom prst="rect">
                <a:avLst/>
              </a:prstGeom>
              <a:blipFill>
                <a:blip r:embed="rId6"/>
                <a:stretch>
                  <a:fillRect t="-12000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723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27584" y="620688"/>
                <a:ext cx="7704856" cy="432048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800" b="1" dirty="0" smtClean="0"/>
                  <a:t>         </a:t>
                </a:r>
                <a:r>
                  <a:rPr lang="en-US" sz="2800" b="1" dirty="0" smtClean="0">
                    <a:solidFill>
                      <a:srgbClr val="0070C0"/>
                    </a:solidFill>
                  </a:rPr>
                  <a:t>Transient </a:t>
                </a:r>
                <a:r>
                  <a:rPr lang="en-US" sz="2800" b="1" dirty="0">
                    <a:solidFill>
                      <a:srgbClr val="0070C0"/>
                    </a:solidFill>
                  </a:rPr>
                  <a:t>Performance</a:t>
                </a:r>
              </a:p>
              <a:p>
                <a:pPr marL="457200" lvl="1" indent="0">
                  <a:buNone/>
                </a:pPr>
                <a:endParaRPr lang="en-US" sz="24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2400" dirty="0" smtClean="0"/>
                  <a:t>Has one more pole than  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sz="2400" dirty="0" smtClean="0"/>
                  <a:t>-control</a:t>
                </a:r>
              </a:p>
              <a:p>
                <a:pPr marL="457200" lvl="1" indent="0">
                  <a:buNone/>
                </a:pPr>
                <a:endParaRPr lang="en-US" sz="12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2400" dirty="0" smtClean="0"/>
                  <a:t>Poles </a:t>
                </a:r>
                <a:r>
                  <a:rPr lang="en-US" sz="2400" dirty="0"/>
                  <a:t>closer to imaginary </a:t>
                </a:r>
                <a:r>
                  <a:rPr lang="en-US" sz="2400" dirty="0" smtClean="0"/>
                  <a:t>axis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𝜁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→0)</m:t>
                    </m:r>
                  </m:oMath>
                </a14:m>
                <a:endParaRPr lang="en-US" sz="2400" dirty="0" smtClean="0"/>
              </a:p>
              <a:p>
                <a:pPr marL="457200" lvl="1" indent="0">
                  <a:buNone/>
                </a:pPr>
                <a:endParaRPr lang="en-US" sz="1200" dirty="0"/>
              </a:p>
              <a:p>
                <a:pPr marL="457200" lvl="1" indent="0">
                  <a:buNone/>
                </a:pPr>
                <a:r>
                  <a:rPr lang="en-US" sz="2400" dirty="0">
                    <a:sym typeface="Wingdings" pitchFamily="2" charset="2"/>
                  </a:rPr>
                  <a:t> </a:t>
                </a:r>
                <a:r>
                  <a:rPr lang="en-US" sz="2400" dirty="0" smtClean="0">
                    <a:sym typeface="Wingdings" pitchFamily="2" charset="2"/>
                  </a:rPr>
                  <a:t>   </a:t>
                </a:r>
                <a:r>
                  <a:rPr lang="en-US" sz="2400" dirty="0" smtClean="0">
                    <a:solidFill>
                      <a:srgbClr val="0070C0"/>
                    </a:solidFill>
                    <a:sym typeface="Wingdings" pitchFamily="2" charset="2"/>
                  </a:rPr>
                  <a:t></a:t>
                </a:r>
                <a:r>
                  <a:rPr lang="en-US" sz="2400" dirty="0" smtClean="0">
                    <a:sym typeface="Wingdings" pitchFamily="2" charset="2"/>
                  </a:rPr>
                  <a:t> </a:t>
                </a:r>
                <a:r>
                  <a:rPr lang="en-US" sz="2400" dirty="0" smtClean="0"/>
                  <a:t>Lower damping ratio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𝜁</m:t>
                    </m:r>
                  </m:oMath>
                </a14:m>
                <a:endParaRPr lang="en-US" sz="2400" dirty="0" smtClean="0"/>
              </a:p>
              <a:p>
                <a:pPr marL="457200" lvl="1" indent="0">
                  <a:buNone/>
                </a:pPr>
                <a:endParaRPr lang="en-US" sz="2400" dirty="0" smtClean="0"/>
              </a:p>
              <a:p>
                <a:pPr marL="457200" lvl="1" indent="0">
                  <a:buNone/>
                </a:pPr>
                <a:endParaRPr lang="en-US" sz="12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2400" dirty="0" smtClean="0"/>
                  <a:t>Internal instability for large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(magnifies error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))</m:t>
                    </m:r>
                  </m:oMath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lvl="1" indent="0">
                  <a:buNone/>
                </a:pPr>
                <a:endParaRPr lang="en-US" sz="24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7584" y="620688"/>
                <a:ext cx="7704856" cy="4320480"/>
              </a:xfrm>
              <a:blipFill>
                <a:blip r:embed="rId3"/>
                <a:stretch>
                  <a:fillRect t="-14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3392320"/>
              </p:ext>
            </p:extLst>
          </p:nvPr>
        </p:nvGraphicFramePr>
        <p:xfrm>
          <a:off x="1924856" y="3347951"/>
          <a:ext cx="3134047" cy="5947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88" name="方程式" r:id="rId4" imgW="1473120" imgH="279360" progId="Equation.3">
                  <p:embed/>
                </p:oleObj>
              </mc:Choice>
              <mc:Fallback>
                <p:oleObj name="方程式" r:id="rId4" imgW="1473120" imgH="279360" progId="Equation.3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24856" y="3347951"/>
                        <a:ext cx="3134047" cy="5947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180438" y="3460638"/>
                <a:ext cx="28803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0438" y="3460638"/>
                <a:ext cx="288032" cy="369332"/>
              </a:xfrm>
              <a:prstGeom prst="rect">
                <a:avLst/>
              </a:prstGeom>
              <a:blipFill>
                <a:blip r:embed="rId6"/>
                <a:stretch>
                  <a:fillRect r="-212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395536" y="4761705"/>
            <a:ext cx="8568952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Recall </a:t>
            </a:r>
            <a:r>
              <a:rPr lang="en-US" dirty="0"/>
              <a:t>from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smtClean="0">
                <a:solidFill>
                  <a:srgbClr val="C00000"/>
                </a:solidFill>
              </a:rPr>
              <a:t>Lectrure-3:</a:t>
            </a:r>
            <a:endParaRPr lang="en-US" b="1" dirty="0">
              <a:solidFill>
                <a:srgbClr val="C00000"/>
              </a:solidFill>
            </a:endParaRPr>
          </a:p>
          <a:p>
            <a:endParaRPr lang="en-US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zero near a pole reduces the effect of the pole on </a:t>
            </a:r>
            <a:r>
              <a:rPr lang="en-US" dirty="0" smtClean="0"/>
              <a:t>response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zero on RHP --&gt; non-minimum-phase </a:t>
            </a:r>
            <a:r>
              <a:rPr lang="en-US" dirty="0" smtClean="0"/>
              <a:t>system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real zero on LHP moving towards imaginary axis will increase overshoot and rise </a:t>
            </a:r>
            <a:r>
              <a:rPr lang="en-US" dirty="0" smtClean="0"/>
              <a:t>time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pair of complex conjugate zeros on LHP, moving toward imaginary axis, will increase </a:t>
            </a:r>
            <a:r>
              <a:rPr lang="en-US" dirty="0" smtClean="0"/>
              <a:t>overshoot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730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052736"/>
            <a:ext cx="6552728" cy="517172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51920" y="3861048"/>
            <a:ext cx="194421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= 1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260648"/>
            <a:ext cx="7704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70C0"/>
                </a:solidFill>
              </a:rPr>
              <a:t>Typical Unit Step Response of </a:t>
            </a:r>
            <a:r>
              <a:rPr lang="en-US" sz="2400" b="1" i="1" dirty="0" smtClean="0">
                <a:solidFill>
                  <a:srgbClr val="0070C0"/>
                </a:solidFill>
              </a:rPr>
              <a:t>I</a:t>
            </a:r>
            <a:r>
              <a:rPr lang="en-US" sz="2400" b="1" dirty="0" smtClean="0">
                <a:solidFill>
                  <a:srgbClr val="0070C0"/>
                </a:solidFill>
              </a:rPr>
              <a:t>-Control</a:t>
            </a:r>
            <a:endParaRPr lang="en-US" sz="24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987824" y="4496136"/>
                <a:ext cx="4680520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200" dirty="0" smtClean="0"/>
                  <a:t>Large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200" dirty="0" smtClean="0"/>
                  <a:t>  </a:t>
                </a:r>
                <a:r>
                  <a:rPr lang="en-US" sz="2200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endParaRPr lang="en-US" sz="2200" dirty="0" smtClean="0">
                  <a:sym typeface="Wingdings" panose="05000000000000000000" pitchFamily="2" charset="2"/>
                </a:endParaRPr>
              </a:p>
              <a:p>
                <a:pPr algn="ctr"/>
                <a:r>
                  <a:rPr lang="en-US" sz="2200" dirty="0">
                    <a:solidFill>
                      <a:srgbClr val="C00000"/>
                    </a:solidFill>
                    <a:sym typeface="Wingdings" panose="05000000000000000000" pitchFamily="2" charset="2"/>
                  </a:rPr>
                  <a:t> </a:t>
                </a:r>
                <a:r>
                  <a:rPr lang="en-US" sz="2200" dirty="0" smtClean="0">
                    <a:solidFill>
                      <a:srgbClr val="C00000"/>
                    </a:solidFill>
                    <a:sym typeface="Wingdings" panose="05000000000000000000" pitchFamily="2" charset="2"/>
                  </a:rPr>
                  <a:t>                          </a:t>
                </a:r>
                <a:r>
                  <a:rPr lang="en-US" sz="2200" dirty="0" smtClean="0">
                    <a:sym typeface="Wingdings" panose="05000000000000000000" pitchFamily="2" charset="2"/>
                  </a:rPr>
                  <a:t>small steady-state error</a:t>
                </a:r>
              </a:p>
              <a:p>
                <a:pPr algn="ctr"/>
                <a:r>
                  <a:rPr lang="en-US" sz="2200" dirty="0" smtClean="0">
                    <a:solidFill>
                      <a:srgbClr val="C00000"/>
                    </a:solidFill>
                    <a:sym typeface="Wingdings" panose="05000000000000000000" pitchFamily="2" charset="2"/>
                  </a:rPr>
                  <a:t>             </a:t>
                </a:r>
                <a:r>
                  <a:rPr lang="en-US" sz="2200" dirty="0" smtClean="0">
                    <a:sym typeface="Wingdings" panose="05000000000000000000" pitchFamily="2" charset="2"/>
                  </a:rPr>
                  <a:t>large overshoot</a:t>
                </a:r>
                <a:endParaRPr lang="en-US" sz="22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824" y="4496136"/>
                <a:ext cx="4680520" cy="1107996"/>
              </a:xfrm>
              <a:prstGeom prst="rect">
                <a:avLst/>
              </a:prstGeom>
              <a:blipFill>
                <a:blip r:embed="rId3"/>
                <a:stretch>
                  <a:fillRect t="-4420" r="-521" b="-104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2910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4985" y="548680"/>
            <a:ext cx="6984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</a:rPr>
              <a:t>C</a:t>
            </a:r>
            <a:r>
              <a:rPr lang="en-US" sz="2800" dirty="0" smtClean="0">
                <a:solidFill>
                  <a:srgbClr val="0070C0"/>
                </a:solidFill>
              </a:rPr>
              <a:t>omparison between </a:t>
            </a:r>
            <a:r>
              <a:rPr lang="en-US" sz="2800" i="1" dirty="0" smtClean="0">
                <a:solidFill>
                  <a:srgbClr val="0070C0"/>
                </a:solidFill>
              </a:rPr>
              <a:t>P</a:t>
            </a:r>
            <a:r>
              <a:rPr lang="en-US" sz="2800" dirty="0" smtClean="0">
                <a:solidFill>
                  <a:srgbClr val="0070C0"/>
                </a:solidFill>
              </a:rPr>
              <a:t>-control and </a:t>
            </a:r>
            <a:r>
              <a:rPr lang="en-US" sz="2800" i="1" dirty="0" smtClean="0">
                <a:solidFill>
                  <a:srgbClr val="0070C0"/>
                </a:solidFill>
              </a:rPr>
              <a:t>I</a:t>
            </a:r>
            <a:r>
              <a:rPr lang="en-US" sz="2800" dirty="0" smtClean="0">
                <a:solidFill>
                  <a:srgbClr val="0070C0"/>
                </a:solidFill>
              </a:rPr>
              <a:t>-control</a:t>
            </a:r>
            <a:endParaRPr lang="en-US" sz="2800" dirty="0">
              <a:solidFill>
                <a:srgbClr val="0070C0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484784"/>
            <a:ext cx="8179659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114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476672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0070C0"/>
                </a:solidFill>
              </a:rPr>
              <a:t>A real comparison between </a:t>
            </a:r>
            <a:r>
              <a:rPr lang="en-US" sz="2800" i="1" dirty="0" smtClean="0">
                <a:solidFill>
                  <a:srgbClr val="0070C0"/>
                </a:solidFill>
              </a:rPr>
              <a:t>P</a:t>
            </a:r>
            <a:r>
              <a:rPr lang="en-US" sz="2800" dirty="0" smtClean="0">
                <a:solidFill>
                  <a:srgbClr val="0070C0"/>
                </a:solidFill>
              </a:rPr>
              <a:t>-control and </a:t>
            </a:r>
            <a:r>
              <a:rPr lang="en-US" sz="2800" i="1" dirty="0" smtClean="0">
                <a:solidFill>
                  <a:srgbClr val="0070C0"/>
                </a:solidFill>
              </a:rPr>
              <a:t>I</a:t>
            </a:r>
            <a:r>
              <a:rPr lang="en-US" sz="2800" dirty="0" smtClean="0">
                <a:solidFill>
                  <a:srgbClr val="0070C0"/>
                </a:solidFill>
              </a:rPr>
              <a:t>-control</a:t>
            </a:r>
            <a:endParaRPr lang="en-US" sz="2800" dirty="0">
              <a:solidFill>
                <a:srgbClr val="0070C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196752"/>
            <a:ext cx="8589427" cy="374441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99592" y="4941168"/>
            <a:ext cx="75608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>
                <a:solidFill>
                  <a:srgbClr val="C00000"/>
                </a:solidFill>
              </a:rPr>
              <a:t>P</a:t>
            </a:r>
            <a:r>
              <a:rPr lang="en-US" sz="2400" dirty="0" smtClean="0"/>
              <a:t>-control                                                </a:t>
            </a:r>
            <a:r>
              <a:rPr lang="en-US" sz="2400" i="1" dirty="0" smtClean="0">
                <a:solidFill>
                  <a:srgbClr val="C00000"/>
                </a:solidFill>
              </a:rPr>
              <a:t>I</a:t>
            </a:r>
            <a:r>
              <a:rPr lang="en-US" sz="2400" dirty="0" smtClean="0"/>
              <a:t>-control</a:t>
            </a:r>
          </a:p>
          <a:p>
            <a:pPr algn="ctr"/>
            <a:endParaRPr lang="en-US" sz="1200" dirty="0" smtClean="0"/>
          </a:p>
          <a:p>
            <a:pPr algn="ctr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(Lightbulb Temperature Control)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371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PI</a:t>
            </a:r>
            <a:r>
              <a:rPr lang="en-US" sz="3200" dirty="0" smtClean="0">
                <a:solidFill>
                  <a:srgbClr val="FF0000"/>
                </a:solidFill>
              </a:rPr>
              <a:t> (Proportional-Integral) Control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7584" y="1429068"/>
            <a:ext cx="7344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70C0"/>
                </a:solidFill>
              </a:rPr>
              <a:t>This simple combination is much more powerful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1600" y="5661248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/>
              <a:t>PI</a:t>
            </a:r>
            <a:r>
              <a:rPr lang="en-US" sz="2400" dirty="0" smtClean="0"/>
              <a:t>-controller output  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400" dirty="0" smtClean="0"/>
              <a:t>  </a:t>
            </a:r>
            <a:r>
              <a:rPr lang="en-US" sz="2400" dirty="0" smtClean="0">
                <a:latin typeface="Cambria Math"/>
                <a:ea typeface="Cambria Math"/>
              </a:rPr>
              <a:t>∝  </a:t>
            </a:r>
            <a:r>
              <a:rPr lang="en-US" sz="2400" i="1" dirty="0" smtClean="0">
                <a:latin typeface="Times New Roman" panose="02020603050405020304" pitchFamily="18" charset="0"/>
                <a:ea typeface="Cambria Math"/>
                <a:cs typeface="Times New Roman" panose="02020603050405020304" pitchFamily="18" charset="0"/>
              </a:rPr>
              <a:t>e</a:t>
            </a:r>
            <a:r>
              <a:rPr lang="en-US" sz="2400" dirty="0" smtClean="0">
                <a:latin typeface="Times New Roman" panose="02020603050405020304" pitchFamily="18" charset="0"/>
                <a:ea typeface="Cambria Math"/>
                <a:cs typeface="Times New Roman" panose="02020603050405020304" pitchFamily="18" charset="0"/>
              </a:rPr>
              <a:t>(</a:t>
            </a:r>
            <a:r>
              <a:rPr lang="en-US" sz="2400" i="1" dirty="0" smtClean="0">
                <a:latin typeface="Times New Roman" panose="02020603050405020304" pitchFamily="18" charset="0"/>
                <a:ea typeface="Cambria Math"/>
                <a:cs typeface="Times New Roman" panose="02020603050405020304" pitchFamily="18" charset="0"/>
              </a:rPr>
              <a:t>t</a:t>
            </a:r>
            <a:r>
              <a:rPr lang="en-US" sz="2400" dirty="0">
                <a:latin typeface="Times New Roman" panose="02020603050405020304" pitchFamily="18" charset="0"/>
                <a:ea typeface="Cambria Math"/>
                <a:cs typeface="Times New Roman" panose="02020603050405020304" pitchFamily="18" charset="0"/>
              </a:rPr>
              <a:t>)</a:t>
            </a:r>
            <a:r>
              <a:rPr lang="en-US" sz="2400" dirty="0">
                <a:latin typeface="Cambria Math"/>
                <a:ea typeface="Cambria Math"/>
              </a:rPr>
              <a:t> </a:t>
            </a:r>
            <a:r>
              <a:rPr lang="en-US" sz="2400" dirty="0" smtClean="0">
                <a:latin typeface="Cambria Math"/>
                <a:ea typeface="Cambria Math"/>
              </a:rPr>
              <a:t>+ (integral </a:t>
            </a:r>
            <a:r>
              <a:rPr lang="en-US" sz="2400" dirty="0">
                <a:latin typeface="Cambria Math"/>
                <a:ea typeface="Cambria Math"/>
              </a:rPr>
              <a:t>of </a:t>
            </a:r>
            <a:r>
              <a:rPr lang="en-US" sz="2400" dirty="0" smtClean="0">
                <a:latin typeface="Cambria Math"/>
                <a:ea typeface="Cambria Math"/>
              </a:rPr>
              <a:t> </a:t>
            </a:r>
            <a:r>
              <a:rPr lang="en-US" sz="2400" i="1" dirty="0" smtClean="0">
                <a:latin typeface="Times New Roman" panose="02020603050405020304" pitchFamily="18" charset="0"/>
                <a:ea typeface="Cambria Math"/>
                <a:cs typeface="Times New Roman" panose="02020603050405020304" pitchFamily="18" charset="0"/>
              </a:rPr>
              <a:t>e</a:t>
            </a:r>
            <a:r>
              <a:rPr lang="en-US" sz="2400" dirty="0" smtClean="0">
                <a:latin typeface="Times New Roman" panose="02020603050405020304" pitchFamily="18" charset="0"/>
                <a:ea typeface="Cambria Math"/>
                <a:cs typeface="Times New Roman" panose="02020603050405020304" pitchFamily="18" charset="0"/>
              </a:rPr>
              <a:t>(</a:t>
            </a:r>
            <a:r>
              <a:rPr lang="en-US" sz="2400" i="1" dirty="0" smtClean="0">
                <a:latin typeface="Times New Roman" panose="02020603050405020304" pitchFamily="18" charset="0"/>
                <a:ea typeface="Cambria Math"/>
                <a:cs typeface="Times New Roman" panose="02020603050405020304" pitchFamily="18" charset="0"/>
              </a:rPr>
              <a:t>t</a:t>
            </a:r>
            <a:r>
              <a:rPr lang="en-US" sz="2400" dirty="0" smtClean="0">
                <a:latin typeface="Times New Roman" panose="02020603050405020304" pitchFamily="18" charset="0"/>
                <a:ea typeface="Cambria Math"/>
                <a:cs typeface="Times New Roman" panose="02020603050405020304" pitchFamily="18" charset="0"/>
              </a:rPr>
              <a:t>) )</a:t>
            </a:r>
            <a:endParaRPr lang="en-US" sz="2400" dirty="0">
              <a:latin typeface="Cambria Math"/>
              <a:ea typeface="Cambria Math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132856"/>
            <a:ext cx="6322915" cy="313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457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7920880" cy="99412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PI</a:t>
            </a:r>
            <a:r>
              <a:rPr lang="en-US" sz="3200" dirty="0" smtClean="0">
                <a:solidFill>
                  <a:srgbClr val="FF0000"/>
                </a:solidFill>
              </a:rPr>
              <a:t> Control</a:t>
            </a:r>
            <a:endParaRPr lang="en-US" sz="32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89856" y="2750210"/>
                <a:ext cx="6966520" cy="1800200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</a:rPr>
                      <m:t>𝐶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sub>
                        </m:sSub>
                      </m:den>
                    </m:f>
                  </m:oMath>
                </a14:m>
                <a:endParaRPr lang="en-US" sz="2400" i="1" dirty="0" smtClean="0">
                  <a:latin typeface="Cambria Math" panose="02040503050406030204" pitchFamily="18" charset="0"/>
                  <a:ea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𝑢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𝑒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sub>
                        </m:sSub>
                      </m:den>
                    </m:f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e>
                    </m:nary>
                  </m:oMath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 </a:t>
                </a:r>
                <a:r>
                  <a:rPr lang="en-US" sz="2400" dirty="0" smtClean="0"/>
                  <a:t>   (</a:t>
                </a:r>
                <a:r>
                  <a:rPr lang="en-US" sz="2400" dirty="0"/>
                  <a:t>controller </a:t>
                </a:r>
                <a:r>
                  <a:rPr lang="en-US" sz="2400" dirty="0" smtClean="0"/>
                  <a:t>output   </a:t>
                </a:r>
                <a:r>
                  <a:rPr lang="en-US" sz="2400" dirty="0" smtClean="0">
                    <a:latin typeface="Cambria Math"/>
                    <a:ea typeface="Cambria Math"/>
                  </a:rPr>
                  <a:t>∝  </a:t>
                </a:r>
                <a:r>
                  <a:rPr lang="en-US" sz="24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e</a:t>
                </a:r>
                <a:r>
                  <a:rPr lang="en-US" sz="2400" dirty="0" smtClean="0">
                    <a:latin typeface="Cambria Math"/>
                    <a:ea typeface="Cambria Math"/>
                  </a:rPr>
                  <a:t>(</a:t>
                </a:r>
                <a:r>
                  <a:rPr lang="en-US" sz="2400" i="1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t</a:t>
                </a:r>
                <a:r>
                  <a:rPr lang="en-US" sz="2400" dirty="0">
                    <a:latin typeface="Cambria Math"/>
                    <a:ea typeface="Cambria Math"/>
                  </a:rPr>
                  <a:t>) </a:t>
                </a:r>
                <a:r>
                  <a:rPr lang="en-US" sz="2400" dirty="0" smtClean="0">
                    <a:latin typeface="Cambria Math"/>
                    <a:ea typeface="Cambria Math"/>
                  </a:rPr>
                  <a:t>+ ( integral </a:t>
                </a:r>
                <a:r>
                  <a:rPr lang="en-US" sz="2400" dirty="0">
                    <a:latin typeface="Cambria Math"/>
                    <a:ea typeface="Cambria Math"/>
                  </a:rPr>
                  <a:t>of </a:t>
                </a:r>
                <a:r>
                  <a:rPr lang="en-US" sz="2400" i="1" dirty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e</a:t>
                </a:r>
                <a:r>
                  <a:rPr lang="en-US" sz="2400" dirty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(</a:t>
                </a:r>
                <a:r>
                  <a:rPr lang="en-US" sz="2400" i="1" dirty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t</a:t>
                </a:r>
                <a:r>
                  <a:rPr lang="en-US" sz="24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) </a:t>
                </a:r>
                <a:r>
                  <a:rPr lang="en-US" sz="2400" dirty="0" smtClean="0">
                    <a:latin typeface="Cambria Math"/>
                    <a:ea typeface="Cambria Math"/>
                  </a:rPr>
                  <a:t>)</a:t>
                </a:r>
                <a:endParaRPr lang="en-US" sz="2400" dirty="0">
                  <a:latin typeface="Cambria Math"/>
                  <a:ea typeface="Cambria Math"/>
                </a:endParaRPr>
              </a:p>
              <a:p>
                <a:pPr marL="0" indent="0">
                  <a:buNone/>
                </a:pPr>
                <a:endParaRPr lang="en-US" sz="2400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89856" y="2750210"/>
                <a:ext cx="6966520" cy="1800200"/>
              </a:xfrm>
              <a:blipFill>
                <a:blip r:embed="rId2"/>
                <a:stretch>
                  <a:fillRect b="-61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/>
          <p:nvPr/>
        </p:nvGrpSpPr>
        <p:grpSpPr>
          <a:xfrm>
            <a:off x="971600" y="1484784"/>
            <a:ext cx="2940492" cy="905386"/>
            <a:chOff x="5508104" y="5052444"/>
            <a:chExt cx="3103419" cy="1018856"/>
          </a:xfrm>
        </p:grpSpPr>
        <p:pic>
          <p:nvPicPr>
            <p:cNvPr id="9" name="Picture 8" descr="AABSOTC0.jp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49" r="7072" b="8901"/>
            <a:stretch/>
          </p:blipFill>
          <p:spPr bwMode="auto">
            <a:xfrm>
              <a:off x="5508104" y="5052444"/>
              <a:ext cx="3103419" cy="1018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6727305" y="5107864"/>
                  <a:ext cx="942110" cy="45025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27305" y="5107864"/>
                  <a:ext cx="942110" cy="45025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89856" y="4725144"/>
                <a:ext cx="4734272" cy="1702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Cambria Math"/>
                  </a:rPr>
                  <a:t>Sometimes, write:</a:t>
                </a:r>
              </a:p>
              <a:p>
                <a:endParaRPr lang="en-US" sz="1200" dirty="0" smtClean="0">
                  <a:latin typeface="Cambria Math"/>
                </a:endParaRPr>
              </a:p>
              <a:p>
                <a:r>
                  <a:rPr lang="en-US" dirty="0" smtClean="0"/>
                  <a:t>          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</a:rPr>
                      <m:t>𝐶</m:t>
                    </m:r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200" i="1">
                        <a:latin typeface="Cambria Math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𝐾</m:t>
                    </m:r>
                    <m:d>
                      <m:d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f>
                          <m:f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200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22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num>
                          <m:den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den>
                        </m:f>
                      </m:e>
                    </m:d>
                  </m:oMath>
                </a14:m>
                <a:endParaRPr lang="en-US" sz="2200" dirty="0" smtClean="0"/>
              </a:p>
              <a:p>
                <a:endParaRPr lang="en-US" sz="1200" dirty="0"/>
              </a:p>
              <a:p>
                <a:r>
                  <a:rPr lang="en-US" sz="2200" dirty="0"/>
                  <a:t>        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200" dirty="0"/>
                  <a:t>  </a:t>
                </a:r>
                <a:r>
                  <a:rPr lang="en-US" sz="2200" dirty="0" smtClean="0"/>
                  <a:t>  and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sub>
                    </m:sSub>
                    <m:r>
                      <a:rPr lang="en-US" sz="2200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200" dirty="0" smtClean="0"/>
                  <a:t>)</a:t>
                </a:r>
                <a:endParaRPr lang="en-US" sz="22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9856" y="4725144"/>
                <a:ext cx="4734272" cy="1702325"/>
              </a:xfrm>
              <a:prstGeom prst="rect">
                <a:avLst/>
              </a:prstGeom>
              <a:blipFill>
                <a:blip r:embed="rId5"/>
                <a:stretch>
                  <a:fillRect l="-1931" t="-2867" b="-53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118732" y="1326778"/>
                <a:ext cx="4572000" cy="1967462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𝑠</m:t>
                          </m:r>
                          <m:r>
                            <a:rPr lang="en-US" i="1">
                              <a:latin typeface="Cambria Math"/>
                            </a:rPr>
                            <m:t>+1)(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𝑠</m:t>
                          </m:r>
                          <m:r>
                            <a:rPr lang="en-US" i="1">
                              <a:latin typeface="Cambria Math"/>
                            </a:rPr>
                            <m:t>+1)</m:t>
                          </m:r>
                        </m:den>
                      </m:f>
                    </m:oMath>
                  </m:oMathPara>
                </a14:m>
                <a:endParaRPr lang="en-US" dirty="0" smtClean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𝑠</m:t>
                          </m:r>
                          <m:r>
                            <a:rPr lang="en-US" i="1">
                              <a:latin typeface="Cambria Math"/>
                            </a:rPr>
                            <m:t>+1)(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𝑠</m:t>
                          </m:r>
                          <m:r>
                            <a:rPr lang="en-US" i="1">
                              <a:latin typeface="Cambria Math"/>
                            </a:rPr>
                            <m:t>+1)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8732" y="1326778"/>
                <a:ext cx="4572000" cy="196746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06122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39552" y="436601"/>
                <a:ext cx="8136904" cy="5502225"/>
              </a:xfrm>
            </p:spPr>
            <p:txBody>
              <a:bodyPr>
                <a:normAutofit fontScale="40000" lnSpcReduction="20000"/>
              </a:bodyPr>
              <a:lstStyle/>
              <a:p>
                <a:pPr marL="0" indent="0">
                  <a:buNone/>
                </a:pPr>
                <a:r>
                  <a:rPr lang="en-US" sz="2800" b="1" dirty="0" smtClean="0"/>
                  <a:t>     </a:t>
                </a:r>
                <a:r>
                  <a:rPr lang="en-US" sz="5900" b="1" dirty="0" smtClean="0">
                    <a:solidFill>
                      <a:srgbClr val="0070C0"/>
                    </a:solidFill>
                  </a:rPr>
                  <a:t>Steady-State </a:t>
                </a:r>
                <a:r>
                  <a:rPr lang="en-US" sz="5900" b="1" dirty="0" smtClean="0">
                    <a:solidFill>
                      <a:srgbClr val="7030A0"/>
                    </a:solidFill>
                  </a:rPr>
                  <a:t>Tracking</a:t>
                </a:r>
                <a:r>
                  <a:rPr lang="en-US" sz="5900" b="1" dirty="0" smtClean="0">
                    <a:solidFill>
                      <a:srgbClr val="0070C0"/>
                    </a:solidFill>
                  </a:rPr>
                  <a:t> Performance</a:t>
                </a:r>
              </a:p>
              <a:p>
                <a:pPr marL="0" indent="0">
                  <a:buNone/>
                </a:pPr>
                <a:endParaRPr lang="en-US" sz="2800" b="1" dirty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:endParaRPr lang="en-US" sz="4400" b="1" dirty="0" smtClean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:r>
                  <a:rPr lang="en-US" sz="4400" b="1" dirty="0" smtClean="0">
                    <a:solidFill>
                      <a:srgbClr val="0070C0"/>
                    </a:solidFill>
                  </a:rPr>
                  <a:t>                                                                     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sz="4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400" i="1"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4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4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sz="44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4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4400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en-US" sz="44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sub>
                            </m:sSub>
                            <m:r>
                              <a:rPr lang="en-US" sz="44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sz="44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4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400" b="0" i="1" smtClean="0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e>
                                  <m:sub>
                                    <m:r>
                                      <a:rPr lang="en-US" sz="44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US" sz="44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sSub>
                                  <m:sSubPr>
                                    <m:ctrlPr>
                                      <a:rPr lang="en-US" sz="4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400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sz="4400" b="0" i="1" smtClean="0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r>
                          <a:rPr lang="en-US" sz="4400" i="1">
                            <a:latin typeface="Cambria Math"/>
                          </a:rPr>
                          <m:t>(</m:t>
                        </m:r>
                        <m:sSub>
                          <m:sSubPr>
                            <m:ctrlPr>
                              <a:rPr lang="en-US" sz="4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400" i="1">
                                <a:latin typeface="Cambria Math"/>
                                <a:ea typeface="Cambria Math"/>
                              </a:rPr>
                              <m:t>𝜏</m:t>
                            </m:r>
                          </m:e>
                          <m:sub>
                            <m:r>
                              <a:rPr lang="en-US" sz="44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4400" i="1">
                            <a:latin typeface="Cambria Math"/>
                          </a:rPr>
                          <m:t>𝑠</m:t>
                        </m:r>
                        <m:r>
                          <a:rPr lang="en-US" sz="4400" i="1">
                            <a:latin typeface="Cambria Math"/>
                          </a:rPr>
                          <m:t>+1)(</m:t>
                        </m:r>
                        <m:sSub>
                          <m:sSubPr>
                            <m:ctrlPr>
                              <a:rPr lang="en-US" sz="4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400" i="1">
                                <a:latin typeface="Cambria Math"/>
                                <a:ea typeface="Cambria Math"/>
                              </a:rPr>
                              <m:t>𝜏</m:t>
                            </m:r>
                          </m:e>
                          <m:sub>
                            <m:r>
                              <a:rPr lang="en-US" sz="44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sz="4400" i="1">
                            <a:latin typeface="Cambria Math"/>
                          </a:rPr>
                          <m:t>𝑠</m:t>
                        </m:r>
                        <m:r>
                          <a:rPr lang="en-US" sz="4400" i="1">
                            <a:latin typeface="Cambria Math"/>
                          </a:rPr>
                          <m:t>+1)</m:t>
                        </m:r>
                      </m:den>
                    </m:f>
                  </m:oMath>
                </a14:m>
                <a:endParaRPr lang="en-US" sz="4400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sz="1700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4400" b="0" dirty="0" smtClean="0"/>
                  <a:t>                                                                              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sz="4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4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sSub>
                              <m:sSubPr>
                                <m:ctrlPr>
                                  <a:rPr lang="en-US" sz="4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4400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en-US" sz="44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sub>
                            </m:sSub>
                            <m:r>
                              <a:rPr lang="en-US" sz="44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sz="4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4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400" i="1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e>
                                  <m:sub>
                                    <m:r>
                                      <a:rPr lang="en-US" sz="44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sz="4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4400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sz="4400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  <m:r>
                          <a:rPr lang="en-US" sz="4400" i="1">
                            <a:latin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4400" i="1">
                            <a:latin typeface="Cambria Math"/>
                          </a:rPr>
                          <m:t>(</m:t>
                        </m:r>
                        <m:sSub>
                          <m:sSubPr>
                            <m:ctrlPr>
                              <a:rPr lang="en-US" sz="4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400" i="1">
                                <a:latin typeface="Cambria Math"/>
                                <a:ea typeface="Cambria Math"/>
                              </a:rPr>
                              <m:t>𝜏</m:t>
                            </m:r>
                          </m:e>
                          <m:sub>
                            <m:r>
                              <a:rPr lang="en-US" sz="44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4400" i="1">
                            <a:latin typeface="Cambria Math"/>
                          </a:rPr>
                          <m:t>𝑠</m:t>
                        </m:r>
                        <m:r>
                          <a:rPr lang="en-US" sz="4400" i="1">
                            <a:latin typeface="Cambria Math"/>
                          </a:rPr>
                          <m:t>+1)(</m:t>
                        </m:r>
                        <m:sSub>
                          <m:sSubPr>
                            <m:ctrlPr>
                              <a:rPr lang="en-US" sz="4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400" i="1">
                                <a:latin typeface="Cambria Math"/>
                                <a:ea typeface="Cambria Math"/>
                              </a:rPr>
                              <m:t>𝜏</m:t>
                            </m:r>
                          </m:e>
                          <m:sub>
                            <m:r>
                              <a:rPr lang="en-US" sz="44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sz="4400" i="1">
                            <a:latin typeface="Cambria Math"/>
                          </a:rPr>
                          <m:t>𝑠</m:t>
                        </m:r>
                        <m:r>
                          <a:rPr lang="en-US" sz="4400" i="1">
                            <a:latin typeface="Cambria Math"/>
                          </a:rPr>
                          <m:t>+1)</m:t>
                        </m:r>
                      </m:den>
                    </m:f>
                  </m:oMath>
                </a14:m>
                <a:endParaRPr lang="en-US" sz="4400" b="1" dirty="0" smtClean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:endParaRPr lang="en-US" sz="2400" b="1" dirty="0" smtClean="0">
                  <a:solidFill>
                    <a:srgbClr val="0070C0"/>
                  </a:solidFill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6000" dirty="0" smtClean="0"/>
                  <a:t>System type = 1</a:t>
                </a:r>
              </a:p>
              <a:p>
                <a:pPr marL="457200" lvl="1" indent="0">
                  <a:buNone/>
                </a:pPr>
                <a:endParaRPr lang="en-US" sz="2000" dirty="0"/>
              </a:p>
              <a:p>
                <a:pPr marL="457200" lvl="1" indent="0">
                  <a:buNone/>
                </a:pPr>
                <a:endParaRPr lang="en-US" sz="15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6000" dirty="0" smtClean="0">
                    <a:solidFill>
                      <a:srgbClr val="0070C0"/>
                    </a:solidFill>
                  </a:rPr>
                  <a:t>Steady-State Tracking Error </a:t>
                </a:r>
                <a:r>
                  <a:rPr lang="en-US" sz="6000" dirty="0" smtClean="0"/>
                  <a:t>for </a:t>
                </a:r>
                <a:r>
                  <a:rPr lang="en-US" sz="6000" dirty="0" smtClean="0">
                    <a:solidFill>
                      <a:srgbClr val="0070C0"/>
                    </a:solidFill>
                  </a:rPr>
                  <a:t>Ramp </a:t>
                </a:r>
                <a:r>
                  <a:rPr lang="en-US" sz="6000" dirty="0"/>
                  <a:t>i</a:t>
                </a:r>
                <a:r>
                  <a:rPr lang="en-US" sz="6000" dirty="0" smtClean="0"/>
                  <a:t>nput  </a:t>
                </a:r>
                <a:r>
                  <a:rPr lang="en-US" sz="60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US" sz="6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60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6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:r>
                  <a:rPr lang="en-US" sz="6000" dirty="0" smtClean="0"/>
                  <a:t> is</a:t>
                </a:r>
              </a:p>
              <a:p>
                <a:pPr marL="457200" lvl="1" indent="0">
                  <a:buNone/>
                </a:pPr>
                <a:endParaRPr lang="en-US" sz="2900" dirty="0" smtClean="0"/>
              </a:p>
              <a:p>
                <a:pPr marL="457200" lvl="1" indent="0">
                  <a:buNone/>
                </a:pPr>
                <a:r>
                  <a:rPr lang="en-US" sz="5000" dirty="0" smtClean="0"/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5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5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50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5000" b="0" i="1" smtClean="0">
                        <a:latin typeface="Cambria Math" panose="02040503050406030204" pitchFamily="18" charset="0"/>
                      </a:rPr>
                      <m:t>(∞)</m:t>
                    </m:r>
                    <m:r>
                      <a:rPr lang="en-US" sz="5000" i="1">
                        <a:latin typeface="Cambria Math"/>
                      </a:rPr>
                      <m:t>=</m:t>
                    </m:r>
                    <m:r>
                      <m:rPr>
                        <m:nor/>
                      </m:rPr>
                      <a:rPr lang="en-US" sz="5000" dirty="0"/>
                      <m:t> </m:t>
                    </m:r>
                    <m:func>
                      <m:funcPr>
                        <m:ctrlPr>
                          <a:rPr lang="en-US" sz="5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50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500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5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5000" i="1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a:rPr lang="en-US" sz="5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5000" i="1">
                            <a:latin typeface="Cambria Math" panose="02040503050406030204" pitchFamily="18" charset="0"/>
                          </a:rPr>
                          <m:t>𝑟</m:t>
                        </m:r>
                        <m:d>
                          <m:dPr>
                            <m:ctrlPr>
                              <a:rPr lang="en-US" sz="5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5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5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5000" i="1">
                            <a:latin typeface="Cambria Math" panose="02040503050406030204" pitchFamily="18" charset="0"/>
                          </a:rPr>
                          <m:t>𝑦</m:t>
                        </m:r>
                        <m:d>
                          <m:dPr>
                            <m:ctrlPr>
                              <a:rPr lang="en-US" sz="5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5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5000" i="1">
                            <a:latin typeface="Cambria Math" panose="02040503050406030204" pitchFamily="18" charset="0"/>
                          </a:rPr>
                          <m:t>)=</m:t>
                        </m:r>
                        <m:func>
                          <m:funcPr>
                            <m:ctrlPr>
                              <a:rPr lang="en-US" sz="500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sz="5000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5000">
                                    <a:latin typeface="Cambria Math" panose="02040503050406030204" pitchFamily="18" charset="0"/>
                                  </a:rPr>
                                  <m:t>lim</m:t>
                                </m:r>
                              </m:e>
                              <m:lim>
                                <m:r>
                                  <a:rPr lang="en-US" sz="500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5000" i="1">
                                    <a:latin typeface="Cambria Math" panose="02040503050406030204" pitchFamily="18" charset="0"/>
                                  </a:rPr>
                                  <m:t>→0</m:t>
                                </m:r>
                              </m:lim>
                            </m:limLow>
                          </m:fName>
                          <m:e>
                            <m:r>
                              <a:rPr lang="en-US" sz="50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50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50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  <m:d>
                              <m:dPr>
                                <m:ctrlPr>
                                  <a:rPr lang="en-US" sz="5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500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</m:d>
                            <m:r>
                              <a:rPr lang="en-US" sz="5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5000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  <m:d>
                              <m:dPr>
                                <m:ctrlPr>
                                  <a:rPr lang="en-US" sz="5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500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</m:d>
                            <m:r>
                              <a:rPr lang="en-US" sz="500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func>
                      </m:e>
                    </m:func>
                  </m:oMath>
                </a14:m>
                <a:endParaRPr lang="en-US" sz="5000" b="0" dirty="0" smtClean="0"/>
              </a:p>
              <a:p>
                <a:pPr marL="457200" lvl="1" indent="0">
                  <a:buNone/>
                </a:pPr>
                <a:endParaRPr lang="en-US" sz="4200" b="0" dirty="0" smtClean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0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5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50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500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5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5000" i="1"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r>
                            <a:rPr lang="en-US" sz="5000" i="1">
                              <a:latin typeface="Cambria Math" panose="02040503050406030204" pitchFamily="18" charset="0"/>
                            </a:rPr>
                            <m:t>𝑠</m:t>
                          </m:r>
                          <m:sSub>
                            <m:sSubPr>
                              <m:ctrlPr>
                                <a:rPr lang="en-US" sz="5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50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50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5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5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en-US" sz="5000" i="1">
                              <a:latin typeface="Cambria Math" panose="02040503050406030204" pitchFamily="18" charset="0"/>
                            </a:rPr>
                            <m:t>=</m:t>
                          </m:r>
                          <m:func>
                            <m:funcPr>
                              <m:ctrlPr>
                                <a:rPr lang="en-US" sz="50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5000" i="1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5000">
                                      <a:latin typeface="Cambria Math" panose="02040503050406030204" pitchFamily="18" charset="0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a:rPr lang="en-US" sz="50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sz="5000" i="1">
                                      <a:latin typeface="Cambria Math" panose="02040503050406030204" pitchFamily="18" charset="0"/>
                                    </a:rPr>
                                    <m:t>→0</m:t>
                                  </m:r>
                                </m:lim>
                              </m:limLow>
                            </m:fName>
                            <m:e>
                              <m:r>
                                <a:rPr lang="en-US" sz="5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f>
                                <m:fPr>
                                  <m:ctrlPr>
                                    <a:rPr lang="en-US" sz="5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50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sz="5000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sz="5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5000" b="0" i="1" smtClean="0">
                                          <a:latin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n-US" sz="50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50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sz="5000" b="0" i="1" smtClean="0">
                                      <a:latin typeface="Cambria Math" panose="02040503050406030204" pitchFamily="18" charset="0"/>
                                    </a:rPr>
                                    <m:t>+1)(</m:t>
                                  </m:r>
                                  <m:sSub>
                                    <m:sSubPr>
                                      <m:ctrlPr>
                                        <a:rPr lang="en-US" sz="5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5000" b="0" i="1" smtClean="0">
                                          <a:latin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n-US" sz="50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sz="50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sz="5000" b="0" i="1" smtClean="0">
                                      <a:latin typeface="Cambria Math" panose="02040503050406030204" pitchFamily="18" charset="0"/>
                                    </a:rPr>
                                    <m:t>+1)</m:t>
                                  </m:r>
                                </m:num>
                                <m:den>
                                  <m:r>
                                    <a:rPr lang="en-US" sz="50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d>
                                    <m:dPr>
                                      <m:ctrlPr>
                                        <a:rPr lang="en-US" sz="5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5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5000" b="0" i="1" smtClean="0">
                                              <a:latin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  <m:sub>
                                          <m:r>
                                            <a:rPr lang="en-US" sz="5000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r>
                                        <a:rPr lang="en-US" sz="5000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en-US" sz="5000" b="0" i="1" smtClean="0"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e>
                                  </m:d>
                                  <m:d>
                                    <m:dPr>
                                      <m:ctrlPr>
                                        <a:rPr lang="en-US" sz="5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5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5000" b="0" i="1" smtClean="0">
                                              <a:latin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  <m:sub>
                                          <m:r>
                                            <a:rPr lang="en-US" sz="50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5000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en-US" sz="5000" b="0" i="1" smtClean="0"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e>
                                  </m:d>
                                  <m:r>
                                    <a:rPr lang="en-US" sz="50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d>
                                    <m:dPr>
                                      <m:ctrlPr>
                                        <a:rPr lang="en-US" sz="5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5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b>
                                            <m:sSubPr>
                                              <m:ctrlPr>
                                                <a:rPr lang="en-US" sz="50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50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𝐾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50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sSub>
                                            <m:sSubPr>
                                              <m:ctrlPr>
                                                <a:rPr lang="en-US" sz="50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50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𝑇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50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𝐼</m:t>
                                              </m:r>
                                            </m:sub>
                                          </m:sSub>
                                        </m:den>
                                      </m:f>
                                      <m:r>
                                        <a:rPr lang="en-US" sz="5000" b="0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sz="5000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sSub>
                                        <m:sSubPr>
                                          <m:ctrlPr>
                                            <a:rPr lang="en-US" sz="5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5000" b="0" i="1" smtClean="0">
                                              <a:latin typeface="Cambria Math" panose="02040503050406030204" pitchFamily="18" charset="0"/>
                                            </a:rPr>
                                            <m:t>𝐾</m:t>
                                          </m:r>
                                        </m:e>
                                        <m:sub>
                                          <m:r>
                                            <a:rPr lang="en-US" sz="5000" b="0" i="1" smtClean="0"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US" sz="50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den>
                              </m:f>
                              <m:f>
                                <m:fPr>
                                  <m:ctrlPr>
                                    <a:rPr lang="en-US" sz="5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5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5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5000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50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en-US" sz="50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sz="5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5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5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5000" b="0" i="1" smtClean="0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en-US" sz="50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50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en-US" sz="5000" b="0" i="1" smtClean="0">
                                      <a:latin typeface="Cambria Math" panose="02040503050406030204" pitchFamily="18" charset="0"/>
                                    </a:rPr>
                                    <m:t>/</m:t>
                                  </m:r>
                                  <m:sSub>
                                    <m:sSubPr>
                                      <m:ctrlPr>
                                        <a:rPr lang="en-US" sz="5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5000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5000" b="0" i="1" smtClean="0"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func>
                        </m:e>
                      </m:func>
                    </m:oMath>
                  </m:oMathPara>
                </a14:m>
                <a:endParaRPr lang="en-US" sz="5000" b="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9552" y="436601"/>
                <a:ext cx="8136904" cy="5502225"/>
              </a:xfrm>
              <a:blipFill>
                <a:blip r:embed="rId2"/>
                <a:stretch>
                  <a:fillRect t="-21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1043608" y="1156682"/>
            <a:ext cx="3103419" cy="1018856"/>
            <a:chOff x="5868144" y="4725144"/>
            <a:chExt cx="3103419" cy="1018856"/>
          </a:xfrm>
        </p:grpSpPr>
        <p:pic>
          <p:nvPicPr>
            <p:cNvPr id="5" name="Picture 4" descr="AABSOTC0.jp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49" r="7072" b="8901"/>
            <a:stretch/>
          </p:blipFill>
          <p:spPr bwMode="auto">
            <a:xfrm>
              <a:off x="5868144" y="4725144"/>
              <a:ext cx="3103419" cy="1018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7087345" y="4780564"/>
              <a:ext cx="942110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G(s)</a:t>
              </a:r>
              <a:endParaRPr lang="en-US" sz="24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558025" y="5707993"/>
                <a:ext cx="763284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US" sz="2400" dirty="0" smtClean="0"/>
                  <a:t>Same as </a:t>
                </a:r>
                <a:r>
                  <a:rPr lang="en-US" sz="2400" i="1" dirty="0" smtClean="0"/>
                  <a:t>I</a:t>
                </a:r>
                <a:r>
                  <a:rPr lang="en-US" sz="2400" dirty="0" smtClean="0"/>
                  <a:t>-control:  Larger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 </a:t>
                </a:r>
                <a:r>
                  <a:rPr lang="en-US" sz="24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 </a:t>
                </a:r>
                <a:r>
                  <a:rPr lang="en-US" sz="2400" dirty="0" smtClean="0"/>
                  <a:t> Smaller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(∞)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25" y="5707993"/>
                <a:ext cx="7632848" cy="461665"/>
              </a:xfrm>
              <a:prstGeom prst="rect">
                <a:avLst/>
              </a:prstGeom>
              <a:blipFill>
                <a:blip r:embed="rId4"/>
                <a:stretch>
                  <a:fillRect t="-11842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1123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39552" y="455038"/>
                <a:ext cx="8208912" cy="355002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800" b="1" dirty="0" smtClean="0"/>
                  <a:t>         </a:t>
                </a:r>
                <a:r>
                  <a:rPr lang="en-US" sz="2800" b="1" dirty="0" smtClean="0">
                    <a:solidFill>
                      <a:srgbClr val="0070C0"/>
                    </a:solidFill>
                  </a:rPr>
                  <a:t>Transient Performance</a:t>
                </a:r>
              </a:p>
              <a:p>
                <a:pPr marL="0" indent="0">
                  <a:buNone/>
                </a:pPr>
                <a:endParaRPr lang="en-US" sz="1200" b="1" dirty="0" smtClean="0">
                  <a:solidFill>
                    <a:srgbClr val="0070C0"/>
                  </a:solidFill>
                </a:endParaRPr>
              </a:p>
              <a:p>
                <a:pPr lvl="1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en-US" sz="2400" dirty="0" smtClean="0"/>
                  <a:t>Has one more zero than </a:t>
                </a:r>
                <a:r>
                  <a:rPr lang="en-US" sz="2400" i="1" dirty="0" smtClean="0"/>
                  <a:t>I</a:t>
                </a:r>
                <a:r>
                  <a:rPr lang="en-US" sz="2400" dirty="0" smtClean="0"/>
                  <a:t>-control</a:t>
                </a:r>
              </a:p>
              <a:p>
                <a:pPr marL="457200" lvl="1" indent="0">
                  <a:spcBef>
                    <a:spcPts val="600"/>
                  </a:spcBef>
                  <a:buNone/>
                </a:pPr>
                <a:endParaRPr lang="en-US" sz="1000" dirty="0" smtClean="0"/>
              </a:p>
              <a:p>
                <a:pPr lvl="1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sym typeface="Wingdings" pitchFamily="2" charset="2"/>
                  </a:rPr>
                  <a:t>Better damped effect than </a:t>
                </a:r>
                <a:r>
                  <a:rPr lang="en-US" sz="2400" i="1" dirty="0" smtClean="0">
                    <a:sym typeface="Wingdings" pitchFamily="2" charset="2"/>
                  </a:rPr>
                  <a:t>I</a:t>
                </a:r>
                <a:r>
                  <a:rPr lang="en-US" sz="2400" dirty="0" smtClean="0">
                    <a:sym typeface="Wingdings" pitchFamily="2" charset="2"/>
                  </a:rPr>
                  <a:t>–control for step input</a:t>
                </a:r>
              </a:p>
              <a:p>
                <a:pPr marL="457200" lvl="1" indent="0">
                  <a:spcBef>
                    <a:spcPts val="600"/>
                  </a:spcBef>
                  <a:buNone/>
                </a:pPr>
                <a:endParaRPr lang="en-US" sz="1000" dirty="0" smtClean="0">
                  <a:sym typeface="Wingdings" pitchFamily="2" charset="2"/>
                </a:endParaRPr>
              </a:p>
              <a:p>
                <a:pPr lvl="1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sym typeface="Wingdings" pitchFamily="2" charset="2"/>
                  </a:rPr>
                  <a:t>Worse transient performance than </a:t>
                </a:r>
                <a:r>
                  <a:rPr lang="en-US" sz="2400" i="1" dirty="0" smtClean="0">
                    <a:sym typeface="Wingdings" pitchFamily="2" charset="2"/>
                  </a:rPr>
                  <a:t>P</a:t>
                </a:r>
                <a:r>
                  <a:rPr lang="en-US" sz="2400" dirty="0" smtClean="0">
                    <a:sym typeface="Wingdings" pitchFamily="2" charset="2"/>
                  </a:rPr>
                  <a:t>-control</a:t>
                </a:r>
              </a:p>
              <a:p>
                <a:pPr marL="457200" lvl="1" indent="0">
                  <a:spcBef>
                    <a:spcPts val="600"/>
                  </a:spcBef>
                  <a:buNone/>
                </a:pPr>
                <a:endParaRPr lang="en-US" sz="1000" dirty="0" smtClean="0">
                  <a:sym typeface="Wingdings" pitchFamily="2" charset="2"/>
                </a:endParaRPr>
              </a:p>
              <a:p>
                <a:pPr lvl="1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sym typeface="Wingdings" pitchFamily="2" charset="2"/>
                  </a:rPr>
                  <a:t>Always stable for large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i="1" dirty="0" smtClean="0">
                    <a:sym typeface="Wingdings" pitchFamily="2" charset="2"/>
                  </a:rPr>
                  <a:t>  </a:t>
                </a:r>
                <a:r>
                  <a:rPr lang="en-US" sz="2400" dirty="0" smtClean="0">
                    <a:sym typeface="Wingdings" pitchFamily="2" charset="2"/>
                  </a:rPr>
                  <a:t>if</a:t>
                </a:r>
                <a:r>
                  <a:rPr lang="en-US" sz="2400" i="1" dirty="0" smtClean="0">
                    <a:sym typeface="Wingdings" pitchFamily="2" charset="2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𝐼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&gt;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 smtClean="0">
                                <a:latin typeface="Cambria Math"/>
                                <a:ea typeface="Cambria Math"/>
                              </a:rPr>
                              <m:t>𝜏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 smtClean="0">
                                <a:latin typeface="Cambria Math"/>
                                <a:ea typeface="Cambria Math"/>
                              </a:rPr>
                              <m:t>𝜏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 smtClean="0">
                                <a:latin typeface="Cambria Math"/>
                                <a:ea typeface="Cambria Math"/>
                              </a:rPr>
                              <m:t>𝜏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/>
                                <a:ea typeface="Cambria Math"/>
                              </a:rPr>
                              <m:t>𝜏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9552" y="455038"/>
                <a:ext cx="8208912" cy="3550026"/>
              </a:xfrm>
              <a:blipFill>
                <a:blip r:embed="rId2"/>
                <a:stretch>
                  <a:fillRect t="-17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627784" y="5157192"/>
                <a:ext cx="5976664" cy="10356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7784" y="5157192"/>
                <a:ext cx="5976664" cy="103566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1331640" y="4005064"/>
            <a:ext cx="583264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Verification: </a:t>
            </a:r>
            <a:endParaRPr lang="en-US" sz="2400" b="1" dirty="0" smtClean="0">
              <a:solidFill>
                <a:srgbClr val="0070C0"/>
              </a:solidFill>
            </a:endParaRPr>
          </a:p>
          <a:p>
            <a:endParaRPr lang="en-US" sz="800" b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2200" dirty="0"/>
              <a:t>Apply Routh criterion to</a:t>
            </a:r>
          </a:p>
          <a:p>
            <a:r>
              <a:rPr lang="en-US" sz="2200" dirty="0"/>
              <a:t>Closed-loop Transfer Function:  </a:t>
            </a:r>
          </a:p>
        </p:txBody>
      </p:sp>
    </p:spTree>
    <p:extLst>
      <p:ext uri="{BB962C8B-B14F-4D97-AF65-F5344CB8AC3E}">
        <p14:creationId xmlns:p14="http://schemas.microsoft.com/office/powerpoint/2010/main" val="520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89939" y="476672"/>
            <a:ext cx="56729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70C0"/>
                </a:solidFill>
              </a:rPr>
              <a:t>Comparison of Typical Unit Step Responses</a:t>
            </a:r>
            <a:endParaRPr lang="en-US" sz="2400" b="1" dirty="0">
              <a:solidFill>
                <a:srgbClr val="0070C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64" y="1196752"/>
            <a:ext cx="8468049" cy="53285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9512" y="2492896"/>
            <a:ext cx="864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</a:rPr>
              <a:t>Set-point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18423" y="4221088"/>
            <a:ext cx="37444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Transient performance:  </a:t>
            </a:r>
            <a:r>
              <a:rPr lang="en-US" b="1" dirty="0" smtClean="0">
                <a:solidFill>
                  <a:srgbClr val="7030A0"/>
                </a:solidFill>
              </a:rPr>
              <a:t>P</a:t>
            </a:r>
            <a:r>
              <a:rPr lang="en-US" b="1" dirty="0" smtClean="0"/>
              <a:t> &gt; </a:t>
            </a:r>
            <a:r>
              <a:rPr lang="en-US" b="1" dirty="0" smtClean="0">
                <a:solidFill>
                  <a:srgbClr val="C00000"/>
                </a:solidFill>
              </a:rPr>
              <a:t>PI</a:t>
            </a:r>
            <a:r>
              <a:rPr lang="en-US" b="1" dirty="0" smtClean="0"/>
              <a:t> &gt; </a:t>
            </a:r>
            <a:r>
              <a:rPr lang="en-US" b="1" dirty="0" smtClean="0">
                <a:solidFill>
                  <a:srgbClr val="00B050"/>
                </a:solidFill>
              </a:rPr>
              <a:t>I</a:t>
            </a:r>
          </a:p>
          <a:p>
            <a:endParaRPr lang="en-US" dirty="0"/>
          </a:p>
          <a:p>
            <a:r>
              <a:rPr lang="en-US" dirty="0" smtClean="0"/>
              <a:t>Steady-state performance: </a:t>
            </a:r>
            <a:r>
              <a:rPr lang="en-US" b="1" dirty="0" smtClean="0">
                <a:solidFill>
                  <a:srgbClr val="C00000"/>
                </a:solidFill>
              </a:rPr>
              <a:t>PI</a:t>
            </a:r>
            <a:r>
              <a:rPr lang="en-US" b="1" dirty="0" smtClean="0"/>
              <a:t> &gt; </a:t>
            </a:r>
            <a:r>
              <a:rPr lang="en-US" b="1" dirty="0" smtClean="0">
                <a:solidFill>
                  <a:srgbClr val="00B050"/>
                </a:solidFill>
              </a:rPr>
              <a:t>I</a:t>
            </a:r>
            <a:r>
              <a:rPr lang="en-US" b="1" dirty="0" smtClean="0"/>
              <a:t> &gt; </a:t>
            </a:r>
            <a:r>
              <a:rPr lang="en-US" b="1" dirty="0" smtClean="0">
                <a:solidFill>
                  <a:srgbClr val="7030A0"/>
                </a:solidFill>
              </a:rPr>
              <a:t>P</a:t>
            </a:r>
            <a:endParaRPr lang="en-US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765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880" y="266468"/>
            <a:ext cx="8352928" cy="738218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Derivative Control</a:t>
            </a:r>
            <a:endParaRPr lang="en-US" sz="32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43558" y="2606043"/>
                <a:ext cx="2969886" cy="1284487"/>
              </a:xfrm>
            </p:spPr>
            <p:txBody>
              <a:bodyPr>
                <a:no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𝐶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𝐷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𝑠</m:t>
                    </m:r>
                  </m:oMath>
                </a14:m>
                <a:endParaRPr lang="en-US" sz="2400" dirty="0" smtClean="0"/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𝑢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𝑇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𝐷</m:t>
                        </m:r>
                      </m:sub>
                    </m:sSub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𝑑𝑒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𝑡</m:t>
                            </m:r>
                          </m:e>
                        </m:d>
                      </m:num>
                      <m:den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𝑑𝑡</m:t>
                        </m:r>
                      </m:den>
                    </m:f>
                  </m:oMath>
                </a14:m>
                <a:endParaRPr lang="en-US" sz="2400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43558" y="2606043"/>
                <a:ext cx="2969886" cy="1284487"/>
              </a:xfrm>
              <a:blipFill>
                <a:blip r:embed="rId2"/>
                <a:stretch>
                  <a:fillRect l="-2875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/>
          <p:cNvGrpSpPr/>
          <p:nvPr/>
        </p:nvGrpSpPr>
        <p:grpSpPr>
          <a:xfrm>
            <a:off x="1187624" y="1436583"/>
            <a:ext cx="2940492" cy="905386"/>
            <a:chOff x="5508104" y="5052444"/>
            <a:chExt cx="3103419" cy="1018856"/>
          </a:xfrm>
        </p:grpSpPr>
        <p:pic>
          <p:nvPicPr>
            <p:cNvPr id="17" name="Picture 16" descr="AABSOTC0.jp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49" r="7072" b="8901"/>
            <a:stretch/>
          </p:blipFill>
          <p:spPr bwMode="auto">
            <a:xfrm>
              <a:off x="5508104" y="5052444"/>
              <a:ext cx="3103419" cy="1018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/>
                <p:cNvSpPr txBox="1"/>
                <p:nvPr/>
              </p:nvSpPr>
              <p:spPr>
                <a:xfrm>
                  <a:off x="6727305" y="5107864"/>
                  <a:ext cx="942110" cy="45025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27305" y="5107864"/>
                  <a:ext cx="942110" cy="45025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427984" y="1484725"/>
                <a:ext cx="3456384" cy="7314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/>
                        </a:rPr>
                        <m:t>𝐺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</a:rPr>
                            <m:t>𝑠</m:t>
                          </m:r>
                          <m:r>
                            <a:rPr lang="en-US" sz="2000" i="1">
                              <a:latin typeface="Cambria Math"/>
                            </a:rPr>
                            <m:t>+1)(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</a:rPr>
                            <m:t>𝑠</m:t>
                          </m:r>
                          <m:r>
                            <a:rPr lang="en-US" sz="2000" i="1">
                              <a:latin typeface="Cambria Math"/>
                            </a:rPr>
                            <m:t>+1)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1484725"/>
                <a:ext cx="3456384" cy="73141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1259632" y="4316903"/>
            <a:ext cx="71287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Taking derivative on signals </a:t>
            </a:r>
            <a:r>
              <a:rPr lang="en-US" sz="2400" dirty="0" smtClean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r>
              <a:rPr lang="en-US" sz="2400" dirty="0" smtClean="0">
                <a:sym typeface="Wingdings" panose="05000000000000000000" pitchFamily="2" charset="2"/>
              </a:rPr>
              <a:t> instability </a:t>
            </a:r>
            <a:r>
              <a:rPr lang="en-US" sz="2400" dirty="0" smtClean="0">
                <a:solidFill>
                  <a:srgbClr val="7030A0"/>
                </a:solidFill>
                <a:sym typeface="Wingdings" panose="05000000000000000000" pitchFamily="2" charset="2"/>
              </a:rPr>
              <a:t>+</a:t>
            </a:r>
            <a:r>
              <a:rPr lang="en-US" sz="2400" dirty="0" smtClean="0">
                <a:sym typeface="Wingdings" panose="05000000000000000000" pitchFamily="2" charset="2"/>
              </a:rPr>
              <a:t> large errors</a:t>
            </a:r>
          </a:p>
          <a:p>
            <a:endParaRPr lang="en-US" sz="2400" dirty="0">
              <a:sym typeface="Wingdings" panose="05000000000000000000" pitchFamily="2" charset="2"/>
            </a:endParaRPr>
          </a:p>
          <a:p>
            <a:r>
              <a:rPr lang="en-US" sz="2400" dirty="0" smtClean="0">
                <a:sym typeface="Wingdings" panose="05000000000000000000" pitchFamily="2" charset="2"/>
              </a:rPr>
              <a:t>Usually, not being used alone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2971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429027"/>
            <a:ext cx="6480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Steady-State </a:t>
            </a:r>
            <a:r>
              <a:rPr lang="en-US" sz="2800" b="1" dirty="0" smtClean="0">
                <a:solidFill>
                  <a:srgbClr val="7030A0"/>
                </a:solidFill>
              </a:rPr>
              <a:t>Tracking</a:t>
            </a:r>
            <a:r>
              <a:rPr lang="en-US" sz="2800" b="1" dirty="0" smtClean="0">
                <a:solidFill>
                  <a:srgbClr val="0070C0"/>
                </a:solidFill>
              </a:rPr>
              <a:t> Performance</a:t>
            </a:r>
            <a:endParaRPr lang="en-US" sz="2800" b="1" dirty="0">
              <a:solidFill>
                <a:srgbClr val="0070C0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187624" y="1268760"/>
            <a:ext cx="2940492" cy="905386"/>
            <a:chOff x="5508104" y="5052444"/>
            <a:chExt cx="3103419" cy="1018856"/>
          </a:xfrm>
        </p:grpSpPr>
        <p:pic>
          <p:nvPicPr>
            <p:cNvPr id="4" name="Picture 3" descr="AABSOTC0.jp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49" r="7072" b="8901"/>
            <a:stretch/>
          </p:blipFill>
          <p:spPr bwMode="auto">
            <a:xfrm>
              <a:off x="5508104" y="5052444"/>
              <a:ext cx="3103419" cy="1018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6727305" y="5107864"/>
                  <a:ext cx="942110" cy="45025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27305" y="5107864"/>
                  <a:ext cx="942110" cy="45025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427984" y="1316902"/>
                <a:ext cx="3456384" cy="7314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/>
                        </a:rPr>
                        <m:t>𝐺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</a:rPr>
                            <m:t>𝑠</m:t>
                          </m:r>
                          <m:r>
                            <a:rPr lang="en-US" sz="2000" i="1">
                              <a:latin typeface="Cambria Math"/>
                            </a:rPr>
                            <m:t>+1)(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</a:rPr>
                            <m:t>𝑠</m:t>
                          </m:r>
                          <m:r>
                            <a:rPr lang="en-US" sz="2000" i="1">
                              <a:latin typeface="Cambria Math"/>
                            </a:rPr>
                            <m:t>+1)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1316902"/>
                <a:ext cx="3456384" cy="73141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539552" y="2453998"/>
                <a:ext cx="7992888" cy="26702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2000" dirty="0" smtClean="0"/>
                  <a:t> </a:t>
                </a:r>
                <a:r>
                  <a:rPr lang="en-US" sz="2400" dirty="0" smtClean="0"/>
                  <a:t>System type = 0</a:t>
                </a:r>
                <a:endParaRPr lang="en-US" sz="2400" dirty="0"/>
              </a:p>
              <a:p>
                <a:pPr lvl="1"/>
                <a:endParaRPr lang="en-US" sz="12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2000" dirty="0" smtClean="0"/>
                  <a:t>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Steady-State Tracking Error </a:t>
                </a:r>
                <a:r>
                  <a:rPr lang="en-US" sz="2400" dirty="0"/>
                  <a:t>for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Step</a:t>
                </a:r>
                <a:r>
                  <a:rPr lang="en-US" sz="2400" dirty="0" smtClean="0"/>
                  <a:t> </a:t>
                </a:r>
                <a:r>
                  <a:rPr lang="en-US" sz="2400" dirty="0"/>
                  <a:t>i</a:t>
                </a:r>
                <a:r>
                  <a:rPr lang="en-US" sz="2400" dirty="0" smtClean="0"/>
                  <a:t>nput 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400" dirty="0"/>
                  <a:t> </a:t>
                </a:r>
                <a:r>
                  <a:rPr lang="en-US" sz="2400" dirty="0" smtClean="0"/>
                  <a:t> is</a:t>
                </a:r>
                <a:endParaRPr lang="en-US" sz="2400" dirty="0"/>
              </a:p>
              <a:p>
                <a:pPr lvl="1"/>
                <a:endParaRPr lang="en-US" sz="2000" dirty="0"/>
              </a:p>
              <a:p>
                <a:pPr lvl="1"/>
                <a:r>
                  <a:rPr lang="en-US" sz="2000" dirty="0"/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(∞)</m:t>
                    </m:r>
                    <m:r>
                      <a:rPr lang="en-US" sz="2000" i="1">
                        <a:latin typeface="Cambria Math"/>
                      </a:rPr>
                      <m:t>=</m:t>
                    </m:r>
                    <m:r>
                      <m:rPr>
                        <m:nor/>
                      </m:rPr>
                      <a:rPr lang="en-US" sz="2000" dirty="0"/>
                      <m:t> </m:t>
                    </m:r>
                    <m:func>
                      <m:func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𝑟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𝑦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)=</m:t>
                        </m:r>
                        <m:func>
                          <m:func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2000">
                                    <a:latin typeface="Cambria Math" panose="02040503050406030204" pitchFamily="18" charset="0"/>
                                  </a:rPr>
                                  <m:t>lim</m:t>
                                </m:r>
                              </m:e>
                              <m:lim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→0</m:t>
                                </m:r>
                              </m:lim>
                            </m:limLow>
                          </m:fName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</m:d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</m:d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func>
                      </m:e>
                    </m:func>
                  </m:oMath>
                </a14:m>
                <a:endParaRPr lang="en-US" sz="2000" dirty="0"/>
              </a:p>
              <a:p>
                <a:pPr lvl="1"/>
                <a:endParaRPr lang="en-US" sz="2000" dirty="0"/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          =</m:t>
                      </m:r>
                      <m:func>
                        <m:func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𝑠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=</m:t>
                          </m:r>
                          <m:func>
                            <m:func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→0</m:t>
                                  </m:r>
                                </m:lim>
                              </m:limLow>
                            </m:fName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+1)(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+1)</m:t>
                                  </m:r>
                                </m:num>
                                <m:den>
                                  <m:d>
                                    <m:d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e>
                                  </m:d>
                                  <m:d>
                                    <m:d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e>
                                  </m:d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den>
                              </m:f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den>
                              </m:f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2453998"/>
                <a:ext cx="7992888" cy="2670283"/>
              </a:xfrm>
              <a:prstGeom prst="rect">
                <a:avLst/>
              </a:prstGeom>
              <a:blipFill>
                <a:blip r:embed="rId6"/>
                <a:stretch>
                  <a:fillRect t="-18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71600" y="5373216"/>
                <a:ext cx="7560840" cy="984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sym typeface="Wingdings" panose="05000000000000000000" pitchFamily="2" charset="2"/>
                  </a:rPr>
                  <a:t>Usually,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𝑟</m:t>
                        </m:r>
                      </m:sub>
                    </m:sSub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∞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 </m:t>
                    </m:r>
                  </m:oMath>
                </a14:m>
                <a:r>
                  <a:rPr lang="en-US" sz="2400" dirty="0" smtClean="0">
                    <a:sym typeface="Wingdings" panose="05000000000000000000" pitchFamily="2" charset="2"/>
                  </a:rPr>
                  <a:t> a constant</a:t>
                </a:r>
              </a:p>
              <a:p>
                <a:endParaRPr lang="en-US" sz="1200" dirty="0" smtClean="0">
                  <a:sym typeface="Wingdings" panose="05000000000000000000" pitchFamily="2" charset="2"/>
                </a:endParaRPr>
              </a:p>
              <a:p>
                <a:r>
                  <a:rPr lang="en-US" sz="20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000" dirty="0" smtClean="0">
                    <a:sym typeface="Wingdings" panose="05000000000000000000" pitchFamily="2" charset="2"/>
                  </a:rPr>
                  <a:t>  </a:t>
                </a:r>
                <a:r>
                  <a:rPr lang="en-US" sz="2200" dirty="0" smtClean="0">
                    <a:sym typeface="Wingdings" panose="05000000000000000000" pitchFamily="2" charset="2"/>
                  </a:rPr>
                  <a:t>Steady-State Tracking Errors </a:t>
                </a:r>
                <a:r>
                  <a:rPr lang="en-US" sz="2200" dirty="0" smtClean="0">
                    <a:solidFill>
                      <a:srgbClr val="7030A0"/>
                    </a:solidFill>
                    <a:sym typeface="Wingdings" panose="05000000000000000000" pitchFamily="2" charset="2"/>
                  </a:rPr>
                  <a:t>cannot</a:t>
                </a:r>
                <a:r>
                  <a:rPr lang="en-US" sz="2200" dirty="0" smtClean="0">
                    <a:sym typeface="Wingdings" panose="05000000000000000000" pitchFamily="2" charset="2"/>
                  </a:rPr>
                  <a:t> be reduced/eliminated</a:t>
                </a:r>
                <a:endParaRPr lang="en-US" sz="22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5373216"/>
                <a:ext cx="7560840" cy="984885"/>
              </a:xfrm>
              <a:prstGeom prst="rect">
                <a:avLst/>
              </a:prstGeom>
              <a:blipFill>
                <a:blip r:embed="rId7"/>
                <a:stretch>
                  <a:fillRect l="-1048" t="-4938" b="-117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14754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2034" y="433324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Transient Performance</a:t>
            </a:r>
            <a:endParaRPr lang="en-US" sz="28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82034" y="2360537"/>
                <a:ext cx="7362374" cy="3804767"/>
              </a:xfrm>
            </p:spPr>
            <p:txBody>
              <a:bodyPr>
                <a:noAutofit/>
              </a:bodyPr>
              <a:lstStyle/>
              <a:p>
                <a:r>
                  <a:rPr lang="en-US" sz="2400" dirty="0" smtClean="0"/>
                  <a:t>Closed-loop Transfer Function:</a:t>
                </a:r>
              </a:p>
              <a:p>
                <a:pPr marL="0" indent="0">
                  <a:buNone/>
                </a:pPr>
                <a:endParaRPr lang="en-US" sz="12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+1 </m:t>
                          </m:r>
                        </m:den>
                      </m:f>
                    </m:oMath>
                  </m:oMathPara>
                </a14:m>
                <a:endParaRPr lang="en-US" sz="2200" dirty="0" smtClean="0"/>
              </a:p>
              <a:p>
                <a:pPr marL="0" indent="0">
                  <a:buNone/>
                </a:pPr>
                <a:endParaRPr lang="en-US" sz="1000" dirty="0"/>
              </a:p>
              <a:p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400" i="1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en-US" sz="2400" dirty="0" smtClean="0"/>
                  <a:t>  enters the damping ratio: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𝜁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∝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1+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/>
                                    <a:ea typeface="Cambria Math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  <m:t>𝑑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  <m:t>𝐷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  <m:t>𝐴</m:t>
                            </m:r>
                          </m:e>
                        </m:rad>
                      </m:den>
                    </m:f>
                  </m:oMath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>
                    <a:sym typeface="Wingdings" pitchFamily="2" charset="2"/>
                  </a:rPr>
                  <a:t> </a:t>
                </a:r>
                <a:r>
                  <a:rPr lang="en-US" sz="2400" dirty="0" smtClean="0">
                    <a:sym typeface="Wingdings" pitchFamily="2" charset="2"/>
                  </a:rPr>
                  <a:t>     P</a:t>
                </a:r>
                <a:r>
                  <a:rPr lang="en-US" sz="2400" dirty="0" smtClean="0"/>
                  <a:t>otentially, making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𝜁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 larger </a:t>
                </a:r>
                <a:r>
                  <a:rPr lang="en-US" sz="2400" dirty="0" smtClean="0">
                    <a:sym typeface="Wingdings" panose="05000000000000000000" pitchFamily="2" charset="2"/>
                  </a:rPr>
                  <a:t> Higher </a:t>
                </a:r>
                <a:r>
                  <a:rPr lang="en-US" sz="2400" dirty="0" err="1" smtClean="0">
                    <a:sym typeface="Wingdings" panose="05000000000000000000" pitchFamily="2" charset="2"/>
                  </a:rPr>
                  <a:t>dampling</a:t>
                </a:r>
                <a:r>
                  <a:rPr lang="en-US" sz="2400" dirty="0" smtClean="0"/>
                  <a:t> </a:t>
                </a:r>
              </a:p>
              <a:p>
                <a:pPr marL="0" indent="0">
                  <a:buNone/>
                </a:pPr>
                <a:r>
                  <a:rPr lang="en-US" sz="24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</a:p>
              <a:p>
                <a:pPr marL="0" indent="0">
                  <a:buNone/>
                </a:pPr>
                <a:r>
                  <a:rPr lang="en-US" sz="2400" dirty="0">
                    <a:sym typeface="Wingdings" pitchFamily="2" charset="2"/>
                  </a:rPr>
                  <a:t> </a:t>
                </a:r>
                <a:r>
                  <a:rPr lang="en-US" sz="2400" dirty="0" smtClean="0">
                    <a:sym typeface="Wingdings" pitchFamily="2" charset="2"/>
                  </a:rPr>
                  <a:t>    Stabilizing the transient of the </a:t>
                </a:r>
                <a:r>
                  <a:rPr lang="en-US" sz="2400" i="1" dirty="0" smtClean="0">
                    <a:sym typeface="Wingdings" pitchFamily="2" charset="2"/>
                  </a:rPr>
                  <a:t>D</a:t>
                </a:r>
                <a:r>
                  <a:rPr lang="en-US" sz="2400" dirty="0" smtClean="0">
                    <a:sym typeface="Wingdings" pitchFamily="2" charset="2"/>
                  </a:rPr>
                  <a:t>-controlled system </a:t>
                </a:r>
                <a:endParaRPr lang="en-US" dirty="0" smtClean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82034" y="2360537"/>
                <a:ext cx="7362374" cy="3804767"/>
              </a:xfrm>
              <a:blipFill>
                <a:blip r:embed="rId2"/>
                <a:stretch>
                  <a:fillRect l="-1326" t="-12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1187624" y="1268760"/>
            <a:ext cx="2940492" cy="905386"/>
            <a:chOff x="5508104" y="5052444"/>
            <a:chExt cx="3103419" cy="1018856"/>
          </a:xfrm>
        </p:grpSpPr>
        <p:pic>
          <p:nvPicPr>
            <p:cNvPr id="5" name="Picture 4" descr="AABSOTC0.jp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49" r="7072" b="8901"/>
            <a:stretch/>
          </p:blipFill>
          <p:spPr bwMode="auto">
            <a:xfrm>
              <a:off x="5508104" y="5052444"/>
              <a:ext cx="3103419" cy="1018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6727305" y="5107864"/>
                  <a:ext cx="942110" cy="45025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27305" y="5107864"/>
                  <a:ext cx="942110" cy="45025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427984" y="1316902"/>
                <a:ext cx="3456384" cy="7314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/>
                        </a:rPr>
                        <m:t>𝐺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</a:rPr>
                            <m:t>𝑠</m:t>
                          </m:r>
                          <m:r>
                            <a:rPr lang="en-US" sz="2000" i="1">
                              <a:latin typeface="Cambria Math"/>
                            </a:rPr>
                            <m:t>+1)(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</a:rPr>
                            <m:t>𝑠</m:t>
                          </m:r>
                          <m:r>
                            <a:rPr lang="en-US" sz="2000" i="1">
                              <a:latin typeface="Cambria Math"/>
                            </a:rPr>
                            <m:t>+1)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1316902"/>
                <a:ext cx="3456384" cy="73141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274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196752"/>
            <a:ext cx="6264696" cy="49530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15616" y="404664"/>
            <a:ext cx="6696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70C0"/>
                </a:solidFill>
              </a:rPr>
              <a:t>Typical Unit Step Response of </a:t>
            </a:r>
            <a:r>
              <a:rPr lang="en-US" sz="2400" b="1" i="1" dirty="0" smtClean="0">
                <a:solidFill>
                  <a:srgbClr val="0070C0"/>
                </a:solidFill>
              </a:rPr>
              <a:t>D</a:t>
            </a:r>
            <a:r>
              <a:rPr lang="en-US" sz="2400" b="1" dirty="0" smtClean="0">
                <a:solidFill>
                  <a:srgbClr val="0070C0"/>
                </a:solidFill>
              </a:rPr>
              <a:t>-Control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39952" y="3645024"/>
            <a:ext cx="21602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K</a:t>
            </a:r>
            <a:r>
              <a:rPr lang="en-US" sz="1600" dirty="0" err="1" smtClean="0">
                <a:solidFill>
                  <a:schemeClr val="bg1">
                    <a:lumMod val="50000"/>
                  </a:schemeClr>
                </a:solidFill>
              </a:rPr>
              <a:t>d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= 1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27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PD</a:t>
            </a:r>
            <a:r>
              <a:rPr lang="en-US" sz="3200" dirty="0" smtClean="0">
                <a:solidFill>
                  <a:srgbClr val="FF0000"/>
                </a:solidFill>
              </a:rPr>
              <a:t> (Proportional-Derivative) Control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7584" y="1429068"/>
            <a:ext cx="7344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70C0"/>
                </a:solidFill>
              </a:rPr>
              <a:t>This simple combination is more powerful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1600" y="5661248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/>
              <a:t>PD</a:t>
            </a:r>
            <a:r>
              <a:rPr lang="en-US" sz="2400" dirty="0" smtClean="0"/>
              <a:t>-controller output  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400" dirty="0" smtClean="0"/>
              <a:t>  </a:t>
            </a:r>
            <a:r>
              <a:rPr lang="en-US" sz="2400" dirty="0" smtClean="0">
                <a:latin typeface="Cambria Math"/>
                <a:ea typeface="Cambria Math"/>
              </a:rPr>
              <a:t>∝  </a:t>
            </a:r>
            <a:r>
              <a:rPr lang="en-US" sz="2400" i="1" dirty="0" smtClean="0">
                <a:latin typeface="Times New Roman" panose="02020603050405020304" pitchFamily="18" charset="0"/>
                <a:ea typeface="Cambria Math"/>
                <a:cs typeface="Times New Roman" panose="02020603050405020304" pitchFamily="18" charset="0"/>
              </a:rPr>
              <a:t>e</a:t>
            </a:r>
            <a:r>
              <a:rPr lang="en-US" sz="2400" dirty="0" smtClean="0">
                <a:latin typeface="Times New Roman" panose="02020603050405020304" pitchFamily="18" charset="0"/>
                <a:ea typeface="Cambria Math"/>
                <a:cs typeface="Times New Roman" panose="02020603050405020304" pitchFamily="18" charset="0"/>
              </a:rPr>
              <a:t>(</a:t>
            </a:r>
            <a:r>
              <a:rPr lang="en-US" sz="2400" i="1" dirty="0" smtClean="0">
                <a:latin typeface="Times New Roman" panose="02020603050405020304" pitchFamily="18" charset="0"/>
                <a:ea typeface="Cambria Math"/>
                <a:cs typeface="Times New Roman" panose="02020603050405020304" pitchFamily="18" charset="0"/>
              </a:rPr>
              <a:t>t</a:t>
            </a:r>
            <a:r>
              <a:rPr lang="en-US" sz="2400" dirty="0">
                <a:latin typeface="Times New Roman" panose="02020603050405020304" pitchFamily="18" charset="0"/>
                <a:ea typeface="Cambria Math"/>
                <a:cs typeface="Times New Roman" panose="02020603050405020304" pitchFamily="18" charset="0"/>
              </a:rPr>
              <a:t>)</a:t>
            </a:r>
            <a:r>
              <a:rPr lang="en-US" sz="2400" dirty="0">
                <a:latin typeface="Cambria Math"/>
                <a:ea typeface="Cambria Math"/>
              </a:rPr>
              <a:t> </a:t>
            </a:r>
            <a:r>
              <a:rPr lang="en-US" sz="2400" dirty="0" smtClean="0">
                <a:latin typeface="Cambria Math"/>
                <a:ea typeface="Cambria Math"/>
              </a:rPr>
              <a:t>+ (derivative </a:t>
            </a:r>
            <a:r>
              <a:rPr lang="en-US" sz="2400" dirty="0">
                <a:latin typeface="Cambria Math"/>
                <a:ea typeface="Cambria Math"/>
              </a:rPr>
              <a:t>of </a:t>
            </a:r>
            <a:r>
              <a:rPr lang="en-US" sz="2400" dirty="0" smtClean="0">
                <a:latin typeface="Cambria Math"/>
                <a:ea typeface="Cambria Math"/>
              </a:rPr>
              <a:t> </a:t>
            </a:r>
            <a:r>
              <a:rPr lang="en-US" sz="2400" i="1" dirty="0" smtClean="0">
                <a:latin typeface="Times New Roman" panose="02020603050405020304" pitchFamily="18" charset="0"/>
                <a:ea typeface="Cambria Math"/>
                <a:cs typeface="Times New Roman" panose="02020603050405020304" pitchFamily="18" charset="0"/>
              </a:rPr>
              <a:t>e</a:t>
            </a:r>
            <a:r>
              <a:rPr lang="en-US" sz="2400" dirty="0" smtClean="0">
                <a:latin typeface="Times New Roman" panose="02020603050405020304" pitchFamily="18" charset="0"/>
                <a:ea typeface="Cambria Math"/>
                <a:cs typeface="Times New Roman" panose="02020603050405020304" pitchFamily="18" charset="0"/>
              </a:rPr>
              <a:t>(</a:t>
            </a:r>
            <a:r>
              <a:rPr lang="en-US" sz="2400" i="1" dirty="0" smtClean="0">
                <a:latin typeface="Times New Roman" panose="02020603050405020304" pitchFamily="18" charset="0"/>
                <a:ea typeface="Cambria Math"/>
                <a:cs typeface="Times New Roman" panose="02020603050405020304" pitchFamily="18" charset="0"/>
              </a:rPr>
              <a:t>t</a:t>
            </a:r>
            <a:r>
              <a:rPr lang="en-US" sz="2400" dirty="0" smtClean="0">
                <a:latin typeface="Times New Roman" panose="02020603050405020304" pitchFamily="18" charset="0"/>
                <a:ea typeface="Cambria Math"/>
                <a:cs typeface="Times New Roman" panose="02020603050405020304" pitchFamily="18" charset="0"/>
              </a:rPr>
              <a:t>) )</a:t>
            </a:r>
            <a:endParaRPr lang="en-US" sz="2400" dirty="0">
              <a:latin typeface="Cambria Math"/>
              <a:ea typeface="Cambria Math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132856"/>
            <a:ext cx="6322915" cy="313297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203848" y="2762519"/>
                <a:ext cx="504056" cy="43088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848" y="2762519"/>
                <a:ext cx="504056" cy="430887"/>
              </a:xfrm>
              <a:prstGeom prst="rect">
                <a:avLst/>
              </a:prstGeom>
              <a:blipFill>
                <a:blip r:embed="rId4"/>
                <a:stretch>
                  <a:fillRect l="-1220" r="-23171" b="-14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2915816" y="2291152"/>
            <a:ext cx="136815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Derivative (D)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508245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7920880" cy="99412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PD</a:t>
            </a:r>
            <a:r>
              <a:rPr lang="en-US" sz="3200" dirty="0" smtClean="0">
                <a:solidFill>
                  <a:srgbClr val="FF0000"/>
                </a:solidFill>
              </a:rPr>
              <a:t> Control</a:t>
            </a:r>
            <a:endParaRPr lang="en-US" sz="32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205880" y="2708920"/>
                <a:ext cx="6966520" cy="1800200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/>
                          </a:rPr>
                          <m:t>𝑠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/>
                              </a:rPr>
                              <m:t>𝑑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𝑇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𝐷</m:t>
                        </m:r>
                      </m:sub>
                    </m:sSub>
                  </m:oMath>
                </a14:m>
                <a:endParaRPr lang="en-US" sz="2400" i="1" dirty="0" smtClean="0">
                  <a:latin typeface="Cambria Math" panose="02040503050406030204" pitchFamily="18" charset="0"/>
                  <a:ea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𝑢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𝑒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  <m:t>𝑑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𝑇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𝐷</m:t>
                        </m:r>
                      </m:sub>
                    </m:sSub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𝑑𝑒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𝑡</m:t>
                            </m:r>
                          </m:e>
                        </m:d>
                      </m:num>
                      <m:den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𝑑𝑡</m:t>
                        </m:r>
                      </m:den>
                    </m:f>
                  </m:oMath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 </a:t>
                </a:r>
                <a:r>
                  <a:rPr lang="en-US" sz="2400" dirty="0" smtClean="0"/>
                  <a:t>   (</a:t>
                </a:r>
                <a:r>
                  <a:rPr lang="en-US" sz="2400" dirty="0"/>
                  <a:t>controller </a:t>
                </a:r>
                <a:r>
                  <a:rPr lang="en-US" sz="2400" dirty="0" smtClean="0"/>
                  <a:t>output   </a:t>
                </a:r>
                <a:r>
                  <a:rPr lang="en-US" sz="2400" dirty="0" smtClean="0">
                    <a:latin typeface="Cambria Math"/>
                    <a:ea typeface="Cambria Math"/>
                  </a:rPr>
                  <a:t>∝  </a:t>
                </a:r>
                <a:r>
                  <a:rPr lang="en-US" sz="24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e</a:t>
                </a:r>
                <a:r>
                  <a:rPr lang="en-US" sz="2400" dirty="0" smtClean="0">
                    <a:latin typeface="Cambria Math"/>
                    <a:ea typeface="Cambria Math"/>
                  </a:rPr>
                  <a:t>(</a:t>
                </a:r>
                <a:r>
                  <a:rPr lang="en-US" sz="2400" i="1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t</a:t>
                </a:r>
                <a:r>
                  <a:rPr lang="en-US" sz="2400" dirty="0">
                    <a:latin typeface="Cambria Math"/>
                    <a:ea typeface="Cambria Math"/>
                  </a:rPr>
                  <a:t>) </a:t>
                </a:r>
                <a:r>
                  <a:rPr lang="en-US" sz="2400" dirty="0" smtClean="0">
                    <a:latin typeface="Cambria Math"/>
                    <a:ea typeface="Cambria Math"/>
                  </a:rPr>
                  <a:t>+ ( derivative </a:t>
                </a:r>
                <a:r>
                  <a:rPr lang="en-US" sz="2400" dirty="0">
                    <a:latin typeface="Cambria Math"/>
                    <a:ea typeface="Cambria Math"/>
                  </a:rPr>
                  <a:t>of </a:t>
                </a:r>
                <a:r>
                  <a:rPr lang="en-US" sz="2400" i="1" dirty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e</a:t>
                </a:r>
                <a:r>
                  <a:rPr lang="en-US" sz="2400" dirty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(</a:t>
                </a:r>
                <a:r>
                  <a:rPr lang="en-US" sz="2400" i="1" dirty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t</a:t>
                </a:r>
                <a:r>
                  <a:rPr lang="en-US" sz="24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) </a:t>
                </a:r>
                <a:r>
                  <a:rPr lang="en-US" sz="2400" dirty="0" smtClean="0">
                    <a:latin typeface="Cambria Math"/>
                    <a:ea typeface="Cambria Math"/>
                  </a:rPr>
                  <a:t>)</a:t>
                </a:r>
                <a:endParaRPr lang="en-US" sz="2400" dirty="0">
                  <a:latin typeface="Cambria Math"/>
                  <a:ea typeface="Cambria Math"/>
                </a:endParaRPr>
              </a:p>
              <a:p>
                <a:pPr marL="0" indent="0">
                  <a:buNone/>
                </a:pPr>
                <a:endParaRPr lang="en-US" sz="2400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05880" y="2708920"/>
                <a:ext cx="6966520" cy="1800200"/>
              </a:xfrm>
              <a:blipFill>
                <a:blip r:embed="rId2"/>
                <a:stretch>
                  <a:fillRect l="-1225" t="-13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/>
          <p:nvPr/>
        </p:nvGrpSpPr>
        <p:grpSpPr>
          <a:xfrm>
            <a:off x="1187624" y="1443494"/>
            <a:ext cx="2940492" cy="905386"/>
            <a:chOff x="5508104" y="5052444"/>
            <a:chExt cx="3103419" cy="1018856"/>
          </a:xfrm>
        </p:grpSpPr>
        <p:pic>
          <p:nvPicPr>
            <p:cNvPr id="9" name="Picture 8" descr="AABSOTC0.jp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49" r="7072" b="8901"/>
            <a:stretch/>
          </p:blipFill>
          <p:spPr bwMode="auto">
            <a:xfrm>
              <a:off x="5508104" y="5052444"/>
              <a:ext cx="3103419" cy="1018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6727305" y="5107864"/>
                  <a:ext cx="942110" cy="45025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27305" y="5107864"/>
                  <a:ext cx="942110" cy="45025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427984" y="1491636"/>
                <a:ext cx="3456384" cy="788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/>
                        </a:rPr>
                        <m:t>𝐺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sub>
                                  </m:s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</a:rPr>
                            <m:t>𝑠</m:t>
                          </m:r>
                          <m:r>
                            <a:rPr lang="en-US" sz="2000" i="1">
                              <a:latin typeface="Cambria Math"/>
                            </a:rPr>
                            <m:t>+1)(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</a:rPr>
                            <m:t>𝑠</m:t>
                          </m:r>
                          <m:r>
                            <a:rPr lang="en-US" sz="2000" i="1">
                              <a:latin typeface="Cambria Math"/>
                            </a:rPr>
                            <m:t>+1)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1491636"/>
                <a:ext cx="3456384" cy="78829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259632" y="4509120"/>
                <a:ext cx="4287756" cy="1768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Cambria Math"/>
                  </a:rPr>
                  <a:t>Sometimes write:</a:t>
                </a:r>
              </a:p>
              <a:p>
                <a:endParaRPr lang="en-US" sz="1200" dirty="0" smtClean="0">
                  <a:latin typeface="Cambria Math"/>
                </a:endParaRPr>
              </a:p>
              <a:p>
                <a:r>
                  <a:rPr lang="en-US" dirty="0" smtClean="0"/>
                  <a:t>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40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(1</m:t>
                    </m:r>
                    <m:r>
                      <a:rPr lang="en-US" sz="24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/>
                          </a:rPr>
                          <m:t>𝑠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  <m:t>𝑑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)</m:t>
                    </m:r>
                  </m:oMath>
                </a14:m>
                <a:endParaRPr lang="en-US" sz="2400" dirty="0" smtClean="0"/>
              </a:p>
              <a:p>
                <a:endParaRPr lang="en-US" sz="1200" dirty="0"/>
              </a:p>
              <a:p>
                <a:r>
                  <a:rPr lang="en-US" sz="2400" b="0" dirty="0" smtClean="0"/>
                  <a:t>         (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2400" dirty="0" smtClean="0"/>
                  <a:t>   and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400" dirty="0" smtClean="0"/>
                  <a:t>)</a:t>
                </a:r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4509120"/>
                <a:ext cx="4287756" cy="1768626"/>
              </a:xfrm>
              <a:prstGeom prst="rect">
                <a:avLst/>
              </a:prstGeom>
              <a:blipFill>
                <a:blip r:embed="rId6"/>
                <a:stretch>
                  <a:fillRect l="-2276" t="-2759" b="-3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09001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620688"/>
                <a:ext cx="8435280" cy="5760640"/>
              </a:xfrm>
            </p:spPr>
            <p:txBody>
              <a:bodyPr>
                <a:normAutofit fontScale="85000" lnSpcReduction="10000"/>
              </a:bodyPr>
              <a:lstStyle/>
              <a:p>
                <a:pPr marL="0" indent="0">
                  <a:buNone/>
                </a:pPr>
                <a:r>
                  <a:rPr lang="en-US" sz="2800" b="1" dirty="0" smtClean="0"/>
                  <a:t>     </a:t>
                </a:r>
                <a:r>
                  <a:rPr lang="en-US" sz="2800" b="1" dirty="0" smtClean="0">
                    <a:solidFill>
                      <a:srgbClr val="0070C0"/>
                    </a:solidFill>
                  </a:rPr>
                  <a:t>Steady-State </a:t>
                </a:r>
                <a:r>
                  <a:rPr lang="en-US" sz="2800" b="1" dirty="0" smtClean="0">
                    <a:solidFill>
                      <a:srgbClr val="7030A0"/>
                    </a:solidFill>
                  </a:rPr>
                  <a:t>Tracking</a:t>
                </a:r>
                <a:r>
                  <a:rPr lang="en-US" sz="2800" b="1" dirty="0" smtClean="0">
                    <a:solidFill>
                      <a:srgbClr val="0070C0"/>
                    </a:solidFill>
                  </a:rPr>
                  <a:t> Performance</a:t>
                </a:r>
              </a:p>
              <a:p>
                <a:pPr marL="0" indent="0">
                  <a:buNone/>
                </a:pPr>
                <a:endParaRPr lang="en-US" sz="2800" b="1" dirty="0" smtClean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:endParaRPr lang="en-US" sz="2800" b="1" dirty="0" smtClean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:r>
                  <a:rPr lang="en-US" sz="2800" b="1" dirty="0" smtClean="0">
                    <a:solidFill>
                      <a:srgbClr val="0070C0"/>
                    </a:solidFill>
                  </a:rPr>
                  <a:t>                                                </a:t>
                </a:r>
              </a:p>
              <a:p>
                <a:pPr marL="0" indent="0">
                  <a:buNone/>
                </a:pPr>
                <a:endParaRPr lang="en-US" sz="2800" b="1" dirty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:endParaRPr lang="en-US" sz="1200" b="1" dirty="0" smtClean="0">
                  <a:solidFill>
                    <a:srgbClr val="0070C0"/>
                  </a:solidFill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System type = 0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4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>
                    <a:solidFill>
                      <a:srgbClr val="0070C0"/>
                    </a:solidFill>
                  </a:rPr>
                  <a:t>Steady-State Tracking Error </a:t>
                </a:r>
                <a:r>
                  <a:rPr lang="en-US" dirty="0" smtClean="0"/>
                  <a:t>for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Step</a:t>
                </a:r>
                <a:r>
                  <a:rPr lang="en-US" dirty="0" smtClean="0"/>
                  <a:t> </a:t>
                </a:r>
                <a:r>
                  <a:rPr lang="en-US" dirty="0"/>
                  <a:t>i</a:t>
                </a:r>
                <a:r>
                  <a:rPr lang="en-US" dirty="0" smtClean="0"/>
                  <a:t>nput  </a:t>
                </a:r>
                <a:r>
                  <a:rPr lang="en-US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dirty="0" smtClean="0"/>
                  <a:t>  is</a:t>
                </a:r>
              </a:p>
              <a:p>
                <a:pPr marL="457200" lvl="1" indent="0">
                  <a:buNone/>
                </a:pPr>
                <a:endParaRPr lang="en-US" sz="1400" dirty="0" smtClean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(∞)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400" dirty="0"/>
                        <m:t> </m:t>
                      </m:r>
                      <m:func>
                        <m:func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)=</m:t>
                          </m:r>
                          <m:func>
                            <m:func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 panose="02040503050406030204" pitchFamily="18" charset="0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→0</m:t>
                                  </m:r>
                                </m:lim>
                              </m:limLow>
                            </m:fNam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en-US" sz="2400" b="0" dirty="0" smtClean="0"/>
              </a:p>
              <a:p>
                <a:pPr marL="457200" lvl="1" indent="0">
                  <a:buNone/>
                </a:pPr>
                <a:endParaRPr lang="en-US" sz="900" b="0" dirty="0" smtClean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𝑠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func>
                            <m:func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 panose="02040503050406030204" pitchFamily="18" charset="0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→0</m:t>
                                  </m:r>
                                </m:lim>
                              </m:limLow>
                            </m:fNam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f>
                                <m:f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+1)(</m:t>
                                  </m:r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+2)</m:t>
                                  </m:r>
                                </m:num>
                                <m:den>
                                  <m:d>
                                    <m:d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  <m:sub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e>
                                  </m:d>
                                  <m:d>
                                    <m:d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  <m:sub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e>
                                  </m:d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d>
                                    <m:d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𝐾</m:t>
                                          </m:r>
                                        </m:e>
                                        <m:sub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sub>
                                      </m:s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sSub>
                                        <m:sSubPr>
                                          <m:ctrlP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𝐾</m:t>
                                          </m:r>
                                        </m:e>
                                        <m:sub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𝑑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𝐷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den>
                              </m:f>
                              <m:f>
                                <m:f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den>
                              </m:f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1+</m:t>
                                      </m:r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</m:s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den>
                              </m:f>
                            </m:e>
                          </m:func>
                        </m:e>
                      </m:func>
                    </m:oMath>
                  </m:oMathPara>
                </a14:m>
                <a:endParaRPr lang="en-US" sz="2400" b="0" dirty="0" smtClean="0"/>
              </a:p>
              <a:p>
                <a:pPr marL="457200" lvl="1" indent="0">
                  <a:buNone/>
                </a:pPr>
                <a:r>
                  <a:rPr lang="en-US" dirty="0" smtClean="0"/>
                  <a:t>	</a:t>
                </a:r>
                <a:endParaRPr lang="en-US" sz="24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Same as </a:t>
                </a:r>
                <a:r>
                  <a:rPr lang="en-US" i="1" dirty="0" smtClean="0"/>
                  <a:t>P</a:t>
                </a:r>
                <a:r>
                  <a:rPr lang="en-US" dirty="0" smtClean="0"/>
                  <a:t>-control:  Large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dirty="0" smtClean="0"/>
                  <a:t>  </a:t>
                </a:r>
                <a:r>
                  <a:rPr lang="en-US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dirty="0" smtClean="0">
                    <a:sym typeface="Wingdings" panose="05000000000000000000" pitchFamily="2" charset="2"/>
                  </a:rPr>
                  <a:t>  Small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𝑟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∞)</m:t>
                    </m:r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620688"/>
                <a:ext cx="8435280" cy="5760640"/>
              </a:xfrm>
              <a:blipFill>
                <a:blip r:embed="rId2"/>
                <a:stretch>
                  <a:fillRect t="-1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1033264" y="1484784"/>
            <a:ext cx="3103419" cy="1018856"/>
            <a:chOff x="5868144" y="4725144"/>
            <a:chExt cx="3103419" cy="1018856"/>
          </a:xfrm>
        </p:grpSpPr>
        <p:pic>
          <p:nvPicPr>
            <p:cNvPr id="5" name="Picture 4" descr="AABSOTC0.jp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49" r="7072" b="8901"/>
            <a:stretch/>
          </p:blipFill>
          <p:spPr bwMode="auto">
            <a:xfrm>
              <a:off x="5868144" y="4725144"/>
              <a:ext cx="3103419" cy="1018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7087345" y="4780564"/>
              <a:ext cx="942110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G(s)</a:t>
              </a:r>
              <a:endParaRPr lang="en-US" sz="24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586220" y="1572222"/>
                <a:ext cx="3456384" cy="788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/>
                        </a:rPr>
                        <m:t>𝐺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sub>
                                  </m:s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</a:rPr>
                            <m:t>𝑠</m:t>
                          </m:r>
                          <m:r>
                            <a:rPr lang="en-US" sz="2000" i="1">
                              <a:latin typeface="Cambria Math"/>
                            </a:rPr>
                            <m:t>+1)(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</a:rPr>
                            <m:t>𝑠</m:t>
                          </m:r>
                          <m:r>
                            <a:rPr lang="en-US" sz="2000" i="1">
                              <a:latin typeface="Cambria Math"/>
                            </a:rPr>
                            <m:t>+1)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6220" y="1572222"/>
                <a:ext cx="3456384" cy="78829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5877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559446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Transient Performance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8132" y="1412776"/>
            <a:ext cx="70302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smtClean="0"/>
              <a:t>PD-Control can add some damping effect to the output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smtClean="0"/>
              <a:t>PD-Control can reduce </a:t>
            </a:r>
            <a:r>
              <a:rPr lang="en-US" sz="2200" dirty="0"/>
              <a:t>the </a:t>
            </a:r>
            <a:r>
              <a:rPr lang="en-US" sz="2200" dirty="0" smtClean="0"/>
              <a:t>settling </a:t>
            </a:r>
            <a:r>
              <a:rPr lang="en-US" sz="2200" dirty="0"/>
              <a:t>time </a:t>
            </a:r>
            <a:r>
              <a:rPr lang="en-US" sz="2200" dirty="0" smtClean="0"/>
              <a:t>considerably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2733723"/>
            <a:ext cx="4509850" cy="349129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638132" y="2564904"/>
                <a:ext cx="3384376" cy="34448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 smtClean="0"/>
                  <a:t>To control the steady-state error, the gain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 (or time scale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en-US" sz="2400" dirty="0"/>
                  <a:t>)  must be </a:t>
                </a:r>
                <a:r>
                  <a:rPr lang="en-US" sz="2400" dirty="0" smtClean="0"/>
                  <a:t>large </a:t>
                </a:r>
                <a:endParaRPr lang="en-US" sz="24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</a:rPr>
                  <a:t>     (This </a:t>
                </a:r>
                <a:r>
                  <a:rPr lang="en-US" sz="2400" dirty="0">
                    <a:solidFill>
                      <a:schemeClr val="bg1">
                        <a:lumMod val="50000"/>
                      </a:schemeClr>
                    </a:solidFill>
                  </a:rPr>
                  <a:t>however </a:t>
                </a:r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</a:rPr>
                  <a:t>may </a:t>
                </a:r>
              </a:p>
              <a:p>
                <a:r>
                  <a:rPr lang="en-US" sz="24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</a:rPr>
                  <a:t>     make the system </a:t>
                </a:r>
              </a:p>
              <a:p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</a:rPr>
                  <a:t>      sensitive </a:t>
                </a:r>
                <a:r>
                  <a:rPr lang="en-US" sz="2400" dirty="0">
                    <a:solidFill>
                      <a:schemeClr val="bg1">
                        <a:lumMod val="50000"/>
                      </a:schemeClr>
                    </a:solidFill>
                  </a:rPr>
                  <a:t>to </a:t>
                </a:r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</a:rPr>
                  <a:t>noise)</a:t>
                </a:r>
              </a:p>
              <a:p>
                <a:endParaRPr lang="en-US" sz="24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Effects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</a:rPr>
                  <a:t>   </a:t>
                </a:r>
                <a:r>
                  <a:rPr lang="en-US" sz="24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endParaRPr lang="en-US" sz="24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132" y="2564904"/>
                <a:ext cx="3384376" cy="3444854"/>
              </a:xfrm>
              <a:prstGeom prst="rect">
                <a:avLst/>
              </a:prstGeom>
              <a:blipFill>
                <a:blip r:embed="rId3"/>
                <a:stretch>
                  <a:fillRect l="-2523" t="-1416" r="-180" b="-31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654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388424" cy="792088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PID (Proportional-Integral-Derivative) Control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328" y="1052736"/>
            <a:ext cx="7560840" cy="30224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87624" y="4221088"/>
                <a:ext cx="7416824" cy="2281944"/>
              </a:xfrm>
            </p:spPr>
            <p:txBody>
              <a:bodyPr>
                <a:normAutofit fontScale="92500"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𝐶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𝐼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𝑠</m:t>
                        </m:r>
                      </m:den>
                    </m:f>
                    <m:r>
                      <a:rPr lang="en-US" sz="24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𝐷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𝑠</m:t>
                    </m:r>
                  </m:oMath>
                </a14:m>
                <a:endParaRPr lang="en-US" sz="2400" b="0" dirty="0" smtClean="0"/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𝑢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𝑒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sub>
                        </m:sSub>
                      </m:den>
                    </m:f>
                    <m:nary>
                      <m:nary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en-US" sz="2400" i="1">
                            <a:latin typeface="Cambria Math"/>
                          </a:rPr>
                          <m:t>𝑡</m:t>
                        </m:r>
                      </m:sup>
                      <m:e>
                        <m:r>
                          <a:rPr lang="en-US" sz="2400" i="1">
                            <a:latin typeface="Cambria Math"/>
                          </a:rPr>
                          <m:t>𝑒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𝜏</m:t>
                            </m:r>
                          </m:e>
                        </m:d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𝑑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</m:nary>
                    <m:r>
                      <a:rPr lang="en-US" sz="2400" i="1">
                        <a:latin typeface="Cambria Math"/>
                        <a:ea typeface="Cambria Math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  <m:t>𝑑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𝑇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𝐷</m:t>
                        </m:r>
                      </m:sub>
                    </m:sSub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𝑑𝑒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𝑡</m:t>
                            </m:r>
                          </m:e>
                        </m:d>
                      </m:num>
                      <m:den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𝑑𝑡</m:t>
                        </m:r>
                      </m:den>
                    </m:f>
                  </m:oMath>
                </a14:m>
                <a:endParaRPr lang="en-US" sz="2400" dirty="0" smtClean="0"/>
              </a:p>
              <a:p>
                <a:pPr marL="0" indent="0">
                  <a:buNone/>
                </a:pPr>
                <a:endParaRPr lang="en-US" sz="1200" dirty="0" smtClean="0"/>
              </a:p>
              <a:p>
                <a:pPr marL="0" indent="0">
                  <a:buNone/>
                </a:pPr>
                <a:r>
                  <a:rPr lang="en-US" sz="2400" dirty="0" smtClean="0"/>
                  <a:t>(output  u(t)  </a:t>
                </a:r>
                <a:r>
                  <a:rPr lang="en-US" sz="2400" dirty="0" smtClean="0">
                    <a:latin typeface="Cambria Math"/>
                    <a:ea typeface="Cambria Math"/>
                  </a:rPr>
                  <a:t>∝  e(t) + integral of e(t) + derivative of e(t))</a:t>
                </a:r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1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87624" y="4221088"/>
                <a:ext cx="7416824" cy="2281944"/>
              </a:xfrm>
              <a:blipFill>
                <a:blip r:embed="rId3"/>
                <a:stretch>
                  <a:fillRect l="-10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4718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388424" cy="792088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PID (Proportional-Integral-Derivative) Control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328" y="1052736"/>
            <a:ext cx="7560840" cy="302242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87624" y="4221088"/>
                <a:ext cx="7416824" cy="2281944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sz="2400" b="0" dirty="0" smtClean="0">
                    <a:latin typeface="Cambria Math"/>
                  </a:rPr>
                  <a:t>Sometimes, write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𝐶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𝐼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𝑠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𝐷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𝑠</m:t>
                      </m:r>
                      <m:r>
                        <a:rPr lang="en-US" sz="2400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𝐾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1+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1 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𝑠</m:t>
                              </m:r>
                            </m:den>
                          </m:f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US" sz="2400" b="0" dirty="0" smtClean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 smtClean="0"/>
                  <a:t>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2400" dirty="0" smtClean="0"/>
                  <a:t>,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400" dirty="0" smtClean="0"/>
                  <a:t>   and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400" dirty="0"/>
                  <a:t>)</a:t>
                </a:r>
              </a:p>
              <a:p>
                <a:pPr marL="0" indent="0">
                  <a:buNone/>
                </a:pPr>
                <a:endParaRPr lang="en-US" sz="2400" b="0" dirty="0" smtClean="0"/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endParaRPr lang="en-US" sz="2400" dirty="0"/>
              </a:p>
            </p:txBody>
          </p:sp>
        </mc:Choice>
        <mc:Fallback>
          <p:sp>
            <p:nvSpPr>
              <p:cNvPr id="1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87624" y="4221088"/>
                <a:ext cx="7416824" cy="2281944"/>
              </a:xfrm>
              <a:blipFill>
                <a:blip r:embed="rId3"/>
                <a:stretch>
                  <a:fillRect l="-1316" t="-3733" b="-5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59910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788" y="238336"/>
            <a:ext cx="8388424" cy="119675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PID (Proportional-Integral-Derivative) Control</a:t>
            </a:r>
            <a:endParaRPr lang="en-US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27584" y="3861048"/>
                <a:ext cx="4885605" cy="2569976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endParaRPr lang="en-US" sz="2400" dirty="0" smtClean="0"/>
              </a:p>
              <a:p>
                <a:r>
                  <a:rPr lang="en-US" sz="2400" dirty="0" smtClean="0"/>
                  <a:t>Unity feedback system with</a:t>
                </a:r>
              </a:p>
              <a:p>
                <a:pPr marL="0" indent="0">
                  <a:buNone/>
                </a:pPr>
                <a:endParaRPr lang="en-US" sz="800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:r>
                  <a:rPr lang="en-US" sz="2200" b="0" dirty="0" smtClean="0"/>
                  <a:t>   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</a:rPr>
                      <m:t>𝐺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/>
                          </a:rPr>
                          <m:t>𝐴</m:t>
                        </m:r>
                        <m:d>
                          <m:d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200" i="1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en-US" sz="22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  <m:r>
                              <a:rPr lang="en-US" sz="2200" i="1">
                                <a:latin typeface="Cambria Math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200" i="1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e>
                                  <m:sub>
                                    <m:r>
                                      <a:rPr lang="en-US" sz="22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200" i="1">
                                        <a:latin typeface="Cambria Math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sz="2200" i="1">
                                        <a:latin typeface="Cambria Math"/>
                                      </a:rPr>
                                      <m:t>𝐼</m:t>
                                    </m:r>
                                  </m:sub>
                                </m:sSub>
                                <m:r>
                                  <a:rPr lang="en-US" sz="2200" i="1">
                                    <a:latin typeface="Cambria Math"/>
                                  </a:rPr>
                                  <m:t>𝑠</m:t>
                                </m:r>
                              </m:den>
                            </m:f>
                            <m:r>
                              <a:rPr lang="en-US" sz="2200" i="1">
                                <a:latin typeface="Cambria Math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sSub>
                                  <m:sSubPr>
                                    <m:ctrlPr>
                                      <a:rPr lang="en-US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200" i="1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e>
                                  <m:sub>
                                    <m:r>
                                      <a:rPr lang="en-US" sz="2200" i="1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sub>
                                </m:sSub>
                                <m:r>
                                  <a:rPr lang="en-US" sz="2200" i="1"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2200" i="1">
                                    <a:latin typeface="Cambria Math"/>
                                  </a:rPr>
                                  <m:t>𝐷</m:t>
                                </m:r>
                              </m:sub>
                            </m:sSub>
                            <m:r>
                              <a:rPr lang="en-US" sz="2200" i="1">
                                <a:latin typeface="Cambria Math"/>
                              </a:rPr>
                              <m:t>𝑠</m:t>
                            </m:r>
                            <m:r>
                              <m:rPr>
                                <m:nor/>
                              </m:rPr>
                              <a:rPr lang="en-US" sz="2200" dirty="0"/>
                              <m:t> </m:t>
                            </m:r>
                          </m:e>
                        </m:d>
                      </m:num>
                      <m:den>
                        <m:r>
                          <a:rPr lang="en-US" sz="2200" i="1">
                            <a:latin typeface="Cambria Math"/>
                          </a:rPr>
                          <m:t>(</m:t>
                        </m:r>
                        <m:sSub>
                          <m:sSub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i="1">
                                <a:latin typeface="Cambria Math"/>
                                <a:ea typeface="Cambria Math"/>
                              </a:rPr>
                              <m:t>𝜏</m:t>
                            </m:r>
                          </m:e>
                          <m:sub>
                            <m:r>
                              <a:rPr lang="en-US" sz="22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2200" i="1">
                            <a:latin typeface="Cambria Math"/>
                          </a:rPr>
                          <m:t>𝑠</m:t>
                        </m:r>
                        <m:r>
                          <a:rPr lang="en-US" sz="2200" i="1">
                            <a:latin typeface="Cambria Math"/>
                          </a:rPr>
                          <m:t>+1)(</m:t>
                        </m:r>
                        <m:sSub>
                          <m:sSub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i="1">
                                <a:latin typeface="Cambria Math"/>
                                <a:ea typeface="Cambria Math"/>
                              </a:rPr>
                              <m:t>𝜏</m:t>
                            </m:r>
                          </m:e>
                          <m:sub>
                            <m:r>
                              <a:rPr lang="en-US" sz="22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sz="2200" i="1">
                            <a:latin typeface="Cambria Math"/>
                          </a:rPr>
                          <m:t>𝑠</m:t>
                        </m:r>
                        <m:r>
                          <a:rPr lang="en-US" sz="2200" i="1">
                            <a:latin typeface="Cambria Math"/>
                          </a:rPr>
                          <m:t>+1)</m:t>
                        </m:r>
                      </m:den>
                    </m:f>
                  </m:oMath>
                </a14:m>
                <a:endParaRPr lang="en-US" sz="2200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200" b="0" dirty="0" smtClean="0"/>
                  <a:t>              </a:t>
                </a:r>
                <a14:m>
                  <m:oMath xmlns:m="http://schemas.openxmlformats.org/officeDocument/2006/math">
                    <m:r>
                      <a:rPr lang="en-US" sz="2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/>
                          </a:rPr>
                          <m:t>𝐴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d>
                          <m:dPr>
                            <m:ctrlPr>
                              <a:rPr lang="en-US" sz="22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200" i="1">
                                <a:latin typeface="Cambria Math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sz="22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US" sz="2200" i="1">
                                    <a:latin typeface="Cambria Math"/>
                                  </a:rPr>
                                  <m:t>𝑠</m:t>
                                </m:r>
                              </m:den>
                            </m:f>
                            <m:r>
                              <a:rPr lang="en-US" sz="2200" i="1">
                                <a:latin typeface="Cambria Math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200" i="1"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22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sub>
                            </m:sSub>
                            <m:r>
                              <a:rPr lang="en-US" sz="2200" i="1">
                                <a:latin typeface="Cambria Math"/>
                              </a:rPr>
                              <m:t>𝑠</m:t>
                            </m:r>
                            <m:r>
                              <m:rPr>
                                <m:nor/>
                              </m:rPr>
                              <a:rPr lang="en-US" sz="2200" dirty="0"/>
                              <m:t> </m:t>
                            </m:r>
                          </m:e>
                        </m:d>
                      </m:num>
                      <m:den>
                        <m:r>
                          <a:rPr lang="en-US" sz="2200" i="1">
                            <a:latin typeface="Cambria Math"/>
                          </a:rPr>
                          <m:t>(</m:t>
                        </m:r>
                        <m:sSub>
                          <m:sSub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i="1">
                                <a:latin typeface="Cambria Math"/>
                                <a:ea typeface="Cambria Math"/>
                              </a:rPr>
                              <m:t>𝜏</m:t>
                            </m:r>
                          </m:e>
                          <m:sub>
                            <m:r>
                              <a:rPr lang="en-US" sz="22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2200" i="1">
                            <a:latin typeface="Cambria Math"/>
                          </a:rPr>
                          <m:t>𝑠</m:t>
                        </m:r>
                        <m:r>
                          <a:rPr lang="en-US" sz="2200" i="1">
                            <a:latin typeface="Cambria Math"/>
                          </a:rPr>
                          <m:t>+1)(</m:t>
                        </m:r>
                        <m:sSub>
                          <m:sSub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i="1">
                                <a:latin typeface="Cambria Math"/>
                                <a:ea typeface="Cambria Math"/>
                              </a:rPr>
                              <m:t>𝜏</m:t>
                            </m:r>
                          </m:e>
                          <m:sub>
                            <m:r>
                              <a:rPr lang="en-US" sz="22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sz="2200" i="1">
                            <a:latin typeface="Cambria Math"/>
                          </a:rPr>
                          <m:t>𝑠</m:t>
                        </m:r>
                        <m:r>
                          <a:rPr lang="en-US" sz="2200" i="1">
                            <a:latin typeface="Cambria Math"/>
                          </a:rPr>
                          <m:t>+1)</m:t>
                        </m:r>
                      </m:den>
                    </m:f>
                  </m:oMath>
                </a14:m>
                <a:endParaRPr lang="en-US" sz="2200" dirty="0" smtClean="0"/>
              </a:p>
              <a:p>
                <a:pPr marL="0" indent="0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7584" y="3861048"/>
                <a:ext cx="4885605" cy="2569976"/>
              </a:xfrm>
              <a:blipFill>
                <a:blip r:embed="rId2"/>
                <a:stretch>
                  <a:fillRect l="-17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156476"/>
            <a:ext cx="6768752" cy="259927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4221088"/>
            <a:ext cx="3185069" cy="10769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4035492" y="5877272"/>
                <a:ext cx="3704860" cy="4711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>
                    <a:latin typeface="Cambria Math"/>
                  </a:rPr>
                  <a:t>(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1600" dirty="0"/>
                  <a:t>,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𝐼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1600" dirty="0"/>
                  <a:t>   and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</m:den>
                    </m:f>
                    <m:r>
                      <a:rPr lang="en-US" sz="1600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1600" i="1" dirty="0">
                    <a:latin typeface="Cambria Math"/>
                  </a:rPr>
                  <a:t> </a:t>
                </a:r>
                <a:r>
                  <a:rPr lang="en-US" sz="1600" dirty="0">
                    <a:latin typeface="Cambria Math"/>
                  </a:rPr>
                  <a:t>)</a:t>
                </a: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5492" y="5877272"/>
                <a:ext cx="3704860" cy="471155"/>
              </a:xfrm>
              <a:prstGeom prst="rect">
                <a:avLst/>
              </a:prstGeom>
              <a:blipFill>
                <a:blip r:embed="rId5"/>
                <a:stretch>
                  <a:fillRect l="-9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9277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39552" y="548680"/>
                <a:ext cx="8136904" cy="6120680"/>
              </a:xfrm>
            </p:spPr>
            <p:txBody>
              <a:bodyPr>
                <a:normAutofit fontScale="62500" lnSpcReduction="20000"/>
              </a:bodyPr>
              <a:lstStyle/>
              <a:p>
                <a:pPr marL="0" indent="0">
                  <a:buNone/>
                </a:pPr>
                <a:r>
                  <a:rPr lang="en-US" sz="4500" b="1" dirty="0" smtClean="0">
                    <a:solidFill>
                      <a:srgbClr val="0070C0"/>
                    </a:solidFill>
                  </a:rPr>
                  <a:t>     Steady-State Tracking Performance</a:t>
                </a:r>
              </a:p>
              <a:p>
                <a:pPr marL="0" indent="0">
                  <a:buNone/>
                </a:pPr>
                <a:r>
                  <a:rPr lang="en-US" sz="1900" dirty="0" smtClean="0"/>
                  <a:t>             </a:t>
                </a:r>
              </a:p>
              <a:p>
                <a:pPr marL="0" indent="0">
                  <a:buNone/>
                </a:pPr>
                <a:r>
                  <a:rPr lang="en-US" sz="2200" dirty="0" smtClean="0"/>
                  <a:t>                                         </a:t>
                </a:r>
                <a:r>
                  <a:rPr lang="en-US" dirty="0" smtClean="0"/>
                  <a:t>                                  </a:t>
                </a:r>
                <a14:m>
                  <m:oMath xmlns:m="http://schemas.openxmlformats.org/officeDocument/2006/math">
                    <m:r>
                      <a:rPr lang="en-US" sz="3800" i="1" smtClean="0">
                        <a:latin typeface="Cambria Math"/>
                      </a:rPr>
                      <m:t>𝐺</m:t>
                    </m:r>
                    <m:d>
                      <m:dPr>
                        <m:ctrlPr>
                          <a:rPr lang="en-US" sz="3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800" i="1"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380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3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800" i="1">
                            <a:latin typeface="Cambria Math"/>
                          </a:rPr>
                          <m:t>𝐴</m:t>
                        </m:r>
                        <m:d>
                          <m:dPr>
                            <m:ctrlPr>
                              <a:rPr lang="en-US" sz="3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3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3800" i="1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en-US" sz="38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  <m:r>
                              <a:rPr lang="en-US" sz="3800" i="1">
                                <a:latin typeface="Cambria Math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sz="38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3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800" i="1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e>
                                  <m:sub>
                                    <m:r>
                                      <a:rPr lang="en-US" sz="38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sz="3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800" i="1">
                                        <a:latin typeface="Cambria Math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sz="3800" i="1">
                                        <a:latin typeface="Cambria Math"/>
                                      </a:rPr>
                                      <m:t>𝐼</m:t>
                                    </m:r>
                                  </m:sub>
                                </m:sSub>
                                <m:r>
                                  <a:rPr lang="en-US" sz="3800" i="1">
                                    <a:latin typeface="Cambria Math"/>
                                  </a:rPr>
                                  <m:t>𝑠</m:t>
                                </m:r>
                              </m:den>
                            </m:f>
                            <m:r>
                              <a:rPr lang="en-US" sz="3800" i="1">
                                <a:latin typeface="Cambria Math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sz="3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sSub>
                                  <m:sSubPr>
                                    <m:ctrlPr>
                                      <a:rPr lang="en-US" sz="3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800" i="1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e>
                                  <m:sub>
                                    <m:r>
                                      <a:rPr lang="en-US" sz="3800" i="1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sub>
                                </m:sSub>
                                <m:r>
                                  <a:rPr lang="en-US" sz="3800" i="1"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3800" i="1">
                                    <a:latin typeface="Cambria Math"/>
                                  </a:rPr>
                                  <m:t>𝐷</m:t>
                                </m:r>
                              </m:sub>
                            </m:sSub>
                            <m:r>
                              <a:rPr lang="en-US" sz="3800" i="1">
                                <a:latin typeface="Cambria Math"/>
                              </a:rPr>
                              <m:t>𝑠</m:t>
                            </m:r>
                            <m:r>
                              <m:rPr>
                                <m:nor/>
                              </m:rPr>
                              <a:rPr lang="en-US" sz="3800" dirty="0"/>
                              <m:t> </m:t>
                            </m:r>
                          </m:e>
                        </m:d>
                      </m:num>
                      <m:den>
                        <m:r>
                          <a:rPr lang="en-US" sz="3800" i="1">
                            <a:latin typeface="Cambria Math"/>
                          </a:rPr>
                          <m:t>(</m:t>
                        </m:r>
                        <m:sSub>
                          <m:sSubPr>
                            <m:ctrlPr>
                              <a:rPr lang="en-US" sz="3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800" i="1">
                                <a:latin typeface="Cambria Math"/>
                                <a:ea typeface="Cambria Math"/>
                              </a:rPr>
                              <m:t>𝜏</m:t>
                            </m:r>
                          </m:e>
                          <m:sub>
                            <m:r>
                              <a:rPr lang="en-US" sz="38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3800" i="1">
                            <a:latin typeface="Cambria Math"/>
                          </a:rPr>
                          <m:t>𝑠</m:t>
                        </m:r>
                        <m:r>
                          <a:rPr lang="en-US" sz="3800" i="1">
                            <a:latin typeface="Cambria Math"/>
                          </a:rPr>
                          <m:t>+1)(</m:t>
                        </m:r>
                        <m:sSub>
                          <m:sSubPr>
                            <m:ctrlPr>
                              <a:rPr lang="en-US" sz="3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800" i="1">
                                <a:latin typeface="Cambria Math"/>
                                <a:ea typeface="Cambria Math"/>
                              </a:rPr>
                              <m:t>𝜏</m:t>
                            </m:r>
                          </m:e>
                          <m:sub>
                            <m:r>
                              <a:rPr lang="en-US" sz="38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sz="3800" i="1">
                            <a:latin typeface="Cambria Math"/>
                          </a:rPr>
                          <m:t>𝑠</m:t>
                        </m:r>
                        <m:r>
                          <a:rPr lang="en-US" sz="3800" i="1">
                            <a:latin typeface="Cambria Math"/>
                          </a:rPr>
                          <m:t>+1)</m:t>
                        </m:r>
                      </m:den>
                    </m:f>
                  </m:oMath>
                </a14:m>
                <a:endParaRPr lang="en-US" sz="3800" b="1" dirty="0" smtClean="0">
                  <a:solidFill>
                    <a:srgbClr val="0070C0"/>
                  </a:solidFill>
                </a:endParaRPr>
              </a:p>
              <a:p>
                <a:pPr lvl="1"/>
                <a:r>
                  <a:rPr lang="en-US" sz="3800" dirty="0" smtClean="0"/>
                  <a:t>System type = 1</a:t>
                </a:r>
              </a:p>
              <a:p>
                <a:pPr lvl="1"/>
                <a:endParaRPr lang="en-US" sz="1900" dirty="0" smtClean="0"/>
              </a:p>
              <a:p>
                <a:pPr lvl="1"/>
                <a:r>
                  <a:rPr lang="en-US" sz="3800" dirty="0" smtClean="0">
                    <a:solidFill>
                      <a:srgbClr val="0070C0"/>
                    </a:solidFill>
                  </a:rPr>
                  <a:t>Steady-State Tracking Error </a:t>
                </a:r>
                <a:r>
                  <a:rPr lang="en-US" sz="3800" dirty="0" smtClean="0"/>
                  <a:t>for </a:t>
                </a:r>
                <a:r>
                  <a:rPr lang="en-US" sz="3800" dirty="0" smtClean="0">
                    <a:solidFill>
                      <a:srgbClr val="0070C0"/>
                    </a:solidFill>
                  </a:rPr>
                  <a:t>Ramp</a:t>
                </a:r>
                <a:r>
                  <a:rPr lang="en-US" sz="3800" dirty="0" smtClean="0"/>
                  <a:t> </a:t>
                </a:r>
                <a:r>
                  <a:rPr lang="en-US" sz="3800" dirty="0"/>
                  <a:t>i</a:t>
                </a:r>
                <a:r>
                  <a:rPr lang="en-US" sz="3800" dirty="0" smtClean="0"/>
                  <a:t>nput  </a:t>
                </a:r>
                <a14:m>
                  <m:oMath xmlns:m="http://schemas.openxmlformats.org/officeDocument/2006/math">
                    <m:r>
                      <a:rPr lang="en-US" sz="3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𝑟</m:t>
                    </m:r>
                    <m:d>
                      <m:dPr>
                        <m:ctrlPr>
                          <a:rPr lang="en-US" sz="3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3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38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sz="3800" dirty="0" smtClean="0"/>
                  <a:t>is</a:t>
                </a:r>
              </a:p>
              <a:p>
                <a:pPr lvl="1"/>
                <a:endParaRPr lang="en-US" sz="2900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(∞)</m:t>
                      </m:r>
                      <m:r>
                        <a:rPr lang="en-US" sz="3200" i="1">
                          <a:latin typeface="Cambria Math"/>
                        </a:rPr>
                        <m:t>=</m:t>
                      </m:r>
                      <m:r>
                        <m:rPr>
                          <m:nor/>
                        </m:rPr>
                        <a:rPr lang="en-US" sz="3200" dirty="0"/>
                        <m:t> </m:t>
                      </m:r>
                      <m:func>
                        <m:func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320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𝑟</m:t>
                          </m:r>
                          <m:d>
                            <m:d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𝑦</m:t>
                          </m:r>
                          <m:d>
                            <m:d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)=</m:t>
                          </m:r>
                          <m:func>
                            <m:func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3200">
                                      <a:latin typeface="Cambria Math" panose="02040503050406030204" pitchFamily="18" charset="0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→0</m:t>
                                  </m:r>
                                </m:lim>
                              </m:limLow>
                            </m:fName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d>
                                <m:d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en-US" sz="2900" dirty="0" smtClean="0"/>
              </a:p>
              <a:p>
                <a:pPr marL="457200" lvl="1" indent="0">
                  <a:buNone/>
                </a:pPr>
                <a:r>
                  <a:rPr lang="en-US" sz="2900" dirty="0" smtClean="0"/>
                  <a:t>              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func>
                    <m:f>
                      <m:f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d>
                          <m:d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den>
                    </m:f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3200" dirty="0" smtClean="0"/>
              </a:p>
              <a:p>
                <a:pPr marL="457200" lvl="1" indent="0">
                  <a:buNone/>
                </a:pPr>
                <a:endParaRPr lang="en-US" sz="3300" dirty="0" smtClean="0"/>
              </a:p>
              <a:p>
                <a:pPr marL="457200" lvl="1" indent="0">
                  <a:buNone/>
                </a:pPr>
                <a:r>
                  <a:rPr lang="en-US" sz="2900" dirty="0" smtClean="0"/>
                  <a:t>             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𝑠</m:t>
                        </m:r>
                        <m:f>
                          <m:fPr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 (</m:t>
                            </m:r>
                            <m:sSub>
                              <m:sSubPr>
                                <m:ctrlPr>
                                  <a:rPr lang="en-US" sz="3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+1)(</m:t>
                            </m:r>
                            <m:sSub>
                              <m:sSubPr>
                                <m:ctrlPr>
                                  <a:rPr lang="en-US" sz="3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+1)</m:t>
                            </m:r>
                          </m:num>
                          <m:den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 (</m:t>
                            </m:r>
                            <m:sSub>
                              <m:sSubPr>
                                <m:ctrlPr>
                                  <a:rPr lang="en-US" sz="3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+1)(</m:t>
                            </m:r>
                            <m:sSub>
                              <m:sSubPr>
                                <m:ctrlPr>
                                  <a:rPr lang="en-US" sz="3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+1)+</m:t>
                            </m:r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d>
                              <m:dPr>
                                <m:ctrlPr>
                                  <a:rPr lang="en-US" sz="32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3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  <m:r>
                                  <a:rPr lang="en-US" sz="320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32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US" sz="32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3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3200" i="1"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sz="32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sz="3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3200" i="1"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e>
                                      <m:sub>
                                        <m:r>
                                          <a:rPr lang="en-US" sz="3200" i="1">
                                            <a:latin typeface="Cambria Math" panose="02040503050406030204" pitchFamily="18" charset="0"/>
                                          </a:rPr>
                                          <m:t>𝐼</m:t>
                                        </m:r>
                                      </m:sub>
                                    </m:sSub>
                                  </m:den>
                                </m:f>
                                <m:r>
                                  <a:rPr lang="en-US" sz="32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sz="3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3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sz="3200" i="1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sub>
                                </m:sSub>
                                <m:r>
                                  <a:rPr lang="en-US" sz="320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</m:d>
                          </m:den>
                        </m:f>
                        <m:f>
                          <m:fPr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32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320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sz="32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3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/</m:t>
                            </m:r>
                            <m:sSub>
                              <m:sSubPr>
                                <m:ctrlPr>
                                  <a:rPr lang="en-US" sz="3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3200" i="1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</m:sub>
                            </m:sSub>
                          </m:den>
                        </m:f>
                      </m:e>
                    </m:func>
                  </m:oMath>
                </a14:m>
                <a:endParaRPr lang="en-US" sz="3200" dirty="0" smtClean="0"/>
              </a:p>
              <a:p>
                <a:pPr marL="457200" lvl="1" indent="0">
                  <a:buNone/>
                </a:pPr>
                <a:endParaRPr lang="en-US" sz="2900" dirty="0" smtClean="0"/>
              </a:p>
              <a:p>
                <a:pPr marL="457200" lvl="1" indent="0">
                  <a:buNone/>
                </a:pPr>
                <a:endParaRPr lang="en-US" sz="1600" dirty="0" smtClean="0"/>
              </a:p>
              <a:p>
                <a:pPr lvl="1"/>
                <a:r>
                  <a:rPr lang="en-US" sz="3800" dirty="0" smtClean="0"/>
                  <a:t>Similarly improved performance as </a:t>
                </a:r>
                <a:r>
                  <a:rPr lang="en-US" sz="3800" i="1" dirty="0" smtClean="0"/>
                  <a:t>PI</a:t>
                </a:r>
                <a:r>
                  <a:rPr lang="en-US" sz="3800" dirty="0" smtClean="0"/>
                  <a:t>-control</a:t>
                </a:r>
              </a:p>
              <a:p>
                <a:pPr marL="457200" lvl="1" indent="0">
                  <a:buNone/>
                </a:pPr>
                <a:endParaRPr lang="en-US" sz="1300" dirty="0"/>
              </a:p>
              <a:p>
                <a:pPr marL="457200" lvl="1" indent="0">
                  <a:buNone/>
                </a:pPr>
                <a:endParaRPr lang="en-US" sz="1300" dirty="0"/>
              </a:p>
              <a:p>
                <a:pPr lvl="1"/>
                <a:r>
                  <a:rPr lang="en-US" sz="3800" dirty="0" smtClean="0"/>
                  <a:t>It improves transient performance </a:t>
                </a:r>
                <a:r>
                  <a:rPr lang="en-US" sz="3800" dirty="0" smtClean="0">
                    <a:solidFill>
                      <a:schemeClr val="bg1">
                        <a:lumMod val="50000"/>
                      </a:schemeClr>
                    </a:solidFill>
                  </a:rPr>
                  <a:t>(next page)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9552" y="548680"/>
                <a:ext cx="8136904" cy="6120680"/>
              </a:xfrm>
              <a:blipFill>
                <a:blip r:embed="rId2"/>
                <a:stretch>
                  <a:fillRect t="-21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5083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548681"/>
            <a:ext cx="7704856" cy="3528392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 smtClean="0"/>
              <a:t>        </a:t>
            </a:r>
            <a:r>
              <a:rPr lang="en-US" sz="2800" b="1" dirty="0" smtClean="0">
                <a:solidFill>
                  <a:srgbClr val="0070C0"/>
                </a:solidFill>
              </a:rPr>
              <a:t>Transient Performance</a:t>
            </a:r>
          </a:p>
          <a:p>
            <a:pPr marL="0" indent="0">
              <a:buNone/>
            </a:pPr>
            <a:endParaRPr lang="en-US" sz="2800" b="1" dirty="0">
              <a:solidFill>
                <a:srgbClr val="0070C0"/>
              </a:solidFill>
            </a:endParaRPr>
          </a:p>
          <a:p>
            <a:pPr lvl="1"/>
            <a:r>
              <a:rPr lang="en-US" sz="2400" dirty="0" smtClean="0"/>
              <a:t>Has one more zero than </a:t>
            </a:r>
            <a:r>
              <a:rPr lang="en-US" sz="2400" i="1" dirty="0" smtClean="0"/>
              <a:t>PI</a:t>
            </a:r>
            <a:r>
              <a:rPr lang="en-US" sz="2400" dirty="0" smtClean="0"/>
              <a:t>-control</a:t>
            </a:r>
          </a:p>
          <a:p>
            <a:pPr marL="457200" lvl="1" indent="0">
              <a:buNone/>
            </a:pPr>
            <a:endParaRPr lang="en-US" sz="1000" dirty="0" smtClean="0"/>
          </a:p>
          <a:p>
            <a:pPr lvl="1"/>
            <a:r>
              <a:rPr lang="en-US" sz="2400" dirty="0" smtClean="0"/>
              <a:t>Poles further away from imaginary axis </a:t>
            </a:r>
          </a:p>
          <a:p>
            <a:pPr marL="457200" lvl="1" indent="0">
              <a:buNone/>
            </a:pPr>
            <a:r>
              <a:rPr lang="en-US" sz="1200" dirty="0">
                <a:sym typeface="Wingdings" pitchFamily="2" charset="2"/>
              </a:rPr>
              <a:t> </a:t>
            </a:r>
            <a:endParaRPr lang="en-US" sz="1200" dirty="0" smtClean="0">
              <a:sym typeface="Wingdings" pitchFamily="2" charset="2"/>
            </a:endParaRPr>
          </a:p>
          <a:p>
            <a:pPr marL="457200" lvl="1" indent="0">
              <a:buNone/>
            </a:pPr>
            <a:r>
              <a:rPr lang="en-US" sz="2400" dirty="0">
                <a:sym typeface="Wingdings" pitchFamily="2" charset="2"/>
              </a:rPr>
              <a:t> </a:t>
            </a:r>
            <a:r>
              <a:rPr lang="en-US" sz="2400" dirty="0" smtClean="0">
                <a:sym typeface="Wingdings" pitchFamily="2" charset="2"/>
              </a:rPr>
              <a:t>   </a:t>
            </a:r>
            <a:r>
              <a:rPr lang="en-US" sz="2400" dirty="0" smtClean="0">
                <a:solidFill>
                  <a:srgbClr val="0070C0"/>
                </a:solidFill>
                <a:sym typeface="Wingdings" pitchFamily="2" charset="2"/>
              </a:rPr>
              <a:t></a:t>
            </a:r>
            <a:r>
              <a:rPr lang="en-US" sz="2400" dirty="0" smtClean="0">
                <a:sym typeface="Wingdings" pitchFamily="2" charset="2"/>
              </a:rPr>
              <a:t> better damping effect than </a:t>
            </a:r>
            <a:r>
              <a:rPr lang="en-US" sz="2400" i="1" dirty="0" smtClean="0">
                <a:sym typeface="Wingdings" pitchFamily="2" charset="2"/>
              </a:rPr>
              <a:t>P</a:t>
            </a:r>
            <a:r>
              <a:rPr lang="en-US" sz="2400" dirty="0" smtClean="0">
                <a:sym typeface="Wingdings" pitchFamily="2" charset="2"/>
              </a:rPr>
              <a:t>-control</a:t>
            </a:r>
          </a:p>
          <a:p>
            <a:pPr marL="457200" lvl="1" indent="0">
              <a:buNone/>
            </a:pPr>
            <a:endParaRPr lang="en-US" sz="1200" dirty="0" smtClean="0">
              <a:sym typeface="Wingdings" pitchFamily="2" charset="2"/>
            </a:endParaRPr>
          </a:p>
          <a:p>
            <a:pPr lvl="1"/>
            <a:r>
              <a:rPr lang="en-US" sz="2400" dirty="0" smtClean="0">
                <a:sym typeface="Wingdings" pitchFamily="2" charset="2"/>
              </a:rPr>
              <a:t>Always stable for large  </a:t>
            </a:r>
            <a:r>
              <a:rPr lang="en-US" sz="2400" i="1" dirty="0" smtClean="0">
                <a:sym typeface="Wingdings" pitchFamily="2" charset="2"/>
              </a:rPr>
              <a:t>K</a:t>
            </a:r>
            <a:endParaRPr lang="en-US" sz="2400" i="1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395536" y="4509120"/>
            <a:ext cx="8568952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Recall </a:t>
            </a:r>
            <a:r>
              <a:rPr lang="en-US" dirty="0"/>
              <a:t>from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smtClean="0">
                <a:solidFill>
                  <a:srgbClr val="C00000"/>
                </a:solidFill>
              </a:rPr>
              <a:t>Lectrure-3:</a:t>
            </a:r>
            <a:endParaRPr lang="en-US" b="1" dirty="0">
              <a:solidFill>
                <a:srgbClr val="C00000"/>
              </a:solidFill>
            </a:endParaRPr>
          </a:p>
          <a:p>
            <a:endParaRPr lang="en-US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zero near a pole reduces the effect of the pole on </a:t>
            </a:r>
            <a:r>
              <a:rPr lang="en-US" dirty="0" smtClean="0"/>
              <a:t>response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zero on RHP --&gt; non-minimum-phase </a:t>
            </a:r>
            <a:r>
              <a:rPr lang="en-US" dirty="0" smtClean="0"/>
              <a:t>system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real zero on LHP moving towards imaginary axis will increase overshoot and rise </a:t>
            </a:r>
            <a:r>
              <a:rPr lang="en-US" dirty="0" smtClean="0"/>
              <a:t>time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pair of complex conjugate zeros on LHP, moving toward imaginary axis, will increase </a:t>
            </a:r>
            <a:r>
              <a:rPr lang="en-US" dirty="0" smtClean="0"/>
              <a:t>overshoot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962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620688"/>
            <a:ext cx="6696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70C0"/>
                </a:solidFill>
              </a:rPr>
              <a:t>Typical Unit Step Response of </a:t>
            </a:r>
            <a:r>
              <a:rPr lang="en-US" sz="2800" b="1" i="1" dirty="0" smtClean="0">
                <a:solidFill>
                  <a:srgbClr val="0070C0"/>
                </a:solidFill>
              </a:rPr>
              <a:t>PID</a:t>
            </a:r>
            <a:r>
              <a:rPr lang="en-US" sz="2800" b="1" dirty="0" smtClean="0">
                <a:solidFill>
                  <a:srgbClr val="0070C0"/>
                </a:solidFill>
              </a:rPr>
              <a:t>-Control</a:t>
            </a:r>
            <a:endParaRPr lang="en-US" sz="2800" b="1" dirty="0">
              <a:solidFill>
                <a:srgbClr val="0070C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916832"/>
            <a:ext cx="7986596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508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5576" y="3212976"/>
                <a:ext cx="7937597" cy="3024336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sz="2800" b="1" dirty="0" smtClean="0">
                    <a:solidFill>
                      <a:srgbClr val="C00000"/>
                    </a:solidFill>
                  </a:rPr>
                  <a:t>Example:</a:t>
                </a:r>
                <a:r>
                  <a:rPr lang="en-US" sz="2800" dirty="0" smtClean="0">
                    <a:solidFill>
                      <a:srgbClr val="C00000"/>
                    </a:solidFill>
                  </a:rPr>
                  <a:t> </a:t>
                </a:r>
              </a:p>
              <a:p>
                <a:pPr marL="0" indent="0">
                  <a:buNone/>
                </a:pPr>
                <a:endParaRPr lang="en-US" sz="1200" dirty="0" smtClean="0"/>
              </a:p>
              <a:p>
                <a:pPr marL="0" indent="0">
                  <a:buNone/>
                </a:pPr>
                <a:r>
                  <a:rPr lang="en-US" sz="2400" dirty="0" smtClean="0"/>
                  <a:t>       A = 1/6 ,   </a:t>
                </a:r>
                <a:r>
                  <a:rPr lang="en-US" sz="2400" dirty="0" smtClean="0">
                    <a:latin typeface="Symbol" pitchFamily="18" charset="2"/>
                  </a:rPr>
                  <a:t>t</a:t>
                </a:r>
                <a:r>
                  <a:rPr lang="en-US" sz="2400" baseline="-25000" dirty="0" smtClean="0"/>
                  <a:t>1 </a:t>
                </a:r>
                <a:r>
                  <a:rPr lang="en-US" sz="2400" dirty="0"/>
                  <a:t>=  1/2 , </a:t>
                </a:r>
                <a:r>
                  <a:rPr lang="en-US" sz="2400" dirty="0" smtClean="0"/>
                  <a:t> </a:t>
                </a:r>
                <a:r>
                  <a:rPr lang="en-US" sz="2400" dirty="0" smtClean="0">
                    <a:latin typeface="Symbol" pitchFamily="18" charset="2"/>
                  </a:rPr>
                  <a:t>t</a:t>
                </a:r>
                <a:r>
                  <a:rPr lang="en-US" sz="2400" baseline="-25000" dirty="0" smtClean="0"/>
                  <a:t>2  </a:t>
                </a:r>
                <a:r>
                  <a:rPr lang="en-US" sz="2400" dirty="0" smtClean="0"/>
                  <a:t>= 1/3</a:t>
                </a:r>
              </a:p>
              <a:p>
                <a:pPr marL="0" indent="0">
                  <a:buNone/>
                </a:pPr>
                <a:endParaRPr lang="en-US" sz="1400" b="0" i="0" dirty="0" smtClean="0">
                  <a:latin typeface="Cambria Math"/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sz="2600" b="1" i="0" dirty="0" smtClean="0">
                    <a:solidFill>
                      <a:srgbClr val="0070C0"/>
                    </a:solidFill>
                    <a:latin typeface="Cambria Math"/>
                    <a:sym typeface="Wingdings" panose="05000000000000000000" pitchFamily="2" charset="2"/>
                  </a:rPr>
                  <a:t></a:t>
                </a:r>
              </a:p>
              <a:p>
                <a:pPr marL="0" indent="0">
                  <a:buNone/>
                </a:pPr>
                <a:r>
                  <a:rPr lang="en-US" sz="2000" b="0" dirty="0" smtClean="0"/>
                  <a:t>      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b="0" i="0" smtClean="0">
                        <a:latin typeface="Cambria Math"/>
                      </a:rPr>
                      <m:t>C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/>
                          </a:rPr>
                          <m:t>s</m:t>
                        </m:r>
                      </m:e>
                    </m:d>
                    <m:r>
                      <a:rPr lang="en-US" sz="2000" b="0" i="0" smtClean="0">
                        <a:latin typeface="Cambria Math"/>
                      </a:rPr>
                      <m:t>=</m:t>
                    </m:r>
                    <m:r>
                      <a:rPr lang="en-US" sz="2000" i="1">
                        <a:latin typeface="Cambria Math"/>
                      </a:rPr>
                      <m:t>𝐾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/>
                          </a:rPr>
                          <m:t>1+</m:t>
                        </m:r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2000" i="1">
                                <a:latin typeface="Cambria Math"/>
                              </a:rPr>
                              <m:t>𝑠</m:t>
                            </m:r>
                          </m:den>
                        </m:f>
                        <m:r>
                          <a:rPr lang="en-US" sz="2000" i="1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r>
                          <a:rPr lang="en-US" sz="2000" i="1"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/>
                              </a:rPr>
                              <m:t>𝐷</m:t>
                            </m:r>
                          </m:sub>
                        </m:sSub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000" b="0" i="1" smtClean="0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/>
                              </a:rPr>
                              <m:t>𝑃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/>
                          </a:rPr>
                          <m:t>𝑠</m:t>
                        </m:r>
                        <m:r>
                          <a:rPr lang="en-US" sz="2000" b="0" i="1" smtClean="0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/>
                              </a:rPr>
                              <m:t>𝐼</m:t>
                            </m:r>
                          </m:sub>
                        </m:sSub>
                      </m:num>
                      <m:den>
                        <m:r>
                          <a:rPr lang="en-US" sz="2000" b="0" i="1" smtClean="0">
                            <a:latin typeface="Cambria Math"/>
                          </a:rPr>
                          <m:t>𝑠</m:t>
                        </m:r>
                      </m:den>
                    </m:f>
                  </m:oMath>
                </a14:m>
                <a:endParaRPr lang="en-US" sz="2000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:r>
                  <a:rPr lang="en-US" sz="2000" b="0" dirty="0" smtClean="0"/>
                  <a:t>     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</m:oMath>
                </a14:m>
                <a:endParaRPr lang="en-US" sz="2000" b="0" i="1" dirty="0" smtClean="0">
                  <a:latin typeface="Cambria Math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5576" y="3212976"/>
                <a:ext cx="7937597" cy="3024336"/>
              </a:xfrm>
              <a:blipFill>
                <a:blip r:embed="rId2"/>
                <a:stretch>
                  <a:fillRect l="-1613" t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/>
              <p:cNvSpPr txBox="1">
                <a:spLocks/>
              </p:cNvSpPr>
              <p:nvPr/>
            </p:nvSpPr>
            <p:spPr>
              <a:xfrm>
                <a:off x="755576" y="404664"/>
                <a:ext cx="4752528" cy="266429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dirty="0" smtClean="0"/>
                  <a:t>Unity feedback system with</a:t>
                </a:r>
              </a:p>
              <a:p>
                <a:pPr marL="0" indent="0">
                  <a:buFont typeface="Arial" pitchFamily="34" charset="0"/>
                  <a:buNone/>
                </a:pPr>
                <a:endParaRPr lang="en-US" sz="220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/>
                        </a:rPr>
                        <m:t>𝐺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/>
                            </a:rPr>
                            <m:t>𝐴</m:t>
                          </m:r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en-US" sz="1800" i="1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i="1">
                                          <a:latin typeface="Cambria Math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1800" i="1">
                                          <a:latin typeface="Cambria Math"/>
                                        </a:rPr>
                                        <m:t>𝐼</m:t>
                                      </m:r>
                                    </m:sub>
                                  </m:sSub>
                                  <m:r>
                                    <a:rPr lang="en-US" sz="1800" i="1">
                                      <a:latin typeface="Cambria Math"/>
                                    </a:rPr>
                                    <m:t>𝑠</m:t>
                                  </m:r>
                                </m:den>
                              </m:f>
                              <m:r>
                                <a:rPr lang="en-US" sz="1800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sub>
                                  </m:sSub>
                                  <m:r>
                                    <a:rPr lang="en-US" sz="1800" i="1">
                                      <a:latin typeface="Cambria Math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/>
                                    </a:rPr>
                                    <m:t>𝐷</m:t>
                                  </m:r>
                                </m:sub>
                              </m:sSub>
                              <m:r>
                                <a:rPr lang="en-US" sz="1800" i="1">
                                  <a:latin typeface="Cambria Math"/>
                                </a:rPr>
                                <m:t>𝑠</m:t>
                              </m:r>
                              <m:r>
                                <m:rPr>
                                  <m:nor/>
                                </m:rPr>
                                <a:rPr lang="en-US" sz="1800" dirty="0"/>
                                <m:t> </m:t>
                              </m:r>
                            </m:e>
                          </m:d>
                        </m:num>
                        <m:den>
                          <m:r>
                            <a:rPr lang="en-US" sz="18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 i="1">
                              <a:latin typeface="Cambria Math"/>
                            </a:rPr>
                            <m:t>𝑠</m:t>
                          </m:r>
                          <m:r>
                            <a:rPr lang="en-US" sz="1800" i="1">
                              <a:latin typeface="Cambria Math"/>
                            </a:rPr>
                            <m:t>+1)(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800" i="1">
                              <a:latin typeface="Cambria Math"/>
                            </a:rPr>
                            <m:t>𝑠</m:t>
                          </m:r>
                          <m:r>
                            <a:rPr lang="en-US" sz="1800" i="1">
                              <a:latin typeface="Cambria Math"/>
                            </a:rPr>
                            <m:t>+1)</m:t>
                          </m:r>
                        </m:den>
                      </m:f>
                    </m:oMath>
                  </m:oMathPara>
                </a14:m>
                <a:endParaRPr lang="en-US" sz="18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200" dirty="0"/>
                  <a:t>         </a:t>
                </a:r>
                <a14:m>
                  <m:oMath xmlns:m="http://schemas.openxmlformats.org/officeDocument/2006/math">
                    <m:r>
                      <a:rPr lang="en-US" sz="220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/>
                          </a:rPr>
                          <m:t>𝐴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𝐾</m:t>
                        </m:r>
                        <m:d>
                          <m:d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200" i="1">
                                <a:latin typeface="Cambria Math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200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sz="22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US" sz="2200" i="1">
                                    <a:latin typeface="Cambria Math"/>
                                  </a:rPr>
                                  <m:t>𝑠</m:t>
                                </m:r>
                              </m:den>
                            </m:f>
                            <m:r>
                              <a:rPr lang="en-US" sz="2200" i="1">
                                <a:latin typeface="Cambria Math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200" i="1"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2200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sub>
                            </m:sSub>
                            <m:r>
                              <a:rPr lang="en-US" sz="2200" i="1">
                                <a:latin typeface="Cambria Math"/>
                              </a:rPr>
                              <m:t>𝑠</m:t>
                            </m:r>
                            <m:r>
                              <m:rPr>
                                <m:nor/>
                              </m:rPr>
                              <a:rPr lang="en-US" sz="2200" dirty="0"/>
                              <m:t> </m:t>
                            </m:r>
                          </m:e>
                        </m:d>
                      </m:num>
                      <m:den>
                        <m:r>
                          <a:rPr lang="en-US" sz="2200" i="1">
                            <a:latin typeface="Cambria Math"/>
                          </a:rPr>
                          <m:t>(</m:t>
                        </m:r>
                        <m:sSub>
                          <m:sSub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i="1">
                                <a:latin typeface="Cambria Math"/>
                                <a:ea typeface="Cambria Math"/>
                              </a:rPr>
                              <m:t>𝜏</m:t>
                            </m:r>
                          </m:e>
                          <m:sub>
                            <m:r>
                              <a:rPr lang="en-US" sz="22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2200" i="1">
                            <a:latin typeface="Cambria Math"/>
                          </a:rPr>
                          <m:t>𝑠</m:t>
                        </m:r>
                        <m:r>
                          <a:rPr lang="en-US" sz="2200" i="1">
                            <a:latin typeface="Cambria Math"/>
                          </a:rPr>
                          <m:t>+1)(</m:t>
                        </m:r>
                        <m:sSub>
                          <m:sSub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i="1">
                                <a:latin typeface="Cambria Math"/>
                                <a:ea typeface="Cambria Math"/>
                              </a:rPr>
                              <m:t>𝜏</m:t>
                            </m:r>
                          </m:e>
                          <m:sub>
                            <m:r>
                              <a:rPr lang="en-US" sz="22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sz="2200" i="1">
                            <a:latin typeface="Cambria Math"/>
                          </a:rPr>
                          <m:t>𝑠</m:t>
                        </m:r>
                        <m:r>
                          <a:rPr lang="en-US" sz="2200" i="1">
                            <a:latin typeface="Cambria Math"/>
                          </a:rPr>
                          <m:t>+1)</m:t>
                        </m:r>
                      </m:den>
                    </m:f>
                  </m:oMath>
                </a14:m>
                <a:endParaRPr lang="en-US" sz="2200" dirty="0" smtClean="0"/>
              </a:p>
              <a:p>
                <a:pPr marL="0" indent="0">
                  <a:buFont typeface="Arial" pitchFamily="34" charset="0"/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5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404664"/>
                <a:ext cx="4752528" cy="2664296"/>
              </a:xfrm>
              <a:prstGeom prst="rect">
                <a:avLst/>
              </a:prstGeom>
              <a:blipFill>
                <a:blip r:embed="rId3"/>
                <a:stretch>
                  <a:fillRect l="-2051" t="-18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764704"/>
            <a:ext cx="3185069" cy="10769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3995936" y="2363256"/>
                <a:ext cx="3704860" cy="4711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>
                    <a:latin typeface="Cambria Math"/>
                  </a:rPr>
                  <a:t>(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1600" dirty="0"/>
                  <a:t>,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𝐼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1600" dirty="0"/>
                  <a:t>   and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</m:den>
                    </m:f>
                    <m:r>
                      <a:rPr lang="en-US" sz="1600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1600" i="1" dirty="0">
                    <a:latin typeface="Cambria Math"/>
                  </a:rPr>
                  <a:t> </a:t>
                </a:r>
                <a:r>
                  <a:rPr lang="en-US" sz="1600" dirty="0">
                    <a:latin typeface="Cambria Math"/>
                  </a:rPr>
                  <a:t>)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36" y="2363256"/>
                <a:ext cx="3704860" cy="471155"/>
              </a:xfrm>
              <a:prstGeom prst="rect">
                <a:avLst/>
              </a:prstGeom>
              <a:blipFill>
                <a:blip r:embed="rId5"/>
                <a:stretch>
                  <a:fillRect l="-9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2486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404664"/>
            <a:ext cx="64454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0070C0"/>
                </a:solidFill>
              </a:rPr>
              <a:t>Comparison of Typical Unit Step Responses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3068960"/>
            <a:ext cx="1296144" cy="72008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253887"/>
            <a:ext cx="7940647" cy="507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307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controls.ame.nd.edu/ame301/hw7/specification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59" y="1071626"/>
            <a:ext cx="4553263" cy="3396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33899"/>
            <a:ext cx="8087683" cy="668718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PID Tuning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071626"/>
            <a:ext cx="4932040" cy="329347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Tuning parameters: </a:t>
            </a:r>
            <a:r>
              <a:rPr lang="en-US" sz="2400" i="1" dirty="0" err="1" smtClean="0">
                <a:latin typeface="Cambria Math"/>
              </a:rPr>
              <a:t>K</a:t>
            </a:r>
            <a:r>
              <a:rPr lang="en-US" sz="2400" i="1" baseline="-25000" dirty="0" err="1">
                <a:latin typeface="Cambria Math"/>
              </a:rPr>
              <a:t>p</a:t>
            </a:r>
            <a:r>
              <a:rPr lang="en-US" sz="2400" i="1" baseline="-25000" dirty="0" smtClean="0">
                <a:latin typeface="Cambria Math"/>
              </a:rPr>
              <a:t>  </a:t>
            </a:r>
            <a:r>
              <a:rPr lang="en-US" sz="2400" i="1" dirty="0" smtClean="0">
                <a:latin typeface="Cambria Math"/>
              </a:rPr>
              <a:t>, K</a:t>
            </a:r>
            <a:r>
              <a:rPr lang="en-US" sz="2400" i="1" baseline="-25000" dirty="0">
                <a:latin typeface="Cambria Math"/>
              </a:rPr>
              <a:t>i</a:t>
            </a:r>
            <a:r>
              <a:rPr lang="en-US" sz="2400" dirty="0" smtClean="0">
                <a:latin typeface="Cambria Math"/>
              </a:rPr>
              <a:t>  , </a:t>
            </a:r>
            <a:r>
              <a:rPr lang="en-US" sz="2400" i="1" dirty="0" err="1" smtClean="0">
                <a:latin typeface="Cambria Math"/>
              </a:rPr>
              <a:t>K</a:t>
            </a:r>
            <a:r>
              <a:rPr lang="en-US" sz="2400" i="1" baseline="-25000" dirty="0" err="1">
                <a:latin typeface="Cambria Math"/>
              </a:rPr>
              <a:t>d</a:t>
            </a:r>
            <a:r>
              <a:rPr lang="en-US" sz="2400" i="1" baseline="-25000" dirty="0" smtClean="0">
                <a:latin typeface="Cambria Math"/>
              </a:rPr>
              <a:t> </a:t>
            </a:r>
          </a:p>
          <a:p>
            <a:pPr marL="0" indent="0">
              <a:buNone/>
            </a:pPr>
            <a:endParaRPr lang="en-US" sz="1400" i="1" baseline="-25000" dirty="0" smtClean="0">
              <a:latin typeface="Cambria Math"/>
            </a:endParaRPr>
          </a:p>
          <a:p>
            <a:r>
              <a:rPr lang="en-US" sz="2400" dirty="0" smtClean="0"/>
              <a:t>Control requirements:</a:t>
            </a:r>
          </a:p>
          <a:p>
            <a:pPr marL="0" indent="0">
              <a:buNone/>
            </a:pPr>
            <a:endParaRPr lang="en-US" sz="1200" dirty="0" smtClean="0"/>
          </a:p>
          <a:p>
            <a:pPr lvl="1"/>
            <a:r>
              <a:rPr lang="en-US" sz="2400" dirty="0" smtClean="0"/>
              <a:t>Steady-State Error</a:t>
            </a:r>
          </a:p>
          <a:p>
            <a:pPr lvl="1"/>
            <a:r>
              <a:rPr lang="en-US" sz="2400" dirty="0" smtClean="0"/>
              <a:t>Overshoot</a:t>
            </a:r>
          </a:p>
          <a:p>
            <a:pPr lvl="1"/>
            <a:r>
              <a:rPr lang="en-US" sz="2400" dirty="0" smtClean="0"/>
              <a:t>Rise Time</a:t>
            </a:r>
          </a:p>
          <a:p>
            <a:pPr lvl="1"/>
            <a:r>
              <a:rPr lang="en-US" sz="2400" dirty="0" smtClean="0"/>
              <a:t>Settling Time</a:t>
            </a:r>
            <a:endParaRPr lang="en-US" sz="2400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0944982"/>
              </p:ext>
            </p:extLst>
          </p:nvPr>
        </p:nvGraphicFramePr>
        <p:xfrm>
          <a:off x="251520" y="4637043"/>
          <a:ext cx="8712970" cy="17442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50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25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425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42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1857">
                <a:tc>
                  <a:txBody>
                    <a:bodyPr/>
                    <a:lstStyle/>
                    <a:p>
                      <a:r>
                        <a:rPr lang="en-US" dirty="0" smtClean="0"/>
                        <a:t>PID Gain</a:t>
                      </a:r>
                      <a:endParaRPr lang="en-US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Steady</a:t>
                      </a:r>
                      <a:r>
                        <a:rPr lang="en-US" baseline="0" dirty="0" smtClean="0"/>
                        <a:t>-State Error</a:t>
                      </a:r>
                      <a:endParaRPr lang="en-US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% Overshoot</a:t>
                      </a:r>
                      <a:endParaRPr lang="en-US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Rise Time</a:t>
                      </a:r>
                      <a:endParaRPr lang="en-US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Settling Time</a:t>
                      </a:r>
                      <a:endParaRPr lang="en-US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775"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err="1" smtClean="0">
                          <a:latin typeface="Cambria Math"/>
                        </a:rPr>
                        <a:t>K</a:t>
                      </a:r>
                      <a:r>
                        <a:rPr lang="en-US" sz="1800" i="1" baseline="-25000" dirty="0" err="1" smtClean="0">
                          <a:latin typeface="Cambria Math"/>
                        </a:rPr>
                        <a:t>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Decrease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Increase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Decrease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Small change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0908"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smtClean="0">
                          <a:latin typeface="Cambria Math"/>
                        </a:rPr>
                        <a:t>K</a:t>
                      </a:r>
                      <a:r>
                        <a:rPr lang="en-US" sz="1800" i="1" baseline="-25000" dirty="0" smtClean="0">
                          <a:latin typeface="Cambria Math"/>
                        </a:rPr>
                        <a:t>i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Large decrease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Increase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Decrease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Increase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9607"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err="1" smtClean="0">
                          <a:latin typeface="Cambria Math"/>
                        </a:rPr>
                        <a:t>K</a:t>
                      </a:r>
                      <a:r>
                        <a:rPr lang="en-US" sz="1800" i="1" baseline="-25000" dirty="0" err="1" smtClean="0">
                          <a:latin typeface="Cambria Math"/>
                        </a:rPr>
                        <a:t>d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 effects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Decreases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Small decrease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Decreases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32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666328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Comparison</a:t>
            </a:r>
            <a:endParaRPr lang="en-US" sz="3200" b="1" dirty="0">
              <a:solidFill>
                <a:srgbClr val="0070C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9928060"/>
              </p:ext>
            </p:extLst>
          </p:nvPr>
        </p:nvGraphicFramePr>
        <p:xfrm>
          <a:off x="251520" y="1412776"/>
          <a:ext cx="8589640" cy="30243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28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6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902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5393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Times New Roman" pitchFamily="18" charset="0"/>
                          <a:cs typeface="Times New Roman" pitchFamily="18" charset="0"/>
                        </a:rPr>
                        <a:t>Control</a:t>
                      </a:r>
                      <a:endParaRPr lang="en-US" sz="2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Times New Roman" pitchFamily="18" charset="0"/>
                          <a:cs typeface="Times New Roman" pitchFamily="18" charset="0"/>
                        </a:rPr>
                        <a:t>Advantages</a:t>
                      </a:r>
                      <a:endParaRPr lang="en-US" sz="2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Times New Roman" pitchFamily="18" charset="0"/>
                          <a:cs typeface="Times New Roman" pitchFamily="18" charset="0"/>
                        </a:rPr>
                        <a:t>Disadvantages</a:t>
                      </a:r>
                      <a:endParaRPr lang="en-US" sz="2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1681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endParaRPr lang="en-US" sz="22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mbria Math"/>
                          <a:cs typeface="Times New Roman" pitchFamily="18" charset="0"/>
                        </a:rPr>
                        <a:t>↓ </a:t>
                      </a:r>
                      <a:r>
                        <a:rPr lang="en-US" sz="2200" dirty="0" smtClean="0"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</a:t>
                      </a:r>
                      <a:r>
                        <a:rPr lang="en-US" sz="2200" dirty="0" smtClean="0">
                          <a:latin typeface="Times New Roman" pitchFamily="18" charset="0"/>
                          <a:cs typeface="Times New Roman" pitchFamily="18" charset="0"/>
                        </a:rPr>
                        <a:t>rror</a:t>
                      </a:r>
                      <a:endParaRPr lang="en-US" sz="2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mbria Math"/>
                          <a:cs typeface="Times New Roman" pitchFamily="18" charset="0"/>
                        </a:rPr>
                        <a:t>↑</a:t>
                      </a:r>
                      <a:r>
                        <a:rPr lang="en-US" sz="2200" dirty="0" smtClean="0">
                          <a:latin typeface="Times New Roman" pitchFamily="18" charset="0"/>
                          <a:ea typeface="Cambria Math"/>
                          <a:cs typeface="Times New Roman" pitchFamily="18" charset="0"/>
                        </a:rPr>
                        <a:t> </a:t>
                      </a:r>
                      <a:r>
                        <a:rPr lang="en-US" sz="2200" dirty="0" smtClean="0">
                          <a:latin typeface="Times New Roman" pitchFamily="18" charset="0"/>
                          <a:cs typeface="Times New Roman" pitchFamily="18" charset="0"/>
                        </a:rPr>
                        <a:t>Gain</a:t>
                      </a:r>
                      <a:r>
                        <a:rPr lang="en-US" sz="2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may destabilize system</a:t>
                      </a:r>
                      <a:endParaRPr lang="en-US" sz="2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1991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en-US" sz="22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Arial" pitchFamily="34" charset="0"/>
                        <a:buChar char="•"/>
                      </a:pPr>
                      <a:r>
                        <a:rPr lang="en-US" sz="2200" dirty="0" smtClean="0">
                          <a:latin typeface="Times New Roman" pitchFamily="18" charset="0"/>
                          <a:cs typeface="Times New Roman" pitchFamily="18" charset="0"/>
                        </a:rPr>
                        <a:t>Improves tracking</a:t>
                      </a:r>
                      <a:endParaRPr lang="en-US" sz="2200" i="1" baseline="-25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457200" indent="-457200">
                        <a:buFont typeface="Arial" pitchFamily="34" charset="0"/>
                        <a:buChar char="•"/>
                      </a:pPr>
                      <a:r>
                        <a:rPr lang="en-US" sz="2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Provides robustness w.r.t. parameter variations</a:t>
                      </a:r>
                      <a:endParaRPr lang="en-US" sz="2200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mbria Math"/>
                          <a:cs typeface="Times New Roman" pitchFamily="18" charset="0"/>
                        </a:rPr>
                        <a:t>↓</a:t>
                      </a:r>
                      <a:r>
                        <a:rPr lang="en-US" sz="2200" dirty="0" smtClean="0">
                          <a:latin typeface="Times New Roman" pitchFamily="18" charset="0"/>
                          <a:ea typeface="Cambria Math"/>
                          <a:cs typeface="Times New Roman" pitchFamily="18" charset="0"/>
                        </a:rPr>
                        <a:t> Stability</a:t>
                      </a:r>
                      <a:endParaRPr lang="en-US" sz="2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5271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  <a:endParaRPr lang="en-US" sz="22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Arial" pitchFamily="34" charset="0"/>
                        <a:buChar char="•"/>
                      </a:pPr>
                      <a:r>
                        <a:rPr lang="en-US" sz="2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mbria Math"/>
                          <a:cs typeface="Times New Roman" pitchFamily="18" charset="0"/>
                        </a:rPr>
                        <a:t>↑</a:t>
                      </a:r>
                      <a:r>
                        <a:rPr lang="en-US" sz="2200" dirty="0" smtClean="0">
                          <a:latin typeface="Times New Roman" pitchFamily="18" charset="0"/>
                          <a:ea typeface="Cambria Math"/>
                          <a:cs typeface="Times New Roman" pitchFamily="18" charset="0"/>
                        </a:rPr>
                        <a:t> Damping</a:t>
                      </a:r>
                    </a:p>
                    <a:p>
                      <a:pPr marL="457200" indent="-457200">
                        <a:buFont typeface="Arial" pitchFamily="34" charset="0"/>
                        <a:buChar char="•"/>
                      </a:pPr>
                      <a:r>
                        <a:rPr lang="en-US" sz="2200" dirty="0" smtClean="0">
                          <a:latin typeface="Times New Roman" pitchFamily="18" charset="0"/>
                          <a:ea typeface="Cambria Math"/>
                          <a:cs typeface="Times New Roman" pitchFamily="18" charset="0"/>
                        </a:rPr>
                        <a:t>Improves stability</a:t>
                      </a:r>
                      <a:endParaRPr lang="en-US" sz="2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US" sz="2200" dirty="0" smtClean="0">
                          <a:latin typeface="Times New Roman" pitchFamily="18" charset="0"/>
                          <a:ea typeface="Cambria Math"/>
                          <a:cs typeface="Times New Roman" pitchFamily="18" charset="0"/>
                        </a:rPr>
                        <a:t>Amplify</a:t>
                      </a:r>
                      <a:r>
                        <a:rPr lang="en-US" sz="2200" baseline="0" dirty="0" smtClean="0">
                          <a:latin typeface="Times New Roman" pitchFamily="18" charset="0"/>
                          <a:ea typeface="Cambria Math"/>
                          <a:cs typeface="Times New Roman" pitchFamily="18" charset="0"/>
                        </a:rPr>
                        <a:t> h</a:t>
                      </a:r>
                      <a:r>
                        <a:rPr lang="en-US" sz="2200" dirty="0" smtClean="0">
                          <a:latin typeface="Times New Roman" pitchFamily="18" charset="0"/>
                          <a:ea typeface="Cambria Math"/>
                          <a:cs typeface="Times New Roman" pitchFamily="18" charset="0"/>
                        </a:rPr>
                        <a:t>igh-frequency errors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0849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8052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PID Controller Implementation by Op-Amp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336235" y="3861048"/>
          <a:ext cx="8471529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20" name="方程式" r:id="rId3" imgW="6349680" imgH="482400" progId="Equation.3">
                  <p:embed/>
                </p:oleObj>
              </mc:Choice>
              <mc:Fallback>
                <p:oleObj name="方程式" r:id="rId3" imgW="6349680" imgH="482400" progId="Equation.3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235" y="3861048"/>
                        <a:ext cx="8471529" cy="64807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/>
          </p:nvPr>
        </p:nvGraphicFramePr>
        <p:xfrm>
          <a:off x="2915816" y="4941168"/>
          <a:ext cx="2320258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21" name="方程式" r:id="rId5" imgW="1384200" imgH="431640" progId="Equation.3">
                  <p:embed/>
                </p:oleObj>
              </mc:Choice>
              <mc:Fallback>
                <p:oleObj name="方程式" r:id="rId5" imgW="1384200" imgH="431640" progId="Equation.3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4941168"/>
                        <a:ext cx="2320258" cy="72008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/>
          </p:nvPr>
        </p:nvGraphicFramePr>
        <p:xfrm>
          <a:off x="4283968" y="5949280"/>
          <a:ext cx="1392855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22" name="方程式" r:id="rId7" imgW="838080" imgH="431640" progId="Equation.3">
                  <p:embed/>
                </p:oleObj>
              </mc:Choice>
              <mc:Fallback>
                <p:oleObj name="方程式" r:id="rId7" imgW="838080" imgH="431640" progId="Equation.3">
                  <p:embed/>
                  <p:pic>
                    <p:nvPicPr>
                      <p:cNvPr id="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3968" y="5949280"/>
                        <a:ext cx="1392855" cy="72008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/>
          </p:nvPr>
        </p:nvGraphicFramePr>
        <p:xfrm>
          <a:off x="6510739" y="6021288"/>
          <a:ext cx="1393825" cy="70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23" name="方程式" r:id="rId9" imgW="863280" imgH="431640" progId="Equation.3">
                  <p:embed/>
                </p:oleObj>
              </mc:Choice>
              <mc:Fallback>
                <p:oleObj name="方程式" r:id="rId9" imgW="863280" imgH="431640" progId="Equation.3">
                  <p:embed/>
                  <p:pic>
                    <p:nvPicPr>
                      <p:cNvPr id="11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0739" y="6021288"/>
                        <a:ext cx="1393825" cy="7000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/>
          </p:nvPr>
        </p:nvGraphicFramePr>
        <p:xfrm>
          <a:off x="5508104" y="5301208"/>
          <a:ext cx="1733029" cy="363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24" name="方程式" r:id="rId11" imgW="1028520" imgH="215640" progId="Equation.3">
                  <p:embed/>
                </p:oleObj>
              </mc:Choice>
              <mc:Fallback>
                <p:oleObj name="方程式" r:id="rId11" imgW="1028520" imgH="215640" progId="Equation.3">
                  <p:embed/>
                  <p:pic>
                    <p:nvPicPr>
                      <p:cNvPr id="13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104" y="5301208"/>
                        <a:ext cx="1733029" cy="3638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/>
          </p:nvPr>
        </p:nvGraphicFramePr>
        <p:xfrm>
          <a:off x="7524877" y="5157192"/>
          <a:ext cx="1619123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25" name="方程式" r:id="rId13" imgW="1104840" imgH="431640" progId="Equation.3">
                  <p:embed/>
                </p:oleObj>
              </mc:Choice>
              <mc:Fallback>
                <p:oleObj name="方程式" r:id="rId13" imgW="1104840" imgH="431640" progId="Equation.3">
                  <p:embed/>
                  <p:pic>
                    <p:nvPicPr>
                      <p:cNvPr id="15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24877" y="5157192"/>
                        <a:ext cx="1619123" cy="64807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7" name="Straight Arrow Connector 16"/>
          <p:cNvCxnSpPr/>
          <p:nvPr/>
        </p:nvCxnSpPr>
        <p:spPr>
          <a:xfrm flipH="1">
            <a:off x="4572000" y="4581128"/>
            <a:ext cx="576064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6516216" y="4581128"/>
            <a:ext cx="216024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8100392" y="4581128"/>
            <a:ext cx="504056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4427984" y="5805264"/>
            <a:ext cx="387784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5508104" y="5733256"/>
            <a:ext cx="1008112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4860032" y="5589240"/>
            <a:ext cx="2016224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>
            <a:off x="7524328" y="5805264"/>
            <a:ext cx="828092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088" y="5444534"/>
            <a:ext cx="1234440" cy="5334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08" y="6093296"/>
            <a:ext cx="1264920" cy="5334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019" y="920512"/>
            <a:ext cx="5962333" cy="293987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93" y="3789040"/>
            <a:ext cx="8867919" cy="3011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007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6490"/>
            <a:ext cx="7560840" cy="6570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958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19672" y="476672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70C0"/>
                </a:solidFill>
              </a:rPr>
              <a:t>PI + PD Control</a:t>
            </a:r>
            <a:endParaRPr lang="en-US" sz="3200" b="1" dirty="0">
              <a:solidFill>
                <a:srgbClr val="0070C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340768"/>
            <a:ext cx="6616181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79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780" y="404664"/>
            <a:ext cx="8550188" cy="72008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Ziegler-Nichols</a:t>
            </a:r>
            <a:r>
              <a:rPr lang="en-US" sz="2800" dirty="0" smtClean="0">
                <a:solidFill>
                  <a:srgbClr val="0070C0"/>
                </a:solidFill>
              </a:rPr>
              <a:t> Rules for Tuning PID Controllers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2276872"/>
            <a:ext cx="8064896" cy="439248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Tuning </a:t>
            </a:r>
            <a:r>
              <a:rPr lang="en-US" sz="2400" dirty="0"/>
              <a:t>the gains </a:t>
            </a:r>
            <a:r>
              <a:rPr lang="en-US" sz="2400" i="1" dirty="0" smtClean="0">
                <a:latin typeface="Cambria Math"/>
              </a:rPr>
              <a:t>K</a:t>
            </a:r>
            <a:r>
              <a:rPr lang="en-US" sz="2400" i="1" baseline="-25000" dirty="0" smtClean="0">
                <a:latin typeface="Cambria Math"/>
              </a:rPr>
              <a:t>P  </a:t>
            </a:r>
            <a:r>
              <a:rPr lang="en-US" sz="2400" i="1" dirty="0" smtClean="0">
                <a:latin typeface="Cambria Math"/>
              </a:rPr>
              <a:t>, K</a:t>
            </a:r>
            <a:r>
              <a:rPr lang="en-US" sz="2400" i="1" baseline="-25000" dirty="0" smtClean="0">
                <a:latin typeface="Cambria Math"/>
              </a:rPr>
              <a:t>i</a:t>
            </a:r>
            <a:r>
              <a:rPr lang="en-US" sz="2400" dirty="0" smtClean="0">
                <a:latin typeface="Cambria Math"/>
              </a:rPr>
              <a:t>  , </a:t>
            </a:r>
            <a:r>
              <a:rPr lang="en-US" sz="2400" i="1" dirty="0" err="1" smtClean="0">
                <a:latin typeface="Cambria Math"/>
              </a:rPr>
              <a:t>K</a:t>
            </a:r>
            <a:r>
              <a:rPr lang="en-US" sz="2400" i="1" baseline="-25000" dirty="0" err="1" smtClean="0">
                <a:latin typeface="Cambria Math"/>
              </a:rPr>
              <a:t>d</a:t>
            </a:r>
            <a:r>
              <a:rPr lang="en-US" sz="2400" i="1" baseline="-25000" dirty="0" smtClean="0">
                <a:latin typeface="Cambria Math"/>
              </a:rPr>
              <a:t>   </a:t>
            </a:r>
            <a:r>
              <a:rPr lang="en-US" sz="2400" dirty="0" smtClean="0"/>
              <a:t>are </a:t>
            </a:r>
            <a:r>
              <a:rPr lang="en-US" sz="2400" dirty="0"/>
              <a:t>not </a:t>
            </a:r>
            <a:r>
              <a:rPr lang="en-US" sz="2400" dirty="0" smtClean="0"/>
              <a:t>easy</a:t>
            </a:r>
          </a:p>
          <a:p>
            <a:pPr marL="0" indent="0">
              <a:buNone/>
            </a:pPr>
            <a:endParaRPr lang="en-US" sz="1200" dirty="0" smtClean="0"/>
          </a:p>
          <a:p>
            <a:r>
              <a:rPr lang="en-US" sz="2400" dirty="0" smtClean="0"/>
              <a:t>Ziegler and Nichols </a:t>
            </a:r>
            <a:r>
              <a:rPr lang="en-US" sz="2400" dirty="0"/>
              <a:t>proposed </a:t>
            </a:r>
            <a:r>
              <a:rPr lang="en-US" sz="2400" dirty="0">
                <a:solidFill>
                  <a:srgbClr val="0070C0"/>
                </a:solidFill>
              </a:rPr>
              <a:t>t</a:t>
            </a:r>
            <a:r>
              <a:rPr lang="en-US" sz="2400" dirty="0" smtClean="0">
                <a:solidFill>
                  <a:srgbClr val="0070C0"/>
                </a:solidFill>
              </a:rPr>
              <a:t>wo heuristic </a:t>
            </a:r>
            <a:r>
              <a:rPr lang="en-US" sz="2400" dirty="0">
                <a:solidFill>
                  <a:srgbClr val="0070C0"/>
                </a:solidFill>
              </a:rPr>
              <a:t>methods </a:t>
            </a:r>
            <a:r>
              <a:rPr lang="en-US" sz="2400" dirty="0"/>
              <a:t>for </a:t>
            </a:r>
            <a:r>
              <a:rPr lang="en-US" sz="2400" dirty="0" smtClean="0"/>
              <a:t>tuning </a:t>
            </a:r>
            <a:r>
              <a:rPr lang="en-US" sz="2400" dirty="0"/>
              <a:t>these </a:t>
            </a:r>
            <a:r>
              <a:rPr lang="en-US" sz="2400" dirty="0" smtClean="0"/>
              <a:t>parameters for good closed-loop responses</a:t>
            </a:r>
          </a:p>
          <a:p>
            <a:endParaRPr lang="en-US" sz="1200" dirty="0" smtClean="0"/>
          </a:p>
          <a:p>
            <a:pPr marL="0" indent="0">
              <a:buNone/>
            </a:pPr>
            <a:r>
              <a:rPr lang="en-US" sz="2400" dirty="0" smtClean="0">
                <a:sym typeface="Wingdings" panose="05000000000000000000" pitchFamily="2" charset="2"/>
              </a:rPr>
              <a:t>    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(This is a s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table operation but may yield large overshoots)</a:t>
            </a:r>
          </a:p>
          <a:p>
            <a:endParaRPr lang="en-US" sz="1200" dirty="0" smtClean="0"/>
          </a:p>
          <a:p>
            <a:r>
              <a:rPr lang="en-US" sz="2400" dirty="0" smtClean="0">
                <a:solidFill>
                  <a:srgbClr val="0070C0"/>
                </a:solidFill>
              </a:rPr>
              <a:t>Very useful when mathematical model of plant is unknown </a:t>
            </a:r>
          </a:p>
          <a:p>
            <a:pPr marL="0" indent="0">
              <a:buNone/>
            </a:pPr>
            <a:endParaRPr lang="en-US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     (It can also be applied to the design of systems with 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      known plant models)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301658" y="1343466"/>
                <a:ext cx="7640100" cy="7146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𝐶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𝐼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𝑠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𝐷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𝑠</m:t>
                      </m:r>
                      <m:r>
                        <a:rPr lang="en-US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𝐾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1+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1 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𝑠</m:t>
                              </m:r>
                            </m:den>
                          </m:f>
                          <m:r>
                            <a:rPr lang="en-US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658" y="1343466"/>
                <a:ext cx="7640100" cy="71468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2462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520" y="2174807"/>
            <a:ext cx="4211960" cy="4037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0921" y="235513"/>
            <a:ext cx="8229600" cy="648072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Ziegler-Nichols First </a:t>
            </a:r>
            <a:r>
              <a:rPr lang="en-US" sz="2800" b="1" dirty="0" smtClean="0">
                <a:solidFill>
                  <a:srgbClr val="0070C0"/>
                </a:solidFill>
                <a:latin typeface="+mn-lt"/>
                <a:cs typeface="Times New Roman" pitchFamily="18" charset="0"/>
              </a:rPr>
              <a:t>Method</a:t>
            </a:r>
            <a:endParaRPr lang="en-US" sz="2800" b="1" dirty="0">
              <a:solidFill>
                <a:srgbClr val="0070C0"/>
              </a:solidFill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95536" y="1119760"/>
                <a:ext cx="4176464" cy="4181447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US" sz="2000" dirty="0" smtClean="0">
                    <a:solidFill>
                      <a:srgbClr val="0070C0"/>
                    </a:solidFill>
                  </a:rPr>
                  <a:t>Record</a:t>
                </a:r>
                <a:r>
                  <a:rPr lang="en-US" sz="2000" dirty="0" smtClean="0"/>
                  <a:t> experimental </a:t>
                </a:r>
                <a:r>
                  <a:rPr lang="en-US" sz="2000" dirty="0">
                    <a:solidFill>
                      <a:srgbClr val="0070C0"/>
                    </a:solidFill>
                  </a:rPr>
                  <a:t>output response </a:t>
                </a:r>
                <a:r>
                  <a:rPr lang="en-US" sz="2000" dirty="0"/>
                  <a:t>of the plant </a:t>
                </a:r>
                <a:r>
                  <a:rPr lang="en-US" sz="2000" dirty="0" smtClean="0"/>
                  <a:t>to unit </a:t>
                </a:r>
                <a:r>
                  <a:rPr lang="en-US" sz="2000" dirty="0" smtClean="0">
                    <a:solidFill>
                      <a:srgbClr val="7030A0"/>
                    </a:solidFill>
                  </a:rPr>
                  <a:t>step</a:t>
                </a:r>
                <a:r>
                  <a:rPr lang="en-US" sz="2000" dirty="0" smtClean="0"/>
                  <a:t> input</a:t>
                </a:r>
              </a:p>
              <a:p>
                <a:pPr marL="0" indent="0">
                  <a:buNone/>
                </a:pPr>
                <a:endParaRPr lang="en-US" sz="1200" dirty="0" smtClean="0"/>
              </a:p>
              <a:p>
                <a:pPr marL="0" indent="0">
                  <a:buNone/>
                </a:pPr>
                <a:r>
                  <a:rPr lang="en-US" sz="2000" b="1" dirty="0" smtClean="0">
                    <a:solidFill>
                      <a:srgbClr val="7030A0"/>
                    </a:solidFill>
                  </a:rPr>
                  <a:t>Conditions:</a:t>
                </a:r>
                <a:endParaRPr lang="en-US" sz="2000" b="1" dirty="0">
                  <a:solidFill>
                    <a:srgbClr val="7030A0"/>
                  </a:solidFill>
                </a:endParaRP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000" dirty="0" smtClean="0"/>
                  <a:t>Plant involves no integrators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000" dirty="0" smtClean="0"/>
                  <a:t> nor complex-conjugate poles</a:t>
                </a:r>
                <a:endParaRPr lang="en-US" sz="2000" dirty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000" dirty="0"/>
                  <a:t>T</a:t>
                </a:r>
                <a:r>
                  <a:rPr lang="en-US" sz="2000" dirty="0" smtClean="0"/>
                  <a:t>he </a:t>
                </a:r>
                <a:r>
                  <a:rPr lang="en-US" sz="2000" dirty="0"/>
                  <a:t>response </a:t>
                </a:r>
                <a:r>
                  <a:rPr lang="en-US" sz="2000" dirty="0" smtClean="0"/>
                  <a:t>exhibits S-shaped curve </a:t>
                </a:r>
              </a:p>
              <a:p>
                <a:pPr marL="457200" indent="-457200">
                  <a:buFont typeface="+mj-lt"/>
                  <a:buAutoNum type="arabicPeriod"/>
                </a:pPr>
                <a:endParaRPr lang="en-US" sz="1200" dirty="0"/>
              </a:p>
              <a:p>
                <a:pPr marL="0" indent="0">
                  <a:buNone/>
                </a:pPr>
                <a:r>
                  <a:rPr lang="en-US" sz="2000" dirty="0" smtClean="0"/>
                  <a:t>Then, </a:t>
                </a:r>
                <a:r>
                  <a:rPr lang="en-US" sz="2000" dirty="0"/>
                  <a:t>the transfer function of the plant </a:t>
                </a:r>
                <a:r>
                  <a:rPr lang="en-US" sz="2000" dirty="0" smtClean="0"/>
                  <a:t>can be approximated by</a:t>
                </a:r>
                <a:endParaRPr lang="en-US" sz="2000" dirty="0"/>
              </a:p>
              <a:p>
                <a:pPr marL="0" indent="0">
                  <a:buNone/>
                </a:pPr>
                <a:endParaRPr lang="en-US" sz="2000" dirty="0"/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536" y="1119760"/>
                <a:ext cx="4176464" cy="4181447"/>
              </a:xfrm>
              <a:blipFill>
                <a:blip r:embed="rId4"/>
                <a:stretch>
                  <a:fillRect l="-1606" t="-875" r="-5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1999550"/>
              </p:ext>
            </p:extLst>
          </p:nvPr>
        </p:nvGraphicFramePr>
        <p:xfrm>
          <a:off x="1043608" y="4941168"/>
          <a:ext cx="1584176" cy="811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56" name="方程式" r:id="rId5" imgW="876240" imgH="444240" progId="Equation.3">
                  <p:embed/>
                </p:oleObj>
              </mc:Choice>
              <mc:Fallback>
                <p:oleObj name="方程式" r:id="rId5" imgW="876240" imgH="4442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4941168"/>
                        <a:ext cx="1584176" cy="8112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300192" y="2586390"/>
            <a:ext cx="79208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Plant</a:t>
            </a:r>
            <a:endParaRPr 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7488324" y="2822739"/>
            <a:ext cx="504056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Y(t)</a:t>
            </a:r>
            <a:endParaRPr lang="en-US" sz="1000" dirty="0"/>
          </a:p>
        </p:txBody>
      </p:sp>
      <p:sp>
        <p:nvSpPr>
          <p:cNvPr id="14" name="TextBox 13"/>
          <p:cNvSpPr txBox="1"/>
          <p:nvPr/>
        </p:nvSpPr>
        <p:spPr>
          <a:xfrm>
            <a:off x="4572000" y="3356992"/>
            <a:ext cx="432048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/>
              <a:t>Y(t)</a:t>
            </a:r>
            <a:endParaRPr lang="en-US" sz="1000" dirty="0"/>
          </a:p>
        </p:txBody>
      </p:sp>
      <p:sp>
        <p:nvSpPr>
          <p:cNvPr id="4" name="Down Arrow 3"/>
          <p:cNvSpPr/>
          <p:nvPr/>
        </p:nvSpPr>
        <p:spPr>
          <a:xfrm flipV="1">
            <a:off x="5148064" y="6093296"/>
            <a:ext cx="45719" cy="21602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1" name="Down Arrow 10"/>
          <p:cNvSpPr/>
          <p:nvPr/>
        </p:nvSpPr>
        <p:spPr>
          <a:xfrm flipV="1">
            <a:off x="5750417" y="6093296"/>
            <a:ext cx="45719" cy="21602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86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385564"/>
            <a:ext cx="7560840" cy="5640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0070C0"/>
                </a:solidFill>
              </a:rPr>
              <a:t>Ziegler-Nichols first rule 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(Obtain </a:t>
            </a: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</a:rPr>
              <a:t>T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 and </a:t>
            </a:r>
            <a:r>
              <a:rPr lang="en-US" sz="2400" i="1" dirty="0" smtClean="0">
                <a:solidFill>
                  <a:schemeClr val="bg1">
                    <a:lumMod val="50000"/>
                  </a:schemeClr>
                </a:solidFill>
              </a:rPr>
              <a:t>L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 from figure) 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6764248"/>
              </p:ext>
            </p:extLst>
          </p:nvPr>
        </p:nvGraphicFramePr>
        <p:xfrm>
          <a:off x="1669182" y="1844824"/>
          <a:ext cx="6264697" cy="216024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5850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86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31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3928">
                <a:tc gridSpan="4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657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0" dirty="0"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1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K</a:t>
                      </a:r>
                      <a:endParaRPr lang="en-US" sz="2400" b="0" i="1" dirty="0"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1" dirty="0" err="1" smtClean="0">
                          <a:solidFill>
                            <a:sysClr val="windowText" lastClr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T</a:t>
                      </a:r>
                      <a:r>
                        <a:rPr lang="en-US" sz="2400" b="0" i="1" baseline="-25000" dirty="0" err="1" smtClean="0">
                          <a:solidFill>
                            <a:sysClr val="windowText" lastClr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</a:t>
                      </a:r>
                      <a:endParaRPr lang="en-US" sz="2400" b="0" i="1" baseline="-25000" dirty="0"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1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T</a:t>
                      </a:r>
                      <a:r>
                        <a:rPr lang="en-US" sz="2400" b="0" i="1" baseline="-2500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</a:t>
                      </a:r>
                      <a:endParaRPr lang="en-US" sz="2400" b="0" i="1" baseline="-25000" dirty="0"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657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ysClr val="windowText" lastClr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endParaRPr lang="en-US" sz="2400" b="0" dirty="0"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1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T/L</a:t>
                      </a:r>
                      <a:endParaRPr lang="en-US" sz="2400" b="0" i="1" dirty="0"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mbria Math"/>
                          <a:cs typeface="Times New Roman" panose="02020603050405020304" pitchFamily="18" charset="0"/>
                        </a:rPr>
                        <a:t>∞</a:t>
                      </a:r>
                      <a:endParaRPr lang="en-US" sz="2400" b="0" i="0" dirty="0"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>
                          <a:solidFill>
                            <a:sysClr val="windowText" lastClr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 b="0" i="0"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657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ysClr val="windowText" lastClr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PI</a:t>
                      </a:r>
                      <a:endParaRPr lang="en-US" sz="2400" b="0" dirty="0"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0.9</a:t>
                      </a:r>
                      <a:r>
                        <a:rPr lang="en-US" sz="2400" b="0" i="1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T/L</a:t>
                      </a:r>
                      <a:endParaRPr lang="en-US" sz="2400" b="0" i="1" dirty="0"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1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L</a:t>
                      </a:r>
                      <a:r>
                        <a:rPr lang="en-US" sz="2400" b="0" i="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/0.3</a:t>
                      </a:r>
                      <a:endParaRPr lang="en-US" sz="2400" b="0" i="0" dirty="0"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dirty="0">
                          <a:solidFill>
                            <a:sysClr val="windowText" lastClr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 b="0" i="0" dirty="0"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657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ysClr val="windowText" lastClr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PID</a:t>
                      </a:r>
                      <a:endParaRPr lang="en-US" sz="2400" b="0" dirty="0"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1.2</a:t>
                      </a:r>
                      <a:r>
                        <a:rPr lang="en-US" sz="2400" b="0" i="1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T/L</a:t>
                      </a:r>
                      <a:endParaRPr lang="en-US" sz="2400" b="0" i="1" dirty="0"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dirty="0">
                          <a:solidFill>
                            <a:sysClr val="windowText" lastClr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2400" b="0" i="1" dirty="0">
                          <a:solidFill>
                            <a:sysClr val="windowText" lastClr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</a:t>
                      </a:r>
                      <a:endParaRPr lang="en-US" sz="2400" b="0" i="1" dirty="0"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dirty="0">
                          <a:solidFill>
                            <a:sysClr val="windowText" lastClr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0.5</a:t>
                      </a:r>
                      <a:r>
                        <a:rPr lang="en-US" sz="2400" b="0" i="1" dirty="0">
                          <a:solidFill>
                            <a:sysClr val="windowText" lastClr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</a:t>
                      </a:r>
                      <a:endParaRPr lang="en-US" sz="2400" b="0" i="1" dirty="0"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547" y="4359183"/>
            <a:ext cx="5707975" cy="14813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771800" y="5840563"/>
                <a:ext cx="4608512" cy="613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</a:rPr>
                  <a:t>It has double zeros: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den>
                    </m:f>
                  </m:oMath>
                </a14:m>
                <a:endParaRPr lang="en-US" sz="2400" i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800" y="5840563"/>
                <a:ext cx="4608512" cy="613886"/>
              </a:xfrm>
              <a:prstGeom prst="rect">
                <a:avLst/>
              </a:prstGeom>
              <a:blipFill>
                <a:blip r:embed="rId3"/>
                <a:stretch>
                  <a:fillRect l="-2116" b="-9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1690221" y="1772816"/>
            <a:ext cx="6243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It suggests the following PID control parameters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1691680" y="1196752"/>
            <a:ext cx="60697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ZN Table </a:t>
            </a:r>
            <a:r>
              <a:rPr lang="en-US" sz="2400" dirty="0" smtClean="0">
                <a:solidFill>
                  <a:srgbClr val="0070C0"/>
                </a:solidFill>
              </a:rPr>
              <a:t>(First Method)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1259632" y="4293096"/>
            <a:ext cx="430589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608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87624" y="620688"/>
                <a:ext cx="6552728" cy="5544616"/>
              </a:xfrm>
            </p:spPr>
            <p:txBody>
              <a:bodyPr>
                <a:normAutofit fontScale="85000" lnSpcReduction="20000"/>
              </a:bodyPr>
              <a:lstStyle/>
              <a:p>
                <a:pPr marL="0" indent="0">
                  <a:buNone/>
                </a:pPr>
                <a:r>
                  <a:rPr lang="en-US" sz="2800" b="1" dirty="0" smtClean="0">
                    <a:solidFill>
                      <a:srgbClr val="C00000"/>
                    </a:solidFill>
                  </a:rPr>
                  <a:t>Example:</a:t>
                </a:r>
                <a:endParaRPr lang="en-US" sz="2800" b="1" dirty="0">
                  <a:solidFill>
                    <a:srgbClr val="C00000"/>
                  </a:solidFill>
                </a:endParaRPr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r>
                  <a:rPr lang="en-US" sz="2400" dirty="0" smtClean="0"/>
                  <a:t>Suppose that from an s-shaped</a:t>
                </a:r>
                <a:r>
                  <a:rPr lang="en-US" sz="2400" dirty="0" smtClean="0"/>
                  <a:t> </a:t>
                </a:r>
                <a:r>
                  <a:rPr lang="en-US" sz="2400" dirty="0" smtClean="0"/>
                  <a:t>plant response </a:t>
                </a:r>
                <a:r>
                  <a:rPr lang="en-US" sz="2400" dirty="0" smtClean="0"/>
                  <a:t>curve, one observes that</a:t>
                </a:r>
                <a:endParaRPr lang="en-US" sz="2400" dirty="0" smtClean="0"/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≈0.1</m:t>
                    </m:r>
                  </m:oMath>
                </a14:m>
                <a:r>
                  <a:rPr lang="en-US" sz="2400" dirty="0" smtClean="0"/>
                  <a:t>   and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≈1.25</m:t>
                    </m:r>
                  </m:oMath>
                </a14:m>
                <a:r>
                  <a:rPr lang="en-US" sz="2400" dirty="0" smtClean="0"/>
                  <a:t> </a:t>
                </a:r>
                <a:endParaRPr lang="en-US" sz="2400" dirty="0" smtClean="0"/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r>
                  <a:rPr lang="en-US" sz="2400" dirty="0" smtClean="0"/>
                  <a:t>Design PI control by Ziegler-Nichols first </a:t>
                </a:r>
                <a:r>
                  <a:rPr lang="en-US" sz="2400" dirty="0" smtClean="0"/>
                  <a:t>rule (Table):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endParaRPr lang="en-US" sz="1200" dirty="0" smtClean="0"/>
              </a:p>
              <a:p>
                <a:pPr marL="0" indent="0">
                  <a:buNone/>
                </a:pPr>
                <a:r>
                  <a:rPr lang="en-US" sz="2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en-US" sz="2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:r>
                  <a:rPr lang="en-US" sz="2200" i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en-US" sz="2200" i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sz="2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0.9</a:t>
                </a:r>
                <a:r>
                  <a:rPr lang="en-US" sz="2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T/L </a:t>
                </a:r>
                <a:r>
                  <a:rPr lang="en-US" sz="2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:r>
                  <a:rPr lang="en-US" sz="2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11.25</a:t>
                </a:r>
              </a:p>
              <a:p>
                <a:pPr marL="0" indent="0">
                  <a:buNone/>
                </a:pPr>
                <a:endParaRPr lang="en-US" sz="22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sz="12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sz="2200" i="1" dirty="0" smtClean="0">
                    <a:solidFill>
                      <a:sysClr val="windowText" lastClr="000000"/>
                    </a:solidFill>
                    <a:latin typeface="Times New Roman" pitchFamily="18" charset="0"/>
                    <a:ea typeface="Times New Roman"/>
                    <a:cs typeface="Times New Roman" pitchFamily="18" charset="0"/>
                  </a:rPr>
                  <a:t>T</a:t>
                </a:r>
                <a:r>
                  <a:rPr lang="en-US" sz="2200" i="1" baseline="-25000" dirty="0" smtClean="0">
                    <a:solidFill>
                      <a:sysClr val="windowText" lastClr="000000"/>
                    </a:solidFill>
                    <a:latin typeface="Times New Roman" pitchFamily="18" charset="0"/>
                    <a:ea typeface="Times New Roman"/>
                    <a:cs typeface="Times New Roman" pitchFamily="18" charset="0"/>
                  </a:rPr>
                  <a:t>I </a:t>
                </a:r>
                <a:r>
                  <a:rPr lang="en-US" sz="2200" dirty="0" smtClean="0">
                    <a:solidFill>
                      <a:sysClr val="windowText" lastClr="000000"/>
                    </a:solidFill>
                    <a:latin typeface="Times New Roman" pitchFamily="18" charset="0"/>
                    <a:ea typeface="Times New Roman"/>
                    <a:cs typeface="Times New Roman" pitchFamily="18" charset="0"/>
                  </a:rPr>
                  <a:t>= </a:t>
                </a:r>
                <a:r>
                  <a:rPr lang="en-US" sz="2200" i="1" dirty="0" smtClean="0">
                    <a:solidFill>
                      <a:sysClr val="windowText" lastClr="000000"/>
                    </a:solidFill>
                    <a:latin typeface="Times New Roman" pitchFamily="18" charset="0"/>
                    <a:ea typeface="Times New Roman"/>
                    <a:cs typeface="Times New Roman" pitchFamily="18" charset="0"/>
                  </a:rPr>
                  <a:t>L</a:t>
                </a:r>
                <a:r>
                  <a:rPr lang="en-US" sz="2200" dirty="0" smtClean="0">
                    <a:solidFill>
                      <a:sysClr val="windowText" lastClr="000000"/>
                    </a:solidFill>
                    <a:latin typeface="Times New Roman" pitchFamily="18" charset="0"/>
                    <a:ea typeface="Times New Roman"/>
                    <a:cs typeface="Times New Roman" pitchFamily="18" charset="0"/>
                  </a:rPr>
                  <a:t>/0.3 = </a:t>
                </a:r>
                <a:r>
                  <a:rPr lang="en-US" sz="2200" dirty="0" smtClean="0">
                    <a:solidFill>
                      <a:sysClr val="windowText" lastClr="000000"/>
                    </a:solidFill>
                    <a:latin typeface="Times New Roman" pitchFamily="18" charset="0"/>
                    <a:ea typeface="Times New Roman"/>
                    <a:cs typeface="Times New Roman" pitchFamily="18" charset="0"/>
                  </a:rPr>
                  <a:t>1/3</a:t>
                </a:r>
              </a:p>
              <a:p>
                <a:pPr marL="0" indent="0">
                  <a:buNone/>
                </a:pPr>
                <a:endParaRPr lang="en-US" sz="2200" dirty="0" smtClean="0">
                  <a:solidFill>
                    <a:sysClr val="windowText" lastClr="000000"/>
                  </a:solidFill>
                  <a:latin typeface="Times New Roman" pitchFamily="18" charset="0"/>
                  <a:ea typeface="Times New Roman"/>
                  <a:cs typeface="Times New Roman" pitchFamily="18" charset="0"/>
                </a:endParaRPr>
              </a:p>
              <a:p>
                <a:pPr marL="0" indent="0">
                  <a:buNone/>
                </a:pPr>
                <a:endParaRPr lang="en-US" sz="1200" dirty="0">
                  <a:solidFill>
                    <a:sysClr val="windowText" lastClr="000000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>
                  <a:buNone/>
                </a:pPr>
                <a:r>
                  <a:rPr lang="en-US" sz="2200" i="1" dirty="0" smtClean="0">
                    <a:solidFill>
                      <a:sysClr val="windowText" lastClr="000000"/>
                    </a:solidFill>
                    <a:latin typeface="Times New Roman" pitchFamily="18" charset="0"/>
                    <a:cs typeface="Times New Roman" pitchFamily="18" charset="0"/>
                  </a:rPr>
                  <a:t>K</a:t>
                </a:r>
                <a:r>
                  <a:rPr lang="en-US" sz="2200" i="1" baseline="-25000" dirty="0">
                    <a:solidFill>
                      <a:sysClr val="windowText" lastClr="000000"/>
                    </a:solidFill>
                    <a:latin typeface="Times New Roman" pitchFamily="18" charset="0"/>
                    <a:cs typeface="Times New Roman" pitchFamily="18" charset="0"/>
                  </a:rPr>
                  <a:t>i</a:t>
                </a:r>
                <a:r>
                  <a:rPr lang="en-US" sz="2200" dirty="0" smtClean="0">
                    <a:solidFill>
                      <a:sysClr val="windowText" lastClr="000000"/>
                    </a:solidFill>
                    <a:latin typeface="Times New Roman" pitchFamily="18" charset="0"/>
                    <a:cs typeface="Times New Roman" pitchFamily="18" charset="0"/>
                  </a:rPr>
                  <a:t> = </a:t>
                </a:r>
                <a:r>
                  <a:rPr lang="en-US" sz="2200" i="1" dirty="0" smtClean="0">
                    <a:solidFill>
                      <a:sysClr val="windowText" lastClr="000000"/>
                    </a:solidFill>
                    <a:latin typeface="Times New Roman" pitchFamily="18" charset="0"/>
                    <a:cs typeface="Times New Roman" pitchFamily="18" charset="0"/>
                  </a:rPr>
                  <a:t>K/T</a:t>
                </a:r>
                <a:r>
                  <a:rPr lang="en-US" sz="2200" i="1" baseline="-25000" dirty="0" smtClean="0">
                    <a:solidFill>
                      <a:sysClr val="windowText" lastClr="000000"/>
                    </a:solidFill>
                    <a:latin typeface="Times New Roman" pitchFamily="18" charset="0"/>
                    <a:cs typeface="Times New Roman" pitchFamily="18" charset="0"/>
                  </a:rPr>
                  <a:t>I  </a:t>
                </a:r>
                <a:r>
                  <a:rPr lang="en-US" sz="2200" dirty="0" smtClean="0">
                    <a:solidFill>
                      <a:sysClr val="windowText" lastClr="000000"/>
                    </a:solidFill>
                    <a:latin typeface="Times New Roman" pitchFamily="18" charset="0"/>
                    <a:cs typeface="Times New Roman" pitchFamily="18" charset="0"/>
                  </a:rPr>
                  <a:t>= </a:t>
                </a:r>
                <a:r>
                  <a:rPr lang="en-US" sz="2200" dirty="0" smtClean="0">
                    <a:solidFill>
                      <a:sysClr val="windowText" lastClr="000000"/>
                    </a:solidFill>
                    <a:latin typeface="Times New Roman" pitchFamily="18" charset="0"/>
                    <a:cs typeface="Times New Roman" pitchFamily="18" charset="0"/>
                  </a:rPr>
                  <a:t>33.75</a:t>
                </a:r>
              </a:p>
              <a:p>
                <a:pPr marL="0" indent="0">
                  <a:buNone/>
                </a:pPr>
                <a:endParaRPr lang="en-US" sz="2200" dirty="0">
                  <a:solidFill>
                    <a:sysClr val="windowText" lastClr="000000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>
                  <a:buNone/>
                </a:pPr>
                <a:r>
                  <a:rPr lang="en-US" sz="2200" dirty="0" smtClean="0">
                    <a:solidFill>
                      <a:srgbClr val="0070C0"/>
                    </a:solidFill>
                    <a:latin typeface="Times New Roman" pitchFamily="18" charset="0"/>
                    <a:cs typeface="Times New Roman" pitchFamily="18" charset="0"/>
                    <a:sym typeface="Wingdings" panose="05000000000000000000" pitchFamily="2" charset="2"/>
                  </a:rPr>
                  <a:t></a:t>
                </a:r>
                <a:r>
                  <a:rPr lang="en-US" sz="2200" dirty="0" smtClean="0">
                    <a:solidFill>
                      <a:sysClr val="windowText" lastClr="000000"/>
                    </a:solidFill>
                    <a:latin typeface="Times New Roman" pitchFamily="18" charset="0"/>
                    <a:cs typeface="Times New Roman" pitchFamily="18" charset="0"/>
                    <a:sym typeface="Wingdings" panose="05000000000000000000" pitchFamily="2" charset="2"/>
                  </a:rPr>
                  <a:t> </a:t>
                </a:r>
                <a:r>
                  <a:rPr lang="en-US" sz="2200" dirty="0" smtClean="0">
                    <a:solidFill>
                      <a:sysClr val="windowText" lastClr="000000"/>
                    </a:solidFill>
                    <a:latin typeface="Times New Roman" pitchFamily="18" charset="0"/>
                    <a:cs typeface="Times New Roman" pitchFamily="18" charset="0"/>
                  </a:rPr>
                  <a:t>Simulation result (next page)</a:t>
                </a:r>
                <a:endParaRPr lang="en-US" sz="2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87624" y="620688"/>
                <a:ext cx="6552728" cy="5544616"/>
              </a:xfrm>
              <a:blipFill>
                <a:blip r:embed="rId2"/>
                <a:stretch>
                  <a:fillRect l="-1488" t="-2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7516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itle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7776864" cy="743744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Time </a:t>
            </a:r>
            <a:r>
              <a:rPr lang="en-US" sz="2400" dirty="0">
                <a:solidFill>
                  <a:srgbClr val="0070C0"/>
                </a:solidFill>
              </a:rPr>
              <a:t>R</a:t>
            </a:r>
            <a:r>
              <a:rPr lang="en-US" sz="2400" dirty="0" smtClean="0">
                <a:solidFill>
                  <a:srgbClr val="0070C0"/>
                </a:solidFill>
              </a:rPr>
              <a:t>esponse of PI control </a:t>
            </a:r>
            <a:r>
              <a:rPr lang="en-US" sz="2400" dirty="0"/>
              <a:t>with </a:t>
            </a:r>
            <a:r>
              <a:rPr lang="en-US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11.25 </a:t>
            </a:r>
            <a:r>
              <a:rPr lang="en-US" sz="2400" dirty="0"/>
              <a:t>and 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4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33.75</a:t>
            </a:r>
          </a:p>
        </p:txBody>
      </p:sp>
      <p:pic>
        <p:nvPicPr>
          <p:cNvPr id="114691" name="Picture 2" descr="AAJLGQO0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82"/>
          <a:stretch/>
        </p:blipFill>
        <p:spPr bwMode="auto">
          <a:xfrm>
            <a:off x="1490439" y="1268760"/>
            <a:ext cx="6270625" cy="5096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220072" y="1484784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dirty="0" err="1" smtClean="0"/>
              <a:t>M</a:t>
            </a:r>
            <a:r>
              <a:rPr lang="en-US" sz="1000" dirty="0" err="1" smtClean="0"/>
              <a:t>p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384849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799" y="3645024"/>
            <a:ext cx="4162425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823" y="1379612"/>
            <a:ext cx="382905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17240" y="908720"/>
                <a:ext cx="7643192" cy="5688632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sz="2400" dirty="0" smtClean="0"/>
                  <a:t>Set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=∞</m:t>
                    </m:r>
                  </m:oMath>
                </a14:m>
                <a:r>
                  <a:rPr lang="en-US" sz="2400" dirty="0" smtClean="0"/>
                  <a:t>  and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400" dirty="0"/>
              </a:p>
              <a:p>
                <a:endParaRPr lang="en-US" sz="2400" dirty="0" smtClean="0"/>
              </a:p>
              <a:p>
                <a:pPr marL="0" indent="0">
                  <a:buNone/>
                </a:pPr>
                <a:endParaRPr lang="en-US" sz="2400" dirty="0"/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Using </a:t>
                </a:r>
                <a:r>
                  <a:rPr lang="en-US" sz="2400" i="1" dirty="0" smtClean="0"/>
                  <a:t>P</a:t>
                </a:r>
                <a:r>
                  <a:rPr lang="en-US" sz="2400" dirty="0" smtClean="0"/>
                  <a:t>-control only, increase 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smtClean="0"/>
                  <a:t>from 0 to a </a:t>
                </a:r>
                <a:r>
                  <a:rPr lang="en-US" sz="2400" dirty="0">
                    <a:solidFill>
                      <a:srgbClr val="7030A0"/>
                    </a:solidFill>
                  </a:rPr>
                  <a:t>C</a:t>
                </a:r>
                <a:r>
                  <a:rPr lang="en-US" sz="2400" dirty="0" smtClean="0">
                    <a:solidFill>
                      <a:srgbClr val="7030A0"/>
                    </a:solidFill>
                  </a:rPr>
                  <a:t>ritical Gain </a:t>
                </a:r>
                <a:r>
                  <a:rPr lang="en-US" sz="2400" i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en-US" sz="2400" i="1" baseline="-25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cr</a:t>
                </a:r>
                <a:r>
                  <a:rPr lang="en-US" sz="2400" dirty="0" smtClean="0"/>
                  <a:t> at which the output exhibits sustained oscillations (marginally stable):</a:t>
                </a:r>
              </a:p>
              <a:p>
                <a:endParaRPr lang="en-US" sz="2400" dirty="0" smtClean="0"/>
              </a:p>
              <a:p>
                <a:endParaRPr lang="en-US" sz="2400" dirty="0" smtClean="0"/>
              </a:p>
              <a:p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endParaRPr lang="en-US" sz="2400" dirty="0" smtClean="0"/>
              </a:p>
              <a:p>
                <a:r>
                  <a:rPr lang="en-US" sz="2400" dirty="0"/>
                  <a:t>If output does not exhibit oscillation for any value </a:t>
                </a:r>
                <a:r>
                  <a:rPr lang="en-US" sz="2400" dirty="0" smtClean="0"/>
                  <a:t>of 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en-US" sz="2400" dirty="0" smtClean="0"/>
                  <a:t> </a:t>
                </a:r>
                <a:r>
                  <a:rPr lang="en-US" sz="2400" dirty="0"/>
                  <a:t>then this method </a:t>
                </a:r>
                <a:r>
                  <a:rPr lang="en-US" sz="2400" dirty="0" smtClean="0"/>
                  <a:t>cannot be applied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17240" y="908720"/>
                <a:ext cx="7643192" cy="5688632"/>
              </a:xfrm>
              <a:blipFill>
                <a:blip r:embed="rId4"/>
                <a:stretch>
                  <a:fillRect l="-1037" t="-15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5810175" y="1462653"/>
            <a:ext cx="432048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19917" y="3717032"/>
            <a:ext cx="432048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y</a:t>
            </a:r>
            <a:r>
              <a:rPr lang="en-US" sz="1200" dirty="0" smtClean="0"/>
              <a:t>(t)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3937967" y="1628479"/>
            <a:ext cx="279648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K</a:t>
            </a:r>
            <a:endParaRPr lang="en-US" sz="1200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20921" y="235513"/>
            <a:ext cx="8229600" cy="648072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Ziegler-Nichols </a:t>
            </a:r>
            <a:r>
              <a:rPr lang="en-US" sz="2800" b="1" dirty="0" smtClean="0">
                <a:solidFill>
                  <a:srgbClr val="0070C0"/>
                </a:solidFill>
                <a:latin typeface="+mn-lt"/>
                <a:cs typeface="Times New Roman" pitchFamily="18" charset="0"/>
              </a:rPr>
              <a:t>Second Method</a:t>
            </a:r>
            <a:endParaRPr lang="en-US" sz="2800" b="1" dirty="0">
              <a:solidFill>
                <a:srgbClr val="0070C0"/>
              </a:solidFill>
              <a:latin typeface="+mn-lt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611560" y="3068960"/>
            <a:ext cx="504056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5148064" y="3501008"/>
            <a:ext cx="0" cy="49302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148064" y="3432402"/>
                <a:ext cx="243423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solidFill>
                      <a:srgbClr val="7030A0"/>
                    </a:solidFill>
                  </a:rPr>
                  <a:t>Critical Period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𝑐𝑟</m:t>
                        </m:r>
                      </m:sub>
                    </m:sSub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3432402"/>
                <a:ext cx="2434234" cy="400110"/>
              </a:xfrm>
              <a:prstGeom prst="rect">
                <a:avLst/>
              </a:prstGeom>
              <a:blipFill>
                <a:blip r:embed="rId5"/>
                <a:stretch>
                  <a:fillRect l="-2500" t="-757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27394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8331675"/>
              </p:ext>
            </p:extLst>
          </p:nvPr>
        </p:nvGraphicFramePr>
        <p:xfrm>
          <a:off x="827584" y="5157192"/>
          <a:ext cx="4454613" cy="877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28" name="方程式" r:id="rId3" imgW="2463800" imgH="482600" progId="Equation.3">
                  <p:embed/>
                </p:oleObj>
              </mc:Choice>
              <mc:Fallback>
                <p:oleObj name="方程式" r:id="rId3" imgW="2463800" imgH="482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5157192"/>
                        <a:ext cx="4454613" cy="8771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6196477"/>
              </p:ext>
            </p:extLst>
          </p:nvPr>
        </p:nvGraphicFramePr>
        <p:xfrm>
          <a:off x="5282197" y="4730117"/>
          <a:ext cx="2746187" cy="12802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29" name="方程式" r:id="rId5" imgW="1536480" imgH="685800" progId="Equation.3">
                  <p:embed/>
                </p:oleObj>
              </mc:Choice>
              <mc:Fallback>
                <p:oleObj name="方程式" r:id="rId5" imgW="1536480" imgH="6858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2197" y="4730117"/>
                        <a:ext cx="2746187" cy="128023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1244267"/>
              </p:ext>
            </p:extLst>
          </p:nvPr>
        </p:nvGraphicFramePr>
        <p:xfrm>
          <a:off x="1547664" y="2068949"/>
          <a:ext cx="6264697" cy="216024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5850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86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31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3928">
                <a:tc gridSpan="4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657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0" dirty="0"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1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K</a:t>
                      </a:r>
                      <a:endParaRPr lang="en-US" sz="2400" b="0" i="1" dirty="0"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1" dirty="0" err="1" smtClean="0">
                          <a:solidFill>
                            <a:sysClr val="windowText" lastClr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T</a:t>
                      </a:r>
                      <a:r>
                        <a:rPr lang="en-US" sz="2400" b="0" i="1" baseline="-25000" dirty="0" err="1" smtClean="0">
                          <a:solidFill>
                            <a:sysClr val="windowText" lastClr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</a:t>
                      </a:r>
                      <a:endParaRPr lang="en-US" sz="2400" b="0" i="1" baseline="-25000" dirty="0"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1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T</a:t>
                      </a:r>
                      <a:r>
                        <a:rPr lang="en-US" sz="2400" b="0" i="1" baseline="-2500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</a:t>
                      </a:r>
                      <a:endParaRPr lang="en-US" sz="2400" b="0" i="1" baseline="-25000" dirty="0"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657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ysClr val="windowText" lastClr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endParaRPr lang="en-US" sz="2400" b="0" dirty="0"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0.5</a:t>
                      </a:r>
                      <a:r>
                        <a:rPr lang="en-US" sz="2400" b="0" i="1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K</a:t>
                      </a:r>
                      <a:r>
                        <a:rPr lang="en-US" sz="2400" b="0" i="1" baseline="-2500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Cambria Math"/>
                          <a:cs typeface="Times New Roman" panose="02020603050405020304" pitchFamily="18" charset="0"/>
                        </a:rPr>
                        <a:t>∞</a:t>
                      </a:r>
                      <a:endParaRPr lang="en-US" sz="2400" b="0" i="0" dirty="0"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>
                          <a:solidFill>
                            <a:sysClr val="windowText" lastClr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 b="0" i="0"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657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ysClr val="windowText" lastClr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PI</a:t>
                      </a:r>
                      <a:endParaRPr lang="en-US" sz="2400" b="0" dirty="0"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0.45</a:t>
                      </a:r>
                      <a:r>
                        <a:rPr lang="en-US" sz="2400" b="0" i="1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K</a:t>
                      </a:r>
                      <a:r>
                        <a:rPr lang="en-US" sz="2400" b="0" i="1" baseline="-2500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1" dirty="0" err="1" smtClean="0">
                          <a:solidFill>
                            <a:sysClr val="windowText" lastClr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</a:t>
                      </a:r>
                      <a:r>
                        <a:rPr lang="en-US" sz="2400" b="0" i="1" baseline="-25000" dirty="0" err="1" smtClean="0">
                          <a:solidFill>
                            <a:sysClr val="windowText" lastClr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cr</a:t>
                      </a:r>
                      <a:endParaRPr lang="en-US" sz="2400" b="0" i="1" baseline="-25000" dirty="0" smtClean="0"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dirty="0">
                          <a:solidFill>
                            <a:sysClr val="windowText" lastClr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400" b="0" i="0" dirty="0"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657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ysClr val="windowText" lastClr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PID</a:t>
                      </a:r>
                      <a:endParaRPr lang="en-US" sz="2400" b="0" dirty="0"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0.6</a:t>
                      </a:r>
                      <a:r>
                        <a:rPr lang="en-US" sz="2400" b="0" i="1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K</a:t>
                      </a:r>
                      <a:r>
                        <a:rPr lang="en-US" sz="2400" b="0" i="1" baseline="-2500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0.5</a:t>
                      </a:r>
                      <a:r>
                        <a:rPr lang="en-US" sz="2400" b="0" i="1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en-US" sz="2400" b="0" i="1" baseline="-2500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cr</a:t>
                      </a:r>
                      <a:endParaRPr lang="en-US" sz="2400" b="0" i="1" baseline="-25000" dirty="0" smtClean="0"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0.125</a:t>
                      </a:r>
                      <a:r>
                        <a:rPr lang="en-US" sz="2400" b="0" i="1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en-US" sz="2400" b="0" i="1" baseline="-25000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cr</a:t>
                      </a:r>
                      <a:endParaRPr lang="en-US" sz="2400" b="0" i="1" baseline="-25000" dirty="0" smtClean="0"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601684" y="2035194"/>
            <a:ext cx="6243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It suggests PID control parameters: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547664" y="1603146"/>
            <a:ext cx="60697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ZN Table </a:t>
            </a:r>
            <a:r>
              <a:rPr lang="en-US" sz="2400" dirty="0" smtClean="0">
                <a:solidFill>
                  <a:srgbClr val="0070C0"/>
                </a:solidFill>
              </a:rPr>
              <a:t>(Second Method)</a:t>
            </a:r>
            <a:endParaRPr lang="en-US" sz="24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827584" y="383707"/>
                <a:ext cx="7416824" cy="10464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dirty="0" smtClean="0">
                    <a:solidFill>
                      <a:srgbClr val="0070C0"/>
                    </a:solidFill>
                  </a:rPr>
                  <a:t>Ziegler-Nichols second rule  </a:t>
                </a:r>
              </a:p>
              <a:p>
                <a:endParaRPr lang="en-US" sz="1000" dirty="0" smtClean="0"/>
              </a:p>
              <a:p>
                <a:r>
                  <a:rPr lang="en-US" sz="2400" dirty="0" smtClean="0"/>
                  <a:t>(Obtain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𝑐𝑟</m:t>
                        </m:r>
                      </m:sub>
                    </m:sSub>
                  </m:oMath>
                </a14:m>
                <a:r>
                  <a:rPr lang="en-US" sz="2400" dirty="0"/>
                  <a:t> from tuning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and</m:t>
                        </m:r>
                        <m:r>
                          <a:rPr lang="en-US" sz="24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obtain</m:t>
                        </m:r>
                        <m:r>
                          <a:rPr lang="en-US" sz="2400" i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𝑐𝑟</m:t>
                        </m:r>
                      </m:sub>
                    </m:sSub>
                  </m:oMath>
                </a14:m>
                <a:r>
                  <a:rPr lang="en-US" sz="2400" dirty="0"/>
                  <a:t> from figure) 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383707"/>
                <a:ext cx="7416824" cy="1046440"/>
              </a:xfrm>
              <a:prstGeom prst="rect">
                <a:avLst/>
              </a:prstGeom>
              <a:blipFill>
                <a:blip r:embed="rId7"/>
                <a:stretch>
                  <a:fillRect l="-1727" t="-5814" b="-122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ight Arrow 6"/>
          <p:cNvSpPr/>
          <p:nvPr/>
        </p:nvSpPr>
        <p:spPr>
          <a:xfrm>
            <a:off x="683568" y="4523872"/>
            <a:ext cx="504056" cy="1582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87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00576" y="594512"/>
            <a:ext cx="36294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err="1" smtClean="0">
                <a:solidFill>
                  <a:srgbClr val="0070C0"/>
                </a:solidFill>
                <a:ea typeface="Times New Roman" panose="02020603050405020304" pitchFamily="18" charset="0"/>
              </a:rPr>
              <a:t>Tyreus-Luyben</a:t>
            </a:r>
            <a:r>
              <a:rPr lang="en-US" sz="2800" b="1" dirty="0" smtClean="0">
                <a:solidFill>
                  <a:srgbClr val="0070C0"/>
                </a:solidFill>
                <a:ea typeface="Times New Roman" panose="02020603050405020304" pitchFamily="18" charset="0"/>
              </a:rPr>
              <a:t> Method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87624" y="1510913"/>
            <a:ext cx="734481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7030A0"/>
                </a:solidFill>
                <a:latin typeface="Times-Bold"/>
              </a:rPr>
              <a:t>(Closed-Loop </a:t>
            </a:r>
            <a:r>
              <a:rPr lang="en-US" sz="2000" i="1" dirty="0">
                <a:solidFill>
                  <a:srgbClr val="7030A0"/>
                </a:solidFill>
                <a:latin typeface="Times-Bold"/>
              </a:rPr>
              <a:t>P</a:t>
            </a:r>
            <a:r>
              <a:rPr lang="en-US" sz="2000" dirty="0">
                <a:solidFill>
                  <a:srgbClr val="7030A0"/>
                </a:solidFill>
                <a:latin typeface="Times-Bold"/>
              </a:rPr>
              <a:t>-Control </a:t>
            </a:r>
            <a:r>
              <a:rPr lang="en-US" sz="2000" dirty="0" smtClean="0">
                <a:solidFill>
                  <a:srgbClr val="7030A0"/>
                </a:solidFill>
                <a:latin typeface="Times-Bold"/>
              </a:rPr>
              <a:t>Test</a:t>
            </a:r>
            <a:r>
              <a:rPr lang="en-US" sz="2000" dirty="0">
                <a:solidFill>
                  <a:srgbClr val="7030A0"/>
                </a:solidFill>
                <a:latin typeface="Times-Bold"/>
              </a:rPr>
              <a:t>)</a:t>
            </a:r>
          </a:p>
          <a:p>
            <a:endParaRPr lang="en-US" dirty="0" smtClean="0">
              <a:latin typeface="Times-Roman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imes-Roman"/>
              </a:rPr>
              <a:t> </a:t>
            </a:r>
            <a:r>
              <a:rPr lang="en-US" sz="2000" dirty="0">
                <a:latin typeface="Times-Roman"/>
              </a:rPr>
              <a:t>Same as </a:t>
            </a:r>
            <a:r>
              <a:rPr lang="en-US" sz="2000" dirty="0" smtClean="0">
                <a:latin typeface="Times-Roman"/>
              </a:rPr>
              <a:t>the Ziegler-Nichols method</a:t>
            </a:r>
            <a:endParaRPr lang="en-US" sz="2000" dirty="0">
              <a:latin typeface="Times-Roman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 smtClean="0">
              <a:latin typeface="Times-Roman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imes-Roman"/>
              </a:rPr>
              <a:t> Evaluate </a:t>
            </a:r>
            <a:r>
              <a:rPr lang="en-US" sz="2000" dirty="0">
                <a:latin typeface="Times-Roman"/>
              </a:rPr>
              <a:t>control parameters </a:t>
            </a:r>
            <a:r>
              <a:rPr lang="en-US" sz="2000" dirty="0" smtClean="0">
                <a:latin typeface="Times-Roman"/>
              </a:rPr>
              <a:t>according to </a:t>
            </a:r>
            <a:r>
              <a:rPr lang="en-US" sz="2000" dirty="0" smtClean="0">
                <a:solidFill>
                  <a:srgbClr val="0070C0"/>
                </a:solidFill>
                <a:latin typeface="Times-Roman"/>
              </a:rPr>
              <a:t>TL-Table</a:t>
            </a:r>
            <a:endParaRPr lang="en-US" sz="2000" dirty="0">
              <a:solidFill>
                <a:srgbClr val="0070C0"/>
              </a:solidFill>
              <a:latin typeface="Times-Roman"/>
            </a:endParaRPr>
          </a:p>
          <a:p>
            <a:endParaRPr lang="en-US" sz="2000" dirty="0" smtClean="0">
              <a:latin typeface="Times-Roman"/>
            </a:endParaRPr>
          </a:p>
          <a:p>
            <a:r>
              <a:rPr lang="en-US" sz="2000" b="1" dirty="0" smtClean="0">
                <a:solidFill>
                  <a:srgbClr val="0070C0"/>
                </a:solidFill>
                <a:latin typeface="Times-Roman"/>
              </a:rPr>
              <a:t>TL Table</a:t>
            </a:r>
            <a:endParaRPr lang="en-US" sz="2000" dirty="0" smtClean="0">
              <a:latin typeface="Times-Roman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792" y="3573016"/>
            <a:ext cx="7442200" cy="28321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220072" y="3861048"/>
                <a:ext cx="72008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0072" y="3861048"/>
                <a:ext cx="720080" cy="400110"/>
              </a:xfrm>
              <a:prstGeom prst="rect">
                <a:avLst/>
              </a:prstGeom>
              <a:blipFill>
                <a:blip r:embed="rId3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020272" y="3861048"/>
                <a:ext cx="72008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0272" y="3861048"/>
                <a:ext cx="720080" cy="400110"/>
              </a:xfrm>
              <a:prstGeom prst="rect">
                <a:avLst/>
              </a:prstGeom>
              <a:blipFill>
                <a:blip r:embed="rId4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66668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4460" y="621347"/>
            <a:ext cx="1656184" cy="987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Design </a:t>
            </a:r>
            <a:r>
              <a:rPr lang="en-US" sz="2800" b="1" dirty="0" smtClean="0">
                <a:solidFill>
                  <a:srgbClr val="C00000"/>
                </a:solidFill>
              </a:rPr>
              <a:t>Example:</a:t>
            </a:r>
            <a:endParaRPr lang="en-US" sz="2800" b="1" dirty="0">
              <a:solidFill>
                <a:srgbClr val="C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764704"/>
            <a:ext cx="5644695" cy="1800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020272" y="960983"/>
            <a:ext cx="50405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55576" y="2581278"/>
                <a:ext cx="7416824" cy="5269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Plant has integrator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</m:oMath>
                </a14:m>
                <a:r>
                  <a:rPr lang="en-US" sz="2000" dirty="0" smtClean="0"/>
                  <a:t> ,  so Ziegler–Nichols second method is used</a:t>
                </a:r>
                <a:endParaRPr lang="en-US" sz="20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2581278"/>
                <a:ext cx="7416824" cy="526939"/>
              </a:xfrm>
              <a:prstGeom prst="rect">
                <a:avLst/>
              </a:prstGeom>
              <a:blipFill>
                <a:blip r:embed="rId4"/>
                <a:stretch>
                  <a:fillRect l="-904" b="-80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948142"/>
              </p:ext>
            </p:extLst>
          </p:nvPr>
        </p:nvGraphicFramePr>
        <p:xfrm>
          <a:off x="1259632" y="3212976"/>
          <a:ext cx="2088232" cy="4074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69" name="方程式" r:id="rId5" imgW="1168400" imgH="228600" progId="Equation.3">
                  <p:embed/>
                </p:oleObj>
              </mc:Choice>
              <mc:Fallback>
                <p:oleObj name="方程式" r:id="rId5" imgW="1168400" imgH="228600" progId="Equation.3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3212976"/>
                        <a:ext cx="2088232" cy="40746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55576" y="3172637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Set</a:t>
            </a:r>
            <a:endParaRPr lang="en-US" sz="2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641" y="2996952"/>
            <a:ext cx="2914631" cy="770296"/>
          </a:xfrm>
          <a:prstGeom prst="rect">
            <a:avLst/>
          </a:prstGeom>
        </p:spPr>
      </p:pic>
      <p:sp>
        <p:nvSpPr>
          <p:cNvPr id="10" name="Right Arrow 9"/>
          <p:cNvSpPr/>
          <p:nvPr/>
        </p:nvSpPr>
        <p:spPr>
          <a:xfrm>
            <a:off x="3563888" y="3920110"/>
            <a:ext cx="351470" cy="1177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3558411" y="4369792"/>
            <a:ext cx="351470" cy="1177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115110" y="3767248"/>
                <a:ext cx="1805944" cy="3907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5110" y="3767248"/>
                <a:ext cx="1805944" cy="390748"/>
              </a:xfrm>
              <a:prstGeom prst="rect">
                <a:avLst/>
              </a:prstGeom>
              <a:blipFill>
                <a:blip r:embed="rId8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5029503" y="3203684"/>
            <a:ext cx="26257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120806" y="3787800"/>
            <a:ext cx="1440160" cy="370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</a:t>
            </a:r>
            <a:r>
              <a:rPr lang="en-US" i="1" dirty="0" smtClean="0"/>
              <a:t>P</a:t>
            </a:r>
            <a:r>
              <a:rPr lang="en-US" dirty="0" smtClean="0"/>
              <a:t>-controller)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4174560" y="4243989"/>
                <a:ext cx="3061736" cy="6971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4560" y="4243989"/>
                <a:ext cx="3061736" cy="69717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022" y="5033636"/>
            <a:ext cx="2025294" cy="1563715"/>
          </a:xfrm>
          <a:prstGeom prst="rect">
            <a:avLst/>
          </a:prstGeom>
        </p:spPr>
      </p:pic>
      <p:sp>
        <p:nvSpPr>
          <p:cNvPr id="19" name="Right Arrow 18"/>
          <p:cNvSpPr/>
          <p:nvPr/>
        </p:nvSpPr>
        <p:spPr>
          <a:xfrm>
            <a:off x="6490237" y="5759545"/>
            <a:ext cx="351470" cy="1177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020272" y="5612521"/>
                <a:ext cx="11521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𝑐𝑟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0272" y="5612521"/>
                <a:ext cx="1152128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2411760" y="5382592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/>
              <a:t>Routh Table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51791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233208"/>
            <a:ext cx="3024336" cy="16197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15616" y="650215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ZN Table: </a:t>
            </a:r>
            <a:endParaRPr lang="en-US" sz="2400" dirty="0">
              <a:solidFill>
                <a:srgbClr val="0070C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148847"/>
            <a:ext cx="3736861" cy="2208145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4139952" y="1412776"/>
            <a:ext cx="504056" cy="1617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3789040"/>
            <a:ext cx="6846204" cy="1731806"/>
          </a:xfrm>
          <a:prstGeom prst="rect">
            <a:avLst/>
          </a:prstGeom>
        </p:spPr>
      </p:pic>
      <p:sp>
        <p:nvSpPr>
          <p:cNvPr id="7" name="Down Arrow 6"/>
          <p:cNvSpPr/>
          <p:nvPr/>
        </p:nvSpPr>
        <p:spPr>
          <a:xfrm>
            <a:off x="3851920" y="3356992"/>
            <a:ext cx="144016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452320" y="3933056"/>
            <a:ext cx="50405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Y(s)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101740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820" y="1545480"/>
            <a:ext cx="5750958" cy="475252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67544" y="1544334"/>
            <a:ext cx="309634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%</a:t>
            </a:r>
            <a:r>
              <a:rPr lang="en-US" dirty="0" err="1" smtClean="0"/>
              <a:t>MatLab</a:t>
            </a:r>
            <a:r>
              <a:rPr lang="en-US" dirty="0" smtClean="0"/>
              <a:t> code</a:t>
            </a:r>
          </a:p>
          <a:p>
            <a:r>
              <a:rPr lang="en-US" dirty="0" err="1" smtClean="0"/>
              <a:t>num</a:t>
            </a:r>
            <a:r>
              <a:rPr lang="en-US" dirty="0" smtClean="0"/>
              <a:t> </a:t>
            </a:r>
            <a:r>
              <a:rPr lang="en-US" dirty="0"/>
              <a:t>= [6.3223 18 12.811];</a:t>
            </a:r>
          </a:p>
          <a:p>
            <a:r>
              <a:rPr lang="en-US" dirty="0"/>
              <a:t>den = [1 6 11.3223 18 12.811];</a:t>
            </a:r>
          </a:p>
          <a:p>
            <a:r>
              <a:rPr lang="en-US" dirty="0"/>
              <a:t>step(</a:t>
            </a:r>
            <a:r>
              <a:rPr lang="en-US" dirty="0" err="1"/>
              <a:t>num,den</a:t>
            </a:r>
            <a:r>
              <a:rPr lang="en-US" dirty="0"/>
              <a:t>)</a:t>
            </a:r>
          </a:p>
          <a:p>
            <a:r>
              <a:rPr lang="en-US" dirty="0"/>
              <a:t>grid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51520" y="563701"/>
                <a:ext cx="3672408" cy="7100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6.3223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+1.4235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563701"/>
                <a:ext cx="3672408" cy="71006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66296" y="3526767"/>
                <a:ext cx="2916324" cy="22940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0070C0"/>
                    </a:solidFill>
                  </a:rPr>
                  <a:t>Note: </a:t>
                </a:r>
                <a:r>
                  <a:rPr lang="en-US" sz="2000" dirty="0" smtClean="0"/>
                  <a:t>The overshoot can be further reduced by increasing the gain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2000" dirty="0" smtClean="0"/>
                  <a:t> while keeping the double zero </a:t>
                </a:r>
                <a:r>
                  <a:rPr lang="en-US" sz="2000" dirty="0"/>
                  <a:t>(</a:t>
                </a:r>
                <a:r>
                  <a:rPr lang="en-US" sz="20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– 0.65</a:t>
                </a:r>
                <a:r>
                  <a:rPr lang="en-US" sz="2000" dirty="0" smtClean="0"/>
                  <a:t>), e.g. till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=39.42</m:t>
                    </m:r>
                  </m:oMath>
                </a14:m>
                <a:endParaRPr lang="en-US" sz="2000" b="0" dirty="0" smtClean="0"/>
              </a:p>
              <a:p>
                <a:r>
                  <a:rPr lang="en-US" sz="2000" dirty="0" smtClean="0"/>
                  <a:t>(numerically determined)</a:t>
                </a:r>
                <a:endParaRPr lang="en-US" sz="20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296" y="3526767"/>
                <a:ext cx="2916324" cy="2294090"/>
              </a:xfrm>
              <a:prstGeom prst="rect">
                <a:avLst/>
              </a:prstGeom>
              <a:blipFill>
                <a:blip r:embed="rId4"/>
                <a:stretch>
                  <a:fillRect l="-2088" t="-1596" b="-39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559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217892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70C0"/>
                </a:solidFill>
              </a:rPr>
              <a:t>PID Design Based on Frequency Responses</a:t>
            </a:r>
            <a:endParaRPr lang="en-US" sz="2800" b="1" dirty="0">
              <a:solidFill>
                <a:srgbClr val="0070C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560487"/>
            <a:ext cx="4848232" cy="141861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7584" y="1005585"/>
            <a:ext cx="7560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Example: </a:t>
            </a:r>
            <a:r>
              <a:rPr lang="en-US" sz="2400" dirty="0" smtClean="0"/>
              <a:t>For a given plant, design a PID controller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022014" y="2979101"/>
                <a:ext cx="4896544" cy="7203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G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s</m:t>
                          </m:r>
                        </m:e>
                      </m:d>
                      <m:r>
                        <a:rPr lang="en-US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𝐾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1+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𝑠</m:t>
                              </m:r>
                            </m:den>
                          </m:f>
                          <m:r>
                            <a:rPr lang="en-US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𝐷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𝑃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𝑠</m:t>
                          </m:r>
                          <m:r>
                            <a:rPr lang="en-US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𝐼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2014" y="2979101"/>
                <a:ext cx="4896544" cy="7203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971600" y="3732717"/>
                <a:ext cx="6912768" cy="6330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Set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+1)(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𝑏𝑠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+1)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</m:oMath>
                </a14:m>
                <a:r>
                  <a:rPr lang="en-US" sz="2400" dirty="0" smtClean="0"/>
                  <a:t>     with sinusoidal input</a:t>
                </a:r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3732717"/>
                <a:ext cx="6912768" cy="633058"/>
              </a:xfrm>
              <a:prstGeom prst="rect">
                <a:avLst/>
              </a:prstGeom>
              <a:blipFill>
                <a:blip r:embed="rId4"/>
                <a:stretch>
                  <a:fillRect l="-1323" b="-86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066558" y="4317953"/>
                <a:ext cx="4233634" cy="6992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func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+1)(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+1)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6558" y="4317953"/>
                <a:ext cx="4233634" cy="6992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71600" y="5017239"/>
                <a:ext cx="7848872" cy="15081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Now, suppose that the specifications are: </a:t>
                </a:r>
              </a:p>
              <a:p>
                <a:endParaRPr lang="en-US" sz="1000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US" sz="2400" dirty="0" smtClean="0"/>
                  <a:t> ,  gain margin &gt; 10 dB,  phase margin &gt;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50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p>
                    </m:sSup>
                  </m:oMath>
                </a14:m>
                <a:endParaRPr lang="en-US" sz="2400" dirty="0" smtClean="0"/>
              </a:p>
              <a:p>
                <a:endParaRPr lang="en-US" sz="1000" dirty="0"/>
              </a:p>
              <a:p>
                <a:r>
                  <a:rPr lang="en-US" sz="2400" dirty="0" smtClean="0"/>
                  <a:t>Need to determine  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dirty="0" smtClean="0"/>
                  <a:t>  and  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  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(to satisfy the two margins)</a:t>
                </a:r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5017239"/>
                <a:ext cx="7848872" cy="1508105"/>
              </a:xfrm>
              <a:prstGeom prst="rect">
                <a:avLst/>
              </a:prstGeom>
              <a:blipFill>
                <a:blip r:embed="rId6"/>
                <a:stretch>
                  <a:fillRect l="-1165" t="-3239" b="-85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6156176" y="4512794"/>
            <a:ext cx="2520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(steady velocity error)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32579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332656"/>
            <a:ext cx="4848232" cy="141861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115616" y="1751270"/>
                <a:ext cx="676875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In steady state,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US" sz="2000" dirty="0" smtClean="0"/>
                  <a:t>  , so to find the gain margin and phase margin, consider the Transfer Function with step input</a:t>
                </a:r>
                <a:endParaRPr lang="en-US" sz="20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1751270"/>
                <a:ext cx="6768752" cy="707886"/>
              </a:xfrm>
              <a:prstGeom prst="rect">
                <a:avLst/>
              </a:prstGeom>
              <a:blipFill>
                <a:blip r:embed="rId3"/>
                <a:stretch>
                  <a:fillRect l="-901" t="-4310" r="-811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383066" y="2532404"/>
                <a:ext cx="2302361" cy="6328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𝐾𝐺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+1)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3066" y="2532404"/>
                <a:ext cx="2302361" cy="63280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710834" y="3877770"/>
            <a:ext cx="334446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latin typeface="Optima"/>
              </a:rPr>
              <a:t>%</a:t>
            </a:r>
            <a:r>
              <a:rPr lang="en-US" sz="1600" dirty="0" err="1" smtClean="0">
                <a:latin typeface="Optima"/>
              </a:rPr>
              <a:t>MatLab</a:t>
            </a:r>
            <a:r>
              <a:rPr lang="en-US" sz="1600" dirty="0" smtClean="0">
                <a:latin typeface="Optima"/>
              </a:rPr>
              <a:t> code</a:t>
            </a:r>
          </a:p>
          <a:p>
            <a:r>
              <a:rPr lang="en-US" sz="1600" dirty="0" err="1" smtClean="0">
                <a:latin typeface="Optima"/>
              </a:rPr>
              <a:t>num</a:t>
            </a:r>
            <a:r>
              <a:rPr lang="en-US" sz="1600" dirty="0" smtClean="0">
                <a:latin typeface="Optima"/>
              </a:rPr>
              <a:t> </a:t>
            </a:r>
            <a:r>
              <a:rPr lang="en-US" sz="1600" dirty="0">
                <a:latin typeface="Optima"/>
              </a:rPr>
              <a:t>= [5 21 4];</a:t>
            </a:r>
          </a:p>
          <a:p>
            <a:r>
              <a:rPr lang="da-DK" sz="1600" dirty="0">
                <a:latin typeface="Optima"/>
              </a:rPr>
              <a:t>den = [1 0 1 0];</a:t>
            </a:r>
          </a:p>
          <a:p>
            <a:r>
              <a:rPr lang="en-US" sz="1600" dirty="0">
                <a:latin typeface="Optima"/>
              </a:rPr>
              <a:t>w = </a:t>
            </a:r>
            <a:r>
              <a:rPr lang="en-US" sz="1600" dirty="0" err="1">
                <a:latin typeface="Optima"/>
              </a:rPr>
              <a:t>logspace</a:t>
            </a:r>
            <a:r>
              <a:rPr lang="en-US" sz="1600" dirty="0">
                <a:latin typeface="Optima"/>
              </a:rPr>
              <a:t>(-2,2,100);</a:t>
            </a:r>
          </a:p>
          <a:p>
            <a:r>
              <a:rPr lang="en-US" sz="1600" dirty="0">
                <a:latin typeface="Optima"/>
              </a:rPr>
              <a:t>bode(</a:t>
            </a:r>
            <a:r>
              <a:rPr lang="en-US" sz="1600" dirty="0" err="1">
                <a:latin typeface="Optima"/>
              </a:rPr>
              <a:t>num,den,w</a:t>
            </a:r>
            <a:r>
              <a:rPr lang="en-US" sz="1600" dirty="0">
                <a:latin typeface="Optima"/>
              </a:rPr>
              <a:t>)</a:t>
            </a:r>
          </a:p>
          <a:p>
            <a:r>
              <a:rPr lang="en-US" sz="1600" dirty="0">
                <a:latin typeface="Optima"/>
              </a:rPr>
              <a:t>title('Bode Diagram of 4(5s+1)(0.25s+1)/[s(s^2+1)]')</a:t>
            </a:r>
            <a:endParaRPr lang="en-US" sz="1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3212181"/>
            <a:ext cx="4683898" cy="333954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10834" y="3429000"/>
            <a:ext cx="37891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Using </a:t>
            </a:r>
            <a:r>
              <a:rPr lang="en-US" sz="2000" dirty="0" err="1" smtClean="0"/>
              <a:t>MatLab</a:t>
            </a:r>
            <a:r>
              <a:rPr lang="en-US" sz="2000" dirty="0" smtClean="0"/>
              <a:t>, with 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5, 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0.25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5552" y="6148148"/>
            <a:ext cx="3369745" cy="403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r>
              <a:rPr lang="en-US" sz="2000" dirty="0" smtClean="0">
                <a:sym typeface="Wingdings" panose="05000000000000000000" pitchFamily="2" charset="2"/>
              </a:rPr>
              <a:t> </a:t>
            </a:r>
            <a:r>
              <a:rPr lang="en-US" sz="2000" dirty="0" smtClean="0"/>
              <a:t>Specifications are satisfied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90682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7920880" cy="99412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Frequency Responses of PI</a:t>
            </a:r>
            <a:r>
              <a:rPr lang="en-US" sz="3200" dirty="0" smtClean="0">
                <a:solidFill>
                  <a:srgbClr val="0070C0"/>
                </a:solidFill>
              </a:rPr>
              <a:t> </a:t>
            </a:r>
            <a:r>
              <a:rPr lang="en-US" sz="3200" b="1" dirty="0" smtClean="0">
                <a:solidFill>
                  <a:srgbClr val="0070C0"/>
                </a:solidFill>
              </a:rPr>
              <a:t>Control</a:t>
            </a:r>
            <a:endParaRPr lang="en-US" sz="32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475656" y="3460044"/>
                <a:ext cx="4544553" cy="1711490"/>
              </a:xfrm>
            </p:spPr>
            <p:txBody>
              <a:bodyPr>
                <a:normAutofit fontScale="85000" lnSpcReduction="1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𝑢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𝐾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𝑒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sub>
                          </m:sSub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𝐶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𝑠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𝐾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endParaRPr lang="en-US" sz="2400" dirty="0">
                  <a:latin typeface="Cambria Math"/>
                  <a:ea typeface="Cambria Math"/>
                </a:endParaRPr>
              </a:p>
              <a:p>
                <a:pPr marL="0" indent="0">
                  <a:buNone/>
                </a:pPr>
                <a:endParaRPr lang="en-US" sz="2400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75656" y="3460044"/>
                <a:ext cx="4544553" cy="171149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/>
          <p:nvPr/>
        </p:nvGrpSpPr>
        <p:grpSpPr>
          <a:xfrm>
            <a:off x="971600" y="1739386"/>
            <a:ext cx="2940492" cy="905386"/>
            <a:chOff x="5508104" y="5052444"/>
            <a:chExt cx="3103419" cy="1018856"/>
          </a:xfrm>
        </p:grpSpPr>
        <p:pic>
          <p:nvPicPr>
            <p:cNvPr id="9" name="Picture 8" descr="AABSOTC0.jp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49" r="7072" b="8901"/>
            <a:stretch/>
          </p:blipFill>
          <p:spPr bwMode="auto">
            <a:xfrm>
              <a:off x="5508104" y="5052444"/>
              <a:ext cx="3103419" cy="1018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6727305" y="5107864"/>
                  <a:ext cx="942110" cy="45025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27305" y="5107864"/>
                  <a:ext cx="942110" cy="45025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3912092" y="1542592"/>
                <a:ext cx="4572000" cy="2108911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</a:rPr>
                            <m:t>𝑠</m:t>
                          </m:r>
                          <m:r>
                            <a:rPr lang="en-US" sz="2000" i="1">
                              <a:latin typeface="Cambria Math"/>
                            </a:rPr>
                            <m:t>+1)(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</a:rPr>
                            <m:t>𝑠</m:t>
                          </m:r>
                          <m:r>
                            <a:rPr lang="en-US" sz="2000" i="1">
                              <a:latin typeface="Cambria Math"/>
                            </a:rPr>
                            <m:t>+1)</m:t>
                          </m:r>
                        </m:den>
                      </m:f>
                    </m:oMath>
                  </m:oMathPara>
                </a14:m>
                <a:endParaRPr lang="en-US" sz="2000" i="1" dirty="0" smtClean="0">
                  <a:latin typeface="Cambria Math" panose="02040503050406030204" pitchFamily="18" charset="0"/>
                </a:endParaRPr>
              </a:p>
              <a:p>
                <a:endParaRPr lang="en-US" sz="2000" i="1" dirty="0" smtClean="0">
                  <a:latin typeface="Cambria Math" panose="02040503050406030204" pitchFamily="18" charset="0"/>
                </a:endParaRPr>
              </a:p>
              <a:p>
                <a:r>
                  <a:rPr lang="en-US" sz="2000" i="1" dirty="0">
                    <a:latin typeface="Cambria Math" panose="02040503050406030204" pitchFamily="18" charset="0"/>
                  </a:rPr>
                  <a:t> </a:t>
                </a:r>
                <a:r>
                  <a:rPr lang="en-US" sz="2000" i="1" dirty="0" smtClean="0">
                    <a:latin typeface="Cambria Math" panose="02040503050406030204" pitchFamily="18" charset="0"/>
                  </a:rPr>
                  <a:t>              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i="1">
                            <a:latin typeface="Cambria Math"/>
                          </a:rPr>
                          <m:t>(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𝜏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𝑠</m:t>
                        </m:r>
                        <m:r>
                          <a:rPr lang="en-US" sz="2400" i="1">
                            <a:latin typeface="Cambria Math"/>
                          </a:rPr>
                          <m:t>+1)(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𝜏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𝑠</m:t>
                        </m:r>
                        <m:r>
                          <a:rPr lang="en-US" sz="2400" i="1">
                            <a:latin typeface="Cambria Math"/>
                          </a:rPr>
                          <m:t>+1)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2092" y="1542592"/>
                <a:ext cx="4572000" cy="21089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1259633" y="5353511"/>
            <a:ext cx="648072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To determine what part of the locus is </a:t>
            </a:r>
            <a:r>
              <a:rPr lang="en-US" sz="2400" dirty="0" smtClean="0"/>
              <a:t>acceptable:</a:t>
            </a:r>
          </a:p>
          <a:p>
            <a:r>
              <a:rPr lang="en-US" sz="1000" dirty="0" smtClean="0"/>
              <a:t> </a:t>
            </a:r>
          </a:p>
          <a:p>
            <a:r>
              <a:rPr lang="en-US" sz="2400" dirty="0"/>
              <a:t>U</a:t>
            </a:r>
            <a:r>
              <a:rPr lang="en-US" sz="2400" dirty="0" smtClean="0"/>
              <a:t>se </a:t>
            </a:r>
            <a:r>
              <a:rPr lang="en-US" sz="2400" dirty="0" err="1" smtClean="0">
                <a:solidFill>
                  <a:srgbClr val="0070C0"/>
                </a:solidFill>
              </a:rPr>
              <a:t>MatLab</a:t>
            </a:r>
            <a:r>
              <a:rPr lang="en-US" sz="2400" dirty="0" smtClean="0">
                <a:solidFill>
                  <a:srgbClr val="0070C0"/>
                </a:solidFill>
              </a:rPr>
              <a:t>:  </a:t>
            </a:r>
            <a:r>
              <a:rPr lang="en-US" sz="2400" dirty="0"/>
              <a:t>control gain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</a:t>
            </a:r>
            <a:r>
              <a:rPr lang="en-US" sz="2400" dirty="0">
                <a:latin typeface="Times New Roman" panose="02020603050405020304" pitchFamily="18" charset="0"/>
                <a:ea typeface="Cambria Math"/>
                <a:cs typeface="Times New Roman" panose="02020603050405020304" pitchFamily="18" charset="0"/>
              </a:rPr>
              <a:t>→ </a:t>
            </a:r>
            <a:r>
              <a:rPr lang="en-US" sz="2400" dirty="0" smtClean="0">
                <a:latin typeface="Times New Roman" panose="02020603050405020304" pitchFamily="18" charset="0"/>
                <a:ea typeface="Cambria Math"/>
                <a:cs typeface="Times New Roman" panose="02020603050405020304" pitchFamily="18" charset="0"/>
              </a:rPr>
              <a:t>∞</a:t>
            </a:r>
            <a:endParaRPr lang="en-US" sz="2400" dirty="0">
              <a:latin typeface="Times New Roman" panose="02020603050405020304" pitchFamily="18" charset="0"/>
              <a:ea typeface="Cambria Math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297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>
          <a:xfrm flipV="1">
            <a:off x="6156176" y="1412776"/>
            <a:ext cx="0" cy="432048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1043608" y="3501008"/>
            <a:ext cx="7344816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onut 7"/>
          <p:cNvSpPr/>
          <p:nvPr/>
        </p:nvSpPr>
        <p:spPr>
          <a:xfrm>
            <a:off x="5004048" y="3429000"/>
            <a:ext cx="180020" cy="180020"/>
          </a:xfrm>
          <a:prstGeom prst="donut">
            <a:avLst>
              <a:gd name="adj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Multiply 8"/>
          <p:cNvSpPr/>
          <p:nvPr/>
        </p:nvSpPr>
        <p:spPr>
          <a:xfrm>
            <a:off x="4067944" y="3324495"/>
            <a:ext cx="288032" cy="333037"/>
          </a:xfrm>
          <a:prstGeom prst="mathMultiply">
            <a:avLst>
              <a:gd name="adj1" fmla="val 4914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Multiply 9"/>
          <p:cNvSpPr/>
          <p:nvPr/>
        </p:nvSpPr>
        <p:spPr>
          <a:xfrm>
            <a:off x="1901961" y="3324496"/>
            <a:ext cx="288032" cy="333037"/>
          </a:xfrm>
          <a:prstGeom prst="mathMultiply">
            <a:avLst>
              <a:gd name="adj1" fmla="val 4914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156176" y="1408734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Im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668344" y="3109173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</a:t>
            </a:r>
            <a:endParaRPr lang="en-US" dirty="0"/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5184068" y="3501008"/>
            <a:ext cx="93893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2045977" y="3501008"/>
            <a:ext cx="94081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763688" y="3635031"/>
                <a:ext cx="566117" cy="6580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3635031"/>
                <a:ext cx="566117" cy="65806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859554" y="3658410"/>
                <a:ext cx="560795" cy="6580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9554" y="3658410"/>
                <a:ext cx="560795" cy="6580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772656" y="3645024"/>
                <a:ext cx="642804" cy="6580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𝐼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656" y="3645024"/>
                <a:ext cx="642804" cy="6580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28988" y="1412776"/>
                <a:ext cx="22428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𝐼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&gt;</m:t>
                          </m:r>
                          <m:r>
                            <a:rPr lang="en-US" i="1" smtClean="0">
                              <a:latin typeface="Cambria Math"/>
                              <a:ea typeface="Cambria Math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&gt;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988" y="1412776"/>
                <a:ext cx="2242811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Multiply 15"/>
          <p:cNvSpPr/>
          <p:nvPr/>
        </p:nvSpPr>
        <p:spPr>
          <a:xfrm>
            <a:off x="6012160" y="3356992"/>
            <a:ext cx="288032" cy="333037"/>
          </a:xfrm>
          <a:prstGeom prst="mathMultiply">
            <a:avLst>
              <a:gd name="adj1" fmla="val 4914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/>
          <p:cNvCxnSpPr/>
          <p:nvPr/>
        </p:nvCxnSpPr>
        <p:spPr>
          <a:xfrm flipH="1">
            <a:off x="2972669" y="3501008"/>
            <a:ext cx="1239291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Curved Connector 19"/>
          <p:cNvCxnSpPr/>
          <p:nvPr/>
        </p:nvCxnSpPr>
        <p:spPr>
          <a:xfrm rot="5400000" flipH="1" flipV="1">
            <a:off x="1993072" y="2214007"/>
            <a:ext cx="2281753" cy="292249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arrow"/>
          </a:ln>
          <a:scene3d>
            <a:camera prst="orthographicFront">
              <a:rot lat="0" lon="60000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urved Connector 27"/>
          <p:cNvCxnSpPr/>
          <p:nvPr/>
        </p:nvCxnSpPr>
        <p:spPr>
          <a:xfrm rot="16200000" flipH="1">
            <a:off x="1997948" y="4510964"/>
            <a:ext cx="2341869" cy="357962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/>
          <p:cNvSpPr txBox="1">
            <a:spLocks/>
          </p:cNvSpPr>
          <p:nvPr/>
        </p:nvSpPr>
        <p:spPr>
          <a:xfrm>
            <a:off x="179512" y="277032"/>
            <a:ext cx="8784976" cy="7210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solidFill>
                  <a:srgbClr val="0070C0"/>
                </a:solidFill>
              </a:rPr>
              <a:t>Root Locus for </a:t>
            </a:r>
            <a:r>
              <a:rPr lang="en-US" sz="2800" b="1" i="1" dirty="0" smtClean="0">
                <a:solidFill>
                  <a:srgbClr val="0070C0"/>
                </a:solidFill>
              </a:rPr>
              <a:t>PI</a:t>
            </a:r>
            <a:r>
              <a:rPr lang="en-US" sz="2800" b="1" dirty="0" smtClean="0">
                <a:solidFill>
                  <a:srgbClr val="0070C0"/>
                </a:solidFill>
              </a:rPr>
              <a:t>-Control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3528" y="6126781"/>
            <a:ext cx="84341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MatLab</a:t>
            </a:r>
            <a:r>
              <a:rPr lang="en-US" dirty="0" smtClean="0"/>
              <a:t> </a:t>
            </a:r>
            <a:r>
              <a:rPr lang="en-US" dirty="0"/>
              <a:t>plot shows all possible closed-loop pole locations for the </a:t>
            </a:r>
            <a:r>
              <a:rPr lang="en-US" dirty="0" smtClean="0"/>
              <a:t>control </a:t>
            </a:r>
            <a:r>
              <a:rPr lang="en-US" dirty="0"/>
              <a:t>gain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</a:t>
            </a:r>
            <a:r>
              <a:rPr lang="en-US" dirty="0">
                <a:latin typeface="Times New Roman" panose="02020603050405020304" pitchFamily="18" charset="0"/>
                <a:ea typeface="Cambria Math"/>
                <a:cs typeface="Times New Roman" panose="02020603050405020304" pitchFamily="18" charset="0"/>
              </a:rPr>
              <a:t>→ ∞</a:t>
            </a:r>
          </a:p>
        </p:txBody>
      </p:sp>
    </p:spTree>
    <p:extLst>
      <p:ext uri="{BB962C8B-B14F-4D97-AF65-F5344CB8AC3E}">
        <p14:creationId xmlns:p14="http://schemas.microsoft.com/office/powerpoint/2010/main" val="3116162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>
          <a:xfrm flipV="1">
            <a:off x="6156176" y="1412776"/>
            <a:ext cx="0" cy="432048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1043608" y="3501008"/>
            <a:ext cx="7344816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onut 7"/>
          <p:cNvSpPr/>
          <p:nvPr/>
        </p:nvSpPr>
        <p:spPr>
          <a:xfrm>
            <a:off x="3414129" y="3383003"/>
            <a:ext cx="180020" cy="180020"/>
          </a:xfrm>
          <a:prstGeom prst="donut">
            <a:avLst>
              <a:gd name="adj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Multiply 8"/>
          <p:cNvSpPr/>
          <p:nvPr/>
        </p:nvSpPr>
        <p:spPr>
          <a:xfrm>
            <a:off x="4067944" y="3324495"/>
            <a:ext cx="288032" cy="333037"/>
          </a:xfrm>
          <a:prstGeom prst="mathMultiply">
            <a:avLst>
              <a:gd name="adj1" fmla="val 4914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Multiply 9"/>
          <p:cNvSpPr/>
          <p:nvPr/>
        </p:nvSpPr>
        <p:spPr>
          <a:xfrm>
            <a:off x="1901961" y="3324496"/>
            <a:ext cx="288032" cy="333037"/>
          </a:xfrm>
          <a:prstGeom prst="mathMultiply">
            <a:avLst>
              <a:gd name="adj1" fmla="val 4914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156176" y="1408734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Im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668344" y="3109173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</a:t>
            </a:r>
            <a:endParaRPr lang="en-US" dirty="0"/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5148052" y="3501008"/>
            <a:ext cx="93893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2045977" y="3501008"/>
            <a:ext cx="1368152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763688" y="3635031"/>
                <a:ext cx="566117" cy="6580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3635031"/>
                <a:ext cx="566117" cy="65806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859554" y="3658410"/>
                <a:ext cx="560795" cy="6580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9554" y="3658410"/>
                <a:ext cx="560795" cy="6580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198105" y="3635031"/>
                <a:ext cx="642804" cy="6580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𝐼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8105" y="3635031"/>
                <a:ext cx="642804" cy="6580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28988" y="1412776"/>
                <a:ext cx="22428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/>
                              <a:ea typeface="Cambria Math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&gt;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𝐼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&gt;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988" y="1412776"/>
                <a:ext cx="2242811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Multiply 15"/>
          <p:cNvSpPr/>
          <p:nvPr/>
        </p:nvSpPr>
        <p:spPr>
          <a:xfrm>
            <a:off x="6012160" y="3311987"/>
            <a:ext cx="288032" cy="333037"/>
          </a:xfrm>
          <a:prstGeom prst="mathMultiply">
            <a:avLst>
              <a:gd name="adj1" fmla="val 4914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4283968" y="3501008"/>
            <a:ext cx="854672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Curved Connector 19"/>
          <p:cNvCxnSpPr/>
          <p:nvPr/>
        </p:nvCxnSpPr>
        <p:spPr>
          <a:xfrm rot="16200000" flipV="1">
            <a:off x="3719150" y="2072105"/>
            <a:ext cx="2281753" cy="576052"/>
          </a:xfrm>
          <a:prstGeom prst="curvedConnector3">
            <a:avLst>
              <a:gd name="adj1" fmla="val 39725"/>
            </a:avLst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urved Connector 27"/>
          <p:cNvCxnSpPr/>
          <p:nvPr/>
        </p:nvCxnSpPr>
        <p:spPr>
          <a:xfrm rot="5400000">
            <a:off x="3604269" y="4322878"/>
            <a:ext cx="2367880" cy="735719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6927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7920880" cy="99412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Frequency Response of PD</a:t>
            </a:r>
            <a:r>
              <a:rPr lang="en-US" sz="3200" dirty="0" smtClean="0">
                <a:solidFill>
                  <a:srgbClr val="0070C0"/>
                </a:solidFill>
              </a:rPr>
              <a:t> </a:t>
            </a:r>
            <a:r>
              <a:rPr lang="en-US" sz="3200" b="1" dirty="0" smtClean="0">
                <a:solidFill>
                  <a:srgbClr val="0070C0"/>
                </a:solidFill>
              </a:rPr>
              <a:t>Control</a:t>
            </a:r>
            <a:endParaRPr lang="en-US" sz="32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44956" y="3238785"/>
                <a:ext cx="4878288" cy="122413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/>
                        </a:rPr>
                        <m:t>𝑢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𝐾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𝑒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𝑑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𝐷</m:t>
                          </m:r>
                        </m:sub>
                      </m:sSub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𝑑𝑒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 sz="24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𝐶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/>
                            </a:rPr>
                            <m:t>𝑠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𝑑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𝐷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(1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/>
                            </a:rPr>
                            <m:t>𝑠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/>
                            </a:rPr>
                            <m:t>𝑑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44956" y="3238785"/>
                <a:ext cx="4878288" cy="1224136"/>
              </a:xfrm>
              <a:blipFill>
                <a:blip r:embed="rId2"/>
                <a:stretch>
                  <a:fillRect l="-250" b="-24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/>
          <p:nvPr/>
        </p:nvGrpSpPr>
        <p:grpSpPr>
          <a:xfrm>
            <a:off x="1043608" y="1772816"/>
            <a:ext cx="2940492" cy="905386"/>
            <a:chOff x="5508104" y="5052444"/>
            <a:chExt cx="3103419" cy="1018856"/>
          </a:xfrm>
        </p:grpSpPr>
        <p:pic>
          <p:nvPicPr>
            <p:cNvPr id="9" name="Picture 8" descr="AABSOTC0.jp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49" r="7072" b="8901"/>
            <a:stretch/>
          </p:blipFill>
          <p:spPr bwMode="auto">
            <a:xfrm>
              <a:off x="5508104" y="5052444"/>
              <a:ext cx="3103419" cy="1018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6727305" y="5107864"/>
                  <a:ext cx="942110" cy="45025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27305" y="5107864"/>
                  <a:ext cx="942110" cy="45025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427984" y="1772816"/>
                <a:ext cx="3456384" cy="788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/>
                        </a:rPr>
                        <m:t>𝐺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sub>
                                  </m:s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</a:rPr>
                            <m:t>𝑠</m:t>
                          </m:r>
                          <m:r>
                            <a:rPr lang="en-US" sz="2000" i="1">
                              <a:latin typeface="Cambria Math"/>
                            </a:rPr>
                            <m:t>+1)(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</a:rPr>
                            <m:t>𝑠</m:t>
                          </m:r>
                          <m:r>
                            <a:rPr lang="en-US" sz="2000" i="1">
                              <a:latin typeface="Cambria Math"/>
                            </a:rPr>
                            <m:t>+1)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1772816"/>
                <a:ext cx="3456384" cy="78829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1519309" y="4941169"/>
            <a:ext cx="65090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To determine what part of the locus is </a:t>
            </a:r>
            <a:r>
              <a:rPr lang="en-US" sz="2400" dirty="0" smtClean="0"/>
              <a:t>acceptable: </a:t>
            </a:r>
          </a:p>
          <a:p>
            <a:endParaRPr lang="en-US" sz="1200" dirty="0"/>
          </a:p>
          <a:p>
            <a:r>
              <a:rPr lang="en-US" sz="2400" dirty="0" smtClean="0"/>
              <a:t>Use </a:t>
            </a:r>
            <a:r>
              <a:rPr lang="en-US" sz="2400" dirty="0" err="1" smtClean="0">
                <a:solidFill>
                  <a:srgbClr val="0070C0"/>
                </a:solidFill>
              </a:rPr>
              <a:t>MatLab</a:t>
            </a:r>
            <a:r>
              <a:rPr lang="en-US" sz="2400" dirty="0" smtClean="0">
                <a:solidFill>
                  <a:srgbClr val="0070C0"/>
                </a:solidFill>
              </a:rPr>
              <a:t>:  </a:t>
            </a:r>
            <a:r>
              <a:rPr lang="en-US" sz="2400" dirty="0" smtClean="0"/>
              <a:t>control </a:t>
            </a:r>
            <a:r>
              <a:rPr lang="en-US" sz="2400" dirty="0"/>
              <a:t>gain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</a:t>
            </a:r>
            <a:r>
              <a:rPr lang="en-US" sz="2400" dirty="0">
                <a:latin typeface="Times New Roman" panose="02020603050405020304" pitchFamily="18" charset="0"/>
                <a:ea typeface="Cambria Math"/>
                <a:cs typeface="Times New Roman" panose="02020603050405020304" pitchFamily="18" charset="0"/>
              </a:rPr>
              <a:t>→ </a:t>
            </a:r>
            <a:r>
              <a:rPr lang="en-US" sz="2400" dirty="0" smtClean="0">
                <a:latin typeface="Times New Roman" panose="02020603050405020304" pitchFamily="18" charset="0"/>
                <a:ea typeface="Cambria Math"/>
                <a:cs typeface="Times New Roman" panose="02020603050405020304" pitchFamily="18" charset="0"/>
              </a:rPr>
              <a:t>∞</a:t>
            </a:r>
            <a:endParaRPr lang="en-US" sz="2400" dirty="0">
              <a:latin typeface="Times New Roman" panose="02020603050405020304" pitchFamily="18" charset="0"/>
              <a:ea typeface="Cambria Math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151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>
          <a:xfrm flipV="1">
            <a:off x="6156176" y="1412776"/>
            <a:ext cx="0" cy="432048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1043608" y="3501008"/>
            <a:ext cx="7344816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onut 7"/>
          <p:cNvSpPr/>
          <p:nvPr/>
        </p:nvSpPr>
        <p:spPr>
          <a:xfrm>
            <a:off x="3995936" y="3392996"/>
            <a:ext cx="180020" cy="180020"/>
          </a:xfrm>
          <a:prstGeom prst="donut">
            <a:avLst>
              <a:gd name="adj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Multiply 8"/>
          <p:cNvSpPr/>
          <p:nvPr/>
        </p:nvSpPr>
        <p:spPr>
          <a:xfrm>
            <a:off x="5148064" y="3311987"/>
            <a:ext cx="288032" cy="333037"/>
          </a:xfrm>
          <a:prstGeom prst="mathMultiply">
            <a:avLst>
              <a:gd name="adj1" fmla="val 4914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Multiply 9"/>
          <p:cNvSpPr/>
          <p:nvPr/>
        </p:nvSpPr>
        <p:spPr>
          <a:xfrm>
            <a:off x="2483768" y="3334489"/>
            <a:ext cx="288032" cy="333037"/>
          </a:xfrm>
          <a:prstGeom prst="mathMultiply">
            <a:avLst>
              <a:gd name="adj1" fmla="val 4914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156176" y="1408734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Im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668344" y="3109173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</a:t>
            </a:r>
            <a:endParaRPr lang="en-US" dirty="0"/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4157954" y="3501008"/>
            <a:ext cx="111612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631439" y="3501008"/>
            <a:ext cx="1996345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2345495" y="3645024"/>
                <a:ext cx="566117" cy="6580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5495" y="3645024"/>
                <a:ext cx="566117" cy="65806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009021" y="3645024"/>
                <a:ext cx="560795" cy="6580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9021" y="3645024"/>
                <a:ext cx="560795" cy="6580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779912" y="3645024"/>
                <a:ext cx="599908" cy="6580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𝐷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3645024"/>
                <a:ext cx="599908" cy="6580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28988" y="1412776"/>
                <a:ext cx="22428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/>
                              <a:ea typeface="Cambria Math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&gt;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𝐷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&gt;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988" y="1412776"/>
                <a:ext cx="2242811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itle 1"/>
          <p:cNvSpPr txBox="1">
            <a:spLocks/>
          </p:cNvSpPr>
          <p:nvPr/>
        </p:nvSpPr>
        <p:spPr>
          <a:xfrm>
            <a:off x="179512" y="277032"/>
            <a:ext cx="8784976" cy="7210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solidFill>
                  <a:srgbClr val="0070C0"/>
                </a:solidFill>
              </a:rPr>
              <a:t>Root Locus for </a:t>
            </a:r>
            <a:r>
              <a:rPr lang="en-US" sz="2800" b="1" i="1" dirty="0" smtClean="0">
                <a:solidFill>
                  <a:srgbClr val="0070C0"/>
                </a:solidFill>
              </a:rPr>
              <a:t>PD</a:t>
            </a:r>
            <a:r>
              <a:rPr lang="en-US" sz="2800" b="1" dirty="0" smtClean="0">
                <a:solidFill>
                  <a:srgbClr val="0070C0"/>
                </a:solidFill>
              </a:rPr>
              <a:t>-Control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02402" y="5965494"/>
            <a:ext cx="85620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MatLab</a:t>
            </a:r>
            <a:r>
              <a:rPr lang="en-US" dirty="0" smtClean="0"/>
              <a:t> </a:t>
            </a:r>
            <a:r>
              <a:rPr lang="en-US" dirty="0"/>
              <a:t>plot shows all possible closed-loop pole locations for the </a:t>
            </a:r>
            <a:r>
              <a:rPr lang="en-US" dirty="0" smtClean="0"/>
              <a:t>control </a:t>
            </a:r>
            <a:r>
              <a:rPr lang="en-US" dirty="0"/>
              <a:t>gain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</a:t>
            </a:r>
            <a:r>
              <a:rPr lang="en-US" dirty="0">
                <a:latin typeface="Times New Roman" panose="02020603050405020304" pitchFamily="18" charset="0"/>
                <a:ea typeface="Cambria Math"/>
                <a:cs typeface="Times New Roman" panose="02020603050405020304" pitchFamily="18" charset="0"/>
              </a:rPr>
              <a:t>→ ∞</a:t>
            </a:r>
          </a:p>
        </p:txBody>
      </p:sp>
    </p:spTree>
    <p:extLst>
      <p:ext uri="{BB962C8B-B14F-4D97-AF65-F5344CB8AC3E}">
        <p14:creationId xmlns:p14="http://schemas.microsoft.com/office/powerpoint/2010/main" val="77116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>
          <a:xfrm flipV="1">
            <a:off x="6156176" y="1412776"/>
            <a:ext cx="0" cy="432048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1043608" y="3501008"/>
            <a:ext cx="7344816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onut 7"/>
          <p:cNvSpPr/>
          <p:nvPr/>
        </p:nvSpPr>
        <p:spPr>
          <a:xfrm>
            <a:off x="5292080" y="3410997"/>
            <a:ext cx="180020" cy="180020"/>
          </a:xfrm>
          <a:prstGeom prst="donut">
            <a:avLst>
              <a:gd name="adj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Multiply 8"/>
          <p:cNvSpPr/>
          <p:nvPr/>
        </p:nvSpPr>
        <p:spPr>
          <a:xfrm>
            <a:off x="4427984" y="3334489"/>
            <a:ext cx="288032" cy="333037"/>
          </a:xfrm>
          <a:prstGeom prst="mathMultiply">
            <a:avLst>
              <a:gd name="adj1" fmla="val 4914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Multiply 9"/>
          <p:cNvSpPr/>
          <p:nvPr/>
        </p:nvSpPr>
        <p:spPr>
          <a:xfrm>
            <a:off x="2483768" y="3334489"/>
            <a:ext cx="288032" cy="333037"/>
          </a:xfrm>
          <a:prstGeom prst="mathMultiply">
            <a:avLst>
              <a:gd name="adj1" fmla="val 4914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156176" y="1408734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Im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668344" y="3109173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631439" y="3501008"/>
            <a:ext cx="1996345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4572000" y="3501008"/>
            <a:ext cx="81009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28988" y="1412776"/>
                <a:ext cx="22428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𝐷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&gt;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 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𝜏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&gt;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988" y="1412776"/>
                <a:ext cx="2242811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345495" y="3645024"/>
                <a:ext cx="566117" cy="6580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5495" y="3645024"/>
                <a:ext cx="566117" cy="6580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291602" y="3645024"/>
                <a:ext cx="560795" cy="6580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1602" y="3645024"/>
                <a:ext cx="560795" cy="6580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5107604" y="3675047"/>
                <a:ext cx="599908" cy="6580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𝐷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7604" y="3675047"/>
                <a:ext cx="599908" cy="6580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4936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>
          <a:xfrm flipV="1">
            <a:off x="6156176" y="1412776"/>
            <a:ext cx="0" cy="432048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1043608" y="3501008"/>
            <a:ext cx="7344816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onut 7"/>
          <p:cNvSpPr/>
          <p:nvPr/>
        </p:nvSpPr>
        <p:spPr>
          <a:xfrm>
            <a:off x="2915816" y="3410998"/>
            <a:ext cx="180020" cy="180020"/>
          </a:xfrm>
          <a:prstGeom prst="donut">
            <a:avLst>
              <a:gd name="adj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Multiply 8"/>
          <p:cNvSpPr/>
          <p:nvPr/>
        </p:nvSpPr>
        <p:spPr>
          <a:xfrm>
            <a:off x="5148064" y="3311987"/>
            <a:ext cx="288032" cy="333037"/>
          </a:xfrm>
          <a:prstGeom prst="mathMultiply">
            <a:avLst>
              <a:gd name="adj1" fmla="val 4914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Multiply 9"/>
          <p:cNvSpPr/>
          <p:nvPr/>
        </p:nvSpPr>
        <p:spPr>
          <a:xfrm>
            <a:off x="4283968" y="3339939"/>
            <a:ext cx="288032" cy="333037"/>
          </a:xfrm>
          <a:prstGeom prst="mathMultiply">
            <a:avLst>
              <a:gd name="adj1" fmla="val 4914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156176" y="1408734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Im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668344" y="3109173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28988" y="1412776"/>
                <a:ext cx="22428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 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𝜏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&gt;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&gt;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988" y="1412776"/>
                <a:ext cx="2242811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067944" y="3707039"/>
                <a:ext cx="566117" cy="6580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3707039"/>
                <a:ext cx="566117" cy="6580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011682" y="3672976"/>
                <a:ext cx="560795" cy="6580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1682" y="3672976"/>
                <a:ext cx="560795" cy="6580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771799" y="3672976"/>
                <a:ext cx="599908" cy="6580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𝐷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799" y="3672976"/>
                <a:ext cx="599908" cy="6580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3"/>
          <p:cNvSpPr/>
          <p:nvPr/>
        </p:nvSpPr>
        <p:spPr>
          <a:xfrm>
            <a:off x="1763688" y="1916832"/>
            <a:ext cx="3168352" cy="324036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4492358" y="3501008"/>
            <a:ext cx="439682" cy="5449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4932040" y="3506457"/>
            <a:ext cx="36004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251520" y="3501008"/>
            <a:ext cx="1996345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1887826" y="3501008"/>
            <a:ext cx="102799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3494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59832" y="1340768"/>
            <a:ext cx="30243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</a:rPr>
              <a:t>END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6253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2946</TotalTime>
  <Words>1500</Words>
  <Application>Microsoft Office PowerPoint</Application>
  <PresentationFormat>On-screen Show (4:3)</PresentationFormat>
  <Paragraphs>620</Paragraphs>
  <Slides>68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81" baseType="lpstr">
      <vt:lpstr>DengXian</vt:lpstr>
      <vt:lpstr>Optima</vt:lpstr>
      <vt:lpstr>新細明體</vt:lpstr>
      <vt:lpstr>Times-Bold</vt:lpstr>
      <vt:lpstr>Times-Roman</vt:lpstr>
      <vt:lpstr>Arial</vt:lpstr>
      <vt:lpstr>Calibri</vt:lpstr>
      <vt:lpstr>Cambria Math</vt:lpstr>
      <vt:lpstr>Symbol</vt:lpstr>
      <vt:lpstr>Times New Roman</vt:lpstr>
      <vt:lpstr>Wingdings</vt:lpstr>
      <vt:lpstr>Office 佈景主題</vt:lpstr>
      <vt:lpstr>方程式</vt:lpstr>
      <vt:lpstr>EE3114 Systems and Control    6. PID Controllers</vt:lpstr>
      <vt:lpstr>Framework of Lectures</vt:lpstr>
      <vt:lpstr>Closed-Loop Feedback Control Systems</vt:lpstr>
      <vt:lpstr>PID (Proportional-Integral-Derivative) Controller</vt:lpstr>
      <vt:lpstr>PowerPoint Presentation</vt:lpstr>
      <vt:lpstr>PowerPoint Presentation</vt:lpstr>
      <vt:lpstr>Second-Order Plants</vt:lpstr>
      <vt:lpstr>P (Proportional) Control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 (Integral) Control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PI (Proportional-Integral) Control</vt:lpstr>
      <vt:lpstr>PI Control</vt:lpstr>
      <vt:lpstr>PowerPoint Presentation</vt:lpstr>
      <vt:lpstr>PowerPoint Presentation</vt:lpstr>
      <vt:lpstr>PowerPoint Presentation</vt:lpstr>
      <vt:lpstr>Derivative Control</vt:lpstr>
      <vt:lpstr>PowerPoint Presentation</vt:lpstr>
      <vt:lpstr>PowerPoint Presentation</vt:lpstr>
      <vt:lpstr>PowerPoint Presentation</vt:lpstr>
      <vt:lpstr>PD (Proportional-Derivative) Control</vt:lpstr>
      <vt:lpstr>PD Control</vt:lpstr>
      <vt:lpstr>PowerPoint Presentation</vt:lpstr>
      <vt:lpstr>PowerPoint Presentation</vt:lpstr>
      <vt:lpstr>PID (Proportional-Integral-Derivative) Control</vt:lpstr>
      <vt:lpstr>PID (Proportional-Integral-Derivative) Control</vt:lpstr>
      <vt:lpstr>PID (Proportional-Integral-Derivative) Control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PID Tuning</vt:lpstr>
      <vt:lpstr>Comparison</vt:lpstr>
      <vt:lpstr>PID Controller Implementation by Op-Amp</vt:lpstr>
      <vt:lpstr>PowerPoint Presentation</vt:lpstr>
      <vt:lpstr>PowerPoint Presentation</vt:lpstr>
      <vt:lpstr>Ziegler-Nichols Rules for Tuning PID Controllers</vt:lpstr>
      <vt:lpstr>Ziegler-Nichols First Method</vt:lpstr>
      <vt:lpstr>PowerPoint Presentation</vt:lpstr>
      <vt:lpstr>PowerPoint Presentation</vt:lpstr>
      <vt:lpstr>Time Response of PI control with Kp = 11.25 and Ki = 33.75</vt:lpstr>
      <vt:lpstr>Ziegler-Nichols Second Method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Frequency Responses of PI Control</vt:lpstr>
      <vt:lpstr>PowerPoint Presentation</vt:lpstr>
      <vt:lpstr>PowerPoint Presentation</vt:lpstr>
      <vt:lpstr>Frequency Response of PD Control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PID Controller</dc:title>
  <dc:creator>Dr. CHAN Ho Man</dc:creator>
  <cp:lastModifiedBy>Guanrong CHEN</cp:lastModifiedBy>
  <cp:revision>806</cp:revision>
  <dcterms:created xsi:type="dcterms:W3CDTF">2012-03-06T08:08:05Z</dcterms:created>
  <dcterms:modified xsi:type="dcterms:W3CDTF">2018-10-30T06:29:20Z</dcterms:modified>
</cp:coreProperties>
</file>