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73" r:id="rId4"/>
    <p:sldId id="272" r:id="rId5"/>
    <p:sldId id="275" r:id="rId6"/>
    <p:sldId id="279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010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8" autoAdjust="0"/>
    <p:restoredTop sz="94660"/>
  </p:normalViewPr>
  <p:slideViewPr>
    <p:cSldViewPr>
      <p:cViewPr varScale="1">
        <p:scale>
          <a:sx n="162" d="100"/>
          <a:sy n="162" d="100"/>
        </p:scale>
        <p:origin x="2256" y="1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9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A3A1-5FD1-48C7-AE8F-244858BDAE3B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9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6D86C-B7BB-48B1-9E49-84D0DA0CF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580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2111B29B-1B57-4F49-8DB6-6BAC4D596392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8984" tIns="49492" rIns="98984" bIns="4949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1094A837-09DA-4C38-AEE9-1DB6412DF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185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300" b="1"/>
              <a:t>Question</a:t>
            </a:r>
            <a:r>
              <a:rPr lang="en-US" altLang="en-US" sz="1300"/>
              <a:t>: </a:t>
            </a:r>
            <a:br>
              <a:rPr lang="en-US" altLang="en-US" sz="1300"/>
            </a:br>
            <a:r>
              <a:rPr lang="en-US" altLang="en-US" sz="1300"/>
              <a:t>After a thread has been created, how do you know when it will be scheduled to run by the operating system?</a:t>
            </a:r>
            <a:br>
              <a:rPr lang="en-US" altLang="en-US" sz="1300"/>
            </a:br>
            <a:endParaRPr lang="en-US" altLang="en-US" sz="1300"/>
          </a:p>
          <a:p>
            <a:r>
              <a:rPr lang="en-US" altLang="en-US" sz="1300" b="1"/>
              <a:t>Answer</a:t>
            </a:r>
            <a:r>
              <a:rPr lang="en-US" altLang="en-US" sz="1300"/>
              <a:t>: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Unless you are using the Pthreads scheduling mechanism, it is up to the implementation and/or operating system to decide where and when threads will execute.  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Robust programs should not depend upon threads executing in a specific order.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300" b="1"/>
              <a:t>Question</a:t>
            </a:r>
            <a:r>
              <a:rPr lang="en-US" altLang="en-US" sz="1300"/>
              <a:t>: </a:t>
            </a:r>
            <a:br>
              <a:rPr lang="en-US" altLang="en-US" sz="1300"/>
            </a:br>
            <a:r>
              <a:rPr lang="en-US" altLang="en-US" sz="1300"/>
              <a:t>After a thread has been created, how do you know when it will be scheduled to run by the operating system?</a:t>
            </a:r>
            <a:br>
              <a:rPr lang="en-US" altLang="en-US" sz="1300"/>
            </a:br>
            <a:endParaRPr lang="en-US" altLang="en-US" sz="1300"/>
          </a:p>
          <a:p>
            <a:r>
              <a:rPr lang="en-US" altLang="en-US" sz="1300" b="1"/>
              <a:t>Answer</a:t>
            </a:r>
            <a:r>
              <a:rPr lang="en-US" altLang="en-US" sz="1300"/>
              <a:t>: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Unless you are using the Pthreads scheduling mechanism, it is up to the implementation and/or operating system to decide where and when threads will execute.  </a:t>
            </a:r>
          </a:p>
          <a:p>
            <a:pPr>
              <a:buFont typeface="Arial" pitchFamily="34" charset="0"/>
              <a:buNone/>
            </a:pPr>
            <a:r>
              <a:rPr lang="en-US" altLang="en-US" sz="1300"/>
              <a:t>	Robust programs should not depend upon threads executing in a specific order.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8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Question</a:t>
            </a:r>
            <a:r>
              <a:rPr lang="en-US" altLang="en-US"/>
              <a:t>: </a:t>
            </a:r>
            <a:br>
              <a:rPr lang="en-US" altLang="en-US"/>
            </a:br>
            <a:r>
              <a:rPr lang="en-US" altLang="en-US"/>
              <a:t>When more than one thread is waiting for a locked </a:t>
            </a:r>
            <a:r>
              <a:rPr lang="en-US" altLang="en-US">
                <a:latin typeface="Courier New" pitchFamily="49" charset="0"/>
                <a:cs typeface="Courier New" pitchFamily="49" charset="0"/>
              </a:rPr>
              <a:t>mutex</a:t>
            </a:r>
            <a:r>
              <a:rPr lang="en-US" altLang="en-US"/>
              <a:t>, which thread will be granted the lock first after it is released?</a:t>
            </a:r>
            <a:br>
              <a:rPr lang="en-US" altLang="en-US"/>
            </a:br>
            <a:endParaRPr lang="en-US" altLang="en-US"/>
          </a:p>
          <a:p>
            <a:r>
              <a:rPr lang="en-US" altLang="en-US" b="1"/>
              <a:t>Answer</a:t>
            </a:r>
            <a:r>
              <a:rPr lang="en-US" altLang="en-US"/>
              <a:t>:</a:t>
            </a:r>
            <a:br>
              <a:rPr lang="en-US" altLang="en-US"/>
            </a:br>
            <a:r>
              <a:rPr lang="en-US" altLang="en-US"/>
              <a:t> Unless thread priority scheduling (not covered) is used, the assignment will be left to the native system scheduler and may appear to be more or less random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79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Question</a:t>
            </a:r>
            <a:r>
              <a:rPr lang="en-US" altLang="en-US"/>
              <a:t>: </a:t>
            </a:r>
            <a:br>
              <a:rPr lang="en-US" altLang="en-US"/>
            </a:br>
            <a:r>
              <a:rPr lang="en-US" altLang="en-US"/>
              <a:t>When more than one thread is waiting for a locked </a:t>
            </a:r>
            <a:r>
              <a:rPr lang="en-US" altLang="en-US">
                <a:latin typeface="Courier New" pitchFamily="49" charset="0"/>
                <a:cs typeface="Courier New" pitchFamily="49" charset="0"/>
              </a:rPr>
              <a:t>mutex</a:t>
            </a:r>
            <a:r>
              <a:rPr lang="en-US" altLang="en-US"/>
              <a:t>, which thread will be granted the lock first after it is released?</a:t>
            </a:r>
            <a:br>
              <a:rPr lang="en-US" altLang="en-US"/>
            </a:br>
            <a:endParaRPr lang="en-US" altLang="en-US"/>
          </a:p>
          <a:p>
            <a:r>
              <a:rPr lang="en-US" altLang="en-US" b="1"/>
              <a:t>Answer</a:t>
            </a:r>
            <a:r>
              <a:rPr lang="en-US" altLang="en-US"/>
              <a:t>:</a:t>
            </a:r>
            <a:br>
              <a:rPr lang="en-US" altLang="en-US"/>
            </a:br>
            <a:r>
              <a:rPr lang="en-US" altLang="en-US"/>
              <a:t> Unless thread priority scheduling (not covered) is used, the assignment will be left to the native system scheduler and may appear to be more or less random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26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45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94A837-09DA-4C38-AEE9-1DB6412DF7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772400" y="6172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48CE1B5-BB4B-4AC7-B150-E3E62D7B9282}" type="slidenum">
              <a:rPr lang="en-US" smtClean="0">
                <a:latin typeface="Arial Black" panose="020B0A04020102020204" pitchFamily="34" charset="0"/>
              </a:rPr>
              <a:pPr algn="r"/>
              <a:t>‹#›</a:t>
            </a:fld>
            <a:endParaRPr 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‹#›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72C32E2-0D8E-4D25-A869-8774F0C911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US" sz="3600"/>
              <a:t>CS3103 </a:t>
            </a:r>
            <a:br>
              <a:rPr lang="en-US" sz="3600"/>
            </a:br>
            <a:r>
              <a:rPr lang="en-US" sz="3600"/>
              <a:t>Operating System</a:t>
            </a:r>
            <a:br>
              <a:rPr lang="en-US" sz="3200"/>
            </a:br>
            <a:endParaRPr lang="en-US" sz="32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POSIX Threads Programming</a:t>
            </a:r>
          </a:p>
        </p:txBody>
      </p:sp>
    </p:spTree>
    <p:extLst>
      <p:ext uri="{BB962C8B-B14F-4D97-AF65-F5344CB8AC3E}">
        <p14:creationId xmlns:p14="http://schemas.microsoft.com/office/powerpoint/2010/main" val="347486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0" y="4589253"/>
            <a:ext cx="7543800" cy="1600200"/>
          </a:xfrm>
        </p:spPr>
        <p:txBody>
          <a:bodyPr>
            <a:normAutofit/>
          </a:bodyPr>
          <a:lstStyle/>
          <a:p>
            <a:r>
              <a:rPr lang="en-US" dirty="0" err="1"/>
              <a:t>Pthreads</a:t>
            </a:r>
            <a:r>
              <a:rPr lang="en-US" dirty="0"/>
              <a:t> Basics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Standard API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For UNIX systems, a standardized C language threads programming interface has been specified by the IEEE POSIX 1003.1c standard.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Implementations that adhere to this standard are referred to as </a:t>
            </a:r>
            <a:r>
              <a:rPr lang="en-US" altLang="en-US" b="1" dirty="0">
                <a:solidFill>
                  <a:srgbClr val="AD0101"/>
                </a:solidFill>
              </a:rPr>
              <a:t>POSIX threads</a:t>
            </a:r>
            <a:r>
              <a:rPr lang="en-US" altLang="en-US" dirty="0"/>
              <a:t> or </a:t>
            </a:r>
            <a:r>
              <a:rPr lang="en-US" altLang="en-US" b="1" dirty="0" err="1">
                <a:solidFill>
                  <a:schemeClr val="accent1"/>
                </a:solidFill>
              </a:rPr>
              <a:t>Pthreads</a:t>
            </a:r>
            <a:r>
              <a:rPr lang="en-US" altLang="en-US" dirty="0"/>
              <a:t>. </a:t>
            </a:r>
          </a:p>
          <a:p>
            <a:pPr>
              <a:spcBef>
                <a:spcPts val="1200"/>
              </a:spcBef>
            </a:pPr>
            <a:r>
              <a:rPr lang="en-US" dirty="0"/>
              <a:t>Compiling </a:t>
            </a:r>
            <a:r>
              <a:rPr lang="en-US" dirty="0" err="1"/>
              <a:t>Pthreads</a:t>
            </a:r>
            <a:r>
              <a:rPr lang="en-US" dirty="0"/>
              <a:t> programs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To compile the program </a:t>
            </a:r>
            <a:r>
              <a:rPr lang="en-US" sz="1800" i="1" dirty="0">
                <a:cs typeface="Courier New" panose="02070309020205020404" pitchFamily="49" charset="0"/>
              </a:rPr>
              <a:t>hello.cpp</a:t>
            </a:r>
            <a:r>
              <a:rPr lang="en-US" i="1" dirty="0"/>
              <a:t> </a:t>
            </a:r>
            <a:r>
              <a:rPr lang="en-US" dirty="0"/>
              <a:t>that uses the </a:t>
            </a:r>
            <a:r>
              <a:rPr lang="en-US" dirty="0" err="1"/>
              <a:t>Pthreads</a:t>
            </a:r>
            <a:r>
              <a:rPr lang="en-US" dirty="0"/>
              <a:t> API, link with the </a:t>
            </a:r>
            <a:r>
              <a:rPr lang="en-US" sz="1800" i="1" dirty="0" err="1">
                <a:cs typeface="Courier New" panose="02070309020205020404" pitchFamily="49" charset="0"/>
              </a:rPr>
              <a:t>pthread</a:t>
            </a:r>
            <a:r>
              <a:rPr lang="en-US" dirty="0"/>
              <a:t> library and produce an executable file </a:t>
            </a:r>
            <a:r>
              <a:rPr lang="en-US" sz="1800" i="1" dirty="0">
                <a:cs typeface="Courier New" panose="02070309020205020404" pitchFamily="49" charset="0"/>
              </a:rPr>
              <a:t>hello</a:t>
            </a:r>
            <a:r>
              <a:rPr lang="en-US" dirty="0"/>
              <a:t>.</a:t>
            </a:r>
          </a:p>
          <a:p>
            <a:pPr marL="880110" lvl="2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g++ ./hello.cpp -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lpthread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-o hello</a:t>
            </a:r>
          </a:p>
          <a:p>
            <a:pPr lvl="1"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3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0"/>
            <a:ext cx="7543800" cy="838200"/>
          </a:xfrm>
        </p:spPr>
        <p:txBody>
          <a:bodyPr/>
          <a:lstStyle/>
          <a:p>
            <a:r>
              <a:rPr lang="en-US" dirty="0" err="1"/>
              <a:t>Pthreads</a:t>
            </a:r>
            <a:r>
              <a:rPr lang="en-US" dirty="0"/>
              <a:t>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53000"/>
          </a:xfrm>
        </p:spPr>
        <p:txBody>
          <a:bodyPr>
            <a:normAutofit/>
          </a:bodyPr>
          <a:lstStyle/>
          <a:p>
            <a:pPr marL="274320" lvl="1">
              <a:spcBef>
                <a:spcPts val="1200"/>
              </a:spcBef>
            </a:pPr>
            <a:r>
              <a:rPr lang="en-US" sz="2400" dirty="0"/>
              <a:t>Common </a:t>
            </a:r>
            <a:r>
              <a:rPr lang="en-US" altLang="en-US" sz="2400" dirty="0" err="1"/>
              <a:t>Pthreads</a:t>
            </a:r>
            <a:r>
              <a:rPr lang="en-US" altLang="en-US" sz="2400" dirty="0"/>
              <a:t> </a:t>
            </a:r>
            <a:r>
              <a:rPr lang="en-US" sz="2400" dirty="0"/>
              <a:t>functions</a:t>
            </a:r>
          </a:p>
          <a:p>
            <a:pPr lvl="1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1200"/>
              </a:spcBef>
            </a:pPr>
            <a:r>
              <a:rPr lang="en-US" altLang="en-US" dirty="0"/>
              <a:t>Return value from </a:t>
            </a:r>
            <a:r>
              <a:rPr lang="en-US" altLang="en-US" dirty="0" err="1"/>
              <a:t>Pthreads</a:t>
            </a:r>
            <a:r>
              <a:rPr lang="en-US" altLang="en-US" dirty="0"/>
              <a:t> functions</a:t>
            </a:r>
          </a:p>
          <a:p>
            <a:pPr lvl="1">
              <a:spcBef>
                <a:spcPts val="1200"/>
              </a:spcBef>
            </a:pPr>
            <a:r>
              <a:rPr lang="en-US" dirty="0" err="1"/>
              <a:t>Pthreads</a:t>
            </a:r>
            <a:r>
              <a:rPr lang="en-US" dirty="0"/>
              <a:t> functions return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dirty="0">
                <a:cs typeface="Courier New" panose="02070309020205020404" pitchFamily="49" charset="0"/>
              </a:rPr>
              <a:t> on success</a:t>
            </a:r>
            <a:r>
              <a:rPr lang="en-US" dirty="0"/>
              <a:t> or a positive value on failure.</a:t>
            </a:r>
            <a:endParaRPr lang="en-US" altLang="en-US" dirty="0"/>
          </a:p>
          <a:p>
            <a:pPr>
              <a:spcBef>
                <a:spcPts val="1200"/>
              </a:spcBef>
            </a:pPr>
            <a:r>
              <a:rPr lang="en-US" dirty="0"/>
              <a:t>Online tutorials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http://www.tutorialspoint.com/cplusplus/cpp_multithreading.htm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6788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7543800" cy="990600"/>
          </a:xfrm>
        </p:spPr>
        <p:txBody>
          <a:bodyPr/>
          <a:lstStyle/>
          <a:p>
            <a:r>
              <a:rPr lang="en-US"/>
              <a:t>pthread_create()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en-US" dirty="0"/>
              <a:t>Thread Creation</a:t>
            </a:r>
          </a:p>
          <a:p>
            <a:pPr lvl="1">
              <a:spcBef>
                <a:spcPts val="0"/>
              </a:spcBef>
            </a:pPr>
            <a:r>
              <a:rPr lang="en-US" altLang="en-US" dirty="0"/>
              <a:t>Your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dirty="0"/>
              <a:t> program comprises a single, default thread.  All other threads must be explicitly created by you using</a:t>
            </a:r>
            <a:br>
              <a:rPr lang="en-US" altLang="en-US" dirty="0"/>
            </a:br>
            <a:endParaRPr lang="en-US" altLang="en-US" sz="500" dirty="0"/>
          </a:p>
          <a:p>
            <a:pPr>
              <a:spcBef>
                <a:spcPts val="0"/>
              </a:spcBef>
              <a:buNone/>
            </a:pPr>
            <a:r>
              <a:rPr lang="en-US" alt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en-US" sz="16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pthread_create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*</a:t>
            </a:r>
            <a:r>
              <a:rPr lang="en-US" alt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thread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pthread_attr_t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attr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void *(*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start_routine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)(void *),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                     void 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arg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0"/>
              </a:spcBef>
            </a:pP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altLang="en-US" dirty="0"/>
              <a:t>: a unique </a:t>
            </a:r>
            <a:r>
              <a:rPr lang="en-US" altLang="en-US" b="1" dirty="0"/>
              <a:t>thread identifier </a:t>
            </a:r>
            <a:r>
              <a:rPr lang="en-US" altLang="en-US" dirty="0"/>
              <a:t>for the new thread created.</a:t>
            </a:r>
            <a:endParaRPr lang="en-US" altLang="en-US" sz="800" dirty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</a:t>
            </a:r>
            <a:r>
              <a:rPr lang="en-US" altLang="en-US" dirty="0"/>
              <a:t>: an attribute object that may be used to set thread attributes. </a:t>
            </a:r>
            <a:br>
              <a:rPr lang="en-US" altLang="en-US" dirty="0"/>
            </a:br>
            <a:r>
              <a:rPr lang="en-US" altLang="en-US" dirty="0"/>
              <a:t>You can specify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altLang="en-US" dirty="0"/>
              <a:t> to use the default values. </a:t>
            </a:r>
            <a:endParaRPr lang="en-US" altLang="en-US" sz="800" dirty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start_routine</a:t>
            </a:r>
            <a:r>
              <a:rPr lang="en-US" altLang="en-US" dirty="0"/>
              <a:t>: the routine that the thread will execute once it is created.</a:t>
            </a:r>
            <a:endParaRPr lang="en-US" altLang="en-US" sz="800" i="1" dirty="0"/>
          </a:p>
          <a:p>
            <a:pPr lvl="1">
              <a:spcBef>
                <a:spcPts val="0"/>
              </a:spcBef>
            </a:pP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altLang="en-US" b="1" dirty="0"/>
              <a:t>: </a:t>
            </a:r>
            <a:r>
              <a:rPr lang="en-US" altLang="en-US" dirty="0"/>
              <a:t>a </a:t>
            </a:r>
            <a:r>
              <a:rPr lang="en-US" altLang="en-US" i="1" dirty="0"/>
              <a:t>single</a:t>
            </a:r>
            <a:r>
              <a:rPr lang="en-US" altLang="en-US" dirty="0"/>
              <a:t> argument that may be passed to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start_routine</a:t>
            </a:r>
            <a:r>
              <a:rPr lang="en-US" altLang="en-US" dirty="0"/>
              <a:t>. </a:t>
            </a:r>
            <a:br>
              <a:rPr lang="en-US" altLang="en-US" dirty="0"/>
            </a:br>
            <a:r>
              <a:rPr lang="en-US" altLang="en-US" dirty="0"/>
              <a:t>It is declared as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altLang="en-US" dirty="0"/>
              <a:t>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dirty="0">
                <a:cs typeface="Courier New" panose="02070309020205020404" pitchFamily="49" charset="0"/>
              </a:rPr>
              <a:t>.</a:t>
            </a:r>
            <a:r>
              <a:rPr lang="en-US" altLang="en-US" dirty="0"/>
              <a:t> 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altLang="en-US" dirty="0"/>
              <a:t> may be used if no argument is to be passed.</a:t>
            </a:r>
            <a:r>
              <a:rPr lang="en-US" altLang="en-US" sz="18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Reminder</a:t>
            </a:r>
            <a:r>
              <a:rPr lang="en-US" altLang="en-US" dirty="0"/>
              <a:t>: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*</a:t>
            </a:r>
            <a:r>
              <a:rPr lang="en-US" altLang="en-US" dirty="0"/>
              <a:t> is a generic data pointer that can be converted to any object pointer type).</a:t>
            </a:r>
            <a:br>
              <a:rPr lang="en-US" altLang="en-US" sz="1800" b="1" dirty="0">
                <a:latin typeface="Courier New" pitchFamily="49" charset="0"/>
                <a:cs typeface="Courier New" pitchFamily="49" charset="0"/>
              </a:rPr>
            </a:br>
            <a:endParaRPr lang="en-US" altLang="en-U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15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7543800" cy="990600"/>
          </a:xfrm>
        </p:spPr>
        <p:txBody>
          <a:bodyPr/>
          <a:lstStyle/>
          <a:p>
            <a:r>
              <a:rPr lang="en-US"/>
              <a:t>pthread_exit()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09600"/>
            <a:ext cx="7543800" cy="5105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/>
              <a:t>Thread Termination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To exit a thread, you can use</a:t>
            </a:r>
            <a:endParaRPr lang="en-US" altLang="en-US" sz="400" dirty="0"/>
          </a:p>
          <a:p>
            <a:pPr>
              <a:spcBef>
                <a:spcPts val="600"/>
              </a:spcBef>
              <a:buNone/>
            </a:pPr>
            <a:r>
              <a:rPr lang="en-US" alt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en-US" sz="16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pthread_exit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(void *</a:t>
            </a:r>
            <a:r>
              <a:rPr lang="en-US" alt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retval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retval</a:t>
            </a:r>
            <a:r>
              <a:rPr lang="en-US" altLang="en-US" sz="2000" dirty="0"/>
              <a:t>: specifies the return value for </a:t>
            </a:r>
            <a:r>
              <a:rPr lang="en-US" altLang="en-US" dirty="0"/>
              <a:t>the thread that can be obtained in another thread by calling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dirty="0">
                <a:cs typeface="Courier New" panose="02070309020205020404" pitchFamily="49" charset="0"/>
              </a:rPr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If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sz="2000" dirty="0"/>
              <a:t>finishes before the threads it has created, and exits with </a:t>
            </a:r>
            <a:r>
              <a:rPr lang="en-US" alt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2000" dirty="0"/>
              <a:t>, the other threads will continue to execute.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Otherwise, they will be automatically terminated when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sz="2000" dirty="0"/>
              <a:t> finishes with </a:t>
            </a:r>
            <a:r>
              <a:rPr lang="en-US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exit()</a:t>
            </a:r>
            <a:r>
              <a:rPr lang="en-US" altLang="en-US" sz="2000" dirty="0">
                <a:cs typeface="Courier New" panose="02070309020205020404" pitchFamily="49" charset="0"/>
              </a:rPr>
              <a:t>.</a:t>
            </a:r>
          </a:p>
          <a:p>
            <a:pPr lvl="1">
              <a:spcBef>
                <a:spcPts val="600"/>
              </a:spcBef>
            </a:pPr>
            <a:endParaRPr lang="en-US" altLang="en-US" dirty="0"/>
          </a:p>
          <a:p>
            <a:pPr lvl="1">
              <a:spcBef>
                <a:spcPts val="600"/>
              </a:spcBef>
            </a:pPr>
            <a:endParaRPr lang="en-US" alt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18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58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Thread Join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8153400" cy="3886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dirty="0"/>
              <a:t>Thread Join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“Joining” is one way to accomplish synchronization between threads. </a:t>
            </a: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dirty="0"/>
              <a:t>The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/>
              <a:t> subroutine blocks the calling (master) thread until the (worker) thread identified by</a:t>
            </a:r>
            <a:r>
              <a:rPr lang="en-US" altLang="en-US" b="1" dirty="0"/>
              <a:t> thread identifier </a:t>
            </a:r>
            <a:r>
              <a:rPr lang="en-US" altLang="en-US" dirty="0"/>
              <a:t>terminates.</a:t>
            </a:r>
          </a:p>
          <a:p>
            <a:pPr marL="320040" lvl="1" indent="0">
              <a:spcBef>
                <a:spcPts val="600"/>
              </a:spcBef>
              <a:buNone/>
            </a:pPr>
            <a:r>
              <a:rPr lang="en-US" altLang="en-US" sz="1800" dirty="0"/>
              <a:t> 	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pthread_join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pthread_t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thread, void **</a:t>
            </a:r>
            <a:r>
              <a:rPr lang="en-US" alt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retval</a:t>
            </a:r>
            <a:r>
              <a:rPr lang="en-US" altLang="en-US" sz="1800" b="1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The worker thread’s return value can be obtained by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retval</a:t>
            </a:r>
            <a:r>
              <a:rPr lang="en-US" altLang="en-US" dirty="0"/>
              <a:t> if it was specified in the worker thread’s call to </a:t>
            </a:r>
            <a:r>
              <a:rPr lang="en-US" altLang="en-US" dirty="0" err="1">
                <a:latin typeface="Courier New" pitchFamily="49" charset="0"/>
                <a:cs typeface="Courier New" pitchFamily="49" charset="0"/>
              </a:rPr>
              <a:t>pthread_exit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altLang="en-US" dirty="0"/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en-US" dirty="0"/>
              <a:t>It is a logical error to attempt simultaneous multiple joins on the same worker thread.</a:t>
            </a:r>
          </a:p>
          <a:p>
            <a:pPr>
              <a:spcBef>
                <a:spcPts val="600"/>
              </a:spcBef>
            </a:pP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447800" y="3924301"/>
            <a:ext cx="6667500" cy="2171699"/>
            <a:chOff x="1219200" y="2286000"/>
            <a:chExt cx="6667500" cy="2171699"/>
          </a:xfrm>
        </p:grpSpPr>
        <p:sp>
          <p:nvSpPr>
            <p:cNvPr id="5" name="Rectangle 4"/>
            <p:cNvSpPr/>
            <p:nvPr/>
          </p:nvSpPr>
          <p:spPr>
            <a:xfrm>
              <a:off x="1219200" y="2286000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Master Thread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32760" y="3924299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Worker Thread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32760" y="3258382"/>
              <a:ext cx="1219200" cy="533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/>
                <a:t>Worker Thread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67000" y="2398811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>
                  <a:latin typeface="Courier New" panose="02070309020205020404" pitchFamily="49" charset="0"/>
                  <a:cs typeface="Courier New" panose="02070309020205020404" pitchFamily="49" charset="0"/>
                </a:rPr>
                <a:t>pthread_create()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35980" y="2398810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>
                  <a:latin typeface="Courier New" panose="02070309020205020404" pitchFamily="49" charset="0"/>
                  <a:cs typeface="Courier New" panose="02070309020205020404" pitchFamily="49" charset="0"/>
                </a:rPr>
                <a:t>pthread_join()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35980" y="3707367"/>
              <a:ext cx="1950720" cy="30777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>
                  <a:latin typeface="Courier New" panose="02070309020205020404" pitchFamily="49" charset="0"/>
                  <a:cs typeface="Courier New" panose="02070309020205020404" pitchFamily="49" charset="0"/>
                </a:rPr>
                <a:t>pthread_exit()</a:t>
              </a:r>
            </a:p>
          </p:txBody>
        </p:sp>
        <p:cxnSp>
          <p:nvCxnSpPr>
            <p:cNvPr id="12" name="Straight Arrow Connector 11"/>
            <p:cNvCxnSpPr>
              <a:stCxn id="8" idx="2"/>
              <a:endCxn id="7" idx="0"/>
            </p:cNvCxnSpPr>
            <p:nvPr/>
          </p:nvCxnSpPr>
          <p:spPr>
            <a:xfrm>
              <a:off x="3642360" y="2706588"/>
              <a:ext cx="0" cy="551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343400" y="3657600"/>
              <a:ext cx="1143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Do Work</a:t>
              </a:r>
            </a:p>
          </p:txBody>
        </p:sp>
        <p:cxnSp>
          <p:nvCxnSpPr>
            <p:cNvPr id="14" name="Straight Arrow Connector 13"/>
            <p:cNvCxnSpPr>
              <a:endCxn id="10" idx="1"/>
            </p:cNvCxnSpPr>
            <p:nvPr/>
          </p:nvCxnSpPr>
          <p:spPr>
            <a:xfrm>
              <a:off x="5276850" y="3861255"/>
              <a:ext cx="65913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3"/>
              <a:endCxn id="9" idx="1"/>
            </p:cNvCxnSpPr>
            <p:nvPr/>
          </p:nvCxnSpPr>
          <p:spPr>
            <a:xfrm flipV="1">
              <a:off x="4617720" y="2552699"/>
              <a:ext cx="131826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0" idx="0"/>
              <a:endCxn id="9" idx="2"/>
            </p:cNvCxnSpPr>
            <p:nvPr/>
          </p:nvCxnSpPr>
          <p:spPr>
            <a:xfrm flipV="1">
              <a:off x="6911340" y="2706587"/>
              <a:ext cx="0" cy="10007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1677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80772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altLang="en-US" sz="2000" dirty="0"/>
              <a:t> variables are used for enforcing mutual exclusion</a:t>
            </a:r>
          </a:p>
          <a:p>
            <a:pPr>
              <a:spcBef>
                <a:spcPts val="1200"/>
              </a:spcBef>
            </a:pPr>
            <a:r>
              <a:rPr lang="en-US" altLang="en-US" sz="2000" dirty="0"/>
              <a:t>They function as </a:t>
            </a:r>
            <a:r>
              <a:rPr lang="en-US" altLang="en-US" sz="2000" b="1" i="1" dirty="0"/>
              <a:t>binary semaphores </a:t>
            </a:r>
            <a:r>
              <a:rPr lang="en-US" altLang="en-US" sz="2000" dirty="0"/>
              <a:t>that can only be unlocked by the process or thread that locked them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Header</a:t>
            </a:r>
          </a:p>
          <a:p>
            <a:pPr marL="548640" lvl="2">
              <a:spcBef>
                <a:spcPts val="1200"/>
              </a:spcBef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pthread.h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000" dirty="0"/>
              <a:t>Declaration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51510" lvl="1" indent="-285750">
              <a:spcBef>
                <a:spcPts val="1200"/>
              </a:spcBef>
            </a:pP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A </a:t>
            </a:r>
            <a:r>
              <a:rPr lang="en-US" dirty="0" err="1">
                <a:solidFill>
                  <a:srgbClr val="000000"/>
                </a:solidFill>
                <a:cs typeface="Courier New" panose="02070309020205020404" pitchFamily="49" charset="0"/>
              </a:rPr>
              <a:t>mutex</a:t>
            </a: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 can be allocated as a static variable of the type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.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Before a </a:t>
            </a:r>
            <a:r>
              <a:rPr lang="en-US" dirty="0" err="1">
                <a:solidFill>
                  <a:srgbClr val="000000"/>
                </a:solidFill>
                <a:cs typeface="Courier New" panose="02070309020205020404" pitchFamily="49" charset="0"/>
              </a:rPr>
              <a:t>mutex</a:t>
            </a: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 can be used, it must always be initialized, which can be done by assigning it the value </a:t>
            </a:r>
            <a:r>
              <a:rPr lang="en-US" b="1" dirty="0">
                <a:solidFill>
                  <a:srgbClr val="AD010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PTHREAD_MUTEX_INITIALIZER</a:t>
            </a:r>
            <a:r>
              <a:rPr lang="en-US" dirty="0">
                <a:solidFill>
                  <a:srgbClr val="000000"/>
                </a:solidFill>
                <a:cs typeface="Courier New" panose="02070309020205020404" pitchFamily="49" charset="0"/>
              </a:rPr>
              <a:t>, as shown below.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b="1" dirty="0">
                <a:solidFill>
                  <a:srgbClr val="AD010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PTHREAD_MUTEX_INITIALIZER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</a:p>
          <a:p>
            <a:pPr marL="651510" lvl="1" indent="-285750">
              <a:spcBef>
                <a:spcPts val="1200"/>
              </a:spcBef>
            </a:pPr>
            <a:endParaRPr lang="en-US" sz="2000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4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33400"/>
            <a:ext cx="75438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API calls</a:t>
            </a:r>
          </a:p>
          <a:p>
            <a:pPr marL="651510" lvl="1" indent="-285750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pthread_mutex_lock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1200"/>
              </a:spcBef>
            </a:pPr>
            <a:r>
              <a:rPr lang="en-US" altLang="en-US" sz="2000" dirty="0"/>
              <a:t>If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is already locked by another thread, this call will block the calling thread until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is unlocked</a:t>
            </a:r>
            <a:endParaRPr lang="en-US" sz="2000" dirty="0"/>
          </a:p>
          <a:p>
            <a:pPr marL="651510" lvl="1" indent="-285750">
              <a:spcBef>
                <a:spcPts val="1200"/>
              </a:spcBef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pthread_mutex_unlock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mymutex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1200"/>
              </a:spcBef>
            </a:pPr>
            <a:r>
              <a:rPr lang="en-US" sz="2000" dirty="0"/>
              <a:t>An error will be returned if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</a:t>
            </a:r>
            <a:r>
              <a:rPr lang="en-US" sz="2000" dirty="0"/>
              <a:t>was already unlocked or the </a:t>
            </a:r>
            <a:r>
              <a:rPr lang="en-US" altLang="en-US" sz="2000" dirty="0" err="1"/>
              <a:t>mutex</a:t>
            </a:r>
            <a:r>
              <a:rPr lang="en-US" altLang="en-US" sz="2000" dirty="0"/>
              <a:t> </a:t>
            </a:r>
            <a:r>
              <a:rPr lang="en-US" sz="2000" dirty="0"/>
              <a:t>is locked by another thread</a:t>
            </a:r>
          </a:p>
          <a:p>
            <a:pPr lvl="1">
              <a:spcBef>
                <a:spcPts val="1200"/>
              </a:spcBef>
            </a:pPr>
            <a:r>
              <a:rPr lang="en-US" i="1" dirty="0"/>
              <a:t>Reminder</a:t>
            </a:r>
            <a:r>
              <a:rPr lang="en-US" dirty="0"/>
              <a:t>: return 0 on success or a positive error number on error</a:t>
            </a:r>
          </a:p>
          <a:p>
            <a:pPr lvl="1">
              <a:spcBef>
                <a:spcPts val="120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9384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Code without </a:t>
            </a:r>
            <a:r>
              <a:rPr lang="en-US" dirty="0" err="1"/>
              <a:t>Mutex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61999" y="533400"/>
            <a:ext cx="7543801" cy="2723823"/>
            <a:chOff x="4343399" y="1352490"/>
            <a:chExt cx="7883803" cy="2723823"/>
          </a:xfrm>
        </p:grpSpPr>
        <p:sp>
          <p:nvSpPr>
            <p:cNvPr id="6" name="TextBox 5"/>
            <p:cNvSpPr txBox="1"/>
            <p:nvPr/>
          </p:nvSpPr>
          <p:spPr>
            <a:xfrm>
              <a:off x="4343399" y="1752600"/>
              <a:ext cx="7883803" cy="2323713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dirty="0"/>
                <a:t>Copy </a:t>
              </a:r>
              <a:r>
                <a:rPr lang="en-US" sz="2000" i="1" dirty="0"/>
                <a:t>icecream.cpp </a:t>
              </a:r>
              <a:r>
                <a:rPr lang="en-US" sz="2000" dirty="0"/>
                <a:t>from Canvas to your directory in our Linux servers. Compile and run it.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It simulates 3 </a:t>
              </a:r>
              <a:r>
                <a:rPr lang="en-US" i="1" dirty="0"/>
                <a:t>sellers</a:t>
              </a:r>
              <a:r>
                <a:rPr lang="en-US" dirty="0"/>
                <a:t> co-selling ice-creams until the stock becomes 0.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When we run the program, the total number of ice-creams sold is equal to the stock.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However, what has probably happened is that one of the sellers sold all the ice-creams and terminated before the other two sellers even started.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43400" y="1352490"/>
              <a:ext cx="1143000" cy="400110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</a:rPr>
                <a:t>Tryout 1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5" t="73329" r="20878" b="15350"/>
          <a:stretch/>
        </p:blipFill>
        <p:spPr bwMode="auto">
          <a:xfrm>
            <a:off x="1600200" y="3478306"/>
            <a:ext cx="5334000" cy="209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D82E83-FDF3-478D-A3B6-E69D9F153296}"/>
              </a:ext>
            </a:extLst>
          </p:cNvPr>
          <p:cNvGrpSpPr/>
          <p:nvPr/>
        </p:nvGrpSpPr>
        <p:grpSpPr>
          <a:xfrm>
            <a:off x="6477000" y="3744155"/>
            <a:ext cx="1371600" cy="750741"/>
            <a:chOff x="6477000" y="3744155"/>
            <a:chExt cx="1371600" cy="750741"/>
          </a:xfrm>
        </p:grpSpPr>
        <p:sp>
          <p:nvSpPr>
            <p:cNvPr id="3" name="Speech Bubble: Oval 2">
              <a:extLst>
                <a:ext uri="{FF2B5EF4-FFF2-40B4-BE49-F238E27FC236}">
                  <a16:creationId xmlns:a16="http://schemas.microsoft.com/office/drawing/2014/main" id="{27C365B0-BE93-41EC-95D9-26E1869F2C8F}"/>
                </a:ext>
              </a:extLst>
            </p:cNvPr>
            <p:cNvSpPr/>
            <p:nvPr/>
          </p:nvSpPr>
          <p:spPr>
            <a:xfrm>
              <a:off x="6477000" y="3744155"/>
              <a:ext cx="1371600" cy="750741"/>
            </a:xfrm>
            <a:prstGeom prst="wedgeEllipseCallout">
              <a:avLst>
                <a:gd name="adj1" fmla="val -93795"/>
                <a:gd name="adj2" fmla="val 52297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6E3CE9-E2B0-4485-8A99-13AA93B34703}"/>
                </a:ext>
              </a:extLst>
            </p:cNvPr>
            <p:cNvSpPr txBox="1"/>
            <p:nvPr/>
          </p:nvSpPr>
          <p:spPr>
            <a:xfrm>
              <a:off x="6546823" y="3865922"/>
              <a:ext cx="1257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Run the previous command</a:t>
              </a:r>
              <a:endParaRPr lang="en-HK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545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Error Code without Mutex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61998" y="533401"/>
            <a:ext cx="3429002" cy="4406433"/>
            <a:chOff x="4343397" y="1352490"/>
            <a:chExt cx="7883803" cy="1965031"/>
          </a:xfrm>
        </p:grpSpPr>
        <p:sp>
          <p:nvSpPr>
            <p:cNvPr id="6" name="TextBox 5"/>
            <p:cNvSpPr txBox="1"/>
            <p:nvPr/>
          </p:nvSpPr>
          <p:spPr>
            <a:xfrm>
              <a:off x="4343397" y="1512661"/>
              <a:ext cx="7883803" cy="180486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dirty="0"/>
                <a:t>Increase the stock from 300 ice-creams to a large number, say, 30000.  You will see different results. 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The total number of ice-creams sold could be more than the stock!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Errors due to </a:t>
              </a:r>
              <a:r>
                <a:rPr lang="en-US" b="1" i="1" dirty="0"/>
                <a:t>race condition </a:t>
              </a:r>
              <a:r>
                <a:rPr lang="en-US" dirty="0"/>
                <a:t>happened in this program.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If we run the program multiple times, we see that the total number of ice-creams sold fluctuates widely.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43399" y="1352490"/>
              <a:ext cx="3941900" cy="156634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Tryout 2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" t="6324" r="61250" b="32794"/>
          <a:stretch/>
        </p:blipFill>
        <p:spPr bwMode="auto">
          <a:xfrm>
            <a:off x="4343400" y="884641"/>
            <a:ext cx="3895165" cy="45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5F9EF414-5C45-4397-B8A9-F307E42D664F}"/>
              </a:ext>
            </a:extLst>
          </p:cNvPr>
          <p:cNvSpPr/>
          <p:nvPr/>
        </p:nvSpPr>
        <p:spPr>
          <a:xfrm>
            <a:off x="7391400" y="1295401"/>
            <a:ext cx="1685365" cy="609599"/>
          </a:xfrm>
          <a:prstGeom prst="wedgeEllipseCallout">
            <a:avLst>
              <a:gd name="adj1" fmla="val -19145"/>
              <a:gd name="adj2" fmla="val -71720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10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BCCBC8-5A71-421B-A2EE-602EE5160D21}"/>
              </a:ext>
            </a:extLst>
          </p:cNvPr>
          <p:cNvSpPr txBox="1"/>
          <p:nvPr/>
        </p:nvSpPr>
        <p:spPr>
          <a:xfrm>
            <a:off x="7384532" y="1371600"/>
            <a:ext cx="17267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Run the most recent command starting with ‘</a:t>
            </a:r>
            <a:r>
              <a:rPr lang="en-US" sz="1100" dirty="0" err="1"/>
              <a:t>i</a:t>
            </a:r>
            <a:r>
              <a:rPr lang="en-US" sz="1100" dirty="0"/>
              <a:t>’</a:t>
            </a:r>
            <a:endParaRPr lang="en-HK" sz="1100" dirty="0"/>
          </a:p>
        </p:txBody>
      </p:sp>
    </p:spTree>
    <p:extLst>
      <p:ext uri="{BB962C8B-B14F-4D97-AF65-F5344CB8AC3E}">
        <p14:creationId xmlns:p14="http://schemas.microsoft.com/office/powerpoint/2010/main" val="2408170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727782"/>
            <a:ext cx="8077200" cy="3935836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pthread_mutex_t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PTHREAD_MUTEX_INITIALIZER;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declare a global </a:t>
            </a:r>
            <a:r>
              <a:rPr lang="en-US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variable */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endParaRPr lang="en-US" sz="16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*seller(void *</a:t>
            </a:r>
            <a:r>
              <a:rPr lang="en-US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pthread_mutex_lock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lock before accessing the shared data */</a:t>
            </a:r>
            <a:endParaRPr lang="en-US" sz="16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 </a:t>
            </a:r>
            <a:r>
              <a:rPr lang="en-US" sz="16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icecream</a:t>
            </a: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0 ) {</a:t>
            </a:r>
            <a:b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else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done = 1;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pthread_mutex_unlock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mutex</a:t>
            </a: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unlock after data access */</a:t>
            </a:r>
            <a:b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…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Correction with Mutex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932623"/>
            <a:ext cx="4114800" cy="70788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Add </a:t>
            </a:r>
            <a:r>
              <a:rPr lang="en-US" sz="2000" dirty="0" err="1"/>
              <a:t>mutex</a:t>
            </a:r>
            <a:r>
              <a:rPr lang="en-US" sz="2000" dirty="0"/>
              <a:t> to “protect” the global variable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icecream</a:t>
            </a:r>
            <a:r>
              <a:rPr lang="en-US" sz="2000" dirty="0"/>
              <a:t> in the program.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533400"/>
            <a:ext cx="1524000" cy="39922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Tryout 3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6" t="78448" r="24163" b="9059"/>
          <a:stretch/>
        </p:blipFill>
        <p:spPr bwMode="auto">
          <a:xfrm>
            <a:off x="5037178" y="3657600"/>
            <a:ext cx="3802022" cy="200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261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Semaphore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685800"/>
            <a:ext cx="7696200" cy="4953000"/>
          </a:xfrm>
        </p:spPr>
        <p:txBody>
          <a:bodyPr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800" dirty="0"/>
              <a:t>POSIX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semaphore</a:t>
            </a:r>
            <a:r>
              <a:rPr lang="en-US" sz="1800" dirty="0"/>
              <a:t> types and functions are in 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semaphore.h</a:t>
            </a:r>
            <a:r>
              <a:rPr lang="en-US" sz="1800" i="1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Header</a:t>
            </a:r>
          </a:p>
          <a:p>
            <a:pPr marL="560070" lvl="2" indent="-285750">
              <a:spcBef>
                <a:spcPts val="600"/>
              </a:spcBef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semaphore.h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Declaration</a:t>
            </a:r>
          </a:p>
          <a:p>
            <a:pPr marL="708660" lvl="1" indent="-342900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API calls</a:t>
            </a:r>
          </a:p>
          <a:p>
            <a:pPr marL="651510" lvl="1" indent="-285750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sem_init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0,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initialvalue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</a:p>
          <a:p>
            <a:pPr lvl="2">
              <a:spcBef>
                <a:spcPts val="600"/>
              </a:spcBef>
            </a:pPr>
            <a:r>
              <a:rPr lang="en-US" dirty="0">
                <a:cs typeface="Courier New" panose="02070309020205020404" pitchFamily="49" charset="0"/>
              </a:rPr>
              <a:t>2</a:t>
            </a:r>
            <a:r>
              <a:rPr lang="en-US" baseline="30000" dirty="0">
                <a:cs typeface="Courier New" panose="02070309020205020404" pitchFamily="49" charset="0"/>
              </a:rPr>
              <a:t>nd</a:t>
            </a:r>
            <a:r>
              <a:rPr lang="en-US" dirty="0">
                <a:cs typeface="Courier New" panose="02070309020205020404" pitchFamily="49" charset="0"/>
              </a:rPr>
              <a:t> argument 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dirty="0">
                <a:cs typeface="Courier New" panose="02070309020205020404" pitchFamily="49" charset="0"/>
              </a:rPr>
              <a:t> indicating this semaphore is to be shared between the threads of a process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sem_wait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It </a:t>
            </a:r>
            <a:r>
              <a:rPr lang="en-US" b="1" dirty="0"/>
              <a:t>atomically</a:t>
            </a:r>
            <a:r>
              <a:rPr lang="en-US" dirty="0"/>
              <a:t> decreases the value of the semaphore by 1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If the value of the semaphore becomes negative, the calling thread blocks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422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Semaphore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1054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800" dirty="0"/>
              <a:t>API calls</a:t>
            </a:r>
          </a:p>
          <a:p>
            <a:pPr marL="651510" lvl="1" indent="-285750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sem_post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It </a:t>
            </a:r>
            <a:r>
              <a:rPr lang="en-US" b="1" dirty="0"/>
              <a:t>atomically</a:t>
            </a:r>
            <a:r>
              <a:rPr lang="en-US" dirty="0"/>
              <a:t> increases the value of the semaphore by 1</a:t>
            </a:r>
            <a:endParaRPr lang="en-US" dirty="0">
              <a:cs typeface="Courier New" panose="02070309020205020404" pitchFamily="49" charset="0"/>
            </a:endParaRPr>
          </a:p>
          <a:p>
            <a:pPr lvl="2">
              <a:spcBef>
                <a:spcPts val="600"/>
              </a:spcBef>
            </a:pPr>
            <a:r>
              <a:rPr lang="en-US" dirty="0"/>
              <a:t>It wakes up a blocked thread waiting on the semaphore, if any</a:t>
            </a:r>
          </a:p>
          <a:p>
            <a:pPr marL="651510" lvl="1" indent="-285750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sem_getvalue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value);</a:t>
            </a:r>
          </a:p>
          <a:p>
            <a:pPr marL="925830" lvl="2" indent="-285750">
              <a:spcBef>
                <a:spcPts val="600"/>
              </a:spcBef>
            </a:pPr>
            <a:r>
              <a:rPr lang="en-US" dirty="0"/>
              <a:t>If one or more threads are currently blocked on the semaphore, then the returned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dirty="0"/>
              <a:t> is 0 in Linux, else it returns the current value of the semaphore in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</a:p>
          <a:p>
            <a:pPr marL="925830" lvl="2" indent="-285750">
              <a:spcBef>
                <a:spcPts val="600"/>
              </a:spcBef>
            </a:pPr>
            <a:r>
              <a:rPr lang="en-US" dirty="0"/>
              <a:t>In several other implementations, if one or more threads are currently blocked on the semaphore, the returned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dirty="0"/>
              <a:t> is a negative number whose absolute value is the number of blocked threads</a:t>
            </a:r>
          </a:p>
          <a:p>
            <a:pPr marL="651510" lvl="1" indent="-285750">
              <a:spcBef>
                <a:spcPts val="600"/>
              </a:spcBef>
            </a:pP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sem_destroy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mysem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651510" lvl="1" indent="-285750">
              <a:spcBef>
                <a:spcPts val="600"/>
              </a:spcBef>
            </a:pPr>
            <a:r>
              <a:rPr lang="en-US" sz="1800" i="1" dirty="0"/>
              <a:t>Reminder</a:t>
            </a:r>
            <a:r>
              <a:rPr lang="en-US" sz="1800" dirty="0"/>
              <a:t>: return 0 on success or -1 on error</a:t>
            </a:r>
          </a:p>
          <a:p>
            <a:pPr marL="651510" lvl="1" indent="-285750">
              <a:spcBef>
                <a:spcPts val="600"/>
              </a:spcBef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43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Semaphore – Code Example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29342" y="846262"/>
            <a:ext cx="7500258" cy="1754257"/>
            <a:chOff x="4343400" y="1352490"/>
            <a:chExt cx="7883802" cy="921792"/>
          </a:xfrm>
        </p:grpSpPr>
        <p:sp>
          <p:nvSpPr>
            <p:cNvPr id="11" name="TextBox 10"/>
            <p:cNvSpPr txBox="1"/>
            <p:nvPr/>
          </p:nvSpPr>
          <p:spPr>
            <a:xfrm>
              <a:off x="4343400" y="1570781"/>
              <a:ext cx="7883802" cy="703501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000" dirty="0"/>
                <a:t>Copy </a:t>
              </a:r>
              <a:r>
                <a:rPr lang="en-US" sz="2000" i="1" dirty="0"/>
                <a:t>icecream_vendor.cpp </a:t>
              </a:r>
              <a:r>
                <a:rPr lang="en-US" sz="2000" dirty="0"/>
                <a:t>from Canvas to your directory in our Linux servers. Compile and run it.</a:t>
              </a: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dirty="0"/>
                <a:t>A </a:t>
              </a:r>
              <a:r>
                <a:rPr lang="en-US" i="1" dirty="0"/>
                <a:t>vendor</a:t>
              </a:r>
              <a:r>
                <a:rPr lang="en-US" dirty="0"/>
                <a:t> refills 10,000 icecreams twice to the stock. But it may be scheduled to execute at any time (mostly before all sellers).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43400" y="1352490"/>
              <a:ext cx="2444738" cy="210242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Tryout 4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392" t="82113" r="51495" b="7719"/>
          <a:stretch/>
        </p:blipFill>
        <p:spPr>
          <a:xfrm>
            <a:off x="685800" y="3200400"/>
            <a:ext cx="777128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5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Semaphore – Code Example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029199" y="533400"/>
            <a:ext cx="3657601" cy="35243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en-US" sz="16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icecream_sem.cpp</a:t>
            </a:r>
            <a:r>
              <a:rPr lang="en-US" sz="1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semaphore.h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LOWSTOCK 5000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sem_t</a:t>
            </a: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refill;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void* seller(void *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(icecream == LOWSTOCK)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sem_post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(&amp;refill);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void* vendor(void *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sem_wait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(&amp;refill);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29343" y="609600"/>
            <a:ext cx="3385457" cy="1600199"/>
            <a:chOff x="4343400" y="1360665"/>
            <a:chExt cx="7883802" cy="840841"/>
          </a:xfrm>
        </p:grpSpPr>
        <p:sp>
          <p:nvSpPr>
            <p:cNvPr id="11" name="TextBox 10"/>
            <p:cNvSpPr txBox="1"/>
            <p:nvPr/>
          </p:nvSpPr>
          <p:spPr>
            <a:xfrm>
              <a:off x="4343400" y="1570781"/>
              <a:ext cx="7883802" cy="630725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dirty="0"/>
                <a:t>Update the program so that the </a:t>
              </a:r>
              <a:r>
                <a:rPr lang="en-US" i="1" dirty="0"/>
                <a:t>vendor</a:t>
              </a:r>
              <a:r>
                <a:rPr lang="en-US" dirty="0"/>
                <a:t> is blocked at the beginning and only refills the stock after signaled by the seller at low stock.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43400" y="1360665"/>
              <a:ext cx="2737783" cy="210242"/>
            </a:xfrm>
            <a:prstGeom prst="rect">
              <a:avLst/>
            </a:prstGeom>
            <a:solidFill>
              <a:srgbClr val="AD010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Tryout 5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75" t="89823" r="15835" b="2590"/>
          <a:stretch/>
        </p:blipFill>
        <p:spPr bwMode="auto">
          <a:xfrm>
            <a:off x="729342" y="4153076"/>
            <a:ext cx="7195459" cy="148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729342" y="2438400"/>
            <a:ext cx="4147458" cy="1600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void* main(void *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{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sem_init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(&amp;refill, 0, 0);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…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sem_destroy</a:t>
            </a:r>
            <a:r>
              <a:rPr lang="en-US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(&amp;refill);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44587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8335</TotalTime>
  <Words>1636</Words>
  <PresentationFormat>On-screen Show (4:3)</PresentationFormat>
  <Paragraphs>167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Courier New</vt:lpstr>
      <vt:lpstr>Impact</vt:lpstr>
      <vt:lpstr>Times New Roman</vt:lpstr>
      <vt:lpstr>Wingdings</vt:lpstr>
      <vt:lpstr>NewsPrint</vt:lpstr>
      <vt:lpstr>CS3103  Operating System </vt:lpstr>
      <vt:lpstr>Pthreads Basics</vt:lpstr>
      <vt:lpstr>Pthreads Basics</vt:lpstr>
      <vt:lpstr>pthread_create() </vt:lpstr>
      <vt:lpstr>pthread_exit()</vt:lpstr>
      <vt:lpstr>Thread Join</vt:lpstr>
      <vt:lpstr>Mutex</vt:lpstr>
      <vt:lpstr>Mutex</vt:lpstr>
      <vt:lpstr>Error Code without Mutex</vt:lpstr>
      <vt:lpstr>Error Code without Mutex</vt:lpstr>
      <vt:lpstr>Correction with Mutex</vt:lpstr>
      <vt:lpstr>Semaphore</vt:lpstr>
      <vt:lpstr>Semaphore</vt:lpstr>
      <vt:lpstr>Semaphore – Code Example</vt:lpstr>
      <vt:lpstr>Semaphore – Code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2017-02-13T01:41:58Z</cp:lastPrinted>
  <dcterms:created xsi:type="dcterms:W3CDTF">2014-09-04T11:36:52Z</dcterms:created>
  <dcterms:modified xsi:type="dcterms:W3CDTF">2021-02-16T01:48:47Z</dcterms:modified>
</cp:coreProperties>
</file>