
<file path=[Content_Types].xml><?xml version="1.0" encoding="utf-8"?>
<Types xmlns="http://schemas.openxmlformats.org/package/2006/content-types">
  <Default Extension="xml" ContentType="application/xml"/>
  <Default Extension="jpeg" ContentType="image/jpeg"/>
  <Default Extension="JPG" ContentType="image/.jpg"/>
  <Default Extension="png" ContentType="image/png"/>
  <Default Extension="rels" ContentType="application/vnd.openxmlformats-package.relationships+xml"/>
  <Override PartName="/customXml/itemProps119.xml" ContentType="application/vnd.openxmlformats-officedocument.customXmlProperties+xml"/>
  <Override PartName="/customXml/itemProps120.xml" ContentType="application/vnd.openxmlformats-officedocument.customXmlProperties+xml"/>
  <Override PartName="/customXml/itemProps121.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2.xml" ContentType="application/vnd.openxmlformats-officedocument.presentationml.tags+xml"/>
  <Override PartName="/ppt/tags/tag12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p:sldMasterIdLst>
    <p:sldMasterId id="2147483648" r:id="rId1"/>
  </p:sldMasterIdLst>
  <p:notesMasterIdLst>
    <p:notesMasterId r:id="rId4"/>
  </p:notesMasterIdLst>
  <p:handoutMasterIdLst>
    <p:handoutMasterId r:id="rId134"/>
  </p:handoutMasterIdLst>
  <p:sldIdLst>
    <p:sldId id="334" r:id="rId3"/>
    <p:sldId id="687" r:id="rId5"/>
    <p:sldId id="688" r:id="rId6"/>
    <p:sldId id="689" r:id="rId7"/>
    <p:sldId id="729" r:id="rId8"/>
    <p:sldId id="765" r:id="rId9"/>
    <p:sldId id="772" r:id="rId10"/>
    <p:sldId id="773" r:id="rId11"/>
    <p:sldId id="774" r:id="rId12"/>
    <p:sldId id="775" r:id="rId13"/>
    <p:sldId id="776" r:id="rId14"/>
    <p:sldId id="777" r:id="rId15"/>
    <p:sldId id="778" r:id="rId16"/>
    <p:sldId id="685" r:id="rId17"/>
    <p:sldId id="694" r:id="rId18"/>
    <p:sldId id="735" r:id="rId19"/>
    <p:sldId id="736" r:id="rId20"/>
    <p:sldId id="850" r:id="rId21"/>
    <p:sldId id="737" r:id="rId22"/>
    <p:sldId id="738" r:id="rId23"/>
    <p:sldId id="739" r:id="rId24"/>
    <p:sldId id="342" r:id="rId25"/>
    <p:sldId id="740" r:id="rId26"/>
    <p:sldId id="741" r:id="rId27"/>
    <p:sldId id="332" r:id="rId28"/>
    <p:sldId id="348" r:id="rId29"/>
    <p:sldId id="349" r:id="rId30"/>
    <p:sldId id="742" r:id="rId31"/>
    <p:sldId id="743" r:id="rId32"/>
    <p:sldId id="751" r:id="rId33"/>
    <p:sldId id="752" r:id="rId34"/>
    <p:sldId id="780" r:id="rId35"/>
    <p:sldId id="753" r:id="rId36"/>
    <p:sldId id="754" r:id="rId37"/>
    <p:sldId id="755" r:id="rId38"/>
    <p:sldId id="733" r:id="rId39"/>
    <p:sldId id="760" r:id="rId40"/>
    <p:sldId id="686" r:id="rId41"/>
    <p:sldId id="693" r:id="rId42"/>
    <p:sldId id="695" r:id="rId43"/>
    <p:sldId id="696" r:id="rId44"/>
    <p:sldId id="697" r:id="rId45"/>
    <p:sldId id="787" r:id="rId46"/>
    <p:sldId id="794" r:id="rId47"/>
    <p:sldId id="795" r:id="rId48"/>
    <p:sldId id="793" r:id="rId49"/>
    <p:sldId id="698" r:id="rId50"/>
    <p:sldId id="700" r:id="rId51"/>
    <p:sldId id="701" r:id="rId52"/>
    <p:sldId id="702" r:id="rId53"/>
    <p:sldId id="791" r:id="rId54"/>
    <p:sldId id="792" r:id="rId55"/>
    <p:sldId id="536" r:id="rId56"/>
    <p:sldId id="851" r:id="rId57"/>
    <p:sldId id="709" r:id="rId58"/>
    <p:sldId id="819" r:id="rId59"/>
    <p:sldId id="820" r:id="rId60"/>
    <p:sldId id="821" r:id="rId61"/>
    <p:sldId id="822" r:id="rId62"/>
    <p:sldId id="823" r:id="rId63"/>
    <p:sldId id="824" r:id="rId64"/>
    <p:sldId id="825" r:id="rId65"/>
    <p:sldId id="826" r:id="rId66"/>
    <p:sldId id="827" r:id="rId67"/>
    <p:sldId id="828" r:id="rId68"/>
    <p:sldId id="829" r:id="rId69"/>
    <p:sldId id="830" r:id="rId70"/>
    <p:sldId id="831" r:id="rId71"/>
    <p:sldId id="832" r:id="rId72"/>
    <p:sldId id="833" r:id="rId73"/>
    <p:sldId id="834" r:id="rId74"/>
    <p:sldId id="835" r:id="rId75"/>
    <p:sldId id="840" r:id="rId76"/>
    <p:sldId id="841" r:id="rId77"/>
    <p:sldId id="842" r:id="rId78"/>
    <p:sldId id="843" r:id="rId79"/>
    <p:sldId id="844" r:id="rId80"/>
    <p:sldId id="845" r:id="rId81"/>
    <p:sldId id="371" r:id="rId82"/>
    <p:sldId id="372" r:id="rId83"/>
    <p:sldId id="796" r:id="rId84"/>
    <p:sldId id="724" r:id="rId85"/>
    <p:sldId id="725" r:id="rId86"/>
    <p:sldId id="722" r:id="rId87"/>
    <p:sldId id="799" r:id="rId88"/>
    <p:sldId id="800" r:id="rId89"/>
    <p:sldId id="801" r:id="rId90"/>
    <p:sldId id="344" r:id="rId91"/>
    <p:sldId id="802" r:id="rId92"/>
    <p:sldId id="347" r:id="rId93"/>
    <p:sldId id="803" r:id="rId94"/>
    <p:sldId id="804" r:id="rId95"/>
    <p:sldId id="805" r:id="rId96"/>
    <p:sldId id="806" r:id="rId97"/>
    <p:sldId id="807" r:id="rId98"/>
    <p:sldId id="354" r:id="rId99"/>
    <p:sldId id="808" r:id="rId100"/>
    <p:sldId id="809" r:id="rId101"/>
    <p:sldId id="810" r:id="rId102"/>
    <p:sldId id="811" r:id="rId103"/>
    <p:sldId id="359" r:id="rId104"/>
    <p:sldId id="812" r:id="rId105"/>
    <p:sldId id="813" r:id="rId106"/>
    <p:sldId id="814" r:id="rId107"/>
    <p:sldId id="815" r:id="rId108"/>
    <p:sldId id="797" r:id="rId109"/>
    <p:sldId id="727" r:id="rId110"/>
    <p:sldId id="707" r:id="rId111"/>
    <p:sldId id="846" r:id="rId112"/>
    <p:sldId id="728" r:id="rId113"/>
    <p:sldId id="783" r:id="rId114"/>
    <p:sldId id="784" r:id="rId115"/>
    <p:sldId id="785" r:id="rId116"/>
    <p:sldId id="847" r:id="rId117"/>
    <p:sldId id="720" r:id="rId118"/>
    <p:sldId id="848" r:id="rId119"/>
    <p:sldId id="788" r:id="rId120"/>
    <p:sldId id="789" r:id="rId121"/>
    <p:sldId id="790" r:id="rId122"/>
    <p:sldId id="859" r:id="rId123"/>
    <p:sldId id="350" r:id="rId124"/>
    <p:sldId id="352" r:id="rId125"/>
    <p:sldId id="856" r:id="rId126"/>
    <p:sldId id="857" r:id="rId127"/>
    <p:sldId id="858" r:id="rId128"/>
    <p:sldId id="860" r:id="rId129"/>
    <p:sldId id="861" r:id="rId130"/>
    <p:sldId id="852" r:id="rId131"/>
    <p:sldId id="853" r:id="rId132"/>
    <p:sldId id="854" r:id="rId133"/>
  </p:sldIdLst>
  <p:sldSz cx="12192000" cy="6858000"/>
  <p:notesSz cx="6797675" cy="9926320"/>
  <p:custDataLst>
    <p:tags r:id="rId141"/>
  </p:custDataLst>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00"/>
    <a:srgbClr val="DE3210"/>
    <a:srgbClr val="F5DFEE"/>
    <a:srgbClr val="A0F3FE"/>
    <a:srgbClr val="99235E"/>
    <a:srgbClr val="FFFFFF"/>
    <a:srgbClr val="EECCE3"/>
    <a:srgbClr val="D422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89399" autoAdjust="0"/>
  </p:normalViewPr>
  <p:slideViewPr>
    <p:cSldViewPr showGuides="1">
      <p:cViewPr varScale="1">
        <p:scale>
          <a:sx n="51" d="100"/>
          <a:sy n="51" d="100"/>
        </p:scale>
        <p:origin x="91" y="19"/>
      </p:cViewPr>
      <p:guideLst>
        <p:guide orient="horz" pos="2160"/>
        <p:guide pos="3840"/>
      </p:guideLst>
    </p:cSldViewPr>
  </p:slideViewPr>
  <p:notesTextViewPr>
    <p:cViewPr>
      <p:scale>
        <a:sx n="100" d="100"/>
        <a:sy n="100" d="100"/>
      </p:scale>
      <p:origin x="0" y="0"/>
    </p:cViewPr>
  </p:notesTextViewPr>
  <p:sorterViewPr>
    <p:cViewPr>
      <p:scale>
        <a:sx n="90" d="100"/>
        <a:sy n="90" d="100"/>
      </p:scale>
      <p:origin x="0" y="922"/>
    </p:cViewPr>
  </p:sorter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1" Type="http://schemas.openxmlformats.org/officeDocument/2006/relationships/tags" Target="tags/tag122.xml"/><Relationship Id="rId140" Type="http://schemas.openxmlformats.org/officeDocument/2006/relationships/customXml" Target="../customXml/item3.xml"/><Relationship Id="rId14" Type="http://schemas.openxmlformats.org/officeDocument/2006/relationships/slide" Target="slides/slide11.xml"/><Relationship Id="rId139" Type="http://schemas.openxmlformats.org/officeDocument/2006/relationships/customXml" Target="../customXml/item2.xml"/><Relationship Id="rId138" Type="http://schemas.openxmlformats.org/officeDocument/2006/relationships/customXml" Target="../customXml/item1.xml"/><Relationship Id="rId137" Type="http://schemas.openxmlformats.org/officeDocument/2006/relationships/tableStyles" Target="tableStyles.xml"/><Relationship Id="rId136" Type="http://schemas.openxmlformats.org/officeDocument/2006/relationships/viewProps" Target="viewProps.xml"/><Relationship Id="rId135" Type="http://schemas.openxmlformats.org/officeDocument/2006/relationships/presProps" Target="presProps.xml"/><Relationship Id="rId134" Type="http://schemas.openxmlformats.org/officeDocument/2006/relationships/handoutMaster" Target="handoutMasters/handoutMaster1.xml"/><Relationship Id="rId133" Type="http://schemas.openxmlformats.org/officeDocument/2006/relationships/slide" Target="slides/slide130.xml"/><Relationship Id="rId132" Type="http://schemas.openxmlformats.org/officeDocument/2006/relationships/slide" Target="slides/slide129.xml"/><Relationship Id="rId131" Type="http://schemas.openxmlformats.org/officeDocument/2006/relationships/slide" Target="slides/slide128.xml"/><Relationship Id="rId130" Type="http://schemas.openxmlformats.org/officeDocument/2006/relationships/slide" Target="slides/slide127.xml"/><Relationship Id="rId13" Type="http://schemas.openxmlformats.org/officeDocument/2006/relationships/slide" Target="slides/slide10.xml"/><Relationship Id="rId129" Type="http://schemas.openxmlformats.org/officeDocument/2006/relationships/slide" Target="slides/slide126.xml"/><Relationship Id="rId128" Type="http://schemas.openxmlformats.org/officeDocument/2006/relationships/slide" Target="slides/slide125.xml"/><Relationship Id="rId127" Type="http://schemas.openxmlformats.org/officeDocument/2006/relationships/slide" Target="slides/slide124.xml"/><Relationship Id="rId126" Type="http://schemas.openxmlformats.org/officeDocument/2006/relationships/slide" Target="slides/slide123.xml"/><Relationship Id="rId125" Type="http://schemas.openxmlformats.org/officeDocument/2006/relationships/slide" Target="slides/slide122.xml"/><Relationship Id="rId124" Type="http://schemas.openxmlformats.org/officeDocument/2006/relationships/slide" Target="slides/slide121.xml"/><Relationship Id="rId123" Type="http://schemas.openxmlformats.org/officeDocument/2006/relationships/slide" Target="slides/slide120.xml"/><Relationship Id="rId122" Type="http://schemas.openxmlformats.org/officeDocument/2006/relationships/slide" Target="slides/slide119.xml"/><Relationship Id="rId121" Type="http://schemas.openxmlformats.org/officeDocument/2006/relationships/slide" Target="slides/slide118.xml"/><Relationship Id="rId120" Type="http://schemas.openxmlformats.org/officeDocument/2006/relationships/slide" Target="slides/slide117.xml"/><Relationship Id="rId12" Type="http://schemas.openxmlformats.org/officeDocument/2006/relationships/slide" Target="slides/slide9.xml"/><Relationship Id="rId119" Type="http://schemas.openxmlformats.org/officeDocument/2006/relationships/slide" Target="slides/slide116.xml"/><Relationship Id="rId118" Type="http://schemas.openxmlformats.org/officeDocument/2006/relationships/slide" Target="slides/slide115.xml"/><Relationship Id="rId117" Type="http://schemas.openxmlformats.org/officeDocument/2006/relationships/slide" Target="slides/slide114.xml"/><Relationship Id="rId116" Type="http://schemas.openxmlformats.org/officeDocument/2006/relationships/slide" Target="slides/slide113.xml"/><Relationship Id="rId115" Type="http://schemas.openxmlformats.org/officeDocument/2006/relationships/slide" Target="slides/slide112.xml"/><Relationship Id="rId114" Type="http://schemas.openxmlformats.org/officeDocument/2006/relationships/slide" Target="slides/slide111.xml"/><Relationship Id="rId113" Type="http://schemas.openxmlformats.org/officeDocument/2006/relationships/slide" Target="slides/slide110.xml"/><Relationship Id="rId112" Type="http://schemas.openxmlformats.org/officeDocument/2006/relationships/slide" Target="slides/slide109.xml"/><Relationship Id="rId111" Type="http://schemas.openxmlformats.org/officeDocument/2006/relationships/slide" Target="slides/slide108.xml"/><Relationship Id="rId110" Type="http://schemas.openxmlformats.org/officeDocument/2006/relationships/slide" Target="slides/slide107.xml"/><Relationship Id="rId11" Type="http://schemas.openxmlformats.org/officeDocument/2006/relationships/slide" Target="slides/slide8.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zh-TW" altLang="en-US"/>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14082E43-5679-4426-A016-8B1AEF0B5E8F}" type="datetimeFigureOut">
              <a:rPr lang="zh-TW" altLang="en-US"/>
            </a:fld>
            <a:endParaRPr lang="zh-TW" altLang="en-US"/>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zh-TW" altLang="en-US"/>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wrap="square" lIns="91440" tIns="45720" rIns="91440" bIns="45720" numCol="1" anchor="b" anchorCtr="0" compatLnSpc="1"/>
          <a:lstStyle>
            <a:lvl1pPr algn="r">
              <a:defRPr sz="1200"/>
            </a:lvl1pPr>
          </a:lstStyle>
          <a:p>
            <a:fld id="{3EDA788B-4FFB-4DC3-8127-C9CBCDCFCA13}" type="slidenum">
              <a:rPr lang="zh-TW" altLang="en-US"/>
            </a:fld>
            <a:endParaRPr lang="zh-TW"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日期版面配置區 2"/>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FB9BD12B-238D-426E-A076-3C76A651F501}" type="datetimeFigureOut">
              <a:rPr lang="en-US"/>
            </a:fld>
            <a:endParaRPr lang="en-US" dirty="0"/>
          </a:p>
        </p:txBody>
      </p:sp>
      <p:sp>
        <p:nvSpPr>
          <p:cNvPr id="4" name="投影片圖像版面配置區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備忘稿版面配置區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zh-TW" altLang="en-US" noProof="0"/>
              <a:t>按一下以編輯母片文字樣式</a:t>
            </a:r>
            <a:endParaRPr lang="zh-TW" altLang="en-US" noProof="0"/>
          </a:p>
          <a:p>
            <a:pPr lvl="1"/>
            <a:r>
              <a:rPr lang="zh-TW" altLang="en-US" noProof="0"/>
              <a:t>第二層</a:t>
            </a:r>
            <a:endParaRPr lang="zh-TW" altLang="en-US" noProof="0"/>
          </a:p>
          <a:p>
            <a:pPr lvl="2"/>
            <a:r>
              <a:rPr lang="zh-TW" altLang="en-US" noProof="0"/>
              <a:t>第三層</a:t>
            </a:r>
            <a:endParaRPr lang="zh-TW" altLang="en-US" noProof="0"/>
          </a:p>
          <a:p>
            <a:pPr lvl="3"/>
            <a:r>
              <a:rPr lang="zh-TW" altLang="en-US" noProof="0"/>
              <a:t>第四層</a:t>
            </a:r>
            <a:endParaRPr lang="zh-TW" altLang="en-US" noProof="0"/>
          </a:p>
          <a:p>
            <a:pPr lvl="4"/>
            <a:r>
              <a:rPr lang="zh-TW" altLang="en-US" noProof="0"/>
              <a:t>第五層</a:t>
            </a:r>
            <a:endParaRPr lang="en-US" noProof="0"/>
          </a:p>
        </p:txBody>
      </p:sp>
      <p:sp>
        <p:nvSpPr>
          <p:cNvPr id="6" name="頁尾版面配置區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投影片編號版面配置區 6"/>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lstStyle>
            <a:lvl1pPr algn="r">
              <a:defRPr sz="1200"/>
            </a:lvl1pPr>
          </a:lstStyle>
          <a:p>
            <a:fld id="{8FAECB96-BC69-41F0-9BCC-DDAD46A1F82A}" type="slidenum">
              <a:rPr lang="en-US" altLang="en-US"/>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5.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6.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7.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8.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9.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0.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1.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2.xml"/></Relationships>
</file>

<file path=ppt/notesSlides/_rels/notesSlide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3.xml"/></Relationships>
</file>

<file path=ppt/notesSlides/_rels/notesSlide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4.xml"/></Relationships>
</file>

<file path=ppt/notesSlides/_rels/notesSlide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defRPr/>
            </a:pPr>
            <a:r>
              <a:rPr lang="en-US" dirty="0"/>
              <a:t>Why switch from circuits to ISA</a:t>
            </a:r>
            <a:endParaRPr lang="en-US" dirty="0"/>
          </a:p>
          <a:p>
            <a:endParaRPr lang="en-US"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however is we just said most data and MIPS is handled in words not bytes so we need to put four of these together if we want to handle it and we've seen examples of where we use these words or 32 bits of data registers and addresses are both one word so now let's take a look at memory in a slightly different view we're going to look at the same data as we had here but now we're going to look at it as word aligned data</a:t>
            </a:r>
            <a:endParaRPr lang="zh-CN"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so the benefit of doing this is now if we load a word aligned address we can load a full word of data directly into the register which is great because our registers take a full word </a:t>
            </a:r>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defRPr/>
            </a:pPr>
            <a:r>
              <a:rPr lang="en-US" altLang="en-US" dirty="0"/>
              <a:t>An ISA uses either approach, and some can support both approaches</a:t>
            </a:r>
            <a:endParaRPr lang="en-US" altLang="en-US" dirty="0"/>
          </a:p>
          <a:p>
            <a:endParaRPr lang="en-US"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fld>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the current instruction is then decoded by some control logic and the control logics job is to look at the current instruction and tell the rest of the processor what to do</a:t>
            </a:r>
            <a:r>
              <a:rPr lang="en-US" altLang="zh-CN" dirty="0" err="1"/>
              <a:t>dsfddsafds</a:t>
            </a:r>
            <a:endParaRPr lang="zh-CN"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so now we do the same thing again our program counter says instruction 4 so we're going to load instruction 4 from the memory into the instruction register </a:t>
            </a:r>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it's going to go into the control tell the ALU what to do in this case it's going to be a subtraction and tell the register file which data to use </a:t>
            </a:r>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in this case we're going to use registers 3 &amp; 4 and store them into register 1 so registers 3 &amp; 4 and store them into register 1 </a:t>
            </a:r>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go ahead and do the computation and update register 1 now the last part is the control to say which instruction to go on to </a:t>
            </a:r>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the next instruction we need to go on to address 4 to get the next 4 bytes and execute them </a:t>
            </a:r>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so here in this example if we're looking at instruction 0 it's going to take instruction 0 it's going to tell the ALU to the audition and it's going to tell the register file to access the two registers and then finally it sent all the register file which register to write back to so the control decodes the instruction and tells the rest of the processor what to do</a:t>
            </a:r>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ym typeface="+mn-ea"/>
              </a:rPr>
              <a:t>so we can get it to the memory so what we're going to do is we're going to add a memory address register and </a:t>
            </a:r>
            <a:endParaRPr lang="zh-CN" altLang="en-US"/>
          </a:p>
          <a:p>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so if I'm using that address to access memory I can put the data I got into that register </a:t>
            </a:r>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so let's take a look at this program so we start out with instruction 0 we move it into our instruction register and our control tells our ALU do an ADD it's an add instruction and the register file what data to use now this is an ADD immediate instruction so we're going to get some of the data from our 0 here but we also need some data from this 12 so I take some of the data from 0 and some of the data directly from the instruction so that 12 is in the instruction we're going to send that 12 right down to the ALU</a:t>
            </a:r>
            <a:r>
              <a:rPr lang="en-US" altLang="zh-CN"/>
              <a:t>. </a:t>
            </a:r>
            <a:r>
              <a:rPr lang="zh-CN" altLang="en-US">
                <a:sym typeface="+mn-ea"/>
              </a:rPr>
              <a:t>we add those together and we right back into r5 and right into 12 </a:t>
            </a:r>
            <a:endParaRPr lang="zh-CN" altLang="en-US"/>
          </a:p>
          <a:p>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now we're gonna do the load we're gonna go and access the memory at location 16 and we're gonna load it into our data register and then finally write it back into our register file so at this point you should notice a similarity between the load word instruction with the constant offset and the add I instruction with the constant offset and indeed we'll talk about that similarity in the next lecture when we talk about instruction encodings </a:t>
            </a:r>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95636FE-B67F-47FD-98A6-F7B8FE171AF8}" type="slidenum">
              <a:rPr lang="en-US" altLang="en-US"/>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922114"/>
          </a:xfrm>
        </p:spPr>
        <p:txBody>
          <a:bodyPr/>
          <a:lstStyle/>
          <a:p>
            <a:r>
              <a:rPr lang="en-US" dirty="0"/>
              <a:t>Click to edit Master title style</a:t>
            </a:r>
            <a:endParaRPr lang="en-US" dirty="0"/>
          </a:p>
        </p:txBody>
      </p:sp>
      <p:sp>
        <p:nvSpPr>
          <p:cNvPr id="3" name="Content Placeholder 2"/>
          <p:cNvSpPr>
            <a:spLocks noGrp="1"/>
          </p:cNvSpPr>
          <p:nvPr>
            <p:ph idx="1"/>
          </p:nvPr>
        </p:nvSpPr>
        <p:spPr>
          <a:xfrm>
            <a:off x="609600" y="1340769"/>
            <a:ext cx="10972800" cy="5040560"/>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Slide Number Placeholder 5"/>
          <p:cNvSpPr>
            <a:spLocks noGrp="1"/>
          </p:cNvSpPr>
          <p:nvPr>
            <p:ph type="sldNum" sz="quarter" idx="12"/>
          </p:nvPr>
        </p:nvSpPr>
        <p:spPr>
          <a:xfrm>
            <a:off x="10776520" y="6525344"/>
            <a:ext cx="1309936" cy="268140"/>
          </a:xfrm>
        </p:spPr>
        <p:txBody>
          <a:bodyPr/>
          <a:lstStyle>
            <a:lvl1pPr>
              <a:defRPr/>
            </a:lvl1pPr>
          </a:lstStyle>
          <a:p>
            <a:fld id="{C22DC6D3-9347-42BE-948A-F7EB414DF657}" type="slidenum">
              <a:rPr lang="en-US" altLang="en-US"/>
            </a:fld>
            <a:endParaRPr lang="en-US"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CB1BFB98-26D1-4236-B9A5-8722FBA9A399}" type="slidenum">
              <a:rPr lang="en-US" altLang="en-US" smtClean="0"/>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F11F8D7-CD43-4814-AE61-BC0F702EBA32}" type="slidenum">
              <a:rPr lang="en-US" altLang="en-US"/>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C2BDA40-E21F-4284-82B1-D7E3C6D12DA5}" type="slidenum">
              <a:rPr lang="en-US" altLang="en-US"/>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D8B5263A-E660-4BF4-BF99-DFB2E5FC61D8}" type="slidenum">
              <a:rPr lang="en-US" altLang="en-US"/>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D6D022E3-8EBE-43B3-B963-EB3A5243B5B2}" type="slidenum">
              <a:rPr lang="en-US" altLang="en-US"/>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0E678DE6-E732-409B-B9C9-A9A8B8F70E2C}" type="slidenum">
              <a:rPr lang="en-US" altLang="en-US"/>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BB15058F-6482-47E2-967E-5C313B011CB7}" type="slidenum">
              <a:rPr lang="en-US" altLang="en-US"/>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112693B-CC36-4304-B669-E6E28AE879BC}" type="slidenum">
              <a:rPr lang="en-US" altLang="en-US"/>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D859B12-BD0F-4FDF-81EC-75CF93E94B22}" type="slidenum">
              <a:rPr lang="en-US" altLang="en-US"/>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BD0CCB2-D633-4BCC-A1CD-C5689A36F7EC}" type="slidenum">
              <a:rPr lang="en-US" altLang="en-US"/>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en-US" altLang="en-US"/>
              <a:t>Click to edit Master title style</a:t>
            </a:r>
            <a:endParaRPr lang="en-US" altLang="en-US"/>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cs typeface="Arial" panose="020B0604020202020204" pitchFamily="34" charset="0"/>
              </a:defRPr>
            </a:lvl1pPr>
          </a:lstStyle>
          <a:p>
            <a:pPr>
              <a:defRPr/>
            </a:pPr>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cs typeface="Arial" panose="020B0604020202020204" pitchFamily="34" charset="0"/>
              </a:defRPr>
            </a:lvl1pPr>
          </a:lstStyle>
          <a:p>
            <a:pPr>
              <a:defRPr/>
            </a:pP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lstStyle>
            <a:lvl1pPr algn="r">
              <a:defRPr sz="1200">
                <a:solidFill>
                  <a:srgbClr val="898989"/>
                </a:solidFill>
              </a:defRPr>
            </a:lvl1pPr>
          </a:lstStyle>
          <a:p>
            <a:fld id="{CB1BFB98-26D1-4236-B9A5-8722FBA9A399}" type="slidenum">
              <a:rPr lang="en-US" altLang="en-US"/>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tags" Target="../tags/tag4.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tags" Target="../tags/tag5.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tags" Target="../tags/tag6.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tags" Target="../tags/tag7.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tags" Target="../tags/tag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tags" Target="../tags/tag9.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tags" Target="../tags/tag10.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tags" Target="../tags/tag11.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tags" Target="../tags/tag12.xml"/></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2.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tags" Target="../tags/tag13.xml"/></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2.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tags" Target="../tags/tag14.xml"/></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2.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tags" Target="../tags/tag15.xml"/></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2.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tags" Target="../tags/tag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tags" Target="../tags/tag2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7.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0.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2.pn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4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png"/><Relationship Id="rId2" Type="http://schemas.openxmlformats.org/officeDocument/2006/relationships/image" Target="../media/image20.png"/><Relationship Id="rId1" Type="http://schemas.openxmlformats.org/officeDocument/2006/relationships/image" Target="../media/image19.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21.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slides/_rels/slide56.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2.xml"/><Relationship Id="rId2" Type="http://schemas.openxmlformats.org/officeDocument/2006/relationships/tags" Target="../tags/tag28.xml"/><Relationship Id="rId1" Type="http://schemas.openxmlformats.org/officeDocument/2006/relationships/tags" Target="../tags/tag27.xml"/></Relationships>
</file>

<file path=ppt/slides/_rels/slide57.xml.rels><?xml version="1.0" encoding="UTF-8" standalone="yes"?>
<Relationships xmlns="http://schemas.openxmlformats.org/package/2006/relationships"><Relationship Id="rId4" Type="http://schemas.openxmlformats.org/officeDocument/2006/relationships/notesSlide" Target="../notesSlides/notesSlide34.xml"/><Relationship Id="rId3" Type="http://schemas.openxmlformats.org/officeDocument/2006/relationships/slideLayout" Target="../slideLayouts/slideLayout2.xml"/><Relationship Id="rId2" Type="http://schemas.openxmlformats.org/officeDocument/2006/relationships/tags" Target="../tags/tag30.xml"/><Relationship Id="rId1" Type="http://schemas.openxmlformats.org/officeDocument/2006/relationships/tags" Target="../tags/tag29.xml"/></Relationships>
</file>

<file path=ppt/slides/_rels/slide58.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2.xml"/><Relationship Id="rId2" Type="http://schemas.openxmlformats.org/officeDocument/2006/relationships/tags" Target="../tags/tag32.xml"/><Relationship Id="rId1" Type="http://schemas.openxmlformats.org/officeDocument/2006/relationships/tags" Target="../tags/tag31.xml"/></Relationships>
</file>

<file path=ppt/slides/_rels/slide59.xml.rels><?xml version="1.0" encoding="UTF-8" standalone="yes"?>
<Relationships xmlns="http://schemas.openxmlformats.org/package/2006/relationships"><Relationship Id="rId4" Type="http://schemas.openxmlformats.org/officeDocument/2006/relationships/notesSlide" Target="../notesSlides/notesSlide36.xml"/><Relationship Id="rId3" Type="http://schemas.openxmlformats.org/officeDocument/2006/relationships/slideLayout" Target="../slideLayouts/slideLayout2.xml"/><Relationship Id="rId2" Type="http://schemas.openxmlformats.org/officeDocument/2006/relationships/tags" Target="../tags/tag34.xml"/><Relationship Id="rId1" Type="http://schemas.openxmlformats.org/officeDocument/2006/relationships/tags" Target="../tags/tag33.xml"/></Relationships>
</file>

<file path=ppt/slides/_rels/slide60.xml.rels><?xml version="1.0" encoding="UTF-8" standalone="yes"?>
<Relationships xmlns="http://schemas.openxmlformats.org/package/2006/relationships"><Relationship Id="rId4" Type="http://schemas.openxmlformats.org/officeDocument/2006/relationships/notesSlide" Target="../notesSlides/notesSlide37.xml"/><Relationship Id="rId3" Type="http://schemas.openxmlformats.org/officeDocument/2006/relationships/slideLayout" Target="../slideLayouts/slideLayout2.xml"/><Relationship Id="rId2" Type="http://schemas.openxmlformats.org/officeDocument/2006/relationships/tags" Target="../tags/tag36.xml"/><Relationship Id="rId1" Type="http://schemas.openxmlformats.org/officeDocument/2006/relationships/tags" Target="../tags/tag35.xml"/></Relationships>
</file>

<file path=ppt/slides/_rels/slide61.xml.rels><?xml version="1.0" encoding="UTF-8" standalone="yes"?>
<Relationships xmlns="http://schemas.openxmlformats.org/package/2006/relationships"><Relationship Id="rId4" Type="http://schemas.openxmlformats.org/officeDocument/2006/relationships/notesSlide" Target="../notesSlides/notesSlide38.xml"/><Relationship Id="rId3" Type="http://schemas.openxmlformats.org/officeDocument/2006/relationships/slideLayout" Target="../slideLayouts/slideLayout2.xml"/><Relationship Id="rId2" Type="http://schemas.openxmlformats.org/officeDocument/2006/relationships/tags" Target="../tags/tag38.xml"/><Relationship Id="rId1" Type="http://schemas.openxmlformats.org/officeDocument/2006/relationships/tags" Target="../tags/tag37.xml"/></Relationships>
</file>

<file path=ppt/slides/_rels/slide62.xml.rels><?xml version="1.0" encoding="UTF-8" standalone="yes"?>
<Relationships xmlns="http://schemas.openxmlformats.org/package/2006/relationships"><Relationship Id="rId4" Type="http://schemas.openxmlformats.org/officeDocument/2006/relationships/notesSlide" Target="../notesSlides/notesSlide39.xml"/><Relationship Id="rId3" Type="http://schemas.openxmlformats.org/officeDocument/2006/relationships/slideLayout" Target="../slideLayouts/slideLayout2.xml"/><Relationship Id="rId2" Type="http://schemas.openxmlformats.org/officeDocument/2006/relationships/tags" Target="../tags/tag40.xml"/><Relationship Id="rId1" Type="http://schemas.openxmlformats.org/officeDocument/2006/relationships/tags" Target="../tags/tag39.xml"/></Relationships>
</file>

<file path=ppt/slides/_rels/slide63.xml.rels><?xml version="1.0" encoding="UTF-8" standalone="yes"?>
<Relationships xmlns="http://schemas.openxmlformats.org/package/2006/relationships"><Relationship Id="rId4" Type="http://schemas.openxmlformats.org/officeDocument/2006/relationships/notesSlide" Target="../notesSlides/notesSlide40.xml"/><Relationship Id="rId3" Type="http://schemas.openxmlformats.org/officeDocument/2006/relationships/slideLayout" Target="../slideLayouts/slideLayout2.xml"/><Relationship Id="rId2" Type="http://schemas.openxmlformats.org/officeDocument/2006/relationships/tags" Target="../tags/tag42.xml"/><Relationship Id="rId1" Type="http://schemas.openxmlformats.org/officeDocument/2006/relationships/tags" Target="../tags/tag41.xml"/></Relationships>
</file>

<file path=ppt/slides/_rels/slide64.xml.rels><?xml version="1.0" encoding="UTF-8" standalone="yes"?>
<Relationships xmlns="http://schemas.openxmlformats.org/package/2006/relationships"><Relationship Id="rId4" Type="http://schemas.openxmlformats.org/officeDocument/2006/relationships/notesSlide" Target="../notesSlides/notesSlide41.xml"/><Relationship Id="rId3" Type="http://schemas.openxmlformats.org/officeDocument/2006/relationships/slideLayout" Target="../slideLayouts/slideLayout2.xml"/><Relationship Id="rId2" Type="http://schemas.openxmlformats.org/officeDocument/2006/relationships/tags" Target="../tags/tag44.xml"/><Relationship Id="rId1" Type="http://schemas.openxmlformats.org/officeDocument/2006/relationships/tags" Target="../tags/tag43.xml"/></Relationships>
</file>

<file path=ppt/slides/_rels/slide65.xml.rels><?xml version="1.0" encoding="UTF-8" standalone="yes"?>
<Relationships xmlns="http://schemas.openxmlformats.org/package/2006/relationships"><Relationship Id="rId4" Type="http://schemas.openxmlformats.org/officeDocument/2006/relationships/notesSlide" Target="../notesSlides/notesSlide42.xml"/><Relationship Id="rId3" Type="http://schemas.openxmlformats.org/officeDocument/2006/relationships/slideLayout" Target="../slideLayouts/slideLayout2.xml"/><Relationship Id="rId2" Type="http://schemas.openxmlformats.org/officeDocument/2006/relationships/tags" Target="../tags/tag46.xml"/><Relationship Id="rId1" Type="http://schemas.openxmlformats.org/officeDocument/2006/relationships/tags" Target="../tags/tag45.xml"/></Relationships>
</file>

<file path=ppt/slides/_rels/slide66.xml.rels><?xml version="1.0" encoding="UTF-8" standalone="yes"?>
<Relationships xmlns="http://schemas.openxmlformats.org/package/2006/relationships"><Relationship Id="rId4" Type="http://schemas.openxmlformats.org/officeDocument/2006/relationships/notesSlide" Target="../notesSlides/notesSlide43.xml"/><Relationship Id="rId3" Type="http://schemas.openxmlformats.org/officeDocument/2006/relationships/slideLayout" Target="../slideLayouts/slideLayout2.xml"/><Relationship Id="rId2" Type="http://schemas.openxmlformats.org/officeDocument/2006/relationships/tags" Target="../tags/tag48.xml"/><Relationship Id="rId1" Type="http://schemas.openxmlformats.org/officeDocument/2006/relationships/tags" Target="../tags/tag47.xml"/></Relationships>
</file>

<file path=ppt/slides/_rels/slide67.xml.rels><?xml version="1.0" encoding="UTF-8" standalone="yes"?>
<Relationships xmlns="http://schemas.openxmlformats.org/package/2006/relationships"><Relationship Id="rId4" Type="http://schemas.openxmlformats.org/officeDocument/2006/relationships/notesSlide" Target="../notesSlides/notesSlide44.xml"/><Relationship Id="rId3" Type="http://schemas.openxmlformats.org/officeDocument/2006/relationships/slideLayout" Target="../slideLayouts/slideLayout2.xml"/><Relationship Id="rId2" Type="http://schemas.openxmlformats.org/officeDocument/2006/relationships/tags" Target="../tags/tag50.xml"/><Relationship Id="rId1" Type="http://schemas.openxmlformats.org/officeDocument/2006/relationships/tags" Target="../tags/tag49.xml"/></Relationships>
</file>

<file path=ppt/slides/_rels/slide68.xml.rels><?xml version="1.0" encoding="UTF-8" standalone="yes"?>
<Relationships xmlns="http://schemas.openxmlformats.org/package/2006/relationships"><Relationship Id="rId4" Type="http://schemas.openxmlformats.org/officeDocument/2006/relationships/notesSlide" Target="../notesSlides/notesSlide45.xml"/><Relationship Id="rId3" Type="http://schemas.openxmlformats.org/officeDocument/2006/relationships/slideLayout" Target="../slideLayouts/slideLayout2.xml"/><Relationship Id="rId2" Type="http://schemas.openxmlformats.org/officeDocument/2006/relationships/tags" Target="../tags/tag52.xml"/><Relationship Id="rId1" Type="http://schemas.openxmlformats.org/officeDocument/2006/relationships/tags" Target="../tags/tag51.xml"/></Relationships>
</file>

<file path=ppt/slides/_rels/slide69.xml.rels><?xml version="1.0" encoding="UTF-8" standalone="yes"?>
<Relationships xmlns="http://schemas.openxmlformats.org/package/2006/relationships"><Relationship Id="rId4" Type="http://schemas.openxmlformats.org/officeDocument/2006/relationships/notesSlide" Target="../notesSlides/notesSlide46.xml"/><Relationship Id="rId3" Type="http://schemas.openxmlformats.org/officeDocument/2006/relationships/slideLayout" Target="../slideLayouts/slideLayout2.xml"/><Relationship Id="rId2" Type="http://schemas.openxmlformats.org/officeDocument/2006/relationships/tags" Target="../tags/tag54.xml"/><Relationship Id="rId1" Type="http://schemas.openxmlformats.org/officeDocument/2006/relationships/tags" Target="../tags/tag53.xml"/></Relationships>
</file>

<file path=ppt/slides/_rels/slide70.xml.rels><?xml version="1.0" encoding="UTF-8" standalone="yes"?>
<Relationships xmlns="http://schemas.openxmlformats.org/package/2006/relationships"><Relationship Id="rId4" Type="http://schemas.openxmlformats.org/officeDocument/2006/relationships/notesSlide" Target="../notesSlides/notesSlide47.xml"/><Relationship Id="rId3" Type="http://schemas.openxmlformats.org/officeDocument/2006/relationships/slideLayout" Target="../slideLayouts/slideLayout2.xml"/><Relationship Id="rId2" Type="http://schemas.openxmlformats.org/officeDocument/2006/relationships/tags" Target="../tags/tag56.xml"/><Relationship Id="rId1" Type="http://schemas.openxmlformats.org/officeDocument/2006/relationships/tags" Target="../tags/tag55.xml"/></Relationships>
</file>

<file path=ppt/slides/_rels/slide71.xml.rels><?xml version="1.0" encoding="UTF-8" standalone="yes"?>
<Relationships xmlns="http://schemas.openxmlformats.org/package/2006/relationships"><Relationship Id="rId4" Type="http://schemas.openxmlformats.org/officeDocument/2006/relationships/notesSlide" Target="../notesSlides/notesSlide48.xml"/><Relationship Id="rId3" Type="http://schemas.openxmlformats.org/officeDocument/2006/relationships/slideLayout" Target="../slideLayouts/slideLayout2.xml"/><Relationship Id="rId2" Type="http://schemas.openxmlformats.org/officeDocument/2006/relationships/tags" Target="../tags/tag58.xml"/><Relationship Id="rId1" Type="http://schemas.openxmlformats.org/officeDocument/2006/relationships/tags" Target="../tags/tag57.xml"/></Relationships>
</file>

<file path=ppt/slides/_rels/slide72.xml.rels><?xml version="1.0" encoding="UTF-8" standalone="yes"?>
<Relationships xmlns="http://schemas.openxmlformats.org/package/2006/relationships"><Relationship Id="rId4" Type="http://schemas.openxmlformats.org/officeDocument/2006/relationships/notesSlide" Target="../notesSlides/notesSlide49.xml"/><Relationship Id="rId3" Type="http://schemas.openxmlformats.org/officeDocument/2006/relationships/slideLayout" Target="../slideLayouts/slideLayout2.xml"/><Relationship Id="rId2" Type="http://schemas.openxmlformats.org/officeDocument/2006/relationships/tags" Target="../tags/tag60.xml"/><Relationship Id="rId1" Type="http://schemas.openxmlformats.org/officeDocument/2006/relationships/tags" Target="../tags/tag59.xml"/></Relationships>
</file>

<file path=ppt/slides/_rels/slide73.xml.rels><?xml version="1.0" encoding="UTF-8" standalone="yes"?>
<Relationships xmlns="http://schemas.openxmlformats.org/package/2006/relationships"><Relationship Id="rId4" Type="http://schemas.openxmlformats.org/officeDocument/2006/relationships/notesSlide" Target="../notesSlides/notesSlide50.xml"/><Relationship Id="rId3" Type="http://schemas.openxmlformats.org/officeDocument/2006/relationships/slideLayout" Target="../slideLayouts/slideLayout2.xml"/><Relationship Id="rId2" Type="http://schemas.openxmlformats.org/officeDocument/2006/relationships/tags" Target="../tags/tag62.xml"/><Relationship Id="rId1" Type="http://schemas.openxmlformats.org/officeDocument/2006/relationships/tags" Target="../tags/tag61.xml"/></Relationships>
</file>

<file path=ppt/slides/_rels/slide74.xml.rels><?xml version="1.0" encoding="UTF-8" standalone="yes"?>
<Relationships xmlns="http://schemas.openxmlformats.org/package/2006/relationships"><Relationship Id="rId4" Type="http://schemas.openxmlformats.org/officeDocument/2006/relationships/notesSlide" Target="../notesSlides/notesSlide51.xml"/><Relationship Id="rId3" Type="http://schemas.openxmlformats.org/officeDocument/2006/relationships/slideLayout" Target="../slideLayouts/slideLayout2.xml"/><Relationship Id="rId2" Type="http://schemas.openxmlformats.org/officeDocument/2006/relationships/tags" Target="../tags/tag64.xml"/><Relationship Id="rId1" Type="http://schemas.openxmlformats.org/officeDocument/2006/relationships/tags" Target="../tags/tag63.xml"/></Relationships>
</file>

<file path=ppt/slides/_rels/slide75.xml.rels><?xml version="1.0" encoding="UTF-8" standalone="yes"?>
<Relationships xmlns="http://schemas.openxmlformats.org/package/2006/relationships"><Relationship Id="rId4" Type="http://schemas.openxmlformats.org/officeDocument/2006/relationships/notesSlide" Target="../notesSlides/notesSlide52.xml"/><Relationship Id="rId3" Type="http://schemas.openxmlformats.org/officeDocument/2006/relationships/slideLayout" Target="../slideLayouts/slideLayout2.xml"/><Relationship Id="rId2" Type="http://schemas.openxmlformats.org/officeDocument/2006/relationships/tags" Target="../tags/tag66.xml"/><Relationship Id="rId1" Type="http://schemas.openxmlformats.org/officeDocument/2006/relationships/tags" Target="../tags/tag65.xml"/></Relationships>
</file>

<file path=ppt/slides/_rels/slide76.xml.rels><?xml version="1.0" encoding="UTF-8" standalone="yes"?>
<Relationships xmlns="http://schemas.openxmlformats.org/package/2006/relationships"><Relationship Id="rId4" Type="http://schemas.openxmlformats.org/officeDocument/2006/relationships/notesSlide" Target="../notesSlides/notesSlide53.xml"/><Relationship Id="rId3" Type="http://schemas.openxmlformats.org/officeDocument/2006/relationships/slideLayout" Target="../slideLayouts/slideLayout2.xml"/><Relationship Id="rId2" Type="http://schemas.openxmlformats.org/officeDocument/2006/relationships/tags" Target="../tags/tag68.xml"/><Relationship Id="rId1" Type="http://schemas.openxmlformats.org/officeDocument/2006/relationships/tags" Target="../tags/tag67.xml"/></Relationships>
</file>

<file path=ppt/slides/_rels/slide77.xml.rels><?xml version="1.0" encoding="UTF-8" standalone="yes"?>
<Relationships xmlns="http://schemas.openxmlformats.org/package/2006/relationships"><Relationship Id="rId4" Type="http://schemas.openxmlformats.org/officeDocument/2006/relationships/notesSlide" Target="../notesSlides/notesSlide54.xml"/><Relationship Id="rId3" Type="http://schemas.openxmlformats.org/officeDocument/2006/relationships/slideLayout" Target="../slideLayouts/slideLayout2.xml"/><Relationship Id="rId2" Type="http://schemas.openxmlformats.org/officeDocument/2006/relationships/tags" Target="../tags/tag70.xml"/><Relationship Id="rId1" Type="http://schemas.openxmlformats.org/officeDocument/2006/relationships/tags" Target="../tags/tag69.xml"/></Relationships>
</file>

<file path=ppt/slides/_rels/slide78.xml.rels><?xml version="1.0" encoding="UTF-8" standalone="yes"?>
<Relationships xmlns="http://schemas.openxmlformats.org/package/2006/relationships"><Relationship Id="rId4" Type="http://schemas.openxmlformats.org/officeDocument/2006/relationships/notesSlide" Target="../notesSlides/notesSlide55.xml"/><Relationship Id="rId3" Type="http://schemas.openxmlformats.org/officeDocument/2006/relationships/slideLayout" Target="../slideLayouts/slideLayout2.xml"/><Relationship Id="rId2" Type="http://schemas.openxmlformats.org/officeDocument/2006/relationships/tags" Target="../tags/tag72.xml"/><Relationship Id="rId1" Type="http://schemas.openxmlformats.org/officeDocument/2006/relationships/tags" Target="../tags/tag71.xml"/></Relationships>
</file>

<file path=ppt/slides/_rels/slide79.xml.rels><?xml version="1.0" encoding="UTF-8" standalone="yes"?>
<Relationships xmlns="http://schemas.openxmlformats.org/package/2006/relationships"><Relationship Id="rId4" Type="http://schemas.openxmlformats.org/officeDocument/2006/relationships/notesSlide" Target="../notesSlides/notesSlide56.xml"/><Relationship Id="rId3" Type="http://schemas.openxmlformats.org/officeDocument/2006/relationships/slideLayout" Target="../slideLayouts/slideLayout2.xml"/><Relationship Id="rId2" Type="http://schemas.openxmlformats.org/officeDocument/2006/relationships/tags" Target="../tags/tag74.xml"/><Relationship Id="rId1" Type="http://schemas.openxmlformats.org/officeDocument/2006/relationships/tags" Target="../tags/tag73.xml"/></Relationships>
</file>

<file path=ppt/slides/_rels/slide80.xml.rels><?xml version="1.0" encoding="UTF-8" standalone="yes"?>
<Relationships xmlns="http://schemas.openxmlformats.org/package/2006/relationships"><Relationship Id="rId4" Type="http://schemas.openxmlformats.org/officeDocument/2006/relationships/notesSlide" Target="../notesSlides/notesSlide57.xml"/><Relationship Id="rId3" Type="http://schemas.openxmlformats.org/officeDocument/2006/relationships/slideLayout" Target="../slideLayouts/slideLayout2.xml"/><Relationship Id="rId2" Type="http://schemas.openxmlformats.org/officeDocument/2006/relationships/tags" Target="../tags/tag76.xml"/><Relationship Id="rId1" Type="http://schemas.openxmlformats.org/officeDocument/2006/relationships/tags" Target="../tags/tag7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4" Type="http://schemas.openxmlformats.org/officeDocument/2006/relationships/notesSlide" Target="../notesSlides/notesSlide58.xml"/><Relationship Id="rId3" Type="http://schemas.openxmlformats.org/officeDocument/2006/relationships/slideLayout" Target="../slideLayouts/slideLayout2.xml"/><Relationship Id="rId2" Type="http://schemas.openxmlformats.org/officeDocument/2006/relationships/tags" Target="../tags/tag78.xml"/><Relationship Id="rId1" Type="http://schemas.openxmlformats.org/officeDocument/2006/relationships/tags" Target="../tags/tag77.xml"/></Relationships>
</file>

<file path=ppt/slides/_rels/slide86.xml.rels><?xml version="1.0" encoding="UTF-8" standalone="yes"?>
<Relationships xmlns="http://schemas.openxmlformats.org/package/2006/relationships"><Relationship Id="rId4" Type="http://schemas.openxmlformats.org/officeDocument/2006/relationships/notesSlide" Target="../notesSlides/notesSlide59.xml"/><Relationship Id="rId3" Type="http://schemas.openxmlformats.org/officeDocument/2006/relationships/slideLayout" Target="../slideLayouts/slideLayout2.xml"/><Relationship Id="rId2" Type="http://schemas.openxmlformats.org/officeDocument/2006/relationships/tags" Target="../tags/tag80.xml"/><Relationship Id="rId1" Type="http://schemas.openxmlformats.org/officeDocument/2006/relationships/tags" Target="../tags/tag79.xml"/></Relationships>
</file>

<file path=ppt/slides/_rels/slide87.xml.rels><?xml version="1.0" encoding="UTF-8" standalone="yes"?>
<Relationships xmlns="http://schemas.openxmlformats.org/package/2006/relationships"><Relationship Id="rId4" Type="http://schemas.openxmlformats.org/officeDocument/2006/relationships/notesSlide" Target="../notesSlides/notesSlide60.xml"/><Relationship Id="rId3" Type="http://schemas.openxmlformats.org/officeDocument/2006/relationships/slideLayout" Target="../slideLayouts/slideLayout2.xml"/><Relationship Id="rId2" Type="http://schemas.openxmlformats.org/officeDocument/2006/relationships/tags" Target="../tags/tag82.xml"/><Relationship Id="rId1" Type="http://schemas.openxmlformats.org/officeDocument/2006/relationships/tags" Target="../tags/tag81.xml"/></Relationships>
</file>

<file path=ppt/slides/_rels/slide88.xml.rels><?xml version="1.0" encoding="UTF-8" standalone="yes"?>
<Relationships xmlns="http://schemas.openxmlformats.org/package/2006/relationships"><Relationship Id="rId4" Type="http://schemas.openxmlformats.org/officeDocument/2006/relationships/notesSlide" Target="../notesSlides/notesSlide61.xml"/><Relationship Id="rId3" Type="http://schemas.openxmlformats.org/officeDocument/2006/relationships/slideLayout" Target="../slideLayouts/slideLayout2.xml"/><Relationship Id="rId2" Type="http://schemas.openxmlformats.org/officeDocument/2006/relationships/tags" Target="../tags/tag84.xml"/><Relationship Id="rId1" Type="http://schemas.openxmlformats.org/officeDocument/2006/relationships/tags" Target="../tags/tag83.xml"/></Relationships>
</file>

<file path=ppt/slides/_rels/slide89.xml.rels><?xml version="1.0" encoding="UTF-8" standalone="yes"?>
<Relationships xmlns="http://schemas.openxmlformats.org/package/2006/relationships"><Relationship Id="rId4" Type="http://schemas.openxmlformats.org/officeDocument/2006/relationships/notesSlide" Target="../notesSlides/notesSlide62.xml"/><Relationship Id="rId3" Type="http://schemas.openxmlformats.org/officeDocument/2006/relationships/slideLayout" Target="../slideLayouts/slideLayout2.xml"/><Relationship Id="rId2" Type="http://schemas.openxmlformats.org/officeDocument/2006/relationships/tags" Target="../tags/tag86.xml"/><Relationship Id="rId1" Type="http://schemas.openxmlformats.org/officeDocument/2006/relationships/tags" Target="../tags/tag85.xml"/></Relationships>
</file>

<file path=ppt/slides/_rels/slide90.xml.rels><?xml version="1.0" encoding="UTF-8" standalone="yes"?>
<Relationships xmlns="http://schemas.openxmlformats.org/package/2006/relationships"><Relationship Id="rId4" Type="http://schemas.openxmlformats.org/officeDocument/2006/relationships/notesSlide" Target="../notesSlides/notesSlide63.xml"/><Relationship Id="rId3" Type="http://schemas.openxmlformats.org/officeDocument/2006/relationships/slideLayout" Target="../slideLayouts/slideLayout2.xml"/><Relationship Id="rId2" Type="http://schemas.openxmlformats.org/officeDocument/2006/relationships/tags" Target="../tags/tag88.xml"/><Relationship Id="rId1" Type="http://schemas.openxmlformats.org/officeDocument/2006/relationships/tags" Target="../tags/tag87.xml"/></Relationships>
</file>

<file path=ppt/slides/_rels/slide91.xml.rels><?xml version="1.0" encoding="UTF-8" standalone="yes"?>
<Relationships xmlns="http://schemas.openxmlformats.org/package/2006/relationships"><Relationship Id="rId4" Type="http://schemas.openxmlformats.org/officeDocument/2006/relationships/notesSlide" Target="../notesSlides/notesSlide64.xml"/><Relationship Id="rId3" Type="http://schemas.openxmlformats.org/officeDocument/2006/relationships/slideLayout" Target="../slideLayouts/slideLayout2.xml"/><Relationship Id="rId2" Type="http://schemas.openxmlformats.org/officeDocument/2006/relationships/tags" Target="../tags/tag90.xml"/><Relationship Id="rId1" Type="http://schemas.openxmlformats.org/officeDocument/2006/relationships/tags" Target="../tags/tag89.xml"/></Relationships>
</file>

<file path=ppt/slides/_rels/slide92.xml.rels><?xml version="1.0" encoding="UTF-8" standalone="yes"?>
<Relationships xmlns="http://schemas.openxmlformats.org/package/2006/relationships"><Relationship Id="rId4" Type="http://schemas.openxmlformats.org/officeDocument/2006/relationships/notesSlide" Target="../notesSlides/notesSlide65.xml"/><Relationship Id="rId3" Type="http://schemas.openxmlformats.org/officeDocument/2006/relationships/slideLayout" Target="../slideLayouts/slideLayout2.xml"/><Relationship Id="rId2" Type="http://schemas.openxmlformats.org/officeDocument/2006/relationships/tags" Target="../tags/tag92.xml"/><Relationship Id="rId1" Type="http://schemas.openxmlformats.org/officeDocument/2006/relationships/tags" Target="../tags/tag91.xml"/></Relationships>
</file>

<file path=ppt/slides/_rels/slide93.xml.rels><?xml version="1.0" encoding="UTF-8" standalone="yes"?>
<Relationships xmlns="http://schemas.openxmlformats.org/package/2006/relationships"><Relationship Id="rId4" Type="http://schemas.openxmlformats.org/officeDocument/2006/relationships/notesSlide" Target="../notesSlides/notesSlide66.xml"/><Relationship Id="rId3" Type="http://schemas.openxmlformats.org/officeDocument/2006/relationships/slideLayout" Target="../slideLayouts/slideLayout2.xml"/><Relationship Id="rId2" Type="http://schemas.openxmlformats.org/officeDocument/2006/relationships/tags" Target="../tags/tag94.xml"/><Relationship Id="rId1" Type="http://schemas.openxmlformats.org/officeDocument/2006/relationships/tags" Target="../tags/tag93.xml"/></Relationships>
</file>

<file path=ppt/slides/_rels/slide94.xml.rels><?xml version="1.0" encoding="UTF-8" standalone="yes"?>
<Relationships xmlns="http://schemas.openxmlformats.org/package/2006/relationships"><Relationship Id="rId4" Type="http://schemas.openxmlformats.org/officeDocument/2006/relationships/notesSlide" Target="../notesSlides/notesSlide67.xml"/><Relationship Id="rId3" Type="http://schemas.openxmlformats.org/officeDocument/2006/relationships/slideLayout" Target="../slideLayouts/slideLayout2.xml"/><Relationship Id="rId2" Type="http://schemas.openxmlformats.org/officeDocument/2006/relationships/tags" Target="../tags/tag96.xml"/><Relationship Id="rId1" Type="http://schemas.openxmlformats.org/officeDocument/2006/relationships/tags" Target="../tags/tag95.xml"/></Relationships>
</file>

<file path=ppt/slides/_rels/slide95.xml.rels><?xml version="1.0" encoding="UTF-8" standalone="yes"?>
<Relationships xmlns="http://schemas.openxmlformats.org/package/2006/relationships"><Relationship Id="rId4" Type="http://schemas.openxmlformats.org/officeDocument/2006/relationships/notesSlide" Target="../notesSlides/notesSlide68.xml"/><Relationship Id="rId3" Type="http://schemas.openxmlformats.org/officeDocument/2006/relationships/slideLayout" Target="../slideLayouts/slideLayout2.xml"/><Relationship Id="rId2" Type="http://schemas.openxmlformats.org/officeDocument/2006/relationships/tags" Target="../tags/tag98.xml"/><Relationship Id="rId1" Type="http://schemas.openxmlformats.org/officeDocument/2006/relationships/tags" Target="../tags/tag97.xml"/></Relationships>
</file>

<file path=ppt/slides/_rels/slide96.xml.rels><?xml version="1.0" encoding="UTF-8" standalone="yes"?>
<Relationships xmlns="http://schemas.openxmlformats.org/package/2006/relationships"><Relationship Id="rId4" Type="http://schemas.openxmlformats.org/officeDocument/2006/relationships/notesSlide" Target="../notesSlides/notesSlide69.xml"/><Relationship Id="rId3" Type="http://schemas.openxmlformats.org/officeDocument/2006/relationships/slideLayout" Target="../slideLayouts/slideLayout2.xml"/><Relationship Id="rId2" Type="http://schemas.openxmlformats.org/officeDocument/2006/relationships/tags" Target="../tags/tag100.xml"/><Relationship Id="rId1" Type="http://schemas.openxmlformats.org/officeDocument/2006/relationships/tags" Target="../tags/tag99.xml"/></Relationships>
</file>

<file path=ppt/slides/_rels/slide97.xml.rels><?xml version="1.0" encoding="UTF-8" standalone="yes"?>
<Relationships xmlns="http://schemas.openxmlformats.org/package/2006/relationships"><Relationship Id="rId4" Type="http://schemas.openxmlformats.org/officeDocument/2006/relationships/notesSlide" Target="../notesSlides/notesSlide70.xml"/><Relationship Id="rId3" Type="http://schemas.openxmlformats.org/officeDocument/2006/relationships/slideLayout" Target="../slideLayouts/slideLayout2.xml"/><Relationship Id="rId2" Type="http://schemas.openxmlformats.org/officeDocument/2006/relationships/tags" Target="../tags/tag102.xml"/><Relationship Id="rId1" Type="http://schemas.openxmlformats.org/officeDocument/2006/relationships/tags" Target="../tags/tag101.xml"/></Relationships>
</file>

<file path=ppt/slides/_rels/slide98.xml.rels><?xml version="1.0" encoding="UTF-8" standalone="yes"?>
<Relationships xmlns="http://schemas.openxmlformats.org/package/2006/relationships"><Relationship Id="rId4" Type="http://schemas.openxmlformats.org/officeDocument/2006/relationships/notesSlide" Target="../notesSlides/notesSlide71.xml"/><Relationship Id="rId3" Type="http://schemas.openxmlformats.org/officeDocument/2006/relationships/slideLayout" Target="../slideLayouts/slideLayout2.xml"/><Relationship Id="rId2" Type="http://schemas.openxmlformats.org/officeDocument/2006/relationships/tags" Target="../tags/tag104.xml"/><Relationship Id="rId1" Type="http://schemas.openxmlformats.org/officeDocument/2006/relationships/tags" Target="../tags/tag103.xml"/></Relationships>
</file>

<file path=ppt/slides/_rels/slide99.xml.rels><?xml version="1.0" encoding="UTF-8" standalone="yes"?>
<Relationships xmlns="http://schemas.openxmlformats.org/package/2006/relationships"><Relationship Id="rId4" Type="http://schemas.openxmlformats.org/officeDocument/2006/relationships/notesSlide" Target="../notesSlides/notesSlide72.xml"/><Relationship Id="rId3" Type="http://schemas.openxmlformats.org/officeDocument/2006/relationships/slideLayout" Target="../slideLayouts/slideLayout2.xml"/><Relationship Id="rId2" Type="http://schemas.openxmlformats.org/officeDocument/2006/relationships/tags" Target="../tags/tag106.xml"/><Relationship Id="rId1" Type="http://schemas.openxmlformats.org/officeDocument/2006/relationships/tags" Target="../tags/tag105.xml"/></Relationships>
</file>

<file path=ppt/slides/_rels/slide100.xml.rels><?xml version="1.0" encoding="UTF-8" standalone="yes"?>
<Relationships xmlns="http://schemas.openxmlformats.org/package/2006/relationships"><Relationship Id="rId4" Type="http://schemas.openxmlformats.org/officeDocument/2006/relationships/notesSlide" Target="../notesSlides/notesSlide73.xml"/><Relationship Id="rId3" Type="http://schemas.openxmlformats.org/officeDocument/2006/relationships/slideLayout" Target="../slideLayouts/slideLayout2.xml"/><Relationship Id="rId2" Type="http://schemas.openxmlformats.org/officeDocument/2006/relationships/tags" Target="../tags/tag108.xml"/><Relationship Id="rId1" Type="http://schemas.openxmlformats.org/officeDocument/2006/relationships/tags" Target="../tags/tag107.xml"/></Relationships>
</file>

<file path=ppt/slides/_rels/slide101.xml.rels><?xml version="1.0" encoding="UTF-8" standalone="yes"?>
<Relationships xmlns="http://schemas.openxmlformats.org/package/2006/relationships"><Relationship Id="rId4" Type="http://schemas.openxmlformats.org/officeDocument/2006/relationships/notesSlide" Target="../notesSlides/notesSlide74.xml"/><Relationship Id="rId3" Type="http://schemas.openxmlformats.org/officeDocument/2006/relationships/slideLayout" Target="../slideLayouts/slideLayout2.xml"/><Relationship Id="rId2" Type="http://schemas.openxmlformats.org/officeDocument/2006/relationships/tags" Target="../tags/tag110.xml"/><Relationship Id="rId1" Type="http://schemas.openxmlformats.org/officeDocument/2006/relationships/tags" Target="../tags/tag109.xml"/></Relationships>
</file>

<file path=ppt/slides/_rels/slide102.xml.rels><?xml version="1.0" encoding="UTF-8" standalone="yes"?>
<Relationships xmlns="http://schemas.openxmlformats.org/package/2006/relationships"><Relationship Id="rId4" Type="http://schemas.openxmlformats.org/officeDocument/2006/relationships/notesSlide" Target="../notesSlides/notesSlide75.xml"/><Relationship Id="rId3" Type="http://schemas.openxmlformats.org/officeDocument/2006/relationships/slideLayout" Target="../slideLayouts/slideLayout2.xml"/><Relationship Id="rId2" Type="http://schemas.openxmlformats.org/officeDocument/2006/relationships/tags" Target="../tags/tag112.xml"/><Relationship Id="rId1" Type="http://schemas.openxmlformats.org/officeDocument/2006/relationships/tags" Target="../tags/tag111.xml"/></Relationships>
</file>

<file path=ppt/slides/_rels/slide103.xml.rels><?xml version="1.0" encoding="UTF-8" standalone="yes"?>
<Relationships xmlns="http://schemas.openxmlformats.org/package/2006/relationships"><Relationship Id="rId4" Type="http://schemas.openxmlformats.org/officeDocument/2006/relationships/notesSlide" Target="../notesSlides/notesSlide76.xml"/><Relationship Id="rId3" Type="http://schemas.openxmlformats.org/officeDocument/2006/relationships/slideLayout" Target="../slideLayouts/slideLayout2.xml"/><Relationship Id="rId2" Type="http://schemas.openxmlformats.org/officeDocument/2006/relationships/tags" Target="../tags/tag114.xml"/><Relationship Id="rId1" Type="http://schemas.openxmlformats.org/officeDocument/2006/relationships/tags" Target="../tags/tag113.xml"/></Relationships>
</file>

<file path=ppt/slides/_rels/slide104.xml.rels><?xml version="1.0" encoding="UTF-8" standalone="yes"?>
<Relationships xmlns="http://schemas.openxmlformats.org/package/2006/relationships"><Relationship Id="rId4" Type="http://schemas.openxmlformats.org/officeDocument/2006/relationships/notesSlide" Target="../notesSlides/notesSlide77.xml"/><Relationship Id="rId3" Type="http://schemas.openxmlformats.org/officeDocument/2006/relationships/slideLayout" Target="../slideLayouts/slideLayout2.xml"/><Relationship Id="rId2" Type="http://schemas.openxmlformats.org/officeDocument/2006/relationships/tags" Target="../tags/tag116.xml"/><Relationship Id="rId1" Type="http://schemas.openxmlformats.org/officeDocument/2006/relationships/tags" Target="../tags/tag115.xml"/></Relationships>
</file>

<file path=ppt/slides/_rels/slide105.xml.rels><?xml version="1.0" encoding="UTF-8" standalone="yes"?>
<Relationships xmlns="http://schemas.openxmlformats.org/package/2006/relationships"><Relationship Id="rId4" Type="http://schemas.openxmlformats.org/officeDocument/2006/relationships/notesSlide" Target="../notesSlides/notesSlide78.xml"/><Relationship Id="rId3" Type="http://schemas.openxmlformats.org/officeDocument/2006/relationships/slideLayout" Target="../slideLayouts/slideLayout2.xml"/><Relationship Id="rId2" Type="http://schemas.openxmlformats.org/officeDocument/2006/relationships/tags" Target="../tags/tag118.xml"/><Relationship Id="rId1" Type="http://schemas.openxmlformats.org/officeDocument/2006/relationships/tags" Target="../tags/tag11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5.png"/><Relationship Id="rId1" Type="http://schemas.openxmlformats.org/officeDocument/2006/relationships/image" Target="../media/image34.png"/></Relationships>
</file>

<file path=ppt/slides/_rels/slide1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6.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7.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8.png"/></Relationships>
</file>

<file path=ppt/slides/_rels/slide1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9.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0.png"/></Relationships>
</file>

<file path=ppt/slides/_rels/slide1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1.png"/></Relationships>
</file>

<file path=ppt/slides/_rels/slide1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3.png"/><Relationship Id="rId1" Type="http://schemas.openxmlformats.org/officeDocument/2006/relationships/image" Target="../media/image42.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4.png"/><Relationship Id="rId1" Type="http://schemas.openxmlformats.org/officeDocument/2006/relationships/hyperlink" Target="https://forms.gle/jhodWJru4TadvkRy8" TargetMode="External"/></Relationships>
</file>

<file path=ppt/slides/_rels/slide1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6.png"/><Relationship Id="rId1"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7808" y="404664"/>
            <a:ext cx="5634207" cy="504056"/>
          </a:xfrm>
        </p:spPr>
        <p:txBody>
          <a:bodyPr/>
          <a:lstStyle/>
          <a:p>
            <a:pPr algn="r"/>
            <a:r>
              <a:rPr lang="en-US" sz="2800" dirty="0"/>
              <a:t>CS2115 Computer Organization 2023/2024 Sem A</a:t>
            </a:r>
            <a:endParaRPr lang="en-US" sz="2800" dirty="0"/>
          </a:p>
        </p:txBody>
      </p:sp>
      <p:sp>
        <p:nvSpPr>
          <p:cNvPr id="3" name="Content Placeholder 2"/>
          <p:cNvSpPr>
            <a:spLocks noGrp="1"/>
          </p:cNvSpPr>
          <p:nvPr>
            <p:ph idx="1"/>
          </p:nvPr>
        </p:nvSpPr>
        <p:spPr>
          <a:xfrm>
            <a:off x="911424" y="2726845"/>
            <a:ext cx="9090591" cy="720079"/>
          </a:xfrm>
        </p:spPr>
        <p:txBody>
          <a:bodyPr/>
          <a:lstStyle/>
          <a:p>
            <a:pPr marL="0" indent="0" algn="r">
              <a:buNone/>
            </a:pPr>
            <a:r>
              <a:rPr lang="en-US" sz="4800" b="1" dirty="0"/>
              <a:t>Chapter 4: </a:t>
            </a:r>
            <a:r>
              <a:rPr lang="en-US" altLang="zh-CN" sz="4800" b="1" dirty="0"/>
              <a:t>ISA </a:t>
            </a:r>
            <a:r>
              <a:rPr lang="en-US" altLang="zh-CN" sz="4800" b="1"/>
              <a:t>&amp; MIPS Assembly</a:t>
            </a:r>
            <a:endParaRPr lang="en-US" sz="4800" b="1" dirty="0"/>
          </a:p>
        </p:txBody>
      </p:sp>
      <p:sp>
        <p:nvSpPr>
          <p:cNvPr id="4" name="Rectangle 3"/>
          <p:cNvSpPr/>
          <p:nvPr/>
        </p:nvSpPr>
        <p:spPr>
          <a:xfrm>
            <a:off x="5634921" y="4725144"/>
            <a:ext cx="4367094" cy="1261884"/>
          </a:xfrm>
          <a:prstGeom prst="rect">
            <a:avLst/>
          </a:prstGeom>
        </p:spPr>
        <p:txBody>
          <a:bodyPr wrap="none">
            <a:spAutoFit/>
          </a:bodyPr>
          <a:lstStyle/>
          <a:p>
            <a:pPr algn="r"/>
            <a:r>
              <a:rPr lang="en-US" altLang="zh-CN" sz="2800" b="1" dirty="0"/>
              <a:t>Dr.</a:t>
            </a:r>
            <a:r>
              <a:rPr lang="zh-CN" altLang="en-US" sz="2800" b="1" dirty="0"/>
              <a:t> </a:t>
            </a:r>
            <a:r>
              <a:rPr lang="en-US" altLang="zh-CN" sz="2800" b="1" dirty="0"/>
              <a:t>Nan</a:t>
            </a:r>
            <a:r>
              <a:rPr lang="zh-CN" altLang="en-US" sz="2800" b="1" dirty="0"/>
              <a:t> </a:t>
            </a:r>
            <a:r>
              <a:rPr lang="en-US" altLang="zh-CN" sz="2800" b="1" dirty="0"/>
              <a:t>Guan</a:t>
            </a:r>
            <a:endParaRPr lang="en-US" altLang="zh-CN" sz="2800" b="1" dirty="0"/>
          </a:p>
          <a:p>
            <a:pPr algn="r"/>
            <a:r>
              <a:rPr lang="en-US" sz="2400" dirty="0"/>
              <a:t>Department of Computer Science</a:t>
            </a:r>
            <a:endParaRPr lang="en-US" sz="2400" dirty="0"/>
          </a:p>
          <a:p>
            <a:pPr algn="r"/>
            <a:r>
              <a:rPr lang="en-US" sz="2400" dirty="0"/>
              <a:t>City University of Hong Kong</a:t>
            </a:r>
            <a:endParaRPr lang="en-US" sz="2400" dirty="0"/>
          </a:p>
        </p:txBody>
      </p:sp>
      <p:sp>
        <p:nvSpPr>
          <p:cNvPr id="5" name="Slide Number Placeholder 4"/>
          <p:cNvSpPr>
            <a:spLocks noGrp="1"/>
          </p:cNvSpPr>
          <p:nvPr>
            <p:ph type="sldNum" sz="quarter" idx="12"/>
          </p:nvPr>
        </p:nvSpPr>
        <p:spPr/>
        <p:txBody>
          <a:bodyPr/>
          <a:lstStyle/>
          <a:p>
            <a:fld id="{C22DC6D3-9347-42BE-948A-F7EB414DF657}" type="slidenum">
              <a:rPr lang="en-US" altLang="en-US" smtClean="0"/>
            </a:fld>
            <a:endParaRPr lang="en-US"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ISA</a:t>
            </a:r>
            <a:endParaRPr lang="en-US" dirty="0"/>
          </a:p>
        </p:txBody>
      </p:sp>
      <p:sp>
        <p:nvSpPr>
          <p:cNvPr id="3" name="Content Placeholder 2"/>
          <p:cNvSpPr>
            <a:spLocks noGrp="1"/>
          </p:cNvSpPr>
          <p:nvPr>
            <p:ph idx="1"/>
          </p:nvPr>
        </p:nvSpPr>
        <p:spPr>
          <a:xfrm>
            <a:off x="609600" y="1340769"/>
            <a:ext cx="11319048" cy="5040560"/>
          </a:xfrm>
        </p:spPr>
        <p:txBody>
          <a:bodyPr/>
          <a:lstStyle/>
          <a:p>
            <a:r>
              <a:rPr lang="en-US" dirty="0"/>
              <a:t>ISA: </a:t>
            </a:r>
            <a:r>
              <a:rPr lang="en-US" dirty="0"/>
              <a:t>Instruction Set Architecture (</a:t>
            </a:r>
            <a:r>
              <a:rPr lang="en-US" dirty="0"/>
              <a:t>or simply Architecture)</a:t>
            </a:r>
            <a:endParaRPr lang="en-US" dirty="0"/>
          </a:p>
          <a:p>
            <a:pPr lvl="1"/>
            <a:r>
              <a:rPr lang="en-US" dirty="0"/>
              <a:t>the interface between hardware and </a:t>
            </a:r>
            <a:r>
              <a:rPr lang="en-US" b="1" dirty="0"/>
              <a:t>lowest level </a:t>
            </a:r>
            <a:r>
              <a:rPr lang="en-US" dirty="0"/>
              <a:t>of software </a:t>
            </a:r>
            <a:endParaRPr lang="en-US" dirty="0"/>
          </a:p>
          <a:p>
            <a:pPr lvl="1"/>
            <a:r>
              <a:rPr lang="en-US" dirty="0"/>
              <a:t>has all information necessary to write a machine language program</a:t>
            </a:r>
            <a:endParaRPr lang="en-US" dirty="0"/>
          </a:p>
          <a:p>
            <a:pPr lvl="1"/>
            <a:r>
              <a:rPr lang="en-US" dirty="0"/>
              <a:t>Instruction set, register, memory, I/O, interrupt/exception handling …</a:t>
            </a:r>
            <a:endParaRPr lang="en-US" dirty="0"/>
          </a:p>
          <a:p>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Layers of a Computer</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
        <p:nvSpPr>
          <p:cNvPr id="5" name="Rectangle 4"/>
          <p:cNvSpPr/>
          <p:nvPr/>
        </p:nvSpPr>
        <p:spPr>
          <a:xfrm>
            <a:off x="4184536" y="1511096"/>
            <a:ext cx="4104456" cy="163866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Rectangle 6"/>
          <p:cNvSpPr/>
          <p:nvPr/>
        </p:nvSpPr>
        <p:spPr>
          <a:xfrm>
            <a:off x="5879974" y="2079282"/>
            <a:ext cx="3312369" cy="107047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Rectangle 5"/>
          <p:cNvSpPr/>
          <p:nvPr/>
        </p:nvSpPr>
        <p:spPr>
          <a:xfrm>
            <a:off x="7123145" y="2442941"/>
            <a:ext cx="1820755" cy="343158"/>
          </a:xfrm>
          <a:prstGeom prst="rect">
            <a:avLst/>
          </a:prstGeom>
        </p:spPr>
        <p:txBody>
          <a:bodyPr wrap="none">
            <a:spAutoFit/>
          </a:bodyPr>
          <a:lstStyle/>
          <a:p>
            <a:r>
              <a:rPr lang="en-US" dirty="0"/>
              <a:t>Operating system</a:t>
            </a:r>
            <a:endParaRPr lang="en-US" dirty="0"/>
          </a:p>
        </p:txBody>
      </p:sp>
      <p:sp>
        <p:nvSpPr>
          <p:cNvPr id="11" name="Rectangle 10"/>
          <p:cNvSpPr/>
          <p:nvPr/>
        </p:nvSpPr>
        <p:spPr>
          <a:xfrm>
            <a:off x="4224095" y="1511096"/>
            <a:ext cx="1334789" cy="343158"/>
          </a:xfrm>
          <a:prstGeom prst="rect">
            <a:avLst/>
          </a:prstGeom>
        </p:spPr>
        <p:txBody>
          <a:bodyPr wrap="none">
            <a:spAutoFit/>
          </a:bodyPr>
          <a:lstStyle/>
          <a:p>
            <a:r>
              <a:rPr lang="en-US" dirty="0"/>
              <a:t>Applications</a:t>
            </a:r>
            <a:endParaRPr lang="en-US" dirty="0"/>
          </a:p>
        </p:txBody>
      </p:sp>
      <p:sp>
        <p:nvSpPr>
          <p:cNvPr id="12" name="Rectangle 11"/>
          <p:cNvSpPr/>
          <p:nvPr/>
        </p:nvSpPr>
        <p:spPr>
          <a:xfrm rot="10800000" flipV="1">
            <a:off x="2639616" y="3150911"/>
            <a:ext cx="7560840" cy="206080"/>
          </a:xfrm>
          <a:prstGeom prst="rect">
            <a:avLst/>
          </a:prstGeom>
          <a:solidFill>
            <a:srgbClr val="A0F3F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3" name="Rectangle 12"/>
          <p:cNvSpPr/>
          <p:nvPr/>
        </p:nvSpPr>
        <p:spPr>
          <a:xfrm rot="10800000" flipV="1">
            <a:off x="4184536" y="3358244"/>
            <a:ext cx="1695440" cy="4600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Processor</a:t>
            </a:r>
            <a:endParaRPr lang="en-US" dirty="0">
              <a:solidFill>
                <a:schemeClr val="tx1"/>
              </a:solidFill>
            </a:endParaRPr>
          </a:p>
        </p:txBody>
      </p:sp>
      <p:sp>
        <p:nvSpPr>
          <p:cNvPr id="14" name="Rectangle 13"/>
          <p:cNvSpPr/>
          <p:nvPr/>
        </p:nvSpPr>
        <p:spPr>
          <a:xfrm rot="10800000" flipV="1">
            <a:off x="5879976" y="3361371"/>
            <a:ext cx="1695440" cy="45538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Memory</a:t>
            </a:r>
            <a:endParaRPr lang="en-US" dirty="0">
              <a:solidFill>
                <a:schemeClr val="tx1"/>
              </a:solidFill>
            </a:endParaRPr>
          </a:p>
        </p:txBody>
      </p:sp>
      <p:sp>
        <p:nvSpPr>
          <p:cNvPr id="15" name="Rectangle 14"/>
          <p:cNvSpPr/>
          <p:nvPr/>
        </p:nvSpPr>
        <p:spPr>
          <a:xfrm rot="10800000" flipV="1">
            <a:off x="7575416" y="3361371"/>
            <a:ext cx="1616928" cy="45538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I/O system</a:t>
            </a:r>
            <a:endParaRPr lang="en-US" dirty="0">
              <a:solidFill>
                <a:schemeClr val="tx1"/>
              </a:solidFill>
            </a:endParaRPr>
          </a:p>
        </p:txBody>
      </p:sp>
      <p:sp>
        <p:nvSpPr>
          <p:cNvPr id="20" name="Rectangle 19"/>
          <p:cNvSpPr/>
          <p:nvPr/>
        </p:nvSpPr>
        <p:spPr>
          <a:xfrm rot="10800000" flipV="1">
            <a:off x="4727848" y="3807044"/>
            <a:ext cx="3672408" cy="45538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Datapath &amp; control</a:t>
            </a:r>
            <a:endParaRPr lang="en-US" dirty="0">
              <a:solidFill>
                <a:schemeClr val="tx1"/>
              </a:solidFill>
            </a:endParaRPr>
          </a:p>
        </p:txBody>
      </p:sp>
      <p:sp>
        <p:nvSpPr>
          <p:cNvPr id="21" name="Rectangle 20"/>
          <p:cNvSpPr/>
          <p:nvPr/>
        </p:nvSpPr>
        <p:spPr>
          <a:xfrm rot="10800000" flipV="1">
            <a:off x="4727845" y="4248400"/>
            <a:ext cx="3672408" cy="45538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Digital Design</a:t>
            </a:r>
            <a:endParaRPr lang="en-US" dirty="0">
              <a:solidFill>
                <a:schemeClr val="tx1"/>
              </a:solidFill>
            </a:endParaRPr>
          </a:p>
        </p:txBody>
      </p:sp>
      <p:sp>
        <p:nvSpPr>
          <p:cNvPr id="22" name="Rectangle 21"/>
          <p:cNvSpPr/>
          <p:nvPr/>
        </p:nvSpPr>
        <p:spPr>
          <a:xfrm rot="10800000" flipV="1">
            <a:off x="4727840" y="4685440"/>
            <a:ext cx="3672409" cy="45538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Circuit Design</a:t>
            </a:r>
            <a:endParaRPr lang="en-US" dirty="0">
              <a:solidFill>
                <a:schemeClr val="tx1"/>
              </a:solidFill>
            </a:endParaRPr>
          </a:p>
        </p:txBody>
      </p:sp>
      <p:sp>
        <p:nvSpPr>
          <p:cNvPr id="23" name="Rectangle 22"/>
          <p:cNvSpPr/>
          <p:nvPr/>
        </p:nvSpPr>
        <p:spPr>
          <a:xfrm rot="10800000" flipV="1">
            <a:off x="4727834" y="5126795"/>
            <a:ext cx="3672408" cy="45538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Transistors</a:t>
            </a:r>
            <a:endParaRPr lang="en-US" dirty="0">
              <a:solidFill>
                <a:schemeClr val="tx1"/>
              </a:solidFill>
            </a:endParaRPr>
          </a:p>
        </p:txBody>
      </p:sp>
      <p:sp>
        <p:nvSpPr>
          <p:cNvPr id="10" name="Arrow: Right 9"/>
          <p:cNvSpPr/>
          <p:nvPr/>
        </p:nvSpPr>
        <p:spPr>
          <a:xfrm rot="16200000">
            <a:off x="2828569" y="2424866"/>
            <a:ext cx="1264878" cy="1372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Right 24"/>
          <p:cNvSpPr/>
          <p:nvPr/>
        </p:nvSpPr>
        <p:spPr>
          <a:xfrm rot="5400000">
            <a:off x="2828568" y="3922063"/>
            <a:ext cx="1264878" cy="1372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2119130" y="3552651"/>
            <a:ext cx="1232260" cy="371754"/>
          </a:xfrm>
          <a:prstGeom prst="rect">
            <a:avLst/>
          </a:prstGeom>
        </p:spPr>
        <p:txBody>
          <a:bodyPr wrap="none">
            <a:spAutoFit/>
          </a:bodyPr>
          <a:lstStyle/>
          <a:p>
            <a:r>
              <a:rPr lang="en-US" sz="2000" b="1" dirty="0"/>
              <a:t>Hardware</a:t>
            </a:r>
            <a:endParaRPr lang="en-US" sz="2000" b="1" dirty="0"/>
          </a:p>
        </p:txBody>
      </p:sp>
      <p:sp>
        <p:nvSpPr>
          <p:cNvPr id="27" name="Rectangle 26"/>
          <p:cNvSpPr/>
          <p:nvPr/>
        </p:nvSpPr>
        <p:spPr>
          <a:xfrm>
            <a:off x="2152168" y="2247417"/>
            <a:ext cx="1147237" cy="371754"/>
          </a:xfrm>
          <a:prstGeom prst="rect">
            <a:avLst/>
          </a:prstGeom>
        </p:spPr>
        <p:txBody>
          <a:bodyPr wrap="none">
            <a:spAutoFit/>
          </a:bodyPr>
          <a:lstStyle/>
          <a:p>
            <a:r>
              <a:rPr lang="en-US" sz="2000" b="1" dirty="0"/>
              <a:t>Software</a:t>
            </a:r>
            <a:endParaRPr lang="en-US" sz="2000" b="1" dirty="0"/>
          </a:p>
        </p:txBody>
      </p:sp>
      <p:sp>
        <p:nvSpPr>
          <p:cNvPr id="28" name="Rectangle 27"/>
          <p:cNvSpPr/>
          <p:nvPr/>
        </p:nvSpPr>
        <p:spPr>
          <a:xfrm rot="10800000" flipV="1">
            <a:off x="4727813" y="6028431"/>
            <a:ext cx="3672406" cy="45538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Atoms, electrons</a:t>
            </a:r>
            <a:endParaRPr lang="en-US" dirty="0">
              <a:solidFill>
                <a:schemeClr val="tx1"/>
              </a:solidFill>
            </a:endParaRPr>
          </a:p>
        </p:txBody>
      </p:sp>
      <p:sp>
        <p:nvSpPr>
          <p:cNvPr id="29" name="Rectangle 28"/>
          <p:cNvSpPr/>
          <p:nvPr/>
        </p:nvSpPr>
        <p:spPr>
          <a:xfrm>
            <a:off x="5307908" y="1885647"/>
            <a:ext cx="2592288" cy="45743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Middleware</a:t>
            </a:r>
            <a:endParaRPr lang="en-US" dirty="0">
              <a:solidFill>
                <a:schemeClr val="tx1"/>
              </a:solidFill>
            </a:endParaRPr>
          </a:p>
        </p:txBody>
      </p:sp>
      <p:sp>
        <p:nvSpPr>
          <p:cNvPr id="30" name="Rectangle 29"/>
          <p:cNvSpPr/>
          <p:nvPr/>
        </p:nvSpPr>
        <p:spPr>
          <a:xfrm rot="10800000" flipV="1">
            <a:off x="4727825" y="5576566"/>
            <a:ext cx="3672407" cy="45538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Semiconductor, silicon</a:t>
            </a:r>
            <a:endParaRPr lang="en-US" dirty="0">
              <a:solidFill>
                <a:schemeClr val="tx1"/>
              </a:solidFill>
            </a:endParaRPr>
          </a:p>
        </p:txBody>
      </p:sp>
      <p:grpSp>
        <p:nvGrpSpPr>
          <p:cNvPr id="9" name="Group 8"/>
          <p:cNvGrpSpPr/>
          <p:nvPr/>
        </p:nvGrpSpPr>
        <p:grpSpPr>
          <a:xfrm>
            <a:off x="3655852" y="3293774"/>
            <a:ext cx="7206468" cy="927314"/>
            <a:chOff x="3655852" y="3293774"/>
            <a:chExt cx="7206468" cy="927314"/>
          </a:xfrm>
        </p:grpSpPr>
        <p:sp>
          <p:nvSpPr>
            <p:cNvPr id="31" name="Oval 30"/>
            <p:cNvSpPr/>
            <p:nvPr/>
          </p:nvSpPr>
          <p:spPr>
            <a:xfrm>
              <a:off x="3655852" y="3293774"/>
              <a:ext cx="7206468" cy="927314"/>
            </a:xfrm>
            <a:prstGeom prst="ellipse">
              <a:avLst/>
            </a:prstGeom>
            <a:solidFill>
              <a:srgbClr val="FFFF00">
                <a:alpha val="20000"/>
              </a:srgb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581645" y="3555073"/>
              <a:ext cx="491225" cy="369332"/>
            </a:xfrm>
            <a:prstGeom prst="rect">
              <a:avLst/>
            </a:prstGeom>
          </p:spPr>
          <p:txBody>
            <a:bodyPr wrap="none">
              <a:spAutoFit/>
            </a:bodyPr>
            <a:lstStyle/>
            <a:p>
              <a:r>
                <a:rPr lang="en-US" b="1" dirty="0">
                  <a:solidFill>
                    <a:srgbClr val="FF0000"/>
                  </a:solidFill>
                </a:rPr>
                <a:t>ISA</a:t>
              </a:r>
              <a:endParaRPr lang="en-US" b="1" dirty="0">
                <a:solidFill>
                  <a:srgbClr val="FF0000"/>
                </a:solidFill>
              </a:endParaRPr>
            </a:p>
          </p:txBody>
        </p:sp>
      </p:grpSp>
      <p:sp>
        <p:nvSpPr>
          <p:cNvPr id="32" name="Rectangle 31"/>
          <p:cNvSpPr/>
          <p:nvPr/>
        </p:nvSpPr>
        <p:spPr>
          <a:xfrm>
            <a:off x="4772799" y="2603622"/>
            <a:ext cx="2115289" cy="53523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Compiler/Assembler</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ISA</a:t>
            </a:r>
            <a:endParaRPr lang="en-US" dirty="0"/>
          </a:p>
        </p:txBody>
      </p:sp>
      <p:sp>
        <p:nvSpPr>
          <p:cNvPr id="3" name="Content Placeholder 2"/>
          <p:cNvSpPr>
            <a:spLocks noGrp="1"/>
          </p:cNvSpPr>
          <p:nvPr>
            <p:ph idx="1"/>
          </p:nvPr>
        </p:nvSpPr>
        <p:spPr/>
        <p:txBody>
          <a:bodyPr/>
          <a:lstStyle/>
          <a:p>
            <a:r>
              <a:rPr lang="en-US" dirty="0"/>
              <a:t>Popular ISA</a:t>
            </a:r>
            <a:endParaRPr lang="en-US" dirty="0"/>
          </a:p>
          <a:p>
            <a:pPr lvl="1"/>
            <a:r>
              <a:rPr lang="en-US" dirty="0"/>
              <a:t>IA-32 (x86), MIPS, ARM, RISC-V, SPARC, PowerPC, …</a:t>
            </a:r>
            <a:endParaRPr lang="en-US" dirty="0"/>
          </a:p>
          <a:p>
            <a:endParaRPr lang="en-US" dirty="0"/>
          </a:p>
          <a:p>
            <a:r>
              <a:rPr lang="en-US" dirty="0"/>
              <a:t>The same ISA have different implementations with different costs and performance, but all functionally identical to software</a:t>
            </a:r>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p:cNvSpPr>
          <p:nvPr>
            <p:ph type="title"/>
          </p:nvPr>
        </p:nvSpPr>
        <p:spPr/>
        <p:txBody>
          <a:bodyPr/>
          <a:lstStyle/>
          <a:p>
            <a:r>
              <a:rPr lang="en-US" altLang="en-US" dirty="0"/>
              <a:t>RISC and CISC</a:t>
            </a:r>
            <a:endParaRPr lang="en-US" altLang="en-US" dirty="0"/>
          </a:p>
        </p:txBody>
      </p:sp>
      <p:sp>
        <p:nvSpPr>
          <p:cNvPr id="19459" name="Rectangle 3"/>
          <p:cNvSpPr>
            <a:spLocks noGrp="1"/>
          </p:cNvSpPr>
          <p:nvPr>
            <p:ph type="body" idx="1"/>
          </p:nvPr>
        </p:nvSpPr>
        <p:spPr/>
        <p:txBody>
          <a:bodyPr/>
          <a:lstStyle/>
          <a:p>
            <a:r>
              <a:rPr lang="en-US" altLang="en-US" dirty="0">
                <a:solidFill>
                  <a:srgbClr val="0000FF"/>
                </a:solidFill>
              </a:rPr>
              <a:t>Reduced Instruction Set Computers (RISC) </a:t>
            </a:r>
            <a:endParaRPr lang="en-US" altLang="en-US" dirty="0">
              <a:solidFill>
                <a:srgbClr val="0000FF"/>
              </a:solidFill>
            </a:endParaRPr>
          </a:p>
          <a:p>
            <a:pPr lvl="1"/>
            <a:r>
              <a:rPr lang="en-US" altLang="en-US" dirty="0"/>
              <a:t>one-word instructions and arithmetic operands in registers</a:t>
            </a:r>
            <a:endParaRPr lang="en-US" altLang="en-US" dirty="0"/>
          </a:p>
          <a:p>
            <a:pPr lvl="1"/>
            <a:r>
              <a:rPr lang="en-US" altLang="en-US" dirty="0"/>
              <a:t>Example: </a:t>
            </a:r>
            <a:r>
              <a:rPr lang="en-US" dirty="0"/>
              <a:t>MIPS, ARM, RISC-V, PowerPC, SPARC</a:t>
            </a:r>
            <a:endParaRPr lang="en-US" altLang="en-US" dirty="0"/>
          </a:p>
          <a:p>
            <a:endParaRPr lang="en-US" altLang="en-US" dirty="0">
              <a:solidFill>
                <a:srgbClr val="0000FF"/>
              </a:solidFill>
            </a:endParaRPr>
          </a:p>
          <a:p>
            <a:r>
              <a:rPr lang="en-US" altLang="en-US" dirty="0">
                <a:solidFill>
                  <a:srgbClr val="0000FF"/>
                </a:solidFill>
              </a:rPr>
              <a:t>Complex Instruction Set Computers (CISC)</a:t>
            </a:r>
            <a:endParaRPr lang="en-US" altLang="en-US" dirty="0">
              <a:solidFill>
                <a:srgbClr val="0000FF"/>
              </a:solidFill>
            </a:endParaRPr>
          </a:p>
          <a:p>
            <a:pPr lvl="1"/>
            <a:r>
              <a:rPr lang="en-US" altLang="en-US" dirty="0"/>
              <a:t>multi-word instructions and allow operands directly from memory</a:t>
            </a:r>
            <a:endParaRPr lang="en-US" altLang="en-US" dirty="0"/>
          </a:p>
          <a:p>
            <a:pPr lvl="1"/>
            <a:r>
              <a:rPr lang="en-US" altLang="en-US" dirty="0"/>
              <a:t>Example: </a:t>
            </a:r>
            <a:r>
              <a:rPr lang="en-US" dirty="0"/>
              <a:t>IA-32 (x86)</a:t>
            </a:r>
            <a:endParaRPr lang="en-US" altLang="en-US" dirty="0"/>
          </a:p>
        </p:txBody>
      </p:sp>
      <p:sp>
        <p:nvSpPr>
          <p:cNvPr id="2" name="Slide Number Placeholder 1"/>
          <p:cNvSpPr>
            <a:spLocks noGrp="1"/>
          </p:cNvSpPr>
          <p:nvPr>
            <p:ph type="sldNum" sz="quarter" idx="12"/>
          </p:nvPr>
        </p:nvSpPr>
        <p:spPr/>
        <p:txBody>
          <a:bodyPr/>
          <a:lstStyle/>
          <a:p>
            <a:fld id="{C22DC6D3-9347-42BE-948A-F7EB414DF657}" type="slidenum">
              <a:rPr lang="en-US" altLang="en-US" smtClean="0"/>
            </a:fld>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4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45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45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45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Programming a Processor</a:t>
            </a:r>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
        <p:nvSpPr>
          <p:cNvPr id="5" name="文本框 4"/>
          <p:cNvSpPr txBox="1"/>
          <p:nvPr/>
        </p:nvSpPr>
        <p:spPr>
          <a:xfrm>
            <a:off x="626110" y="2132330"/>
            <a:ext cx="2536190" cy="1814830"/>
          </a:xfrm>
          <a:prstGeom prst="rect">
            <a:avLst/>
          </a:prstGeom>
          <a:noFill/>
        </p:spPr>
        <p:txBody>
          <a:bodyPr wrap="square" rtlCol="0">
            <a:spAutoFit/>
          </a:bodyPr>
          <a:lstStyle/>
          <a:p>
            <a:r>
              <a:rPr lang="en-US" altLang="zh-CN" sz="2800" b="1" dirty="0"/>
              <a:t>C Program</a:t>
            </a:r>
            <a:endParaRPr lang="en-US" altLang="zh-CN" sz="2800" b="1" dirty="0"/>
          </a:p>
          <a:p>
            <a:r>
              <a:rPr lang="en-US" altLang="zh-CN" sz="2800" dirty="0"/>
              <a:t>while (</a:t>
            </a:r>
            <a:r>
              <a:rPr lang="en-US" altLang="zh-CN" sz="2800" dirty="0" err="1"/>
              <a:t>i</a:t>
            </a:r>
            <a:r>
              <a:rPr lang="en-US" altLang="zh-CN" sz="2800" dirty="0"/>
              <a:t> !=2){</a:t>
            </a:r>
            <a:endParaRPr lang="en-US" altLang="zh-CN" sz="2800" dirty="0"/>
          </a:p>
          <a:p>
            <a:r>
              <a:rPr lang="en-US" altLang="zh-CN" sz="2800" dirty="0" err="1"/>
              <a:t>i</a:t>
            </a:r>
            <a:r>
              <a:rPr lang="en-US" altLang="zh-CN" sz="2800" dirty="0"/>
              <a:t> = </a:t>
            </a:r>
            <a:r>
              <a:rPr lang="en-US" altLang="zh-CN" sz="2800" dirty="0" err="1"/>
              <a:t>i</a:t>
            </a:r>
            <a:r>
              <a:rPr lang="en-US" altLang="zh-CN" sz="2800" dirty="0"/>
              <a:t> + 1;</a:t>
            </a:r>
            <a:endParaRPr lang="en-US" altLang="zh-CN" sz="2800" dirty="0"/>
          </a:p>
          <a:p>
            <a:r>
              <a:rPr lang="en-US" altLang="zh-CN" sz="2800" dirty="0"/>
              <a:t>}</a:t>
            </a:r>
            <a:endParaRPr lang="en-US" altLang="zh-CN" sz="2800" dirty="0"/>
          </a:p>
        </p:txBody>
      </p:sp>
      <p:sp>
        <p:nvSpPr>
          <p:cNvPr id="8" name="文本框 7"/>
          <p:cNvSpPr txBox="1"/>
          <p:nvPr/>
        </p:nvSpPr>
        <p:spPr>
          <a:xfrm>
            <a:off x="4406265" y="1844675"/>
            <a:ext cx="3198495" cy="4523105"/>
          </a:xfrm>
          <a:prstGeom prst="rect">
            <a:avLst/>
          </a:prstGeom>
          <a:noFill/>
        </p:spPr>
        <p:txBody>
          <a:bodyPr wrap="square" rtlCol="0">
            <a:spAutoFit/>
          </a:bodyPr>
          <a:lstStyle/>
          <a:p>
            <a:r>
              <a:rPr lang="en-US" altLang="zh-CN" sz="2800" b="1" dirty="0"/>
              <a:t>Assembly Code</a:t>
            </a:r>
            <a:endParaRPr lang="en-US" altLang="zh-CN" sz="2800" b="1" dirty="0"/>
          </a:p>
          <a:p>
            <a:r>
              <a:rPr lang="en-US" altLang="zh-CN" sz="2800" dirty="0"/>
              <a:t>load r0 mem[7]</a:t>
            </a:r>
            <a:endParaRPr lang="en-US" altLang="zh-CN" sz="2800" dirty="0"/>
          </a:p>
          <a:p>
            <a:r>
              <a:rPr lang="en-US" altLang="zh-CN" sz="2800" dirty="0"/>
              <a:t>loop:</a:t>
            </a:r>
            <a:endParaRPr lang="en-US" altLang="zh-CN" sz="2800" dirty="0"/>
          </a:p>
          <a:p>
            <a:r>
              <a:rPr lang="en-US" altLang="zh-CN" sz="2800" dirty="0"/>
              <a:t>  r1 = r0 - 2</a:t>
            </a:r>
            <a:endParaRPr lang="en-US" altLang="zh-CN" sz="2800" dirty="0"/>
          </a:p>
          <a:p>
            <a:r>
              <a:rPr lang="en-US" altLang="zh-CN" sz="2800" dirty="0"/>
              <a:t>  </a:t>
            </a:r>
            <a:r>
              <a:rPr lang="en-US" altLang="zh-CN" sz="2800" dirty="0" err="1"/>
              <a:t>j_zero</a:t>
            </a:r>
            <a:r>
              <a:rPr lang="en-US" altLang="zh-CN" sz="2800" dirty="0"/>
              <a:t> r1 done</a:t>
            </a:r>
            <a:endParaRPr lang="en-US" altLang="zh-CN" sz="2800" dirty="0"/>
          </a:p>
          <a:p>
            <a:r>
              <a:rPr lang="en-US" altLang="zh-CN" sz="2800" dirty="0"/>
              <a:t>  r0 = r0 + 1</a:t>
            </a:r>
            <a:endParaRPr lang="en-US" altLang="zh-CN" sz="2800" dirty="0"/>
          </a:p>
          <a:p>
            <a:r>
              <a:rPr lang="en-US" altLang="zh-CN" sz="2800" dirty="0"/>
              <a:t>  jump loop</a:t>
            </a:r>
            <a:endParaRPr lang="en-US" altLang="zh-CN" sz="2800" dirty="0"/>
          </a:p>
          <a:p>
            <a:r>
              <a:rPr lang="en-US" altLang="zh-CN" sz="2800" dirty="0"/>
              <a:t>done:</a:t>
            </a:r>
            <a:endParaRPr lang="en-US" altLang="zh-CN" sz="2800" dirty="0"/>
          </a:p>
          <a:p>
            <a:r>
              <a:rPr lang="en-US" altLang="zh-CN" sz="3200" dirty="0"/>
              <a:t>  </a:t>
            </a:r>
            <a:endParaRPr lang="en-US" altLang="zh-CN" sz="3200" dirty="0"/>
          </a:p>
          <a:p>
            <a:endParaRPr lang="en-US" altLang="zh-CN" sz="3200" dirty="0"/>
          </a:p>
        </p:txBody>
      </p:sp>
      <p:sp>
        <p:nvSpPr>
          <p:cNvPr id="13" name="矩形 12"/>
          <p:cNvSpPr/>
          <p:nvPr/>
        </p:nvSpPr>
        <p:spPr>
          <a:xfrm>
            <a:off x="8688070" y="1557020"/>
            <a:ext cx="2520315" cy="4248785"/>
          </a:xfrm>
          <a:prstGeom prst="rect">
            <a:avLst/>
          </a:prstGeom>
          <a:solidFill>
            <a:srgbClr val="D5B9E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9171940" y="1701165"/>
            <a:ext cx="1604645" cy="521970"/>
          </a:xfrm>
          <a:prstGeom prst="rect">
            <a:avLst/>
          </a:prstGeom>
          <a:noFill/>
        </p:spPr>
        <p:txBody>
          <a:bodyPr wrap="square" rtlCol="0">
            <a:spAutoFit/>
          </a:bodyPr>
          <a:lstStyle/>
          <a:p>
            <a:r>
              <a:rPr lang="en-US" altLang="zh-CN" sz="2800" b="1"/>
              <a:t>Memory</a:t>
            </a:r>
            <a:endParaRPr lang="en-US" altLang="zh-CN" sz="2800" b="1"/>
          </a:p>
        </p:txBody>
      </p:sp>
      <p:graphicFrame>
        <p:nvGraphicFramePr>
          <p:cNvPr id="15" name="内容占位符 14"/>
          <p:cNvGraphicFramePr>
            <a:graphicFrameLocks noGrp="1"/>
          </p:cNvGraphicFramePr>
          <p:nvPr>
            <p:ph idx="1"/>
            <p:custDataLst>
              <p:tags r:id="rId1"/>
            </p:custDataLst>
          </p:nvPr>
        </p:nvGraphicFramePr>
        <p:xfrm>
          <a:off x="8820150" y="2221865"/>
          <a:ext cx="2152015" cy="3352800"/>
        </p:xfrm>
        <a:graphic>
          <a:graphicData uri="http://schemas.openxmlformats.org/drawingml/2006/table">
            <a:tbl>
              <a:tblPr firstRow="1" bandRow="1">
                <a:tableStyleId>{5C22544A-7EE6-4342-B048-85BDC9FD1C3A}</a:tableStyleId>
              </a:tblPr>
              <a:tblGrid>
                <a:gridCol w="289560"/>
                <a:gridCol w="1862455"/>
              </a:tblGrid>
              <a:tr h="419100">
                <a:tc>
                  <a:txBody>
                    <a:bodyPr/>
                    <a:lstStyle/>
                    <a:p>
                      <a:pPr>
                        <a:buNone/>
                      </a:pPr>
                      <a:r>
                        <a:rPr lang="en-US" altLang="zh-CN">
                          <a:solidFill>
                            <a:schemeClr val="tx1"/>
                          </a:solidFill>
                        </a:rPr>
                        <a:t>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buNone/>
                      </a:pPr>
                      <a:r>
                        <a:rPr lang="en-US" altLang="zh-CN">
                          <a:solidFill>
                            <a:schemeClr val="tx1"/>
                          </a:solidFill>
                        </a:rPr>
                        <a:t>load r0 mem[7]</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419100">
                <a:tc>
                  <a:txBody>
                    <a:bodyPr/>
                    <a:lstStyle/>
                    <a:p>
                      <a:pPr>
                        <a:buNone/>
                      </a:pPr>
                      <a:r>
                        <a:rPr lang="en-US" altLang="zh-CN"/>
                        <a:t>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buNone/>
                      </a:pPr>
                      <a:r>
                        <a:rPr lang="en-US" altLang="zh-CN"/>
                        <a:t>r1 = r0 - 2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419100">
                <a:tc>
                  <a:txBody>
                    <a:bodyPr/>
                    <a:lstStyle/>
                    <a:p>
                      <a:pPr>
                        <a:buNone/>
                      </a:pPr>
                      <a:r>
                        <a:rPr lang="en-US" altLang="zh-CN"/>
                        <a:t>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buNone/>
                      </a:pPr>
                      <a:r>
                        <a:rPr lang="en-US" altLang="zh-CN"/>
                        <a:t>j_zero r1 5 (done)</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419100">
                <a:tc>
                  <a:txBody>
                    <a:bodyPr/>
                    <a:lstStyle/>
                    <a:p>
                      <a:pPr>
                        <a:buNone/>
                      </a:pPr>
                      <a:r>
                        <a:rPr lang="en-US" altLang="zh-CN"/>
                        <a:t>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buNone/>
                      </a:pPr>
                      <a:r>
                        <a:rPr lang="en-US" altLang="zh-CN"/>
                        <a:t>r0 = r0 + 1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419100">
                <a:tc>
                  <a:txBody>
                    <a:bodyPr/>
                    <a:lstStyle/>
                    <a:p>
                      <a:pPr>
                        <a:buNone/>
                      </a:pPr>
                      <a:r>
                        <a:rPr lang="en-US" altLang="zh-CN"/>
                        <a:t>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buNone/>
                      </a:pPr>
                      <a:r>
                        <a:rPr lang="en-US" altLang="zh-CN"/>
                        <a:t>jump 1 (loop)</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419100">
                <a:tc>
                  <a:txBody>
                    <a:bodyPr/>
                    <a:lstStyle/>
                    <a:p>
                      <a:pPr>
                        <a:buNone/>
                      </a:pPr>
                      <a:r>
                        <a:rPr lang="en-US" altLang="zh-CN"/>
                        <a:t>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419100">
                <a:tc>
                  <a:txBody>
                    <a:bodyPr/>
                    <a:lstStyle/>
                    <a:p>
                      <a:pPr>
                        <a:buNone/>
                      </a:pPr>
                      <a:r>
                        <a:rPr lang="en-US" altLang="zh-CN"/>
                        <a:t>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buNone/>
                      </a:pPr>
                      <a:endParaRPr lang="zh-CN" altLang="en-US"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419100">
                <a:tc>
                  <a:txBody>
                    <a:bodyPr/>
                    <a:lstStyle/>
                    <a:p>
                      <a:pPr>
                        <a:buNone/>
                      </a:pPr>
                      <a:r>
                        <a:rPr lang="en-US" altLang="zh-CN"/>
                        <a:t>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buNone/>
                      </a:pPr>
                      <a:r>
                        <a:rPr lang="en-US" altLang="zh-CN" dirty="0"/>
                        <a:t>0</a:t>
                      </a:r>
                      <a:endParaRPr lang="en-US" altLang="zh-CN"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3" name="组合 2"/>
          <p:cNvGrpSpPr/>
          <p:nvPr/>
        </p:nvGrpSpPr>
        <p:grpSpPr>
          <a:xfrm>
            <a:off x="2712720" y="2421255"/>
            <a:ext cx="1529080" cy="1385570"/>
            <a:chOff x="5518" y="4861"/>
            <a:chExt cx="2408" cy="2182"/>
          </a:xfrm>
        </p:grpSpPr>
        <p:sp>
          <p:nvSpPr>
            <p:cNvPr id="16" name="右箭头 15"/>
            <p:cNvSpPr/>
            <p:nvPr/>
          </p:nvSpPr>
          <p:spPr>
            <a:xfrm>
              <a:off x="6084" y="4861"/>
              <a:ext cx="1474" cy="1020"/>
            </a:xfrm>
            <a:prstGeom prst="rightArrow">
              <a:avLst/>
            </a:prstGeom>
            <a:gradFill>
              <a:gsLst>
                <a:gs pos="0">
                  <a:srgbClr val="007BD3"/>
                </a:gs>
                <a:gs pos="100000">
                  <a:srgbClr val="034373"/>
                </a:gs>
              </a:gsLst>
              <a:lin scaled="0"/>
            </a:gradFill>
            <a:ln>
              <a:gradFill>
                <a:gsLst>
                  <a:gs pos="0">
                    <a:srgbClr val="007BD3"/>
                  </a:gs>
                  <a:gs pos="100000">
                    <a:srgbClr val="034373"/>
                  </a:gs>
                </a:gsLst>
              </a:gra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a:p>
          </p:txBody>
        </p:sp>
        <p:sp>
          <p:nvSpPr>
            <p:cNvPr id="17" name="文本框 16"/>
            <p:cNvSpPr txBox="1"/>
            <p:nvPr/>
          </p:nvSpPr>
          <p:spPr>
            <a:xfrm>
              <a:off x="5518" y="6221"/>
              <a:ext cx="2409" cy="822"/>
            </a:xfrm>
            <a:prstGeom prst="rect">
              <a:avLst/>
            </a:prstGeom>
            <a:noFill/>
          </p:spPr>
          <p:txBody>
            <a:bodyPr wrap="square" rtlCol="0">
              <a:spAutoFit/>
            </a:bodyPr>
            <a:lstStyle/>
            <a:p>
              <a:r>
                <a:rPr lang="en-US" altLang="zh-CN" sz="2800" b="1"/>
                <a:t>Compiler</a:t>
              </a:r>
              <a:endParaRPr lang="en-US" altLang="zh-CN" sz="2800" b="1"/>
            </a:p>
          </p:txBody>
        </p:sp>
      </p:grpSp>
      <p:grpSp>
        <p:nvGrpSpPr>
          <p:cNvPr id="21" name="组合 20"/>
          <p:cNvGrpSpPr/>
          <p:nvPr/>
        </p:nvGrpSpPr>
        <p:grpSpPr>
          <a:xfrm>
            <a:off x="6963410" y="2492375"/>
            <a:ext cx="1657350" cy="1385570"/>
            <a:chOff x="13574" y="4833"/>
            <a:chExt cx="2610" cy="2182"/>
          </a:xfrm>
        </p:grpSpPr>
        <p:sp>
          <p:nvSpPr>
            <p:cNvPr id="22" name="右箭头 21"/>
            <p:cNvSpPr/>
            <p:nvPr/>
          </p:nvSpPr>
          <p:spPr>
            <a:xfrm>
              <a:off x="14249" y="4833"/>
              <a:ext cx="1474" cy="1020"/>
            </a:xfrm>
            <a:prstGeom prst="rightArrow">
              <a:avLst/>
            </a:prstGeom>
            <a:gradFill>
              <a:gsLst>
                <a:gs pos="0">
                  <a:srgbClr val="007BD3"/>
                </a:gs>
                <a:gs pos="100000">
                  <a:srgbClr val="034373"/>
                </a:gs>
              </a:gsLst>
              <a:lin scaled="0"/>
            </a:gradFill>
            <a:ln>
              <a:gradFill>
                <a:gsLst>
                  <a:gs pos="0">
                    <a:srgbClr val="007BD3"/>
                  </a:gs>
                  <a:gs pos="100000">
                    <a:srgbClr val="034373"/>
                  </a:gs>
                </a:gsLst>
              </a:gra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a:p>
          </p:txBody>
        </p:sp>
        <p:sp>
          <p:nvSpPr>
            <p:cNvPr id="23" name="文本框 22"/>
            <p:cNvSpPr txBox="1"/>
            <p:nvPr/>
          </p:nvSpPr>
          <p:spPr>
            <a:xfrm>
              <a:off x="13574" y="6193"/>
              <a:ext cx="2610" cy="822"/>
            </a:xfrm>
            <a:prstGeom prst="rect">
              <a:avLst/>
            </a:prstGeom>
            <a:noFill/>
          </p:spPr>
          <p:txBody>
            <a:bodyPr wrap="square" rtlCol="0">
              <a:spAutoFit/>
            </a:bodyPr>
            <a:lstStyle/>
            <a:p>
              <a:r>
                <a:rPr lang="en-US" altLang="zh-CN" sz="2800" b="1"/>
                <a:t>OS loader</a:t>
              </a:r>
              <a:endParaRPr lang="en-US" altLang="zh-CN" sz="2800" b="1"/>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3" grpId="0" animBg="1"/>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1"/>
          <p:cNvPicPr>
            <a:picLocks noChangeAspect="1"/>
          </p:cNvPicPr>
          <p:nvPr>
            <p:custDataLst>
              <p:tags r:id="rId1"/>
            </p:custDataLst>
          </p:nvPr>
        </p:nvPicPr>
        <p:blipFill>
          <a:blip r:embed="rId2"/>
          <a:stretch>
            <a:fillRect/>
          </a:stretch>
        </p:blipFill>
        <p:spPr>
          <a:xfrm>
            <a:off x="5160010" y="1412875"/>
            <a:ext cx="6210300" cy="2804160"/>
          </a:xfrm>
          <a:prstGeom prst="rect">
            <a:avLst/>
          </a:prstGeom>
        </p:spPr>
      </p:pic>
      <p:sp>
        <p:nvSpPr>
          <p:cNvPr id="3" name="内容占位符 2"/>
          <p:cNvSpPr>
            <a:spLocks noGrp="1"/>
          </p:cNvSpPr>
          <p:nvPr>
            <p:ph idx="1"/>
          </p:nvPr>
        </p:nvSpPr>
        <p:spPr/>
        <p:txBody>
          <a:bodyPr/>
          <a:lstStyle/>
          <a:p>
            <a:r>
              <a:rPr lang="en-US" altLang="zh-CN" sz="2400"/>
              <a:t>What will the processor do?</a:t>
            </a:r>
            <a:endParaRPr lang="en-US" altLang="zh-CN" sz="2400"/>
          </a:p>
        </p:txBody>
      </p:sp>
      <p:sp>
        <p:nvSpPr>
          <p:cNvPr id="2" name="标题 1"/>
          <p:cNvSpPr>
            <a:spLocks noGrp="1"/>
          </p:cNvSpPr>
          <p:nvPr>
            <p:ph type="title"/>
          </p:nvPr>
        </p:nvSpPr>
        <p:spPr/>
        <p:txBody>
          <a:bodyPr/>
          <a:lstStyle/>
          <a:p>
            <a:r>
              <a:rPr lang="en-US" altLang="zh-CN" dirty="0"/>
              <a:t>Walking through Program Execution</a:t>
            </a:r>
            <a:endParaRPr lang="en-US" altLang="zh-CN" dirty="0"/>
          </a:p>
        </p:txBody>
      </p:sp>
      <p:sp>
        <p:nvSpPr>
          <p:cNvPr id="4" name="灯片编号占位符 3"/>
          <p:cNvSpPr>
            <a:spLocks noGrp="1"/>
          </p:cNvSpPr>
          <p:nvPr>
            <p:ph type="sldNum" sz="quarter" idx="12"/>
          </p:nvPr>
        </p:nvSpPr>
        <p:spPr/>
        <p:txBody>
          <a:bodyPr/>
          <a:lstStyle/>
          <a:p>
            <a:fld id="{C22DC6D3-9347-42BE-948A-F7EB414DF657}" type="slidenum">
              <a:rPr lang="en-US" altLang="en-US"/>
            </a:fld>
            <a:endParaRPr lang="en-US"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1"/>
          <p:cNvPicPr>
            <a:picLocks noChangeAspect="1"/>
          </p:cNvPicPr>
          <p:nvPr>
            <p:custDataLst>
              <p:tags r:id="rId1"/>
            </p:custDataLst>
          </p:nvPr>
        </p:nvPicPr>
        <p:blipFill>
          <a:blip r:embed="rId2"/>
          <a:stretch>
            <a:fillRect/>
          </a:stretch>
        </p:blipFill>
        <p:spPr>
          <a:xfrm>
            <a:off x="5160010" y="1412875"/>
            <a:ext cx="6210300" cy="2804160"/>
          </a:xfrm>
          <a:prstGeom prst="rect">
            <a:avLst/>
          </a:prstGeom>
        </p:spPr>
      </p:pic>
      <p:sp>
        <p:nvSpPr>
          <p:cNvPr id="3" name="内容占位符 2"/>
          <p:cNvSpPr>
            <a:spLocks noGrp="1"/>
          </p:cNvSpPr>
          <p:nvPr>
            <p:ph idx="1"/>
          </p:nvPr>
        </p:nvSpPr>
        <p:spPr/>
        <p:txBody>
          <a:bodyPr/>
          <a:lstStyle/>
          <a:p>
            <a:r>
              <a:rPr lang="en-US" altLang="zh-CN" sz="2400"/>
              <a:t>What will the processor do?</a:t>
            </a:r>
            <a:endParaRPr lang="en-US" altLang="zh-CN" sz="2400"/>
          </a:p>
          <a:p>
            <a:pPr marL="800100" lvl="1" indent="-342900">
              <a:buFont typeface="Arial" panose="020B0604020202020204" pitchFamily="34" charset="0"/>
              <a:buChar char="•"/>
            </a:pPr>
            <a:r>
              <a:rPr lang="en-US" altLang="zh-CN" sz="2000">
                <a:gradFill>
                  <a:gsLst>
                    <a:gs pos="0">
                      <a:srgbClr val="007BD3"/>
                    </a:gs>
                    <a:gs pos="100000">
                      <a:srgbClr val="034373"/>
                    </a:gs>
                  </a:gsLst>
                  <a:lin scaled="0"/>
                </a:gradFill>
              </a:rPr>
              <a:t>1. Load the instruction</a:t>
            </a:r>
            <a:endParaRPr lang="en-US" altLang="zh-CN" sz="2000">
              <a:gradFill>
                <a:gsLst>
                  <a:gs pos="0">
                    <a:srgbClr val="007BD3"/>
                  </a:gs>
                  <a:gs pos="100000">
                    <a:srgbClr val="034373"/>
                  </a:gs>
                </a:gsLst>
                <a:lin scaled="0"/>
              </a:gradFill>
            </a:endParaRPr>
          </a:p>
        </p:txBody>
      </p:sp>
      <p:sp>
        <p:nvSpPr>
          <p:cNvPr id="2" name="标题 1"/>
          <p:cNvSpPr>
            <a:spLocks noGrp="1"/>
          </p:cNvSpPr>
          <p:nvPr>
            <p:ph type="title"/>
          </p:nvPr>
        </p:nvSpPr>
        <p:spPr/>
        <p:txBody>
          <a:bodyPr/>
          <a:lstStyle/>
          <a:p>
            <a:r>
              <a:rPr lang="en-US" altLang="zh-CN" dirty="0"/>
              <a:t>Walking through Program Execution</a:t>
            </a:r>
            <a:endParaRPr lang="en-US" altLang="zh-CN" dirty="0"/>
          </a:p>
        </p:txBody>
      </p:sp>
      <p:sp>
        <p:nvSpPr>
          <p:cNvPr id="4" name="灯片编号占位符 3"/>
          <p:cNvSpPr>
            <a:spLocks noGrp="1"/>
          </p:cNvSpPr>
          <p:nvPr>
            <p:ph type="sldNum" sz="quarter" idx="12"/>
          </p:nvPr>
        </p:nvSpPr>
        <p:spPr/>
        <p:txBody>
          <a:bodyPr/>
          <a:lstStyle/>
          <a:p>
            <a:fld id="{C22DC6D3-9347-42BE-948A-F7EB414DF657}" type="slidenum">
              <a:rPr lang="en-US" altLang="en-US"/>
            </a:fld>
            <a:endParaRPr lang="en-US" altLang="en-US" dirty="0"/>
          </a:p>
        </p:txBody>
      </p:sp>
      <p:cxnSp>
        <p:nvCxnSpPr>
          <p:cNvPr id="8" name="肘形连接符 7"/>
          <p:cNvCxnSpPr/>
          <p:nvPr/>
        </p:nvCxnSpPr>
        <p:spPr>
          <a:xfrm>
            <a:off x="8832850" y="1845310"/>
            <a:ext cx="1007745" cy="935990"/>
          </a:xfrm>
          <a:prstGeom prst="bentConnector3">
            <a:avLst>
              <a:gd name="adj1" fmla="val 50032"/>
            </a:avLst>
          </a:prstGeom>
          <a:ln w="76200">
            <a:solidFill>
              <a:srgbClr val="0070C0"/>
            </a:solidFill>
            <a:headEnd type="arrow"/>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1"/>
          <p:cNvPicPr>
            <a:picLocks noChangeAspect="1"/>
          </p:cNvPicPr>
          <p:nvPr>
            <p:custDataLst>
              <p:tags r:id="rId1"/>
            </p:custDataLst>
          </p:nvPr>
        </p:nvPicPr>
        <p:blipFill>
          <a:blip r:embed="rId2"/>
          <a:stretch>
            <a:fillRect/>
          </a:stretch>
        </p:blipFill>
        <p:spPr>
          <a:xfrm>
            <a:off x="5160010" y="1412875"/>
            <a:ext cx="6210300" cy="2804160"/>
          </a:xfrm>
          <a:prstGeom prst="rect">
            <a:avLst/>
          </a:prstGeom>
        </p:spPr>
      </p:pic>
      <p:sp>
        <p:nvSpPr>
          <p:cNvPr id="3" name="内容占位符 2"/>
          <p:cNvSpPr>
            <a:spLocks noGrp="1"/>
          </p:cNvSpPr>
          <p:nvPr>
            <p:ph idx="1"/>
          </p:nvPr>
        </p:nvSpPr>
        <p:spPr/>
        <p:txBody>
          <a:bodyPr/>
          <a:lstStyle/>
          <a:p>
            <a:r>
              <a:rPr lang="en-US" altLang="zh-CN" sz="2400"/>
              <a:t>What will the processor do?</a:t>
            </a:r>
            <a:endParaRPr lang="en-US" altLang="zh-CN" sz="2400"/>
          </a:p>
          <a:p>
            <a:pPr marL="800100" lvl="1" indent="-342900">
              <a:buFont typeface="Arial" panose="020B0604020202020204" pitchFamily="34" charset="0"/>
              <a:buChar char="•"/>
            </a:pPr>
            <a:r>
              <a:rPr lang="en-US" altLang="zh-CN" sz="2000">
                <a:gradFill>
                  <a:gsLst>
                    <a:gs pos="0">
                      <a:srgbClr val="007BD3"/>
                    </a:gs>
                    <a:gs pos="100000">
                      <a:srgbClr val="034373"/>
                    </a:gs>
                  </a:gsLst>
                  <a:lin scaled="0"/>
                </a:gradFill>
              </a:rPr>
              <a:t>1. Load the instruction</a:t>
            </a:r>
            <a:endParaRPr lang="en-US" altLang="zh-CN" sz="2000">
              <a:gradFill>
                <a:gsLst>
                  <a:gs pos="0">
                    <a:srgbClr val="007BD3"/>
                  </a:gs>
                  <a:gs pos="100000">
                    <a:srgbClr val="034373"/>
                  </a:gs>
                </a:gsLst>
                <a:lin scaled="0"/>
              </a:gradFill>
            </a:endParaRPr>
          </a:p>
          <a:p>
            <a:pPr marL="800100" lvl="1" indent="-342900">
              <a:buFont typeface="Arial" panose="020B0604020202020204" pitchFamily="34" charset="0"/>
              <a:buChar char="•"/>
            </a:pPr>
            <a:r>
              <a:rPr lang="en-US" altLang="zh-CN" sz="2000">
                <a:solidFill>
                  <a:srgbClr val="C00000"/>
                </a:solidFill>
              </a:rPr>
              <a:t>2. Figure out what operation to do</a:t>
            </a:r>
            <a:endParaRPr lang="en-US" altLang="zh-CN" sz="2000">
              <a:solidFill>
                <a:srgbClr val="C00000"/>
              </a:solidFill>
            </a:endParaRPr>
          </a:p>
        </p:txBody>
      </p:sp>
      <p:sp>
        <p:nvSpPr>
          <p:cNvPr id="2" name="标题 1"/>
          <p:cNvSpPr>
            <a:spLocks noGrp="1"/>
          </p:cNvSpPr>
          <p:nvPr>
            <p:ph type="title"/>
          </p:nvPr>
        </p:nvSpPr>
        <p:spPr/>
        <p:txBody>
          <a:bodyPr/>
          <a:lstStyle/>
          <a:p>
            <a:r>
              <a:rPr lang="en-US" altLang="zh-CN" dirty="0"/>
              <a:t>Walking through Program Execution</a:t>
            </a:r>
            <a:endParaRPr lang="en-US" altLang="zh-CN" dirty="0"/>
          </a:p>
        </p:txBody>
      </p:sp>
      <p:sp>
        <p:nvSpPr>
          <p:cNvPr id="4" name="灯片编号占位符 3"/>
          <p:cNvSpPr>
            <a:spLocks noGrp="1"/>
          </p:cNvSpPr>
          <p:nvPr>
            <p:ph type="sldNum" sz="quarter" idx="12"/>
          </p:nvPr>
        </p:nvSpPr>
        <p:spPr/>
        <p:txBody>
          <a:bodyPr/>
          <a:lstStyle/>
          <a:p>
            <a:fld id="{C22DC6D3-9347-42BE-948A-F7EB414DF657}" type="slidenum">
              <a:rPr lang="en-US" altLang="en-US"/>
            </a:fld>
            <a:endParaRPr lang="en-US" altLang="en-US" dirty="0"/>
          </a:p>
        </p:txBody>
      </p:sp>
      <p:cxnSp>
        <p:nvCxnSpPr>
          <p:cNvPr id="8" name="肘形连接符 7"/>
          <p:cNvCxnSpPr/>
          <p:nvPr/>
        </p:nvCxnSpPr>
        <p:spPr>
          <a:xfrm>
            <a:off x="8832850" y="1845310"/>
            <a:ext cx="1007745" cy="935990"/>
          </a:xfrm>
          <a:prstGeom prst="bentConnector3">
            <a:avLst>
              <a:gd name="adj1" fmla="val 50032"/>
            </a:avLst>
          </a:prstGeom>
          <a:ln w="76200">
            <a:solidFill>
              <a:srgbClr val="0070C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7" name="肘形连接符 6"/>
          <p:cNvCxnSpPr/>
          <p:nvPr/>
        </p:nvCxnSpPr>
        <p:spPr>
          <a:xfrm rot="10800000" flipV="1">
            <a:off x="5808345" y="1772920"/>
            <a:ext cx="1871980" cy="576580"/>
          </a:xfrm>
          <a:prstGeom prst="bentConnector3">
            <a:avLst>
              <a:gd name="adj1" fmla="val 99932"/>
            </a:avLst>
          </a:prstGeom>
          <a:ln w="762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1"/>
          <p:cNvPicPr>
            <a:picLocks noChangeAspect="1"/>
          </p:cNvPicPr>
          <p:nvPr>
            <p:custDataLst>
              <p:tags r:id="rId1"/>
            </p:custDataLst>
          </p:nvPr>
        </p:nvPicPr>
        <p:blipFill>
          <a:blip r:embed="rId2"/>
          <a:stretch>
            <a:fillRect/>
          </a:stretch>
        </p:blipFill>
        <p:spPr>
          <a:xfrm>
            <a:off x="5160010" y="1412875"/>
            <a:ext cx="6210300" cy="2804160"/>
          </a:xfrm>
          <a:prstGeom prst="rect">
            <a:avLst/>
          </a:prstGeom>
        </p:spPr>
      </p:pic>
      <p:sp>
        <p:nvSpPr>
          <p:cNvPr id="3" name="内容占位符 2"/>
          <p:cNvSpPr>
            <a:spLocks noGrp="1"/>
          </p:cNvSpPr>
          <p:nvPr>
            <p:ph idx="1"/>
          </p:nvPr>
        </p:nvSpPr>
        <p:spPr/>
        <p:txBody>
          <a:bodyPr/>
          <a:lstStyle/>
          <a:p>
            <a:r>
              <a:rPr lang="en-US" altLang="zh-CN" sz="2400"/>
              <a:t>What will the processor do?</a:t>
            </a:r>
            <a:endParaRPr lang="en-US" altLang="zh-CN" sz="2400"/>
          </a:p>
          <a:p>
            <a:pPr marL="800100" lvl="1" indent="-342900">
              <a:buFont typeface="Arial" panose="020B0604020202020204" pitchFamily="34" charset="0"/>
              <a:buChar char="•"/>
            </a:pPr>
            <a:r>
              <a:rPr lang="en-US" altLang="zh-CN" sz="2000">
                <a:gradFill>
                  <a:gsLst>
                    <a:gs pos="0">
                      <a:srgbClr val="007BD3"/>
                    </a:gs>
                    <a:gs pos="100000">
                      <a:srgbClr val="034373"/>
                    </a:gs>
                  </a:gsLst>
                  <a:lin scaled="0"/>
                </a:gradFill>
              </a:rPr>
              <a:t>1. Load the instruction</a:t>
            </a:r>
            <a:endParaRPr lang="en-US" altLang="zh-CN" sz="2000">
              <a:gradFill>
                <a:gsLst>
                  <a:gs pos="0">
                    <a:srgbClr val="007BD3"/>
                  </a:gs>
                  <a:gs pos="100000">
                    <a:srgbClr val="034373"/>
                  </a:gs>
                </a:gsLst>
                <a:lin scaled="0"/>
              </a:gradFill>
            </a:endParaRPr>
          </a:p>
          <a:p>
            <a:pPr marL="800100" lvl="1" indent="-342900">
              <a:buFont typeface="Arial" panose="020B0604020202020204" pitchFamily="34" charset="0"/>
              <a:buChar char="•"/>
            </a:pPr>
            <a:r>
              <a:rPr lang="en-US" altLang="zh-CN" sz="2000">
                <a:solidFill>
                  <a:srgbClr val="C00000"/>
                </a:solidFill>
              </a:rPr>
              <a:t>2. Figure out what operation to do</a:t>
            </a:r>
            <a:endParaRPr lang="en-US" altLang="zh-CN" sz="2000">
              <a:solidFill>
                <a:srgbClr val="C00000"/>
              </a:solidFill>
            </a:endParaRPr>
          </a:p>
          <a:p>
            <a:pPr marL="800100" lvl="1" indent="-342900">
              <a:buFont typeface="Arial" panose="020B0604020202020204" pitchFamily="34" charset="0"/>
              <a:buChar char="•"/>
            </a:pPr>
            <a:r>
              <a:rPr lang="en-US" altLang="zh-CN" sz="2000">
                <a:solidFill>
                  <a:srgbClr val="92D050"/>
                </a:solidFill>
              </a:rPr>
              <a:t>3. Figure out what data to use</a:t>
            </a:r>
            <a:endParaRPr lang="en-US" altLang="zh-CN" sz="2000">
              <a:solidFill>
                <a:srgbClr val="92D050"/>
              </a:solidFill>
            </a:endParaRPr>
          </a:p>
        </p:txBody>
      </p:sp>
      <p:sp>
        <p:nvSpPr>
          <p:cNvPr id="2" name="标题 1"/>
          <p:cNvSpPr>
            <a:spLocks noGrp="1"/>
          </p:cNvSpPr>
          <p:nvPr>
            <p:ph type="title"/>
          </p:nvPr>
        </p:nvSpPr>
        <p:spPr/>
        <p:txBody>
          <a:bodyPr/>
          <a:lstStyle/>
          <a:p>
            <a:r>
              <a:rPr lang="en-US" altLang="zh-CN" dirty="0"/>
              <a:t>Walking through Program Execution</a:t>
            </a:r>
            <a:endParaRPr lang="en-US" altLang="zh-CN" dirty="0"/>
          </a:p>
        </p:txBody>
      </p:sp>
      <p:sp>
        <p:nvSpPr>
          <p:cNvPr id="4" name="灯片编号占位符 3"/>
          <p:cNvSpPr>
            <a:spLocks noGrp="1"/>
          </p:cNvSpPr>
          <p:nvPr>
            <p:ph type="sldNum" sz="quarter" idx="12"/>
          </p:nvPr>
        </p:nvSpPr>
        <p:spPr/>
        <p:txBody>
          <a:bodyPr/>
          <a:lstStyle/>
          <a:p>
            <a:fld id="{C22DC6D3-9347-42BE-948A-F7EB414DF657}" type="slidenum">
              <a:rPr lang="en-US" altLang="en-US"/>
            </a:fld>
            <a:endParaRPr lang="en-US" altLang="en-US" dirty="0"/>
          </a:p>
        </p:txBody>
      </p:sp>
      <p:cxnSp>
        <p:nvCxnSpPr>
          <p:cNvPr id="8" name="肘形连接符 7"/>
          <p:cNvCxnSpPr/>
          <p:nvPr/>
        </p:nvCxnSpPr>
        <p:spPr>
          <a:xfrm>
            <a:off x="8832850" y="1845310"/>
            <a:ext cx="1007745" cy="935990"/>
          </a:xfrm>
          <a:prstGeom prst="bentConnector3">
            <a:avLst>
              <a:gd name="adj1" fmla="val 50032"/>
            </a:avLst>
          </a:prstGeom>
          <a:ln w="76200">
            <a:solidFill>
              <a:srgbClr val="0070C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7" name="肘形连接符 6"/>
          <p:cNvCxnSpPr/>
          <p:nvPr/>
        </p:nvCxnSpPr>
        <p:spPr>
          <a:xfrm rot="10800000" flipV="1">
            <a:off x="5808345" y="1772920"/>
            <a:ext cx="1871980" cy="576580"/>
          </a:xfrm>
          <a:prstGeom prst="bentConnector3">
            <a:avLst>
              <a:gd name="adj1" fmla="val 99932"/>
            </a:avLst>
          </a:prstGeom>
          <a:ln w="762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a:off x="6532245" y="2755900"/>
            <a:ext cx="860425" cy="25400"/>
          </a:xfrm>
          <a:prstGeom prst="straightConnector1">
            <a:avLst/>
          </a:prstGeom>
          <a:ln w="76200">
            <a:solidFill>
              <a:srgbClr val="92D05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1"/>
          <p:cNvPicPr>
            <a:picLocks noChangeAspect="1"/>
          </p:cNvPicPr>
          <p:nvPr>
            <p:custDataLst>
              <p:tags r:id="rId1"/>
            </p:custDataLst>
          </p:nvPr>
        </p:nvPicPr>
        <p:blipFill>
          <a:blip r:embed="rId2"/>
          <a:stretch>
            <a:fillRect/>
          </a:stretch>
        </p:blipFill>
        <p:spPr>
          <a:xfrm>
            <a:off x="5160010" y="1412875"/>
            <a:ext cx="6210300" cy="2804160"/>
          </a:xfrm>
          <a:prstGeom prst="rect">
            <a:avLst/>
          </a:prstGeom>
        </p:spPr>
      </p:pic>
      <p:sp>
        <p:nvSpPr>
          <p:cNvPr id="3" name="内容占位符 2"/>
          <p:cNvSpPr>
            <a:spLocks noGrp="1"/>
          </p:cNvSpPr>
          <p:nvPr>
            <p:ph idx="1"/>
          </p:nvPr>
        </p:nvSpPr>
        <p:spPr/>
        <p:txBody>
          <a:bodyPr/>
          <a:lstStyle/>
          <a:p>
            <a:r>
              <a:rPr lang="en-US" altLang="zh-CN" sz="2400"/>
              <a:t>What will the processor do?</a:t>
            </a:r>
            <a:endParaRPr lang="en-US" altLang="zh-CN" sz="2400"/>
          </a:p>
          <a:p>
            <a:pPr marL="800100" lvl="1" indent="-342900">
              <a:buFont typeface="Arial" panose="020B0604020202020204" pitchFamily="34" charset="0"/>
              <a:buChar char="•"/>
            </a:pPr>
            <a:r>
              <a:rPr lang="en-US" altLang="zh-CN" sz="2000">
                <a:gradFill>
                  <a:gsLst>
                    <a:gs pos="0">
                      <a:srgbClr val="007BD3"/>
                    </a:gs>
                    <a:gs pos="100000">
                      <a:srgbClr val="034373"/>
                    </a:gs>
                  </a:gsLst>
                  <a:lin scaled="0"/>
                </a:gradFill>
              </a:rPr>
              <a:t>1. Load the instruction</a:t>
            </a:r>
            <a:endParaRPr lang="en-US" altLang="zh-CN" sz="2000">
              <a:gradFill>
                <a:gsLst>
                  <a:gs pos="0">
                    <a:srgbClr val="007BD3"/>
                  </a:gs>
                  <a:gs pos="100000">
                    <a:srgbClr val="034373"/>
                  </a:gs>
                </a:gsLst>
                <a:lin scaled="0"/>
              </a:gradFill>
            </a:endParaRPr>
          </a:p>
          <a:p>
            <a:pPr marL="800100" lvl="1" indent="-342900">
              <a:buFont typeface="Arial" panose="020B0604020202020204" pitchFamily="34" charset="0"/>
              <a:buChar char="•"/>
            </a:pPr>
            <a:r>
              <a:rPr lang="en-US" altLang="zh-CN" sz="2000">
                <a:solidFill>
                  <a:srgbClr val="C00000"/>
                </a:solidFill>
              </a:rPr>
              <a:t>2. Figure out what operation to do</a:t>
            </a:r>
            <a:endParaRPr lang="en-US" altLang="zh-CN" sz="2000">
              <a:solidFill>
                <a:srgbClr val="C00000"/>
              </a:solidFill>
            </a:endParaRPr>
          </a:p>
          <a:p>
            <a:pPr marL="800100" lvl="1" indent="-342900">
              <a:buFont typeface="Arial" panose="020B0604020202020204" pitchFamily="34" charset="0"/>
              <a:buChar char="•"/>
            </a:pPr>
            <a:r>
              <a:rPr lang="en-US" altLang="zh-CN" sz="2000">
                <a:solidFill>
                  <a:srgbClr val="92D050"/>
                </a:solidFill>
              </a:rPr>
              <a:t>3. Figure out what data to use</a:t>
            </a:r>
            <a:endParaRPr lang="en-US" altLang="zh-CN" sz="2000">
              <a:solidFill>
                <a:srgbClr val="92D050"/>
              </a:solidFill>
            </a:endParaRPr>
          </a:p>
          <a:p>
            <a:pPr marL="800100" lvl="1" indent="-342900">
              <a:buFont typeface="Arial" panose="020B0604020202020204" pitchFamily="34" charset="0"/>
              <a:buChar char="•"/>
            </a:pPr>
            <a:r>
              <a:rPr lang="en-US" altLang="zh-CN" sz="2000">
                <a:solidFill>
                  <a:srgbClr val="FFC000"/>
                </a:solidFill>
              </a:rPr>
              <a:t>4. Do the computation</a:t>
            </a:r>
            <a:endParaRPr lang="en-US" altLang="zh-CN" sz="2000">
              <a:solidFill>
                <a:srgbClr val="FFC000"/>
              </a:solidFill>
            </a:endParaRPr>
          </a:p>
        </p:txBody>
      </p:sp>
      <p:sp>
        <p:nvSpPr>
          <p:cNvPr id="2" name="标题 1"/>
          <p:cNvSpPr>
            <a:spLocks noGrp="1"/>
          </p:cNvSpPr>
          <p:nvPr>
            <p:ph type="title"/>
          </p:nvPr>
        </p:nvSpPr>
        <p:spPr/>
        <p:txBody>
          <a:bodyPr/>
          <a:lstStyle/>
          <a:p>
            <a:r>
              <a:rPr lang="en-US" altLang="zh-CN" dirty="0"/>
              <a:t>Walking through Program Execution</a:t>
            </a:r>
            <a:endParaRPr lang="en-US" altLang="zh-CN" dirty="0"/>
          </a:p>
        </p:txBody>
      </p:sp>
      <p:sp>
        <p:nvSpPr>
          <p:cNvPr id="4" name="灯片编号占位符 3"/>
          <p:cNvSpPr>
            <a:spLocks noGrp="1"/>
          </p:cNvSpPr>
          <p:nvPr>
            <p:ph type="sldNum" sz="quarter" idx="12"/>
          </p:nvPr>
        </p:nvSpPr>
        <p:spPr/>
        <p:txBody>
          <a:bodyPr/>
          <a:lstStyle/>
          <a:p>
            <a:fld id="{C22DC6D3-9347-42BE-948A-F7EB414DF657}" type="slidenum">
              <a:rPr lang="en-US" altLang="en-US"/>
            </a:fld>
            <a:endParaRPr lang="en-US" altLang="en-US" dirty="0"/>
          </a:p>
        </p:txBody>
      </p:sp>
      <p:cxnSp>
        <p:nvCxnSpPr>
          <p:cNvPr id="8" name="肘形连接符 7"/>
          <p:cNvCxnSpPr/>
          <p:nvPr/>
        </p:nvCxnSpPr>
        <p:spPr>
          <a:xfrm>
            <a:off x="8832850" y="1845310"/>
            <a:ext cx="1007745" cy="935990"/>
          </a:xfrm>
          <a:prstGeom prst="bentConnector3">
            <a:avLst>
              <a:gd name="adj1" fmla="val 50032"/>
            </a:avLst>
          </a:prstGeom>
          <a:ln w="76200">
            <a:solidFill>
              <a:srgbClr val="0070C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7" name="肘形连接符 6"/>
          <p:cNvCxnSpPr/>
          <p:nvPr/>
        </p:nvCxnSpPr>
        <p:spPr>
          <a:xfrm rot="10800000" flipV="1">
            <a:off x="5808345" y="1772920"/>
            <a:ext cx="1871980" cy="576580"/>
          </a:xfrm>
          <a:prstGeom prst="bentConnector3">
            <a:avLst>
              <a:gd name="adj1" fmla="val 99932"/>
            </a:avLst>
          </a:prstGeom>
          <a:ln w="762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a:off x="6532245" y="2755900"/>
            <a:ext cx="860425" cy="25400"/>
          </a:xfrm>
          <a:prstGeom prst="straightConnector1">
            <a:avLst/>
          </a:prstGeom>
          <a:ln w="76200">
            <a:solidFill>
              <a:srgbClr val="92D050"/>
            </a:solidFill>
            <a:tailEnd type="arrow"/>
          </a:ln>
        </p:spPr>
        <p:style>
          <a:lnRef idx="1">
            <a:schemeClr val="accent1"/>
          </a:lnRef>
          <a:fillRef idx="0">
            <a:schemeClr val="accent1"/>
          </a:fillRef>
          <a:effectRef idx="0">
            <a:schemeClr val="accent1"/>
          </a:effectRef>
          <a:fontRef idx="minor">
            <a:schemeClr val="tx1"/>
          </a:fontRef>
        </p:style>
      </p:cxnSp>
      <p:cxnSp>
        <p:nvCxnSpPr>
          <p:cNvPr id="9" name="肘形连接符 8"/>
          <p:cNvCxnSpPr/>
          <p:nvPr/>
        </p:nvCxnSpPr>
        <p:spPr>
          <a:xfrm>
            <a:off x="5880100" y="3187700"/>
            <a:ext cx="1440180" cy="673735"/>
          </a:xfrm>
          <a:prstGeom prst="bentConnector3">
            <a:avLst>
              <a:gd name="adj1" fmla="val 661"/>
            </a:avLst>
          </a:prstGeom>
          <a:ln w="762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a:off x="8168640" y="3184525"/>
            <a:ext cx="15875" cy="532765"/>
          </a:xfrm>
          <a:prstGeom prst="straightConnector1">
            <a:avLst/>
          </a:prstGeom>
          <a:ln w="76200">
            <a:solidFill>
              <a:srgbClr val="FFC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1"/>
          <p:cNvPicPr>
            <a:picLocks noChangeAspect="1"/>
          </p:cNvPicPr>
          <p:nvPr>
            <p:custDataLst>
              <p:tags r:id="rId1"/>
            </p:custDataLst>
          </p:nvPr>
        </p:nvPicPr>
        <p:blipFill>
          <a:blip r:embed="rId2"/>
          <a:stretch>
            <a:fillRect/>
          </a:stretch>
        </p:blipFill>
        <p:spPr>
          <a:xfrm>
            <a:off x="5160010" y="1412875"/>
            <a:ext cx="6210300" cy="2804160"/>
          </a:xfrm>
          <a:prstGeom prst="rect">
            <a:avLst/>
          </a:prstGeom>
        </p:spPr>
      </p:pic>
      <p:sp>
        <p:nvSpPr>
          <p:cNvPr id="3" name="内容占位符 2"/>
          <p:cNvSpPr>
            <a:spLocks noGrp="1"/>
          </p:cNvSpPr>
          <p:nvPr>
            <p:ph idx="1"/>
          </p:nvPr>
        </p:nvSpPr>
        <p:spPr/>
        <p:txBody>
          <a:bodyPr/>
          <a:lstStyle/>
          <a:p>
            <a:r>
              <a:rPr lang="en-US" altLang="zh-CN" sz="2400"/>
              <a:t>What will the processor do?</a:t>
            </a:r>
            <a:endParaRPr lang="en-US" altLang="zh-CN" sz="2400"/>
          </a:p>
          <a:p>
            <a:pPr marL="800100" lvl="1" indent="-342900">
              <a:buFont typeface="Arial" panose="020B0604020202020204" pitchFamily="34" charset="0"/>
              <a:buChar char="•"/>
            </a:pPr>
            <a:r>
              <a:rPr lang="en-US" altLang="zh-CN" sz="2000">
                <a:gradFill>
                  <a:gsLst>
                    <a:gs pos="0">
                      <a:srgbClr val="007BD3"/>
                    </a:gs>
                    <a:gs pos="100000">
                      <a:srgbClr val="034373"/>
                    </a:gs>
                  </a:gsLst>
                  <a:lin scaled="0"/>
                </a:gradFill>
              </a:rPr>
              <a:t>1. Load the instruction</a:t>
            </a:r>
            <a:endParaRPr lang="en-US" altLang="zh-CN" sz="2000">
              <a:gradFill>
                <a:gsLst>
                  <a:gs pos="0">
                    <a:srgbClr val="007BD3"/>
                  </a:gs>
                  <a:gs pos="100000">
                    <a:srgbClr val="034373"/>
                  </a:gs>
                </a:gsLst>
                <a:lin scaled="0"/>
              </a:gradFill>
            </a:endParaRPr>
          </a:p>
          <a:p>
            <a:pPr marL="800100" lvl="1" indent="-342900">
              <a:buFont typeface="Arial" panose="020B0604020202020204" pitchFamily="34" charset="0"/>
              <a:buChar char="•"/>
            </a:pPr>
            <a:r>
              <a:rPr lang="en-US" altLang="zh-CN" sz="2000">
                <a:solidFill>
                  <a:srgbClr val="C00000"/>
                </a:solidFill>
              </a:rPr>
              <a:t>2. Figure out what operation to do</a:t>
            </a:r>
            <a:endParaRPr lang="en-US" altLang="zh-CN" sz="2000">
              <a:solidFill>
                <a:srgbClr val="C00000"/>
              </a:solidFill>
            </a:endParaRPr>
          </a:p>
          <a:p>
            <a:pPr marL="800100" lvl="1" indent="-342900">
              <a:buFont typeface="Arial" panose="020B0604020202020204" pitchFamily="34" charset="0"/>
              <a:buChar char="•"/>
            </a:pPr>
            <a:r>
              <a:rPr lang="en-US" altLang="zh-CN" sz="2000">
                <a:solidFill>
                  <a:srgbClr val="92D050"/>
                </a:solidFill>
              </a:rPr>
              <a:t>3. Figure out what data to use</a:t>
            </a:r>
            <a:endParaRPr lang="en-US" altLang="zh-CN" sz="2000">
              <a:solidFill>
                <a:srgbClr val="92D050"/>
              </a:solidFill>
            </a:endParaRPr>
          </a:p>
          <a:p>
            <a:pPr marL="800100" lvl="1" indent="-342900">
              <a:buFont typeface="Arial" panose="020B0604020202020204" pitchFamily="34" charset="0"/>
              <a:buChar char="•"/>
            </a:pPr>
            <a:r>
              <a:rPr lang="en-US" altLang="zh-CN" sz="2000">
                <a:solidFill>
                  <a:srgbClr val="FFC000"/>
                </a:solidFill>
              </a:rPr>
              <a:t>4. Do the computation</a:t>
            </a:r>
            <a:endParaRPr lang="en-US" altLang="zh-CN" sz="2000">
              <a:solidFill>
                <a:srgbClr val="FFC000"/>
              </a:solidFill>
            </a:endParaRPr>
          </a:p>
          <a:p>
            <a:pPr marL="800100" lvl="1" indent="-342900">
              <a:buFont typeface="Arial" panose="020B0604020202020204" pitchFamily="34" charset="0"/>
              <a:buChar char="•"/>
            </a:pPr>
            <a:r>
              <a:rPr lang="en-US" altLang="zh-CN" sz="2000">
                <a:solidFill>
                  <a:srgbClr val="00B0F0"/>
                </a:solidFill>
              </a:rPr>
              <a:t>5. Figure out next instruction</a:t>
            </a:r>
            <a:endParaRPr lang="en-US" altLang="zh-CN" sz="2000">
              <a:solidFill>
                <a:srgbClr val="00B0F0"/>
              </a:solidFill>
            </a:endParaRPr>
          </a:p>
        </p:txBody>
      </p:sp>
      <p:sp>
        <p:nvSpPr>
          <p:cNvPr id="2" name="标题 1"/>
          <p:cNvSpPr>
            <a:spLocks noGrp="1"/>
          </p:cNvSpPr>
          <p:nvPr>
            <p:ph type="title"/>
          </p:nvPr>
        </p:nvSpPr>
        <p:spPr/>
        <p:txBody>
          <a:bodyPr/>
          <a:lstStyle/>
          <a:p>
            <a:r>
              <a:rPr lang="en-US" altLang="zh-CN" dirty="0"/>
              <a:t>Walking through Program Execution</a:t>
            </a:r>
            <a:endParaRPr lang="en-US" altLang="zh-CN" dirty="0"/>
          </a:p>
        </p:txBody>
      </p:sp>
      <p:sp>
        <p:nvSpPr>
          <p:cNvPr id="4" name="灯片编号占位符 3"/>
          <p:cNvSpPr>
            <a:spLocks noGrp="1"/>
          </p:cNvSpPr>
          <p:nvPr>
            <p:ph type="sldNum" sz="quarter" idx="12"/>
          </p:nvPr>
        </p:nvSpPr>
        <p:spPr/>
        <p:txBody>
          <a:bodyPr/>
          <a:lstStyle/>
          <a:p>
            <a:fld id="{C22DC6D3-9347-42BE-948A-F7EB414DF657}" type="slidenum">
              <a:rPr lang="en-US" altLang="en-US"/>
            </a:fld>
            <a:endParaRPr lang="en-US" altLang="en-US" dirty="0"/>
          </a:p>
        </p:txBody>
      </p:sp>
      <p:cxnSp>
        <p:nvCxnSpPr>
          <p:cNvPr id="8" name="肘形连接符 7"/>
          <p:cNvCxnSpPr/>
          <p:nvPr/>
        </p:nvCxnSpPr>
        <p:spPr>
          <a:xfrm>
            <a:off x="8832850" y="1845310"/>
            <a:ext cx="1007745" cy="935990"/>
          </a:xfrm>
          <a:prstGeom prst="bentConnector3">
            <a:avLst>
              <a:gd name="adj1" fmla="val 50032"/>
            </a:avLst>
          </a:prstGeom>
          <a:ln w="76200">
            <a:solidFill>
              <a:srgbClr val="9966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7" name="肘形连接符 6"/>
          <p:cNvCxnSpPr/>
          <p:nvPr/>
        </p:nvCxnSpPr>
        <p:spPr>
          <a:xfrm rot="10800000" flipV="1">
            <a:off x="5808345" y="1772920"/>
            <a:ext cx="1871980" cy="576580"/>
          </a:xfrm>
          <a:prstGeom prst="bentConnector3">
            <a:avLst>
              <a:gd name="adj1" fmla="val 99932"/>
            </a:avLst>
          </a:prstGeom>
          <a:ln w="762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a:off x="6532245" y="2755900"/>
            <a:ext cx="860425" cy="25400"/>
          </a:xfrm>
          <a:prstGeom prst="straightConnector1">
            <a:avLst/>
          </a:prstGeom>
          <a:ln w="76200">
            <a:solidFill>
              <a:srgbClr val="92D050"/>
            </a:solidFill>
            <a:tailEnd type="arrow"/>
          </a:ln>
        </p:spPr>
        <p:style>
          <a:lnRef idx="1">
            <a:schemeClr val="accent1"/>
          </a:lnRef>
          <a:fillRef idx="0">
            <a:schemeClr val="accent1"/>
          </a:fillRef>
          <a:effectRef idx="0">
            <a:schemeClr val="accent1"/>
          </a:effectRef>
          <a:fontRef idx="minor">
            <a:schemeClr val="tx1"/>
          </a:fontRef>
        </p:style>
      </p:cxnSp>
      <p:cxnSp>
        <p:nvCxnSpPr>
          <p:cNvPr id="9" name="肘形连接符 8"/>
          <p:cNvCxnSpPr/>
          <p:nvPr/>
        </p:nvCxnSpPr>
        <p:spPr>
          <a:xfrm>
            <a:off x="5880100" y="3187700"/>
            <a:ext cx="1440180" cy="673735"/>
          </a:xfrm>
          <a:prstGeom prst="bentConnector3">
            <a:avLst>
              <a:gd name="adj1" fmla="val 661"/>
            </a:avLst>
          </a:prstGeom>
          <a:ln w="762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6456045" y="3707130"/>
            <a:ext cx="977900" cy="10160"/>
          </a:xfrm>
          <a:prstGeom prst="line">
            <a:avLst/>
          </a:prstGeom>
          <a:ln w="76200">
            <a:solidFill>
              <a:srgbClr val="00B0F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flipV="1">
            <a:off x="6456045" y="2061210"/>
            <a:ext cx="4445" cy="1635760"/>
          </a:xfrm>
          <a:prstGeom prst="line">
            <a:avLst/>
          </a:prstGeom>
          <a:ln w="76200">
            <a:solidFill>
              <a:srgbClr val="00B0F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a:off x="6450330" y="2051050"/>
            <a:ext cx="942340" cy="10160"/>
          </a:xfrm>
          <a:prstGeom prst="straightConnector1">
            <a:avLst/>
          </a:prstGeom>
          <a:ln w="7620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a:off x="8168640" y="3184525"/>
            <a:ext cx="15875" cy="532765"/>
          </a:xfrm>
          <a:prstGeom prst="straightConnector1">
            <a:avLst/>
          </a:prstGeom>
          <a:ln w="76200">
            <a:solidFill>
              <a:srgbClr val="FFC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1"/>
          <p:cNvPicPr>
            <a:picLocks noChangeAspect="1"/>
          </p:cNvPicPr>
          <p:nvPr>
            <p:custDataLst>
              <p:tags r:id="rId1"/>
            </p:custDataLst>
          </p:nvPr>
        </p:nvPicPr>
        <p:blipFill>
          <a:blip r:embed="rId2"/>
          <a:stretch>
            <a:fillRect/>
          </a:stretch>
        </p:blipFill>
        <p:spPr>
          <a:xfrm>
            <a:off x="5160010" y="1412875"/>
            <a:ext cx="6210300" cy="2804160"/>
          </a:xfrm>
          <a:prstGeom prst="rect">
            <a:avLst/>
          </a:prstGeom>
        </p:spPr>
      </p:pic>
      <p:sp>
        <p:nvSpPr>
          <p:cNvPr id="3" name="内容占位符 2"/>
          <p:cNvSpPr>
            <a:spLocks noGrp="1"/>
          </p:cNvSpPr>
          <p:nvPr>
            <p:ph idx="1"/>
          </p:nvPr>
        </p:nvSpPr>
        <p:spPr/>
        <p:txBody>
          <a:bodyPr/>
          <a:lstStyle/>
          <a:p>
            <a:r>
              <a:rPr lang="en-US" altLang="zh-CN" sz="2400"/>
              <a:t>What will the processor do?</a:t>
            </a:r>
            <a:endParaRPr lang="en-US" altLang="zh-CN" sz="2400"/>
          </a:p>
          <a:p>
            <a:pPr marL="800100" lvl="1" indent="-342900">
              <a:buFont typeface="Arial" panose="020B0604020202020204" pitchFamily="34" charset="0"/>
              <a:buChar char="•"/>
            </a:pPr>
            <a:r>
              <a:rPr lang="en-US" altLang="zh-CN" sz="2000">
                <a:gradFill>
                  <a:gsLst>
                    <a:gs pos="0">
                      <a:srgbClr val="007BD3"/>
                    </a:gs>
                    <a:gs pos="100000">
                      <a:srgbClr val="034373"/>
                    </a:gs>
                  </a:gsLst>
                  <a:lin scaled="0"/>
                </a:gradFill>
              </a:rPr>
              <a:t>1. Load the instruction</a:t>
            </a:r>
            <a:endParaRPr lang="en-US" altLang="zh-CN" sz="2000">
              <a:gradFill>
                <a:gsLst>
                  <a:gs pos="0">
                    <a:srgbClr val="007BD3"/>
                  </a:gs>
                  <a:gs pos="100000">
                    <a:srgbClr val="034373"/>
                  </a:gs>
                </a:gsLst>
                <a:lin scaled="0"/>
              </a:gradFill>
            </a:endParaRPr>
          </a:p>
          <a:p>
            <a:pPr marL="800100" lvl="1" indent="-342900">
              <a:buFont typeface="Arial" panose="020B0604020202020204" pitchFamily="34" charset="0"/>
              <a:buChar char="•"/>
            </a:pPr>
            <a:r>
              <a:rPr lang="en-US" altLang="zh-CN" sz="2000">
                <a:solidFill>
                  <a:srgbClr val="C00000"/>
                </a:solidFill>
              </a:rPr>
              <a:t>2. Figure out what operation to do</a:t>
            </a:r>
            <a:endParaRPr lang="en-US" altLang="zh-CN" sz="2000">
              <a:solidFill>
                <a:srgbClr val="C00000"/>
              </a:solidFill>
            </a:endParaRPr>
          </a:p>
          <a:p>
            <a:pPr marL="800100" lvl="1" indent="-342900">
              <a:buFont typeface="Arial" panose="020B0604020202020204" pitchFamily="34" charset="0"/>
              <a:buChar char="•"/>
            </a:pPr>
            <a:r>
              <a:rPr lang="en-US" altLang="zh-CN" sz="2000">
                <a:solidFill>
                  <a:srgbClr val="92D050"/>
                </a:solidFill>
              </a:rPr>
              <a:t>3. Figure out what data to use</a:t>
            </a:r>
            <a:endParaRPr lang="en-US" altLang="zh-CN" sz="2000">
              <a:solidFill>
                <a:srgbClr val="92D050"/>
              </a:solidFill>
            </a:endParaRPr>
          </a:p>
          <a:p>
            <a:pPr marL="800100" lvl="1" indent="-342900">
              <a:buFont typeface="Arial" panose="020B0604020202020204" pitchFamily="34" charset="0"/>
              <a:buChar char="•"/>
            </a:pPr>
            <a:r>
              <a:rPr lang="en-US" altLang="zh-CN" sz="2000">
                <a:solidFill>
                  <a:srgbClr val="FFC000"/>
                </a:solidFill>
              </a:rPr>
              <a:t>4. Do the computation</a:t>
            </a:r>
            <a:endParaRPr lang="en-US" altLang="zh-CN" sz="2000">
              <a:solidFill>
                <a:srgbClr val="FFC000"/>
              </a:solidFill>
            </a:endParaRPr>
          </a:p>
          <a:p>
            <a:pPr marL="800100" lvl="1" indent="-342900">
              <a:buFont typeface="Arial" panose="020B0604020202020204" pitchFamily="34" charset="0"/>
              <a:buChar char="•"/>
            </a:pPr>
            <a:r>
              <a:rPr lang="en-US" altLang="zh-CN" sz="2000">
                <a:solidFill>
                  <a:srgbClr val="00B0F0"/>
                </a:solidFill>
              </a:rPr>
              <a:t>5. Figure out next instruction</a:t>
            </a:r>
            <a:endParaRPr lang="en-US" altLang="zh-CN" sz="2000">
              <a:solidFill>
                <a:srgbClr val="00B0F0"/>
              </a:solidFill>
            </a:endParaRPr>
          </a:p>
          <a:p>
            <a:pPr marL="342900" lvl="0" indent="-342900">
              <a:buFont typeface="Arial" panose="020B0604020202020204" pitchFamily="34" charset="0"/>
              <a:buChar char="•"/>
            </a:pPr>
            <a:r>
              <a:rPr lang="en-US" altLang="zh-CN" sz="2400">
                <a:solidFill>
                  <a:schemeClr val="tx1"/>
                </a:solidFill>
              </a:rPr>
              <a:t>Repeat this over and over and over…</a:t>
            </a:r>
            <a:endParaRPr lang="en-US" altLang="zh-CN" sz="2400">
              <a:solidFill>
                <a:schemeClr val="tx1"/>
              </a:solidFill>
            </a:endParaRPr>
          </a:p>
        </p:txBody>
      </p:sp>
      <p:sp>
        <p:nvSpPr>
          <p:cNvPr id="2" name="标题 1"/>
          <p:cNvSpPr>
            <a:spLocks noGrp="1"/>
          </p:cNvSpPr>
          <p:nvPr>
            <p:ph type="title"/>
          </p:nvPr>
        </p:nvSpPr>
        <p:spPr/>
        <p:txBody>
          <a:bodyPr/>
          <a:lstStyle/>
          <a:p>
            <a:r>
              <a:rPr lang="en-US" altLang="zh-CN" dirty="0"/>
              <a:t>Walking through Program Execution</a:t>
            </a:r>
            <a:endParaRPr lang="en-US" altLang="zh-CN" dirty="0"/>
          </a:p>
        </p:txBody>
      </p:sp>
      <p:sp>
        <p:nvSpPr>
          <p:cNvPr id="4" name="灯片编号占位符 3"/>
          <p:cNvSpPr>
            <a:spLocks noGrp="1"/>
          </p:cNvSpPr>
          <p:nvPr>
            <p:ph type="sldNum" sz="quarter" idx="12"/>
          </p:nvPr>
        </p:nvSpPr>
        <p:spPr/>
        <p:txBody>
          <a:bodyPr/>
          <a:lstStyle/>
          <a:p>
            <a:fld id="{C22DC6D3-9347-42BE-948A-F7EB414DF657}" type="slidenum">
              <a:rPr lang="en-US" altLang="en-US"/>
            </a:fld>
            <a:endParaRPr lang="en-US" altLang="en-US" dirty="0"/>
          </a:p>
        </p:txBody>
      </p:sp>
      <p:cxnSp>
        <p:nvCxnSpPr>
          <p:cNvPr id="8" name="肘形连接符 7"/>
          <p:cNvCxnSpPr/>
          <p:nvPr/>
        </p:nvCxnSpPr>
        <p:spPr>
          <a:xfrm>
            <a:off x="8832850" y="1845310"/>
            <a:ext cx="1007745" cy="935990"/>
          </a:xfrm>
          <a:prstGeom prst="bentConnector3">
            <a:avLst>
              <a:gd name="adj1" fmla="val 50032"/>
            </a:avLst>
          </a:prstGeom>
          <a:ln w="76200">
            <a:solidFill>
              <a:srgbClr val="9966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7" name="肘形连接符 6"/>
          <p:cNvCxnSpPr/>
          <p:nvPr/>
        </p:nvCxnSpPr>
        <p:spPr>
          <a:xfrm rot="10800000" flipV="1">
            <a:off x="5808345" y="1772920"/>
            <a:ext cx="1871980" cy="576580"/>
          </a:xfrm>
          <a:prstGeom prst="bentConnector3">
            <a:avLst>
              <a:gd name="adj1" fmla="val 99932"/>
            </a:avLst>
          </a:prstGeom>
          <a:ln w="762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a:off x="6532245" y="2755900"/>
            <a:ext cx="860425" cy="25400"/>
          </a:xfrm>
          <a:prstGeom prst="straightConnector1">
            <a:avLst/>
          </a:prstGeom>
          <a:ln w="76200">
            <a:solidFill>
              <a:srgbClr val="92D050"/>
            </a:solidFill>
            <a:tailEnd type="arrow"/>
          </a:ln>
        </p:spPr>
        <p:style>
          <a:lnRef idx="1">
            <a:schemeClr val="accent1"/>
          </a:lnRef>
          <a:fillRef idx="0">
            <a:schemeClr val="accent1"/>
          </a:fillRef>
          <a:effectRef idx="0">
            <a:schemeClr val="accent1"/>
          </a:effectRef>
          <a:fontRef idx="minor">
            <a:schemeClr val="tx1"/>
          </a:fontRef>
        </p:style>
      </p:cxnSp>
      <p:cxnSp>
        <p:nvCxnSpPr>
          <p:cNvPr id="9" name="肘形连接符 8"/>
          <p:cNvCxnSpPr/>
          <p:nvPr/>
        </p:nvCxnSpPr>
        <p:spPr>
          <a:xfrm>
            <a:off x="5880100" y="3187700"/>
            <a:ext cx="1440180" cy="673735"/>
          </a:xfrm>
          <a:prstGeom prst="bentConnector3">
            <a:avLst>
              <a:gd name="adj1" fmla="val 661"/>
            </a:avLst>
          </a:prstGeom>
          <a:ln w="762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6456045" y="3707130"/>
            <a:ext cx="977900" cy="10160"/>
          </a:xfrm>
          <a:prstGeom prst="line">
            <a:avLst/>
          </a:prstGeom>
          <a:ln w="76200">
            <a:solidFill>
              <a:srgbClr val="00B0F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flipV="1">
            <a:off x="6456045" y="2061210"/>
            <a:ext cx="4445" cy="1635760"/>
          </a:xfrm>
          <a:prstGeom prst="line">
            <a:avLst/>
          </a:prstGeom>
          <a:ln w="76200">
            <a:solidFill>
              <a:srgbClr val="00B0F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a:off x="6450330" y="2051050"/>
            <a:ext cx="942340" cy="10160"/>
          </a:xfrm>
          <a:prstGeom prst="straightConnector1">
            <a:avLst/>
          </a:prstGeom>
          <a:ln w="7620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a:off x="8168640" y="3184525"/>
            <a:ext cx="15875" cy="532765"/>
          </a:xfrm>
          <a:prstGeom prst="straightConnector1">
            <a:avLst/>
          </a:prstGeom>
          <a:ln w="76200">
            <a:solidFill>
              <a:srgbClr val="FFC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MIPS</a:t>
            </a:r>
            <a:endParaRPr lang="en-US" dirty="0"/>
          </a:p>
        </p:txBody>
      </p:sp>
      <p:sp>
        <p:nvSpPr>
          <p:cNvPr id="3" name="Content Placeholder 2"/>
          <p:cNvSpPr>
            <a:spLocks noGrp="1"/>
          </p:cNvSpPr>
          <p:nvPr>
            <p:ph idx="1"/>
          </p:nvPr>
        </p:nvSpPr>
        <p:spPr/>
        <p:txBody>
          <a:bodyPr/>
          <a:lstStyle/>
          <a:p>
            <a:r>
              <a:rPr lang="en-US" dirty="0"/>
              <a:t>MIPS (</a:t>
            </a:r>
            <a:r>
              <a:rPr lang="en-US" dirty="0"/>
              <a:t>Microprocessor without Interlocked Pipelined Stages)</a:t>
            </a:r>
            <a:endParaRPr lang="en-US" dirty="0"/>
          </a:p>
          <a:p>
            <a:r>
              <a:rPr lang="en-US" dirty="0"/>
              <a:t>Simple, but</a:t>
            </a:r>
            <a:r>
              <a:rPr lang="en-US" dirty="0"/>
              <a:t> greatly influenced later RISC architectures </a:t>
            </a:r>
            <a:endParaRPr lang="en-US" dirty="0"/>
          </a:p>
          <a:p>
            <a:endParaRPr lang="en-US" dirty="0"/>
          </a:p>
          <a:p>
            <a:r>
              <a:rPr lang="en-US" dirty="0"/>
              <a:t>In 2021 the development of the MIPS architecture had ended as the owner is making the transition to RISC-V</a:t>
            </a:r>
            <a:endParaRPr lang="en-US" dirty="0"/>
          </a:p>
          <a:p>
            <a:pPr lvl="1"/>
            <a:r>
              <a:rPr lang="en-US" dirty="0"/>
              <a:t>RISC-V: an open-source ISA</a:t>
            </a:r>
            <a:endParaRPr lang="en-US" dirty="0"/>
          </a:p>
          <a:p>
            <a:pPr lvl="2"/>
            <a:r>
              <a:rPr lang="en-US" dirty="0"/>
              <a:t>Very popular today …</a:t>
            </a:r>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MIPS Registers</a:t>
            </a:r>
            <a:endParaRPr lang="en-US" dirty="0"/>
          </a:p>
        </p:txBody>
      </p:sp>
      <p:sp>
        <p:nvSpPr>
          <p:cNvPr id="3" name="Content Placeholder 2"/>
          <p:cNvSpPr>
            <a:spLocks noGrp="1"/>
          </p:cNvSpPr>
          <p:nvPr>
            <p:ph idx="1"/>
          </p:nvPr>
        </p:nvSpPr>
        <p:spPr>
          <a:xfrm>
            <a:off x="609600" y="1340769"/>
            <a:ext cx="4550296" cy="5040560"/>
          </a:xfrm>
        </p:spPr>
        <p:txBody>
          <a:bodyPr/>
          <a:lstStyle/>
          <a:p>
            <a:r>
              <a:rPr lang="en-US" dirty="0"/>
              <a:t>32 registers</a:t>
            </a:r>
            <a:endParaRPr lang="en-US" dirty="0"/>
          </a:p>
          <a:p>
            <a:pPr lvl="1"/>
            <a:r>
              <a:rPr lang="en-US" dirty="0"/>
              <a:t>Each register can be referred to by number $0, $1, … $30, $31 or by name, e.g., </a:t>
            </a:r>
            <a:r>
              <a:rPr lang="fr-FR" dirty="0"/>
              <a:t> $t0 - $t7</a:t>
            </a:r>
            <a:endParaRPr lang="fr-FR" dirty="0"/>
          </a:p>
          <a:p>
            <a:r>
              <a:rPr lang="en-US" dirty="0"/>
              <a:t>Each MIPS register is 32 bits wide (one word)</a:t>
            </a:r>
            <a:endParaRPr lang="en-US" dirty="0"/>
          </a:p>
          <a:p>
            <a:pPr lvl="1"/>
            <a:r>
              <a:rPr lang="en-US" dirty="0"/>
              <a:t>32 D flip-flops</a:t>
            </a:r>
            <a:endParaRPr lang="en-US" dirty="0"/>
          </a:p>
          <a:p>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pic>
        <p:nvPicPr>
          <p:cNvPr id="5" name="Picture 4"/>
          <p:cNvPicPr>
            <a:picLocks noChangeAspect="1"/>
          </p:cNvPicPr>
          <p:nvPr/>
        </p:nvPicPr>
        <p:blipFill>
          <a:blip r:embed="rId1"/>
          <a:stretch>
            <a:fillRect/>
          </a:stretch>
        </p:blipFill>
        <p:spPr>
          <a:xfrm>
            <a:off x="5511678" y="1340769"/>
            <a:ext cx="6449321" cy="396043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and Register</a:t>
            </a:r>
            <a:endParaRPr lang="en-US" dirty="0"/>
          </a:p>
        </p:txBody>
      </p:sp>
      <p:sp>
        <p:nvSpPr>
          <p:cNvPr id="3" name="Content Placeholder 2"/>
          <p:cNvSpPr>
            <a:spLocks noGrp="1"/>
          </p:cNvSpPr>
          <p:nvPr>
            <p:ph idx="1"/>
          </p:nvPr>
        </p:nvSpPr>
        <p:spPr/>
        <p:txBody>
          <a:bodyPr/>
          <a:lstStyle/>
          <a:p>
            <a:r>
              <a:rPr lang="en-US" sz="2400"/>
              <a:t>MIPS is a Load/Store Register File machine</a:t>
            </a:r>
            <a:endParaRPr lang="en-US" sz="2400"/>
          </a:p>
          <a:p>
            <a:pPr marL="800100" lvl="1" indent="-342900">
              <a:buFont typeface="Arial" panose="020B0604020202020204" pitchFamily="34" charset="0"/>
              <a:buChar char="•"/>
            </a:pPr>
            <a:r>
              <a:rPr lang="en-US" sz="1800">
                <a:solidFill>
                  <a:schemeClr val="tx1"/>
                </a:solidFill>
              </a:rPr>
              <a:t>Instructions compute only on data in the Register File</a:t>
            </a:r>
            <a:endParaRPr lang="en-US" sz="1800">
              <a:solidFill>
                <a:schemeClr val="tx1"/>
              </a:solidFill>
            </a:endParaRPr>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and Register</a:t>
            </a:r>
            <a:endParaRPr lang="en-US" dirty="0"/>
          </a:p>
        </p:txBody>
      </p:sp>
      <p:sp>
        <p:nvSpPr>
          <p:cNvPr id="3" name="Content Placeholder 2"/>
          <p:cNvSpPr>
            <a:spLocks noGrp="1"/>
          </p:cNvSpPr>
          <p:nvPr>
            <p:ph idx="1"/>
          </p:nvPr>
        </p:nvSpPr>
        <p:spPr/>
        <p:txBody>
          <a:bodyPr/>
          <a:lstStyle/>
          <a:p>
            <a:r>
              <a:rPr lang="en-US" sz="2400"/>
              <a:t>MIPS is a Load/Store Register File machine</a:t>
            </a:r>
            <a:endParaRPr lang="en-US" sz="2400"/>
          </a:p>
          <a:p>
            <a:pPr marL="800100" lvl="1" indent="-342900">
              <a:buFont typeface="Arial" panose="020B0604020202020204" pitchFamily="34" charset="0"/>
              <a:buChar char="•"/>
            </a:pPr>
            <a:r>
              <a:rPr lang="en-US" sz="1800">
                <a:solidFill>
                  <a:schemeClr val="tx1"/>
                </a:solidFill>
              </a:rPr>
              <a:t>Instructions compute only on data in the Register File</a:t>
            </a:r>
            <a:endParaRPr lang="en-US" sz="1800">
              <a:solidFill>
                <a:schemeClr val="tx1"/>
              </a:solidFill>
            </a:endParaRPr>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pic>
        <p:nvPicPr>
          <p:cNvPr id="5" name="图片 4" descr="图片3"/>
          <p:cNvPicPr>
            <a:picLocks noChangeAspect="1"/>
          </p:cNvPicPr>
          <p:nvPr>
            <p:custDataLst>
              <p:tags r:id="rId1"/>
            </p:custDataLst>
          </p:nvPr>
        </p:nvPicPr>
        <p:blipFill>
          <a:blip r:embed="rId2"/>
          <a:stretch>
            <a:fillRect/>
          </a:stretch>
        </p:blipFill>
        <p:spPr>
          <a:xfrm>
            <a:off x="7104380" y="1340485"/>
            <a:ext cx="2011680" cy="31851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and Register</a:t>
            </a:r>
            <a:endParaRPr lang="en-US" dirty="0"/>
          </a:p>
        </p:txBody>
      </p:sp>
      <p:sp>
        <p:nvSpPr>
          <p:cNvPr id="3" name="Content Placeholder 2"/>
          <p:cNvSpPr>
            <a:spLocks noGrp="1"/>
          </p:cNvSpPr>
          <p:nvPr>
            <p:ph idx="1"/>
          </p:nvPr>
        </p:nvSpPr>
        <p:spPr/>
        <p:txBody>
          <a:bodyPr/>
          <a:lstStyle/>
          <a:p>
            <a:r>
              <a:rPr lang="en-US" sz="2400"/>
              <a:t>MIPS is a Load/Store Register File machine</a:t>
            </a:r>
            <a:endParaRPr lang="en-US" sz="2400"/>
          </a:p>
          <a:p>
            <a:pPr marL="800100" lvl="1" indent="-342900">
              <a:buFont typeface="Arial" panose="020B0604020202020204" pitchFamily="34" charset="0"/>
              <a:buChar char="•"/>
            </a:pPr>
            <a:r>
              <a:rPr lang="en-US" sz="1800">
                <a:solidFill>
                  <a:schemeClr val="tx1"/>
                </a:solidFill>
              </a:rPr>
              <a:t>Instructions compute only on data in the Register File</a:t>
            </a:r>
            <a:endParaRPr lang="en-US" sz="1800">
              <a:solidFill>
                <a:schemeClr val="tx1"/>
              </a:solidFill>
            </a:endParaRPr>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pic>
        <p:nvPicPr>
          <p:cNvPr id="5" name="图片 4" descr="图片3"/>
          <p:cNvPicPr>
            <a:picLocks noChangeAspect="1"/>
          </p:cNvPicPr>
          <p:nvPr>
            <p:custDataLst>
              <p:tags r:id="rId1"/>
            </p:custDataLst>
          </p:nvPr>
        </p:nvPicPr>
        <p:blipFill>
          <a:blip r:embed="rId2"/>
          <a:stretch>
            <a:fillRect/>
          </a:stretch>
        </p:blipFill>
        <p:spPr>
          <a:xfrm>
            <a:off x="7104380" y="1340485"/>
            <a:ext cx="2011680" cy="3185160"/>
          </a:xfrm>
          <a:prstGeom prst="rect">
            <a:avLst/>
          </a:prstGeom>
        </p:spPr>
      </p:pic>
      <p:sp>
        <p:nvSpPr>
          <p:cNvPr id="8" name="Rectangle 7"/>
          <p:cNvSpPr/>
          <p:nvPr/>
        </p:nvSpPr>
        <p:spPr>
          <a:xfrm>
            <a:off x="6328651" y="5901891"/>
            <a:ext cx="3423438" cy="707886"/>
          </a:xfrm>
          <a:prstGeom prst="rect">
            <a:avLst/>
          </a:prstGeom>
        </p:spPr>
        <p:txBody>
          <a:bodyPr wrap="none">
            <a:spAutoFit/>
          </a:bodyPr>
          <a:lstStyle/>
          <a:p>
            <a:r>
              <a:rPr lang="en-US" sz="2000" b="1" dirty="0">
                <a:solidFill>
                  <a:srgbClr val="FF0000"/>
                </a:solidFill>
              </a:rPr>
              <a:t>register: a multi-bit D Flip-Flop</a:t>
            </a:r>
            <a:endParaRPr lang="en-US" sz="2000" b="1" dirty="0">
              <a:solidFill>
                <a:srgbClr val="FF0000"/>
              </a:solidFill>
            </a:endParaRPr>
          </a:p>
          <a:p>
            <a:r>
              <a:rPr lang="en-US" sz="2000" b="1" dirty="0">
                <a:solidFill>
                  <a:srgbClr val="FF0000"/>
                </a:solidFill>
              </a:rPr>
              <a:t>register file: a set of registers</a:t>
            </a:r>
            <a:endParaRPr lang="en-US" sz="2000" b="1" dirty="0">
              <a:solidFill>
                <a:srgbClr val="FF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and Register</a:t>
            </a:r>
            <a:endParaRPr lang="en-US" dirty="0"/>
          </a:p>
        </p:txBody>
      </p:sp>
      <p:sp>
        <p:nvSpPr>
          <p:cNvPr id="3" name="Content Placeholder 2"/>
          <p:cNvSpPr>
            <a:spLocks noGrp="1"/>
          </p:cNvSpPr>
          <p:nvPr>
            <p:ph idx="1"/>
          </p:nvPr>
        </p:nvSpPr>
        <p:spPr/>
        <p:txBody>
          <a:bodyPr/>
          <a:lstStyle/>
          <a:p>
            <a:r>
              <a:rPr lang="en-US" sz="2400"/>
              <a:t>MIPS is a Load/Store Register File machine</a:t>
            </a:r>
            <a:endParaRPr lang="en-US" sz="2400"/>
          </a:p>
          <a:p>
            <a:pPr marL="800100" lvl="1" indent="-342900">
              <a:buFont typeface="Arial" panose="020B0604020202020204" pitchFamily="34" charset="0"/>
              <a:buChar char="•"/>
            </a:pPr>
            <a:r>
              <a:rPr lang="en-US" sz="1800">
                <a:solidFill>
                  <a:schemeClr val="tx1"/>
                </a:solidFill>
              </a:rPr>
              <a:t>Instructions compute only on data in the Register File</a:t>
            </a:r>
            <a:endParaRPr lang="en-US" sz="1800">
              <a:solidFill>
                <a:schemeClr val="tx1"/>
              </a:solidFill>
            </a:endParaRPr>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pic>
        <p:nvPicPr>
          <p:cNvPr id="5" name="图片 4" descr="图片3"/>
          <p:cNvPicPr>
            <a:picLocks noChangeAspect="1"/>
          </p:cNvPicPr>
          <p:nvPr>
            <p:custDataLst>
              <p:tags r:id="rId1"/>
            </p:custDataLst>
          </p:nvPr>
        </p:nvPicPr>
        <p:blipFill>
          <a:blip r:embed="rId2"/>
          <a:stretch>
            <a:fillRect/>
          </a:stretch>
        </p:blipFill>
        <p:spPr>
          <a:xfrm>
            <a:off x="7104380" y="1340485"/>
            <a:ext cx="2011680" cy="3185160"/>
          </a:xfrm>
          <a:prstGeom prst="rect">
            <a:avLst/>
          </a:prstGeom>
        </p:spPr>
      </p:pic>
      <p:sp>
        <p:nvSpPr>
          <p:cNvPr id="6" name="文本框 5"/>
          <p:cNvSpPr txBox="1"/>
          <p:nvPr/>
        </p:nvSpPr>
        <p:spPr>
          <a:xfrm>
            <a:off x="7104380" y="4940935"/>
            <a:ext cx="2078990" cy="521970"/>
          </a:xfrm>
          <a:prstGeom prst="rect">
            <a:avLst/>
          </a:prstGeom>
          <a:solidFill>
            <a:srgbClr val="0070C0"/>
          </a:solidFill>
          <a:ln>
            <a:solidFill>
              <a:schemeClr val="tx1"/>
            </a:solidFill>
          </a:ln>
        </p:spPr>
        <p:txBody>
          <a:bodyPr wrap="square" rtlCol="0">
            <a:spAutoFit/>
          </a:bodyPr>
          <a:lstStyle/>
          <a:p>
            <a:r>
              <a:rPr lang="en-US" altLang="zh-CN" sz="1400" b="1">
                <a:solidFill>
                  <a:schemeClr val="tx1"/>
                </a:solidFill>
              </a:rPr>
              <a:t>              </a:t>
            </a:r>
            <a:r>
              <a:rPr lang="en-US" altLang="zh-CN" sz="1400" b="1">
                <a:solidFill>
                  <a:schemeClr val="bg1"/>
                </a:solidFill>
              </a:rPr>
              <a:t>Compute</a:t>
            </a:r>
            <a:endParaRPr lang="en-US" altLang="zh-CN" sz="1400" b="1">
              <a:solidFill>
                <a:schemeClr val="bg1"/>
              </a:solidFill>
            </a:endParaRPr>
          </a:p>
          <a:p>
            <a:r>
              <a:rPr lang="en-US" altLang="zh-CN" sz="1400" b="1">
                <a:solidFill>
                  <a:schemeClr val="bg1"/>
                </a:solidFill>
              </a:rPr>
              <a:t>(Add, Sub, Multiply, ect.)</a:t>
            </a:r>
            <a:endParaRPr lang="en-US" altLang="zh-CN" sz="1400" b="1">
              <a:solidFill>
                <a:schemeClr val="bg1"/>
              </a:solidFill>
            </a:endParaRPr>
          </a:p>
        </p:txBody>
      </p:sp>
      <p:sp>
        <p:nvSpPr>
          <p:cNvPr id="7" name="上下箭头 6"/>
          <p:cNvSpPr/>
          <p:nvPr/>
        </p:nvSpPr>
        <p:spPr>
          <a:xfrm>
            <a:off x="8040370" y="4509135"/>
            <a:ext cx="241300" cy="431165"/>
          </a:xfrm>
          <a:prstGeom prst="upDown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Rectangle 9"/>
          <p:cNvSpPr/>
          <p:nvPr/>
        </p:nvSpPr>
        <p:spPr>
          <a:xfrm>
            <a:off x="6328651" y="5901891"/>
            <a:ext cx="3423438" cy="707886"/>
          </a:xfrm>
          <a:prstGeom prst="rect">
            <a:avLst/>
          </a:prstGeom>
        </p:spPr>
        <p:txBody>
          <a:bodyPr wrap="none">
            <a:spAutoFit/>
          </a:bodyPr>
          <a:lstStyle/>
          <a:p>
            <a:r>
              <a:rPr lang="en-US" sz="2000" b="1" dirty="0">
                <a:solidFill>
                  <a:srgbClr val="FF0000"/>
                </a:solidFill>
              </a:rPr>
              <a:t>register: a multi-bit D Flip-Flop</a:t>
            </a:r>
            <a:endParaRPr lang="en-US" sz="2000" b="1" dirty="0">
              <a:solidFill>
                <a:srgbClr val="FF0000"/>
              </a:solidFill>
            </a:endParaRPr>
          </a:p>
          <a:p>
            <a:r>
              <a:rPr lang="en-US" sz="2000" b="1" dirty="0">
                <a:solidFill>
                  <a:srgbClr val="FF0000"/>
                </a:solidFill>
              </a:rPr>
              <a:t>register file: a set of registers</a:t>
            </a:r>
            <a:endParaRPr lang="en-US" sz="2000" b="1" dirty="0">
              <a:solidFill>
                <a:srgbClr val="FF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and Register</a:t>
            </a:r>
            <a:endParaRPr lang="en-US" dirty="0"/>
          </a:p>
        </p:txBody>
      </p:sp>
      <p:sp>
        <p:nvSpPr>
          <p:cNvPr id="3" name="Content Placeholder 2"/>
          <p:cNvSpPr>
            <a:spLocks noGrp="1"/>
          </p:cNvSpPr>
          <p:nvPr>
            <p:ph idx="1"/>
          </p:nvPr>
        </p:nvSpPr>
        <p:spPr/>
        <p:txBody>
          <a:bodyPr/>
          <a:lstStyle/>
          <a:p>
            <a:r>
              <a:rPr lang="en-US" sz="2400" dirty="0"/>
              <a:t>MIPS is a Load/Store Register File machine</a:t>
            </a:r>
            <a:endParaRPr lang="en-US" sz="2400" dirty="0"/>
          </a:p>
          <a:p>
            <a:pPr marL="800100" lvl="1" indent="-342900">
              <a:buFont typeface="Arial" panose="020B0604020202020204" pitchFamily="34" charset="0"/>
              <a:buChar char="•"/>
            </a:pPr>
            <a:r>
              <a:rPr lang="en-US" sz="1800" dirty="0">
                <a:solidFill>
                  <a:schemeClr val="tx1"/>
                </a:solidFill>
              </a:rPr>
              <a:t>Instructions compute only on data in the Register File</a:t>
            </a:r>
            <a:endParaRPr lang="en-US" sz="1800" dirty="0">
              <a:solidFill>
                <a:schemeClr val="tx1"/>
              </a:solidFill>
            </a:endParaRPr>
          </a:p>
          <a:p>
            <a:pPr marL="800100" lvl="1" indent="-342900">
              <a:buFont typeface="Arial" panose="020B0604020202020204" pitchFamily="34" charset="0"/>
              <a:buChar char="•"/>
            </a:pPr>
            <a:r>
              <a:rPr lang="en-US" sz="1800" dirty="0">
                <a:solidFill>
                  <a:schemeClr val="tx1"/>
                </a:solidFill>
              </a:rPr>
              <a:t>Example:</a:t>
            </a:r>
            <a:endParaRPr lang="en-US" sz="1800" dirty="0">
              <a:solidFill>
                <a:schemeClr val="tx1"/>
              </a:solidFill>
            </a:endParaRPr>
          </a:p>
          <a:p>
            <a:pPr marL="1257300" lvl="2" indent="-342900">
              <a:buFont typeface="Arial" panose="020B0604020202020204" pitchFamily="34" charset="0"/>
              <a:buChar char="•"/>
            </a:pPr>
            <a:r>
              <a:rPr lang="en-US" sz="1800" dirty="0">
                <a:solidFill>
                  <a:schemeClr val="tx1"/>
                </a:solidFill>
              </a:rPr>
              <a:t>add R3, R2, R1</a:t>
            </a:r>
            <a:endParaRPr lang="en-US" sz="1800" dirty="0">
              <a:solidFill>
                <a:schemeClr val="tx1"/>
              </a:solidFill>
            </a:endParaRPr>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pic>
        <p:nvPicPr>
          <p:cNvPr id="5" name="图片 4" descr="图片3"/>
          <p:cNvPicPr>
            <a:picLocks noChangeAspect="1"/>
          </p:cNvPicPr>
          <p:nvPr>
            <p:custDataLst>
              <p:tags r:id="rId1"/>
            </p:custDataLst>
          </p:nvPr>
        </p:nvPicPr>
        <p:blipFill>
          <a:blip r:embed="rId2"/>
          <a:stretch>
            <a:fillRect/>
          </a:stretch>
        </p:blipFill>
        <p:spPr>
          <a:xfrm>
            <a:off x="7104380" y="1340485"/>
            <a:ext cx="2011680" cy="3185160"/>
          </a:xfrm>
          <a:prstGeom prst="rect">
            <a:avLst/>
          </a:prstGeom>
        </p:spPr>
      </p:pic>
      <p:sp>
        <p:nvSpPr>
          <p:cNvPr id="6" name="文本框 5"/>
          <p:cNvSpPr txBox="1"/>
          <p:nvPr/>
        </p:nvSpPr>
        <p:spPr>
          <a:xfrm>
            <a:off x="7104380" y="4940935"/>
            <a:ext cx="2078990" cy="521970"/>
          </a:xfrm>
          <a:prstGeom prst="rect">
            <a:avLst/>
          </a:prstGeom>
          <a:solidFill>
            <a:srgbClr val="0070C0"/>
          </a:solidFill>
          <a:ln>
            <a:solidFill>
              <a:schemeClr val="tx1"/>
            </a:solidFill>
          </a:ln>
        </p:spPr>
        <p:txBody>
          <a:bodyPr wrap="square" rtlCol="0">
            <a:spAutoFit/>
          </a:bodyPr>
          <a:lstStyle/>
          <a:p>
            <a:r>
              <a:rPr lang="en-US" altLang="zh-CN" sz="1400" b="1">
                <a:solidFill>
                  <a:schemeClr val="tx1"/>
                </a:solidFill>
              </a:rPr>
              <a:t>              </a:t>
            </a:r>
            <a:r>
              <a:rPr lang="en-US" altLang="zh-CN" sz="1400" b="1">
                <a:solidFill>
                  <a:schemeClr val="bg1"/>
                </a:solidFill>
              </a:rPr>
              <a:t>Compute</a:t>
            </a:r>
            <a:endParaRPr lang="en-US" altLang="zh-CN" sz="1400" b="1">
              <a:solidFill>
                <a:schemeClr val="bg1"/>
              </a:solidFill>
            </a:endParaRPr>
          </a:p>
          <a:p>
            <a:r>
              <a:rPr lang="en-US" altLang="zh-CN" sz="1400" b="1">
                <a:solidFill>
                  <a:schemeClr val="bg1"/>
                </a:solidFill>
              </a:rPr>
              <a:t>(Add, Sub, Multiply, ect.)</a:t>
            </a:r>
            <a:endParaRPr lang="en-US" altLang="zh-CN" sz="1400" b="1">
              <a:solidFill>
                <a:schemeClr val="bg1"/>
              </a:solidFill>
            </a:endParaRPr>
          </a:p>
        </p:txBody>
      </p:sp>
      <p:sp>
        <p:nvSpPr>
          <p:cNvPr id="7" name="上下箭头 6"/>
          <p:cNvSpPr/>
          <p:nvPr/>
        </p:nvSpPr>
        <p:spPr>
          <a:xfrm>
            <a:off x="8040370" y="4509135"/>
            <a:ext cx="241300" cy="431165"/>
          </a:xfrm>
          <a:prstGeom prst="upDown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Rectangle 9"/>
          <p:cNvSpPr/>
          <p:nvPr/>
        </p:nvSpPr>
        <p:spPr>
          <a:xfrm>
            <a:off x="6328651" y="5901891"/>
            <a:ext cx="3423438" cy="707886"/>
          </a:xfrm>
          <a:prstGeom prst="rect">
            <a:avLst/>
          </a:prstGeom>
        </p:spPr>
        <p:txBody>
          <a:bodyPr wrap="none">
            <a:spAutoFit/>
          </a:bodyPr>
          <a:lstStyle/>
          <a:p>
            <a:r>
              <a:rPr lang="en-US" sz="2000" b="1" dirty="0">
                <a:solidFill>
                  <a:srgbClr val="FF0000"/>
                </a:solidFill>
              </a:rPr>
              <a:t>register: a multi-bit D Flip-Flop</a:t>
            </a:r>
            <a:endParaRPr lang="en-US" sz="2000" b="1" dirty="0">
              <a:solidFill>
                <a:srgbClr val="FF0000"/>
              </a:solidFill>
            </a:endParaRPr>
          </a:p>
          <a:p>
            <a:r>
              <a:rPr lang="en-US" sz="2000" b="1" dirty="0">
                <a:solidFill>
                  <a:srgbClr val="FF0000"/>
                </a:solidFill>
              </a:rPr>
              <a:t>register file: a set of registers</a:t>
            </a:r>
            <a:endParaRPr lang="en-US" sz="2000" b="1" dirty="0">
              <a:solidFill>
                <a:srgbClr val="FF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and Register</a:t>
            </a:r>
            <a:endParaRPr lang="en-US" dirty="0"/>
          </a:p>
        </p:txBody>
      </p:sp>
      <p:sp>
        <p:nvSpPr>
          <p:cNvPr id="3" name="Content Placeholder 2"/>
          <p:cNvSpPr>
            <a:spLocks noGrp="1"/>
          </p:cNvSpPr>
          <p:nvPr>
            <p:ph idx="1"/>
          </p:nvPr>
        </p:nvSpPr>
        <p:spPr/>
        <p:txBody>
          <a:bodyPr/>
          <a:lstStyle/>
          <a:p>
            <a:r>
              <a:rPr lang="en-US" sz="2400" dirty="0"/>
              <a:t>MIPS is a Load/Store Register File machine</a:t>
            </a:r>
            <a:endParaRPr lang="en-US" sz="2400" dirty="0"/>
          </a:p>
          <a:p>
            <a:pPr marL="800100" lvl="1" indent="-342900">
              <a:buFont typeface="Arial" panose="020B0604020202020204" pitchFamily="34" charset="0"/>
              <a:buChar char="•"/>
            </a:pPr>
            <a:r>
              <a:rPr lang="en-US" sz="1800" dirty="0">
                <a:solidFill>
                  <a:schemeClr val="tx1"/>
                </a:solidFill>
              </a:rPr>
              <a:t>Instructions compute only on data in the Register File</a:t>
            </a:r>
            <a:endParaRPr lang="en-US" sz="1800" dirty="0">
              <a:solidFill>
                <a:schemeClr val="tx1"/>
              </a:solidFill>
            </a:endParaRPr>
          </a:p>
          <a:p>
            <a:pPr marL="800100" lvl="1" indent="-342900">
              <a:buFont typeface="Arial" panose="020B0604020202020204" pitchFamily="34" charset="0"/>
              <a:buChar char="•"/>
            </a:pPr>
            <a:r>
              <a:rPr lang="en-US" sz="1800" dirty="0">
                <a:solidFill>
                  <a:schemeClr val="tx1"/>
                </a:solidFill>
              </a:rPr>
              <a:t>Example:</a:t>
            </a:r>
            <a:endParaRPr lang="en-US" sz="1800" dirty="0">
              <a:solidFill>
                <a:schemeClr val="tx1"/>
              </a:solidFill>
            </a:endParaRPr>
          </a:p>
          <a:p>
            <a:pPr marL="1257300" lvl="2" indent="-342900">
              <a:buFont typeface="Arial" panose="020B0604020202020204" pitchFamily="34" charset="0"/>
              <a:buChar char="•"/>
            </a:pPr>
            <a:r>
              <a:rPr lang="en-US" sz="1800" dirty="0">
                <a:solidFill>
                  <a:schemeClr val="tx1"/>
                </a:solidFill>
              </a:rPr>
              <a:t>add R3, R2, R1</a:t>
            </a:r>
            <a:endParaRPr lang="en-US" sz="1800" dirty="0">
              <a:solidFill>
                <a:schemeClr val="tx1"/>
              </a:solidFill>
            </a:endParaRPr>
          </a:p>
          <a:p>
            <a:pPr marL="800100" lvl="1" indent="-342900">
              <a:buFont typeface="Arial" panose="020B0604020202020204" pitchFamily="34" charset="0"/>
              <a:buChar char="•"/>
            </a:pPr>
            <a:r>
              <a:rPr lang="en-US" sz="1800" dirty="0">
                <a:solidFill>
                  <a:schemeClr val="tx1"/>
                </a:solidFill>
              </a:rPr>
              <a:t>But we only have 32 registers in the Register File</a:t>
            </a:r>
            <a:endParaRPr lang="en-US" sz="1800" dirty="0">
              <a:solidFill>
                <a:schemeClr val="tx1"/>
              </a:solidFill>
            </a:endParaRPr>
          </a:p>
          <a:p>
            <a:pPr marL="1257300" lvl="2" indent="-342900">
              <a:buFont typeface="Arial" panose="020B0604020202020204" pitchFamily="34" charset="0"/>
              <a:buChar char="•"/>
            </a:pPr>
            <a:r>
              <a:rPr lang="en-US" sz="1800" dirty="0">
                <a:solidFill>
                  <a:schemeClr val="tx1"/>
                </a:solidFill>
              </a:rPr>
              <a:t>Not enough for a big program</a:t>
            </a:r>
            <a:endParaRPr lang="en-US" sz="1800" dirty="0">
              <a:solidFill>
                <a:schemeClr val="tx1"/>
              </a:solidFill>
            </a:endParaRPr>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pic>
        <p:nvPicPr>
          <p:cNvPr id="5" name="图片 4" descr="图片3"/>
          <p:cNvPicPr>
            <a:picLocks noChangeAspect="1"/>
          </p:cNvPicPr>
          <p:nvPr>
            <p:custDataLst>
              <p:tags r:id="rId1"/>
            </p:custDataLst>
          </p:nvPr>
        </p:nvPicPr>
        <p:blipFill>
          <a:blip r:embed="rId2"/>
          <a:stretch>
            <a:fillRect/>
          </a:stretch>
        </p:blipFill>
        <p:spPr>
          <a:xfrm>
            <a:off x="7104380" y="1340485"/>
            <a:ext cx="2011680" cy="3185160"/>
          </a:xfrm>
          <a:prstGeom prst="rect">
            <a:avLst/>
          </a:prstGeom>
        </p:spPr>
      </p:pic>
      <p:sp>
        <p:nvSpPr>
          <p:cNvPr id="6" name="文本框 5"/>
          <p:cNvSpPr txBox="1"/>
          <p:nvPr/>
        </p:nvSpPr>
        <p:spPr>
          <a:xfrm>
            <a:off x="7104380" y="4940935"/>
            <a:ext cx="2078990" cy="521970"/>
          </a:xfrm>
          <a:prstGeom prst="rect">
            <a:avLst/>
          </a:prstGeom>
          <a:solidFill>
            <a:srgbClr val="0070C0"/>
          </a:solidFill>
          <a:ln>
            <a:solidFill>
              <a:schemeClr val="tx1"/>
            </a:solidFill>
          </a:ln>
        </p:spPr>
        <p:txBody>
          <a:bodyPr wrap="square" rtlCol="0">
            <a:spAutoFit/>
          </a:bodyPr>
          <a:lstStyle/>
          <a:p>
            <a:r>
              <a:rPr lang="en-US" altLang="zh-CN" sz="1400" b="1">
                <a:solidFill>
                  <a:schemeClr val="tx1"/>
                </a:solidFill>
              </a:rPr>
              <a:t>              </a:t>
            </a:r>
            <a:r>
              <a:rPr lang="en-US" altLang="zh-CN" sz="1400" b="1">
                <a:solidFill>
                  <a:schemeClr val="bg1"/>
                </a:solidFill>
              </a:rPr>
              <a:t>Compute</a:t>
            </a:r>
            <a:endParaRPr lang="en-US" altLang="zh-CN" sz="1400" b="1">
              <a:solidFill>
                <a:schemeClr val="bg1"/>
              </a:solidFill>
            </a:endParaRPr>
          </a:p>
          <a:p>
            <a:r>
              <a:rPr lang="en-US" altLang="zh-CN" sz="1400" b="1">
                <a:solidFill>
                  <a:schemeClr val="bg1"/>
                </a:solidFill>
              </a:rPr>
              <a:t>(Add, Sub, Multiply, ect.)</a:t>
            </a:r>
            <a:endParaRPr lang="en-US" altLang="zh-CN" sz="1400" b="1">
              <a:solidFill>
                <a:schemeClr val="bg1"/>
              </a:solidFill>
            </a:endParaRPr>
          </a:p>
        </p:txBody>
      </p:sp>
      <p:sp>
        <p:nvSpPr>
          <p:cNvPr id="7" name="上下箭头 6"/>
          <p:cNvSpPr/>
          <p:nvPr/>
        </p:nvSpPr>
        <p:spPr>
          <a:xfrm>
            <a:off x="8040370" y="4509135"/>
            <a:ext cx="241300" cy="431165"/>
          </a:xfrm>
          <a:prstGeom prst="upDown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3"/>
          <a:stretch>
            <a:fillRect/>
          </a:stretch>
        </p:blipFill>
        <p:spPr>
          <a:xfrm>
            <a:off x="9911080" y="1340485"/>
            <a:ext cx="1859280" cy="5349240"/>
          </a:xfrm>
          <a:prstGeom prst="rect">
            <a:avLst/>
          </a:prstGeom>
        </p:spPr>
      </p:pic>
      <p:sp>
        <p:nvSpPr>
          <p:cNvPr id="9" name="左右箭头 8"/>
          <p:cNvSpPr/>
          <p:nvPr/>
        </p:nvSpPr>
        <p:spPr>
          <a:xfrm>
            <a:off x="9120505" y="2853055"/>
            <a:ext cx="790575" cy="316230"/>
          </a:xfrm>
          <a:prstGeom prst="lef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9052560" y="3199130"/>
            <a:ext cx="926465" cy="460375"/>
          </a:xfrm>
          <a:prstGeom prst="rect">
            <a:avLst/>
          </a:prstGeom>
          <a:noFill/>
        </p:spPr>
        <p:txBody>
          <a:bodyPr wrap="square" rtlCol="0">
            <a:spAutoFit/>
          </a:bodyPr>
          <a:lstStyle/>
          <a:p>
            <a:r>
              <a:rPr lang="en-US" altLang="zh-CN" sz="1200" b="1"/>
              <a:t>Read/Write     Data</a:t>
            </a:r>
            <a:endParaRPr lang="en-US" altLang="zh-CN" sz="1200" b="1"/>
          </a:p>
        </p:txBody>
      </p:sp>
      <p:sp>
        <p:nvSpPr>
          <p:cNvPr id="12" name="Rectangle 11"/>
          <p:cNvSpPr/>
          <p:nvPr/>
        </p:nvSpPr>
        <p:spPr>
          <a:xfrm>
            <a:off x="6328651" y="5901891"/>
            <a:ext cx="3423438" cy="707886"/>
          </a:xfrm>
          <a:prstGeom prst="rect">
            <a:avLst/>
          </a:prstGeom>
        </p:spPr>
        <p:txBody>
          <a:bodyPr wrap="none">
            <a:spAutoFit/>
          </a:bodyPr>
          <a:lstStyle/>
          <a:p>
            <a:r>
              <a:rPr lang="en-US" sz="2000" b="1" dirty="0">
                <a:solidFill>
                  <a:srgbClr val="FF0000"/>
                </a:solidFill>
              </a:rPr>
              <a:t>register: a multi-bit D Flip-Flop</a:t>
            </a:r>
            <a:endParaRPr lang="en-US" sz="2000" b="1" dirty="0">
              <a:solidFill>
                <a:srgbClr val="FF0000"/>
              </a:solidFill>
            </a:endParaRPr>
          </a:p>
          <a:p>
            <a:r>
              <a:rPr lang="en-US" sz="2000" b="1" dirty="0">
                <a:solidFill>
                  <a:srgbClr val="FF0000"/>
                </a:solidFill>
              </a:rPr>
              <a:t>register file: a set of registers</a:t>
            </a:r>
            <a:endParaRPr lang="en-US" sz="2000" b="1" dirty="0">
              <a:solidFill>
                <a:srgbClr val="FF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and Register</a:t>
            </a:r>
            <a:endParaRPr lang="en-US" dirty="0"/>
          </a:p>
        </p:txBody>
      </p:sp>
      <p:sp>
        <p:nvSpPr>
          <p:cNvPr id="3" name="Content Placeholder 2"/>
          <p:cNvSpPr>
            <a:spLocks noGrp="1"/>
          </p:cNvSpPr>
          <p:nvPr>
            <p:ph idx="1"/>
          </p:nvPr>
        </p:nvSpPr>
        <p:spPr/>
        <p:txBody>
          <a:bodyPr/>
          <a:lstStyle/>
          <a:p>
            <a:r>
              <a:rPr lang="en-US" sz="2400" dirty="0"/>
              <a:t>MIPS is a Load/Store Register File machine</a:t>
            </a:r>
            <a:endParaRPr lang="en-US" sz="2400" dirty="0"/>
          </a:p>
          <a:p>
            <a:pPr marL="800100" lvl="1" indent="-342900">
              <a:buFont typeface="Arial" panose="020B0604020202020204" pitchFamily="34" charset="0"/>
              <a:buChar char="•"/>
            </a:pPr>
            <a:r>
              <a:rPr lang="en-US" sz="1800" dirty="0">
                <a:solidFill>
                  <a:schemeClr val="tx1"/>
                </a:solidFill>
              </a:rPr>
              <a:t>Instructions compute only on data in the Register File</a:t>
            </a:r>
            <a:endParaRPr lang="en-US" sz="1800" dirty="0">
              <a:solidFill>
                <a:schemeClr val="tx1"/>
              </a:solidFill>
            </a:endParaRPr>
          </a:p>
          <a:p>
            <a:pPr marL="800100" lvl="1" indent="-342900">
              <a:buFont typeface="Arial" panose="020B0604020202020204" pitchFamily="34" charset="0"/>
              <a:buChar char="•"/>
            </a:pPr>
            <a:r>
              <a:rPr lang="en-US" sz="1800" dirty="0">
                <a:solidFill>
                  <a:schemeClr val="tx1"/>
                </a:solidFill>
              </a:rPr>
              <a:t>Example:</a:t>
            </a:r>
            <a:endParaRPr lang="en-US" sz="1800" dirty="0">
              <a:solidFill>
                <a:schemeClr val="tx1"/>
              </a:solidFill>
            </a:endParaRPr>
          </a:p>
          <a:p>
            <a:pPr marL="1257300" lvl="2" indent="-342900">
              <a:buFont typeface="Arial" panose="020B0604020202020204" pitchFamily="34" charset="0"/>
              <a:buChar char="•"/>
            </a:pPr>
            <a:r>
              <a:rPr lang="en-US" sz="1800" dirty="0">
                <a:solidFill>
                  <a:schemeClr val="tx1"/>
                </a:solidFill>
              </a:rPr>
              <a:t>add R3, R2, R1</a:t>
            </a:r>
            <a:endParaRPr lang="en-US" sz="1800" dirty="0">
              <a:solidFill>
                <a:schemeClr val="tx1"/>
              </a:solidFill>
            </a:endParaRPr>
          </a:p>
          <a:p>
            <a:pPr marL="800100" lvl="1" indent="-342900">
              <a:buFont typeface="Arial" panose="020B0604020202020204" pitchFamily="34" charset="0"/>
              <a:buChar char="•"/>
            </a:pPr>
            <a:r>
              <a:rPr lang="en-US" sz="1800" dirty="0">
                <a:solidFill>
                  <a:schemeClr val="tx1"/>
                </a:solidFill>
              </a:rPr>
              <a:t>But we only have 32 registers in the Register File</a:t>
            </a:r>
            <a:endParaRPr lang="en-US" sz="1800" dirty="0">
              <a:solidFill>
                <a:schemeClr val="tx1"/>
              </a:solidFill>
            </a:endParaRPr>
          </a:p>
          <a:p>
            <a:pPr marL="1257300" lvl="2" indent="-342900">
              <a:buFont typeface="Arial" panose="020B0604020202020204" pitchFamily="34" charset="0"/>
              <a:buChar char="•"/>
            </a:pPr>
            <a:r>
              <a:rPr lang="en-US" sz="1800" dirty="0">
                <a:solidFill>
                  <a:schemeClr val="tx1"/>
                </a:solidFill>
              </a:rPr>
              <a:t>Not enough for a big program</a:t>
            </a:r>
            <a:endParaRPr lang="en-US" sz="1800" dirty="0">
              <a:solidFill>
                <a:schemeClr val="tx1"/>
              </a:solidFill>
            </a:endParaRPr>
          </a:p>
          <a:p>
            <a:pPr marL="342900" lvl="0" indent="-342900">
              <a:buFont typeface="Arial" panose="020B0604020202020204" pitchFamily="34" charset="0"/>
              <a:buChar char="•"/>
            </a:pPr>
            <a:r>
              <a:rPr lang="en-US" sz="2400" dirty="0">
                <a:solidFill>
                  <a:schemeClr val="tx1"/>
                </a:solidFill>
              </a:rPr>
              <a:t>Most data is stored in memory (large, but slow)</a:t>
            </a:r>
            <a:endParaRPr lang="en-US" sz="2400" dirty="0">
              <a:solidFill>
                <a:schemeClr val="tx1"/>
              </a:solidFill>
            </a:endParaRPr>
          </a:p>
          <a:p>
            <a:pPr marL="800100" lvl="1" indent="-342900">
              <a:buFont typeface="Arial" panose="020B0604020202020204" pitchFamily="34" charset="0"/>
              <a:buChar char="•"/>
            </a:pPr>
            <a:r>
              <a:rPr lang="en-US" sz="1800" dirty="0">
                <a:solidFill>
                  <a:schemeClr val="tx1"/>
                </a:solidFill>
              </a:rPr>
              <a:t>Need to transfer the data to the Register File to use it</a:t>
            </a:r>
            <a:endParaRPr lang="en-US" sz="1800" dirty="0">
              <a:solidFill>
                <a:schemeClr val="tx1"/>
              </a:solidFill>
            </a:endParaRPr>
          </a:p>
          <a:p>
            <a:pPr marL="457200" lvl="1" indent="0">
              <a:buFont typeface="Arial" panose="020B0604020202020204" pitchFamily="34" charset="0"/>
              <a:buNone/>
            </a:pPr>
            <a:endParaRPr lang="en-US" sz="1800" dirty="0">
              <a:solidFill>
                <a:schemeClr val="tx1"/>
              </a:solidFill>
            </a:endParaRPr>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pic>
        <p:nvPicPr>
          <p:cNvPr id="5" name="图片 4" descr="图片3"/>
          <p:cNvPicPr>
            <a:picLocks noChangeAspect="1"/>
          </p:cNvPicPr>
          <p:nvPr>
            <p:custDataLst>
              <p:tags r:id="rId1"/>
            </p:custDataLst>
          </p:nvPr>
        </p:nvPicPr>
        <p:blipFill>
          <a:blip r:embed="rId2"/>
          <a:stretch>
            <a:fillRect/>
          </a:stretch>
        </p:blipFill>
        <p:spPr>
          <a:xfrm>
            <a:off x="7104380" y="1340485"/>
            <a:ext cx="2011680" cy="3185160"/>
          </a:xfrm>
          <a:prstGeom prst="rect">
            <a:avLst/>
          </a:prstGeom>
        </p:spPr>
      </p:pic>
      <p:sp>
        <p:nvSpPr>
          <p:cNvPr id="6" name="文本框 5"/>
          <p:cNvSpPr txBox="1"/>
          <p:nvPr/>
        </p:nvSpPr>
        <p:spPr>
          <a:xfrm>
            <a:off x="7104380" y="4940935"/>
            <a:ext cx="2078990" cy="521970"/>
          </a:xfrm>
          <a:prstGeom prst="rect">
            <a:avLst/>
          </a:prstGeom>
          <a:solidFill>
            <a:srgbClr val="0070C0"/>
          </a:solidFill>
          <a:ln>
            <a:solidFill>
              <a:schemeClr val="tx1"/>
            </a:solidFill>
          </a:ln>
        </p:spPr>
        <p:txBody>
          <a:bodyPr wrap="square" rtlCol="0">
            <a:spAutoFit/>
          </a:bodyPr>
          <a:lstStyle/>
          <a:p>
            <a:r>
              <a:rPr lang="en-US" altLang="zh-CN" sz="1400" b="1">
                <a:solidFill>
                  <a:schemeClr val="tx1"/>
                </a:solidFill>
              </a:rPr>
              <a:t>              </a:t>
            </a:r>
            <a:r>
              <a:rPr lang="en-US" altLang="zh-CN" sz="1400" b="1">
                <a:solidFill>
                  <a:schemeClr val="bg1"/>
                </a:solidFill>
              </a:rPr>
              <a:t>Compute</a:t>
            </a:r>
            <a:endParaRPr lang="en-US" altLang="zh-CN" sz="1400" b="1">
              <a:solidFill>
                <a:schemeClr val="bg1"/>
              </a:solidFill>
            </a:endParaRPr>
          </a:p>
          <a:p>
            <a:r>
              <a:rPr lang="en-US" altLang="zh-CN" sz="1400" b="1">
                <a:solidFill>
                  <a:schemeClr val="bg1"/>
                </a:solidFill>
              </a:rPr>
              <a:t>(Add, Sub, Multiply, ect.)</a:t>
            </a:r>
            <a:endParaRPr lang="en-US" altLang="zh-CN" sz="1400" b="1">
              <a:solidFill>
                <a:schemeClr val="bg1"/>
              </a:solidFill>
            </a:endParaRPr>
          </a:p>
        </p:txBody>
      </p:sp>
      <p:sp>
        <p:nvSpPr>
          <p:cNvPr id="7" name="上下箭头 6"/>
          <p:cNvSpPr/>
          <p:nvPr/>
        </p:nvSpPr>
        <p:spPr>
          <a:xfrm>
            <a:off x="8040370" y="4509135"/>
            <a:ext cx="241300" cy="431165"/>
          </a:xfrm>
          <a:prstGeom prst="upDown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3"/>
          <a:stretch>
            <a:fillRect/>
          </a:stretch>
        </p:blipFill>
        <p:spPr>
          <a:xfrm>
            <a:off x="9911080" y="1340485"/>
            <a:ext cx="1859280" cy="5349240"/>
          </a:xfrm>
          <a:prstGeom prst="rect">
            <a:avLst/>
          </a:prstGeom>
        </p:spPr>
      </p:pic>
      <p:sp>
        <p:nvSpPr>
          <p:cNvPr id="9" name="左右箭头 8"/>
          <p:cNvSpPr/>
          <p:nvPr/>
        </p:nvSpPr>
        <p:spPr>
          <a:xfrm>
            <a:off x="9120505" y="2853055"/>
            <a:ext cx="790575" cy="316230"/>
          </a:xfrm>
          <a:prstGeom prst="lef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9052560" y="3199130"/>
            <a:ext cx="926465" cy="460375"/>
          </a:xfrm>
          <a:prstGeom prst="rect">
            <a:avLst/>
          </a:prstGeom>
          <a:noFill/>
        </p:spPr>
        <p:txBody>
          <a:bodyPr wrap="square" rtlCol="0">
            <a:spAutoFit/>
          </a:bodyPr>
          <a:lstStyle/>
          <a:p>
            <a:r>
              <a:rPr lang="en-US" altLang="zh-CN" sz="1200" b="1"/>
              <a:t>Read/Write     Data</a:t>
            </a:r>
            <a:endParaRPr lang="en-US" altLang="zh-CN" sz="1200" b="1"/>
          </a:p>
        </p:txBody>
      </p:sp>
      <p:sp>
        <p:nvSpPr>
          <p:cNvPr id="12" name="Rectangle 11"/>
          <p:cNvSpPr/>
          <p:nvPr/>
        </p:nvSpPr>
        <p:spPr>
          <a:xfrm>
            <a:off x="6328651" y="5901891"/>
            <a:ext cx="3423438" cy="707886"/>
          </a:xfrm>
          <a:prstGeom prst="rect">
            <a:avLst/>
          </a:prstGeom>
        </p:spPr>
        <p:txBody>
          <a:bodyPr wrap="none">
            <a:spAutoFit/>
          </a:bodyPr>
          <a:lstStyle/>
          <a:p>
            <a:r>
              <a:rPr lang="en-US" sz="2000" b="1" dirty="0">
                <a:solidFill>
                  <a:srgbClr val="FF0000"/>
                </a:solidFill>
              </a:rPr>
              <a:t>register: a multi-bit D Flip-Flop</a:t>
            </a:r>
            <a:endParaRPr lang="en-US" sz="2000" b="1" dirty="0">
              <a:solidFill>
                <a:srgbClr val="FF0000"/>
              </a:solidFill>
            </a:endParaRPr>
          </a:p>
          <a:p>
            <a:r>
              <a:rPr lang="en-US" sz="2000" b="1" dirty="0">
                <a:solidFill>
                  <a:srgbClr val="FF0000"/>
                </a:solidFill>
              </a:rPr>
              <a:t>register file: a set of registers</a:t>
            </a:r>
            <a:endParaRPr lang="en-US" sz="2000" b="1" dirty="0">
              <a:solidFill>
                <a:srgbClr val="FF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and Register</a:t>
            </a:r>
            <a:endParaRPr lang="en-US" dirty="0"/>
          </a:p>
        </p:txBody>
      </p:sp>
      <p:sp>
        <p:nvSpPr>
          <p:cNvPr id="3" name="Content Placeholder 2"/>
          <p:cNvSpPr>
            <a:spLocks noGrp="1"/>
          </p:cNvSpPr>
          <p:nvPr>
            <p:ph idx="1"/>
          </p:nvPr>
        </p:nvSpPr>
        <p:spPr/>
        <p:txBody>
          <a:bodyPr/>
          <a:lstStyle/>
          <a:p>
            <a:r>
              <a:rPr lang="en-US" sz="2400" dirty="0"/>
              <a:t>MIPS is a Load/Store Register File machine</a:t>
            </a:r>
            <a:endParaRPr lang="en-US" sz="2400" dirty="0"/>
          </a:p>
          <a:p>
            <a:pPr marL="800100" lvl="1" indent="-342900">
              <a:buFont typeface="Arial" panose="020B0604020202020204" pitchFamily="34" charset="0"/>
              <a:buChar char="•"/>
            </a:pPr>
            <a:r>
              <a:rPr lang="en-US" sz="1800" dirty="0">
                <a:solidFill>
                  <a:schemeClr val="tx1"/>
                </a:solidFill>
              </a:rPr>
              <a:t>Instructions compute only on data in the Register File</a:t>
            </a:r>
            <a:endParaRPr lang="en-US" sz="1800" dirty="0">
              <a:solidFill>
                <a:schemeClr val="tx1"/>
              </a:solidFill>
            </a:endParaRPr>
          </a:p>
          <a:p>
            <a:pPr marL="800100" lvl="1" indent="-342900">
              <a:buFont typeface="Arial" panose="020B0604020202020204" pitchFamily="34" charset="0"/>
              <a:buChar char="•"/>
            </a:pPr>
            <a:r>
              <a:rPr lang="en-US" sz="1800" dirty="0">
                <a:solidFill>
                  <a:schemeClr val="tx1"/>
                </a:solidFill>
              </a:rPr>
              <a:t>Example:</a:t>
            </a:r>
            <a:endParaRPr lang="en-US" sz="1800" dirty="0">
              <a:solidFill>
                <a:schemeClr val="tx1"/>
              </a:solidFill>
            </a:endParaRPr>
          </a:p>
          <a:p>
            <a:pPr marL="1257300" lvl="2" indent="-342900">
              <a:buFont typeface="Arial" panose="020B0604020202020204" pitchFamily="34" charset="0"/>
              <a:buChar char="•"/>
            </a:pPr>
            <a:r>
              <a:rPr lang="en-US" sz="1800" dirty="0">
                <a:solidFill>
                  <a:schemeClr val="tx1"/>
                </a:solidFill>
              </a:rPr>
              <a:t>add R3, R2, R1</a:t>
            </a:r>
            <a:endParaRPr lang="en-US" sz="1800" dirty="0">
              <a:solidFill>
                <a:schemeClr val="tx1"/>
              </a:solidFill>
            </a:endParaRPr>
          </a:p>
          <a:p>
            <a:pPr marL="800100" lvl="1" indent="-342900">
              <a:buFont typeface="Arial" panose="020B0604020202020204" pitchFamily="34" charset="0"/>
              <a:buChar char="•"/>
            </a:pPr>
            <a:r>
              <a:rPr lang="en-US" sz="1800" dirty="0">
                <a:solidFill>
                  <a:schemeClr val="tx1"/>
                </a:solidFill>
              </a:rPr>
              <a:t>But we only have 32 registers in the Register File</a:t>
            </a:r>
            <a:endParaRPr lang="en-US" sz="1800" dirty="0">
              <a:solidFill>
                <a:schemeClr val="tx1"/>
              </a:solidFill>
            </a:endParaRPr>
          </a:p>
          <a:p>
            <a:pPr marL="1257300" lvl="2" indent="-342900">
              <a:buFont typeface="Arial" panose="020B0604020202020204" pitchFamily="34" charset="0"/>
              <a:buChar char="•"/>
            </a:pPr>
            <a:r>
              <a:rPr lang="en-US" sz="1800" dirty="0">
                <a:solidFill>
                  <a:schemeClr val="tx1"/>
                </a:solidFill>
              </a:rPr>
              <a:t>Not enough for a big program</a:t>
            </a:r>
            <a:endParaRPr lang="en-US" sz="1800" dirty="0">
              <a:solidFill>
                <a:schemeClr val="tx1"/>
              </a:solidFill>
            </a:endParaRPr>
          </a:p>
          <a:p>
            <a:pPr marL="342900" lvl="0" indent="-342900">
              <a:buFont typeface="Arial" panose="020B0604020202020204" pitchFamily="34" charset="0"/>
              <a:buChar char="•"/>
            </a:pPr>
            <a:r>
              <a:rPr lang="en-US" sz="2400" dirty="0">
                <a:solidFill>
                  <a:schemeClr val="tx1"/>
                </a:solidFill>
              </a:rPr>
              <a:t>Most data is stored in memory (large, but slow)</a:t>
            </a:r>
            <a:endParaRPr lang="en-US" sz="2400" dirty="0">
              <a:solidFill>
                <a:schemeClr val="tx1"/>
              </a:solidFill>
            </a:endParaRPr>
          </a:p>
          <a:p>
            <a:pPr marL="800100" lvl="1" indent="-342900">
              <a:buFont typeface="Arial" panose="020B0604020202020204" pitchFamily="34" charset="0"/>
              <a:buChar char="•"/>
            </a:pPr>
            <a:r>
              <a:rPr lang="en-US" sz="1800" dirty="0">
                <a:solidFill>
                  <a:schemeClr val="tx1"/>
                </a:solidFill>
              </a:rPr>
              <a:t>Need to transfer the data to the Register File to use it</a:t>
            </a:r>
            <a:endParaRPr lang="en-US" sz="1800" dirty="0">
              <a:solidFill>
                <a:schemeClr val="tx1"/>
              </a:solidFill>
            </a:endParaRPr>
          </a:p>
          <a:p>
            <a:pPr marL="1257300" lvl="2" indent="-342900">
              <a:buFont typeface="Arial" panose="020B0604020202020204" pitchFamily="34" charset="0"/>
              <a:buChar char="•"/>
            </a:pPr>
            <a:r>
              <a:rPr lang="en-US" sz="1800" dirty="0">
                <a:solidFill>
                  <a:schemeClr val="tx1"/>
                </a:solidFill>
              </a:rPr>
              <a:t>Load: load data from memory to the Register File</a:t>
            </a:r>
            <a:endParaRPr lang="en-US" sz="1800" dirty="0">
              <a:solidFill>
                <a:schemeClr val="tx1"/>
              </a:solidFill>
            </a:endParaRPr>
          </a:p>
          <a:p>
            <a:pPr marL="457200" lvl="1" indent="0">
              <a:buFont typeface="Arial" panose="020B0604020202020204" pitchFamily="34" charset="0"/>
              <a:buNone/>
            </a:pPr>
            <a:endParaRPr lang="en-US" sz="1800" dirty="0">
              <a:solidFill>
                <a:schemeClr val="tx1"/>
              </a:solidFill>
            </a:endParaRPr>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pic>
        <p:nvPicPr>
          <p:cNvPr id="5" name="图片 4" descr="图片3"/>
          <p:cNvPicPr>
            <a:picLocks noChangeAspect="1"/>
          </p:cNvPicPr>
          <p:nvPr>
            <p:custDataLst>
              <p:tags r:id="rId1"/>
            </p:custDataLst>
          </p:nvPr>
        </p:nvPicPr>
        <p:blipFill>
          <a:blip r:embed="rId2"/>
          <a:stretch>
            <a:fillRect/>
          </a:stretch>
        </p:blipFill>
        <p:spPr>
          <a:xfrm>
            <a:off x="7104380" y="1340485"/>
            <a:ext cx="2011680" cy="3185160"/>
          </a:xfrm>
          <a:prstGeom prst="rect">
            <a:avLst/>
          </a:prstGeom>
        </p:spPr>
      </p:pic>
      <p:sp>
        <p:nvSpPr>
          <p:cNvPr id="6" name="文本框 5"/>
          <p:cNvSpPr txBox="1"/>
          <p:nvPr/>
        </p:nvSpPr>
        <p:spPr>
          <a:xfrm>
            <a:off x="7104380" y="4940935"/>
            <a:ext cx="2078990" cy="521970"/>
          </a:xfrm>
          <a:prstGeom prst="rect">
            <a:avLst/>
          </a:prstGeom>
          <a:solidFill>
            <a:srgbClr val="0070C0"/>
          </a:solidFill>
          <a:ln>
            <a:solidFill>
              <a:schemeClr val="tx1"/>
            </a:solidFill>
          </a:ln>
        </p:spPr>
        <p:txBody>
          <a:bodyPr wrap="square" rtlCol="0">
            <a:spAutoFit/>
          </a:bodyPr>
          <a:lstStyle/>
          <a:p>
            <a:r>
              <a:rPr lang="en-US" altLang="zh-CN" sz="1400" b="1">
                <a:solidFill>
                  <a:schemeClr val="tx1"/>
                </a:solidFill>
              </a:rPr>
              <a:t>              </a:t>
            </a:r>
            <a:r>
              <a:rPr lang="en-US" altLang="zh-CN" sz="1400" b="1">
                <a:solidFill>
                  <a:schemeClr val="bg1"/>
                </a:solidFill>
              </a:rPr>
              <a:t>Compute</a:t>
            </a:r>
            <a:endParaRPr lang="en-US" altLang="zh-CN" sz="1400" b="1">
              <a:solidFill>
                <a:schemeClr val="bg1"/>
              </a:solidFill>
            </a:endParaRPr>
          </a:p>
          <a:p>
            <a:r>
              <a:rPr lang="en-US" altLang="zh-CN" sz="1400" b="1">
                <a:solidFill>
                  <a:schemeClr val="bg1"/>
                </a:solidFill>
              </a:rPr>
              <a:t>(Add, Sub, Multiply, ect.)</a:t>
            </a:r>
            <a:endParaRPr lang="en-US" altLang="zh-CN" sz="1400" b="1">
              <a:solidFill>
                <a:schemeClr val="bg1"/>
              </a:solidFill>
            </a:endParaRPr>
          </a:p>
        </p:txBody>
      </p:sp>
      <p:sp>
        <p:nvSpPr>
          <p:cNvPr id="7" name="上下箭头 6"/>
          <p:cNvSpPr/>
          <p:nvPr/>
        </p:nvSpPr>
        <p:spPr>
          <a:xfrm>
            <a:off x="8040370" y="4509135"/>
            <a:ext cx="241300" cy="431165"/>
          </a:xfrm>
          <a:prstGeom prst="upDown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3"/>
          <a:stretch>
            <a:fillRect/>
          </a:stretch>
        </p:blipFill>
        <p:spPr>
          <a:xfrm>
            <a:off x="9911080" y="1340485"/>
            <a:ext cx="1859280" cy="5349240"/>
          </a:xfrm>
          <a:prstGeom prst="rect">
            <a:avLst/>
          </a:prstGeom>
        </p:spPr>
      </p:pic>
      <p:sp>
        <p:nvSpPr>
          <p:cNvPr id="9" name="左右箭头 8"/>
          <p:cNvSpPr/>
          <p:nvPr/>
        </p:nvSpPr>
        <p:spPr>
          <a:xfrm>
            <a:off x="9120505" y="2853055"/>
            <a:ext cx="790575" cy="316230"/>
          </a:xfrm>
          <a:prstGeom prst="lef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9052560" y="3199130"/>
            <a:ext cx="926465" cy="460375"/>
          </a:xfrm>
          <a:prstGeom prst="rect">
            <a:avLst/>
          </a:prstGeom>
          <a:noFill/>
        </p:spPr>
        <p:txBody>
          <a:bodyPr wrap="square" rtlCol="0">
            <a:spAutoFit/>
          </a:bodyPr>
          <a:lstStyle/>
          <a:p>
            <a:r>
              <a:rPr lang="en-US" altLang="zh-CN" sz="1200" b="1"/>
              <a:t>Read/Write     Data</a:t>
            </a:r>
            <a:endParaRPr lang="en-US" altLang="zh-CN" sz="1200" b="1"/>
          </a:p>
        </p:txBody>
      </p:sp>
      <p:sp>
        <p:nvSpPr>
          <p:cNvPr id="11" name="矩形 10"/>
          <p:cNvSpPr/>
          <p:nvPr/>
        </p:nvSpPr>
        <p:spPr>
          <a:xfrm>
            <a:off x="10200640" y="4525645"/>
            <a:ext cx="1296035" cy="27178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7602220" y="2997200"/>
            <a:ext cx="1059815" cy="248285"/>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箭头连接符 12"/>
          <p:cNvCxnSpPr>
            <a:stCxn id="11" idx="1"/>
            <a:endCxn id="12" idx="3"/>
          </p:cNvCxnSpPr>
          <p:nvPr/>
        </p:nvCxnSpPr>
        <p:spPr>
          <a:xfrm flipH="1" flipV="1">
            <a:off x="8662035" y="3121660"/>
            <a:ext cx="1538605" cy="1539875"/>
          </a:xfrm>
          <a:prstGeom prst="straightConnector1">
            <a:avLst/>
          </a:prstGeom>
          <a:ln w="381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6328651" y="5901891"/>
            <a:ext cx="3423438" cy="707886"/>
          </a:xfrm>
          <a:prstGeom prst="rect">
            <a:avLst/>
          </a:prstGeom>
        </p:spPr>
        <p:txBody>
          <a:bodyPr wrap="none">
            <a:spAutoFit/>
          </a:bodyPr>
          <a:lstStyle/>
          <a:p>
            <a:r>
              <a:rPr lang="en-US" sz="2000" b="1" dirty="0">
                <a:solidFill>
                  <a:srgbClr val="FF0000"/>
                </a:solidFill>
              </a:rPr>
              <a:t>register: a multi-bit D Flip-Flop</a:t>
            </a:r>
            <a:endParaRPr lang="en-US" sz="2000" b="1" dirty="0">
              <a:solidFill>
                <a:srgbClr val="FF0000"/>
              </a:solidFill>
            </a:endParaRPr>
          </a:p>
          <a:p>
            <a:r>
              <a:rPr lang="en-US" sz="2000" b="1" dirty="0">
                <a:solidFill>
                  <a:srgbClr val="FF0000"/>
                </a:solidFill>
              </a:rPr>
              <a:t>register file: a set of registers</a:t>
            </a:r>
            <a:endParaRPr lang="en-US" sz="2000" b="1" dirty="0">
              <a:solidFill>
                <a:srgbClr val="FF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and Register</a:t>
            </a:r>
            <a:endParaRPr lang="en-US" dirty="0"/>
          </a:p>
        </p:txBody>
      </p:sp>
      <p:sp>
        <p:nvSpPr>
          <p:cNvPr id="3" name="Content Placeholder 2"/>
          <p:cNvSpPr>
            <a:spLocks noGrp="1"/>
          </p:cNvSpPr>
          <p:nvPr>
            <p:ph idx="1"/>
          </p:nvPr>
        </p:nvSpPr>
        <p:spPr/>
        <p:txBody>
          <a:bodyPr/>
          <a:lstStyle/>
          <a:p>
            <a:r>
              <a:rPr lang="en-US" sz="2400" dirty="0"/>
              <a:t>MIPS is a Load/Store Register File machine</a:t>
            </a:r>
            <a:endParaRPr lang="en-US" sz="2400" dirty="0"/>
          </a:p>
          <a:p>
            <a:pPr marL="800100" lvl="1" indent="-342900">
              <a:buFont typeface="Arial" panose="020B0604020202020204" pitchFamily="34" charset="0"/>
              <a:buChar char="•"/>
            </a:pPr>
            <a:r>
              <a:rPr lang="en-US" sz="1800" dirty="0">
                <a:solidFill>
                  <a:schemeClr val="tx1"/>
                </a:solidFill>
              </a:rPr>
              <a:t>Instructions compute only on data in the Register File</a:t>
            </a:r>
            <a:endParaRPr lang="en-US" sz="1800" dirty="0">
              <a:solidFill>
                <a:schemeClr val="tx1"/>
              </a:solidFill>
            </a:endParaRPr>
          </a:p>
          <a:p>
            <a:pPr marL="800100" lvl="1" indent="-342900">
              <a:buFont typeface="Arial" panose="020B0604020202020204" pitchFamily="34" charset="0"/>
              <a:buChar char="•"/>
            </a:pPr>
            <a:r>
              <a:rPr lang="en-US" sz="1800" dirty="0">
                <a:solidFill>
                  <a:schemeClr val="tx1"/>
                </a:solidFill>
              </a:rPr>
              <a:t>Example:</a:t>
            </a:r>
            <a:endParaRPr lang="en-US" sz="1800" dirty="0">
              <a:solidFill>
                <a:schemeClr val="tx1"/>
              </a:solidFill>
            </a:endParaRPr>
          </a:p>
          <a:p>
            <a:pPr marL="1257300" lvl="2" indent="-342900">
              <a:buFont typeface="Arial" panose="020B0604020202020204" pitchFamily="34" charset="0"/>
              <a:buChar char="•"/>
            </a:pPr>
            <a:r>
              <a:rPr lang="en-US" sz="1800" dirty="0">
                <a:solidFill>
                  <a:schemeClr val="tx1"/>
                </a:solidFill>
              </a:rPr>
              <a:t>add R3, R2, R1</a:t>
            </a:r>
            <a:endParaRPr lang="en-US" sz="1800" dirty="0">
              <a:solidFill>
                <a:schemeClr val="tx1"/>
              </a:solidFill>
            </a:endParaRPr>
          </a:p>
          <a:p>
            <a:pPr marL="800100" lvl="1" indent="-342900">
              <a:buFont typeface="Arial" panose="020B0604020202020204" pitchFamily="34" charset="0"/>
              <a:buChar char="•"/>
            </a:pPr>
            <a:r>
              <a:rPr lang="en-US" sz="1800" dirty="0">
                <a:solidFill>
                  <a:schemeClr val="tx1"/>
                </a:solidFill>
              </a:rPr>
              <a:t>But we only have 32 registers in the Register File</a:t>
            </a:r>
            <a:endParaRPr lang="en-US" sz="1800" dirty="0">
              <a:solidFill>
                <a:schemeClr val="tx1"/>
              </a:solidFill>
            </a:endParaRPr>
          </a:p>
          <a:p>
            <a:pPr marL="1257300" lvl="2" indent="-342900">
              <a:buFont typeface="Arial" panose="020B0604020202020204" pitchFamily="34" charset="0"/>
              <a:buChar char="•"/>
            </a:pPr>
            <a:r>
              <a:rPr lang="en-US" sz="1800" dirty="0">
                <a:solidFill>
                  <a:schemeClr val="tx1"/>
                </a:solidFill>
              </a:rPr>
              <a:t>Not enough for a big program</a:t>
            </a:r>
            <a:endParaRPr lang="en-US" sz="1800" dirty="0">
              <a:solidFill>
                <a:schemeClr val="tx1"/>
              </a:solidFill>
            </a:endParaRPr>
          </a:p>
          <a:p>
            <a:pPr marL="342900" lvl="0" indent="-342900">
              <a:buFont typeface="Arial" panose="020B0604020202020204" pitchFamily="34" charset="0"/>
              <a:buChar char="•"/>
            </a:pPr>
            <a:r>
              <a:rPr lang="en-US" sz="2400" dirty="0">
                <a:solidFill>
                  <a:schemeClr val="tx1"/>
                </a:solidFill>
              </a:rPr>
              <a:t>Most data is stored in memory (large, but slow)</a:t>
            </a:r>
            <a:endParaRPr lang="en-US" sz="2400" dirty="0">
              <a:solidFill>
                <a:schemeClr val="tx1"/>
              </a:solidFill>
            </a:endParaRPr>
          </a:p>
          <a:p>
            <a:pPr marL="800100" lvl="1" indent="-342900">
              <a:buFont typeface="Arial" panose="020B0604020202020204" pitchFamily="34" charset="0"/>
              <a:buChar char="•"/>
            </a:pPr>
            <a:r>
              <a:rPr lang="en-US" sz="1800" dirty="0">
                <a:solidFill>
                  <a:schemeClr val="tx1"/>
                </a:solidFill>
              </a:rPr>
              <a:t>Need to transfer the data to the Register File to use it</a:t>
            </a:r>
            <a:endParaRPr lang="en-US" sz="1800" dirty="0">
              <a:solidFill>
                <a:schemeClr val="tx1"/>
              </a:solidFill>
            </a:endParaRPr>
          </a:p>
          <a:p>
            <a:pPr marL="1257300" lvl="2" indent="-342900">
              <a:buFont typeface="Arial" panose="020B0604020202020204" pitchFamily="34" charset="0"/>
              <a:buChar char="•"/>
            </a:pPr>
            <a:r>
              <a:rPr lang="en-US" sz="1800" dirty="0">
                <a:solidFill>
                  <a:schemeClr val="tx1"/>
                </a:solidFill>
              </a:rPr>
              <a:t>Load: load data from memory to the Register File</a:t>
            </a:r>
            <a:endParaRPr lang="en-US" sz="1800" dirty="0">
              <a:solidFill>
                <a:schemeClr val="tx1"/>
              </a:solidFill>
            </a:endParaRPr>
          </a:p>
          <a:p>
            <a:pPr marL="1257300" lvl="2" indent="-342900">
              <a:buFont typeface="Arial" panose="020B0604020202020204" pitchFamily="34" charset="0"/>
              <a:buChar char="•"/>
            </a:pPr>
            <a:r>
              <a:rPr lang="en-US" sz="1800" dirty="0">
                <a:solidFill>
                  <a:schemeClr val="tx1"/>
                </a:solidFill>
              </a:rPr>
              <a:t>Store: store data to the memory from the register File</a:t>
            </a:r>
            <a:endParaRPr lang="en-US" sz="1800" dirty="0">
              <a:solidFill>
                <a:schemeClr val="tx1"/>
              </a:solidFill>
            </a:endParaRPr>
          </a:p>
          <a:p>
            <a:pPr marL="914400" lvl="2" indent="0">
              <a:buFont typeface="Arial" panose="020B0604020202020204" pitchFamily="34" charset="0"/>
              <a:buNone/>
            </a:pPr>
            <a:r>
              <a:rPr lang="en-US" sz="1800" dirty="0">
                <a:solidFill>
                  <a:schemeClr val="tx1"/>
                </a:solidFill>
              </a:rPr>
              <a:t>      </a:t>
            </a:r>
            <a:endParaRPr lang="en-US" sz="1800" dirty="0">
              <a:solidFill>
                <a:schemeClr val="tx1"/>
              </a:solidFill>
            </a:endParaRPr>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pic>
        <p:nvPicPr>
          <p:cNvPr id="5" name="图片 4" descr="图片3"/>
          <p:cNvPicPr>
            <a:picLocks noChangeAspect="1"/>
          </p:cNvPicPr>
          <p:nvPr>
            <p:custDataLst>
              <p:tags r:id="rId1"/>
            </p:custDataLst>
          </p:nvPr>
        </p:nvPicPr>
        <p:blipFill>
          <a:blip r:embed="rId2"/>
          <a:stretch>
            <a:fillRect/>
          </a:stretch>
        </p:blipFill>
        <p:spPr>
          <a:xfrm>
            <a:off x="7104380" y="1340485"/>
            <a:ext cx="2011680" cy="3185160"/>
          </a:xfrm>
          <a:prstGeom prst="rect">
            <a:avLst/>
          </a:prstGeom>
        </p:spPr>
      </p:pic>
      <p:sp>
        <p:nvSpPr>
          <p:cNvPr id="6" name="文本框 5"/>
          <p:cNvSpPr txBox="1"/>
          <p:nvPr/>
        </p:nvSpPr>
        <p:spPr>
          <a:xfrm>
            <a:off x="7104380" y="4940935"/>
            <a:ext cx="2078990" cy="521970"/>
          </a:xfrm>
          <a:prstGeom prst="rect">
            <a:avLst/>
          </a:prstGeom>
          <a:solidFill>
            <a:srgbClr val="0070C0"/>
          </a:solidFill>
          <a:ln>
            <a:solidFill>
              <a:schemeClr val="tx1"/>
            </a:solidFill>
          </a:ln>
        </p:spPr>
        <p:txBody>
          <a:bodyPr wrap="square" rtlCol="0">
            <a:spAutoFit/>
          </a:bodyPr>
          <a:lstStyle/>
          <a:p>
            <a:r>
              <a:rPr lang="en-US" altLang="zh-CN" sz="1400" b="1">
                <a:solidFill>
                  <a:schemeClr val="tx1"/>
                </a:solidFill>
              </a:rPr>
              <a:t>              </a:t>
            </a:r>
            <a:r>
              <a:rPr lang="en-US" altLang="zh-CN" sz="1400" b="1">
                <a:solidFill>
                  <a:schemeClr val="bg1"/>
                </a:solidFill>
              </a:rPr>
              <a:t>Compute</a:t>
            </a:r>
            <a:endParaRPr lang="en-US" altLang="zh-CN" sz="1400" b="1">
              <a:solidFill>
                <a:schemeClr val="bg1"/>
              </a:solidFill>
            </a:endParaRPr>
          </a:p>
          <a:p>
            <a:r>
              <a:rPr lang="en-US" altLang="zh-CN" sz="1400" b="1">
                <a:solidFill>
                  <a:schemeClr val="bg1"/>
                </a:solidFill>
              </a:rPr>
              <a:t>(Add, Sub, Multiply, ect.)</a:t>
            </a:r>
            <a:endParaRPr lang="en-US" altLang="zh-CN" sz="1400" b="1">
              <a:solidFill>
                <a:schemeClr val="bg1"/>
              </a:solidFill>
            </a:endParaRPr>
          </a:p>
        </p:txBody>
      </p:sp>
      <p:sp>
        <p:nvSpPr>
          <p:cNvPr id="7" name="上下箭头 6"/>
          <p:cNvSpPr/>
          <p:nvPr/>
        </p:nvSpPr>
        <p:spPr>
          <a:xfrm>
            <a:off x="8040370" y="4509135"/>
            <a:ext cx="241300" cy="431165"/>
          </a:xfrm>
          <a:prstGeom prst="upDown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3"/>
          <a:stretch>
            <a:fillRect/>
          </a:stretch>
        </p:blipFill>
        <p:spPr>
          <a:xfrm>
            <a:off x="9911080" y="1340485"/>
            <a:ext cx="1859280" cy="5349240"/>
          </a:xfrm>
          <a:prstGeom prst="rect">
            <a:avLst/>
          </a:prstGeom>
        </p:spPr>
      </p:pic>
      <p:sp>
        <p:nvSpPr>
          <p:cNvPr id="9" name="左右箭头 8"/>
          <p:cNvSpPr/>
          <p:nvPr/>
        </p:nvSpPr>
        <p:spPr>
          <a:xfrm>
            <a:off x="9120505" y="2853055"/>
            <a:ext cx="790575" cy="316230"/>
          </a:xfrm>
          <a:prstGeom prst="lef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9052560" y="3199130"/>
            <a:ext cx="926465" cy="460375"/>
          </a:xfrm>
          <a:prstGeom prst="rect">
            <a:avLst/>
          </a:prstGeom>
          <a:noFill/>
        </p:spPr>
        <p:txBody>
          <a:bodyPr wrap="square" rtlCol="0">
            <a:spAutoFit/>
          </a:bodyPr>
          <a:lstStyle/>
          <a:p>
            <a:r>
              <a:rPr lang="en-US" altLang="zh-CN" sz="1200" b="1"/>
              <a:t>Read/Write     Data</a:t>
            </a:r>
            <a:endParaRPr lang="en-US" altLang="zh-CN" sz="1200" b="1"/>
          </a:p>
        </p:txBody>
      </p:sp>
      <p:sp>
        <p:nvSpPr>
          <p:cNvPr id="11" name="矩形 10"/>
          <p:cNvSpPr/>
          <p:nvPr/>
        </p:nvSpPr>
        <p:spPr>
          <a:xfrm>
            <a:off x="10192385" y="2934335"/>
            <a:ext cx="1296035" cy="27178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7630795" y="3411220"/>
            <a:ext cx="1059815" cy="248285"/>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箭头连接符 12"/>
          <p:cNvCxnSpPr>
            <a:stCxn id="12" idx="3"/>
            <a:endCxn id="11" idx="1"/>
          </p:cNvCxnSpPr>
          <p:nvPr/>
        </p:nvCxnSpPr>
        <p:spPr>
          <a:xfrm flipV="1">
            <a:off x="8690610" y="3070225"/>
            <a:ext cx="1501775" cy="465455"/>
          </a:xfrm>
          <a:prstGeom prst="straightConnector1">
            <a:avLst/>
          </a:prstGeom>
          <a:ln w="381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6328651" y="5901891"/>
            <a:ext cx="3423438" cy="707886"/>
          </a:xfrm>
          <a:prstGeom prst="rect">
            <a:avLst/>
          </a:prstGeom>
        </p:spPr>
        <p:txBody>
          <a:bodyPr wrap="none">
            <a:spAutoFit/>
          </a:bodyPr>
          <a:lstStyle/>
          <a:p>
            <a:r>
              <a:rPr lang="en-US" sz="2000" b="1" dirty="0">
                <a:solidFill>
                  <a:srgbClr val="FF0000"/>
                </a:solidFill>
              </a:rPr>
              <a:t>register: a multi-bit D Flip-Flop</a:t>
            </a:r>
            <a:endParaRPr lang="en-US" sz="2000" b="1" dirty="0">
              <a:solidFill>
                <a:srgbClr val="FF0000"/>
              </a:solidFill>
            </a:endParaRPr>
          </a:p>
          <a:p>
            <a:r>
              <a:rPr lang="en-US" sz="2000" b="1" dirty="0">
                <a:solidFill>
                  <a:srgbClr val="FF0000"/>
                </a:solidFill>
              </a:rPr>
              <a:t>register file: a set of registers</a:t>
            </a:r>
            <a:endParaRPr lang="en-US" sz="2000" b="1" dirty="0">
              <a:solidFill>
                <a:srgbClr val="FF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Organization</a:t>
            </a:r>
            <a:endParaRPr lang="en-US" dirty="0"/>
          </a:p>
        </p:txBody>
      </p:sp>
      <p:sp>
        <p:nvSpPr>
          <p:cNvPr id="3" name="Content Placeholder 2"/>
          <p:cNvSpPr>
            <a:spLocks noGrp="1"/>
          </p:cNvSpPr>
          <p:nvPr>
            <p:ph idx="1"/>
          </p:nvPr>
        </p:nvSpPr>
        <p:spPr/>
        <p:txBody>
          <a:bodyPr/>
          <a:lstStyle/>
          <a:p>
            <a:r>
              <a:rPr lang="en-US" sz="2400"/>
              <a:t>Memory is a large 1-dimension array</a:t>
            </a:r>
            <a:endParaRPr lang="en-US" sz="2400"/>
          </a:p>
          <a:p>
            <a:r>
              <a:rPr lang="en-US" sz="2400"/>
              <a:t>Each location is one byte (8 bits)</a:t>
            </a:r>
            <a:endParaRPr lang="en-US" sz="24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Organization</a:t>
            </a:r>
            <a:endParaRPr lang="en-US" dirty="0"/>
          </a:p>
        </p:txBody>
      </p:sp>
      <p:sp>
        <p:nvSpPr>
          <p:cNvPr id="3" name="Content Placeholder 2"/>
          <p:cNvSpPr>
            <a:spLocks noGrp="1"/>
          </p:cNvSpPr>
          <p:nvPr>
            <p:ph idx="1"/>
          </p:nvPr>
        </p:nvSpPr>
        <p:spPr/>
        <p:txBody>
          <a:bodyPr/>
          <a:lstStyle/>
          <a:p>
            <a:r>
              <a:rPr lang="en-US" sz="2400"/>
              <a:t>Memory is a large 1-dimension array</a:t>
            </a:r>
            <a:endParaRPr lang="en-US" sz="2400"/>
          </a:p>
          <a:p>
            <a:r>
              <a:rPr lang="en-US" sz="2400"/>
              <a:t>Each location is one byte (8 bits)</a:t>
            </a:r>
            <a:endParaRPr lang="en-US" sz="24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aphicFrame>
        <p:nvGraphicFramePr>
          <p:cNvPr id="5" name="表格 4"/>
          <p:cNvGraphicFramePr/>
          <p:nvPr>
            <p:custDataLst>
              <p:tags r:id="rId1"/>
            </p:custDataLst>
          </p:nvPr>
        </p:nvGraphicFramePr>
        <p:xfrm>
          <a:off x="9120505" y="1677035"/>
          <a:ext cx="1254760" cy="4704080"/>
        </p:xfrm>
        <a:graphic>
          <a:graphicData uri="http://schemas.openxmlformats.org/drawingml/2006/table">
            <a:tbl>
              <a:tblPr firstRow="1" bandRow="1">
                <a:tableStyleId>{5C22544A-7EE6-4342-B048-85BDC9FD1C3A}</a:tableStyleId>
              </a:tblPr>
              <a:tblGrid>
                <a:gridCol w="1254760"/>
              </a:tblGrid>
              <a:tr h="294005">
                <a:tc>
                  <a:txBody>
                    <a:bodyPr/>
                    <a:lstStyle/>
                    <a:p>
                      <a:pPr>
                        <a:lnSpc>
                          <a:spcPct val="70000"/>
                        </a:lnSpc>
                        <a:buNone/>
                      </a:pPr>
                      <a:r>
                        <a:rPr lang="en-US" altLang="zh-CN" sz="1400" b="0">
                          <a:solidFill>
                            <a:schemeClr val="tx1"/>
                          </a:solidFill>
                          <a:cs typeface="+mn-lt"/>
                        </a:rPr>
                        <a:t>8 bits of data</a:t>
                      </a:r>
                      <a:endParaRPr lang="en-US" altLang="zh-CN" sz="14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zh-CN" altLang="en-US" sz="140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8" name="组合 7"/>
          <p:cNvGrpSpPr/>
          <p:nvPr/>
        </p:nvGrpSpPr>
        <p:grpSpPr>
          <a:xfrm>
            <a:off x="9053195" y="6483350"/>
            <a:ext cx="1363345" cy="368300"/>
            <a:chOff x="14030" y="10217"/>
            <a:chExt cx="2147" cy="580"/>
          </a:xfrm>
        </p:grpSpPr>
        <p:cxnSp>
          <p:nvCxnSpPr>
            <p:cNvPr id="6" name="直接箭头连接符 5"/>
            <p:cNvCxnSpPr/>
            <p:nvPr/>
          </p:nvCxnSpPr>
          <p:spPr>
            <a:xfrm flipV="1">
              <a:off x="14030" y="10218"/>
              <a:ext cx="2147" cy="3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14476" y="10217"/>
              <a:ext cx="1370" cy="580"/>
            </a:xfrm>
            <a:prstGeom prst="rect">
              <a:avLst/>
            </a:prstGeom>
            <a:noFill/>
          </p:spPr>
          <p:txBody>
            <a:bodyPr wrap="square" rtlCol="0">
              <a:spAutoFit/>
            </a:bodyPr>
            <a:lstStyle/>
            <a:p>
              <a:r>
                <a:rPr lang="en-US" altLang="zh-CN"/>
                <a:t>8 bits</a:t>
              </a:r>
              <a:endParaRPr lang="en-US" altLang="zh-CN"/>
            </a:p>
          </p:txBody>
        </p:sp>
      </p:grpSp>
      <p:sp>
        <p:nvSpPr>
          <p:cNvPr id="9" name="文本框 8"/>
          <p:cNvSpPr txBox="1"/>
          <p:nvPr/>
        </p:nvSpPr>
        <p:spPr>
          <a:xfrm>
            <a:off x="9191625" y="1339215"/>
            <a:ext cx="1031875" cy="368300"/>
          </a:xfrm>
          <a:prstGeom prst="rect">
            <a:avLst/>
          </a:prstGeom>
          <a:noFill/>
        </p:spPr>
        <p:txBody>
          <a:bodyPr wrap="square" rtlCol="0">
            <a:spAutoFit/>
          </a:bodyPr>
          <a:lstStyle/>
          <a:p>
            <a:r>
              <a:rPr lang="en-US" altLang="zh-CN" b="1"/>
              <a:t>Memory</a:t>
            </a:r>
            <a:endParaRPr lang="en-US" altLang="zh-CN" b="1"/>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Organization</a:t>
            </a:r>
            <a:endParaRPr lang="en-US" dirty="0"/>
          </a:p>
        </p:txBody>
      </p:sp>
      <p:sp>
        <p:nvSpPr>
          <p:cNvPr id="3" name="Content Placeholder 2"/>
          <p:cNvSpPr>
            <a:spLocks noGrp="1"/>
          </p:cNvSpPr>
          <p:nvPr>
            <p:ph idx="1"/>
          </p:nvPr>
        </p:nvSpPr>
        <p:spPr/>
        <p:txBody>
          <a:bodyPr/>
          <a:lstStyle/>
          <a:p>
            <a:r>
              <a:rPr lang="en-US" sz="2400"/>
              <a:t>Memory is a large 1-dimension array</a:t>
            </a:r>
            <a:endParaRPr lang="en-US" sz="2400"/>
          </a:p>
          <a:p>
            <a:r>
              <a:rPr lang="en-US" sz="2400"/>
              <a:t>Each location is one byte (8 bits)</a:t>
            </a:r>
            <a:endParaRPr lang="en-US" sz="2400"/>
          </a:p>
          <a:p>
            <a:r>
              <a:rPr lang="en-US" sz="2400"/>
              <a:t>A memory address indexes into the array</a:t>
            </a:r>
            <a:endParaRPr lang="en-US" sz="24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aphicFrame>
        <p:nvGraphicFramePr>
          <p:cNvPr id="5" name="表格 4"/>
          <p:cNvGraphicFramePr/>
          <p:nvPr>
            <p:custDataLst>
              <p:tags r:id="rId1"/>
            </p:custDataLst>
          </p:nvPr>
        </p:nvGraphicFramePr>
        <p:xfrm>
          <a:off x="9120505" y="1677035"/>
          <a:ext cx="1254760" cy="4704080"/>
        </p:xfrm>
        <a:graphic>
          <a:graphicData uri="http://schemas.openxmlformats.org/drawingml/2006/table">
            <a:tbl>
              <a:tblPr firstRow="1" bandRow="1">
                <a:tableStyleId>{5C22544A-7EE6-4342-B048-85BDC9FD1C3A}</a:tableStyleId>
              </a:tblPr>
              <a:tblGrid>
                <a:gridCol w="1254760"/>
              </a:tblGrid>
              <a:tr h="294005">
                <a:tc>
                  <a:txBody>
                    <a:bodyPr/>
                    <a:lstStyle/>
                    <a:p>
                      <a:pPr>
                        <a:lnSpc>
                          <a:spcPct val="70000"/>
                        </a:lnSpc>
                        <a:buNone/>
                      </a:pPr>
                      <a:r>
                        <a:rPr lang="en-US" altLang="zh-CN" sz="1400" b="0">
                          <a:solidFill>
                            <a:schemeClr val="tx1"/>
                          </a:solidFill>
                          <a:cs typeface="+mn-lt"/>
                        </a:rPr>
                        <a:t>8 bits of data</a:t>
                      </a:r>
                      <a:endParaRPr lang="en-US" altLang="zh-CN" sz="14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zh-CN" altLang="en-US" sz="140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8" name="组合 7"/>
          <p:cNvGrpSpPr/>
          <p:nvPr/>
        </p:nvGrpSpPr>
        <p:grpSpPr>
          <a:xfrm>
            <a:off x="9053195" y="6483350"/>
            <a:ext cx="1363345" cy="368300"/>
            <a:chOff x="14030" y="10217"/>
            <a:chExt cx="2147" cy="580"/>
          </a:xfrm>
        </p:grpSpPr>
        <p:cxnSp>
          <p:nvCxnSpPr>
            <p:cNvPr id="6" name="直接箭头连接符 5"/>
            <p:cNvCxnSpPr/>
            <p:nvPr/>
          </p:nvCxnSpPr>
          <p:spPr>
            <a:xfrm flipV="1">
              <a:off x="14030" y="10218"/>
              <a:ext cx="2147" cy="3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14476" y="10217"/>
              <a:ext cx="1370" cy="580"/>
            </a:xfrm>
            <a:prstGeom prst="rect">
              <a:avLst/>
            </a:prstGeom>
            <a:noFill/>
          </p:spPr>
          <p:txBody>
            <a:bodyPr wrap="square" rtlCol="0">
              <a:spAutoFit/>
            </a:bodyPr>
            <a:lstStyle/>
            <a:p>
              <a:r>
                <a:rPr lang="en-US" altLang="zh-CN"/>
                <a:t>8 bits</a:t>
              </a:r>
              <a:endParaRPr lang="en-US" altLang="zh-CN"/>
            </a:p>
          </p:txBody>
        </p:sp>
      </p:grpSp>
      <p:sp>
        <p:nvSpPr>
          <p:cNvPr id="9" name="文本框 8"/>
          <p:cNvSpPr txBox="1"/>
          <p:nvPr/>
        </p:nvSpPr>
        <p:spPr>
          <a:xfrm>
            <a:off x="9191625" y="1339215"/>
            <a:ext cx="1031875" cy="368300"/>
          </a:xfrm>
          <a:prstGeom prst="rect">
            <a:avLst/>
          </a:prstGeom>
          <a:noFill/>
        </p:spPr>
        <p:txBody>
          <a:bodyPr wrap="square" rtlCol="0">
            <a:spAutoFit/>
          </a:bodyPr>
          <a:lstStyle/>
          <a:p>
            <a:r>
              <a:rPr lang="en-US" altLang="zh-CN" b="1"/>
              <a:t>Memory</a:t>
            </a:r>
            <a:endParaRPr lang="en-US" altLang="zh-CN" b="1"/>
          </a:p>
        </p:txBody>
      </p:sp>
      <p:sp>
        <p:nvSpPr>
          <p:cNvPr id="11" name="文本框 10"/>
          <p:cNvSpPr txBox="1"/>
          <p:nvPr/>
        </p:nvSpPr>
        <p:spPr>
          <a:xfrm>
            <a:off x="7752080" y="1341120"/>
            <a:ext cx="1031875" cy="368300"/>
          </a:xfrm>
          <a:prstGeom prst="rect">
            <a:avLst/>
          </a:prstGeom>
          <a:noFill/>
        </p:spPr>
        <p:txBody>
          <a:bodyPr wrap="square" rtlCol="0">
            <a:spAutoFit/>
          </a:bodyPr>
          <a:lstStyle/>
          <a:p>
            <a:r>
              <a:rPr lang="en-US" altLang="zh-CN" b="1"/>
              <a:t>Address</a:t>
            </a:r>
            <a:endParaRPr lang="en-US" altLang="zh-CN" b="1"/>
          </a:p>
        </p:txBody>
      </p:sp>
      <p:sp>
        <p:nvSpPr>
          <p:cNvPr id="12" name="文本框 11"/>
          <p:cNvSpPr txBox="1"/>
          <p:nvPr/>
        </p:nvSpPr>
        <p:spPr>
          <a:xfrm>
            <a:off x="7247890" y="1677035"/>
            <a:ext cx="1602740" cy="645160"/>
          </a:xfrm>
          <a:prstGeom prst="rect">
            <a:avLst/>
          </a:prstGeom>
          <a:noFill/>
        </p:spPr>
        <p:txBody>
          <a:bodyPr wrap="square" rtlCol="0">
            <a:spAutoFit/>
          </a:bodyPr>
          <a:lstStyle/>
          <a:p>
            <a:r>
              <a:rPr lang="en-US" altLang="zh-CN"/>
              <a:t>4,294,967,295</a:t>
            </a:r>
            <a:endParaRPr lang="en-US" altLang="zh-CN"/>
          </a:p>
          <a:p>
            <a:r>
              <a:rPr lang="en-US" altLang="zh-CN"/>
              <a:t>          (=2</a:t>
            </a:r>
            <a:r>
              <a:rPr lang="en-US" altLang="zh-CN" baseline="30000"/>
              <a:t>32</a:t>
            </a:r>
            <a:r>
              <a:rPr lang="en-US" altLang="zh-CN"/>
              <a:t> - 1)</a:t>
            </a:r>
            <a:endParaRPr lang="en-US" altLang="zh-CN"/>
          </a:p>
        </p:txBody>
      </p:sp>
      <p:cxnSp>
        <p:nvCxnSpPr>
          <p:cNvPr id="13" name="直接箭头连接符 12"/>
          <p:cNvCxnSpPr/>
          <p:nvPr/>
        </p:nvCxnSpPr>
        <p:spPr>
          <a:xfrm>
            <a:off x="8760460" y="1844675"/>
            <a:ext cx="360045"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a:off x="8760460" y="5661025"/>
            <a:ext cx="360045"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a:off x="8760460" y="5949315"/>
            <a:ext cx="360045"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a:off x="8760460" y="6216650"/>
            <a:ext cx="360045"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8441055" y="6012815"/>
            <a:ext cx="288290" cy="368300"/>
          </a:xfrm>
          <a:prstGeom prst="rect">
            <a:avLst/>
          </a:prstGeom>
          <a:noFill/>
        </p:spPr>
        <p:txBody>
          <a:bodyPr wrap="square" rtlCol="0">
            <a:spAutoFit/>
          </a:bodyPr>
          <a:lstStyle/>
          <a:p>
            <a:r>
              <a:rPr lang="en-US" altLang="zh-CN"/>
              <a:t>0</a:t>
            </a:r>
            <a:endParaRPr lang="en-US" altLang="zh-CN"/>
          </a:p>
        </p:txBody>
      </p:sp>
      <p:sp>
        <p:nvSpPr>
          <p:cNvPr id="18" name="文本框 17"/>
          <p:cNvSpPr txBox="1"/>
          <p:nvPr/>
        </p:nvSpPr>
        <p:spPr>
          <a:xfrm>
            <a:off x="8458200" y="5755005"/>
            <a:ext cx="316230" cy="368300"/>
          </a:xfrm>
          <a:prstGeom prst="rect">
            <a:avLst/>
          </a:prstGeom>
          <a:noFill/>
        </p:spPr>
        <p:txBody>
          <a:bodyPr wrap="square" rtlCol="0">
            <a:spAutoFit/>
          </a:bodyPr>
          <a:lstStyle/>
          <a:p>
            <a:r>
              <a:rPr lang="en-US" altLang="zh-CN"/>
              <a:t>1</a:t>
            </a:r>
            <a:endParaRPr lang="en-US" altLang="zh-CN"/>
          </a:p>
        </p:txBody>
      </p:sp>
      <p:sp>
        <p:nvSpPr>
          <p:cNvPr id="19" name="文本框 18"/>
          <p:cNvSpPr txBox="1"/>
          <p:nvPr/>
        </p:nvSpPr>
        <p:spPr>
          <a:xfrm>
            <a:off x="8444230" y="5476875"/>
            <a:ext cx="316230" cy="368300"/>
          </a:xfrm>
          <a:prstGeom prst="rect">
            <a:avLst/>
          </a:prstGeom>
          <a:noFill/>
        </p:spPr>
        <p:txBody>
          <a:bodyPr wrap="square" rtlCol="0">
            <a:spAutoFit/>
          </a:bodyPr>
          <a:lstStyle/>
          <a:p>
            <a:r>
              <a:rPr lang="en-US" altLang="zh-CN"/>
              <a:t>2</a:t>
            </a:r>
            <a:endParaRPr lang="en-US" altLang="zh-CN"/>
          </a:p>
        </p:txBody>
      </p:sp>
      <p:sp>
        <p:nvSpPr>
          <p:cNvPr id="20" name="文本框 19"/>
          <p:cNvSpPr txBox="1"/>
          <p:nvPr/>
        </p:nvSpPr>
        <p:spPr>
          <a:xfrm>
            <a:off x="8467725" y="5131435"/>
            <a:ext cx="316230" cy="368300"/>
          </a:xfrm>
          <a:prstGeom prst="rect">
            <a:avLst/>
          </a:prstGeom>
          <a:noFill/>
        </p:spPr>
        <p:txBody>
          <a:bodyPr wrap="square" rtlCol="0">
            <a:spAutoFit/>
          </a:bodyPr>
          <a:lstStyle/>
          <a:p>
            <a:r>
              <a:rPr lang="en-US" altLang="zh-CN"/>
              <a:t>…</a:t>
            </a:r>
            <a:endParaRPr lang="en-US" altLang="zh-CN"/>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Organization</a:t>
            </a:r>
            <a:endParaRPr lang="en-US" dirty="0"/>
          </a:p>
        </p:txBody>
      </p:sp>
      <p:sp>
        <p:nvSpPr>
          <p:cNvPr id="3" name="Content Placeholder 2"/>
          <p:cNvSpPr>
            <a:spLocks noGrp="1"/>
          </p:cNvSpPr>
          <p:nvPr>
            <p:ph idx="1"/>
          </p:nvPr>
        </p:nvSpPr>
        <p:spPr/>
        <p:txBody>
          <a:bodyPr/>
          <a:lstStyle/>
          <a:p>
            <a:r>
              <a:rPr lang="en-US" sz="2400"/>
              <a:t>Memory is a large 1-dimension array</a:t>
            </a:r>
            <a:endParaRPr lang="en-US" sz="2400"/>
          </a:p>
          <a:p>
            <a:r>
              <a:rPr lang="en-US" sz="2400"/>
              <a:t>Each location is one byte (8 bits)</a:t>
            </a:r>
            <a:endParaRPr lang="en-US" sz="2400"/>
          </a:p>
          <a:p>
            <a:r>
              <a:rPr lang="en-US" sz="2400"/>
              <a:t>A memory address indexes into the array</a:t>
            </a:r>
            <a:endParaRPr lang="en-US" sz="2400"/>
          </a:p>
          <a:p>
            <a:r>
              <a:rPr lang="en-US" sz="2400"/>
              <a:t>For a 32-bit computer, there are 2</a:t>
            </a:r>
            <a:r>
              <a:rPr lang="en-US" sz="2400" baseline="30000"/>
              <a:t>32</a:t>
            </a:r>
            <a:r>
              <a:rPr lang="en-US" sz="2400"/>
              <a:t> memory locations (4GB)</a:t>
            </a:r>
            <a:endParaRPr lang="en-US" sz="24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aphicFrame>
        <p:nvGraphicFramePr>
          <p:cNvPr id="5" name="表格 4"/>
          <p:cNvGraphicFramePr/>
          <p:nvPr>
            <p:custDataLst>
              <p:tags r:id="rId1"/>
            </p:custDataLst>
          </p:nvPr>
        </p:nvGraphicFramePr>
        <p:xfrm>
          <a:off x="9120505" y="1677035"/>
          <a:ext cx="1254760" cy="4704080"/>
        </p:xfrm>
        <a:graphic>
          <a:graphicData uri="http://schemas.openxmlformats.org/drawingml/2006/table">
            <a:tbl>
              <a:tblPr firstRow="1" bandRow="1">
                <a:tableStyleId>{5C22544A-7EE6-4342-B048-85BDC9FD1C3A}</a:tableStyleId>
              </a:tblPr>
              <a:tblGrid>
                <a:gridCol w="1254760"/>
              </a:tblGrid>
              <a:tr h="294005">
                <a:tc>
                  <a:txBody>
                    <a:bodyPr/>
                    <a:lstStyle/>
                    <a:p>
                      <a:pPr>
                        <a:lnSpc>
                          <a:spcPct val="70000"/>
                        </a:lnSpc>
                        <a:buNone/>
                      </a:pPr>
                      <a:r>
                        <a:rPr lang="en-US" altLang="zh-CN" sz="1400" b="0">
                          <a:solidFill>
                            <a:schemeClr val="tx1"/>
                          </a:solidFill>
                          <a:cs typeface="+mn-lt"/>
                        </a:rPr>
                        <a:t>8 bits of data</a:t>
                      </a:r>
                      <a:endParaRPr lang="en-US" altLang="zh-CN" sz="14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zh-CN" altLang="en-US" sz="140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8" name="组合 7"/>
          <p:cNvGrpSpPr/>
          <p:nvPr/>
        </p:nvGrpSpPr>
        <p:grpSpPr>
          <a:xfrm>
            <a:off x="9053195" y="6483350"/>
            <a:ext cx="1363345" cy="368300"/>
            <a:chOff x="14030" y="10217"/>
            <a:chExt cx="2147" cy="580"/>
          </a:xfrm>
        </p:grpSpPr>
        <p:cxnSp>
          <p:nvCxnSpPr>
            <p:cNvPr id="6" name="直接箭头连接符 5"/>
            <p:cNvCxnSpPr/>
            <p:nvPr/>
          </p:nvCxnSpPr>
          <p:spPr>
            <a:xfrm flipV="1">
              <a:off x="14030" y="10218"/>
              <a:ext cx="2147" cy="3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14476" y="10217"/>
              <a:ext cx="1370" cy="580"/>
            </a:xfrm>
            <a:prstGeom prst="rect">
              <a:avLst/>
            </a:prstGeom>
            <a:noFill/>
          </p:spPr>
          <p:txBody>
            <a:bodyPr wrap="square" rtlCol="0">
              <a:spAutoFit/>
            </a:bodyPr>
            <a:lstStyle/>
            <a:p>
              <a:r>
                <a:rPr lang="en-US" altLang="zh-CN"/>
                <a:t>8 bits</a:t>
              </a:r>
              <a:endParaRPr lang="en-US" altLang="zh-CN"/>
            </a:p>
          </p:txBody>
        </p:sp>
      </p:grpSp>
      <p:sp>
        <p:nvSpPr>
          <p:cNvPr id="9" name="文本框 8"/>
          <p:cNvSpPr txBox="1"/>
          <p:nvPr/>
        </p:nvSpPr>
        <p:spPr>
          <a:xfrm>
            <a:off x="9191625" y="1339215"/>
            <a:ext cx="1031875" cy="368300"/>
          </a:xfrm>
          <a:prstGeom prst="rect">
            <a:avLst/>
          </a:prstGeom>
          <a:noFill/>
        </p:spPr>
        <p:txBody>
          <a:bodyPr wrap="square" rtlCol="0">
            <a:spAutoFit/>
          </a:bodyPr>
          <a:lstStyle/>
          <a:p>
            <a:r>
              <a:rPr lang="en-US" altLang="zh-CN" b="1"/>
              <a:t>Memory</a:t>
            </a:r>
            <a:endParaRPr lang="en-US" altLang="zh-CN" b="1"/>
          </a:p>
        </p:txBody>
      </p:sp>
      <p:sp>
        <p:nvSpPr>
          <p:cNvPr id="11" name="文本框 10"/>
          <p:cNvSpPr txBox="1"/>
          <p:nvPr/>
        </p:nvSpPr>
        <p:spPr>
          <a:xfrm>
            <a:off x="7752080" y="1341120"/>
            <a:ext cx="1031875" cy="368300"/>
          </a:xfrm>
          <a:prstGeom prst="rect">
            <a:avLst/>
          </a:prstGeom>
          <a:noFill/>
        </p:spPr>
        <p:txBody>
          <a:bodyPr wrap="square" rtlCol="0">
            <a:spAutoFit/>
          </a:bodyPr>
          <a:lstStyle/>
          <a:p>
            <a:r>
              <a:rPr lang="en-US" altLang="zh-CN" b="1"/>
              <a:t>Address</a:t>
            </a:r>
            <a:endParaRPr lang="en-US" altLang="zh-CN" b="1"/>
          </a:p>
        </p:txBody>
      </p:sp>
      <p:sp>
        <p:nvSpPr>
          <p:cNvPr id="12" name="文本框 11"/>
          <p:cNvSpPr txBox="1"/>
          <p:nvPr/>
        </p:nvSpPr>
        <p:spPr>
          <a:xfrm>
            <a:off x="7247890" y="1677035"/>
            <a:ext cx="1602740" cy="645160"/>
          </a:xfrm>
          <a:prstGeom prst="rect">
            <a:avLst/>
          </a:prstGeom>
          <a:noFill/>
        </p:spPr>
        <p:txBody>
          <a:bodyPr wrap="square" rtlCol="0">
            <a:spAutoFit/>
          </a:bodyPr>
          <a:lstStyle/>
          <a:p>
            <a:r>
              <a:rPr lang="en-US" altLang="zh-CN"/>
              <a:t>4,294,967,295</a:t>
            </a:r>
            <a:endParaRPr lang="en-US" altLang="zh-CN"/>
          </a:p>
          <a:p>
            <a:r>
              <a:rPr lang="en-US" altLang="zh-CN"/>
              <a:t>          (=2</a:t>
            </a:r>
            <a:r>
              <a:rPr lang="en-US" altLang="zh-CN" baseline="30000"/>
              <a:t>32</a:t>
            </a:r>
            <a:r>
              <a:rPr lang="en-US" altLang="zh-CN"/>
              <a:t> - 1)</a:t>
            </a:r>
            <a:endParaRPr lang="en-US" altLang="zh-CN"/>
          </a:p>
        </p:txBody>
      </p:sp>
      <p:cxnSp>
        <p:nvCxnSpPr>
          <p:cNvPr id="13" name="直接箭头连接符 12"/>
          <p:cNvCxnSpPr/>
          <p:nvPr/>
        </p:nvCxnSpPr>
        <p:spPr>
          <a:xfrm>
            <a:off x="8760460" y="1844675"/>
            <a:ext cx="360045"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a:off x="8760460" y="5661025"/>
            <a:ext cx="360045"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a:off x="8760460" y="5949315"/>
            <a:ext cx="360045"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a:off x="8760460" y="6216650"/>
            <a:ext cx="360045"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8441055" y="6012815"/>
            <a:ext cx="288290" cy="368300"/>
          </a:xfrm>
          <a:prstGeom prst="rect">
            <a:avLst/>
          </a:prstGeom>
          <a:noFill/>
        </p:spPr>
        <p:txBody>
          <a:bodyPr wrap="square" rtlCol="0">
            <a:spAutoFit/>
          </a:bodyPr>
          <a:lstStyle/>
          <a:p>
            <a:r>
              <a:rPr lang="en-US" altLang="zh-CN"/>
              <a:t>0</a:t>
            </a:r>
            <a:endParaRPr lang="en-US" altLang="zh-CN"/>
          </a:p>
        </p:txBody>
      </p:sp>
      <p:sp>
        <p:nvSpPr>
          <p:cNvPr id="18" name="文本框 17"/>
          <p:cNvSpPr txBox="1"/>
          <p:nvPr/>
        </p:nvSpPr>
        <p:spPr>
          <a:xfrm>
            <a:off x="8458200" y="5755005"/>
            <a:ext cx="316230" cy="368300"/>
          </a:xfrm>
          <a:prstGeom prst="rect">
            <a:avLst/>
          </a:prstGeom>
          <a:noFill/>
        </p:spPr>
        <p:txBody>
          <a:bodyPr wrap="square" rtlCol="0">
            <a:spAutoFit/>
          </a:bodyPr>
          <a:lstStyle/>
          <a:p>
            <a:r>
              <a:rPr lang="en-US" altLang="zh-CN"/>
              <a:t>1</a:t>
            </a:r>
            <a:endParaRPr lang="en-US" altLang="zh-CN"/>
          </a:p>
        </p:txBody>
      </p:sp>
      <p:sp>
        <p:nvSpPr>
          <p:cNvPr id="19" name="文本框 18"/>
          <p:cNvSpPr txBox="1"/>
          <p:nvPr/>
        </p:nvSpPr>
        <p:spPr>
          <a:xfrm>
            <a:off x="8444230" y="5476875"/>
            <a:ext cx="316230" cy="368300"/>
          </a:xfrm>
          <a:prstGeom prst="rect">
            <a:avLst/>
          </a:prstGeom>
          <a:noFill/>
        </p:spPr>
        <p:txBody>
          <a:bodyPr wrap="square" rtlCol="0">
            <a:spAutoFit/>
          </a:bodyPr>
          <a:lstStyle/>
          <a:p>
            <a:r>
              <a:rPr lang="en-US" altLang="zh-CN"/>
              <a:t>2</a:t>
            </a:r>
            <a:endParaRPr lang="en-US" altLang="zh-CN"/>
          </a:p>
        </p:txBody>
      </p:sp>
      <p:sp>
        <p:nvSpPr>
          <p:cNvPr id="20" name="文本框 19"/>
          <p:cNvSpPr txBox="1"/>
          <p:nvPr/>
        </p:nvSpPr>
        <p:spPr>
          <a:xfrm>
            <a:off x="8467725" y="5131435"/>
            <a:ext cx="316230" cy="368300"/>
          </a:xfrm>
          <a:prstGeom prst="rect">
            <a:avLst/>
          </a:prstGeom>
          <a:noFill/>
        </p:spPr>
        <p:txBody>
          <a:bodyPr wrap="square" rtlCol="0">
            <a:spAutoFit/>
          </a:bodyPr>
          <a:lstStyle/>
          <a:p>
            <a:r>
              <a:rPr lang="en-US" altLang="zh-CN"/>
              <a:t>…</a:t>
            </a:r>
            <a:endParaRPr lang="en-US" altLang="zh-CN"/>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Organization</a:t>
            </a:r>
            <a:endParaRPr lang="en-US" dirty="0"/>
          </a:p>
        </p:txBody>
      </p:sp>
      <p:sp>
        <p:nvSpPr>
          <p:cNvPr id="3" name="Content Placeholder 2"/>
          <p:cNvSpPr>
            <a:spLocks noGrp="1"/>
          </p:cNvSpPr>
          <p:nvPr>
            <p:ph idx="1"/>
          </p:nvPr>
        </p:nvSpPr>
        <p:spPr/>
        <p:txBody>
          <a:bodyPr/>
          <a:lstStyle/>
          <a:p>
            <a:r>
              <a:rPr lang="en-US" sz="2400" dirty="0"/>
              <a:t>Memory is a large 1-dimension array</a:t>
            </a:r>
            <a:endParaRPr lang="en-US" sz="2400" dirty="0"/>
          </a:p>
          <a:p>
            <a:r>
              <a:rPr lang="en-US" sz="2400" dirty="0"/>
              <a:t>Each location is one byte (8 bits)</a:t>
            </a:r>
            <a:endParaRPr lang="en-US" sz="2400" dirty="0"/>
          </a:p>
          <a:p>
            <a:r>
              <a:rPr lang="en-US" sz="2400" dirty="0"/>
              <a:t>A memory address indexes into the array</a:t>
            </a:r>
            <a:endParaRPr lang="en-US" sz="2400" dirty="0"/>
          </a:p>
          <a:p>
            <a:r>
              <a:rPr lang="en-US" sz="2400" dirty="0"/>
              <a:t>For a 32-bit computer, there are 2</a:t>
            </a:r>
            <a:r>
              <a:rPr lang="en-US" sz="2400" baseline="30000" dirty="0"/>
              <a:t>32</a:t>
            </a:r>
            <a:r>
              <a:rPr lang="en-US" sz="2400" dirty="0"/>
              <a:t> memory locations (4GB)</a:t>
            </a:r>
            <a:endParaRPr lang="en-US" sz="2400" dirty="0"/>
          </a:p>
          <a:p>
            <a:r>
              <a:rPr lang="en-US" sz="2400" dirty="0"/>
              <a:t>For </a:t>
            </a:r>
            <a:r>
              <a:rPr lang="en-US" sz="2400" dirty="0">
                <a:sym typeface="+mn-ea"/>
              </a:rPr>
              <a:t>a 64-bit computer, there are 2</a:t>
            </a:r>
            <a:r>
              <a:rPr lang="en-US" sz="2400" baseline="30000" dirty="0">
                <a:sym typeface="+mn-ea"/>
              </a:rPr>
              <a:t>64</a:t>
            </a:r>
            <a:r>
              <a:rPr lang="en-US" sz="2400" dirty="0">
                <a:sym typeface="+mn-ea"/>
              </a:rPr>
              <a:t> memory locations (16EB)</a:t>
            </a:r>
            <a:endParaRPr lang="en-US" sz="2400" dirty="0">
              <a:sym typeface="+mn-ea"/>
            </a:endParaRPr>
          </a:p>
          <a:p>
            <a:pPr marL="800100" lvl="1" indent="-342900">
              <a:buFont typeface="Arial" panose="020B0604020202020204" pitchFamily="34" charset="0"/>
              <a:buChar char="•"/>
            </a:pPr>
            <a:r>
              <a:rPr lang="en-US" sz="2400" dirty="0">
                <a:solidFill>
                  <a:schemeClr val="tx1"/>
                </a:solidFill>
              </a:rPr>
              <a:t>64-bit x86 machines tend to be limited to ~48-bits of </a:t>
            </a:r>
            <a:endParaRPr lang="en-US" sz="2400" dirty="0">
              <a:solidFill>
                <a:schemeClr val="tx1"/>
              </a:solidFill>
            </a:endParaRPr>
          </a:p>
          <a:p>
            <a:pPr marL="457200" lvl="1" indent="0">
              <a:buFont typeface="Arial" panose="020B0604020202020204" pitchFamily="34" charset="0"/>
              <a:buNone/>
            </a:pPr>
            <a:r>
              <a:rPr lang="en-US" sz="2400" dirty="0">
                <a:solidFill>
                  <a:schemeClr val="tx1"/>
                </a:solidFill>
              </a:rPr>
              <a:t>     address space, or 4PB.</a:t>
            </a:r>
            <a:endParaRPr lang="en-US" sz="2400" dirty="0">
              <a:solidFill>
                <a:schemeClr val="tx1"/>
              </a:solidFill>
            </a:endParaRPr>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aphicFrame>
        <p:nvGraphicFramePr>
          <p:cNvPr id="5" name="表格 4"/>
          <p:cNvGraphicFramePr/>
          <p:nvPr>
            <p:custDataLst>
              <p:tags r:id="rId1"/>
            </p:custDataLst>
          </p:nvPr>
        </p:nvGraphicFramePr>
        <p:xfrm>
          <a:off x="9120505" y="1677035"/>
          <a:ext cx="1254760" cy="4704080"/>
        </p:xfrm>
        <a:graphic>
          <a:graphicData uri="http://schemas.openxmlformats.org/drawingml/2006/table">
            <a:tbl>
              <a:tblPr firstRow="1" bandRow="1">
                <a:tableStyleId>{5C22544A-7EE6-4342-B048-85BDC9FD1C3A}</a:tableStyleId>
              </a:tblPr>
              <a:tblGrid>
                <a:gridCol w="1254760"/>
              </a:tblGrid>
              <a:tr h="294005">
                <a:tc>
                  <a:txBody>
                    <a:bodyPr/>
                    <a:lstStyle/>
                    <a:p>
                      <a:pPr>
                        <a:lnSpc>
                          <a:spcPct val="70000"/>
                        </a:lnSpc>
                        <a:buNone/>
                      </a:pPr>
                      <a:r>
                        <a:rPr lang="en-US" altLang="zh-CN" sz="1400" b="0">
                          <a:solidFill>
                            <a:schemeClr val="tx1"/>
                          </a:solidFill>
                          <a:cs typeface="+mn-lt"/>
                        </a:rPr>
                        <a:t>8 bits of data</a:t>
                      </a:r>
                      <a:endParaRPr lang="en-US" altLang="zh-CN" sz="14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zh-CN" altLang="en-US" sz="140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8" name="组合 7"/>
          <p:cNvGrpSpPr/>
          <p:nvPr/>
        </p:nvGrpSpPr>
        <p:grpSpPr>
          <a:xfrm>
            <a:off x="9053195" y="6483350"/>
            <a:ext cx="1363345" cy="368300"/>
            <a:chOff x="14030" y="10217"/>
            <a:chExt cx="2147" cy="580"/>
          </a:xfrm>
        </p:grpSpPr>
        <p:cxnSp>
          <p:nvCxnSpPr>
            <p:cNvPr id="6" name="直接箭头连接符 5"/>
            <p:cNvCxnSpPr/>
            <p:nvPr/>
          </p:nvCxnSpPr>
          <p:spPr>
            <a:xfrm flipV="1">
              <a:off x="14030" y="10218"/>
              <a:ext cx="2147" cy="3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14476" y="10217"/>
              <a:ext cx="1370" cy="580"/>
            </a:xfrm>
            <a:prstGeom prst="rect">
              <a:avLst/>
            </a:prstGeom>
            <a:noFill/>
          </p:spPr>
          <p:txBody>
            <a:bodyPr wrap="square" rtlCol="0">
              <a:spAutoFit/>
            </a:bodyPr>
            <a:lstStyle/>
            <a:p>
              <a:r>
                <a:rPr lang="en-US" altLang="zh-CN"/>
                <a:t>8 bits</a:t>
              </a:r>
              <a:endParaRPr lang="en-US" altLang="zh-CN"/>
            </a:p>
          </p:txBody>
        </p:sp>
      </p:grpSp>
      <p:sp>
        <p:nvSpPr>
          <p:cNvPr id="9" name="文本框 8"/>
          <p:cNvSpPr txBox="1"/>
          <p:nvPr/>
        </p:nvSpPr>
        <p:spPr>
          <a:xfrm>
            <a:off x="9191625" y="1339215"/>
            <a:ext cx="1031875" cy="368300"/>
          </a:xfrm>
          <a:prstGeom prst="rect">
            <a:avLst/>
          </a:prstGeom>
          <a:noFill/>
        </p:spPr>
        <p:txBody>
          <a:bodyPr wrap="square" rtlCol="0">
            <a:spAutoFit/>
          </a:bodyPr>
          <a:lstStyle/>
          <a:p>
            <a:r>
              <a:rPr lang="en-US" altLang="zh-CN" b="1"/>
              <a:t>Memory</a:t>
            </a:r>
            <a:endParaRPr lang="en-US" altLang="zh-CN" b="1"/>
          </a:p>
        </p:txBody>
      </p:sp>
      <p:sp>
        <p:nvSpPr>
          <p:cNvPr id="11" name="文本框 10"/>
          <p:cNvSpPr txBox="1"/>
          <p:nvPr/>
        </p:nvSpPr>
        <p:spPr>
          <a:xfrm>
            <a:off x="7752080" y="1341120"/>
            <a:ext cx="1031875" cy="368300"/>
          </a:xfrm>
          <a:prstGeom prst="rect">
            <a:avLst/>
          </a:prstGeom>
          <a:noFill/>
        </p:spPr>
        <p:txBody>
          <a:bodyPr wrap="square" rtlCol="0">
            <a:spAutoFit/>
          </a:bodyPr>
          <a:lstStyle/>
          <a:p>
            <a:r>
              <a:rPr lang="en-US" altLang="zh-CN" b="1"/>
              <a:t>Address</a:t>
            </a:r>
            <a:endParaRPr lang="en-US" altLang="zh-CN" b="1"/>
          </a:p>
        </p:txBody>
      </p:sp>
      <p:sp>
        <p:nvSpPr>
          <p:cNvPr id="12" name="文本框 11"/>
          <p:cNvSpPr txBox="1"/>
          <p:nvPr/>
        </p:nvSpPr>
        <p:spPr>
          <a:xfrm>
            <a:off x="7247890" y="1677035"/>
            <a:ext cx="1602740" cy="645160"/>
          </a:xfrm>
          <a:prstGeom prst="rect">
            <a:avLst/>
          </a:prstGeom>
          <a:noFill/>
        </p:spPr>
        <p:txBody>
          <a:bodyPr wrap="square" rtlCol="0">
            <a:spAutoFit/>
          </a:bodyPr>
          <a:lstStyle/>
          <a:p>
            <a:r>
              <a:rPr lang="en-US" altLang="zh-CN"/>
              <a:t>4,294,967,295</a:t>
            </a:r>
            <a:endParaRPr lang="en-US" altLang="zh-CN"/>
          </a:p>
          <a:p>
            <a:r>
              <a:rPr lang="en-US" altLang="zh-CN"/>
              <a:t>          (=2</a:t>
            </a:r>
            <a:r>
              <a:rPr lang="en-US" altLang="zh-CN" baseline="30000"/>
              <a:t>32</a:t>
            </a:r>
            <a:r>
              <a:rPr lang="en-US" altLang="zh-CN"/>
              <a:t> - 1)</a:t>
            </a:r>
            <a:endParaRPr lang="en-US" altLang="zh-CN"/>
          </a:p>
        </p:txBody>
      </p:sp>
      <p:cxnSp>
        <p:nvCxnSpPr>
          <p:cNvPr id="13" name="直接箭头连接符 12"/>
          <p:cNvCxnSpPr/>
          <p:nvPr/>
        </p:nvCxnSpPr>
        <p:spPr>
          <a:xfrm>
            <a:off x="8760460" y="1844675"/>
            <a:ext cx="360045"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a:off x="8760460" y="5661025"/>
            <a:ext cx="360045"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a:off x="8760460" y="5949315"/>
            <a:ext cx="360045"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a:off x="8760460" y="6216650"/>
            <a:ext cx="360045"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8441055" y="6012815"/>
            <a:ext cx="288290" cy="368300"/>
          </a:xfrm>
          <a:prstGeom prst="rect">
            <a:avLst/>
          </a:prstGeom>
          <a:noFill/>
        </p:spPr>
        <p:txBody>
          <a:bodyPr wrap="square" rtlCol="0">
            <a:spAutoFit/>
          </a:bodyPr>
          <a:lstStyle/>
          <a:p>
            <a:r>
              <a:rPr lang="en-US" altLang="zh-CN"/>
              <a:t>0</a:t>
            </a:r>
            <a:endParaRPr lang="en-US" altLang="zh-CN"/>
          </a:p>
        </p:txBody>
      </p:sp>
      <p:sp>
        <p:nvSpPr>
          <p:cNvPr id="18" name="文本框 17"/>
          <p:cNvSpPr txBox="1"/>
          <p:nvPr/>
        </p:nvSpPr>
        <p:spPr>
          <a:xfrm>
            <a:off x="8458200" y="5755005"/>
            <a:ext cx="316230" cy="368300"/>
          </a:xfrm>
          <a:prstGeom prst="rect">
            <a:avLst/>
          </a:prstGeom>
          <a:noFill/>
        </p:spPr>
        <p:txBody>
          <a:bodyPr wrap="square" rtlCol="0">
            <a:spAutoFit/>
          </a:bodyPr>
          <a:lstStyle/>
          <a:p>
            <a:r>
              <a:rPr lang="en-US" altLang="zh-CN"/>
              <a:t>1</a:t>
            </a:r>
            <a:endParaRPr lang="en-US" altLang="zh-CN"/>
          </a:p>
        </p:txBody>
      </p:sp>
      <p:sp>
        <p:nvSpPr>
          <p:cNvPr id="19" name="文本框 18"/>
          <p:cNvSpPr txBox="1"/>
          <p:nvPr/>
        </p:nvSpPr>
        <p:spPr>
          <a:xfrm>
            <a:off x="8444230" y="5476875"/>
            <a:ext cx="316230" cy="368300"/>
          </a:xfrm>
          <a:prstGeom prst="rect">
            <a:avLst/>
          </a:prstGeom>
          <a:noFill/>
        </p:spPr>
        <p:txBody>
          <a:bodyPr wrap="square" rtlCol="0">
            <a:spAutoFit/>
          </a:bodyPr>
          <a:lstStyle/>
          <a:p>
            <a:r>
              <a:rPr lang="en-US" altLang="zh-CN"/>
              <a:t>2</a:t>
            </a:r>
            <a:endParaRPr lang="en-US" altLang="zh-CN"/>
          </a:p>
        </p:txBody>
      </p:sp>
      <p:sp>
        <p:nvSpPr>
          <p:cNvPr id="20" name="文本框 19"/>
          <p:cNvSpPr txBox="1"/>
          <p:nvPr/>
        </p:nvSpPr>
        <p:spPr>
          <a:xfrm>
            <a:off x="8467725" y="5131435"/>
            <a:ext cx="316230" cy="368300"/>
          </a:xfrm>
          <a:prstGeom prst="rect">
            <a:avLst/>
          </a:prstGeom>
          <a:noFill/>
        </p:spPr>
        <p:txBody>
          <a:bodyPr wrap="square" rtlCol="0">
            <a:spAutoFit/>
          </a:bodyPr>
          <a:lstStyle/>
          <a:p>
            <a:r>
              <a:rPr lang="en-US" altLang="zh-CN"/>
              <a:t>…</a:t>
            </a:r>
            <a:endParaRPr lang="en-US" altLang="zh-CN"/>
          </a:p>
        </p:txBody>
      </p:sp>
      <p:pic>
        <p:nvPicPr>
          <p:cNvPr id="10" name="Picture 9"/>
          <p:cNvPicPr>
            <a:picLocks noChangeAspect="1"/>
          </p:cNvPicPr>
          <p:nvPr/>
        </p:nvPicPr>
        <p:blipFill>
          <a:blip r:embed="rId2"/>
          <a:stretch>
            <a:fillRect/>
          </a:stretch>
        </p:blipFill>
        <p:spPr>
          <a:xfrm>
            <a:off x="5365941" y="4112939"/>
            <a:ext cx="1809678" cy="2268176"/>
          </a:xfrm>
          <a:prstGeom prst="rect">
            <a:avLst/>
          </a:prstGeom>
        </p:spPr>
      </p:pic>
      <p:sp>
        <p:nvSpPr>
          <p:cNvPr id="21" name="Rectangle 20"/>
          <p:cNvSpPr/>
          <p:nvPr/>
        </p:nvSpPr>
        <p:spPr>
          <a:xfrm>
            <a:off x="3143672" y="5522009"/>
            <a:ext cx="2222269" cy="923330"/>
          </a:xfrm>
          <a:prstGeom prst="rect">
            <a:avLst/>
          </a:prstGeom>
        </p:spPr>
        <p:txBody>
          <a:bodyPr wrap="square">
            <a:spAutoFit/>
          </a:bodyPr>
          <a:lstStyle/>
          <a:p>
            <a:pPr algn="ctr"/>
            <a:r>
              <a:rPr lang="en-US" dirty="0">
                <a:solidFill>
                  <a:srgbClr val="FF0000"/>
                </a:solidFill>
                <a:sym typeface="+mn-ea"/>
              </a:rPr>
              <a:t>Good to know, but don’t need </a:t>
            </a:r>
            <a:endParaRPr lang="en-US" dirty="0">
              <a:solidFill>
                <a:srgbClr val="FF0000"/>
              </a:solidFill>
              <a:sym typeface="+mn-ea"/>
            </a:endParaRPr>
          </a:p>
          <a:p>
            <a:pPr algn="ctr"/>
            <a:r>
              <a:rPr lang="en-US" dirty="0">
                <a:solidFill>
                  <a:srgbClr val="FF0000"/>
                </a:solidFill>
                <a:sym typeface="+mn-ea"/>
              </a:rPr>
              <a:t>to remember</a:t>
            </a:r>
            <a:endParaRPr lang="en-US" dirty="0">
              <a:solidFill>
                <a:srgbClr val="FF0000"/>
              </a:solidFill>
            </a:endParaRPr>
          </a:p>
        </p:txBody>
      </p:sp>
      <p:sp>
        <p:nvSpPr>
          <p:cNvPr id="22" name="Rectangle: Rounded Corners 21"/>
          <p:cNvSpPr/>
          <p:nvPr/>
        </p:nvSpPr>
        <p:spPr>
          <a:xfrm>
            <a:off x="5231904" y="5373215"/>
            <a:ext cx="1943715" cy="1007899"/>
          </a:xfrm>
          <a:prstGeom prst="roundRect">
            <a:avLst/>
          </a:prstGeom>
          <a:noFill/>
          <a:ln>
            <a:solidFill>
              <a:srgbClr val="DE321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Viewing Memory as Bytes or Words</a:t>
            </a:r>
            <a:endParaRPr lang="en-US" altLang="zh-CN" dirty="0"/>
          </a:p>
        </p:txBody>
      </p:sp>
      <p:sp>
        <p:nvSpPr>
          <p:cNvPr id="4" name="灯片编号占位符 3"/>
          <p:cNvSpPr>
            <a:spLocks noGrp="1"/>
          </p:cNvSpPr>
          <p:nvPr>
            <p:ph type="sldNum" sz="quarter" idx="12"/>
          </p:nvPr>
        </p:nvSpPr>
        <p:spPr/>
        <p:txBody>
          <a:bodyPr/>
          <a:lstStyle/>
          <a:p>
            <a:fld id="{C22DC6D3-9347-42BE-948A-F7EB414DF657}" type="slidenum">
              <a:rPr lang="en-US" altLang="en-US"/>
            </a:fld>
            <a:endParaRPr lang="en-US" altLang="en-US" dirty="0"/>
          </a:p>
        </p:txBody>
      </p:sp>
      <p:sp>
        <p:nvSpPr>
          <p:cNvPr id="5" name="文本框 4"/>
          <p:cNvSpPr txBox="1"/>
          <p:nvPr/>
        </p:nvSpPr>
        <p:spPr>
          <a:xfrm>
            <a:off x="2207260" y="1340485"/>
            <a:ext cx="2680335" cy="706755"/>
          </a:xfrm>
          <a:prstGeom prst="rect">
            <a:avLst/>
          </a:prstGeom>
          <a:noFill/>
        </p:spPr>
        <p:txBody>
          <a:bodyPr wrap="square" rtlCol="0">
            <a:spAutoFit/>
          </a:bodyPr>
          <a:lstStyle/>
          <a:p>
            <a:r>
              <a:rPr lang="en-US" altLang="zh-CN" sz="2000" b="1"/>
              <a:t>Byte-addressable</a:t>
            </a:r>
            <a:endParaRPr lang="en-US" altLang="zh-CN" sz="2000" b="1"/>
          </a:p>
          <a:p>
            <a:r>
              <a:rPr lang="en-US" altLang="zh-CN" sz="2000" b="1"/>
              <a:t>view of memory</a:t>
            </a:r>
            <a:endParaRPr lang="en-US" altLang="zh-CN" sz="2000" b="1"/>
          </a:p>
        </p:txBody>
      </p:sp>
      <p:graphicFrame>
        <p:nvGraphicFramePr>
          <p:cNvPr id="7" name="内容占位符 6"/>
          <p:cNvGraphicFramePr>
            <a:graphicFrameLocks noGrp="1"/>
          </p:cNvGraphicFramePr>
          <p:nvPr>
            <p:ph idx="1"/>
            <p:custDataLst>
              <p:tags r:id="rId1"/>
            </p:custDataLst>
          </p:nvPr>
        </p:nvGraphicFramePr>
        <p:xfrm>
          <a:off x="2711450" y="2103755"/>
          <a:ext cx="1315720" cy="2058035"/>
        </p:xfrm>
        <a:graphic>
          <a:graphicData uri="http://schemas.openxmlformats.org/drawingml/2006/table">
            <a:tbl>
              <a:tblPr firstRow="1" bandRow="1">
                <a:tableStyleId>{5C22544A-7EE6-4342-B048-85BDC9FD1C3A}</a:tableStyleId>
              </a:tblPr>
              <a:tblGrid>
                <a:gridCol w="1315720"/>
              </a:tblGrid>
              <a:tr h="294005">
                <a:tc>
                  <a:txBody>
                    <a:bodyPr/>
                    <a:lstStyle/>
                    <a:p>
                      <a:pPr>
                        <a:lnSpc>
                          <a:spcPct val="70000"/>
                        </a:lnSpc>
                        <a:buNone/>
                      </a:pPr>
                      <a:r>
                        <a:rPr lang="en-US" altLang="zh-CN" sz="1400" b="0">
                          <a:solidFill>
                            <a:schemeClr val="tx1"/>
                          </a:solidFill>
                          <a:cs typeface="+mn-lt"/>
                        </a:rPr>
                        <a:t>8 bits of data</a:t>
                      </a:r>
                      <a:endParaRPr lang="en-US" altLang="zh-CN" sz="14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9F9F"/>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A0F3FE"/>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9F9F"/>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A0F3FE"/>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9F9F"/>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A0F3FE"/>
                    </a:solidFill>
                  </a:tcPr>
                </a:tc>
              </a:tr>
            </a:tbl>
          </a:graphicData>
        </a:graphic>
      </p:graphicFrame>
      <p:grpSp>
        <p:nvGrpSpPr>
          <p:cNvPr id="10" name="组合 9"/>
          <p:cNvGrpSpPr/>
          <p:nvPr/>
        </p:nvGrpSpPr>
        <p:grpSpPr>
          <a:xfrm>
            <a:off x="2639695" y="4217670"/>
            <a:ext cx="1633855" cy="368300"/>
            <a:chOff x="13917" y="10217"/>
            <a:chExt cx="2573" cy="580"/>
          </a:xfrm>
        </p:grpSpPr>
        <p:cxnSp>
          <p:nvCxnSpPr>
            <p:cNvPr id="11" name="直接箭头连接符 10"/>
            <p:cNvCxnSpPr/>
            <p:nvPr/>
          </p:nvCxnSpPr>
          <p:spPr>
            <a:xfrm flipV="1">
              <a:off x="14030" y="10218"/>
              <a:ext cx="2147" cy="3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13917" y="10217"/>
              <a:ext cx="2573" cy="580"/>
            </a:xfrm>
            <a:prstGeom prst="rect">
              <a:avLst/>
            </a:prstGeom>
            <a:noFill/>
          </p:spPr>
          <p:txBody>
            <a:bodyPr wrap="square" rtlCol="0">
              <a:spAutoFit/>
            </a:bodyPr>
            <a:lstStyle/>
            <a:p>
              <a:r>
                <a:rPr lang="en-US" altLang="zh-CN"/>
                <a:t>1 byte = 8 bits</a:t>
              </a:r>
              <a:endParaRPr lang="en-US" altLang="zh-CN"/>
            </a:p>
          </p:txBody>
        </p:sp>
      </p:grpSp>
      <p:sp>
        <p:nvSpPr>
          <p:cNvPr id="8" name="文本框 7"/>
          <p:cNvSpPr txBox="1"/>
          <p:nvPr/>
        </p:nvSpPr>
        <p:spPr>
          <a:xfrm rot="10800000">
            <a:off x="1703070" y="2354580"/>
            <a:ext cx="551815" cy="1858645"/>
          </a:xfrm>
          <a:prstGeom prst="rect">
            <a:avLst/>
          </a:prstGeom>
          <a:noFill/>
        </p:spPr>
        <p:txBody>
          <a:bodyPr vert="eaVert" wrap="square" rtlCol="0">
            <a:spAutoFit/>
          </a:bodyPr>
          <a:lstStyle/>
          <a:p>
            <a:r>
              <a:rPr lang="en-US" altLang="zh-CN" sz="2400" b="1"/>
              <a:t>Byte Address</a:t>
            </a:r>
            <a:endParaRPr lang="en-US" altLang="zh-CN" sz="2400" b="1"/>
          </a:p>
        </p:txBody>
      </p:sp>
      <p:sp>
        <p:nvSpPr>
          <p:cNvPr id="9" name="文本框 8"/>
          <p:cNvSpPr txBox="1"/>
          <p:nvPr/>
        </p:nvSpPr>
        <p:spPr>
          <a:xfrm>
            <a:off x="2283460" y="1854835"/>
            <a:ext cx="399415" cy="2306955"/>
          </a:xfrm>
          <a:prstGeom prst="rect">
            <a:avLst/>
          </a:prstGeom>
          <a:noFill/>
        </p:spPr>
        <p:txBody>
          <a:bodyPr wrap="square" rtlCol="0">
            <a:spAutoFit/>
          </a:bodyPr>
          <a:lstStyle/>
          <a:p>
            <a:r>
              <a:rPr lang="en-US" altLang="zh-CN"/>
              <a:t>…</a:t>
            </a:r>
            <a:endParaRPr lang="en-US" altLang="zh-CN"/>
          </a:p>
          <a:p>
            <a:r>
              <a:rPr lang="en-US" altLang="zh-CN"/>
              <a:t>6</a:t>
            </a:r>
            <a:endParaRPr lang="en-US" altLang="zh-CN"/>
          </a:p>
          <a:p>
            <a:r>
              <a:rPr lang="en-US" altLang="zh-CN"/>
              <a:t>5</a:t>
            </a:r>
            <a:endParaRPr lang="en-US" altLang="zh-CN"/>
          </a:p>
          <a:p>
            <a:r>
              <a:rPr lang="en-US" altLang="zh-CN"/>
              <a:t>4</a:t>
            </a:r>
            <a:endParaRPr lang="en-US" altLang="zh-CN"/>
          </a:p>
          <a:p>
            <a:r>
              <a:rPr lang="en-US" altLang="zh-CN"/>
              <a:t>3</a:t>
            </a:r>
            <a:endParaRPr lang="en-US" altLang="zh-CN"/>
          </a:p>
          <a:p>
            <a:r>
              <a:rPr lang="en-US" altLang="zh-CN"/>
              <a:t>2</a:t>
            </a:r>
            <a:endParaRPr lang="en-US" altLang="zh-CN"/>
          </a:p>
          <a:p>
            <a:r>
              <a:rPr lang="en-US" altLang="zh-CN"/>
              <a:t>1</a:t>
            </a:r>
            <a:endParaRPr lang="en-US" altLang="zh-CN"/>
          </a:p>
          <a:p>
            <a:r>
              <a:rPr lang="en-US" altLang="zh-CN"/>
              <a:t>0</a:t>
            </a:r>
            <a:endParaRPr lang="en-US" altLang="zh-CN"/>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内容占位符 2"/>
          <p:cNvSpPr>
            <a:spLocks noGrp="1"/>
          </p:cNvSpPr>
          <p:nvPr/>
        </p:nvSpPr>
        <p:spPr>
          <a:xfrm>
            <a:off x="609600" y="1340769"/>
            <a:ext cx="10972800" cy="5040560"/>
          </a:xfrm>
          <a:prstGeom prst="rect">
            <a:avLst/>
          </a:prstGeom>
          <a:noFill/>
          <a:ln>
            <a:noFill/>
          </a:ln>
        </p:spPr>
        <p:txBody>
          <a:bodyPr vert="horz" wrap="square" lIns="91440" tIns="45720" rIns="91440" bIns="45720" numCol="1" anchor="t" anchorCtr="0" compatLnSpc="1"/>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zh-CN" altLang="en-US" sz="2000">
              <a:cs typeface="+mn-lt"/>
            </a:endParaRPr>
          </a:p>
          <a:p>
            <a:endParaRPr lang="zh-CN" altLang="en-US" sz="2000">
              <a:cs typeface="+mn-lt"/>
            </a:endParaRPr>
          </a:p>
          <a:p>
            <a:endParaRPr lang="zh-CN" altLang="en-US" sz="2000">
              <a:cs typeface="+mn-lt"/>
            </a:endParaRPr>
          </a:p>
          <a:p>
            <a:endParaRPr lang="zh-CN" altLang="en-US" sz="2000">
              <a:cs typeface="+mn-lt"/>
            </a:endParaRPr>
          </a:p>
          <a:p>
            <a:endParaRPr lang="zh-CN" altLang="en-US" sz="2000">
              <a:cs typeface="+mn-lt"/>
            </a:endParaRPr>
          </a:p>
          <a:p>
            <a:endParaRPr lang="en-US" altLang="zh-CN" sz="2000">
              <a:cs typeface="+mn-lt"/>
            </a:endParaRPr>
          </a:p>
          <a:p>
            <a:endParaRPr lang="en-US" altLang="zh-CN" sz="2000">
              <a:cs typeface="+mn-lt"/>
            </a:endParaRPr>
          </a:p>
          <a:p>
            <a:endParaRPr lang="en-US" altLang="zh-CN" sz="2000">
              <a:cs typeface="+mn-lt"/>
            </a:endParaRPr>
          </a:p>
          <a:p>
            <a:endParaRPr lang="en-US" altLang="zh-CN" sz="2000">
              <a:cs typeface="+mn-lt"/>
            </a:endParaRPr>
          </a:p>
          <a:p>
            <a:r>
              <a:rPr lang="en-US" altLang="zh-CN" sz="1800">
                <a:cs typeface="+mn-lt"/>
              </a:rPr>
              <a:t>Most data in MIPS is handled in words not bytes</a:t>
            </a:r>
            <a:endParaRPr lang="en-US" altLang="zh-CN" sz="1800">
              <a:cs typeface="+mn-lt"/>
            </a:endParaRPr>
          </a:p>
          <a:p>
            <a:pPr marL="800100" lvl="1" indent="-342900">
              <a:buFont typeface="Arial" panose="020B0604020202020204" pitchFamily="34" charset="0"/>
              <a:buChar char="•"/>
            </a:pPr>
            <a:r>
              <a:rPr lang="en-US" altLang="zh-CN" sz="1800">
                <a:solidFill>
                  <a:schemeClr val="tx1"/>
                </a:solidFill>
                <a:cs typeface="+mn-lt"/>
              </a:rPr>
              <a:t>A word is 32 bits or 4 bytes</a:t>
            </a:r>
            <a:endParaRPr lang="en-US" altLang="zh-CN" sz="1800">
              <a:solidFill>
                <a:schemeClr val="tx1"/>
              </a:solidFill>
              <a:cs typeface="+mn-lt"/>
            </a:endParaRPr>
          </a:p>
          <a:p>
            <a:pPr marL="800100" lvl="1" indent="-342900">
              <a:buFont typeface="Arial" panose="020B0604020202020204" pitchFamily="34" charset="0"/>
              <a:buChar char="•"/>
            </a:pPr>
            <a:r>
              <a:rPr lang="en-US" altLang="zh-CN" sz="1800">
                <a:solidFill>
                  <a:schemeClr val="tx1"/>
                </a:solidFill>
                <a:cs typeface="+mn-lt"/>
              </a:rPr>
              <a:t>A word is the size of a register</a:t>
            </a:r>
            <a:endParaRPr lang="en-US" altLang="zh-CN" sz="1800">
              <a:solidFill>
                <a:schemeClr val="tx1"/>
              </a:solidFill>
              <a:cs typeface="+mn-lt"/>
            </a:endParaRPr>
          </a:p>
          <a:p>
            <a:endParaRPr lang="en-US" altLang="zh-CN" sz="1800">
              <a:solidFill>
                <a:schemeClr val="tx1"/>
              </a:solidFill>
              <a:cs typeface="+mn-lt"/>
            </a:endParaRPr>
          </a:p>
        </p:txBody>
      </p:sp>
      <p:sp>
        <p:nvSpPr>
          <p:cNvPr id="2" name="标题 1"/>
          <p:cNvSpPr>
            <a:spLocks noGrp="1"/>
          </p:cNvSpPr>
          <p:nvPr>
            <p:ph type="title"/>
          </p:nvPr>
        </p:nvSpPr>
        <p:spPr/>
        <p:txBody>
          <a:bodyPr/>
          <a:lstStyle/>
          <a:p>
            <a:r>
              <a:rPr lang="en-US" altLang="zh-CN" dirty="0"/>
              <a:t>Viewing Memory as Bytes or Words</a:t>
            </a:r>
            <a:endParaRPr lang="en-US" altLang="zh-CN" dirty="0"/>
          </a:p>
        </p:txBody>
      </p:sp>
      <p:sp>
        <p:nvSpPr>
          <p:cNvPr id="4" name="灯片编号占位符 3"/>
          <p:cNvSpPr>
            <a:spLocks noGrp="1"/>
          </p:cNvSpPr>
          <p:nvPr>
            <p:ph type="sldNum" sz="quarter" idx="12"/>
          </p:nvPr>
        </p:nvSpPr>
        <p:spPr/>
        <p:txBody>
          <a:bodyPr/>
          <a:lstStyle/>
          <a:p>
            <a:fld id="{C22DC6D3-9347-42BE-948A-F7EB414DF657}" type="slidenum">
              <a:rPr lang="en-US" altLang="en-US"/>
            </a:fld>
            <a:endParaRPr lang="en-US" altLang="en-US" dirty="0"/>
          </a:p>
        </p:txBody>
      </p:sp>
      <p:sp>
        <p:nvSpPr>
          <p:cNvPr id="22" name="文本框 21"/>
          <p:cNvSpPr txBox="1"/>
          <p:nvPr/>
        </p:nvSpPr>
        <p:spPr>
          <a:xfrm>
            <a:off x="2207260" y="1340485"/>
            <a:ext cx="2680335" cy="706755"/>
          </a:xfrm>
          <a:prstGeom prst="rect">
            <a:avLst/>
          </a:prstGeom>
          <a:noFill/>
        </p:spPr>
        <p:txBody>
          <a:bodyPr wrap="square" rtlCol="0">
            <a:spAutoFit/>
          </a:bodyPr>
          <a:lstStyle/>
          <a:p>
            <a:r>
              <a:rPr lang="en-US" altLang="zh-CN" sz="2000" b="1"/>
              <a:t>Byte-addressable</a:t>
            </a:r>
            <a:endParaRPr lang="en-US" altLang="zh-CN" sz="2000" b="1"/>
          </a:p>
          <a:p>
            <a:r>
              <a:rPr lang="en-US" altLang="zh-CN" sz="2000" b="1"/>
              <a:t>view of memory</a:t>
            </a:r>
            <a:endParaRPr lang="en-US" altLang="zh-CN" sz="2000" b="1"/>
          </a:p>
        </p:txBody>
      </p:sp>
      <p:graphicFrame>
        <p:nvGraphicFramePr>
          <p:cNvPr id="23" name="内容占位符 22"/>
          <p:cNvGraphicFramePr>
            <a:graphicFrameLocks noGrp="1"/>
          </p:cNvGraphicFramePr>
          <p:nvPr>
            <p:ph idx="1"/>
            <p:custDataLst>
              <p:tags r:id="rId1"/>
            </p:custDataLst>
          </p:nvPr>
        </p:nvGraphicFramePr>
        <p:xfrm>
          <a:off x="2711450" y="2103755"/>
          <a:ext cx="1315720" cy="2058035"/>
        </p:xfrm>
        <a:graphic>
          <a:graphicData uri="http://schemas.openxmlformats.org/drawingml/2006/table">
            <a:tbl>
              <a:tblPr firstRow="1" bandRow="1">
                <a:tableStyleId>{5C22544A-7EE6-4342-B048-85BDC9FD1C3A}</a:tableStyleId>
              </a:tblPr>
              <a:tblGrid>
                <a:gridCol w="1315720"/>
              </a:tblGrid>
              <a:tr h="294005">
                <a:tc>
                  <a:txBody>
                    <a:bodyPr/>
                    <a:lstStyle/>
                    <a:p>
                      <a:pPr>
                        <a:lnSpc>
                          <a:spcPct val="70000"/>
                        </a:lnSpc>
                        <a:buNone/>
                      </a:pPr>
                      <a:r>
                        <a:rPr lang="en-US" altLang="zh-CN" sz="1400" b="0">
                          <a:solidFill>
                            <a:schemeClr val="tx1"/>
                          </a:solidFill>
                          <a:cs typeface="+mn-lt"/>
                        </a:rPr>
                        <a:t>8 bits of data</a:t>
                      </a:r>
                      <a:endParaRPr lang="en-US" altLang="zh-CN" sz="14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9F9F"/>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A0F3FE"/>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9F9F"/>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A0F3FE"/>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9F9F"/>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A0F3FE"/>
                    </a:solidFill>
                  </a:tcPr>
                </a:tc>
              </a:tr>
            </a:tbl>
          </a:graphicData>
        </a:graphic>
      </p:graphicFrame>
      <p:grpSp>
        <p:nvGrpSpPr>
          <p:cNvPr id="24" name="组合 23"/>
          <p:cNvGrpSpPr/>
          <p:nvPr/>
        </p:nvGrpSpPr>
        <p:grpSpPr>
          <a:xfrm>
            <a:off x="2639695" y="4217670"/>
            <a:ext cx="1633855" cy="368300"/>
            <a:chOff x="13917" y="10217"/>
            <a:chExt cx="2573" cy="580"/>
          </a:xfrm>
        </p:grpSpPr>
        <p:cxnSp>
          <p:nvCxnSpPr>
            <p:cNvPr id="25" name="直接箭头连接符 24"/>
            <p:cNvCxnSpPr/>
            <p:nvPr/>
          </p:nvCxnSpPr>
          <p:spPr>
            <a:xfrm flipV="1">
              <a:off x="14030" y="10218"/>
              <a:ext cx="2147" cy="3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13917" y="10217"/>
              <a:ext cx="2573" cy="580"/>
            </a:xfrm>
            <a:prstGeom prst="rect">
              <a:avLst/>
            </a:prstGeom>
            <a:noFill/>
          </p:spPr>
          <p:txBody>
            <a:bodyPr wrap="square" rtlCol="0">
              <a:spAutoFit/>
            </a:bodyPr>
            <a:lstStyle/>
            <a:p>
              <a:r>
                <a:rPr lang="en-US" altLang="zh-CN"/>
                <a:t>1 byte = 8 bits</a:t>
              </a:r>
              <a:endParaRPr lang="en-US" altLang="zh-CN"/>
            </a:p>
          </p:txBody>
        </p:sp>
      </p:grpSp>
      <p:sp>
        <p:nvSpPr>
          <p:cNvPr id="27" name="文本框 26"/>
          <p:cNvSpPr txBox="1"/>
          <p:nvPr/>
        </p:nvSpPr>
        <p:spPr>
          <a:xfrm rot="10800000">
            <a:off x="1703070" y="2354580"/>
            <a:ext cx="551815" cy="1858645"/>
          </a:xfrm>
          <a:prstGeom prst="rect">
            <a:avLst/>
          </a:prstGeom>
          <a:noFill/>
        </p:spPr>
        <p:txBody>
          <a:bodyPr vert="eaVert" wrap="square" rtlCol="0">
            <a:spAutoFit/>
          </a:bodyPr>
          <a:lstStyle/>
          <a:p>
            <a:r>
              <a:rPr lang="en-US" altLang="zh-CN" sz="2400" b="1"/>
              <a:t>Byte Address</a:t>
            </a:r>
            <a:endParaRPr lang="en-US" altLang="zh-CN" sz="2400" b="1"/>
          </a:p>
        </p:txBody>
      </p:sp>
      <p:sp>
        <p:nvSpPr>
          <p:cNvPr id="28" name="文本框 27"/>
          <p:cNvSpPr txBox="1"/>
          <p:nvPr/>
        </p:nvSpPr>
        <p:spPr>
          <a:xfrm>
            <a:off x="2283460" y="1854835"/>
            <a:ext cx="399415" cy="2306955"/>
          </a:xfrm>
          <a:prstGeom prst="rect">
            <a:avLst/>
          </a:prstGeom>
          <a:noFill/>
        </p:spPr>
        <p:txBody>
          <a:bodyPr wrap="square" rtlCol="0">
            <a:spAutoFit/>
          </a:bodyPr>
          <a:lstStyle/>
          <a:p>
            <a:r>
              <a:rPr lang="en-US" altLang="zh-CN"/>
              <a:t>…</a:t>
            </a:r>
            <a:endParaRPr lang="en-US" altLang="zh-CN"/>
          </a:p>
          <a:p>
            <a:r>
              <a:rPr lang="en-US" altLang="zh-CN"/>
              <a:t>6</a:t>
            </a:r>
            <a:endParaRPr lang="en-US" altLang="zh-CN"/>
          </a:p>
          <a:p>
            <a:r>
              <a:rPr lang="en-US" altLang="zh-CN"/>
              <a:t>5</a:t>
            </a:r>
            <a:endParaRPr lang="en-US" altLang="zh-CN"/>
          </a:p>
          <a:p>
            <a:r>
              <a:rPr lang="en-US" altLang="zh-CN"/>
              <a:t>4</a:t>
            </a:r>
            <a:endParaRPr lang="en-US" altLang="zh-CN"/>
          </a:p>
          <a:p>
            <a:r>
              <a:rPr lang="en-US" altLang="zh-CN"/>
              <a:t>3</a:t>
            </a:r>
            <a:endParaRPr lang="en-US" altLang="zh-CN"/>
          </a:p>
          <a:p>
            <a:r>
              <a:rPr lang="en-US" altLang="zh-CN"/>
              <a:t>2</a:t>
            </a:r>
            <a:endParaRPr lang="en-US" altLang="zh-CN"/>
          </a:p>
          <a:p>
            <a:r>
              <a:rPr lang="en-US" altLang="zh-CN"/>
              <a:t>1</a:t>
            </a:r>
            <a:endParaRPr lang="en-US" altLang="zh-CN"/>
          </a:p>
          <a:p>
            <a:r>
              <a:rPr lang="en-US" altLang="zh-CN"/>
              <a:t>0</a:t>
            </a:r>
            <a:endParaRPr lang="en-US" altLang="zh-CN"/>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内容占位符 2"/>
          <p:cNvSpPr>
            <a:spLocks noGrp="1"/>
          </p:cNvSpPr>
          <p:nvPr/>
        </p:nvSpPr>
        <p:spPr>
          <a:xfrm>
            <a:off x="609600" y="1340769"/>
            <a:ext cx="10972800" cy="5040560"/>
          </a:xfrm>
          <a:prstGeom prst="rect">
            <a:avLst/>
          </a:prstGeom>
          <a:noFill/>
          <a:ln>
            <a:noFill/>
          </a:ln>
        </p:spPr>
        <p:txBody>
          <a:bodyPr vert="horz" wrap="square" lIns="91440" tIns="45720" rIns="91440" bIns="45720" numCol="1" anchor="t" anchorCtr="0" compatLnSpc="1"/>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zh-CN" altLang="en-US" sz="2000">
              <a:cs typeface="+mn-lt"/>
            </a:endParaRPr>
          </a:p>
          <a:p>
            <a:endParaRPr lang="zh-CN" altLang="en-US" sz="2000">
              <a:cs typeface="+mn-lt"/>
            </a:endParaRPr>
          </a:p>
          <a:p>
            <a:endParaRPr lang="zh-CN" altLang="en-US" sz="2000">
              <a:cs typeface="+mn-lt"/>
            </a:endParaRPr>
          </a:p>
          <a:p>
            <a:endParaRPr lang="zh-CN" altLang="en-US" sz="2000">
              <a:cs typeface="+mn-lt"/>
            </a:endParaRPr>
          </a:p>
          <a:p>
            <a:endParaRPr lang="zh-CN" altLang="en-US" sz="2000">
              <a:cs typeface="+mn-lt"/>
            </a:endParaRPr>
          </a:p>
          <a:p>
            <a:endParaRPr lang="en-US" altLang="zh-CN" sz="2000">
              <a:cs typeface="+mn-lt"/>
            </a:endParaRPr>
          </a:p>
          <a:p>
            <a:endParaRPr lang="en-US" altLang="zh-CN" sz="2000">
              <a:cs typeface="+mn-lt"/>
            </a:endParaRPr>
          </a:p>
          <a:p>
            <a:endParaRPr lang="en-US" altLang="zh-CN" sz="2000">
              <a:cs typeface="+mn-lt"/>
            </a:endParaRPr>
          </a:p>
          <a:p>
            <a:endParaRPr lang="en-US" altLang="zh-CN" sz="2000">
              <a:cs typeface="+mn-lt"/>
            </a:endParaRPr>
          </a:p>
          <a:p>
            <a:r>
              <a:rPr lang="en-US" altLang="zh-CN" sz="1800">
                <a:cs typeface="+mn-lt"/>
              </a:rPr>
              <a:t>Most data in MIPS is handled in words not bytes</a:t>
            </a:r>
            <a:endParaRPr lang="en-US" altLang="zh-CN" sz="1800">
              <a:cs typeface="+mn-lt"/>
            </a:endParaRPr>
          </a:p>
          <a:p>
            <a:pPr marL="800100" lvl="1" indent="-342900">
              <a:buFont typeface="Arial" panose="020B0604020202020204" pitchFamily="34" charset="0"/>
              <a:buChar char="•"/>
            </a:pPr>
            <a:r>
              <a:rPr lang="en-US" altLang="zh-CN" sz="1800">
                <a:solidFill>
                  <a:schemeClr val="tx1"/>
                </a:solidFill>
                <a:cs typeface="+mn-lt"/>
              </a:rPr>
              <a:t>A word is 32 bits or 4 bytes</a:t>
            </a:r>
            <a:endParaRPr lang="en-US" altLang="zh-CN" sz="1800">
              <a:solidFill>
                <a:schemeClr val="tx1"/>
              </a:solidFill>
              <a:cs typeface="+mn-lt"/>
            </a:endParaRPr>
          </a:p>
          <a:p>
            <a:pPr marL="800100" lvl="1" indent="-342900">
              <a:buFont typeface="Arial" panose="020B0604020202020204" pitchFamily="34" charset="0"/>
              <a:buChar char="•"/>
            </a:pPr>
            <a:r>
              <a:rPr lang="en-US" altLang="zh-CN" sz="1800">
                <a:solidFill>
                  <a:schemeClr val="tx1"/>
                </a:solidFill>
                <a:cs typeface="+mn-lt"/>
              </a:rPr>
              <a:t>A word is the size of a register</a:t>
            </a:r>
            <a:endParaRPr lang="en-US" altLang="zh-CN" sz="1800">
              <a:solidFill>
                <a:schemeClr val="tx1"/>
              </a:solidFill>
              <a:cs typeface="+mn-lt"/>
            </a:endParaRPr>
          </a:p>
          <a:p>
            <a:endParaRPr lang="en-US" altLang="zh-CN" sz="1800">
              <a:solidFill>
                <a:schemeClr val="tx1"/>
              </a:solidFill>
              <a:cs typeface="+mn-lt"/>
            </a:endParaRPr>
          </a:p>
        </p:txBody>
      </p:sp>
      <p:sp>
        <p:nvSpPr>
          <p:cNvPr id="2" name="标题 1"/>
          <p:cNvSpPr>
            <a:spLocks noGrp="1"/>
          </p:cNvSpPr>
          <p:nvPr>
            <p:ph type="title"/>
          </p:nvPr>
        </p:nvSpPr>
        <p:spPr/>
        <p:txBody>
          <a:bodyPr/>
          <a:lstStyle/>
          <a:p>
            <a:r>
              <a:rPr lang="en-US" altLang="zh-CN" dirty="0"/>
              <a:t>Viewing Memory as Bytes or Words</a:t>
            </a:r>
            <a:endParaRPr lang="en-US" altLang="zh-CN" dirty="0"/>
          </a:p>
        </p:txBody>
      </p:sp>
      <p:sp>
        <p:nvSpPr>
          <p:cNvPr id="4" name="灯片编号占位符 3"/>
          <p:cNvSpPr>
            <a:spLocks noGrp="1"/>
          </p:cNvSpPr>
          <p:nvPr>
            <p:ph type="sldNum" sz="quarter" idx="12"/>
          </p:nvPr>
        </p:nvSpPr>
        <p:spPr/>
        <p:txBody>
          <a:bodyPr/>
          <a:lstStyle/>
          <a:p>
            <a:fld id="{C22DC6D3-9347-42BE-948A-F7EB414DF657}" type="slidenum">
              <a:rPr lang="en-US" altLang="en-US"/>
            </a:fld>
            <a:endParaRPr lang="en-US" altLang="en-US" dirty="0"/>
          </a:p>
        </p:txBody>
      </p:sp>
      <p:sp>
        <p:nvSpPr>
          <p:cNvPr id="6" name="文本框 5"/>
          <p:cNvSpPr txBox="1"/>
          <p:nvPr/>
        </p:nvSpPr>
        <p:spPr>
          <a:xfrm>
            <a:off x="7247890" y="1340485"/>
            <a:ext cx="2680335" cy="706755"/>
          </a:xfrm>
          <a:prstGeom prst="rect">
            <a:avLst/>
          </a:prstGeom>
          <a:noFill/>
        </p:spPr>
        <p:txBody>
          <a:bodyPr wrap="square" rtlCol="0">
            <a:spAutoFit/>
          </a:bodyPr>
          <a:lstStyle/>
          <a:p>
            <a:r>
              <a:rPr lang="en-US" altLang="zh-CN" sz="2000" b="1"/>
              <a:t>Word-aligned</a:t>
            </a:r>
            <a:endParaRPr lang="en-US" altLang="zh-CN" sz="2000" b="1"/>
          </a:p>
          <a:p>
            <a:r>
              <a:rPr lang="en-US" altLang="zh-CN" sz="2000" b="1"/>
              <a:t>view of memory</a:t>
            </a:r>
            <a:endParaRPr lang="en-US" altLang="zh-CN" sz="2000" b="1"/>
          </a:p>
        </p:txBody>
      </p:sp>
      <p:sp>
        <p:nvSpPr>
          <p:cNvPr id="22" name="文本框 21"/>
          <p:cNvSpPr txBox="1"/>
          <p:nvPr/>
        </p:nvSpPr>
        <p:spPr>
          <a:xfrm>
            <a:off x="2207260" y="1340485"/>
            <a:ext cx="2680335" cy="706755"/>
          </a:xfrm>
          <a:prstGeom prst="rect">
            <a:avLst/>
          </a:prstGeom>
          <a:noFill/>
        </p:spPr>
        <p:txBody>
          <a:bodyPr wrap="square" rtlCol="0">
            <a:spAutoFit/>
          </a:bodyPr>
          <a:lstStyle/>
          <a:p>
            <a:r>
              <a:rPr lang="en-US" altLang="zh-CN" sz="2000" b="1"/>
              <a:t>Byte-addressable</a:t>
            </a:r>
            <a:endParaRPr lang="en-US" altLang="zh-CN" sz="2000" b="1"/>
          </a:p>
          <a:p>
            <a:r>
              <a:rPr lang="en-US" altLang="zh-CN" sz="2000" b="1"/>
              <a:t>view of memory</a:t>
            </a:r>
            <a:endParaRPr lang="en-US" altLang="zh-CN" sz="2000" b="1"/>
          </a:p>
        </p:txBody>
      </p:sp>
      <p:graphicFrame>
        <p:nvGraphicFramePr>
          <p:cNvPr id="23" name="内容占位符 22"/>
          <p:cNvGraphicFramePr>
            <a:graphicFrameLocks noGrp="1"/>
          </p:cNvGraphicFramePr>
          <p:nvPr>
            <p:ph idx="1"/>
            <p:custDataLst>
              <p:tags r:id="rId1"/>
            </p:custDataLst>
          </p:nvPr>
        </p:nvGraphicFramePr>
        <p:xfrm>
          <a:off x="2711450" y="2103755"/>
          <a:ext cx="1315720" cy="2058035"/>
        </p:xfrm>
        <a:graphic>
          <a:graphicData uri="http://schemas.openxmlformats.org/drawingml/2006/table">
            <a:tbl>
              <a:tblPr firstRow="1" bandRow="1">
                <a:tableStyleId>{5C22544A-7EE6-4342-B048-85BDC9FD1C3A}</a:tableStyleId>
              </a:tblPr>
              <a:tblGrid>
                <a:gridCol w="1315720"/>
              </a:tblGrid>
              <a:tr h="294005">
                <a:tc>
                  <a:txBody>
                    <a:bodyPr/>
                    <a:lstStyle/>
                    <a:p>
                      <a:pPr>
                        <a:lnSpc>
                          <a:spcPct val="70000"/>
                        </a:lnSpc>
                        <a:buNone/>
                      </a:pPr>
                      <a:r>
                        <a:rPr lang="en-US" altLang="zh-CN" sz="1400" b="0">
                          <a:solidFill>
                            <a:schemeClr val="tx1"/>
                          </a:solidFill>
                          <a:cs typeface="+mn-lt"/>
                        </a:rPr>
                        <a:t>8 bits of data</a:t>
                      </a:r>
                      <a:endParaRPr lang="en-US" altLang="zh-CN" sz="14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9F9F"/>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A0F3FE"/>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9F9F"/>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A0F3FE"/>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9F9F"/>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A0F3FE"/>
                    </a:solidFill>
                  </a:tcPr>
                </a:tc>
              </a:tr>
            </a:tbl>
          </a:graphicData>
        </a:graphic>
      </p:graphicFrame>
      <p:grpSp>
        <p:nvGrpSpPr>
          <p:cNvPr id="24" name="组合 23"/>
          <p:cNvGrpSpPr/>
          <p:nvPr/>
        </p:nvGrpSpPr>
        <p:grpSpPr>
          <a:xfrm>
            <a:off x="2639695" y="4217670"/>
            <a:ext cx="1633855" cy="368300"/>
            <a:chOff x="13917" y="10217"/>
            <a:chExt cx="2573" cy="580"/>
          </a:xfrm>
        </p:grpSpPr>
        <p:cxnSp>
          <p:nvCxnSpPr>
            <p:cNvPr id="25" name="直接箭头连接符 24"/>
            <p:cNvCxnSpPr/>
            <p:nvPr/>
          </p:nvCxnSpPr>
          <p:spPr>
            <a:xfrm flipV="1">
              <a:off x="14030" y="10218"/>
              <a:ext cx="2147" cy="3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13917" y="10217"/>
              <a:ext cx="2573" cy="580"/>
            </a:xfrm>
            <a:prstGeom prst="rect">
              <a:avLst/>
            </a:prstGeom>
            <a:noFill/>
          </p:spPr>
          <p:txBody>
            <a:bodyPr wrap="square" rtlCol="0">
              <a:spAutoFit/>
            </a:bodyPr>
            <a:lstStyle/>
            <a:p>
              <a:r>
                <a:rPr lang="en-US" altLang="zh-CN"/>
                <a:t>1 byte = 8 bits</a:t>
              </a:r>
              <a:endParaRPr lang="en-US" altLang="zh-CN"/>
            </a:p>
          </p:txBody>
        </p:sp>
      </p:grpSp>
      <p:sp>
        <p:nvSpPr>
          <p:cNvPr id="27" name="文本框 26"/>
          <p:cNvSpPr txBox="1"/>
          <p:nvPr/>
        </p:nvSpPr>
        <p:spPr>
          <a:xfrm rot="10800000">
            <a:off x="1703070" y="2354580"/>
            <a:ext cx="551815" cy="1858645"/>
          </a:xfrm>
          <a:prstGeom prst="rect">
            <a:avLst/>
          </a:prstGeom>
          <a:noFill/>
        </p:spPr>
        <p:txBody>
          <a:bodyPr vert="eaVert" wrap="square" rtlCol="0">
            <a:spAutoFit/>
          </a:bodyPr>
          <a:lstStyle/>
          <a:p>
            <a:r>
              <a:rPr lang="en-US" altLang="zh-CN" sz="2400" b="1"/>
              <a:t>Byte Address</a:t>
            </a:r>
            <a:endParaRPr lang="en-US" altLang="zh-CN" sz="2400" b="1"/>
          </a:p>
        </p:txBody>
      </p:sp>
      <p:sp>
        <p:nvSpPr>
          <p:cNvPr id="28" name="文本框 27"/>
          <p:cNvSpPr txBox="1"/>
          <p:nvPr/>
        </p:nvSpPr>
        <p:spPr>
          <a:xfrm>
            <a:off x="2283460" y="1854835"/>
            <a:ext cx="399415" cy="2306955"/>
          </a:xfrm>
          <a:prstGeom prst="rect">
            <a:avLst/>
          </a:prstGeom>
          <a:noFill/>
        </p:spPr>
        <p:txBody>
          <a:bodyPr wrap="square" rtlCol="0">
            <a:spAutoFit/>
          </a:bodyPr>
          <a:lstStyle/>
          <a:p>
            <a:r>
              <a:rPr lang="en-US" altLang="zh-CN"/>
              <a:t>…</a:t>
            </a:r>
            <a:endParaRPr lang="en-US" altLang="zh-CN"/>
          </a:p>
          <a:p>
            <a:r>
              <a:rPr lang="en-US" altLang="zh-CN"/>
              <a:t>6</a:t>
            </a:r>
            <a:endParaRPr lang="en-US" altLang="zh-CN"/>
          </a:p>
          <a:p>
            <a:r>
              <a:rPr lang="en-US" altLang="zh-CN"/>
              <a:t>5</a:t>
            </a:r>
            <a:endParaRPr lang="en-US" altLang="zh-CN"/>
          </a:p>
          <a:p>
            <a:r>
              <a:rPr lang="en-US" altLang="zh-CN"/>
              <a:t>4</a:t>
            </a:r>
            <a:endParaRPr lang="en-US" altLang="zh-CN"/>
          </a:p>
          <a:p>
            <a:r>
              <a:rPr lang="en-US" altLang="zh-CN"/>
              <a:t>3</a:t>
            </a:r>
            <a:endParaRPr lang="en-US" altLang="zh-CN"/>
          </a:p>
          <a:p>
            <a:r>
              <a:rPr lang="en-US" altLang="zh-CN"/>
              <a:t>2</a:t>
            </a:r>
            <a:endParaRPr lang="en-US" altLang="zh-CN"/>
          </a:p>
          <a:p>
            <a:r>
              <a:rPr lang="en-US" altLang="zh-CN"/>
              <a:t>1</a:t>
            </a:r>
            <a:endParaRPr lang="en-US" altLang="zh-CN"/>
          </a:p>
          <a:p>
            <a:r>
              <a:rPr lang="en-US" altLang="zh-CN"/>
              <a:t>0</a:t>
            </a:r>
            <a:endParaRPr lang="en-US" altLang="zh-CN"/>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内容占位符 2"/>
          <p:cNvSpPr>
            <a:spLocks noGrp="1"/>
          </p:cNvSpPr>
          <p:nvPr/>
        </p:nvSpPr>
        <p:spPr>
          <a:xfrm>
            <a:off x="609600" y="1340769"/>
            <a:ext cx="10972800" cy="5040560"/>
          </a:xfrm>
          <a:prstGeom prst="rect">
            <a:avLst/>
          </a:prstGeom>
          <a:noFill/>
          <a:ln>
            <a:noFill/>
          </a:ln>
        </p:spPr>
        <p:txBody>
          <a:bodyPr vert="horz" wrap="square" lIns="91440" tIns="45720" rIns="91440" bIns="45720" numCol="1" anchor="t" anchorCtr="0" compatLnSpc="1"/>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zh-CN" altLang="en-US" sz="2000" dirty="0">
              <a:cs typeface="+mn-lt"/>
            </a:endParaRPr>
          </a:p>
          <a:p>
            <a:endParaRPr lang="zh-CN" altLang="en-US" sz="2000" dirty="0">
              <a:cs typeface="+mn-lt"/>
            </a:endParaRPr>
          </a:p>
          <a:p>
            <a:endParaRPr lang="zh-CN" altLang="en-US" sz="2000" dirty="0">
              <a:cs typeface="+mn-lt"/>
            </a:endParaRPr>
          </a:p>
          <a:p>
            <a:endParaRPr lang="zh-CN" altLang="en-US" sz="2000" dirty="0">
              <a:cs typeface="+mn-lt"/>
            </a:endParaRPr>
          </a:p>
          <a:p>
            <a:endParaRPr lang="zh-CN" altLang="en-US" sz="2000" dirty="0">
              <a:cs typeface="+mn-lt"/>
            </a:endParaRPr>
          </a:p>
          <a:p>
            <a:endParaRPr lang="en-US" altLang="zh-CN" sz="2000" dirty="0">
              <a:cs typeface="+mn-lt"/>
            </a:endParaRPr>
          </a:p>
          <a:p>
            <a:endParaRPr lang="en-US" altLang="zh-CN" sz="2000" dirty="0">
              <a:cs typeface="+mn-lt"/>
            </a:endParaRPr>
          </a:p>
          <a:p>
            <a:endParaRPr lang="en-US" altLang="zh-CN" sz="2000" dirty="0">
              <a:cs typeface="+mn-lt"/>
            </a:endParaRPr>
          </a:p>
          <a:p>
            <a:endParaRPr lang="en-US" altLang="zh-CN" sz="2000" dirty="0">
              <a:cs typeface="+mn-lt"/>
            </a:endParaRPr>
          </a:p>
          <a:p>
            <a:r>
              <a:rPr lang="en-US" altLang="zh-CN" sz="1800" dirty="0">
                <a:cs typeface="+mn-lt"/>
              </a:rPr>
              <a:t>Most data in MIPS is handled in words not bytes</a:t>
            </a:r>
            <a:endParaRPr lang="en-US" altLang="zh-CN" sz="1800" dirty="0">
              <a:cs typeface="+mn-lt"/>
            </a:endParaRPr>
          </a:p>
          <a:p>
            <a:pPr marL="800100" lvl="1" indent="-342900">
              <a:buFont typeface="Arial" panose="020B0604020202020204" pitchFamily="34" charset="0"/>
              <a:buChar char="•"/>
            </a:pPr>
            <a:r>
              <a:rPr lang="en-US" altLang="zh-CN" sz="1800" dirty="0">
                <a:solidFill>
                  <a:schemeClr val="tx1"/>
                </a:solidFill>
                <a:cs typeface="+mn-lt"/>
              </a:rPr>
              <a:t>A word is 32 bits or 4 bytes</a:t>
            </a:r>
            <a:endParaRPr lang="en-US" altLang="zh-CN" sz="1800" dirty="0">
              <a:solidFill>
                <a:schemeClr val="tx1"/>
              </a:solidFill>
              <a:cs typeface="+mn-lt"/>
            </a:endParaRPr>
          </a:p>
          <a:p>
            <a:pPr marL="800100" lvl="1" indent="-342900">
              <a:buFont typeface="Arial" panose="020B0604020202020204" pitchFamily="34" charset="0"/>
              <a:buChar char="•"/>
            </a:pPr>
            <a:r>
              <a:rPr lang="en-US" altLang="zh-CN" sz="1800" dirty="0">
                <a:solidFill>
                  <a:schemeClr val="tx1"/>
                </a:solidFill>
                <a:cs typeface="+mn-lt"/>
              </a:rPr>
              <a:t>A word is the size of a register</a:t>
            </a:r>
            <a:endParaRPr lang="en-US" altLang="zh-CN" sz="1800" dirty="0">
              <a:solidFill>
                <a:schemeClr val="tx1"/>
              </a:solidFill>
              <a:cs typeface="+mn-lt"/>
            </a:endParaRPr>
          </a:p>
          <a:p>
            <a:endParaRPr lang="en-US" altLang="zh-CN" sz="1800" dirty="0">
              <a:solidFill>
                <a:schemeClr val="tx1"/>
              </a:solidFill>
              <a:cs typeface="+mn-lt"/>
            </a:endParaRPr>
          </a:p>
        </p:txBody>
      </p:sp>
      <p:sp>
        <p:nvSpPr>
          <p:cNvPr id="2" name="标题 1"/>
          <p:cNvSpPr>
            <a:spLocks noGrp="1"/>
          </p:cNvSpPr>
          <p:nvPr>
            <p:ph type="title"/>
          </p:nvPr>
        </p:nvSpPr>
        <p:spPr/>
        <p:txBody>
          <a:bodyPr/>
          <a:lstStyle/>
          <a:p>
            <a:r>
              <a:rPr lang="en-US" altLang="zh-CN" dirty="0"/>
              <a:t>Viewing Memory as Bytes or Words</a:t>
            </a:r>
            <a:endParaRPr lang="en-US" altLang="zh-CN" dirty="0"/>
          </a:p>
        </p:txBody>
      </p:sp>
      <p:sp>
        <p:nvSpPr>
          <p:cNvPr id="4" name="灯片编号占位符 3"/>
          <p:cNvSpPr>
            <a:spLocks noGrp="1"/>
          </p:cNvSpPr>
          <p:nvPr>
            <p:ph type="sldNum" sz="quarter" idx="12"/>
          </p:nvPr>
        </p:nvSpPr>
        <p:spPr/>
        <p:txBody>
          <a:bodyPr/>
          <a:lstStyle/>
          <a:p>
            <a:fld id="{C22DC6D3-9347-42BE-948A-F7EB414DF657}" type="slidenum">
              <a:rPr lang="en-US" altLang="en-US"/>
            </a:fld>
            <a:endParaRPr lang="en-US" altLang="en-US" dirty="0"/>
          </a:p>
        </p:txBody>
      </p:sp>
      <p:sp>
        <p:nvSpPr>
          <p:cNvPr id="6" name="文本框 5"/>
          <p:cNvSpPr txBox="1"/>
          <p:nvPr/>
        </p:nvSpPr>
        <p:spPr>
          <a:xfrm>
            <a:off x="7247890" y="1340485"/>
            <a:ext cx="2680335" cy="706755"/>
          </a:xfrm>
          <a:prstGeom prst="rect">
            <a:avLst/>
          </a:prstGeom>
          <a:noFill/>
        </p:spPr>
        <p:txBody>
          <a:bodyPr wrap="square" rtlCol="0">
            <a:spAutoFit/>
          </a:bodyPr>
          <a:lstStyle/>
          <a:p>
            <a:r>
              <a:rPr lang="en-US" altLang="zh-CN" sz="2000" b="1"/>
              <a:t>Word-aligned</a:t>
            </a:r>
            <a:endParaRPr lang="en-US" altLang="zh-CN" sz="2000" b="1"/>
          </a:p>
          <a:p>
            <a:r>
              <a:rPr lang="en-US" altLang="zh-CN" sz="2000" b="1"/>
              <a:t>view of memory</a:t>
            </a:r>
            <a:endParaRPr lang="en-US" altLang="zh-CN" sz="2000" b="1"/>
          </a:p>
        </p:txBody>
      </p:sp>
      <p:sp>
        <p:nvSpPr>
          <p:cNvPr id="22" name="文本框 21"/>
          <p:cNvSpPr txBox="1"/>
          <p:nvPr/>
        </p:nvSpPr>
        <p:spPr>
          <a:xfrm>
            <a:off x="2207260" y="1340485"/>
            <a:ext cx="2680335" cy="706755"/>
          </a:xfrm>
          <a:prstGeom prst="rect">
            <a:avLst/>
          </a:prstGeom>
          <a:noFill/>
        </p:spPr>
        <p:txBody>
          <a:bodyPr wrap="square" rtlCol="0">
            <a:spAutoFit/>
          </a:bodyPr>
          <a:lstStyle/>
          <a:p>
            <a:r>
              <a:rPr lang="en-US" altLang="zh-CN" sz="2000" b="1"/>
              <a:t>Byte-addressable</a:t>
            </a:r>
            <a:endParaRPr lang="en-US" altLang="zh-CN" sz="2000" b="1"/>
          </a:p>
          <a:p>
            <a:r>
              <a:rPr lang="en-US" altLang="zh-CN" sz="2000" b="1"/>
              <a:t>view of memory</a:t>
            </a:r>
            <a:endParaRPr lang="en-US" altLang="zh-CN" sz="2000" b="1"/>
          </a:p>
        </p:txBody>
      </p:sp>
      <p:graphicFrame>
        <p:nvGraphicFramePr>
          <p:cNvPr id="23" name="内容占位符 22"/>
          <p:cNvGraphicFramePr>
            <a:graphicFrameLocks noGrp="1"/>
          </p:cNvGraphicFramePr>
          <p:nvPr>
            <p:ph idx="1"/>
            <p:custDataLst>
              <p:tags r:id="rId1"/>
            </p:custDataLst>
          </p:nvPr>
        </p:nvGraphicFramePr>
        <p:xfrm>
          <a:off x="2711450" y="2103755"/>
          <a:ext cx="1315720" cy="2058035"/>
        </p:xfrm>
        <a:graphic>
          <a:graphicData uri="http://schemas.openxmlformats.org/drawingml/2006/table">
            <a:tbl>
              <a:tblPr firstRow="1" bandRow="1">
                <a:tableStyleId>{5C22544A-7EE6-4342-B048-85BDC9FD1C3A}</a:tableStyleId>
              </a:tblPr>
              <a:tblGrid>
                <a:gridCol w="1315720"/>
              </a:tblGrid>
              <a:tr h="294005">
                <a:tc>
                  <a:txBody>
                    <a:bodyPr/>
                    <a:lstStyle/>
                    <a:p>
                      <a:pPr>
                        <a:lnSpc>
                          <a:spcPct val="70000"/>
                        </a:lnSpc>
                        <a:buNone/>
                      </a:pPr>
                      <a:r>
                        <a:rPr lang="en-US" altLang="zh-CN" sz="1400" b="0">
                          <a:solidFill>
                            <a:schemeClr val="tx1"/>
                          </a:solidFill>
                          <a:cs typeface="+mn-lt"/>
                        </a:rPr>
                        <a:t>8 bits of data</a:t>
                      </a:r>
                      <a:endParaRPr lang="en-US" altLang="zh-CN" sz="14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9F9F"/>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A0F3FE"/>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9F9F"/>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A0F3FE"/>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9F9F"/>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A0F3FE"/>
                    </a:solidFill>
                  </a:tcPr>
                </a:tc>
              </a:tr>
            </a:tbl>
          </a:graphicData>
        </a:graphic>
      </p:graphicFrame>
      <p:grpSp>
        <p:nvGrpSpPr>
          <p:cNvPr id="24" name="组合 23"/>
          <p:cNvGrpSpPr/>
          <p:nvPr/>
        </p:nvGrpSpPr>
        <p:grpSpPr>
          <a:xfrm>
            <a:off x="2639695" y="4217670"/>
            <a:ext cx="1633855" cy="368300"/>
            <a:chOff x="13917" y="10217"/>
            <a:chExt cx="2573" cy="580"/>
          </a:xfrm>
        </p:grpSpPr>
        <p:cxnSp>
          <p:nvCxnSpPr>
            <p:cNvPr id="25" name="直接箭头连接符 24"/>
            <p:cNvCxnSpPr/>
            <p:nvPr/>
          </p:nvCxnSpPr>
          <p:spPr>
            <a:xfrm flipV="1">
              <a:off x="14030" y="10218"/>
              <a:ext cx="2147" cy="3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13917" y="10217"/>
              <a:ext cx="2573" cy="580"/>
            </a:xfrm>
            <a:prstGeom prst="rect">
              <a:avLst/>
            </a:prstGeom>
            <a:noFill/>
          </p:spPr>
          <p:txBody>
            <a:bodyPr wrap="square" rtlCol="0">
              <a:spAutoFit/>
            </a:bodyPr>
            <a:lstStyle/>
            <a:p>
              <a:r>
                <a:rPr lang="en-US" altLang="zh-CN"/>
                <a:t>1 byte = 8 bits</a:t>
              </a:r>
              <a:endParaRPr lang="en-US" altLang="zh-CN"/>
            </a:p>
          </p:txBody>
        </p:sp>
      </p:grpSp>
      <p:sp>
        <p:nvSpPr>
          <p:cNvPr id="27" name="文本框 26"/>
          <p:cNvSpPr txBox="1"/>
          <p:nvPr/>
        </p:nvSpPr>
        <p:spPr>
          <a:xfrm rot="10800000">
            <a:off x="1703070" y="2354580"/>
            <a:ext cx="551815" cy="1858645"/>
          </a:xfrm>
          <a:prstGeom prst="rect">
            <a:avLst/>
          </a:prstGeom>
          <a:noFill/>
        </p:spPr>
        <p:txBody>
          <a:bodyPr vert="eaVert" wrap="square" rtlCol="0">
            <a:spAutoFit/>
          </a:bodyPr>
          <a:lstStyle/>
          <a:p>
            <a:r>
              <a:rPr lang="en-US" altLang="zh-CN" sz="2400" b="1"/>
              <a:t>Byte Address</a:t>
            </a:r>
            <a:endParaRPr lang="en-US" altLang="zh-CN" sz="2400" b="1"/>
          </a:p>
        </p:txBody>
      </p:sp>
      <p:sp>
        <p:nvSpPr>
          <p:cNvPr id="28" name="文本框 27"/>
          <p:cNvSpPr txBox="1"/>
          <p:nvPr/>
        </p:nvSpPr>
        <p:spPr>
          <a:xfrm>
            <a:off x="2283460" y="1854835"/>
            <a:ext cx="399415" cy="2306955"/>
          </a:xfrm>
          <a:prstGeom prst="rect">
            <a:avLst/>
          </a:prstGeom>
          <a:noFill/>
        </p:spPr>
        <p:txBody>
          <a:bodyPr wrap="square" rtlCol="0">
            <a:spAutoFit/>
          </a:bodyPr>
          <a:lstStyle/>
          <a:p>
            <a:r>
              <a:rPr lang="en-US" altLang="zh-CN"/>
              <a:t>…</a:t>
            </a:r>
            <a:endParaRPr lang="en-US" altLang="zh-CN"/>
          </a:p>
          <a:p>
            <a:r>
              <a:rPr lang="en-US" altLang="zh-CN"/>
              <a:t>6</a:t>
            </a:r>
            <a:endParaRPr lang="en-US" altLang="zh-CN"/>
          </a:p>
          <a:p>
            <a:r>
              <a:rPr lang="en-US" altLang="zh-CN"/>
              <a:t>5</a:t>
            </a:r>
            <a:endParaRPr lang="en-US" altLang="zh-CN"/>
          </a:p>
          <a:p>
            <a:r>
              <a:rPr lang="en-US" altLang="zh-CN"/>
              <a:t>4</a:t>
            </a:r>
            <a:endParaRPr lang="en-US" altLang="zh-CN"/>
          </a:p>
          <a:p>
            <a:r>
              <a:rPr lang="en-US" altLang="zh-CN"/>
              <a:t>3</a:t>
            </a:r>
            <a:endParaRPr lang="en-US" altLang="zh-CN"/>
          </a:p>
          <a:p>
            <a:r>
              <a:rPr lang="en-US" altLang="zh-CN"/>
              <a:t>2</a:t>
            </a:r>
            <a:endParaRPr lang="en-US" altLang="zh-CN"/>
          </a:p>
          <a:p>
            <a:r>
              <a:rPr lang="en-US" altLang="zh-CN"/>
              <a:t>1</a:t>
            </a:r>
            <a:endParaRPr lang="en-US" altLang="zh-CN"/>
          </a:p>
          <a:p>
            <a:r>
              <a:rPr lang="en-US" altLang="zh-CN"/>
              <a:t>0</a:t>
            </a:r>
            <a:endParaRPr lang="en-US" altLang="zh-CN"/>
          </a:p>
        </p:txBody>
      </p:sp>
      <p:sp>
        <p:nvSpPr>
          <p:cNvPr id="29" name="文本框 28"/>
          <p:cNvSpPr txBox="1"/>
          <p:nvPr/>
        </p:nvSpPr>
        <p:spPr>
          <a:xfrm>
            <a:off x="6311900" y="4020185"/>
            <a:ext cx="4191635" cy="706755"/>
          </a:xfrm>
          <a:prstGeom prst="rect">
            <a:avLst/>
          </a:prstGeom>
          <a:noFill/>
        </p:spPr>
        <p:txBody>
          <a:bodyPr wrap="square" rtlCol="0">
            <a:spAutoFit/>
          </a:bodyPr>
          <a:lstStyle/>
          <a:p>
            <a:r>
              <a:rPr lang="en-US" altLang="zh-CN" sz="2000" b="1"/>
              <a:t>Register hold 32 bits of data (1 word)</a:t>
            </a:r>
            <a:endParaRPr lang="en-US" altLang="zh-CN" sz="2000" b="1"/>
          </a:p>
          <a:p>
            <a:r>
              <a:rPr lang="en-US" altLang="zh-CN" sz="2000" b="1"/>
              <a:t>Addresses are </a:t>
            </a:r>
            <a:r>
              <a:rPr lang="en-US" altLang="zh-CN" sz="2000" b="1">
                <a:sym typeface="+mn-ea"/>
              </a:rPr>
              <a:t>32 bits of data (1 word)</a:t>
            </a:r>
            <a:endParaRPr lang="en-US" altLang="zh-CN" sz="2000" b="1"/>
          </a:p>
        </p:txBody>
      </p:sp>
      <p:cxnSp>
        <p:nvCxnSpPr>
          <p:cNvPr id="3" name="直接箭头连接符 2"/>
          <p:cNvCxnSpPr/>
          <p:nvPr/>
        </p:nvCxnSpPr>
        <p:spPr>
          <a:xfrm>
            <a:off x="5375910" y="3660140"/>
            <a:ext cx="5688330" cy="0"/>
          </a:xfrm>
          <a:prstGeom prst="straightConnector1">
            <a:avLst/>
          </a:prstGeom>
          <a:ln>
            <a:solidFill>
              <a:schemeClr val="bg1">
                <a:lumMod val="6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6754495" y="3620135"/>
            <a:ext cx="3667760" cy="368300"/>
          </a:xfrm>
          <a:prstGeom prst="rect">
            <a:avLst/>
          </a:prstGeom>
          <a:noFill/>
        </p:spPr>
        <p:txBody>
          <a:bodyPr wrap="square" rtlCol="0">
            <a:spAutoFit/>
          </a:bodyPr>
          <a:lstStyle/>
          <a:p>
            <a:r>
              <a:rPr lang="en-US" altLang="zh-CN"/>
              <a:t>1 word = 4 bytes = 32 bits of data</a:t>
            </a:r>
            <a:endParaRPr lang="en-US" altLang="zh-CN"/>
          </a:p>
        </p:txBody>
      </p:sp>
      <p:grpSp>
        <p:nvGrpSpPr>
          <p:cNvPr id="11" name="组合 10"/>
          <p:cNvGrpSpPr/>
          <p:nvPr/>
        </p:nvGrpSpPr>
        <p:grpSpPr>
          <a:xfrm>
            <a:off x="5304155" y="3140710"/>
            <a:ext cx="5759450" cy="381635"/>
            <a:chOff x="9827" y="4245"/>
            <a:chExt cx="9070" cy="601"/>
          </a:xfrm>
        </p:grpSpPr>
        <p:sp>
          <p:nvSpPr>
            <p:cNvPr id="7" name="文本框 6"/>
            <p:cNvSpPr txBox="1"/>
            <p:nvPr/>
          </p:nvSpPr>
          <p:spPr>
            <a:xfrm>
              <a:off x="9827" y="4266"/>
              <a:ext cx="2264" cy="580"/>
            </a:xfrm>
            <a:prstGeom prst="rect">
              <a:avLst/>
            </a:prstGeom>
            <a:solidFill>
              <a:srgbClr val="A0F3FE"/>
            </a:solidFill>
            <a:ln>
              <a:solidFill>
                <a:schemeClr val="tx1"/>
              </a:solidFill>
            </a:ln>
          </p:spPr>
          <p:txBody>
            <a:bodyPr wrap="square" rtlCol="0">
              <a:spAutoFit/>
            </a:bodyPr>
            <a:lstStyle/>
            <a:p>
              <a:r>
                <a:rPr lang="en-US" altLang="zh-CN"/>
                <a:t>8 bits of data</a:t>
              </a:r>
              <a:endParaRPr lang="en-US" altLang="zh-CN"/>
            </a:p>
          </p:txBody>
        </p:sp>
        <p:sp>
          <p:nvSpPr>
            <p:cNvPr id="8" name="文本框 7"/>
            <p:cNvSpPr txBox="1"/>
            <p:nvPr/>
          </p:nvSpPr>
          <p:spPr>
            <a:xfrm>
              <a:off x="12091" y="4266"/>
              <a:ext cx="2264" cy="580"/>
            </a:xfrm>
            <a:prstGeom prst="rect">
              <a:avLst/>
            </a:prstGeom>
            <a:solidFill>
              <a:srgbClr val="FF9F9F"/>
            </a:solidFill>
            <a:ln>
              <a:solidFill>
                <a:schemeClr val="tx1"/>
              </a:solidFill>
            </a:ln>
          </p:spPr>
          <p:txBody>
            <a:bodyPr wrap="square" rtlCol="0">
              <a:spAutoFit/>
            </a:bodyPr>
            <a:lstStyle/>
            <a:p>
              <a:r>
                <a:rPr lang="en-US" altLang="zh-CN"/>
                <a:t>8 bits of data</a:t>
              </a:r>
              <a:endParaRPr lang="en-US" altLang="zh-CN"/>
            </a:p>
          </p:txBody>
        </p:sp>
        <p:sp>
          <p:nvSpPr>
            <p:cNvPr id="9" name="文本框 8"/>
            <p:cNvSpPr txBox="1"/>
            <p:nvPr/>
          </p:nvSpPr>
          <p:spPr>
            <a:xfrm>
              <a:off x="14362" y="4266"/>
              <a:ext cx="2264" cy="580"/>
            </a:xfrm>
            <a:prstGeom prst="rect">
              <a:avLst/>
            </a:prstGeom>
            <a:solidFill>
              <a:srgbClr val="A0F3FE"/>
            </a:solidFill>
            <a:ln>
              <a:solidFill>
                <a:schemeClr val="tx1"/>
              </a:solidFill>
            </a:ln>
          </p:spPr>
          <p:txBody>
            <a:bodyPr wrap="square" rtlCol="0">
              <a:spAutoFit/>
            </a:bodyPr>
            <a:lstStyle/>
            <a:p>
              <a:r>
                <a:rPr lang="en-US" altLang="zh-CN"/>
                <a:t>8 bits of data</a:t>
              </a:r>
              <a:endParaRPr lang="en-US" altLang="zh-CN"/>
            </a:p>
          </p:txBody>
        </p:sp>
        <p:sp>
          <p:nvSpPr>
            <p:cNvPr id="10" name="文本框 9"/>
            <p:cNvSpPr txBox="1"/>
            <p:nvPr/>
          </p:nvSpPr>
          <p:spPr>
            <a:xfrm>
              <a:off x="16633" y="4245"/>
              <a:ext cx="2264" cy="580"/>
            </a:xfrm>
            <a:prstGeom prst="rect">
              <a:avLst/>
            </a:prstGeom>
            <a:solidFill>
              <a:srgbClr val="FF9F9F"/>
            </a:solidFill>
            <a:ln>
              <a:solidFill>
                <a:schemeClr val="tx1"/>
              </a:solidFill>
            </a:ln>
          </p:spPr>
          <p:txBody>
            <a:bodyPr wrap="square" rtlCol="0">
              <a:spAutoFit/>
            </a:bodyPr>
            <a:lstStyle/>
            <a:p>
              <a:r>
                <a:rPr lang="en-US" altLang="zh-CN"/>
                <a:t>8 bits of data</a:t>
              </a:r>
              <a:endParaRPr lang="en-US" altLang="zh-CN"/>
            </a:p>
          </p:txBody>
        </p:sp>
      </p:grpSp>
      <p:sp>
        <p:nvSpPr>
          <p:cNvPr id="12" name="文本框 11"/>
          <p:cNvSpPr txBox="1"/>
          <p:nvPr/>
        </p:nvSpPr>
        <p:spPr>
          <a:xfrm>
            <a:off x="4876800" y="3155950"/>
            <a:ext cx="388620" cy="368300"/>
          </a:xfrm>
          <a:prstGeom prst="rect">
            <a:avLst/>
          </a:prstGeom>
          <a:noFill/>
        </p:spPr>
        <p:txBody>
          <a:bodyPr wrap="square" rtlCol="0">
            <a:spAutoFit/>
          </a:bodyPr>
          <a:lstStyle/>
          <a:p>
            <a:r>
              <a:rPr lang="en-US" altLang="zh-CN"/>
              <a:t>0</a:t>
            </a:r>
            <a:endParaRPr lang="en-US" altLang="zh-CN"/>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内容占位符 2"/>
          <p:cNvSpPr>
            <a:spLocks noGrp="1"/>
          </p:cNvSpPr>
          <p:nvPr/>
        </p:nvSpPr>
        <p:spPr>
          <a:xfrm>
            <a:off x="609600" y="1340769"/>
            <a:ext cx="10972800" cy="5040560"/>
          </a:xfrm>
          <a:prstGeom prst="rect">
            <a:avLst/>
          </a:prstGeom>
          <a:noFill/>
          <a:ln>
            <a:noFill/>
          </a:ln>
        </p:spPr>
        <p:txBody>
          <a:bodyPr vert="horz" wrap="square" lIns="91440" tIns="45720" rIns="91440" bIns="45720" numCol="1" anchor="t" anchorCtr="0" compatLnSpc="1"/>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zh-CN" altLang="en-US" sz="2000" dirty="0">
              <a:cs typeface="+mn-lt"/>
            </a:endParaRPr>
          </a:p>
          <a:p>
            <a:endParaRPr lang="zh-CN" altLang="en-US" sz="2000" dirty="0">
              <a:cs typeface="+mn-lt"/>
            </a:endParaRPr>
          </a:p>
          <a:p>
            <a:endParaRPr lang="zh-CN" altLang="en-US" sz="2000" dirty="0">
              <a:cs typeface="+mn-lt"/>
            </a:endParaRPr>
          </a:p>
          <a:p>
            <a:endParaRPr lang="zh-CN" altLang="en-US" sz="2000" dirty="0">
              <a:cs typeface="+mn-lt"/>
            </a:endParaRPr>
          </a:p>
          <a:p>
            <a:endParaRPr lang="zh-CN" altLang="en-US" sz="2000" dirty="0">
              <a:cs typeface="+mn-lt"/>
            </a:endParaRPr>
          </a:p>
          <a:p>
            <a:endParaRPr lang="en-US" altLang="zh-CN" sz="2000" dirty="0">
              <a:cs typeface="+mn-lt"/>
            </a:endParaRPr>
          </a:p>
          <a:p>
            <a:endParaRPr lang="en-US" altLang="zh-CN" sz="2000" dirty="0">
              <a:cs typeface="+mn-lt"/>
            </a:endParaRPr>
          </a:p>
          <a:p>
            <a:endParaRPr lang="en-US" altLang="zh-CN" sz="2000" dirty="0">
              <a:cs typeface="+mn-lt"/>
            </a:endParaRPr>
          </a:p>
          <a:p>
            <a:endParaRPr lang="en-US" altLang="zh-CN" sz="2000" dirty="0">
              <a:cs typeface="+mn-lt"/>
            </a:endParaRPr>
          </a:p>
          <a:p>
            <a:r>
              <a:rPr lang="en-US" altLang="zh-CN" sz="1800" dirty="0">
                <a:cs typeface="+mn-lt"/>
              </a:rPr>
              <a:t>Most data in MIPS is handled in words not bytes</a:t>
            </a:r>
            <a:endParaRPr lang="en-US" altLang="zh-CN" sz="1800" dirty="0">
              <a:cs typeface="+mn-lt"/>
            </a:endParaRPr>
          </a:p>
          <a:p>
            <a:pPr marL="800100" lvl="1" indent="-342900">
              <a:buFont typeface="Arial" panose="020B0604020202020204" pitchFamily="34" charset="0"/>
              <a:buChar char="•"/>
            </a:pPr>
            <a:r>
              <a:rPr lang="en-US" altLang="zh-CN" sz="1800" dirty="0">
                <a:solidFill>
                  <a:schemeClr val="tx1"/>
                </a:solidFill>
                <a:cs typeface="+mn-lt"/>
              </a:rPr>
              <a:t>A word is 32 bits or 4 bytes</a:t>
            </a:r>
            <a:endParaRPr lang="en-US" altLang="zh-CN" sz="1800" dirty="0">
              <a:solidFill>
                <a:schemeClr val="tx1"/>
              </a:solidFill>
              <a:cs typeface="+mn-lt"/>
            </a:endParaRPr>
          </a:p>
          <a:p>
            <a:pPr marL="800100" lvl="1" indent="-342900">
              <a:buFont typeface="Arial" panose="020B0604020202020204" pitchFamily="34" charset="0"/>
              <a:buChar char="•"/>
            </a:pPr>
            <a:r>
              <a:rPr lang="en-US" altLang="zh-CN" sz="1800" dirty="0">
                <a:solidFill>
                  <a:schemeClr val="tx1"/>
                </a:solidFill>
                <a:cs typeface="+mn-lt"/>
              </a:rPr>
              <a:t>A word is the size of a register</a:t>
            </a:r>
            <a:endParaRPr lang="en-US" altLang="zh-CN" sz="1800" dirty="0">
              <a:solidFill>
                <a:schemeClr val="tx1"/>
              </a:solidFill>
              <a:cs typeface="+mn-lt"/>
            </a:endParaRPr>
          </a:p>
          <a:p>
            <a:endParaRPr lang="en-US" altLang="zh-CN" sz="1800" dirty="0">
              <a:solidFill>
                <a:schemeClr val="tx1"/>
              </a:solidFill>
              <a:cs typeface="+mn-lt"/>
            </a:endParaRPr>
          </a:p>
        </p:txBody>
      </p:sp>
      <p:sp>
        <p:nvSpPr>
          <p:cNvPr id="2" name="标题 1"/>
          <p:cNvSpPr>
            <a:spLocks noGrp="1"/>
          </p:cNvSpPr>
          <p:nvPr>
            <p:ph type="title"/>
          </p:nvPr>
        </p:nvSpPr>
        <p:spPr/>
        <p:txBody>
          <a:bodyPr/>
          <a:lstStyle/>
          <a:p>
            <a:r>
              <a:rPr lang="en-US" altLang="zh-CN" dirty="0"/>
              <a:t>Viewing Memory as Bytes or Words</a:t>
            </a:r>
            <a:endParaRPr lang="en-US" altLang="zh-CN" dirty="0"/>
          </a:p>
        </p:txBody>
      </p:sp>
      <p:sp>
        <p:nvSpPr>
          <p:cNvPr id="4" name="灯片编号占位符 3"/>
          <p:cNvSpPr>
            <a:spLocks noGrp="1"/>
          </p:cNvSpPr>
          <p:nvPr>
            <p:ph type="sldNum" sz="quarter" idx="12"/>
          </p:nvPr>
        </p:nvSpPr>
        <p:spPr/>
        <p:txBody>
          <a:bodyPr/>
          <a:lstStyle/>
          <a:p>
            <a:fld id="{C22DC6D3-9347-42BE-948A-F7EB414DF657}" type="slidenum">
              <a:rPr lang="en-US" altLang="en-US"/>
            </a:fld>
            <a:endParaRPr lang="en-US" altLang="en-US" dirty="0"/>
          </a:p>
        </p:txBody>
      </p:sp>
      <p:sp>
        <p:nvSpPr>
          <p:cNvPr id="6" name="文本框 5"/>
          <p:cNvSpPr txBox="1"/>
          <p:nvPr/>
        </p:nvSpPr>
        <p:spPr>
          <a:xfrm>
            <a:off x="7247890" y="1340485"/>
            <a:ext cx="2680335" cy="706755"/>
          </a:xfrm>
          <a:prstGeom prst="rect">
            <a:avLst/>
          </a:prstGeom>
          <a:noFill/>
        </p:spPr>
        <p:txBody>
          <a:bodyPr wrap="square" rtlCol="0">
            <a:spAutoFit/>
          </a:bodyPr>
          <a:lstStyle/>
          <a:p>
            <a:r>
              <a:rPr lang="en-US" altLang="zh-CN" sz="2000" b="1"/>
              <a:t>Word-aligned</a:t>
            </a:r>
            <a:endParaRPr lang="en-US" altLang="zh-CN" sz="2000" b="1"/>
          </a:p>
          <a:p>
            <a:r>
              <a:rPr lang="en-US" altLang="zh-CN" sz="2000" b="1"/>
              <a:t>view of memory</a:t>
            </a:r>
            <a:endParaRPr lang="en-US" altLang="zh-CN" sz="2000" b="1"/>
          </a:p>
        </p:txBody>
      </p:sp>
      <p:sp>
        <p:nvSpPr>
          <p:cNvPr id="22" name="文本框 21"/>
          <p:cNvSpPr txBox="1"/>
          <p:nvPr/>
        </p:nvSpPr>
        <p:spPr>
          <a:xfrm>
            <a:off x="2207260" y="1340485"/>
            <a:ext cx="2680335" cy="706755"/>
          </a:xfrm>
          <a:prstGeom prst="rect">
            <a:avLst/>
          </a:prstGeom>
          <a:noFill/>
        </p:spPr>
        <p:txBody>
          <a:bodyPr wrap="square" rtlCol="0">
            <a:spAutoFit/>
          </a:bodyPr>
          <a:lstStyle/>
          <a:p>
            <a:r>
              <a:rPr lang="en-US" altLang="zh-CN" sz="2000" b="1"/>
              <a:t>Byte-addressable</a:t>
            </a:r>
            <a:endParaRPr lang="en-US" altLang="zh-CN" sz="2000" b="1"/>
          </a:p>
          <a:p>
            <a:r>
              <a:rPr lang="en-US" altLang="zh-CN" sz="2000" b="1"/>
              <a:t>view of memory</a:t>
            </a:r>
            <a:endParaRPr lang="en-US" altLang="zh-CN" sz="2000" b="1"/>
          </a:p>
        </p:txBody>
      </p:sp>
      <p:graphicFrame>
        <p:nvGraphicFramePr>
          <p:cNvPr id="23" name="内容占位符 22"/>
          <p:cNvGraphicFramePr>
            <a:graphicFrameLocks noGrp="1"/>
          </p:cNvGraphicFramePr>
          <p:nvPr>
            <p:ph idx="1"/>
            <p:custDataLst>
              <p:tags r:id="rId1"/>
            </p:custDataLst>
          </p:nvPr>
        </p:nvGraphicFramePr>
        <p:xfrm>
          <a:off x="2711450" y="2103755"/>
          <a:ext cx="1315720" cy="2058035"/>
        </p:xfrm>
        <a:graphic>
          <a:graphicData uri="http://schemas.openxmlformats.org/drawingml/2006/table">
            <a:tbl>
              <a:tblPr firstRow="1" bandRow="1">
                <a:tableStyleId>{5C22544A-7EE6-4342-B048-85BDC9FD1C3A}</a:tableStyleId>
              </a:tblPr>
              <a:tblGrid>
                <a:gridCol w="1315720"/>
              </a:tblGrid>
              <a:tr h="294005">
                <a:tc>
                  <a:txBody>
                    <a:bodyPr/>
                    <a:lstStyle/>
                    <a:p>
                      <a:pPr>
                        <a:lnSpc>
                          <a:spcPct val="70000"/>
                        </a:lnSpc>
                        <a:buNone/>
                      </a:pPr>
                      <a:r>
                        <a:rPr lang="en-US" altLang="zh-CN" sz="1400" b="0">
                          <a:solidFill>
                            <a:schemeClr val="tx1"/>
                          </a:solidFill>
                          <a:cs typeface="+mn-lt"/>
                        </a:rPr>
                        <a:t>8 bits of data</a:t>
                      </a:r>
                      <a:endParaRPr lang="en-US" altLang="zh-CN" sz="14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9F9F"/>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A0F3FE"/>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9F9F"/>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A0F3FE"/>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9F9F"/>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A0F3FE"/>
                    </a:solidFill>
                  </a:tcPr>
                </a:tc>
              </a:tr>
            </a:tbl>
          </a:graphicData>
        </a:graphic>
      </p:graphicFrame>
      <p:grpSp>
        <p:nvGrpSpPr>
          <p:cNvPr id="24" name="组合 23"/>
          <p:cNvGrpSpPr/>
          <p:nvPr/>
        </p:nvGrpSpPr>
        <p:grpSpPr>
          <a:xfrm>
            <a:off x="2639695" y="4217670"/>
            <a:ext cx="1633855" cy="368300"/>
            <a:chOff x="13917" y="10217"/>
            <a:chExt cx="2573" cy="580"/>
          </a:xfrm>
        </p:grpSpPr>
        <p:cxnSp>
          <p:nvCxnSpPr>
            <p:cNvPr id="25" name="直接箭头连接符 24"/>
            <p:cNvCxnSpPr/>
            <p:nvPr/>
          </p:nvCxnSpPr>
          <p:spPr>
            <a:xfrm flipV="1">
              <a:off x="14030" y="10218"/>
              <a:ext cx="2147" cy="3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13917" y="10217"/>
              <a:ext cx="2573" cy="580"/>
            </a:xfrm>
            <a:prstGeom prst="rect">
              <a:avLst/>
            </a:prstGeom>
            <a:noFill/>
          </p:spPr>
          <p:txBody>
            <a:bodyPr wrap="square" rtlCol="0">
              <a:spAutoFit/>
            </a:bodyPr>
            <a:lstStyle/>
            <a:p>
              <a:r>
                <a:rPr lang="en-US" altLang="zh-CN"/>
                <a:t>1 byte = 8 bits</a:t>
              </a:r>
              <a:endParaRPr lang="en-US" altLang="zh-CN"/>
            </a:p>
          </p:txBody>
        </p:sp>
      </p:grpSp>
      <p:sp>
        <p:nvSpPr>
          <p:cNvPr id="27" name="文本框 26"/>
          <p:cNvSpPr txBox="1"/>
          <p:nvPr/>
        </p:nvSpPr>
        <p:spPr>
          <a:xfrm rot="10800000">
            <a:off x="1703070" y="2354580"/>
            <a:ext cx="551815" cy="1858645"/>
          </a:xfrm>
          <a:prstGeom prst="rect">
            <a:avLst/>
          </a:prstGeom>
          <a:noFill/>
        </p:spPr>
        <p:txBody>
          <a:bodyPr vert="eaVert" wrap="square" rtlCol="0">
            <a:spAutoFit/>
          </a:bodyPr>
          <a:lstStyle/>
          <a:p>
            <a:r>
              <a:rPr lang="en-US" altLang="zh-CN" sz="2400" b="1"/>
              <a:t>Byte Address</a:t>
            </a:r>
            <a:endParaRPr lang="en-US" altLang="zh-CN" sz="2400" b="1"/>
          </a:p>
        </p:txBody>
      </p:sp>
      <p:sp>
        <p:nvSpPr>
          <p:cNvPr id="28" name="文本框 27"/>
          <p:cNvSpPr txBox="1"/>
          <p:nvPr/>
        </p:nvSpPr>
        <p:spPr>
          <a:xfrm>
            <a:off x="2283460" y="1854835"/>
            <a:ext cx="399415" cy="2306955"/>
          </a:xfrm>
          <a:prstGeom prst="rect">
            <a:avLst/>
          </a:prstGeom>
          <a:noFill/>
        </p:spPr>
        <p:txBody>
          <a:bodyPr wrap="square" rtlCol="0">
            <a:spAutoFit/>
          </a:bodyPr>
          <a:lstStyle/>
          <a:p>
            <a:r>
              <a:rPr lang="en-US" altLang="zh-CN"/>
              <a:t>…</a:t>
            </a:r>
            <a:endParaRPr lang="en-US" altLang="zh-CN"/>
          </a:p>
          <a:p>
            <a:r>
              <a:rPr lang="en-US" altLang="zh-CN"/>
              <a:t>6</a:t>
            </a:r>
            <a:endParaRPr lang="en-US" altLang="zh-CN"/>
          </a:p>
          <a:p>
            <a:r>
              <a:rPr lang="en-US" altLang="zh-CN"/>
              <a:t>5</a:t>
            </a:r>
            <a:endParaRPr lang="en-US" altLang="zh-CN"/>
          </a:p>
          <a:p>
            <a:r>
              <a:rPr lang="en-US" altLang="zh-CN"/>
              <a:t>4</a:t>
            </a:r>
            <a:endParaRPr lang="en-US" altLang="zh-CN"/>
          </a:p>
          <a:p>
            <a:r>
              <a:rPr lang="en-US" altLang="zh-CN"/>
              <a:t>3</a:t>
            </a:r>
            <a:endParaRPr lang="en-US" altLang="zh-CN"/>
          </a:p>
          <a:p>
            <a:r>
              <a:rPr lang="en-US" altLang="zh-CN"/>
              <a:t>2</a:t>
            </a:r>
            <a:endParaRPr lang="en-US" altLang="zh-CN"/>
          </a:p>
          <a:p>
            <a:r>
              <a:rPr lang="en-US" altLang="zh-CN"/>
              <a:t>1</a:t>
            </a:r>
            <a:endParaRPr lang="en-US" altLang="zh-CN"/>
          </a:p>
          <a:p>
            <a:r>
              <a:rPr lang="en-US" altLang="zh-CN"/>
              <a:t>0</a:t>
            </a:r>
            <a:endParaRPr lang="en-US" altLang="zh-CN"/>
          </a:p>
        </p:txBody>
      </p:sp>
      <p:sp>
        <p:nvSpPr>
          <p:cNvPr id="37" name="文本框 36"/>
          <p:cNvSpPr txBox="1"/>
          <p:nvPr/>
        </p:nvSpPr>
        <p:spPr>
          <a:xfrm>
            <a:off x="6311900" y="4020185"/>
            <a:ext cx="4191635" cy="706755"/>
          </a:xfrm>
          <a:prstGeom prst="rect">
            <a:avLst/>
          </a:prstGeom>
          <a:noFill/>
        </p:spPr>
        <p:txBody>
          <a:bodyPr wrap="square" rtlCol="0">
            <a:spAutoFit/>
          </a:bodyPr>
          <a:lstStyle/>
          <a:p>
            <a:r>
              <a:rPr lang="en-US" altLang="zh-CN" sz="2000" b="1"/>
              <a:t>Register hold 32 bits of data (1 word)</a:t>
            </a:r>
            <a:endParaRPr lang="en-US" altLang="zh-CN" sz="2000" b="1"/>
          </a:p>
          <a:p>
            <a:r>
              <a:rPr lang="en-US" altLang="zh-CN" sz="2000" b="1"/>
              <a:t>Addresses are </a:t>
            </a:r>
            <a:r>
              <a:rPr lang="en-US" altLang="zh-CN" sz="2000" b="1">
                <a:sym typeface="+mn-ea"/>
              </a:rPr>
              <a:t>32 bits of data (1 word)</a:t>
            </a:r>
            <a:endParaRPr lang="en-US" altLang="zh-CN" sz="2000" b="1"/>
          </a:p>
        </p:txBody>
      </p:sp>
      <p:cxnSp>
        <p:nvCxnSpPr>
          <p:cNvPr id="38" name="直接箭头连接符 37"/>
          <p:cNvCxnSpPr/>
          <p:nvPr/>
        </p:nvCxnSpPr>
        <p:spPr>
          <a:xfrm>
            <a:off x="5375910" y="3660140"/>
            <a:ext cx="5688330" cy="0"/>
          </a:xfrm>
          <a:prstGeom prst="straightConnector1">
            <a:avLst/>
          </a:prstGeom>
          <a:ln>
            <a:solidFill>
              <a:schemeClr val="bg1">
                <a:lumMod val="6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6754495" y="3620135"/>
            <a:ext cx="3667760" cy="368300"/>
          </a:xfrm>
          <a:prstGeom prst="rect">
            <a:avLst/>
          </a:prstGeom>
          <a:noFill/>
        </p:spPr>
        <p:txBody>
          <a:bodyPr wrap="square" rtlCol="0">
            <a:spAutoFit/>
          </a:bodyPr>
          <a:lstStyle/>
          <a:p>
            <a:r>
              <a:rPr lang="en-US" altLang="zh-CN"/>
              <a:t>1 word = 4 bytes = 32 bits of data</a:t>
            </a:r>
            <a:endParaRPr lang="en-US" altLang="zh-CN"/>
          </a:p>
        </p:txBody>
      </p:sp>
      <p:grpSp>
        <p:nvGrpSpPr>
          <p:cNvPr id="40" name="组合 39"/>
          <p:cNvGrpSpPr/>
          <p:nvPr/>
        </p:nvGrpSpPr>
        <p:grpSpPr>
          <a:xfrm>
            <a:off x="5304155" y="3154045"/>
            <a:ext cx="5758180" cy="385445"/>
            <a:chOff x="9827" y="4266"/>
            <a:chExt cx="9068" cy="607"/>
          </a:xfrm>
        </p:grpSpPr>
        <p:sp>
          <p:nvSpPr>
            <p:cNvPr id="41" name="文本框 40"/>
            <p:cNvSpPr txBox="1"/>
            <p:nvPr/>
          </p:nvSpPr>
          <p:spPr>
            <a:xfrm>
              <a:off x="9827" y="4266"/>
              <a:ext cx="2264" cy="580"/>
            </a:xfrm>
            <a:prstGeom prst="rect">
              <a:avLst/>
            </a:prstGeom>
            <a:solidFill>
              <a:srgbClr val="A0F3FE"/>
            </a:solidFill>
            <a:ln>
              <a:solidFill>
                <a:schemeClr val="tx1"/>
              </a:solidFill>
            </a:ln>
          </p:spPr>
          <p:txBody>
            <a:bodyPr wrap="square" rtlCol="0">
              <a:spAutoFit/>
            </a:bodyPr>
            <a:lstStyle/>
            <a:p>
              <a:r>
                <a:rPr lang="en-US" altLang="zh-CN"/>
                <a:t>8 bits of data</a:t>
              </a:r>
              <a:endParaRPr lang="en-US" altLang="zh-CN"/>
            </a:p>
          </p:txBody>
        </p:sp>
        <p:sp>
          <p:nvSpPr>
            <p:cNvPr id="42" name="文本框 41"/>
            <p:cNvSpPr txBox="1"/>
            <p:nvPr/>
          </p:nvSpPr>
          <p:spPr>
            <a:xfrm>
              <a:off x="12094" y="4293"/>
              <a:ext cx="2264" cy="580"/>
            </a:xfrm>
            <a:prstGeom prst="rect">
              <a:avLst/>
            </a:prstGeom>
            <a:solidFill>
              <a:srgbClr val="FF9F9F"/>
            </a:solidFill>
            <a:ln>
              <a:solidFill>
                <a:schemeClr val="tx1"/>
              </a:solidFill>
            </a:ln>
          </p:spPr>
          <p:txBody>
            <a:bodyPr wrap="square" rtlCol="0">
              <a:spAutoFit/>
            </a:bodyPr>
            <a:lstStyle/>
            <a:p>
              <a:r>
                <a:rPr lang="en-US" altLang="zh-CN"/>
                <a:t>8 bits of data</a:t>
              </a:r>
              <a:endParaRPr lang="en-US" altLang="zh-CN"/>
            </a:p>
          </p:txBody>
        </p:sp>
        <p:sp>
          <p:nvSpPr>
            <p:cNvPr id="43" name="文本框 42"/>
            <p:cNvSpPr txBox="1"/>
            <p:nvPr/>
          </p:nvSpPr>
          <p:spPr>
            <a:xfrm>
              <a:off x="14362" y="4266"/>
              <a:ext cx="2264" cy="580"/>
            </a:xfrm>
            <a:prstGeom prst="rect">
              <a:avLst/>
            </a:prstGeom>
            <a:solidFill>
              <a:srgbClr val="A0F3FE"/>
            </a:solidFill>
            <a:ln>
              <a:solidFill>
                <a:schemeClr val="tx1"/>
              </a:solidFill>
            </a:ln>
          </p:spPr>
          <p:txBody>
            <a:bodyPr wrap="square" rtlCol="0">
              <a:spAutoFit/>
            </a:bodyPr>
            <a:lstStyle/>
            <a:p>
              <a:r>
                <a:rPr lang="en-US" altLang="zh-CN"/>
                <a:t>8 bits of data</a:t>
              </a:r>
              <a:endParaRPr lang="en-US" altLang="zh-CN"/>
            </a:p>
          </p:txBody>
        </p:sp>
        <p:sp>
          <p:nvSpPr>
            <p:cNvPr id="44" name="文本框 43"/>
            <p:cNvSpPr txBox="1"/>
            <p:nvPr/>
          </p:nvSpPr>
          <p:spPr>
            <a:xfrm>
              <a:off x="16631" y="4266"/>
              <a:ext cx="2264" cy="580"/>
            </a:xfrm>
            <a:prstGeom prst="rect">
              <a:avLst/>
            </a:prstGeom>
            <a:solidFill>
              <a:srgbClr val="FF9F9F"/>
            </a:solidFill>
            <a:ln>
              <a:solidFill>
                <a:schemeClr val="tx1"/>
              </a:solidFill>
            </a:ln>
          </p:spPr>
          <p:txBody>
            <a:bodyPr wrap="square" rtlCol="0">
              <a:spAutoFit/>
            </a:bodyPr>
            <a:lstStyle/>
            <a:p>
              <a:r>
                <a:rPr lang="en-US" altLang="zh-CN"/>
                <a:t>8 bits of data</a:t>
              </a:r>
              <a:endParaRPr lang="en-US" altLang="zh-CN"/>
            </a:p>
          </p:txBody>
        </p:sp>
      </p:grpSp>
      <p:sp>
        <p:nvSpPr>
          <p:cNvPr id="45" name="文本框 44"/>
          <p:cNvSpPr txBox="1"/>
          <p:nvPr/>
        </p:nvSpPr>
        <p:spPr>
          <a:xfrm>
            <a:off x="4876800" y="3155950"/>
            <a:ext cx="388620" cy="368300"/>
          </a:xfrm>
          <a:prstGeom prst="rect">
            <a:avLst/>
          </a:prstGeom>
          <a:noFill/>
        </p:spPr>
        <p:txBody>
          <a:bodyPr wrap="square" rtlCol="0">
            <a:spAutoFit/>
          </a:bodyPr>
          <a:lstStyle/>
          <a:p>
            <a:r>
              <a:rPr lang="en-US" altLang="zh-CN"/>
              <a:t>0</a:t>
            </a:r>
            <a:endParaRPr lang="en-US" altLang="zh-CN"/>
          </a:p>
        </p:txBody>
      </p:sp>
      <p:grpSp>
        <p:nvGrpSpPr>
          <p:cNvPr id="46" name="组合 45"/>
          <p:cNvGrpSpPr/>
          <p:nvPr/>
        </p:nvGrpSpPr>
        <p:grpSpPr>
          <a:xfrm>
            <a:off x="5300980" y="2780665"/>
            <a:ext cx="5758180" cy="385445"/>
            <a:chOff x="9827" y="4266"/>
            <a:chExt cx="9068" cy="607"/>
          </a:xfrm>
        </p:grpSpPr>
        <p:sp>
          <p:nvSpPr>
            <p:cNvPr id="47" name="文本框 46"/>
            <p:cNvSpPr txBox="1"/>
            <p:nvPr/>
          </p:nvSpPr>
          <p:spPr>
            <a:xfrm>
              <a:off x="9827" y="4266"/>
              <a:ext cx="2264" cy="580"/>
            </a:xfrm>
            <a:prstGeom prst="rect">
              <a:avLst/>
            </a:prstGeom>
            <a:solidFill>
              <a:schemeClr val="bg1"/>
            </a:solidFill>
            <a:ln>
              <a:solidFill>
                <a:schemeClr val="tx1"/>
              </a:solidFill>
            </a:ln>
          </p:spPr>
          <p:txBody>
            <a:bodyPr wrap="square" rtlCol="0">
              <a:spAutoFit/>
            </a:bodyPr>
            <a:lstStyle/>
            <a:p>
              <a:r>
                <a:rPr lang="en-US" altLang="zh-CN"/>
                <a:t>8 bits of data</a:t>
              </a:r>
              <a:endParaRPr lang="en-US" altLang="zh-CN"/>
            </a:p>
          </p:txBody>
        </p:sp>
        <p:sp>
          <p:nvSpPr>
            <p:cNvPr id="48" name="文本框 47"/>
            <p:cNvSpPr txBox="1"/>
            <p:nvPr/>
          </p:nvSpPr>
          <p:spPr>
            <a:xfrm>
              <a:off x="12094" y="4293"/>
              <a:ext cx="2264" cy="580"/>
            </a:xfrm>
            <a:prstGeom prst="rect">
              <a:avLst/>
            </a:prstGeom>
            <a:solidFill>
              <a:schemeClr val="bg1"/>
            </a:solidFill>
            <a:ln>
              <a:solidFill>
                <a:schemeClr val="tx1"/>
              </a:solidFill>
            </a:ln>
          </p:spPr>
          <p:txBody>
            <a:bodyPr wrap="square" rtlCol="0">
              <a:spAutoFit/>
            </a:bodyPr>
            <a:lstStyle/>
            <a:p>
              <a:r>
                <a:rPr lang="en-US" altLang="zh-CN" dirty="0"/>
                <a:t>8 bits of data</a:t>
              </a:r>
              <a:endParaRPr lang="en-US" altLang="zh-CN" dirty="0"/>
            </a:p>
          </p:txBody>
        </p:sp>
        <p:sp>
          <p:nvSpPr>
            <p:cNvPr id="49" name="文本框 48"/>
            <p:cNvSpPr txBox="1"/>
            <p:nvPr/>
          </p:nvSpPr>
          <p:spPr>
            <a:xfrm>
              <a:off x="14362" y="4266"/>
              <a:ext cx="2264" cy="580"/>
            </a:xfrm>
            <a:prstGeom prst="rect">
              <a:avLst/>
            </a:prstGeom>
            <a:noFill/>
            <a:ln>
              <a:solidFill>
                <a:schemeClr val="tx1"/>
              </a:solidFill>
            </a:ln>
            <a:extLst>
              <a:ext uri="{909E8E84-426E-40DD-AFC4-6F175D3DCCD1}">
                <a14:hiddenFill xmlns:a14="http://schemas.microsoft.com/office/drawing/2010/main">
                  <a:solidFill>
                    <a:srgbClr val="A0F3FE"/>
                  </a:solidFill>
                </a14:hiddenFill>
              </a:ext>
            </a:extLst>
          </p:spPr>
          <p:txBody>
            <a:bodyPr wrap="square" rtlCol="0">
              <a:spAutoFit/>
            </a:bodyPr>
            <a:lstStyle/>
            <a:p>
              <a:r>
                <a:rPr lang="en-US" altLang="zh-CN"/>
                <a:t>8 bits of data</a:t>
              </a:r>
              <a:endParaRPr lang="en-US" altLang="zh-CN"/>
            </a:p>
          </p:txBody>
        </p:sp>
        <p:sp>
          <p:nvSpPr>
            <p:cNvPr id="50" name="文本框 49"/>
            <p:cNvSpPr txBox="1"/>
            <p:nvPr/>
          </p:nvSpPr>
          <p:spPr>
            <a:xfrm>
              <a:off x="16631" y="4266"/>
              <a:ext cx="2264" cy="580"/>
            </a:xfrm>
            <a:prstGeom prst="rect">
              <a:avLst/>
            </a:prstGeom>
            <a:noFill/>
            <a:ln>
              <a:solidFill>
                <a:schemeClr val="tx1"/>
              </a:solidFill>
            </a:ln>
            <a:extLst>
              <a:ext uri="{909E8E84-426E-40DD-AFC4-6F175D3DCCD1}">
                <a14:hiddenFill xmlns:a14="http://schemas.microsoft.com/office/drawing/2010/main">
                  <a:solidFill>
                    <a:srgbClr val="FF9F9F"/>
                  </a:solidFill>
                </a14:hiddenFill>
              </a:ext>
            </a:extLst>
          </p:spPr>
          <p:txBody>
            <a:bodyPr wrap="square" rtlCol="0">
              <a:spAutoFit/>
            </a:bodyPr>
            <a:lstStyle/>
            <a:p>
              <a:r>
                <a:rPr lang="en-US" altLang="zh-CN"/>
                <a:t>8 bits of data</a:t>
              </a:r>
              <a:endParaRPr lang="en-US" altLang="zh-CN"/>
            </a:p>
          </p:txBody>
        </p:sp>
      </p:grpSp>
      <p:grpSp>
        <p:nvGrpSpPr>
          <p:cNvPr id="66" name="组合 65"/>
          <p:cNvGrpSpPr/>
          <p:nvPr/>
        </p:nvGrpSpPr>
        <p:grpSpPr>
          <a:xfrm>
            <a:off x="5300980" y="2051685"/>
            <a:ext cx="5745480" cy="368300"/>
            <a:chOff x="8373" y="3272"/>
            <a:chExt cx="9048" cy="580"/>
          </a:xfrm>
        </p:grpSpPr>
        <p:grpSp>
          <p:nvGrpSpPr>
            <p:cNvPr id="65" name="组合 64"/>
            <p:cNvGrpSpPr/>
            <p:nvPr/>
          </p:nvGrpSpPr>
          <p:grpSpPr>
            <a:xfrm>
              <a:off x="10637" y="3272"/>
              <a:ext cx="6784" cy="580"/>
              <a:chOff x="10637" y="3272"/>
              <a:chExt cx="6784" cy="580"/>
            </a:xfrm>
          </p:grpSpPr>
          <p:sp>
            <p:nvSpPr>
              <p:cNvPr id="61" name="文本框 60"/>
              <p:cNvSpPr txBox="1"/>
              <p:nvPr/>
            </p:nvSpPr>
            <p:spPr>
              <a:xfrm>
                <a:off x="12884" y="3272"/>
                <a:ext cx="2264" cy="580"/>
              </a:xfrm>
              <a:prstGeom prst="rect">
                <a:avLst/>
              </a:prstGeom>
              <a:noFill/>
              <a:ln>
                <a:solidFill>
                  <a:schemeClr val="tx1"/>
                </a:solidFill>
              </a:ln>
              <a:extLst>
                <a:ext uri="{909E8E84-426E-40DD-AFC4-6F175D3DCCD1}">
                  <a14:hiddenFill xmlns:a14="http://schemas.microsoft.com/office/drawing/2010/main">
                    <a:solidFill>
                      <a:srgbClr val="FF9F9F"/>
                    </a:solidFill>
                  </a14:hiddenFill>
                </a:ext>
              </a:extLst>
            </p:spPr>
            <p:txBody>
              <a:bodyPr wrap="square" rtlCol="0">
                <a:spAutoFit/>
              </a:bodyPr>
              <a:lstStyle/>
              <a:p>
                <a:r>
                  <a:rPr lang="en-US" altLang="zh-CN"/>
                  <a:t>8 bits of data</a:t>
                </a:r>
                <a:endParaRPr lang="en-US" altLang="zh-CN"/>
              </a:p>
            </p:txBody>
          </p:sp>
          <p:sp>
            <p:nvSpPr>
              <p:cNvPr id="62" name="文本框 61"/>
              <p:cNvSpPr txBox="1"/>
              <p:nvPr/>
            </p:nvSpPr>
            <p:spPr>
              <a:xfrm>
                <a:off x="15157" y="3272"/>
                <a:ext cx="2264" cy="580"/>
              </a:xfrm>
              <a:prstGeom prst="rect">
                <a:avLst/>
              </a:prstGeom>
              <a:noFill/>
              <a:ln>
                <a:solidFill>
                  <a:schemeClr val="tx1"/>
                </a:solidFill>
              </a:ln>
              <a:extLst>
                <a:ext uri="{909E8E84-426E-40DD-AFC4-6F175D3DCCD1}">
                  <a14:hiddenFill xmlns:a14="http://schemas.microsoft.com/office/drawing/2010/main">
                    <a:solidFill>
                      <a:srgbClr val="FF9F9F"/>
                    </a:solidFill>
                  </a14:hiddenFill>
                </a:ext>
              </a:extLst>
            </p:spPr>
            <p:txBody>
              <a:bodyPr wrap="square" rtlCol="0">
                <a:spAutoFit/>
              </a:bodyPr>
              <a:lstStyle/>
              <a:p>
                <a:r>
                  <a:rPr lang="en-US" altLang="zh-CN"/>
                  <a:t>8 bits of data</a:t>
                </a:r>
                <a:endParaRPr lang="en-US" altLang="zh-CN"/>
              </a:p>
            </p:txBody>
          </p:sp>
          <p:sp>
            <p:nvSpPr>
              <p:cNvPr id="63" name="文本框 62"/>
              <p:cNvSpPr txBox="1"/>
              <p:nvPr/>
            </p:nvSpPr>
            <p:spPr>
              <a:xfrm>
                <a:off x="10637" y="3272"/>
                <a:ext cx="2264" cy="580"/>
              </a:xfrm>
              <a:prstGeom prst="rect">
                <a:avLst/>
              </a:prstGeom>
              <a:noFill/>
              <a:ln>
                <a:solidFill>
                  <a:schemeClr val="tx1"/>
                </a:solidFill>
              </a:ln>
              <a:extLst>
                <a:ext uri="{909E8E84-426E-40DD-AFC4-6F175D3DCCD1}">
                  <a14:hiddenFill xmlns:a14="http://schemas.microsoft.com/office/drawing/2010/main">
                    <a:solidFill>
                      <a:srgbClr val="FF9F9F"/>
                    </a:solidFill>
                  </a14:hiddenFill>
                </a:ext>
              </a:extLst>
            </p:spPr>
            <p:txBody>
              <a:bodyPr wrap="square" rtlCol="0">
                <a:spAutoFit/>
              </a:bodyPr>
              <a:lstStyle/>
              <a:p>
                <a:r>
                  <a:rPr lang="en-US" altLang="zh-CN"/>
                  <a:t>8 bits of data</a:t>
                </a:r>
                <a:endParaRPr lang="en-US" altLang="zh-CN"/>
              </a:p>
            </p:txBody>
          </p:sp>
        </p:grpSp>
        <p:sp>
          <p:nvSpPr>
            <p:cNvPr id="64" name="文本框 63"/>
            <p:cNvSpPr txBox="1"/>
            <p:nvPr/>
          </p:nvSpPr>
          <p:spPr>
            <a:xfrm>
              <a:off x="8373" y="3272"/>
              <a:ext cx="2264" cy="580"/>
            </a:xfrm>
            <a:prstGeom prst="rect">
              <a:avLst/>
            </a:prstGeom>
            <a:noFill/>
            <a:ln>
              <a:solidFill>
                <a:schemeClr val="tx1"/>
              </a:solidFill>
            </a:ln>
            <a:extLst>
              <a:ext uri="{909E8E84-426E-40DD-AFC4-6F175D3DCCD1}">
                <a14:hiddenFill xmlns:a14="http://schemas.microsoft.com/office/drawing/2010/main">
                  <a:solidFill>
                    <a:srgbClr val="FF9F9F"/>
                  </a:solidFill>
                </a14:hiddenFill>
              </a:ext>
            </a:extLst>
          </p:spPr>
          <p:txBody>
            <a:bodyPr wrap="square" rtlCol="0">
              <a:spAutoFit/>
            </a:bodyPr>
            <a:lstStyle/>
            <a:p>
              <a:r>
                <a:rPr lang="en-US" altLang="zh-CN"/>
                <a:t>8 bits of data</a:t>
              </a:r>
              <a:endParaRPr lang="en-US" altLang="zh-CN"/>
            </a:p>
          </p:txBody>
        </p:sp>
      </p:grpSp>
      <p:grpSp>
        <p:nvGrpSpPr>
          <p:cNvPr id="67" name="组合 66"/>
          <p:cNvGrpSpPr/>
          <p:nvPr/>
        </p:nvGrpSpPr>
        <p:grpSpPr>
          <a:xfrm>
            <a:off x="5300980" y="2424430"/>
            <a:ext cx="5745480" cy="368300"/>
            <a:chOff x="8373" y="3272"/>
            <a:chExt cx="9048" cy="580"/>
          </a:xfrm>
        </p:grpSpPr>
        <p:grpSp>
          <p:nvGrpSpPr>
            <p:cNvPr id="68" name="组合 67"/>
            <p:cNvGrpSpPr/>
            <p:nvPr/>
          </p:nvGrpSpPr>
          <p:grpSpPr>
            <a:xfrm>
              <a:off x="10637" y="3272"/>
              <a:ext cx="6784" cy="580"/>
              <a:chOff x="10637" y="3272"/>
              <a:chExt cx="6784" cy="580"/>
            </a:xfrm>
          </p:grpSpPr>
          <p:sp>
            <p:nvSpPr>
              <p:cNvPr id="69" name="文本框 68"/>
              <p:cNvSpPr txBox="1"/>
              <p:nvPr/>
            </p:nvSpPr>
            <p:spPr>
              <a:xfrm>
                <a:off x="12884" y="3272"/>
                <a:ext cx="2264" cy="580"/>
              </a:xfrm>
              <a:prstGeom prst="rect">
                <a:avLst/>
              </a:prstGeom>
              <a:noFill/>
              <a:ln>
                <a:solidFill>
                  <a:schemeClr val="tx1"/>
                </a:solidFill>
              </a:ln>
              <a:extLst>
                <a:ext uri="{909E8E84-426E-40DD-AFC4-6F175D3DCCD1}">
                  <a14:hiddenFill xmlns:a14="http://schemas.microsoft.com/office/drawing/2010/main">
                    <a:solidFill>
                      <a:srgbClr val="FF9F9F"/>
                    </a:solidFill>
                  </a14:hiddenFill>
                </a:ext>
              </a:extLst>
            </p:spPr>
            <p:txBody>
              <a:bodyPr wrap="square" rtlCol="0">
                <a:spAutoFit/>
              </a:bodyPr>
              <a:lstStyle/>
              <a:p>
                <a:r>
                  <a:rPr lang="en-US" altLang="zh-CN"/>
                  <a:t>8 bits of data</a:t>
                </a:r>
                <a:endParaRPr lang="en-US" altLang="zh-CN"/>
              </a:p>
            </p:txBody>
          </p:sp>
          <p:sp>
            <p:nvSpPr>
              <p:cNvPr id="70" name="文本框 69"/>
              <p:cNvSpPr txBox="1"/>
              <p:nvPr/>
            </p:nvSpPr>
            <p:spPr>
              <a:xfrm>
                <a:off x="15157" y="3272"/>
                <a:ext cx="2264" cy="580"/>
              </a:xfrm>
              <a:prstGeom prst="rect">
                <a:avLst/>
              </a:prstGeom>
              <a:noFill/>
              <a:ln>
                <a:solidFill>
                  <a:schemeClr val="tx1"/>
                </a:solidFill>
              </a:ln>
              <a:extLst>
                <a:ext uri="{909E8E84-426E-40DD-AFC4-6F175D3DCCD1}">
                  <a14:hiddenFill xmlns:a14="http://schemas.microsoft.com/office/drawing/2010/main">
                    <a:solidFill>
                      <a:srgbClr val="FF9F9F"/>
                    </a:solidFill>
                  </a14:hiddenFill>
                </a:ext>
              </a:extLst>
            </p:spPr>
            <p:txBody>
              <a:bodyPr wrap="square" rtlCol="0">
                <a:spAutoFit/>
              </a:bodyPr>
              <a:lstStyle/>
              <a:p>
                <a:r>
                  <a:rPr lang="en-US" altLang="zh-CN"/>
                  <a:t>8 bits of data</a:t>
                </a:r>
                <a:endParaRPr lang="en-US" altLang="zh-CN"/>
              </a:p>
            </p:txBody>
          </p:sp>
          <p:sp>
            <p:nvSpPr>
              <p:cNvPr id="71" name="文本框 70"/>
              <p:cNvSpPr txBox="1"/>
              <p:nvPr/>
            </p:nvSpPr>
            <p:spPr>
              <a:xfrm>
                <a:off x="10637" y="3272"/>
                <a:ext cx="2264" cy="580"/>
              </a:xfrm>
              <a:prstGeom prst="rect">
                <a:avLst/>
              </a:prstGeom>
              <a:noFill/>
              <a:ln>
                <a:solidFill>
                  <a:schemeClr val="tx1"/>
                </a:solidFill>
              </a:ln>
              <a:extLst>
                <a:ext uri="{909E8E84-426E-40DD-AFC4-6F175D3DCCD1}">
                  <a14:hiddenFill xmlns:a14="http://schemas.microsoft.com/office/drawing/2010/main">
                    <a:solidFill>
                      <a:srgbClr val="FF9F9F"/>
                    </a:solidFill>
                  </a14:hiddenFill>
                </a:ext>
              </a:extLst>
            </p:spPr>
            <p:txBody>
              <a:bodyPr wrap="square" rtlCol="0">
                <a:spAutoFit/>
              </a:bodyPr>
              <a:lstStyle/>
              <a:p>
                <a:r>
                  <a:rPr lang="en-US" altLang="zh-CN"/>
                  <a:t>8 bits of data</a:t>
                </a:r>
                <a:endParaRPr lang="en-US" altLang="zh-CN"/>
              </a:p>
            </p:txBody>
          </p:sp>
        </p:grpSp>
        <p:sp>
          <p:nvSpPr>
            <p:cNvPr id="72" name="文本框 71"/>
            <p:cNvSpPr txBox="1"/>
            <p:nvPr/>
          </p:nvSpPr>
          <p:spPr>
            <a:xfrm>
              <a:off x="8373" y="3272"/>
              <a:ext cx="2264" cy="580"/>
            </a:xfrm>
            <a:prstGeom prst="rect">
              <a:avLst/>
            </a:prstGeom>
            <a:noFill/>
            <a:ln>
              <a:solidFill>
                <a:schemeClr val="tx1"/>
              </a:solidFill>
            </a:ln>
            <a:extLst>
              <a:ext uri="{909E8E84-426E-40DD-AFC4-6F175D3DCCD1}">
                <a14:hiddenFill xmlns:a14="http://schemas.microsoft.com/office/drawing/2010/main">
                  <a:solidFill>
                    <a:srgbClr val="FF9F9F"/>
                  </a:solidFill>
                </a14:hiddenFill>
              </a:ext>
            </a:extLst>
          </p:spPr>
          <p:txBody>
            <a:bodyPr wrap="square" rtlCol="0">
              <a:spAutoFit/>
            </a:bodyPr>
            <a:lstStyle/>
            <a:p>
              <a:r>
                <a:rPr lang="en-US" altLang="zh-CN"/>
                <a:t>8 bits of data</a:t>
              </a:r>
              <a:endParaRPr lang="en-US" altLang="zh-CN"/>
            </a:p>
          </p:txBody>
        </p:sp>
      </p:grpSp>
      <p:sp>
        <p:nvSpPr>
          <p:cNvPr id="79" name="文本框 78"/>
          <p:cNvSpPr txBox="1"/>
          <p:nvPr/>
        </p:nvSpPr>
        <p:spPr>
          <a:xfrm>
            <a:off x="4880610" y="2823845"/>
            <a:ext cx="388620" cy="368300"/>
          </a:xfrm>
          <a:prstGeom prst="rect">
            <a:avLst/>
          </a:prstGeom>
          <a:noFill/>
        </p:spPr>
        <p:txBody>
          <a:bodyPr wrap="square" rtlCol="0">
            <a:spAutoFit/>
          </a:bodyPr>
          <a:lstStyle/>
          <a:p>
            <a:r>
              <a:rPr lang="en-US" altLang="zh-CN"/>
              <a:t>4</a:t>
            </a:r>
            <a:endParaRPr lang="en-US" altLang="zh-CN"/>
          </a:p>
        </p:txBody>
      </p:sp>
      <p:sp>
        <p:nvSpPr>
          <p:cNvPr id="80" name="文本框 79"/>
          <p:cNvSpPr txBox="1"/>
          <p:nvPr/>
        </p:nvSpPr>
        <p:spPr>
          <a:xfrm>
            <a:off x="4884420" y="2472055"/>
            <a:ext cx="388620" cy="368300"/>
          </a:xfrm>
          <a:prstGeom prst="rect">
            <a:avLst/>
          </a:prstGeom>
          <a:noFill/>
        </p:spPr>
        <p:txBody>
          <a:bodyPr wrap="square" rtlCol="0">
            <a:spAutoFit/>
          </a:bodyPr>
          <a:lstStyle/>
          <a:p>
            <a:r>
              <a:rPr lang="en-US" altLang="zh-CN"/>
              <a:t>8</a:t>
            </a:r>
            <a:endParaRPr lang="en-US" altLang="zh-CN"/>
          </a:p>
        </p:txBody>
      </p:sp>
      <p:sp>
        <p:nvSpPr>
          <p:cNvPr id="81" name="文本框 80"/>
          <p:cNvSpPr txBox="1"/>
          <p:nvPr/>
        </p:nvSpPr>
        <p:spPr>
          <a:xfrm>
            <a:off x="4832985" y="2132965"/>
            <a:ext cx="443865" cy="368300"/>
          </a:xfrm>
          <a:prstGeom prst="rect">
            <a:avLst/>
          </a:prstGeom>
          <a:noFill/>
        </p:spPr>
        <p:txBody>
          <a:bodyPr wrap="square" rtlCol="0">
            <a:spAutoFit/>
          </a:bodyPr>
          <a:lstStyle/>
          <a:p>
            <a:r>
              <a:rPr lang="en-US" altLang="zh-CN"/>
              <a:t>12</a:t>
            </a:r>
            <a:endParaRPr lang="en-US" altLang="zh-CN"/>
          </a:p>
        </p:txBody>
      </p:sp>
      <p:sp>
        <p:nvSpPr>
          <p:cNvPr id="82" name="文本框 81"/>
          <p:cNvSpPr txBox="1"/>
          <p:nvPr/>
        </p:nvSpPr>
        <p:spPr>
          <a:xfrm>
            <a:off x="4871720" y="1700530"/>
            <a:ext cx="316230" cy="368300"/>
          </a:xfrm>
          <a:prstGeom prst="rect">
            <a:avLst/>
          </a:prstGeom>
          <a:noFill/>
        </p:spPr>
        <p:txBody>
          <a:bodyPr wrap="square" rtlCol="0">
            <a:spAutoFit/>
          </a:bodyPr>
          <a:lstStyle/>
          <a:p>
            <a:r>
              <a:rPr lang="en-US" altLang="zh-CN"/>
              <a:t>…</a:t>
            </a:r>
            <a:endParaRPr lang="en-US" altLang="zh-CN"/>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内容占位符 2"/>
          <p:cNvSpPr>
            <a:spLocks noGrp="1"/>
          </p:cNvSpPr>
          <p:nvPr/>
        </p:nvSpPr>
        <p:spPr>
          <a:xfrm>
            <a:off x="609600" y="1340769"/>
            <a:ext cx="10972800" cy="5040560"/>
          </a:xfrm>
          <a:prstGeom prst="rect">
            <a:avLst/>
          </a:prstGeom>
          <a:noFill/>
          <a:ln>
            <a:noFill/>
          </a:ln>
        </p:spPr>
        <p:txBody>
          <a:bodyPr vert="horz" wrap="square" lIns="91440" tIns="45720" rIns="91440" bIns="45720" numCol="1" anchor="t" anchorCtr="0" compatLnSpc="1"/>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zh-CN" altLang="en-US" sz="2000">
              <a:cs typeface="+mn-lt"/>
            </a:endParaRPr>
          </a:p>
          <a:p>
            <a:endParaRPr lang="zh-CN" altLang="en-US" sz="2000">
              <a:cs typeface="+mn-lt"/>
            </a:endParaRPr>
          </a:p>
          <a:p>
            <a:endParaRPr lang="zh-CN" altLang="en-US" sz="2000">
              <a:cs typeface="+mn-lt"/>
            </a:endParaRPr>
          </a:p>
          <a:p>
            <a:endParaRPr lang="zh-CN" altLang="en-US" sz="2000">
              <a:cs typeface="+mn-lt"/>
            </a:endParaRPr>
          </a:p>
          <a:p>
            <a:endParaRPr lang="zh-CN" altLang="en-US" sz="2000">
              <a:cs typeface="+mn-lt"/>
            </a:endParaRPr>
          </a:p>
          <a:p>
            <a:endParaRPr lang="en-US" altLang="zh-CN" sz="2000">
              <a:cs typeface="+mn-lt"/>
            </a:endParaRPr>
          </a:p>
          <a:p>
            <a:endParaRPr lang="en-US" altLang="zh-CN" sz="2000">
              <a:cs typeface="+mn-lt"/>
            </a:endParaRPr>
          </a:p>
          <a:p>
            <a:endParaRPr lang="en-US" altLang="zh-CN" sz="2000">
              <a:cs typeface="+mn-lt"/>
            </a:endParaRPr>
          </a:p>
          <a:p>
            <a:endParaRPr lang="en-US" altLang="zh-CN" sz="2000">
              <a:cs typeface="+mn-lt"/>
            </a:endParaRPr>
          </a:p>
          <a:p>
            <a:r>
              <a:rPr lang="en-US" altLang="zh-CN" sz="1800">
                <a:cs typeface="+mn-lt"/>
              </a:rPr>
              <a:t>Most data in MIPS is handled in words not bytes</a:t>
            </a:r>
            <a:endParaRPr lang="en-US" altLang="zh-CN" sz="1800">
              <a:cs typeface="+mn-lt"/>
            </a:endParaRPr>
          </a:p>
          <a:p>
            <a:pPr marL="800100" lvl="1" indent="-342900">
              <a:buFont typeface="Arial" panose="020B0604020202020204" pitchFamily="34" charset="0"/>
              <a:buChar char="•"/>
            </a:pPr>
            <a:r>
              <a:rPr lang="en-US" altLang="zh-CN" sz="1800">
                <a:solidFill>
                  <a:schemeClr val="tx1"/>
                </a:solidFill>
                <a:cs typeface="+mn-lt"/>
              </a:rPr>
              <a:t>A word is 32 bits or 4 bytes</a:t>
            </a:r>
            <a:endParaRPr lang="en-US" altLang="zh-CN" sz="1800">
              <a:solidFill>
                <a:schemeClr val="tx1"/>
              </a:solidFill>
              <a:cs typeface="+mn-lt"/>
            </a:endParaRPr>
          </a:p>
          <a:p>
            <a:pPr marL="800100" lvl="1" indent="-342900">
              <a:buFont typeface="Arial" panose="020B0604020202020204" pitchFamily="34" charset="0"/>
              <a:buChar char="•"/>
            </a:pPr>
            <a:r>
              <a:rPr lang="en-US" altLang="zh-CN" sz="1800">
                <a:solidFill>
                  <a:schemeClr val="tx1"/>
                </a:solidFill>
                <a:cs typeface="+mn-lt"/>
              </a:rPr>
              <a:t>A word is the size of a register</a:t>
            </a:r>
            <a:endParaRPr lang="en-US" altLang="zh-CN" sz="1800">
              <a:solidFill>
                <a:schemeClr val="tx1"/>
              </a:solidFill>
              <a:cs typeface="+mn-lt"/>
            </a:endParaRPr>
          </a:p>
          <a:p>
            <a:endParaRPr lang="en-US" altLang="zh-CN" sz="1800">
              <a:solidFill>
                <a:schemeClr val="tx1"/>
              </a:solidFill>
              <a:cs typeface="+mn-lt"/>
            </a:endParaRPr>
          </a:p>
        </p:txBody>
      </p:sp>
      <p:sp>
        <p:nvSpPr>
          <p:cNvPr id="2" name="标题 1"/>
          <p:cNvSpPr>
            <a:spLocks noGrp="1"/>
          </p:cNvSpPr>
          <p:nvPr>
            <p:ph type="title"/>
          </p:nvPr>
        </p:nvSpPr>
        <p:spPr/>
        <p:txBody>
          <a:bodyPr/>
          <a:lstStyle/>
          <a:p>
            <a:r>
              <a:rPr lang="en-US" altLang="zh-CN" dirty="0"/>
              <a:t>Viewing Memory as Bytes or Words</a:t>
            </a:r>
            <a:endParaRPr lang="en-US" altLang="zh-CN" dirty="0"/>
          </a:p>
        </p:txBody>
      </p:sp>
      <p:sp>
        <p:nvSpPr>
          <p:cNvPr id="4" name="灯片编号占位符 3"/>
          <p:cNvSpPr>
            <a:spLocks noGrp="1"/>
          </p:cNvSpPr>
          <p:nvPr>
            <p:ph type="sldNum" sz="quarter" idx="12"/>
          </p:nvPr>
        </p:nvSpPr>
        <p:spPr/>
        <p:txBody>
          <a:bodyPr/>
          <a:lstStyle/>
          <a:p>
            <a:fld id="{C22DC6D3-9347-42BE-948A-F7EB414DF657}" type="slidenum">
              <a:rPr lang="en-US" altLang="en-US"/>
            </a:fld>
            <a:endParaRPr lang="en-US" altLang="en-US" dirty="0"/>
          </a:p>
        </p:txBody>
      </p:sp>
      <p:sp>
        <p:nvSpPr>
          <p:cNvPr id="6" name="文本框 5"/>
          <p:cNvSpPr txBox="1"/>
          <p:nvPr/>
        </p:nvSpPr>
        <p:spPr>
          <a:xfrm>
            <a:off x="7247890" y="1340485"/>
            <a:ext cx="2680335" cy="706755"/>
          </a:xfrm>
          <a:prstGeom prst="rect">
            <a:avLst/>
          </a:prstGeom>
          <a:noFill/>
        </p:spPr>
        <p:txBody>
          <a:bodyPr wrap="square" rtlCol="0">
            <a:spAutoFit/>
          </a:bodyPr>
          <a:lstStyle/>
          <a:p>
            <a:r>
              <a:rPr lang="en-US" altLang="zh-CN" sz="2000" b="1"/>
              <a:t>Word-aligned</a:t>
            </a:r>
            <a:endParaRPr lang="en-US" altLang="zh-CN" sz="2000" b="1"/>
          </a:p>
          <a:p>
            <a:r>
              <a:rPr lang="en-US" altLang="zh-CN" sz="2000" b="1"/>
              <a:t>view of memory</a:t>
            </a:r>
            <a:endParaRPr lang="en-US" altLang="zh-CN" sz="2000" b="1"/>
          </a:p>
        </p:txBody>
      </p:sp>
      <p:sp>
        <p:nvSpPr>
          <p:cNvPr id="22" name="文本框 21"/>
          <p:cNvSpPr txBox="1"/>
          <p:nvPr/>
        </p:nvSpPr>
        <p:spPr>
          <a:xfrm>
            <a:off x="2207260" y="1340485"/>
            <a:ext cx="2680335" cy="706755"/>
          </a:xfrm>
          <a:prstGeom prst="rect">
            <a:avLst/>
          </a:prstGeom>
          <a:noFill/>
        </p:spPr>
        <p:txBody>
          <a:bodyPr wrap="square" rtlCol="0">
            <a:spAutoFit/>
          </a:bodyPr>
          <a:lstStyle/>
          <a:p>
            <a:r>
              <a:rPr lang="en-US" altLang="zh-CN" sz="2000" b="1"/>
              <a:t>Byte-addressable</a:t>
            </a:r>
            <a:endParaRPr lang="en-US" altLang="zh-CN" sz="2000" b="1"/>
          </a:p>
          <a:p>
            <a:r>
              <a:rPr lang="en-US" altLang="zh-CN" sz="2000" b="1"/>
              <a:t>view of memory</a:t>
            </a:r>
            <a:endParaRPr lang="en-US" altLang="zh-CN" sz="2000" b="1"/>
          </a:p>
        </p:txBody>
      </p:sp>
      <p:graphicFrame>
        <p:nvGraphicFramePr>
          <p:cNvPr id="23" name="内容占位符 22"/>
          <p:cNvGraphicFramePr>
            <a:graphicFrameLocks noGrp="1"/>
          </p:cNvGraphicFramePr>
          <p:nvPr>
            <p:ph idx="1"/>
            <p:custDataLst>
              <p:tags r:id="rId1"/>
            </p:custDataLst>
          </p:nvPr>
        </p:nvGraphicFramePr>
        <p:xfrm>
          <a:off x="2711450" y="2103755"/>
          <a:ext cx="1315720" cy="2058035"/>
        </p:xfrm>
        <a:graphic>
          <a:graphicData uri="http://schemas.openxmlformats.org/drawingml/2006/table">
            <a:tbl>
              <a:tblPr firstRow="1" bandRow="1">
                <a:tableStyleId>{5C22544A-7EE6-4342-B048-85BDC9FD1C3A}</a:tableStyleId>
              </a:tblPr>
              <a:tblGrid>
                <a:gridCol w="1315720"/>
              </a:tblGrid>
              <a:tr h="294005">
                <a:tc>
                  <a:txBody>
                    <a:bodyPr/>
                    <a:lstStyle/>
                    <a:p>
                      <a:pPr>
                        <a:lnSpc>
                          <a:spcPct val="70000"/>
                        </a:lnSpc>
                        <a:buNone/>
                      </a:pPr>
                      <a:r>
                        <a:rPr lang="en-US" altLang="zh-CN" sz="1400" b="0">
                          <a:solidFill>
                            <a:schemeClr val="tx1"/>
                          </a:solidFill>
                          <a:cs typeface="+mn-lt"/>
                        </a:rPr>
                        <a:t>8 bits of data</a:t>
                      </a:r>
                      <a:endParaRPr lang="en-US" altLang="zh-CN" sz="14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9F9F"/>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A0F3FE"/>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9F9F"/>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A0F3FE"/>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9F9F"/>
                    </a:solidFill>
                  </a:tcPr>
                </a:tc>
              </a:tr>
              <a:tr h="294005">
                <a:tc>
                  <a:txBody>
                    <a:bodyPr/>
                    <a:lstStyle/>
                    <a:p>
                      <a:pPr>
                        <a:lnSpc>
                          <a:spcPct val="70000"/>
                        </a:lnSpc>
                        <a:buNone/>
                      </a:pPr>
                      <a:r>
                        <a:rPr lang="en-US" altLang="zh-CN" sz="1400">
                          <a:solidFill>
                            <a:schemeClr val="tx1"/>
                          </a:solidFill>
                          <a:cs typeface="+mn-lt"/>
                          <a:sym typeface="+mn-ea"/>
                        </a:rPr>
                        <a:t>8 bits of data</a:t>
                      </a:r>
                      <a:endParaRPr lang="en-US" altLang="zh-CN" sz="1400">
                        <a:solidFill>
                          <a:schemeClr val="tx1"/>
                        </a:solidFill>
                        <a:cs typeface="+mn-lt"/>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A0F3FE"/>
                    </a:solidFill>
                  </a:tcPr>
                </a:tc>
              </a:tr>
            </a:tbl>
          </a:graphicData>
        </a:graphic>
      </p:graphicFrame>
      <p:grpSp>
        <p:nvGrpSpPr>
          <p:cNvPr id="24" name="组合 23"/>
          <p:cNvGrpSpPr/>
          <p:nvPr/>
        </p:nvGrpSpPr>
        <p:grpSpPr>
          <a:xfrm>
            <a:off x="2639695" y="4217670"/>
            <a:ext cx="1633855" cy="368300"/>
            <a:chOff x="13917" y="10217"/>
            <a:chExt cx="2573" cy="580"/>
          </a:xfrm>
        </p:grpSpPr>
        <p:cxnSp>
          <p:nvCxnSpPr>
            <p:cNvPr id="25" name="直接箭头连接符 24"/>
            <p:cNvCxnSpPr/>
            <p:nvPr/>
          </p:nvCxnSpPr>
          <p:spPr>
            <a:xfrm flipV="1">
              <a:off x="14030" y="10218"/>
              <a:ext cx="2147" cy="3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13917" y="10217"/>
              <a:ext cx="2573" cy="580"/>
            </a:xfrm>
            <a:prstGeom prst="rect">
              <a:avLst/>
            </a:prstGeom>
            <a:noFill/>
          </p:spPr>
          <p:txBody>
            <a:bodyPr wrap="square" rtlCol="0">
              <a:spAutoFit/>
            </a:bodyPr>
            <a:lstStyle/>
            <a:p>
              <a:r>
                <a:rPr lang="en-US" altLang="zh-CN"/>
                <a:t>1 byte = 8 bits</a:t>
              </a:r>
              <a:endParaRPr lang="en-US" altLang="zh-CN"/>
            </a:p>
          </p:txBody>
        </p:sp>
      </p:grpSp>
      <p:sp>
        <p:nvSpPr>
          <p:cNvPr id="27" name="文本框 26"/>
          <p:cNvSpPr txBox="1"/>
          <p:nvPr/>
        </p:nvSpPr>
        <p:spPr>
          <a:xfrm rot="10800000">
            <a:off x="1703070" y="2354580"/>
            <a:ext cx="551815" cy="1858645"/>
          </a:xfrm>
          <a:prstGeom prst="rect">
            <a:avLst/>
          </a:prstGeom>
          <a:noFill/>
        </p:spPr>
        <p:txBody>
          <a:bodyPr vert="eaVert" wrap="square" rtlCol="0">
            <a:spAutoFit/>
          </a:bodyPr>
          <a:lstStyle/>
          <a:p>
            <a:r>
              <a:rPr lang="en-US" altLang="zh-CN" sz="2400" b="1"/>
              <a:t>Byte Address</a:t>
            </a:r>
            <a:endParaRPr lang="en-US" altLang="zh-CN" sz="2400" b="1"/>
          </a:p>
        </p:txBody>
      </p:sp>
      <p:sp>
        <p:nvSpPr>
          <p:cNvPr id="28" name="文本框 27"/>
          <p:cNvSpPr txBox="1"/>
          <p:nvPr/>
        </p:nvSpPr>
        <p:spPr>
          <a:xfrm>
            <a:off x="2283460" y="1854835"/>
            <a:ext cx="399415" cy="2306955"/>
          </a:xfrm>
          <a:prstGeom prst="rect">
            <a:avLst/>
          </a:prstGeom>
          <a:noFill/>
        </p:spPr>
        <p:txBody>
          <a:bodyPr wrap="square" rtlCol="0">
            <a:spAutoFit/>
          </a:bodyPr>
          <a:lstStyle/>
          <a:p>
            <a:r>
              <a:rPr lang="en-US" altLang="zh-CN"/>
              <a:t>…</a:t>
            </a:r>
            <a:endParaRPr lang="en-US" altLang="zh-CN"/>
          </a:p>
          <a:p>
            <a:r>
              <a:rPr lang="en-US" altLang="zh-CN"/>
              <a:t>6</a:t>
            </a:r>
            <a:endParaRPr lang="en-US" altLang="zh-CN"/>
          </a:p>
          <a:p>
            <a:r>
              <a:rPr lang="en-US" altLang="zh-CN"/>
              <a:t>5</a:t>
            </a:r>
            <a:endParaRPr lang="en-US" altLang="zh-CN"/>
          </a:p>
          <a:p>
            <a:r>
              <a:rPr lang="en-US" altLang="zh-CN"/>
              <a:t>4</a:t>
            </a:r>
            <a:endParaRPr lang="en-US" altLang="zh-CN"/>
          </a:p>
          <a:p>
            <a:r>
              <a:rPr lang="en-US" altLang="zh-CN"/>
              <a:t>3</a:t>
            </a:r>
            <a:endParaRPr lang="en-US" altLang="zh-CN"/>
          </a:p>
          <a:p>
            <a:r>
              <a:rPr lang="en-US" altLang="zh-CN"/>
              <a:t>2</a:t>
            </a:r>
            <a:endParaRPr lang="en-US" altLang="zh-CN"/>
          </a:p>
          <a:p>
            <a:r>
              <a:rPr lang="en-US" altLang="zh-CN"/>
              <a:t>1</a:t>
            </a:r>
            <a:endParaRPr lang="en-US" altLang="zh-CN"/>
          </a:p>
          <a:p>
            <a:r>
              <a:rPr lang="en-US" altLang="zh-CN"/>
              <a:t>0</a:t>
            </a:r>
            <a:endParaRPr lang="en-US" altLang="zh-CN"/>
          </a:p>
        </p:txBody>
      </p:sp>
      <p:sp>
        <p:nvSpPr>
          <p:cNvPr id="37" name="文本框 36"/>
          <p:cNvSpPr txBox="1"/>
          <p:nvPr/>
        </p:nvSpPr>
        <p:spPr>
          <a:xfrm>
            <a:off x="6311900" y="4020185"/>
            <a:ext cx="4191635" cy="706755"/>
          </a:xfrm>
          <a:prstGeom prst="rect">
            <a:avLst/>
          </a:prstGeom>
          <a:noFill/>
        </p:spPr>
        <p:txBody>
          <a:bodyPr wrap="square" rtlCol="0">
            <a:spAutoFit/>
          </a:bodyPr>
          <a:lstStyle/>
          <a:p>
            <a:r>
              <a:rPr lang="en-US" altLang="zh-CN" sz="2000" b="1"/>
              <a:t>Register hold 32 bits of data (1 word)</a:t>
            </a:r>
            <a:endParaRPr lang="en-US" altLang="zh-CN" sz="2000" b="1"/>
          </a:p>
          <a:p>
            <a:r>
              <a:rPr lang="en-US" altLang="zh-CN" sz="2000" b="1"/>
              <a:t>Addresses are </a:t>
            </a:r>
            <a:r>
              <a:rPr lang="en-US" altLang="zh-CN" sz="2000" b="1">
                <a:sym typeface="+mn-ea"/>
              </a:rPr>
              <a:t>32 bits of data (1 word)</a:t>
            </a:r>
            <a:endParaRPr lang="en-US" altLang="zh-CN" sz="2000" b="1"/>
          </a:p>
        </p:txBody>
      </p:sp>
      <p:cxnSp>
        <p:nvCxnSpPr>
          <p:cNvPr id="38" name="直接箭头连接符 37"/>
          <p:cNvCxnSpPr/>
          <p:nvPr/>
        </p:nvCxnSpPr>
        <p:spPr>
          <a:xfrm>
            <a:off x="5375910" y="3660140"/>
            <a:ext cx="5688330" cy="0"/>
          </a:xfrm>
          <a:prstGeom prst="straightConnector1">
            <a:avLst/>
          </a:prstGeom>
          <a:ln>
            <a:solidFill>
              <a:schemeClr val="bg1">
                <a:lumMod val="6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6754495" y="3620135"/>
            <a:ext cx="3667760" cy="368300"/>
          </a:xfrm>
          <a:prstGeom prst="rect">
            <a:avLst/>
          </a:prstGeom>
          <a:noFill/>
        </p:spPr>
        <p:txBody>
          <a:bodyPr wrap="square" rtlCol="0">
            <a:spAutoFit/>
          </a:bodyPr>
          <a:lstStyle/>
          <a:p>
            <a:r>
              <a:rPr lang="en-US" altLang="zh-CN"/>
              <a:t>1 word = 4 bytes = 32 bits of data</a:t>
            </a:r>
            <a:endParaRPr lang="en-US" altLang="zh-CN"/>
          </a:p>
        </p:txBody>
      </p:sp>
      <p:grpSp>
        <p:nvGrpSpPr>
          <p:cNvPr id="40" name="组合 39"/>
          <p:cNvGrpSpPr/>
          <p:nvPr/>
        </p:nvGrpSpPr>
        <p:grpSpPr>
          <a:xfrm>
            <a:off x="5304155" y="3154045"/>
            <a:ext cx="5758180" cy="385445"/>
            <a:chOff x="9827" y="4266"/>
            <a:chExt cx="9068" cy="607"/>
          </a:xfrm>
        </p:grpSpPr>
        <p:sp>
          <p:nvSpPr>
            <p:cNvPr id="41" name="文本框 40"/>
            <p:cNvSpPr txBox="1"/>
            <p:nvPr/>
          </p:nvSpPr>
          <p:spPr>
            <a:xfrm>
              <a:off x="9827" y="4266"/>
              <a:ext cx="2264" cy="580"/>
            </a:xfrm>
            <a:prstGeom prst="rect">
              <a:avLst/>
            </a:prstGeom>
            <a:solidFill>
              <a:srgbClr val="A0F3FE"/>
            </a:solidFill>
            <a:ln>
              <a:solidFill>
                <a:schemeClr val="tx1"/>
              </a:solidFill>
            </a:ln>
          </p:spPr>
          <p:txBody>
            <a:bodyPr wrap="square" rtlCol="0">
              <a:spAutoFit/>
            </a:bodyPr>
            <a:lstStyle/>
            <a:p>
              <a:r>
                <a:rPr lang="en-US" altLang="zh-CN" dirty="0"/>
                <a:t>8 bits of data</a:t>
              </a:r>
              <a:endParaRPr lang="en-US" altLang="zh-CN" dirty="0"/>
            </a:p>
          </p:txBody>
        </p:sp>
        <p:sp>
          <p:nvSpPr>
            <p:cNvPr id="42" name="文本框 41"/>
            <p:cNvSpPr txBox="1"/>
            <p:nvPr/>
          </p:nvSpPr>
          <p:spPr>
            <a:xfrm>
              <a:off x="12094" y="4293"/>
              <a:ext cx="2264" cy="580"/>
            </a:xfrm>
            <a:prstGeom prst="rect">
              <a:avLst/>
            </a:prstGeom>
            <a:solidFill>
              <a:srgbClr val="FF9F9F"/>
            </a:solidFill>
            <a:ln>
              <a:solidFill>
                <a:schemeClr val="tx1"/>
              </a:solidFill>
            </a:ln>
          </p:spPr>
          <p:txBody>
            <a:bodyPr wrap="square" rtlCol="0">
              <a:spAutoFit/>
            </a:bodyPr>
            <a:lstStyle/>
            <a:p>
              <a:r>
                <a:rPr lang="en-US" altLang="zh-CN" dirty="0"/>
                <a:t>8 bits of data</a:t>
              </a:r>
              <a:endParaRPr lang="en-US" altLang="zh-CN" dirty="0"/>
            </a:p>
          </p:txBody>
        </p:sp>
        <p:sp>
          <p:nvSpPr>
            <p:cNvPr id="43" name="文本框 42"/>
            <p:cNvSpPr txBox="1"/>
            <p:nvPr/>
          </p:nvSpPr>
          <p:spPr>
            <a:xfrm>
              <a:off x="14362" y="4266"/>
              <a:ext cx="2264" cy="580"/>
            </a:xfrm>
            <a:prstGeom prst="rect">
              <a:avLst/>
            </a:prstGeom>
            <a:solidFill>
              <a:srgbClr val="A0F3FE"/>
            </a:solidFill>
            <a:ln>
              <a:solidFill>
                <a:schemeClr val="tx1"/>
              </a:solidFill>
            </a:ln>
          </p:spPr>
          <p:txBody>
            <a:bodyPr wrap="square" rtlCol="0">
              <a:spAutoFit/>
            </a:bodyPr>
            <a:lstStyle/>
            <a:p>
              <a:r>
                <a:rPr lang="en-US" altLang="zh-CN" dirty="0"/>
                <a:t>8 bits of data</a:t>
              </a:r>
              <a:endParaRPr lang="en-US" altLang="zh-CN" dirty="0"/>
            </a:p>
          </p:txBody>
        </p:sp>
        <p:sp>
          <p:nvSpPr>
            <p:cNvPr id="44" name="文本框 43"/>
            <p:cNvSpPr txBox="1"/>
            <p:nvPr/>
          </p:nvSpPr>
          <p:spPr>
            <a:xfrm>
              <a:off x="16631" y="4266"/>
              <a:ext cx="2264" cy="580"/>
            </a:xfrm>
            <a:prstGeom prst="rect">
              <a:avLst/>
            </a:prstGeom>
            <a:solidFill>
              <a:srgbClr val="FF9F9F"/>
            </a:solidFill>
            <a:ln>
              <a:solidFill>
                <a:schemeClr val="tx1"/>
              </a:solidFill>
            </a:ln>
          </p:spPr>
          <p:txBody>
            <a:bodyPr wrap="square" rtlCol="0">
              <a:spAutoFit/>
            </a:bodyPr>
            <a:lstStyle/>
            <a:p>
              <a:r>
                <a:rPr lang="en-US" altLang="zh-CN" dirty="0"/>
                <a:t>8 bits of data</a:t>
              </a:r>
              <a:endParaRPr lang="en-US" altLang="zh-CN" dirty="0"/>
            </a:p>
          </p:txBody>
        </p:sp>
      </p:grpSp>
      <p:sp>
        <p:nvSpPr>
          <p:cNvPr id="45" name="文本框 44"/>
          <p:cNvSpPr txBox="1"/>
          <p:nvPr/>
        </p:nvSpPr>
        <p:spPr>
          <a:xfrm>
            <a:off x="4876800" y="3155950"/>
            <a:ext cx="388620" cy="368300"/>
          </a:xfrm>
          <a:prstGeom prst="rect">
            <a:avLst/>
          </a:prstGeom>
          <a:noFill/>
        </p:spPr>
        <p:txBody>
          <a:bodyPr wrap="square" rtlCol="0">
            <a:spAutoFit/>
          </a:bodyPr>
          <a:lstStyle/>
          <a:p>
            <a:r>
              <a:rPr lang="en-US" altLang="zh-CN"/>
              <a:t>0</a:t>
            </a:r>
            <a:endParaRPr lang="en-US" altLang="zh-CN"/>
          </a:p>
        </p:txBody>
      </p:sp>
      <p:grpSp>
        <p:nvGrpSpPr>
          <p:cNvPr id="46" name="组合 45"/>
          <p:cNvGrpSpPr/>
          <p:nvPr/>
        </p:nvGrpSpPr>
        <p:grpSpPr>
          <a:xfrm>
            <a:off x="5300980" y="2780665"/>
            <a:ext cx="5758180" cy="385445"/>
            <a:chOff x="9827" y="4266"/>
            <a:chExt cx="9068" cy="607"/>
          </a:xfrm>
        </p:grpSpPr>
        <p:sp>
          <p:nvSpPr>
            <p:cNvPr id="47" name="文本框 46"/>
            <p:cNvSpPr txBox="1"/>
            <p:nvPr/>
          </p:nvSpPr>
          <p:spPr>
            <a:xfrm>
              <a:off x="9827" y="4266"/>
              <a:ext cx="2264" cy="580"/>
            </a:xfrm>
            <a:prstGeom prst="rect">
              <a:avLst/>
            </a:prstGeom>
            <a:solidFill>
              <a:schemeClr val="bg1"/>
            </a:solidFill>
            <a:ln>
              <a:solidFill>
                <a:schemeClr val="tx1"/>
              </a:solidFill>
            </a:ln>
          </p:spPr>
          <p:txBody>
            <a:bodyPr wrap="square" rtlCol="0">
              <a:spAutoFit/>
            </a:bodyPr>
            <a:lstStyle/>
            <a:p>
              <a:r>
                <a:rPr lang="en-US" altLang="zh-CN"/>
                <a:t>8 bits of data</a:t>
              </a:r>
              <a:endParaRPr lang="en-US" altLang="zh-CN"/>
            </a:p>
          </p:txBody>
        </p:sp>
        <p:sp>
          <p:nvSpPr>
            <p:cNvPr id="48" name="文本框 47"/>
            <p:cNvSpPr txBox="1"/>
            <p:nvPr/>
          </p:nvSpPr>
          <p:spPr>
            <a:xfrm>
              <a:off x="12094" y="4293"/>
              <a:ext cx="2264" cy="580"/>
            </a:xfrm>
            <a:prstGeom prst="rect">
              <a:avLst/>
            </a:prstGeom>
            <a:solidFill>
              <a:schemeClr val="bg1"/>
            </a:solidFill>
            <a:ln>
              <a:solidFill>
                <a:schemeClr val="tx1"/>
              </a:solidFill>
            </a:ln>
          </p:spPr>
          <p:txBody>
            <a:bodyPr wrap="square" rtlCol="0">
              <a:spAutoFit/>
            </a:bodyPr>
            <a:lstStyle/>
            <a:p>
              <a:r>
                <a:rPr lang="en-US" altLang="zh-CN" dirty="0"/>
                <a:t>8 bits of data</a:t>
              </a:r>
              <a:endParaRPr lang="en-US" altLang="zh-CN" dirty="0"/>
            </a:p>
          </p:txBody>
        </p:sp>
        <p:sp>
          <p:nvSpPr>
            <p:cNvPr id="49" name="文本框 48"/>
            <p:cNvSpPr txBox="1"/>
            <p:nvPr/>
          </p:nvSpPr>
          <p:spPr>
            <a:xfrm>
              <a:off x="14362" y="4266"/>
              <a:ext cx="2264" cy="580"/>
            </a:xfrm>
            <a:prstGeom prst="rect">
              <a:avLst/>
            </a:prstGeom>
            <a:noFill/>
            <a:ln>
              <a:solidFill>
                <a:schemeClr val="tx1"/>
              </a:solidFill>
            </a:ln>
            <a:extLst>
              <a:ext uri="{909E8E84-426E-40DD-AFC4-6F175D3DCCD1}">
                <a14:hiddenFill xmlns:a14="http://schemas.microsoft.com/office/drawing/2010/main">
                  <a:solidFill>
                    <a:srgbClr val="A0F3FE"/>
                  </a:solidFill>
                </a14:hiddenFill>
              </a:ext>
            </a:extLst>
          </p:spPr>
          <p:txBody>
            <a:bodyPr wrap="square" rtlCol="0">
              <a:spAutoFit/>
            </a:bodyPr>
            <a:lstStyle/>
            <a:p>
              <a:r>
                <a:rPr lang="en-US" altLang="zh-CN"/>
                <a:t>8 bits of data</a:t>
              </a:r>
              <a:endParaRPr lang="en-US" altLang="zh-CN"/>
            </a:p>
          </p:txBody>
        </p:sp>
        <p:sp>
          <p:nvSpPr>
            <p:cNvPr id="50" name="文本框 49"/>
            <p:cNvSpPr txBox="1"/>
            <p:nvPr/>
          </p:nvSpPr>
          <p:spPr>
            <a:xfrm>
              <a:off x="16631" y="4266"/>
              <a:ext cx="2264" cy="580"/>
            </a:xfrm>
            <a:prstGeom prst="rect">
              <a:avLst/>
            </a:prstGeom>
            <a:noFill/>
            <a:ln>
              <a:solidFill>
                <a:schemeClr val="tx1"/>
              </a:solidFill>
            </a:ln>
            <a:extLst>
              <a:ext uri="{909E8E84-426E-40DD-AFC4-6F175D3DCCD1}">
                <a14:hiddenFill xmlns:a14="http://schemas.microsoft.com/office/drawing/2010/main">
                  <a:solidFill>
                    <a:srgbClr val="FF9F9F"/>
                  </a:solidFill>
                </a14:hiddenFill>
              </a:ext>
            </a:extLst>
          </p:spPr>
          <p:txBody>
            <a:bodyPr wrap="square" rtlCol="0">
              <a:spAutoFit/>
            </a:bodyPr>
            <a:lstStyle/>
            <a:p>
              <a:r>
                <a:rPr lang="en-US" altLang="zh-CN"/>
                <a:t>8 bits of data</a:t>
              </a:r>
              <a:endParaRPr lang="en-US" altLang="zh-CN"/>
            </a:p>
          </p:txBody>
        </p:sp>
      </p:grpSp>
      <p:grpSp>
        <p:nvGrpSpPr>
          <p:cNvPr id="66" name="组合 65"/>
          <p:cNvGrpSpPr/>
          <p:nvPr/>
        </p:nvGrpSpPr>
        <p:grpSpPr>
          <a:xfrm>
            <a:off x="5300980" y="2051685"/>
            <a:ext cx="5745480" cy="368300"/>
            <a:chOff x="8373" y="3272"/>
            <a:chExt cx="9048" cy="580"/>
          </a:xfrm>
        </p:grpSpPr>
        <p:grpSp>
          <p:nvGrpSpPr>
            <p:cNvPr id="65" name="组合 64"/>
            <p:cNvGrpSpPr/>
            <p:nvPr/>
          </p:nvGrpSpPr>
          <p:grpSpPr>
            <a:xfrm>
              <a:off x="10637" y="3272"/>
              <a:ext cx="6784" cy="580"/>
              <a:chOff x="10637" y="3272"/>
              <a:chExt cx="6784" cy="580"/>
            </a:xfrm>
          </p:grpSpPr>
          <p:sp>
            <p:nvSpPr>
              <p:cNvPr id="61" name="文本框 60"/>
              <p:cNvSpPr txBox="1"/>
              <p:nvPr/>
            </p:nvSpPr>
            <p:spPr>
              <a:xfrm>
                <a:off x="12884" y="3272"/>
                <a:ext cx="2264" cy="580"/>
              </a:xfrm>
              <a:prstGeom prst="rect">
                <a:avLst/>
              </a:prstGeom>
              <a:noFill/>
              <a:ln>
                <a:solidFill>
                  <a:schemeClr val="tx1"/>
                </a:solidFill>
              </a:ln>
              <a:extLst>
                <a:ext uri="{909E8E84-426E-40DD-AFC4-6F175D3DCCD1}">
                  <a14:hiddenFill xmlns:a14="http://schemas.microsoft.com/office/drawing/2010/main">
                    <a:solidFill>
                      <a:srgbClr val="FF9F9F"/>
                    </a:solidFill>
                  </a14:hiddenFill>
                </a:ext>
              </a:extLst>
            </p:spPr>
            <p:txBody>
              <a:bodyPr wrap="square" rtlCol="0">
                <a:spAutoFit/>
              </a:bodyPr>
              <a:lstStyle/>
              <a:p>
                <a:r>
                  <a:rPr lang="en-US" altLang="zh-CN"/>
                  <a:t>8 bits of data</a:t>
                </a:r>
                <a:endParaRPr lang="en-US" altLang="zh-CN"/>
              </a:p>
            </p:txBody>
          </p:sp>
          <p:sp>
            <p:nvSpPr>
              <p:cNvPr id="62" name="文本框 61"/>
              <p:cNvSpPr txBox="1"/>
              <p:nvPr/>
            </p:nvSpPr>
            <p:spPr>
              <a:xfrm>
                <a:off x="15157" y="3272"/>
                <a:ext cx="2264" cy="580"/>
              </a:xfrm>
              <a:prstGeom prst="rect">
                <a:avLst/>
              </a:prstGeom>
              <a:noFill/>
              <a:ln>
                <a:solidFill>
                  <a:schemeClr val="tx1"/>
                </a:solidFill>
              </a:ln>
              <a:extLst>
                <a:ext uri="{909E8E84-426E-40DD-AFC4-6F175D3DCCD1}">
                  <a14:hiddenFill xmlns:a14="http://schemas.microsoft.com/office/drawing/2010/main">
                    <a:solidFill>
                      <a:srgbClr val="FF9F9F"/>
                    </a:solidFill>
                  </a14:hiddenFill>
                </a:ext>
              </a:extLst>
            </p:spPr>
            <p:txBody>
              <a:bodyPr wrap="square" rtlCol="0">
                <a:spAutoFit/>
              </a:bodyPr>
              <a:lstStyle/>
              <a:p>
                <a:r>
                  <a:rPr lang="en-US" altLang="zh-CN"/>
                  <a:t>8 bits of data</a:t>
                </a:r>
                <a:endParaRPr lang="en-US" altLang="zh-CN"/>
              </a:p>
            </p:txBody>
          </p:sp>
          <p:sp>
            <p:nvSpPr>
              <p:cNvPr id="63" name="文本框 62"/>
              <p:cNvSpPr txBox="1"/>
              <p:nvPr/>
            </p:nvSpPr>
            <p:spPr>
              <a:xfrm>
                <a:off x="10637" y="3272"/>
                <a:ext cx="2264" cy="580"/>
              </a:xfrm>
              <a:prstGeom prst="rect">
                <a:avLst/>
              </a:prstGeom>
              <a:noFill/>
              <a:ln>
                <a:solidFill>
                  <a:schemeClr val="tx1"/>
                </a:solidFill>
              </a:ln>
              <a:extLst>
                <a:ext uri="{909E8E84-426E-40DD-AFC4-6F175D3DCCD1}">
                  <a14:hiddenFill xmlns:a14="http://schemas.microsoft.com/office/drawing/2010/main">
                    <a:solidFill>
                      <a:srgbClr val="FF9F9F"/>
                    </a:solidFill>
                  </a14:hiddenFill>
                </a:ext>
              </a:extLst>
            </p:spPr>
            <p:txBody>
              <a:bodyPr wrap="square" rtlCol="0">
                <a:spAutoFit/>
              </a:bodyPr>
              <a:lstStyle/>
              <a:p>
                <a:r>
                  <a:rPr lang="en-US" altLang="zh-CN"/>
                  <a:t>8 bits of data</a:t>
                </a:r>
                <a:endParaRPr lang="en-US" altLang="zh-CN"/>
              </a:p>
            </p:txBody>
          </p:sp>
        </p:grpSp>
        <p:sp>
          <p:nvSpPr>
            <p:cNvPr id="64" name="文本框 63"/>
            <p:cNvSpPr txBox="1"/>
            <p:nvPr/>
          </p:nvSpPr>
          <p:spPr>
            <a:xfrm>
              <a:off x="8373" y="3272"/>
              <a:ext cx="2264" cy="580"/>
            </a:xfrm>
            <a:prstGeom prst="rect">
              <a:avLst/>
            </a:prstGeom>
            <a:noFill/>
            <a:ln>
              <a:solidFill>
                <a:schemeClr val="tx1"/>
              </a:solidFill>
            </a:ln>
            <a:extLst>
              <a:ext uri="{909E8E84-426E-40DD-AFC4-6F175D3DCCD1}">
                <a14:hiddenFill xmlns:a14="http://schemas.microsoft.com/office/drawing/2010/main">
                  <a:solidFill>
                    <a:srgbClr val="FF9F9F"/>
                  </a:solidFill>
                </a14:hiddenFill>
              </a:ext>
            </a:extLst>
          </p:spPr>
          <p:txBody>
            <a:bodyPr wrap="square" rtlCol="0">
              <a:spAutoFit/>
            </a:bodyPr>
            <a:lstStyle/>
            <a:p>
              <a:r>
                <a:rPr lang="en-US" altLang="zh-CN"/>
                <a:t>8 bits of data</a:t>
              </a:r>
              <a:endParaRPr lang="en-US" altLang="zh-CN"/>
            </a:p>
          </p:txBody>
        </p:sp>
      </p:grpSp>
      <p:grpSp>
        <p:nvGrpSpPr>
          <p:cNvPr id="67" name="组合 66"/>
          <p:cNvGrpSpPr/>
          <p:nvPr/>
        </p:nvGrpSpPr>
        <p:grpSpPr>
          <a:xfrm>
            <a:off x="5300980" y="2424430"/>
            <a:ext cx="5745480" cy="368300"/>
            <a:chOff x="8373" y="3272"/>
            <a:chExt cx="9048" cy="580"/>
          </a:xfrm>
        </p:grpSpPr>
        <p:grpSp>
          <p:nvGrpSpPr>
            <p:cNvPr id="68" name="组合 67"/>
            <p:cNvGrpSpPr/>
            <p:nvPr/>
          </p:nvGrpSpPr>
          <p:grpSpPr>
            <a:xfrm>
              <a:off x="10637" y="3272"/>
              <a:ext cx="6784" cy="580"/>
              <a:chOff x="10637" y="3272"/>
              <a:chExt cx="6784" cy="580"/>
            </a:xfrm>
          </p:grpSpPr>
          <p:sp>
            <p:nvSpPr>
              <p:cNvPr id="69" name="文本框 68"/>
              <p:cNvSpPr txBox="1"/>
              <p:nvPr/>
            </p:nvSpPr>
            <p:spPr>
              <a:xfrm>
                <a:off x="12884" y="3272"/>
                <a:ext cx="2264" cy="580"/>
              </a:xfrm>
              <a:prstGeom prst="rect">
                <a:avLst/>
              </a:prstGeom>
              <a:noFill/>
              <a:ln>
                <a:solidFill>
                  <a:schemeClr val="tx1"/>
                </a:solidFill>
              </a:ln>
              <a:extLst>
                <a:ext uri="{909E8E84-426E-40DD-AFC4-6F175D3DCCD1}">
                  <a14:hiddenFill xmlns:a14="http://schemas.microsoft.com/office/drawing/2010/main">
                    <a:solidFill>
                      <a:srgbClr val="FF9F9F"/>
                    </a:solidFill>
                  </a14:hiddenFill>
                </a:ext>
              </a:extLst>
            </p:spPr>
            <p:txBody>
              <a:bodyPr wrap="square" rtlCol="0">
                <a:spAutoFit/>
              </a:bodyPr>
              <a:lstStyle/>
              <a:p>
                <a:r>
                  <a:rPr lang="en-US" altLang="zh-CN"/>
                  <a:t>8 bits of data</a:t>
                </a:r>
                <a:endParaRPr lang="en-US" altLang="zh-CN"/>
              </a:p>
            </p:txBody>
          </p:sp>
          <p:sp>
            <p:nvSpPr>
              <p:cNvPr id="70" name="文本框 69"/>
              <p:cNvSpPr txBox="1"/>
              <p:nvPr/>
            </p:nvSpPr>
            <p:spPr>
              <a:xfrm>
                <a:off x="15157" y="3272"/>
                <a:ext cx="2264" cy="580"/>
              </a:xfrm>
              <a:prstGeom prst="rect">
                <a:avLst/>
              </a:prstGeom>
              <a:noFill/>
              <a:ln>
                <a:solidFill>
                  <a:schemeClr val="tx1"/>
                </a:solidFill>
              </a:ln>
              <a:extLst>
                <a:ext uri="{909E8E84-426E-40DD-AFC4-6F175D3DCCD1}">
                  <a14:hiddenFill xmlns:a14="http://schemas.microsoft.com/office/drawing/2010/main">
                    <a:solidFill>
                      <a:srgbClr val="FF9F9F"/>
                    </a:solidFill>
                  </a14:hiddenFill>
                </a:ext>
              </a:extLst>
            </p:spPr>
            <p:txBody>
              <a:bodyPr wrap="square" rtlCol="0">
                <a:spAutoFit/>
              </a:bodyPr>
              <a:lstStyle/>
              <a:p>
                <a:r>
                  <a:rPr lang="en-US" altLang="zh-CN"/>
                  <a:t>8 bits of data</a:t>
                </a:r>
                <a:endParaRPr lang="en-US" altLang="zh-CN"/>
              </a:p>
            </p:txBody>
          </p:sp>
          <p:sp>
            <p:nvSpPr>
              <p:cNvPr id="71" name="文本框 70"/>
              <p:cNvSpPr txBox="1"/>
              <p:nvPr/>
            </p:nvSpPr>
            <p:spPr>
              <a:xfrm>
                <a:off x="10637" y="3272"/>
                <a:ext cx="2264" cy="580"/>
              </a:xfrm>
              <a:prstGeom prst="rect">
                <a:avLst/>
              </a:prstGeom>
              <a:noFill/>
              <a:ln>
                <a:solidFill>
                  <a:schemeClr val="tx1"/>
                </a:solidFill>
              </a:ln>
              <a:extLst>
                <a:ext uri="{909E8E84-426E-40DD-AFC4-6F175D3DCCD1}">
                  <a14:hiddenFill xmlns:a14="http://schemas.microsoft.com/office/drawing/2010/main">
                    <a:solidFill>
                      <a:srgbClr val="FF9F9F"/>
                    </a:solidFill>
                  </a14:hiddenFill>
                </a:ext>
              </a:extLst>
            </p:spPr>
            <p:txBody>
              <a:bodyPr wrap="square" rtlCol="0">
                <a:spAutoFit/>
              </a:bodyPr>
              <a:lstStyle/>
              <a:p>
                <a:r>
                  <a:rPr lang="en-US" altLang="zh-CN"/>
                  <a:t>8 bits of data</a:t>
                </a:r>
                <a:endParaRPr lang="en-US" altLang="zh-CN"/>
              </a:p>
            </p:txBody>
          </p:sp>
        </p:grpSp>
        <p:sp>
          <p:nvSpPr>
            <p:cNvPr id="72" name="文本框 71"/>
            <p:cNvSpPr txBox="1"/>
            <p:nvPr/>
          </p:nvSpPr>
          <p:spPr>
            <a:xfrm>
              <a:off x="8373" y="3272"/>
              <a:ext cx="2264" cy="580"/>
            </a:xfrm>
            <a:prstGeom prst="rect">
              <a:avLst/>
            </a:prstGeom>
            <a:noFill/>
            <a:ln>
              <a:solidFill>
                <a:schemeClr val="tx1"/>
              </a:solidFill>
            </a:ln>
            <a:extLst>
              <a:ext uri="{909E8E84-426E-40DD-AFC4-6F175D3DCCD1}">
                <a14:hiddenFill xmlns:a14="http://schemas.microsoft.com/office/drawing/2010/main">
                  <a:solidFill>
                    <a:srgbClr val="FF9F9F"/>
                  </a:solidFill>
                </a14:hiddenFill>
              </a:ext>
            </a:extLst>
          </p:spPr>
          <p:txBody>
            <a:bodyPr wrap="square" rtlCol="0">
              <a:spAutoFit/>
            </a:bodyPr>
            <a:lstStyle/>
            <a:p>
              <a:r>
                <a:rPr lang="en-US" altLang="zh-CN"/>
                <a:t>8 bits of data</a:t>
              </a:r>
              <a:endParaRPr lang="en-US" altLang="zh-CN"/>
            </a:p>
          </p:txBody>
        </p:sp>
      </p:grpSp>
      <p:sp>
        <p:nvSpPr>
          <p:cNvPr id="79" name="文本框 78"/>
          <p:cNvSpPr txBox="1"/>
          <p:nvPr/>
        </p:nvSpPr>
        <p:spPr>
          <a:xfrm>
            <a:off x="4880610" y="2823845"/>
            <a:ext cx="388620" cy="368300"/>
          </a:xfrm>
          <a:prstGeom prst="rect">
            <a:avLst/>
          </a:prstGeom>
          <a:noFill/>
        </p:spPr>
        <p:txBody>
          <a:bodyPr wrap="square" rtlCol="0">
            <a:spAutoFit/>
          </a:bodyPr>
          <a:lstStyle/>
          <a:p>
            <a:r>
              <a:rPr lang="en-US" altLang="zh-CN"/>
              <a:t>4</a:t>
            </a:r>
            <a:endParaRPr lang="en-US" altLang="zh-CN"/>
          </a:p>
        </p:txBody>
      </p:sp>
      <p:sp>
        <p:nvSpPr>
          <p:cNvPr id="80" name="文本框 79"/>
          <p:cNvSpPr txBox="1"/>
          <p:nvPr/>
        </p:nvSpPr>
        <p:spPr>
          <a:xfrm>
            <a:off x="4884420" y="2472055"/>
            <a:ext cx="388620" cy="368300"/>
          </a:xfrm>
          <a:prstGeom prst="rect">
            <a:avLst/>
          </a:prstGeom>
          <a:noFill/>
        </p:spPr>
        <p:txBody>
          <a:bodyPr wrap="square" rtlCol="0">
            <a:spAutoFit/>
          </a:bodyPr>
          <a:lstStyle/>
          <a:p>
            <a:r>
              <a:rPr lang="en-US" altLang="zh-CN"/>
              <a:t>8</a:t>
            </a:r>
            <a:endParaRPr lang="en-US" altLang="zh-CN"/>
          </a:p>
        </p:txBody>
      </p:sp>
      <p:sp>
        <p:nvSpPr>
          <p:cNvPr id="81" name="文本框 80"/>
          <p:cNvSpPr txBox="1"/>
          <p:nvPr/>
        </p:nvSpPr>
        <p:spPr>
          <a:xfrm>
            <a:off x="4832985" y="2132965"/>
            <a:ext cx="443865" cy="368300"/>
          </a:xfrm>
          <a:prstGeom prst="rect">
            <a:avLst/>
          </a:prstGeom>
          <a:noFill/>
        </p:spPr>
        <p:txBody>
          <a:bodyPr wrap="square" rtlCol="0">
            <a:spAutoFit/>
          </a:bodyPr>
          <a:lstStyle/>
          <a:p>
            <a:r>
              <a:rPr lang="en-US" altLang="zh-CN"/>
              <a:t>12</a:t>
            </a:r>
            <a:endParaRPr lang="en-US" altLang="zh-CN"/>
          </a:p>
        </p:txBody>
      </p:sp>
      <p:sp>
        <p:nvSpPr>
          <p:cNvPr id="82" name="文本框 81"/>
          <p:cNvSpPr txBox="1"/>
          <p:nvPr/>
        </p:nvSpPr>
        <p:spPr>
          <a:xfrm>
            <a:off x="4871720" y="1700530"/>
            <a:ext cx="316230" cy="368300"/>
          </a:xfrm>
          <a:prstGeom prst="rect">
            <a:avLst/>
          </a:prstGeom>
          <a:noFill/>
        </p:spPr>
        <p:txBody>
          <a:bodyPr wrap="square" rtlCol="0">
            <a:spAutoFit/>
          </a:bodyPr>
          <a:lstStyle/>
          <a:p>
            <a:r>
              <a:rPr lang="en-US" altLang="zh-CN"/>
              <a:t>…</a:t>
            </a:r>
            <a:endParaRPr lang="en-US" altLang="zh-CN"/>
          </a:p>
        </p:txBody>
      </p:sp>
      <p:sp>
        <p:nvSpPr>
          <p:cNvPr id="3" name="矩形标注 2"/>
          <p:cNvSpPr/>
          <p:nvPr/>
        </p:nvSpPr>
        <p:spPr>
          <a:xfrm>
            <a:off x="9074785" y="4758690"/>
            <a:ext cx="2374265" cy="941705"/>
          </a:xfrm>
          <a:prstGeom prst="wedgeRectCallout">
            <a:avLst>
              <a:gd name="adj1" fmla="val 22345"/>
              <a:gd name="adj2" fmla="val -178792"/>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Loading 1 word now fills a register!</a:t>
            </a:r>
            <a:endParaRPr lang="en-US" altLang="zh-CN" sz="2000" b="1"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p:cNvSpPr>
          <p:nvPr>
            <p:ph type="title"/>
          </p:nvPr>
        </p:nvSpPr>
        <p:spPr/>
        <p:txBody>
          <a:bodyPr/>
          <a:lstStyle/>
          <a:p>
            <a:r>
              <a:rPr lang="en-US" altLang="en-US" dirty="0"/>
              <a:t>Big- and Little-Endian Addressing</a:t>
            </a:r>
            <a:endParaRPr lang="en-US" altLang="en-US" dirty="0"/>
          </a:p>
        </p:txBody>
      </p:sp>
      <p:sp>
        <p:nvSpPr>
          <p:cNvPr id="10243" name="Rectangle 3"/>
          <p:cNvSpPr>
            <a:spLocks noGrp="1"/>
          </p:cNvSpPr>
          <p:nvPr>
            <p:ph type="body" idx="1"/>
          </p:nvPr>
        </p:nvSpPr>
        <p:spPr>
          <a:xfrm>
            <a:off x="609600" y="1340768"/>
            <a:ext cx="8222704" cy="5040560"/>
          </a:xfrm>
        </p:spPr>
        <p:txBody>
          <a:bodyPr/>
          <a:lstStyle/>
          <a:p>
            <a:r>
              <a:rPr lang="en-US" altLang="en-US" dirty="0"/>
              <a:t>Two ways to assign byte address across words</a:t>
            </a:r>
            <a:endParaRPr lang="en-US" altLang="en-US" dirty="0"/>
          </a:p>
          <a:p>
            <a:pPr lvl="1"/>
            <a:endParaRPr lang="en-US" altLang="en-US" dirty="0">
              <a:solidFill>
                <a:srgbClr val="0000FF"/>
              </a:solidFill>
            </a:endParaRPr>
          </a:p>
          <a:p>
            <a:pPr lvl="1"/>
            <a:r>
              <a:rPr lang="en-US" altLang="en-US" dirty="0">
                <a:solidFill>
                  <a:srgbClr val="0000FF"/>
                </a:solidFill>
              </a:rPr>
              <a:t>Big-endian</a:t>
            </a:r>
            <a:r>
              <a:rPr lang="en-US" altLang="en-US" dirty="0"/>
              <a:t> addressing assigns lower addresses to more significant (leftmost) bytes of word</a:t>
            </a:r>
            <a:endParaRPr lang="en-US" altLang="en-US" dirty="0"/>
          </a:p>
          <a:p>
            <a:pPr lvl="1"/>
            <a:endParaRPr lang="en-US" altLang="en-US" dirty="0">
              <a:solidFill>
                <a:srgbClr val="0000FF"/>
              </a:solidFill>
            </a:endParaRPr>
          </a:p>
          <a:p>
            <a:pPr lvl="1"/>
            <a:r>
              <a:rPr lang="en-US" altLang="en-US" dirty="0">
                <a:solidFill>
                  <a:srgbClr val="0000FF"/>
                </a:solidFill>
              </a:rPr>
              <a:t>Little-endian</a:t>
            </a:r>
            <a:r>
              <a:rPr lang="en-US" altLang="en-US" dirty="0"/>
              <a:t> addressing uses opposite order</a:t>
            </a:r>
            <a:endParaRPr lang="en-US" altLang="en-US" dirty="0"/>
          </a:p>
          <a:p>
            <a:pPr lvl="1"/>
            <a:endParaRPr lang="en-US" altLang="en-US" dirty="0"/>
          </a:p>
          <a:p>
            <a:r>
              <a:rPr lang="en-US" altLang="en-US" dirty="0"/>
              <a:t>MIPS can support both</a:t>
            </a:r>
            <a:endParaRPr lang="en-US" altLang="en-US" dirty="0"/>
          </a:p>
        </p:txBody>
      </p:sp>
      <p:pic>
        <p:nvPicPr>
          <p:cNvPr id="62" name="Picture 61"/>
          <p:cNvPicPr>
            <a:picLocks noChangeAspect="1"/>
          </p:cNvPicPr>
          <p:nvPr/>
        </p:nvPicPr>
        <p:blipFill>
          <a:blip r:embed="rId1"/>
          <a:stretch>
            <a:fillRect/>
          </a:stretch>
        </p:blipFill>
        <p:spPr>
          <a:xfrm>
            <a:off x="8688288" y="3573016"/>
            <a:ext cx="1877129" cy="1765142"/>
          </a:xfrm>
          <a:prstGeom prst="rect">
            <a:avLst/>
          </a:prstGeom>
        </p:spPr>
      </p:pic>
      <p:pic>
        <p:nvPicPr>
          <p:cNvPr id="63" name="Picture 62"/>
          <p:cNvPicPr>
            <a:picLocks noChangeAspect="1"/>
          </p:cNvPicPr>
          <p:nvPr/>
        </p:nvPicPr>
        <p:blipFill>
          <a:blip r:embed="rId2"/>
          <a:stretch>
            <a:fillRect/>
          </a:stretch>
        </p:blipFill>
        <p:spPr>
          <a:xfrm>
            <a:off x="8818892" y="1772816"/>
            <a:ext cx="1795992" cy="1656184"/>
          </a:xfrm>
          <a:prstGeom prst="rect">
            <a:avLst/>
          </a:prstGeom>
        </p:spPr>
      </p:pic>
      <p:sp>
        <p:nvSpPr>
          <p:cNvPr id="5120" name="Slide Number Placeholder 5119"/>
          <p:cNvSpPr>
            <a:spLocks noGrp="1"/>
          </p:cNvSpPr>
          <p:nvPr>
            <p:ph type="sldNum" sz="quarter" idx="12"/>
          </p:nvPr>
        </p:nvSpPr>
        <p:spPr/>
        <p:txBody>
          <a:bodyPr/>
          <a:lstStyle/>
          <a:p>
            <a:fld id="{C22DC6D3-9347-42BE-948A-F7EB414DF657}" type="slidenum">
              <a:rPr lang="en-US" altLang="en-US" smtClean="0"/>
            </a:fld>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4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4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Access alignment</a:t>
            </a:r>
            <a:endParaRPr lang="en-US" altLang="zh-CN"/>
          </a:p>
        </p:txBody>
      </p:sp>
      <p:sp>
        <p:nvSpPr>
          <p:cNvPr id="3" name="内容占位符 2"/>
          <p:cNvSpPr>
            <a:spLocks noGrp="1"/>
          </p:cNvSpPr>
          <p:nvPr>
            <p:ph idx="1"/>
          </p:nvPr>
        </p:nvSpPr>
        <p:spPr/>
        <p:txBody>
          <a:bodyPr/>
          <a:lstStyle/>
          <a:p>
            <a:r>
              <a:rPr lang="en-US" altLang="zh-CN" sz="2400" dirty="0">
                <a:solidFill>
                  <a:srgbClr val="00B050"/>
                </a:solidFill>
              </a:rPr>
              <a:t>Aligned addresses</a:t>
            </a:r>
            <a:r>
              <a:rPr lang="en-US" altLang="zh-CN" sz="2400" dirty="0"/>
              <a:t> fall on 4 byte (word) boundaries (e.g., 0, 4, 8, 12…)</a:t>
            </a:r>
            <a:endParaRPr lang="en-US" altLang="zh-CN" sz="2400" dirty="0"/>
          </a:p>
          <a:p>
            <a:r>
              <a:rPr lang="en-US" altLang="zh-CN" sz="2400" dirty="0">
                <a:solidFill>
                  <a:srgbClr val="C00000"/>
                </a:solidFill>
              </a:rPr>
              <a:t>Unaligned addresses</a:t>
            </a:r>
            <a:r>
              <a:rPr lang="en-US" altLang="zh-CN" sz="2400" dirty="0"/>
              <a:t> do not (e.g., 1, 3, 7, 63)</a:t>
            </a:r>
            <a:endParaRPr lang="en-US" altLang="zh-CN" sz="2400" dirty="0"/>
          </a:p>
          <a:p>
            <a:endParaRPr lang="en-US" altLang="zh-CN" sz="2400" dirty="0"/>
          </a:p>
          <a:p>
            <a:endParaRPr lang="en-US" altLang="zh-CN" sz="2400" dirty="0"/>
          </a:p>
          <a:p>
            <a:endParaRPr lang="en-US" altLang="zh-CN" sz="2400" dirty="0"/>
          </a:p>
          <a:p>
            <a:endParaRPr lang="en-US" altLang="zh-CN" sz="2400" dirty="0"/>
          </a:p>
          <a:p>
            <a:endParaRPr lang="en-US" altLang="zh-CN" sz="2400" dirty="0"/>
          </a:p>
          <a:p>
            <a:r>
              <a:rPr lang="en-US" altLang="zh-CN" sz="2400" dirty="0"/>
              <a:t>MIPS uses </a:t>
            </a:r>
            <a:r>
              <a:rPr lang="en-US" altLang="zh-CN" sz="2400" dirty="0">
                <a:solidFill>
                  <a:srgbClr val="00B050"/>
                </a:solidFill>
              </a:rPr>
              <a:t>Aligned addresses</a:t>
            </a:r>
            <a:r>
              <a:rPr lang="en-US" altLang="zh-CN" sz="2400" dirty="0"/>
              <a:t> </a:t>
            </a:r>
            <a:endParaRPr lang="en-US" altLang="zh-CN" sz="2400" dirty="0"/>
          </a:p>
          <a:p>
            <a:r>
              <a:rPr lang="en-US" altLang="zh-CN" sz="2400" dirty="0"/>
              <a:t>Some ISA support unaligned accesses </a:t>
            </a:r>
            <a:endParaRPr lang="en-US" altLang="zh-CN" sz="2400" dirty="0"/>
          </a:p>
          <a:p>
            <a:pPr lvl="1"/>
            <a:r>
              <a:rPr lang="en-US" altLang="zh-CN" sz="2000" dirty="0"/>
              <a:t>Hardware can convert to multiple aligned accesses (complex)</a:t>
            </a:r>
            <a:endParaRPr lang="en-US" altLang="zh-CN" sz="2000" dirty="0"/>
          </a:p>
          <a:p>
            <a:pPr lvl="1"/>
            <a:r>
              <a:rPr lang="en-US" altLang="zh-CN" sz="2000" dirty="0">
                <a:sym typeface="+mn-ea"/>
              </a:rPr>
              <a:t>Hardware can detect it and have software to fix it (slow)</a:t>
            </a:r>
            <a:endParaRPr lang="en-US" altLang="zh-CN" sz="2000" dirty="0">
              <a:sym typeface="+mn-ea"/>
            </a:endParaRPr>
          </a:p>
          <a:p>
            <a:pPr lvl="1"/>
            <a:r>
              <a:rPr lang="en-US" altLang="zh-CN" sz="2000" dirty="0">
                <a:sym typeface="+mn-ea"/>
              </a:rPr>
              <a:t>there’s typically a performance penalty</a:t>
            </a:r>
            <a:endParaRPr lang="en-US" altLang="zh-CN" sz="2000" dirty="0">
              <a:sym typeface="+mn-ea"/>
            </a:endParaRPr>
          </a:p>
        </p:txBody>
      </p:sp>
      <p:sp>
        <p:nvSpPr>
          <p:cNvPr id="4" name="灯片编号占位符 3"/>
          <p:cNvSpPr>
            <a:spLocks noGrp="1"/>
          </p:cNvSpPr>
          <p:nvPr>
            <p:ph type="sldNum" sz="quarter" idx="12"/>
          </p:nvPr>
        </p:nvSpPr>
        <p:spPr/>
        <p:txBody>
          <a:bodyPr/>
          <a:lstStyle/>
          <a:p>
            <a:fld id="{C22DC6D3-9347-42BE-948A-F7EB414DF657}" type="slidenum">
              <a:rPr lang="en-US" altLang="en-US"/>
            </a:fld>
            <a:endParaRPr lang="en-US" altLang="en-US" dirty="0"/>
          </a:p>
        </p:txBody>
      </p:sp>
      <p:grpSp>
        <p:nvGrpSpPr>
          <p:cNvPr id="7" name="Group 6"/>
          <p:cNvGrpSpPr/>
          <p:nvPr/>
        </p:nvGrpSpPr>
        <p:grpSpPr>
          <a:xfrm>
            <a:off x="2063552" y="2276872"/>
            <a:ext cx="8515350" cy="1944965"/>
            <a:chOff x="695325" y="4364355"/>
            <a:chExt cx="8515350" cy="1944965"/>
          </a:xfrm>
        </p:grpSpPr>
        <p:grpSp>
          <p:nvGrpSpPr>
            <p:cNvPr id="6" name="组合 5"/>
            <p:cNvGrpSpPr/>
            <p:nvPr/>
          </p:nvGrpSpPr>
          <p:grpSpPr>
            <a:xfrm>
              <a:off x="2981325" y="4364355"/>
              <a:ext cx="6229350" cy="1910080"/>
              <a:chOff x="4837" y="6421"/>
              <a:chExt cx="9810" cy="3008"/>
            </a:xfrm>
          </p:grpSpPr>
          <p:grpSp>
            <p:nvGrpSpPr>
              <p:cNvPr id="8" name="组合 7"/>
              <p:cNvGrpSpPr/>
              <p:nvPr/>
            </p:nvGrpSpPr>
            <p:grpSpPr>
              <a:xfrm>
                <a:off x="4837" y="6534"/>
                <a:ext cx="9810" cy="2895"/>
                <a:chOff x="7620" y="2678"/>
                <a:chExt cx="9810" cy="2895"/>
              </a:xfrm>
            </p:grpSpPr>
            <p:grpSp>
              <p:nvGrpSpPr>
                <p:cNvPr id="40" name="组合 39"/>
                <p:cNvGrpSpPr/>
                <p:nvPr/>
              </p:nvGrpSpPr>
              <p:grpSpPr>
                <a:xfrm>
                  <a:off x="8362" y="4967"/>
                  <a:ext cx="9068" cy="607"/>
                  <a:chOff x="9827" y="4266"/>
                  <a:chExt cx="9068" cy="607"/>
                </a:xfrm>
              </p:grpSpPr>
              <p:sp>
                <p:nvSpPr>
                  <p:cNvPr id="41" name="文本框 40"/>
                  <p:cNvSpPr txBox="1"/>
                  <p:nvPr/>
                </p:nvSpPr>
                <p:spPr>
                  <a:xfrm>
                    <a:off x="9827" y="4266"/>
                    <a:ext cx="2264" cy="580"/>
                  </a:xfrm>
                  <a:prstGeom prst="rect">
                    <a:avLst/>
                  </a:prstGeom>
                  <a:solidFill>
                    <a:srgbClr val="00B050"/>
                  </a:solidFill>
                  <a:ln>
                    <a:solidFill>
                      <a:schemeClr val="tx1"/>
                    </a:solidFill>
                  </a:ln>
                </p:spPr>
                <p:txBody>
                  <a:bodyPr wrap="square" rtlCol="0">
                    <a:spAutoFit/>
                  </a:bodyPr>
                  <a:lstStyle/>
                  <a:p>
                    <a:r>
                      <a:rPr lang="en-US" altLang="zh-CN"/>
                      <a:t>8 bits of data</a:t>
                    </a:r>
                    <a:endParaRPr lang="en-US" altLang="zh-CN"/>
                  </a:p>
                </p:txBody>
              </p:sp>
              <p:sp>
                <p:nvSpPr>
                  <p:cNvPr id="42" name="文本框 41"/>
                  <p:cNvSpPr txBox="1"/>
                  <p:nvPr/>
                </p:nvSpPr>
                <p:spPr>
                  <a:xfrm>
                    <a:off x="12094" y="4293"/>
                    <a:ext cx="2264" cy="580"/>
                  </a:xfrm>
                  <a:prstGeom prst="rect">
                    <a:avLst/>
                  </a:prstGeom>
                  <a:solidFill>
                    <a:srgbClr val="00B050"/>
                  </a:solidFill>
                  <a:ln>
                    <a:solidFill>
                      <a:schemeClr val="tx1"/>
                    </a:solidFill>
                  </a:ln>
                </p:spPr>
                <p:txBody>
                  <a:bodyPr wrap="square" rtlCol="0">
                    <a:spAutoFit/>
                  </a:bodyPr>
                  <a:lstStyle/>
                  <a:p>
                    <a:r>
                      <a:rPr lang="en-US" altLang="zh-CN"/>
                      <a:t>8 bits of data</a:t>
                    </a:r>
                    <a:endParaRPr lang="en-US" altLang="zh-CN"/>
                  </a:p>
                </p:txBody>
              </p:sp>
              <p:sp>
                <p:nvSpPr>
                  <p:cNvPr id="43" name="文本框 42"/>
                  <p:cNvSpPr txBox="1"/>
                  <p:nvPr/>
                </p:nvSpPr>
                <p:spPr>
                  <a:xfrm>
                    <a:off x="14362" y="4266"/>
                    <a:ext cx="2264" cy="580"/>
                  </a:xfrm>
                  <a:prstGeom prst="rect">
                    <a:avLst/>
                  </a:prstGeom>
                  <a:solidFill>
                    <a:srgbClr val="00B050"/>
                  </a:solidFill>
                  <a:ln>
                    <a:solidFill>
                      <a:schemeClr val="tx1"/>
                    </a:solidFill>
                  </a:ln>
                </p:spPr>
                <p:txBody>
                  <a:bodyPr wrap="square" rtlCol="0">
                    <a:spAutoFit/>
                  </a:bodyPr>
                  <a:lstStyle/>
                  <a:p>
                    <a:r>
                      <a:rPr lang="en-US" altLang="zh-CN"/>
                      <a:t>8 bits of data</a:t>
                    </a:r>
                    <a:endParaRPr lang="en-US" altLang="zh-CN"/>
                  </a:p>
                </p:txBody>
              </p:sp>
              <p:sp>
                <p:nvSpPr>
                  <p:cNvPr id="44" name="文本框 43"/>
                  <p:cNvSpPr txBox="1"/>
                  <p:nvPr/>
                </p:nvSpPr>
                <p:spPr>
                  <a:xfrm>
                    <a:off x="16631" y="4266"/>
                    <a:ext cx="2264" cy="580"/>
                  </a:xfrm>
                  <a:prstGeom prst="rect">
                    <a:avLst/>
                  </a:prstGeom>
                  <a:solidFill>
                    <a:srgbClr val="00B050"/>
                  </a:solidFill>
                  <a:ln>
                    <a:solidFill>
                      <a:schemeClr val="tx1"/>
                    </a:solidFill>
                  </a:ln>
                </p:spPr>
                <p:txBody>
                  <a:bodyPr wrap="square" rtlCol="0">
                    <a:spAutoFit/>
                  </a:bodyPr>
                  <a:lstStyle/>
                  <a:p>
                    <a:r>
                      <a:rPr lang="en-US" altLang="zh-CN"/>
                      <a:t>8 bits of data</a:t>
                    </a:r>
                    <a:endParaRPr lang="en-US" altLang="zh-CN"/>
                  </a:p>
                </p:txBody>
              </p:sp>
            </p:grpSp>
            <p:sp>
              <p:nvSpPr>
                <p:cNvPr id="45" name="文本框 44"/>
                <p:cNvSpPr txBox="1"/>
                <p:nvPr/>
              </p:nvSpPr>
              <p:spPr>
                <a:xfrm>
                  <a:off x="7689" y="4970"/>
                  <a:ext cx="612" cy="580"/>
                </a:xfrm>
                <a:prstGeom prst="rect">
                  <a:avLst/>
                </a:prstGeom>
                <a:noFill/>
              </p:spPr>
              <p:txBody>
                <a:bodyPr wrap="square" rtlCol="0">
                  <a:spAutoFit/>
                </a:bodyPr>
                <a:lstStyle/>
                <a:p>
                  <a:r>
                    <a:rPr lang="en-US" altLang="zh-CN"/>
                    <a:t>0</a:t>
                  </a:r>
                  <a:endParaRPr lang="en-US" altLang="zh-CN"/>
                </a:p>
              </p:txBody>
            </p:sp>
            <p:grpSp>
              <p:nvGrpSpPr>
                <p:cNvPr id="46" name="组合 45"/>
                <p:cNvGrpSpPr/>
                <p:nvPr/>
              </p:nvGrpSpPr>
              <p:grpSpPr>
                <a:xfrm>
                  <a:off x="8357" y="4379"/>
                  <a:ext cx="9068" cy="607"/>
                  <a:chOff x="9827" y="4266"/>
                  <a:chExt cx="9068" cy="607"/>
                </a:xfrm>
              </p:grpSpPr>
              <p:sp>
                <p:nvSpPr>
                  <p:cNvPr id="47" name="文本框 46"/>
                  <p:cNvSpPr txBox="1"/>
                  <p:nvPr/>
                </p:nvSpPr>
                <p:spPr>
                  <a:xfrm>
                    <a:off x="9827" y="4266"/>
                    <a:ext cx="2264" cy="580"/>
                  </a:xfrm>
                  <a:prstGeom prst="rect">
                    <a:avLst/>
                  </a:prstGeom>
                  <a:noFill/>
                  <a:ln>
                    <a:solidFill>
                      <a:schemeClr val="tx1"/>
                    </a:solidFill>
                  </a:ln>
                  <a:extLst>
                    <a:ext uri="{909E8E84-426E-40DD-AFC4-6F175D3DCCD1}">
                      <a14:hiddenFill xmlns:a14="http://schemas.microsoft.com/office/drawing/2010/main">
                        <a:solidFill>
                          <a:srgbClr val="A0F3FE"/>
                        </a:solidFill>
                      </a14:hiddenFill>
                    </a:ext>
                  </a:extLst>
                </p:spPr>
                <p:txBody>
                  <a:bodyPr wrap="square" rtlCol="0">
                    <a:spAutoFit/>
                  </a:bodyPr>
                  <a:lstStyle/>
                  <a:p>
                    <a:r>
                      <a:rPr lang="en-US" altLang="zh-CN"/>
                      <a:t>8 bits of data</a:t>
                    </a:r>
                    <a:endParaRPr lang="en-US" altLang="zh-CN"/>
                  </a:p>
                </p:txBody>
              </p:sp>
              <p:sp>
                <p:nvSpPr>
                  <p:cNvPr id="48" name="文本框 47"/>
                  <p:cNvSpPr txBox="1"/>
                  <p:nvPr/>
                </p:nvSpPr>
                <p:spPr>
                  <a:xfrm>
                    <a:off x="12094" y="4293"/>
                    <a:ext cx="2264" cy="580"/>
                  </a:xfrm>
                  <a:prstGeom prst="rect">
                    <a:avLst/>
                  </a:prstGeom>
                  <a:noFill/>
                  <a:ln>
                    <a:solidFill>
                      <a:schemeClr val="tx1"/>
                    </a:solidFill>
                  </a:ln>
                  <a:extLst>
                    <a:ext uri="{909E8E84-426E-40DD-AFC4-6F175D3DCCD1}">
                      <a14:hiddenFill xmlns:a14="http://schemas.microsoft.com/office/drawing/2010/main">
                        <a:solidFill>
                          <a:srgbClr val="FF9F9F"/>
                        </a:solidFill>
                      </a14:hiddenFill>
                    </a:ext>
                  </a:extLst>
                </p:spPr>
                <p:txBody>
                  <a:bodyPr wrap="square" rtlCol="0">
                    <a:spAutoFit/>
                  </a:bodyPr>
                  <a:lstStyle/>
                  <a:p>
                    <a:r>
                      <a:rPr lang="en-US" altLang="zh-CN"/>
                      <a:t>8 bits of data</a:t>
                    </a:r>
                    <a:endParaRPr lang="en-US" altLang="zh-CN"/>
                  </a:p>
                </p:txBody>
              </p:sp>
              <p:sp>
                <p:nvSpPr>
                  <p:cNvPr id="49" name="文本框 48"/>
                  <p:cNvSpPr txBox="1"/>
                  <p:nvPr/>
                </p:nvSpPr>
                <p:spPr>
                  <a:xfrm>
                    <a:off x="14362" y="4266"/>
                    <a:ext cx="2264" cy="580"/>
                  </a:xfrm>
                  <a:prstGeom prst="rect">
                    <a:avLst/>
                  </a:prstGeom>
                  <a:noFill/>
                  <a:ln>
                    <a:solidFill>
                      <a:schemeClr val="tx1"/>
                    </a:solidFill>
                  </a:ln>
                  <a:extLst>
                    <a:ext uri="{909E8E84-426E-40DD-AFC4-6F175D3DCCD1}">
                      <a14:hiddenFill xmlns:a14="http://schemas.microsoft.com/office/drawing/2010/main">
                        <a:solidFill>
                          <a:srgbClr val="A0F3FE"/>
                        </a:solidFill>
                      </a14:hiddenFill>
                    </a:ext>
                  </a:extLst>
                </p:spPr>
                <p:txBody>
                  <a:bodyPr wrap="square" rtlCol="0">
                    <a:spAutoFit/>
                  </a:bodyPr>
                  <a:lstStyle/>
                  <a:p>
                    <a:r>
                      <a:rPr lang="en-US" altLang="zh-CN" dirty="0"/>
                      <a:t>8 bits of data</a:t>
                    </a:r>
                    <a:endParaRPr lang="en-US" altLang="zh-CN" dirty="0"/>
                  </a:p>
                </p:txBody>
              </p:sp>
              <p:sp>
                <p:nvSpPr>
                  <p:cNvPr id="50" name="文本框 49"/>
                  <p:cNvSpPr txBox="1"/>
                  <p:nvPr/>
                </p:nvSpPr>
                <p:spPr>
                  <a:xfrm>
                    <a:off x="16631" y="4266"/>
                    <a:ext cx="2264" cy="580"/>
                  </a:xfrm>
                  <a:prstGeom prst="rect">
                    <a:avLst/>
                  </a:prstGeom>
                  <a:noFill/>
                  <a:ln>
                    <a:solidFill>
                      <a:schemeClr val="tx1"/>
                    </a:solidFill>
                  </a:ln>
                  <a:extLst>
                    <a:ext uri="{909E8E84-426E-40DD-AFC4-6F175D3DCCD1}">
                      <a14:hiddenFill xmlns:a14="http://schemas.microsoft.com/office/drawing/2010/main">
                        <a:solidFill>
                          <a:srgbClr val="FF9F9F"/>
                        </a:solidFill>
                      </a14:hiddenFill>
                    </a:ext>
                  </a:extLst>
                </p:spPr>
                <p:txBody>
                  <a:bodyPr wrap="square" rtlCol="0">
                    <a:spAutoFit/>
                  </a:bodyPr>
                  <a:lstStyle/>
                  <a:p>
                    <a:r>
                      <a:rPr lang="en-US" altLang="zh-CN"/>
                      <a:t>8 bits of data</a:t>
                    </a:r>
                    <a:endParaRPr lang="en-US" altLang="zh-CN"/>
                  </a:p>
                </p:txBody>
              </p:sp>
            </p:grpSp>
            <p:grpSp>
              <p:nvGrpSpPr>
                <p:cNvPr id="66" name="组合 65"/>
                <p:cNvGrpSpPr/>
                <p:nvPr/>
              </p:nvGrpSpPr>
              <p:grpSpPr>
                <a:xfrm>
                  <a:off x="8357" y="3231"/>
                  <a:ext cx="9048" cy="580"/>
                  <a:chOff x="8373" y="3272"/>
                  <a:chExt cx="9048" cy="580"/>
                </a:xfrm>
              </p:grpSpPr>
              <p:grpSp>
                <p:nvGrpSpPr>
                  <p:cNvPr id="65" name="组合 64"/>
                  <p:cNvGrpSpPr/>
                  <p:nvPr/>
                </p:nvGrpSpPr>
                <p:grpSpPr>
                  <a:xfrm>
                    <a:off x="10637" y="3272"/>
                    <a:ext cx="6784" cy="580"/>
                    <a:chOff x="10637" y="3272"/>
                    <a:chExt cx="6784" cy="580"/>
                  </a:xfrm>
                </p:grpSpPr>
                <p:sp>
                  <p:nvSpPr>
                    <p:cNvPr id="61" name="文本框 60"/>
                    <p:cNvSpPr txBox="1"/>
                    <p:nvPr/>
                  </p:nvSpPr>
                  <p:spPr>
                    <a:xfrm>
                      <a:off x="12884" y="3272"/>
                      <a:ext cx="2264" cy="580"/>
                    </a:xfrm>
                    <a:prstGeom prst="rect">
                      <a:avLst/>
                    </a:prstGeom>
                    <a:noFill/>
                    <a:ln>
                      <a:solidFill>
                        <a:schemeClr val="tx1"/>
                      </a:solidFill>
                    </a:ln>
                    <a:extLst>
                      <a:ext uri="{909E8E84-426E-40DD-AFC4-6F175D3DCCD1}">
                        <a14:hiddenFill xmlns:a14="http://schemas.microsoft.com/office/drawing/2010/main">
                          <a:solidFill>
                            <a:srgbClr val="FF9F9F"/>
                          </a:solidFill>
                        </a14:hiddenFill>
                      </a:ext>
                    </a:extLst>
                  </p:spPr>
                  <p:txBody>
                    <a:bodyPr wrap="square" rtlCol="0">
                      <a:spAutoFit/>
                    </a:bodyPr>
                    <a:lstStyle/>
                    <a:p>
                      <a:r>
                        <a:rPr lang="en-US" altLang="zh-CN"/>
                        <a:t>8 bits of data</a:t>
                      </a:r>
                      <a:endParaRPr lang="en-US" altLang="zh-CN"/>
                    </a:p>
                  </p:txBody>
                </p:sp>
                <p:sp>
                  <p:nvSpPr>
                    <p:cNvPr id="62" name="文本框 61"/>
                    <p:cNvSpPr txBox="1"/>
                    <p:nvPr/>
                  </p:nvSpPr>
                  <p:spPr>
                    <a:xfrm>
                      <a:off x="15157" y="3272"/>
                      <a:ext cx="2264" cy="580"/>
                    </a:xfrm>
                    <a:prstGeom prst="rect">
                      <a:avLst/>
                    </a:prstGeom>
                    <a:noFill/>
                    <a:ln>
                      <a:solidFill>
                        <a:schemeClr val="tx1"/>
                      </a:solidFill>
                    </a:ln>
                    <a:extLst>
                      <a:ext uri="{909E8E84-426E-40DD-AFC4-6F175D3DCCD1}">
                        <a14:hiddenFill xmlns:a14="http://schemas.microsoft.com/office/drawing/2010/main">
                          <a:solidFill>
                            <a:srgbClr val="FF9F9F"/>
                          </a:solidFill>
                        </a14:hiddenFill>
                      </a:ext>
                    </a:extLst>
                  </p:spPr>
                  <p:txBody>
                    <a:bodyPr wrap="square" rtlCol="0">
                      <a:spAutoFit/>
                    </a:bodyPr>
                    <a:lstStyle/>
                    <a:p>
                      <a:r>
                        <a:rPr lang="en-US" altLang="zh-CN"/>
                        <a:t>8 bits of data</a:t>
                      </a:r>
                      <a:endParaRPr lang="en-US" altLang="zh-CN"/>
                    </a:p>
                  </p:txBody>
                </p:sp>
                <p:sp>
                  <p:nvSpPr>
                    <p:cNvPr id="63" name="文本框 62"/>
                    <p:cNvSpPr txBox="1"/>
                    <p:nvPr/>
                  </p:nvSpPr>
                  <p:spPr>
                    <a:xfrm>
                      <a:off x="10637" y="3272"/>
                      <a:ext cx="2264" cy="580"/>
                    </a:xfrm>
                    <a:prstGeom prst="rect">
                      <a:avLst/>
                    </a:prstGeom>
                    <a:noFill/>
                    <a:ln>
                      <a:solidFill>
                        <a:schemeClr val="tx1"/>
                      </a:solidFill>
                    </a:ln>
                    <a:extLst>
                      <a:ext uri="{909E8E84-426E-40DD-AFC4-6F175D3DCCD1}">
                        <a14:hiddenFill xmlns:a14="http://schemas.microsoft.com/office/drawing/2010/main">
                          <a:solidFill>
                            <a:srgbClr val="FF9F9F"/>
                          </a:solidFill>
                        </a14:hiddenFill>
                      </a:ext>
                    </a:extLst>
                  </p:spPr>
                  <p:txBody>
                    <a:bodyPr wrap="square" rtlCol="0">
                      <a:spAutoFit/>
                    </a:bodyPr>
                    <a:lstStyle/>
                    <a:p>
                      <a:r>
                        <a:rPr lang="en-US" altLang="zh-CN"/>
                        <a:t>8 bits of data</a:t>
                      </a:r>
                      <a:endParaRPr lang="en-US" altLang="zh-CN"/>
                    </a:p>
                  </p:txBody>
                </p:sp>
              </p:grpSp>
              <p:sp>
                <p:nvSpPr>
                  <p:cNvPr id="64" name="文本框 63"/>
                  <p:cNvSpPr txBox="1"/>
                  <p:nvPr/>
                </p:nvSpPr>
                <p:spPr>
                  <a:xfrm>
                    <a:off x="8373" y="3272"/>
                    <a:ext cx="2264" cy="580"/>
                  </a:xfrm>
                  <a:prstGeom prst="rect">
                    <a:avLst/>
                  </a:prstGeom>
                  <a:solidFill>
                    <a:srgbClr val="C00000"/>
                  </a:solidFill>
                  <a:ln>
                    <a:solidFill>
                      <a:schemeClr val="tx1"/>
                    </a:solidFill>
                  </a:ln>
                </p:spPr>
                <p:txBody>
                  <a:bodyPr wrap="square" rtlCol="0">
                    <a:spAutoFit/>
                  </a:bodyPr>
                  <a:lstStyle/>
                  <a:p>
                    <a:r>
                      <a:rPr lang="en-US" altLang="zh-CN" dirty="0"/>
                      <a:t>8 bits of data</a:t>
                    </a:r>
                    <a:endParaRPr lang="en-US" altLang="zh-CN" dirty="0"/>
                  </a:p>
                </p:txBody>
              </p:sp>
            </p:grpSp>
            <p:grpSp>
              <p:nvGrpSpPr>
                <p:cNvPr id="67" name="组合 66"/>
                <p:cNvGrpSpPr/>
                <p:nvPr/>
              </p:nvGrpSpPr>
              <p:grpSpPr>
                <a:xfrm>
                  <a:off x="8357" y="3818"/>
                  <a:ext cx="9048" cy="580"/>
                  <a:chOff x="8373" y="3272"/>
                  <a:chExt cx="9048" cy="580"/>
                </a:xfrm>
              </p:grpSpPr>
              <p:grpSp>
                <p:nvGrpSpPr>
                  <p:cNvPr id="68" name="组合 67"/>
                  <p:cNvGrpSpPr/>
                  <p:nvPr/>
                </p:nvGrpSpPr>
                <p:grpSpPr>
                  <a:xfrm>
                    <a:off x="10637" y="3272"/>
                    <a:ext cx="6784" cy="580"/>
                    <a:chOff x="10637" y="3272"/>
                    <a:chExt cx="6784" cy="580"/>
                  </a:xfrm>
                </p:grpSpPr>
                <p:sp>
                  <p:nvSpPr>
                    <p:cNvPr id="69" name="文本框 68"/>
                    <p:cNvSpPr txBox="1"/>
                    <p:nvPr/>
                  </p:nvSpPr>
                  <p:spPr>
                    <a:xfrm>
                      <a:off x="12884" y="3272"/>
                      <a:ext cx="2264" cy="580"/>
                    </a:xfrm>
                    <a:prstGeom prst="rect">
                      <a:avLst/>
                    </a:prstGeom>
                    <a:solidFill>
                      <a:srgbClr val="C00000"/>
                    </a:solidFill>
                    <a:ln>
                      <a:solidFill>
                        <a:schemeClr val="tx1"/>
                      </a:solidFill>
                    </a:ln>
                  </p:spPr>
                  <p:txBody>
                    <a:bodyPr wrap="square" rtlCol="0">
                      <a:spAutoFit/>
                    </a:bodyPr>
                    <a:lstStyle/>
                    <a:p>
                      <a:r>
                        <a:rPr lang="en-US" altLang="zh-CN"/>
                        <a:t>8 bits of data</a:t>
                      </a:r>
                      <a:endParaRPr lang="en-US" altLang="zh-CN"/>
                    </a:p>
                  </p:txBody>
                </p:sp>
                <p:sp>
                  <p:nvSpPr>
                    <p:cNvPr id="70" name="文本框 69"/>
                    <p:cNvSpPr txBox="1"/>
                    <p:nvPr/>
                  </p:nvSpPr>
                  <p:spPr>
                    <a:xfrm>
                      <a:off x="15157" y="3272"/>
                      <a:ext cx="2264" cy="580"/>
                    </a:xfrm>
                    <a:prstGeom prst="rect">
                      <a:avLst/>
                    </a:prstGeom>
                    <a:solidFill>
                      <a:srgbClr val="C00000"/>
                    </a:solidFill>
                    <a:ln>
                      <a:solidFill>
                        <a:schemeClr val="tx1"/>
                      </a:solidFill>
                    </a:ln>
                  </p:spPr>
                  <p:txBody>
                    <a:bodyPr wrap="square" rtlCol="0">
                      <a:spAutoFit/>
                    </a:bodyPr>
                    <a:lstStyle/>
                    <a:p>
                      <a:r>
                        <a:rPr lang="en-US" altLang="zh-CN" dirty="0"/>
                        <a:t>8 bits of data</a:t>
                      </a:r>
                      <a:endParaRPr lang="en-US" altLang="zh-CN" dirty="0"/>
                    </a:p>
                  </p:txBody>
                </p:sp>
                <p:sp>
                  <p:nvSpPr>
                    <p:cNvPr id="71" name="文本框 70"/>
                    <p:cNvSpPr txBox="1"/>
                    <p:nvPr/>
                  </p:nvSpPr>
                  <p:spPr>
                    <a:xfrm>
                      <a:off x="10637" y="3272"/>
                      <a:ext cx="2264" cy="580"/>
                    </a:xfrm>
                    <a:prstGeom prst="rect">
                      <a:avLst/>
                    </a:prstGeom>
                    <a:solidFill>
                      <a:srgbClr val="C00000"/>
                    </a:solidFill>
                    <a:ln>
                      <a:solidFill>
                        <a:schemeClr val="tx1"/>
                      </a:solidFill>
                    </a:ln>
                  </p:spPr>
                  <p:txBody>
                    <a:bodyPr wrap="square" rtlCol="0">
                      <a:spAutoFit/>
                    </a:bodyPr>
                    <a:lstStyle/>
                    <a:p>
                      <a:r>
                        <a:rPr lang="en-US" altLang="zh-CN"/>
                        <a:t>8 bits of data</a:t>
                      </a:r>
                      <a:endParaRPr lang="en-US" altLang="zh-CN"/>
                    </a:p>
                  </p:txBody>
                </p:sp>
              </p:grpSp>
              <p:sp>
                <p:nvSpPr>
                  <p:cNvPr id="72" name="文本框 71"/>
                  <p:cNvSpPr txBox="1"/>
                  <p:nvPr/>
                </p:nvSpPr>
                <p:spPr>
                  <a:xfrm>
                    <a:off x="8373" y="3272"/>
                    <a:ext cx="2264" cy="580"/>
                  </a:xfrm>
                  <a:prstGeom prst="rect">
                    <a:avLst/>
                  </a:prstGeom>
                  <a:noFill/>
                  <a:ln>
                    <a:solidFill>
                      <a:schemeClr val="tx1"/>
                    </a:solidFill>
                  </a:ln>
                  <a:extLst>
                    <a:ext uri="{909E8E84-426E-40DD-AFC4-6F175D3DCCD1}">
                      <a14:hiddenFill xmlns:a14="http://schemas.microsoft.com/office/drawing/2010/main">
                        <a:solidFill>
                          <a:srgbClr val="FF9F9F"/>
                        </a:solidFill>
                      </a14:hiddenFill>
                    </a:ext>
                  </a:extLst>
                </p:spPr>
                <p:txBody>
                  <a:bodyPr wrap="square" rtlCol="0">
                    <a:spAutoFit/>
                  </a:bodyPr>
                  <a:lstStyle/>
                  <a:p>
                    <a:r>
                      <a:rPr lang="en-US" altLang="zh-CN"/>
                      <a:t>8 bits of data</a:t>
                    </a:r>
                    <a:endParaRPr lang="en-US" altLang="zh-CN"/>
                  </a:p>
                </p:txBody>
              </p:sp>
            </p:grpSp>
            <p:sp>
              <p:nvSpPr>
                <p:cNvPr id="79" name="文本框 78"/>
                <p:cNvSpPr txBox="1"/>
                <p:nvPr/>
              </p:nvSpPr>
              <p:spPr>
                <a:xfrm>
                  <a:off x="7695" y="4447"/>
                  <a:ext cx="612" cy="580"/>
                </a:xfrm>
                <a:prstGeom prst="rect">
                  <a:avLst/>
                </a:prstGeom>
                <a:noFill/>
              </p:spPr>
              <p:txBody>
                <a:bodyPr wrap="square" rtlCol="0">
                  <a:spAutoFit/>
                </a:bodyPr>
                <a:lstStyle/>
                <a:p>
                  <a:r>
                    <a:rPr lang="en-US" altLang="zh-CN"/>
                    <a:t>4</a:t>
                  </a:r>
                  <a:endParaRPr lang="en-US" altLang="zh-CN"/>
                </a:p>
              </p:txBody>
            </p:sp>
            <p:sp>
              <p:nvSpPr>
                <p:cNvPr id="80" name="文本框 79"/>
                <p:cNvSpPr txBox="1"/>
                <p:nvPr/>
              </p:nvSpPr>
              <p:spPr>
                <a:xfrm>
                  <a:off x="7701" y="3893"/>
                  <a:ext cx="612" cy="580"/>
                </a:xfrm>
                <a:prstGeom prst="rect">
                  <a:avLst/>
                </a:prstGeom>
                <a:noFill/>
              </p:spPr>
              <p:txBody>
                <a:bodyPr wrap="square" rtlCol="0">
                  <a:spAutoFit/>
                </a:bodyPr>
                <a:lstStyle/>
                <a:p>
                  <a:r>
                    <a:rPr lang="en-US" altLang="zh-CN"/>
                    <a:t>8</a:t>
                  </a:r>
                  <a:endParaRPr lang="en-US" altLang="zh-CN"/>
                </a:p>
              </p:txBody>
            </p:sp>
            <p:sp>
              <p:nvSpPr>
                <p:cNvPr id="81" name="文本框 80"/>
                <p:cNvSpPr txBox="1"/>
                <p:nvPr/>
              </p:nvSpPr>
              <p:spPr>
                <a:xfrm>
                  <a:off x="7620" y="3359"/>
                  <a:ext cx="699" cy="580"/>
                </a:xfrm>
                <a:prstGeom prst="rect">
                  <a:avLst/>
                </a:prstGeom>
                <a:noFill/>
              </p:spPr>
              <p:txBody>
                <a:bodyPr wrap="square" rtlCol="0">
                  <a:spAutoFit/>
                </a:bodyPr>
                <a:lstStyle/>
                <a:p>
                  <a:r>
                    <a:rPr lang="en-US" altLang="zh-CN"/>
                    <a:t>12</a:t>
                  </a:r>
                  <a:endParaRPr lang="en-US" altLang="zh-CN"/>
                </a:p>
              </p:txBody>
            </p:sp>
            <p:sp>
              <p:nvSpPr>
                <p:cNvPr id="82" name="文本框 81"/>
                <p:cNvSpPr txBox="1"/>
                <p:nvPr/>
              </p:nvSpPr>
              <p:spPr>
                <a:xfrm>
                  <a:off x="7681" y="2678"/>
                  <a:ext cx="498" cy="580"/>
                </a:xfrm>
                <a:prstGeom prst="rect">
                  <a:avLst/>
                </a:prstGeom>
                <a:noFill/>
              </p:spPr>
              <p:txBody>
                <a:bodyPr wrap="square" rtlCol="0">
                  <a:spAutoFit/>
                </a:bodyPr>
                <a:lstStyle/>
                <a:p>
                  <a:r>
                    <a:rPr lang="en-US" altLang="zh-CN"/>
                    <a:t>…</a:t>
                  </a:r>
                  <a:endParaRPr lang="en-US" altLang="zh-CN"/>
                </a:p>
              </p:txBody>
            </p:sp>
          </p:grpSp>
          <p:sp>
            <p:nvSpPr>
              <p:cNvPr id="5" name="文本框 4"/>
              <p:cNvSpPr txBox="1"/>
              <p:nvPr/>
            </p:nvSpPr>
            <p:spPr>
              <a:xfrm>
                <a:off x="6651" y="6421"/>
                <a:ext cx="7268" cy="580"/>
              </a:xfrm>
              <a:prstGeom prst="rect">
                <a:avLst/>
              </a:prstGeom>
              <a:noFill/>
            </p:spPr>
            <p:txBody>
              <a:bodyPr wrap="square" rtlCol="0">
                <a:spAutoFit/>
              </a:bodyPr>
              <a:lstStyle/>
              <a:p>
                <a:r>
                  <a:rPr lang="en-US" altLang="zh-CN" b="1"/>
                  <a:t>Example of </a:t>
                </a:r>
                <a:r>
                  <a:rPr lang="en-US" altLang="zh-CN" b="1">
                    <a:solidFill>
                      <a:srgbClr val="00B050"/>
                    </a:solidFill>
                  </a:rPr>
                  <a:t>aligned</a:t>
                </a:r>
                <a:r>
                  <a:rPr lang="en-US" altLang="zh-CN" b="1"/>
                  <a:t> vs. </a:t>
                </a:r>
                <a:r>
                  <a:rPr lang="en-US" altLang="zh-CN" b="1">
                    <a:solidFill>
                      <a:srgbClr val="C00000"/>
                    </a:solidFill>
                  </a:rPr>
                  <a:t>unaligned</a:t>
                </a:r>
                <a:r>
                  <a:rPr lang="en-US" altLang="zh-CN" b="1"/>
                  <a:t> access</a:t>
                </a:r>
                <a:endParaRPr lang="en-US" altLang="zh-CN" b="1"/>
              </a:p>
            </p:txBody>
          </p:sp>
        </p:grpSp>
        <p:sp>
          <p:nvSpPr>
            <p:cNvPr id="9" name="文本框 8"/>
            <p:cNvSpPr txBox="1"/>
            <p:nvPr/>
          </p:nvSpPr>
          <p:spPr>
            <a:xfrm>
              <a:off x="3441865" y="5884545"/>
              <a:ext cx="1453986" cy="368300"/>
            </a:xfrm>
            <a:prstGeom prst="rect">
              <a:avLst/>
            </a:prstGeom>
            <a:noFill/>
            <a:ln w="38100">
              <a:solidFill>
                <a:srgbClr val="00B050"/>
              </a:solidFill>
            </a:ln>
          </p:spPr>
          <p:txBody>
            <a:bodyPr wrap="square" rtlCol="0">
              <a:spAutoFit/>
            </a:bodyPr>
            <a:lstStyle/>
            <a:p>
              <a:endParaRPr lang="zh-CN" altLang="en-US"/>
            </a:p>
          </p:txBody>
        </p:sp>
        <p:sp>
          <p:nvSpPr>
            <p:cNvPr id="39" name="文本框 9"/>
            <p:cNvSpPr txBox="1"/>
            <p:nvPr/>
          </p:nvSpPr>
          <p:spPr>
            <a:xfrm>
              <a:off x="695325" y="5602565"/>
              <a:ext cx="2378075" cy="706755"/>
            </a:xfrm>
            <a:prstGeom prst="rect">
              <a:avLst/>
            </a:prstGeom>
            <a:noFill/>
          </p:spPr>
          <p:txBody>
            <a:bodyPr wrap="square" rtlCol="0">
              <a:spAutoFit/>
            </a:bodyPr>
            <a:lstStyle/>
            <a:p>
              <a:r>
                <a:rPr lang="en-US" altLang="zh-CN" sz="2000">
                  <a:solidFill>
                    <a:srgbClr val="00B050"/>
                  </a:solidFill>
                </a:rPr>
                <a:t>Load Word at addr=0 Aligned</a:t>
              </a:r>
              <a:endParaRPr lang="en-US" altLang="zh-CN" sz="2000">
                <a:solidFill>
                  <a:srgbClr val="00B050"/>
                </a:solidFill>
              </a:endParaRPr>
            </a:p>
          </p:txBody>
        </p:sp>
        <p:sp>
          <p:nvSpPr>
            <p:cNvPr id="51" name="文本框 6"/>
            <p:cNvSpPr txBox="1"/>
            <p:nvPr/>
          </p:nvSpPr>
          <p:spPr>
            <a:xfrm>
              <a:off x="695325" y="4608790"/>
              <a:ext cx="2398395" cy="706755"/>
            </a:xfrm>
            <a:prstGeom prst="rect">
              <a:avLst/>
            </a:prstGeom>
            <a:noFill/>
          </p:spPr>
          <p:txBody>
            <a:bodyPr wrap="square" rtlCol="0">
              <a:spAutoFit/>
            </a:bodyPr>
            <a:lstStyle/>
            <a:p>
              <a:r>
                <a:rPr lang="en-US" altLang="zh-CN" sz="2000" dirty="0">
                  <a:solidFill>
                    <a:srgbClr val="C00000"/>
                  </a:solidFill>
                </a:rPr>
                <a:t>Load Word at </a:t>
              </a:r>
              <a:r>
                <a:rPr lang="en-US" altLang="zh-CN" sz="2000" dirty="0" err="1">
                  <a:solidFill>
                    <a:srgbClr val="C00000"/>
                  </a:solidFill>
                </a:rPr>
                <a:t>addr</a:t>
              </a:r>
              <a:r>
                <a:rPr lang="en-US" altLang="zh-CN" sz="2000" dirty="0">
                  <a:solidFill>
                    <a:srgbClr val="C00000"/>
                  </a:solidFill>
                </a:rPr>
                <a:t>=9 not Aligned</a:t>
              </a:r>
              <a:endParaRPr lang="en-US" altLang="zh-CN" sz="2000" dirty="0">
                <a:solidFill>
                  <a:srgbClr val="C0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MIPS Instructions</a:t>
            </a:r>
            <a:endParaRPr lang="en-US" dirty="0"/>
          </a:p>
        </p:txBody>
      </p:sp>
      <p:sp>
        <p:nvSpPr>
          <p:cNvPr id="3" name="Content Placeholder 2"/>
          <p:cNvSpPr>
            <a:spLocks noGrp="1"/>
          </p:cNvSpPr>
          <p:nvPr>
            <p:ph idx="1"/>
          </p:nvPr>
        </p:nvSpPr>
        <p:spPr>
          <a:xfrm>
            <a:off x="609600" y="1340769"/>
            <a:ext cx="10972800" cy="5040560"/>
          </a:xfrm>
        </p:spPr>
        <p:txBody>
          <a:bodyPr/>
          <a:lstStyle/>
          <a:p>
            <a:r>
              <a:rPr lang="en-US" dirty="0"/>
              <a:t>32-bit long (a word)</a:t>
            </a:r>
            <a:endParaRPr lang="en-US" dirty="0"/>
          </a:p>
          <a:p>
            <a:pPr lvl="1"/>
            <a:r>
              <a:rPr lang="en-US" dirty="0"/>
              <a:t>a word is 32 bits (4 bytes) in MIPS</a:t>
            </a:r>
            <a:endParaRPr lang="en-US" dirty="0"/>
          </a:p>
          <a:p>
            <a:endParaRPr lang="en-US" dirty="0"/>
          </a:p>
          <a:p>
            <a:r>
              <a:rPr lang="pl-PL" dirty="0"/>
              <a:t>3 types: </a:t>
            </a:r>
            <a:endParaRPr lang="en-US" dirty="0"/>
          </a:p>
          <a:p>
            <a:pPr lvl="1"/>
            <a:r>
              <a:rPr lang="pl-PL" dirty="0"/>
              <a:t>I</a:t>
            </a:r>
            <a:r>
              <a:rPr lang="en-US" dirty="0"/>
              <a:t>-Type (I-Format)</a:t>
            </a:r>
            <a:endParaRPr lang="en-US" dirty="0"/>
          </a:p>
          <a:p>
            <a:pPr lvl="1"/>
            <a:r>
              <a:rPr lang="pl-PL" dirty="0"/>
              <a:t>J</a:t>
            </a:r>
            <a:r>
              <a:rPr lang="en-US" dirty="0"/>
              <a:t>-Type (J-Format)</a:t>
            </a:r>
            <a:endParaRPr lang="en-US" dirty="0"/>
          </a:p>
          <a:p>
            <a:pPr lvl="1"/>
            <a:r>
              <a:rPr lang="pl-PL" dirty="0"/>
              <a:t>R</a:t>
            </a:r>
            <a:r>
              <a:rPr lang="en-US" dirty="0"/>
              <a:t>-Type (R-Format)</a:t>
            </a:r>
            <a:endParaRPr lang="en-US" dirty="0"/>
          </a:p>
          <a:p>
            <a:pPr lvl="1"/>
            <a:endParaRPr lang="pl-PL" dirty="0"/>
          </a:p>
          <a:p>
            <a:r>
              <a:rPr lang="en-US" dirty="0"/>
              <a:t>Simple and Regular</a:t>
            </a:r>
            <a:endParaRPr lang="en-US" dirty="0"/>
          </a:p>
          <a:p>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pic>
        <p:nvPicPr>
          <p:cNvPr id="2050" name="Picture 2" descr="Encoding MIPS Instructions with C++17 | by Kevin Hartman | Medium"/>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972558" y="2780928"/>
            <a:ext cx="5768890" cy="33962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5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MIPS Instructions</a:t>
            </a:r>
            <a:endParaRPr lang="en-US" dirty="0"/>
          </a:p>
        </p:txBody>
      </p:sp>
      <p:sp>
        <p:nvSpPr>
          <p:cNvPr id="3" name="Content Placeholder 2"/>
          <p:cNvSpPr>
            <a:spLocks noGrp="1"/>
          </p:cNvSpPr>
          <p:nvPr>
            <p:ph idx="1"/>
          </p:nvPr>
        </p:nvSpPr>
        <p:spPr>
          <a:xfrm>
            <a:off x="609599" y="1340769"/>
            <a:ext cx="5774433" cy="5040560"/>
          </a:xfrm>
        </p:spPr>
        <p:txBody>
          <a:bodyPr/>
          <a:lstStyle/>
          <a:p>
            <a:r>
              <a:rPr lang="en-US" dirty="0"/>
              <a:t>Opcode: representation of the instruction</a:t>
            </a:r>
            <a:endParaRPr lang="en-US" dirty="0"/>
          </a:p>
          <a:p>
            <a:pPr lvl="1"/>
            <a:r>
              <a:rPr lang="en-US" dirty="0"/>
              <a:t>Several related instructions can have the same opcode</a:t>
            </a:r>
            <a:endParaRPr lang="en-US" dirty="0"/>
          </a:p>
          <a:p>
            <a:pPr lvl="1"/>
            <a:r>
              <a:rPr lang="en-US" dirty="0"/>
              <a:t>In R-Type, opcode + </a:t>
            </a:r>
            <a:r>
              <a:rPr lang="en-US" dirty="0" err="1"/>
              <a:t>shamt</a:t>
            </a:r>
            <a:r>
              <a:rPr lang="en-US" dirty="0"/>
              <a:t>/</a:t>
            </a:r>
            <a:r>
              <a:rPr lang="en-US" dirty="0" err="1"/>
              <a:t>funct</a:t>
            </a:r>
            <a:r>
              <a:rPr lang="en-US" dirty="0"/>
              <a:t> together decide the operation</a:t>
            </a:r>
            <a:endParaRPr lang="en-US" dirty="0"/>
          </a:p>
          <a:p>
            <a:pPr lvl="1"/>
            <a:r>
              <a:rPr lang="en-US" dirty="0"/>
              <a:t>6 bits long (bit 26 to bit 31)</a:t>
            </a:r>
            <a:endParaRPr lang="en-US" dirty="0"/>
          </a:p>
          <a:p>
            <a:r>
              <a:rPr lang="en-US" dirty="0"/>
              <a:t>R-type/I-type have 3 operands</a:t>
            </a:r>
            <a:endParaRPr lang="en-US" dirty="0"/>
          </a:p>
          <a:p>
            <a:r>
              <a:rPr lang="en-US" dirty="0"/>
              <a:t>J-type has 1 operand</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pic>
        <p:nvPicPr>
          <p:cNvPr id="2050" name="Picture 2" descr="Encoding MIPS Instructions with C++17 | by Kevin Hartman | Medium"/>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037444" y="1496818"/>
            <a:ext cx="5891204" cy="3468248"/>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7593001" y="1916832"/>
            <a:ext cx="792088" cy="576064"/>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8356511" y="1916832"/>
            <a:ext cx="792088" cy="576064"/>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9131037" y="1921421"/>
            <a:ext cx="2465834" cy="576064"/>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7593001" y="3045061"/>
            <a:ext cx="4075878" cy="576064"/>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7520993" y="4221088"/>
            <a:ext cx="2491702" cy="576064"/>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0027875" y="1331788"/>
            <a:ext cx="1095172" cy="369332"/>
          </a:xfrm>
          <a:prstGeom prst="rect">
            <a:avLst/>
          </a:prstGeom>
        </p:spPr>
        <p:txBody>
          <a:bodyPr wrap="none">
            <a:spAutoFit/>
          </a:bodyPr>
          <a:lstStyle/>
          <a:p>
            <a:r>
              <a:rPr lang="en-US" b="1" dirty="0">
                <a:solidFill>
                  <a:srgbClr val="FF0000"/>
                </a:solidFill>
                <a:latin typeface="TimesNewRomanPS-BoldMT"/>
              </a:rPr>
              <a:t>operands</a:t>
            </a:r>
            <a:endParaRPr lang="en-US" dirty="0">
              <a:solidFill>
                <a:srgbClr val="FF0000"/>
              </a:solidFill>
            </a:endParaRPr>
          </a:p>
        </p:txBody>
      </p:sp>
      <p:sp>
        <p:nvSpPr>
          <p:cNvPr id="13" name="Oval 12"/>
          <p:cNvSpPr/>
          <p:nvPr/>
        </p:nvSpPr>
        <p:spPr>
          <a:xfrm>
            <a:off x="6800913" y="1412776"/>
            <a:ext cx="792087" cy="3561271"/>
          </a:xfrm>
          <a:prstGeom prst="ellipse">
            <a:avLst/>
          </a:prstGeom>
          <a:noFill/>
          <a:ln>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777472" y="1063161"/>
            <a:ext cx="877163" cy="369332"/>
          </a:xfrm>
          <a:prstGeom prst="rect">
            <a:avLst/>
          </a:prstGeom>
        </p:spPr>
        <p:txBody>
          <a:bodyPr wrap="none">
            <a:spAutoFit/>
          </a:bodyPr>
          <a:lstStyle/>
          <a:p>
            <a:r>
              <a:rPr lang="en-US" b="1" dirty="0">
                <a:solidFill>
                  <a:srgbClr val="0070C0"/>
                </a:solidFill>
                <a:latin typeface="TimesNewRomanPS-BoldMT"/>
              </a:rPr>
              <a:t>opcode</a:t>
            </a:r>
            <a:endParaRPr lang="en-US"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7" grpId="0"/>
      <p:bldP spid="13" grpId="0" animBg="1"/>
      <p:bldP spid="1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MIPS Instructions</a:t>
            </a:r>
            <a:endParaRPr lang="en-US" dirty="0"/>
          </a:p>
        </p:txBody>
      </p:sp>
      <p:sp>
        <p:nvSpPr>
          <p:cNvPr id="3" name="Content Placeholder 2"/>
          <p:cNvSpPr>
            <a:spLocks noGrp="1"/>
          </p:cNvSpPr>
          <p:nvPr>
            <p:ph idx="1"/>
          </p:nvPr>
        </p:nvSpPr>
        <p:spPr/>
        <p:txBody>
          <a:bodyPr/>
          <a:lstStyle/>
          <a:p>
            <a:r>
              <a:rPr lang="en-US" dirty="0"/>
              <a:t>Operands are stored in registers in MIPS</a:t>
            </a:r>
            <a:endParaRPr lang="en-US" dirty="0"/>
          </a:p>
          <a:p>
            <a:r>
              <a:rPr lang="en-US" dirty="0"/>
              <a:t>Most Instructions have 3 operands (R-type and I-type)</a:t>
            </a:r>
            <a:endParaRPr lang="en-US" dirty="0"/>
          </a:p>
          <a:p>
            <a:pPr lvl="1"/>
            <a:r>
              <a:rPr lang="en-US" i="1" dirty="0"/>
              <a:t>Format: </a:t>
            </a:r>
            <a:r>
              <a:rPr lang="en-US" b="1" i="1" dirty="0" err="1"/>
              <a:t>Op_name</a:t>
            </a:r>
            <a:r>
              <a:rPr lang="en-US" b="1" i="1" dirty="0"/>
              <a:t>  </a:t>
            </a:r>
            <a:r>
              <a:rPr lang="en-US" b="1" i="1" dirty="0" err="1"/>
              <a:t>dest</a:t>
            </a:r>
            <a:r>
              <a:rPr lang="en-US" b="1" i="1" dirty="0"/>
              <a:t>, src1, src2</a:t>
            </a:r>
            <a:endParaRPr lang="en-US" b="1" i="1" dirty="0"/>
          </a:p>
          <a:p>
            <a:pPr lvl="2"/>
            <a:r>
              <a:rPr lang="en-US" i="1" dirty="0" err="1"/>
              <a:t>Op_name</a:t>
            </a:r>
            <a:r>
              <a:rPr lang="en-US" dirty="0"/>
              <a:t>: operation name</a:t>
            </a:r>
            <a:endParaRPr lang="en-US" dirty="0"/>
          </a:p>
          <a:p>
            <a:pPr lvl="2"/>
            <a:r>
              <a:rPr lang="en-US" dirty="0" err="1"/>
              <a:t>Dest</a:t>
            </a:r>
            <a:r>
              <a:rPr lang="en-US" dirty="0"/>
              <a:t>: operand getting result (“destination”)</a:t>
            </a:r>
            <a:endParaRPr lang="en-US" dirty="0"/>
          </a:p>
          <a:p>
            <a:pPr lvl="2"/>
            <a:r>
              <a:rPr lang="en-US" dirty="0"/>
              <a:t>Src1: 1st operand for operation (“source1”)</a:t>
            </a:r>
            <a:endParaRPr lang="en-US" dirty="0"/>
          </a:p>
          <a:p>
            <a:pPr lvl="2"/>
            <a:r>
              <a:rPr lang="en-US" dirty="0"/>
              <a:t>Src2: 2nd operand for operation (“source2”)</a:t>
            </a:r>
            <a:endParaRPr lang="en-US" dirty="0"/>
          </a:p>
          <a:p>
            <a:pPr lvl="1"/>
            <a:r>
              <a:rPr lang="en-US" dirty="0"/>
              <a:t>Example</a:t>
            </a:r>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
        <p:nvSpPr>
          <p:cNvPr id="6" name="Rectangle 5"/>
          <p:cNvSpPr/>
          <p:nvPr/>
        </p:nvSpPr>
        <p:spPr>
          <a:xfrm>
            <a:off x="3276117" y="5172465"/>
            <a:ext cx="878446" cy="369332"/>
          </a:xfrm>
          <a:prstGeom prst="rect">
            <a:avLst/>
          </a:prstGeom>
        </p:spPr>
        <p:txBody>
          <a:bodyPr wrap="none">
            <a:spAutoFit/>
          </a:bodyPr>
          <a:lstStyle/>
          <a:p>
            <a:r>
              <a:rPr lang="en-US" dirty="0"/>
              <a:t>C code:</a:t>
            </a:r>
            <a:endParaRPr lang="en-US" dirty="0"/>
          </a:p>
        </p:txBody>
      </p:sp>
      <p:sp>
        <p:nvSpPr>
          <p:cNvPr id="7" name="Rectangle 6"/>
          <p:cNvSpPr/>
          <p:nvPr/>
        </p:nvSpPr>
        <p:spPr>
          <a:xfrm>
            <a:off x="3290467" y="5685814"/>
            <a:ext cx="1234312" cy="369332"/>
          </a:xfrm>
          <a:prstGeom prst="rect">
            <a:avLst/>
          </a:prstGeom>
        </p:spPr>
        <p:txBody>
          <a:bodyPr wrap="none">
            <a:spAutoFit/>
          </a:bodyPr>
          <a:lstStyle/>
          <a:p>
            <a:r>
              <a:rPr lang="en-US" dirty="0"/>
              <a:t>MIPS code:</a:t>
            </a:r>
            <a:endParaRPr lang="en-US" dirty="0"/>
          </a:p>
        </p:txBody>
      </p:sp>
      <p:pic>
        <p:nvPicPr>
          <p:cNvPr id="12" name="Picture 11"/>
          <p:cNvPicPr>
            <a:picLocks noChangeAspect="1"/>
          </p:cNvPicPr>
          <p:nvPr/>
        </p:nvPicPr>
        <p:blipFill>
          <a:blip r:embed="rId1"/>
          <a:stretch>
            <a:fillRect/>
          </a:stretch>
        </p:blipFill>
        <p:spPr>
          <a:xfrm>
            <a:off x="4905559" y="5164770"/>
            <a:ext cx="1234312" cy="384722"/>
          </a:xfrm>
          <a:prstGeom prst="rect">
            <a:avLst/>
          </a:prstGeom>
        </p:spPr>
      </p:pic>
      <p:pic>
        <p:nvPicPr>
          <p:cNvPr id="13" name="Picture 12"/>
          <p:cNvPicPr>
            <a:picLocks noChangeAspect="1"/>
          </p:cNvPicPr>
          <p:nvPr/>
        </p:nvPicPr>
        <p:blipFill>
          <a:blip r:embed="rId2"/>
          <a:stretch>
            <a:fillRect/>
          </a:stretch>
        </p:blipFill>
        <p:spPr>
          <a:xfrm>
            <a:off x="4871864" y="5667519"/>
            <a:ext cx="2047638" cy="331453"/>
          </a:xfrm>
          <a:prstGeom prst="rect">
            <a:avLst/>
          </a:prstGeom>
        </p:spPr>
      </p:pic>
      <p:sp>
        <p:nvSpPr>
          <p:cNvPr id="15" name="Rectangle 14"/>
          <p:cNvSpPr/>
          <p:nvPr/>
        </p:nvSpPr>
        <p:spPr>
          <a:xfrm>
            <a:off x="7607342" y="5629641"/>
            <a:ext cx="1284326" cy="369332"/>
          </a:xfrm>
          <a:prstGeom prst="rect">
            <a:avLst/>
          </a:prstGeom>
        </p:spPr>
        <p:txBody>
          <a:bodyPr wrap="none">
            <a:spAutoFit/>
          </a:bodyPr>
          <a:lstStyle/>
          <a:p>
            <a:r>
              <a:rPr lang="en-US" dirty="0"/>
              <a:t>(add a, b, c)</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MIPS Instructions</a:t>
            </a:r>
            <a:endParaRPr lang="en-US" dirty="0"/>
          </a:p>
        </p:txBody>
      </p:sp>
      <p:sp>
        <p:nvSpPr>
          <p:cNvPr id="3" name="Content Placeholder 2"/>
          <p:cNvSpPr>
            <a:spLocks noGrp="1"/>
          </p:cNvSpPr>
          <p:nvPr>
            <p:ph idx="1"/>
          </p:nvPr>
        </p:nvSpPr>
        <p:spPr/>
        <p:txBody>
          <a:bodyPr/>
          <a:lstStyle/>
          <a:p>
            <a:r>
              <a:rPr lang="en-US" dirty="0"/>
              <a:t>Each line of assembly code contains at most 1 </a:t>
            </a:r>
            <a:r>
              <a:rPr lang="en-US" dirty="0"/>
              <a:t>instruction</a:t>
            </a:r>
            <a:endParaRPr lang="en-US" dirty="0"/>
          </a:p>
          <a:p>
            <a:endParaRPr lang="en-US" i="1" dirty="0"/>
          </a:p>
          <a:p>
            <a:endParaRPr lang="en-US" dirty="0"/>
          </a:p>
          <a:p>
            <a:endParaRPr lang="en-US" dirty="0"/>
          </a:p>
          <a:p>
            <a:r>
              <a:rPr lang="en-US" dirty="0"/>
              <a:t>Hash (#) is used for comments</a:t>
            </a:r>
            <a:endParaRPr lang="en-US" dirty="0"/>
          </a:p>
          <a:p>
            <a:pPr lvl="1"/>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
        <p:nvSpPr>
          <p:cNvPr id="6" name="Rectangle 5"/>
          <p:cNvSpPr/>
          <p:nvPr/>
        </p:nvSpPr>
        <p:spPr>
          <a:xfrm>
            <a:off x="3719736" y="4406171"/>
            <a:ext cx="4234236" cy="400110"/>
          </a:xfrm>
          <a:prstGeom prst="rect">
            <a:avLst/>
          </a:prstGeom>
        </p:spPr>
        <p:txBody>
          <a:bodyPr wrap="none">
            <a:spAutoFit/>
          </a:bodyPr>
          <a:lstStyle/>
          <a:p>
            <a:r>
              <a:rPr lang="en-US" sz="2000" dirty="0"/>
              <a:t> add $s1,$s2,$s3   </a:t>
            </a:r>
            <a:r>
              <a:rPr lang="en-US" sz="2000" i="1" dirty="0"/>
              <a:t>#this is my comment</a:t>
            </a:r>
            <a:endParaRPr lang="en-US" sz="2000" i="1" dirty="0"/>
          </a:p>
        </p:txBody>
      </p:sp>
      <p:sp>
        <p:nvSpPr>
          <p:cNvPr id="7" name="Rectangle 6"/>
          <p:cNvSpPr/>
          <p:nvPr/>
        </p:nvSpPr>
        <p:spPr>
          <a:xfrm>
            <a:off x="2904531" y="2350682"/>
            <a:ext cx="878446" cy="369332"/>
          </a:xfrm>
          <a:prstGeom prst="rect">
            <a:avLst/>
          </a:prstGeom>
        </p:spPr>
        <p:txBody>
          <a:bodyPr wrap="none">
            <a:spAutoFit/>
          </a:bodyPr>
          <a:lstStyle/>
          <a:p>
            <a:r>
              <a:rPr lang="en-US" dirty="0"/>
              <a:t>C code:</a:t>
            </a:r>
            <a:endParaRPr lang="en-US" dirty="0"/>
          </a:p>
        </p:txBody>
      </p:sp>
      <p:sp>
        <p:nvSpPr>
          <p:cNvPr id="8" name="Rectangle 7"/>
          <p:cNvSpPr/>
          <p:nvPr/>
        </p:nvSpPr>
        <p:spPr>
          <a:xfrm>
            <a:off x="2918881" y="2864031"/>
            <a:ext cx="1234312" cy="369332"/>
          </a:xfrm>
          <a:prstGeom prst="rect">
            <a:avLst/>
          </a:prstGeom>
        </p:spPr>
        <p:txBody>
          <a:bodyPr wrap="none">
            <a:spAutoFit/>
          </a:bodyPr>
          <a:lstStyle/>
          <a:p>
            <a:r>
              <a:rPr lang="en-US" dirty="0"/>
              <a:t>MIPS code:</a:t>
            </a:r>
            <a:endParaRPr lang="en-US" dirty="0"/>
          </a:p>
        </p:txBody>
      </p:sp>
      <p:pic>
        <p:nvPicPr>
          <p:cNvPr id="9" name="Picture 8"/>
          <p:cNvPicPr>
            <a:picLocks noChangeAspect="1"/>
          </p:cNvPicPr>
          <p:nvPr/>
        </p:nvPicPr>
        <p:blipFill>
          <a:blip r:embed="rId1"/>
          <a:stretch>
            <a:fillRect/>
          </a:stretch>
        </p:blipFill>
        <p:spPr>
          <a:xfrm>
            <a:off x="4369035" y="2276872"/>
            <a:ext cx="1846662" cy="369332"/>
          </a:xfrm>
          <a:prstGeom prst="rect">
            <a:avLst/>
          </a:prstGeom>
        </p:spPr>
      </p:pic>
      <p:pic>
        <p:nvPicPr>
          <p:cNvPr id="10" name="Picture 9"/>
          <p:cNvPicPr>
            <a:picLocks noChangeAspect="1"/>
          </p:cNvPicPr>
          <p:nvPr/>
        </p:nvPicPr>
        <p:blipFill>
          <a:blip r:embed="rId2"/>
          <a:stretch>
            <a:fillRect/>
          </a:stretch>
        </p:blipFill>
        <p:spPr>
          <a:xfrm>
            <a:off x="4439816" y="2741826"/>
            <a:ext cx="2021742" cy="692765"/>
          </a:xfrm>
          <a:prstGeom prst="rect">
            <a:avLst/>
          </a:prstGeom>
        </p:spPr>
      </p:pic>
      <p:sp>
        <p:nvSpPr>
          <p:cNvPr id="11" name="Rectangle 10"/>
          <p:cNvSpPr/>
          <p:nvPr/>
        </p:nvSpPr>
        <p:spPr>
          <a:xfrm>
            <a:off x="7149398" y="2723190"/>
            <a:ext cx="1284326" cy="369332"/>
          </a:xfrm>
          <a:prstGeom prst="rect">
            <a:avLst/>
          </a:prstGeom>
        </p:spPr>
        <p:txBody>
          <a:bodyPr wrap="none">
            <a:spAutoFit/>
          </a:bodyPr>
          <a:lstStyle/>
          <a:p>
            <a:r>
              <a:rPr lang="en-US" dirty="0"/>
              <a:t>(add x, b, c)</a:t>
            </a:r>
            <a:endParaRPr lang="en-US" dirty="0"/>
          </a:p>
        </p:txBody>
      </p:sp>
      <p:sp>
        <p:nvSpPr>
          <p:cNvPr id="12" name="Rectangle 11"/>
          <p:cNvSpPr/>
          <p:nvPr/>
        </p:nvSpPr>
        <p:spPr>
          <a:xfrm>
            <a:off x="7149398" y="3059668"/>
            <a:ext cx="1285929" cy="369332"/>
          </a:xfrm>
          <a:prstGeom prst="rect">
            <a:avLst/>
          </a:prstGeom>
        </p:spPr>
        <p:txBody>
          <a:bodyPr wrap="none">
            <a:spAutoFit/>
          </a:bodyPr>
          <a:lstStyle/>
          <a:p>
            <a:r>
              <a:rPr lang="en-US" dirty="0"/>
              <a:t>(add a, x, d)</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1" grpId="0"/>
      <p:bldP spid="1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Symbols</a:t>
            </a:r>
            <a:endParaRPr lang="en-US" dirty="0"/>
          </a:p>
        </p:txBody>
      </p:sp>
      <p:sp>
        <p:nvSpPr>
          <p:cNvPr id="3" name="Content Placeholder 2"/>
          <p:cNvSpPr>
            <a:spLocks noGrp="1"/>
          </p:cNvSpPr>
          <p:nvPr>
            <p:ph idx="1"/>
          </p:nvPr>
        </p:nvSpPr>
        <p:spPr/>
        <p:txBody>
          <a:bodyPr/>
          <a:lstStyle/>
          <a:p>
            <a:r>
              <a:rPr lang="en-US" b="1" dirty="0"/>
              <a:t>#: </a:t>
            </a:r>
            <a:r>
              <a:rPr lang="en-US" dirty="0"/>
              <a:t>denote immediate number</a:t>
            </a:r>
            <a:endParaRPr lang="en-US" dirty="0"/>
          </a:p>
          <a:p>
            <a:pPr marL="0" indent="0">
              <a:buNone/>
            </a:pPr>
            <a:r>
              <a:rPr lang="pt-BR" dirty="0"/>
              <a:t>		</a:t>
            </a:r>
            <a:r>
              <a:rPr lang="pt-BR" b="1" i="1" dirty="0"/>
              <a:t>add $s1, $s2, #10 </a:t>
            </a:r>
            <a:r>
              <a:rPr lang="pt-BR" b="1" i="1" dirty="0">
                <a:sym typeface="Wingdings" panose="05000000000000000000" pitchFamily="2" charset="2"/>
              </a:rPr>
              <a:t> </a:t>
            </a:r>
            <a:r>
              <a:rPr lang="pt-BR" dirty="0">
                <a:sym typeface="Wingdings" panose="05000000000000000000" pitchFamily="2" charset="2"/>
              </a:rPr>
              <a:t>(</a:t>
            </a:r>
            <a:r>
              <a:rPr lang="pt-BR" dirty="0"/>
              <a:t>$s1=$s2+10)</a:t>
            </a:r>
            <a:endParaRPr lang="pt-BR" dirty="0"/>
          </a:p>
          <a:p>
            <a:pPr lvl="1"/>
            <a:r>
              <a:rPr lang="en-US" dirty="0"/>
              <a:t>some compilers omit #, so you can write </a:t>
            </a:r>
            <a:r>
              <a:rPr lang="en-US" b="1" i="1" dirty="0"/>
              <a:t>add $s1, $s2, 10</a:t>
            </a:r>
            <a:endParaRPr lang="en-US" b="1" i="1" dirty="0"/>
          </a:p>
          <a:p>
            <a:pPr lvl="1"/>
            <a:r>
              <a:rPr lang="en-US" dirty="0"/>
              <a:t>immediate number and comment can be distinguished automatically</a:t>
            </a:r>
            <a:endParaRPr lang="en-US" dirty="0"/>
          </a:p>
          <a:p>
            <a:r>
              <a:rPr lang="en-US" b="1" dirty="0"/>
              <a:t>$: </a:t>
            </a:r>
            <a:r>
              <a:rPr lang="en-US" dirty="0"/>
              <a:t>denote register</a:t>
            </a:r>
            <a:endParaRPr lang="en-US" dirty="0"/>
          </a:p>
          <a:p>
            <a:pPr lvl="1"/>
            <a:r>
              <a:rPr lang="en-US" dirty="0"/>
              <a:t>$10: the tenth register</a:t>
            </a:r>
            <a:endParaRPr lang="en-US" dirty="0"/>
          </a:p>
          <a:p>
            <a:pPr lvl="1"/>
            <a:r>
              <a:rPr lang="en-US" dirty="0"/>
              <a:t>$t0: register t0</a:t>
            </a:r>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pic>
        <p:nvPicPr>
          <p:cNvPr id="5" name="Picture 4"/>
          <p:cNvPicPr>
            <a:picLocks noChangeAspect="1"/>
          </p:cNvPicPr>
          <p:nvPr/>
        </p:nvPicPr>
        <p:blipFill>
          <a:blip r:embed="rId1"/>
          <a:stretch>
            <a:fillRect/>
          </a:stretch>
        </p:blipFill>
        <p:spPr>
          <a:xfrm>
            <a:off x="5015880" y="3717032"/>
            <a:ext cx="5328592" cy="242208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MIPS Directives</a:t>
            </a:r>
            <a:endParaRPr lang="en-US" dirty="0"/>
          </a:p>
        </p:txBody>
      </p:sp>
      <p:sp>
        <p:nvSpPr>
          <p:cNvPr id="3" name="Content Placeholder 2"/>
          <p:cNvSpPr>
            <a:spLocks noGrp="1"/>
          </p:cNvSpPr>
          <p:nvPr>
            <p:ph idx="1"/>
          </p:nvPr>
        </p:nvSpPr>
        <p:spPr>
          <a:xfrm>
            <a:off x="609600" y="1340769"/>
            <a:ext cx="11319048" cy="5040560"/>
          </a:xfrm>
        </p:spPr>
        <p:txBody>
          <a:bodyPr/>
          <a:lstStyle/>
          <a:p>
            <a:r>
              <a:rPr lang="en-US" sz="2400" dirty="0"/>
              <a:t>Commands to the assembler, specifying an action to be taken in the assembly process</a:t>
            </a:r>
            <a:endParaRPr lang="en-US" sz="2400" dirty="0"/>
          </a:p>
          <a:p>
            <a:pPr lvl="1"/>
            <a:r>
              <a:rPr lang="en-US" sz="2000" dirty="0"/>
              <a:t>declaring or reserving memory variables</a:t>
            </a:r>
            <a:endParaRPr lang="en-US" sz="2000" dirty="0"/>
          </a:p>
          <a:p>
            <a:pPr lvl="1"/>
            <a:r>
              <a:rPr lang="en-US" sz="2000" dirty="0"/>
              <a:t>break up the program into “data” and “instruction” sections</a:t>
            </a:r>
            <a:endParaRPr lang="en-US" sz="2000" dirty="0"/>
          </a:p>
          <a:p>
            <a:pPr lvl="1"/>
            <a:r>
              <a:rPr lang="en-US" sz="2000" dirty="0"/>
              <a:t>… …</a:t>
            </a:r>
            <a:endParaRPr lang="en-US" sz="2000"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aphicFrame>
        <p:nvGraphicFramePr>
          <p:cNvPr id="7" name="Table 6"/>
          <p:cNvGraphicFramePr>
            <a:graphicFrameLocks noGrp="1"/>
          </p:cNvGraphicFramePr>
          <p:nvPr/>
        </p:nvGraphicFramePr>
        <p:xfrm>
          <a:off x="695400" y="2985565"/>
          <a:ext cx="10972800" cy="3396208"/>
        </p:xfrm>
        <a:graphic>
          <a:graphicData uri="http://schemas.openxmlformats.org/drawingml/2006/table">
            <a:tbl>
              <a:tblPr/>
              <a:tblGrid>
                <a:gridCol w="1669976"/>
                <a:gridCol w="5645224"/>
                <a:gridCol w="3657600"/>
              </a:tblGrid>
              <a:tr h="0">
                <a:tc>
                  <a:txBody>
                    <a:bodyPr/>
                    <a:lstStyle/>
                    <a:p>
                      <a:pPr algn="l"/>
                      <a:r>
                        <a:rPr lang="en-US" sz="1400">
                          <a:effectLst/>
                        </a:rPr>
                        <a:t>Directive</a:t>
                      </a:r>
                      <a:endParaRPr lang="en-US" sz="1400">
                        <a:effectLst/>
                      </a:endParaRPr>
                    </a:p>
                  </a:txBody>
                  <a:tcPr anchor="ctr">
                    <a:lnL>
                      <a:noFill/>
                    </a:lnL>
                    <a:lnR>
                      <a:noFill/>
                    </a:lnR>
                    <a:lnT>
                      <a:noFill/>
                    </a:lnT>
                    <a:lnB>
                      <a:noFill/>
                    </a:lnB>
                    <a:solidFill>
                      <a:srgbClr val="EBEBFF"/>
                    </a:solidFill>
                  </a:tcPr>
                </a:tc>
                <a:tc>
                  <a:txBody>
                    <a:bodyPr/>
                    <a:lstStyle/>
                    <a:p>
                      <a:pPr algn="l"/>
                      <a:r>
                        <a:rPr lang="en-US" sz="1400" dirty="0">
                          <a:effectLst/>
                        </a:rPr>
                        <a:t>Operand Syntax</a:t>
                      </a:r>
                      <a:endParaRPr lang="en-US" sz="1400" dirty="0">
                        <a:effectLst/>
                      </a:endParaRPr>
                    </a:p>
                  </a:txBody>
                  <a:tcPr anchor="ctr">
                    <a:lnL>
                      <a:noFill/>
                    </a:lnL>
                    <a:lnR>
                      <a:noFill/>
                    </a:lnR>
                    <a:lnT>
                      <a:noFill/>
                    </a:lnT>
                    <a:lnB>
                      <a:noFill/>
                    </a:lnB>
                    <a:solidFill>
                      <a:srgbClr val="EBEBFF"/>
                    </a:solidFill>
                  </a:tcPr>
                </a:tc>
                <a:tc>
                  <a:txBody>
                    <a:bodyPr/>
                    <a:lstStyle/>
                    <a:p>
                      <a:pPr algn="l"/>
                      <a:r>
                        <a:rPr lang="en-US" sz="1400">
                          <a:effectLst/>
                        </a:rPr>
                        <a:t>Meaning</a:t>
                      </a:r>
                      <a:endParaRPr lang="en-US" sz="1400">
                        <a:effectLst/>
                      </a:endParaRPr>
                    </a:p>
                  </a:txBody>
                  <a:tcPr anchor="ctr">
                    <a:lnL>
                      <a:noFill/>
                    </a:lnL>
                    <a:lnR>
                      <a:noFill/>
                    </a:lnR>
                    <a:lnT>
                      <a:noFill/>
                    </a:lnT>
                    <a:lnB>
                      <a:noFill/>
                    </a:lnB>
                    <a:solidFill>
                      <a:srgbClr val="EBEBFF"/>
                    </a:solidFill>
                  </a:tcPr>
                </a:tc>
              </a:tr>
              <a:tr h="0">
                <a:tc>
                  <a:txBody>
                    <a:bodyPr/>
                    <a:lstStyle/>
                    <a:p>
                      <a:pPr algn="l"/>
                      <a:r>
                        <a:rPr lang="en-US" sz="1400" dirty="0">
                          <a:effectLst/>
                        </a:rPr>
                        <a:t>.global</a:t>
                      </a:r>
                      <a:endParaRPr lang="en-US" sz="1400" dirty="0">
                        <a:effectLst/>
                      </a:endParaRPr>
                    </a:p>
                  </a:txBody>
                  <a:tcPr anchor="ctr">
                    <a:lnL>
                      <a:noFill/>
                    </a:lnL>
                    <a:lnR>
                      <a:noFill/>
                    </a:lnR>
                    <a:lnT>
                      <a:noFill/>
                    </a:lnT>
                    <a:lnB>
                      <a:noFill/>
                    </a:lnB>
                    <a:solidFill>
                      <a:srgbClr val="EBEBFF"/>
                    </a:solidFill>
                  </a:tcPr>
                </a:tc>
                <a:tc>
                  <a:txBody>
                    <a:bodyPr/>
                    <a:lstStyle/>
                    <a:p>
                      <a:pPr algn="l"/>
                      <a:r>
                        <a:rPr lang="en-US" sz="1400">
                          <a:effectLst/>
                        </a:rPr>
                        <a:t>label { , label }*</a:t>
                      </a:r>
                      <a:endParaRPr lang="en-US" sz="1400">
                        <a:effectLst/>
                      </a:endParaRPr>
                    </a:p>
                  </a:txBody>
                  <a:tcPr anchor="ctr">
                    <a:lnL>
                      <a:noFill/>
                    </a:lnL>
                    <a:lnR>
                      <a:noFill/>
                    </a:lnR>
                    <a:lnT>
                      <a:noFill/>
                    </a:lnT>
                    <a:lnB>
                      <a:noFill/>
                    </a:lnB>
                    <a:solidFill>
                      <a:srgbClr val="EBEBFF"/>
                    </a:solidFill>
                  </a:tcPr>
                </a:tc>
                <a:tc>
                  <a:txBody>
                    <a:bodyPr/>
                    <a:lstStyle/>
                    <a:p>
                      <a:pPr algn="l"/>
                      <a:r>
                        <a:rPr lang="en-US" sz="1400">
                          <a:effectLst/>
                        </a:rPr>
                        <a:t>Declare labels to be global</a:t>
                      </a:r>
                      <a:endParaRPr lang="en-US" sz="1400">
                        <a:effectLst/>
                      </a:endParaRPr>
                    </a:p>
                  </a:txBody>
                  <a:tcPr anchor="ctr">
                    <a:lnL>
                      <a:noFill/>
                    </a:lnL>
                    <a:lnR>
                      <a:noFill/>
                    </a:lnR>
                    <a:lnT>
                      <a:noFill/>
                    </a:lnT>
                    <a:lnB>
                      <a:noFill/>
                    </a:lnB>
                    <a:solidFill>
                      <a:srgbClr val="EBEBFF"/>
                    </a:solidFill>
                  </a:tcPr>
                </a:tc>
              </a:tr>
              <a:tr h="0">
                <a:tc>
                  <a:txBody>
                    <a:bodyPr/>
                    <a:lstStyle/>
                    <a:p>
                      <a:pPr algn="l"/>
                      <a:r>
                        <a:rPr lang="en-US" sz="1400">
                          <a:effectLst/>
                        </a:rPr>
                        <a:t>.data</a:t>
                      </a:r>
                      <a:endParaRPr lang="en-US" sz="1400">
                        <a:effectLst/>
                      </a:endParaRPr>
                    </a:p>
                  </a:txBody>
                  <a:tcPr anchor="ctr">
                    <a:lnL>
                      <a:noFill/>
                    </a:lnL>
                    <a:lnR>
                      <a:noFill/>
                    </a:lnR>
                    <a:lnT>
                      <a:noFill/>
                    </a:lnT>
                    <a:lnB>
                      <a:noFill/>
                    </a:lnB>
                    <a:solidFill>
                      <a:srgbClr val="EBEBFF"/>
                    </a:solidFill>
                  </a:tcPr>
                </a:tc>
                <a:tc>
                  <a:txBody>
                    <a:bodyPr/>
                    <a:lstStyle/>
                    <a:p>
                      <a:pPr algn="l"/>
                      <a:r>
                        <a:rPr lang="en-US" sz="1400" dirty="0">
                          <a:effectLst/>
                        </a:rPr>
                        <a:t>none</a:t>
                      </a:r>
                      <a:endParaRPr lang="en-US" sz="1400" dirty="0">
                        <a:effectLst/>
                      </a:endParaRPr>
                    </a:p>
                  </a:txBody>
                  <a:tcPr anchor="ctr">
                    <a:lnL>
                      <a:noFill/>
                    </a:lnL>
                    <a:lnR>
                      <a:noFill/>
                    </a:lnR>
                    <a:lnT>
                      <a:noFill/>
                    </a:lnT>
                    <a:lnB>
                      <a:noFill/>
                    </a:lnB>
                    <a:solidFill>
                      <a:srgbClr val="EBEBFF"/>
                    </a:solidFill>
                  </a:tcPr>
                </a:tc>
                <a:tc>
                  <a:txBody>
                    <a:bodyPr/>
                    <a:lstStyle/>
                    <a:p>
                      <a:pPr algn="l"/>
                      <a:r>
                        <a:rPr lang="en-US" sz="1400">
                          <a:effectLst/>
                        </a:rPr>
                        <a:t>Start a data declaration section</a:t>
                      </a:r>
                      <a:endParaRPr lang="en-US" sz="1400">
                        <a:effectLst/>
                      </a:endParaRPr>
                    </a:p>
                  </a:txBody>
                  <a:tcPr anchor="ctr">
                    <a:lnL>
                      <a:noFill/>
                    </a:lnL>
                    <a:lnR>
                      <a:noFill/>
                    </a:lnR>
                    <a:lnT>
                      <a:noFill/>
                    </a:lnT>
                    <a:lnB>
                      <a:noFill/>
                    </a:lnB>
                    <a:solidFill>
                      <a:srgbClr val="EBEBFF"/>
                    </a:solidFill>
                  </a:tcPr>
                </a:tc>
              </a:tr>
              <a:tr h="653008">
                <a:tc>
                  <a:txBody>
                    <a:bodyPr/>
                    <a:lstStyle/>
                    <a:p>
                      <a:pPr algn="l"/>
                      <a:r>
                        <a:rPr lang="en-US" sz="1400">
                          <a:effectLst/>
                        </a:rPr>
                        <a:t>.text</a:t>
                      </a:r>
                      <a:endParaRPr lang="en-US" sz="1400">
                        <a:effectLst/>
                      </a:endParaRPr>
                    </a:p>
                  </a:txBody>
                  <a:tcPr anchor="ctr">
                    <a:lnL>
                      <a:noFill/>
                    </a:lnL>
                    <a:lnR>
                      <a:noFill/>
                    </a:lnR>
                    <a:lnT>
                      <a:noFill/>
                    </a:lnT>
                    <a:lnB>
                      <a:noFill/>
                    </a:lnB>
                    <a:solidFill>
                      <a:srgbClr val="EBEBFF"/>
                    </a:solidFill>
                  </a:tcPr>
                </a:tc>
                <a:tc>
                  <a:txBody>
                    <a:bodyPr/>
                    <a:lstStyle/>
                    <a:p>
                      <a:pPr algn="l"/>
                      <a:r>
                        <a:rPr lang="en-US" sz="1400" dirty="0">
                          <a:effectLst/>
                        </a:rPr>
                        <a:t>none</a:t>
                      </a:r>
                      <a:endParaRPr lang="en-US" sz="1400" dirty="0">
                        <a:effectLst/>
                      </a:endParaRPr>
                    </a:p>
                  </a:txBody>
                  <a:tcPr anchor="ctr">
                    <a:lnL>
                      <a:noFill/>
                    </a:lnL>
                    <a:lnR>
                      <a:noFill/>
                    </a:lnR>
                    <a:lnT>
                      <a:noFill/>
                    </a:lnT>
                    <a:lnB>
                      <a:noFill/>
                    </a:lnB>
                    <a:solidFill>
                      <a:srgbClr val="EBEBFF"/>
                    </a:solidFill>
                  </a:tcPr>
                </a:tc>
                <a:tc>
                  <a:txBody>
                    <a:bodyPr/>
                    <a:lstStyle/>
                    <a:p>
                      <a:pPr algn="l"/>
                      <a:r>
                        <a:rPr lang="en-US" sz="1400">
                          <a:effectLst/>
                        </a:rPr>
                        <a:t>Start an instruction section</a:t>
                      </a:r>
                      <a:endParaRPr lang="en-US" sz="1400">
                        <a:effectLst/>
                      </a:endParaRPr>
                    </a:p>
                  </a:txBody>
                  <a:tcPr anchor="ctr">
                    <a:lnL>
                      <a:noFill/>
                    </a:lnL>
                    <a:lnR>
                      <a:noFill/>
                    </a:lnR>
                    <a:lnT>
                      <a:noFill/>
                    </a:lnT>
                    <a:lnB>
                      <a:noFill/>
                    </a:lnB>
                    <a:solidFill>
                      <a:srgbClr val="EBEBFF"/>
                    </a:solidFill>
                  </a:tcPr>
                </a:tc>
              </a:tr>
              <a:tr h="0">
                <a:tc>
                  <a:txBody>
                    <a:bodyPr/>
                    <a:lstStyle/>
                    <a:p>
                      <a:pPr algn="l"/>
                      <a:r>
                        <a:rPr lang="en-US" sz="1400">
                          <a:effectLst/>
                        </a:rPr>
                        <a:t>.byte</a:t>
                      </a:r>
                      <a:endParaRPr lang="en-US" sz="1400">
                        <a:effectLst/>
                      </a:endParaRPr>
                    </a:p>
                  </a:txBody>
                  <a:tcPr anchor="ctr">
                    <a:lnL>
                      <a:noFill/>
                    </a:lnL>
                    <a:lnR>
                      <a:noFill/>
                    </a:lnR>
                    <a:lnT>
                      <a:noFill/>
                    </a:lnT>
                    <a:lnB>
                      <a:noFill/>
                    </a:lnB>
                    <a:solidFill>
                      <a:srgbClr val="EBEBFF"/>
                    </a:solidFill>
                  </a:tcPr>
                </a:tc>
                <a:tc>
                  <a:txBody>
                    <a:bodyPr/>
                    <a:lstStyle/>
                    <a:p>
                      <a:pPr algn="l"/>
                      <a:r>
                        <a:rPr lang="en-US" sz="1400">
                          <a:effectLst/>
                        </a:rPr>
                        <a:t>character [ : non-negative integer ]</a:t>
                      </a:r>
                      <a:endParaRPr lang="en-US" sz="1400">
                        <a:effectLst/>
                      </a:endParaRPr>
                    </a:p>
                  </a:txBody>
                  <a:tcPr anchor="ctr">
                    <a:lnL>
                      <a:noFill/>
                    </a:lnL>
                    <a:lnR>
                      <a:noFill/>
                    </a:lnR>
                    <a:lnT>
                      <a:noFill/>
                    </a:lnT>
                    <a:lnB>
                      <a:noFill/>
                    </a:lnB>
                    <a:solidFill>
                      <a:srgbClr val="EBEBFF"/>
                    </a:solidFill>
                  </a:tcPr>
                </a:tc>
                <a:tc>
                  <a:txBody>
                    <a:bodyPr/>
                    <a:lstStyle/>
                    <a:p>
                      <a:pPr algn="l"/>
                      <a:r>
                        <a:rPr lang="en-US" sz="1400">
                          <a:effectLst/>
                        </a:rPr>
                        <a:t>Declare a character or byte variable</a:t>
                      </a:r>
                      <a:endParaRPr lang="en-US" sz="1400">
                        <a:effectLst/>
                      </a:endParaRPr>
                    </a:p>
                  </a:txBody>
                  <a:tcPr anchor="ctr">
                    <a:lnL>
                      <a:noFill/>
                    </a:lnL>
                    <a:lnR>
                      <a:noFill/>
                    </a:lnR>
                    <a:lnT>
                      <a:noFill/>
                    </a:lnT>
                    <a:lnB>
                      <a:noFill/>
                    </a:lnB>
                    <a:solidFill>
                      <a:srgbClr val="EBEBFF"/>
                    </a:solidFill>
                  </a:tcPr>
                </a:tc>
              </a:tr>
              <a:tr h="0">
                <a:tc>
                  <a:txBody>
                    <a:bodyPr/>
                    <a:lstStyle/>
                    <a:p>
                      <a:pPr algn="l"/>
                      <a:r>
                        <a:rPr lang="en-US" sz="1400">
                          <a:effectLst/>
                        </a:rPr>
                        <a:t>.word</a:t>
                      </a:r>
                      <a:endParaRPr lang="en-US" sz="1400">
                        <a:effectLst/>
                      </a:endParaRPr>
                    </a:p>
                  </a:txBody>
                  <a:tcPr anchor="ctr">
                    <a:lnL>
                      <a:noFill/>
                    </a:lnL>
                    <a:lnR>
                      <a:noFill/>
                    </a:lnR>
                    <a:lnT>
                      <a:noFill/>
                    </a:lnT>
                    <a:lnB>
                      <a:noFill/>
                    </a:lnB>
                    <a:solidFill>
                      <a:srgbClr val="EBEBFF"/>
                    </a:solidFill>
                  </a:tcPr>
                </a:tc>
                <a:tc>
                  <a:txBody>
                    <a:bodyPr/>
                    <a:lstStyle/>
                    <a:p>
                      <a:pPr algn="l"/>
                      <a:r>
                        <a:rPr lang="en-US" sz="1400">
                          <a:effectLst/>
                        </a:rPr>
                        <a:t>integer [ : non-negative integer ]</a:t>
                      </a:r>
                      <a:endParaRPr lang="en-US" sz="1400">
                        <a:effectLst/>
                      </a:endParaRPr>
                    </a:p>
                  </a:txBody>
                  <a:tcPr anchor="ctr">
                    <a:lnL>
                      <a:noFill/>
                    </a:lnL>
                    <a:lnR>
                      <a:noFill/>
                    </a:lnR>
                    <a:lnT>
                      <a:noFill/>
                    </a:lnT>
                    <a:lnB>
                      <a:noFill/>
                    </a:lnB>
                    <a:solidFill>
                      <a:srgbClr val="EBEBFF"/>
                    </a:solidFill>
                  </a:tcPr>
                </a:tc>
                <a:tc>
                  <a:txBody>
                    <a:bodyPr/>
                    <a:lstStyle/>
                    <a:p>
                      <a:pPr algn="l"/>
                      <a:r>
                        <a:rPr lang="en-US" sz="1400">
                          <a:effectLst/>
                        </a:rPr>
                        <a:t>Declare a C int variable</a:t>
                      </a:r>
                      <a:endParaRPr lang="en-US" sz="1400">
                        <a:effectLst/>
                      </a:endParaRPr>
                    </a:p>
                  </a:txBody>
                  <a:tcPr anchor="ctr">
                    <a:lnL>
                      <a:noFill/>
                    </a:lnL>
                    <a:lnR>
                      <a:noFill/>
                    </a:lnR>
                    <a:lnT>
                      <a:noFill/>
                    </a:lnT>
                    <a:lnB>
                      <a:noFill/>
                    </a:lnB>
                    <a:solidFill>
                      <a:srgbClr val="EBEBFF"/>
                    </a:solidFill>
                  </a:tcPr>
                </a:tc>
              </a:tr>
              <a:tr h="0">
                <a:tc>
                  <a:txBody>
                    <a:bodyPr/>
                    <a:lstStyle/>
                    <a:p>
                      <a:pPr algn="l"/>
                      <a:r>
                        <a:rPr lang="en-US" sz="1400">
                          <a:effectLst/>
                        </a:rPr>
                        <a:t>.float</a:t>
                      </a:r>
                      <a:endParaRPr lang="en-US" sz="1400">
                        <a:effectLst/>
                      </a:endParaRPr>
                    </a:p>
                  </a:txBody>
                  <a:tcPr anchor="ctr">
                    <a:lnL>
                      <a:noFill/>
                    </a:lnL>
                    <a:lnR>
                      <a:noFill/>
                    </a:lnR>
                    <a:lnT>
                      <a:noFill/>
                    </a:lnT>
                    <a:lnB>
                      <a:noFill/>
                    </a:lnB>
                    <a:solidFill>
                      <a:srgbClr val="EBEBFF"/>
                    </a:solidFill>
                  </a:tcPr>
                </a:tc>
                <a:tc>
                  <a:txBody>
                    <a:bodyPr/>
                    <a:lstStyle/>
                    <a:p>
                      <a:pPr algn="l"/>
                      <a:r>
                        <a:rPr lang="en-US" sz="1400">
                          <a:effectLst/>
                        </a:rPr>
                        <a:t>real number [ : non-negative integer ]</a:t>
                      </a:r>
                      <a:endParaRPr lang="en-US" sz="1400">
                        <a:effectLst/>
                      </a:endParaRPr>
                    </a:p>
                  </a:txBody>
                  <a:tcPr anchor="ctr">
                    <a:lnL>
                      <a:noFill/>
                    </a:lnL>
                    <a:lnR>
                      <a:noFill/>
                    </a:lnR>
                    <a:lnT>
                      <a:noFill/>
                    </a:lnT>
                    <a:lnB>
                      <a:noFill/>
                    </a:lnB>
                    <a:solidFill>
                      <a:srgbClr val="EBEBFF"/>
                    </a:solidFill>
                  </a:tcPr>
                </a:tc>
                <a:tc>
                  <a:txBody>
                    <a:bodyPr/>
                    <a:lstStyle/>
                    <a:p>
                      <a:pPr algn="l"/>
                      <a:r>
                        <a:rPr lang="en-US" sz="1400">
                          <a:effectLst/>
                        </a:rPr>
                        <a:t>Declare a C float variable</a:t>
                      </a:r>
                      <a:endParaRPr lang="en-US" sz="1400">
                        <a:effectLst/>
                      </a:endParaRPr>
                    </a:p>
                  </a:txBody>
                  <a:tcPr anchor="ctr">
                    <a:lnL>
                      <a:noFill/>
                    </a:lnL>
                    <a:lnR>
                      <a:noFill/>
                    </a:lnR>
                    <a:lnT>
                      <a:noFill/>
                    </a:lnT>
                    <a:lnB>
                      <a:noFill/>
                    </a:lnB>
                    <a:solidFill>
                      <a:srgbClr val="EBEBFF"/>
                    </a:solidFill>
                  </a:tcPr>
                </a:tc>
              </a:tr>
              <a:tr h="0">
                <a:tc>
                  <a:txBody>
                    <a:bodyPr/>
                    <a:lstStyle/>
                    <a:p>
                      <a:pPr algn="l"/>
                      <a:r>
                        <a:rPr lang="en-US" sz="1400">
                          <a:effectLst/>
                        </a:rPr>
                        <a:t>.double</a:t>
                      </a:r>
                      <a:endParaRPr lang="en-US" sz="1400">
                        <a:effectLst/>
                      </a:endParaRPr>
                    </a:p>
                  </a:txBody>
                  <a:tcPr anchor="ctr">
                    <a:lnL>
                      <a:noFill/>
                    </a:lnL>
                    <a:lnR>
                      <a:noFill/>
                    </a:lnR>
                    <a:lnT>
                      <a:noFill/>
                    </a:lnT>
                    <a:lnB>
                      <a:noFill/>
                    </a:lnB>
                    <a:solidFill>
                      <a:srgbClr val="EBEBFF"/>
                    </a:solidFill>
                  </a:tcPr>
                </a:tc>
                <a:tc>
                  <a:txBody>
                    <a:bodyPr/>
                    <a:lstStyle/>
                    <a:p>
                      <a:pPr algn="l"/>
                      <a:r>
                        <a:rPr lang="en-US" sz="1400">
                          <a:effectLst/>
                        </a:rPr>
                        <a:t>real number [ : non-negative integer ]</a:t>
                      </a:r>
                      <a:endParaRPr lang="en-US" sz="1400">
                        <a:effectLst/>
                      </a:endParaRPr>
                    </a:p>
                  </a:txBody>
                  <a:tcPr anchor="ctr">
                    <a:lnL>
                      <a:noFill/>
                    </a:lnL>
                    <a:lnR>
                      <a:noFill/>
                    </a:lnR>
                    <a:lnT>
                      <a:noFill/>
                    </a:lnT>
                    <a:lnB>
                      <a:noFill/>
                    </a:lnB>
                    <a:solidFill>
                      <a:srgbClr val="EBEBFF"/>
                    </a:solidFill>
                  </a:tcPr>
                </a:tc>
                <a:tc>
                  <a:txBody>
                    <a:bodyPr/>
                    <a:lstStyle/>
                    <a:p>
                      <a:pPr algn="l"/>
                      <a:r>
                        <a:rPr lang="en-US" sz="1400">
                          <a:effectLst/>
                        </a:rPr>
                        <a:t>Declare a C double variable</a:t>
                      </a:r>
                      <a:endParaRPr lang="en-US" sz="1400">
                        <a:effectLst/>
                      </a:endParaRPr>
                    </a:p>
                  </a:txBody>
                  <a:tcPr anchor="ctr">
                    <a:lnL>
                      <a:noFill/>
                    </a:lnL>
                    <a:lnR>
                      <a:noFill/>
                    </a:lnR>
                    <a:lnT>
                      <a:noFill/>
                    </a:lnT>
                    <a:lnB>
                      <a:noFill/>
                    </a:lnB>
                    <a:solidFill>
                      <a:srgbClr val="EBEBFF"/>
                    </a:solidFill>
                  </a:tcPr>
                </a:tc>
              </a:tr>
              <a:tr h="0">
                <a:tc>
                  <a:txBody>
                    <a:bodyPr/>
                    <a:lstStyle/>
                    <a:p>
                      <a:pPr algn="l"/>
                      <a:r>
                        <a:rPr lang="en-US" sz="1400">
                          <a:effectLst/>
                        </a:rPr>
                        <a:t>.asciiz</a:t>
                      </a:r>
                      <a:endParaRPr lang="en-US" sz="1400">
                        <a:effectLst/>
                      </a:endParaRPr>
                    </a:p>
                  </a:txBody>
                  <a:tcPr anchor="ctr">
                    <a:lnL>
                      <a:noFill/>
                    </a:lnL>
                    <a:lnR>
                      <a:noFill/>
                    </a:lnR>
                    <a:lnT>
                      <a:noFill/>
                    </a:lnT>
                    <a:lnB>
                      <a:noFill/>
                    </a:lnB>
                    <a:solidFill>
                      <a:srgbClr val="EBEBFF"/>
                    </a:solidFill>
                  </a:tcPr>
                </a:tc>
                <a:tc>
                  <a:txBody>
                    <a:bodyPr/>
                    <a:lstStyle/>
                    <a:p>
                      <a:pPr algn="l"/>
                      <a:r>
                        <a:rPr lang="en-US" sz="1400">
                          <a:effectLst/>
                        </a:rPr>
                        <a:t>string</a:t>
                      </a:r>
                      <a:endParaRPr lang="en-US" sz="1400">
                        <a:effectLst/>
                      </a:endParaRPr>
                    </a:p>
                  </a:txBody>
                  <a:tcPr anchor="ctr">
                    <a:lnL>
                      <a:noFill/>
                    </a:lnL>
                    <a:lnR>
                      <a:noFill/>
                    </a:lnR>
                    <a:lnT>
                      <a:noFill/>
                    </a:lnT>
                    <a:lnB>
                      <a:noFill/>
                    </a:lnB>
                    <a:solidFill>
                      <a:srgbClr val="EBEBFF"/>
                    </a:solidFill>
                  </a:tcPr>
                </a:tc>
                <a:tc>
                  <a:txBody>
                    <a:bodyPr/>
                    <a:lstStyle/>
                    <a:p>
                      <a:pPr algn="l"/>
                      <a:r>
                        <a:rPr lang="en-US" sz="1400">
                          <a:effectLst/>
                        </a:rPr>
                        <a:t>Declare a string variable</a:t>
                      </a:r>
                      <a:endParaRPr lang="en-US" sz="1400">
                        <a:effectLst/>
                      </a:endParaRPr>
                    </a:p>
                  </a:txBody>
                  <a:tcPr anchor="ctr">
                    <a:lnL>
                      <a:noFill/>
                    </a:lnL>
                    <a:lnR>
                      <a:noFill/>
                    </a:lnR>
                    <a:lnT>
                      <a:noFill/>
                    </a:lnT>
                    <a:lnB>
                      <a:noFill/>
                    </a:lnB>
                    <a:solidFill>
                      <a:srgbClr val="EBEBFF"/>
                    </a:solidFill>
                  </a:tcPr>
                </a:tc>
              </a:tr>
              <a:tr h="0">
                <a:tc>
                  <a:txBody>
                    <a:bodyPr/>
                    <a:lstStyle/>
                    <a:p>
                      <a:pPr algn="l"/>
                      <a:r>
                        <a:rPr lang="en-US" sz="1400">
                          <a:effectLst/>
                        </a:rPr>
                        <a:t>.space</a:t>
                      </a:r>
                      <a:endParaRPr lang="en-US" sz="1400">
                        <a:effectLst/>
                      </a:endParaRPr>
                    </a:p>
                  </a:txBody>
                  <a:tcPr anchor="ctr">
                    <a:lnL>
                      <a:noFill/>
                    </a:lnL>
                    <a:lnR>
                      <a:noFill/>
                    </a:lnR>
                    <a:lnT>
                      <a:noFill/>
                    </a:lnT>
                    <a:lnB>
                      <a:noFill/>
                    </a:lnB>
                    <a:solidFill>
                      <a:srgbClr val="EBEBFF"/>
                    </a:solidFill>
                  </a:tcPr>
                </a:tc>
                <a:tc>
                  <a:txBody>
                    <a:bodyPr/>
                    <a:lstStyle/>
                    <a:p>
                      <a:pPr algn="l"/>
                      <a:r>
                        <a:rPr lang="en-US" sz="1400">
                          <a:effectLst/>
                        </a:rPr>
                        <a:t>non-negative integer</a:t>
                      </a:r>
                      <a:endParaRPr lang="en-US" sz="1400">
                        <a:effectLst/>
                      </a:endParaRPr>
                    </a:p>
                  </a:txBody>
                  <a:tcPr anchor="ctr">
                    <a:lnL>
                      <a:noFill/>
                    </a:lnL>
                    <a:lnR>
                      <a:noFill/>
                    </a:lnR>
                    <a:lnT>
                      <a:noFill/>
                    </a:lnT>
                    <a:lnB>
                      <a:noFill/>
                    </a:lnB>
                    <a:solidFill>
                      <a:srgbClr val="EBEBFF"/>
                    </a:solidFill>
                  </a:tcPr>
                </a:tc>
                <a:tc>
                  <a:txBody>
                    <a:bodyPr/>
                    <a:lstStyle/>
                    <a:p>
                      <a:pPr algn="l"/>
                      <a:r>
                        <a:rPr lang="en-US" sz="1400" dirty="0">
                          <a:effectLst/>
                        </a:rPr>
                        <a:t>Reserve memory space</a:t>
                      </a:r>
                      <a:endParaRPr lang="en-US" sz="1400" dirty="0">
                        <a:effectLst/>
                      </a:endParaRPr>
                    </a:p>
                  </a:txBody>
                  <a:tcPr anchor="ctr">
                    <a:lnL>
                      <a:noFill/>
                    </a:lnL>
                    <a:lnR>
                      <a:noFill/>
                    </a:lnR>
                    <a:lnT>
                      <a:noFill/>
                    </a:lnT>
                    <a:lnB>
                      <a:noFill/>
                    </a:lnB>
                    <a:solidFill>
                      <a:srgbClr val="EBEBFF"/>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Labels</a:t>
            </a:r>
            <a:endParaRPr lang="en-US" dirty="0"/>
          </a:p>
        </p:txBody>
      </p:sp>
      <p:sp>
        <p:nvSpPr>
          <p:cNvPr id="3" name="Content Placeholder 2"/>
          <p:cNvSpPr>
            <a:spLocks noGrp="1"/>
          </p:cNvSpPr>
          <p:nvPr>
            <p:ph idx="1"/>
          </p:nvPr>
        </p:nvSpPr>
        <p:spPr/>
        <p:txBody>
          <a:bodyPr/>
          <a:lstStyle/>
          <a:p>
            <a:r>
              <a:rPr lang="en-US" dirty="0"/>
              <a:t>Each label represents a memory address in assembly language</a:t>
            </a:r>
            <a:endParaRPr lang="en-US" dirty="0"/>
          </a:p>
          <a:p>
            <a:r>
              <a:rPr lang="en-US" dirty="0"/>
              <a:t>It could be the address of data or the address of an instruction</a:t>
            </a:r>
            <a:endParaRPr lang="en-US" dirty="0"/>
          </a:p>
          <a:p>
            <a:r>
              <a:rPr lang="en-US" dirty="0"/>
              <a:t>Example</a:t>
            </a:r>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pic>
        <p:nvPicPr>
          <p:cNvPr id="7" name="Picture 6"/>
          <p:cNvPicPr>
            <a:picLocks noChangeAspect="1"/>
          </p:cNvPicPr>
          <p:nvPr/>
        </p:nvPicPr>
        <p:blipFill>
          <a:blip r:embed="rId1"/>
          <a:stretch>
            <a:fillRect/>
          </a:stretch>
        </p:blipFill>
        <p:spPr>
          <a:xfrm>
            <a:off x="3215680" y="2492897"/>
            <a:ext cx="6427719" cy="38884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MIPS Instruction Set</a:t>
            </a:r>
            <a:endParaRPr lang="en-US" dirty="0"/>
          </a:p>
        </p:txBody>
      </p:sp>
      <p:sp>
        <p:nvSpPr>
          <p:cNvPr id="3" name="Content Placeholder 2"/>
          <p:cNvSpPr>
            <a:spLocks noGrp="1"/>
          </p:cNvSpPr>
          <p:nvPr>
            <p:ph idx="1"/>
          </p:nvPr>
        </p:nvSpPr>
        <p:spPr>
          <a:xfrm>
            <a:off x="609600" y="1340769"/>
            <a:ext cx="10972800" cy="5040560"/>
          </a:xfrm>
        </p:spPr>
        <p:txBody>
          <a:bodyPr/>
          <a:lstStyle/>
          <a:p>
            <a:r>
              <a:rPr lang="en-US" dirty="0"/>
              <a:t>Data operations</a:t>
            </a:r>
            <a:endParaRPr lang="en-US" dirty="0"/>
          </a:p>
          <a:p>
            <a:pPr lvl="1"/>
            <a:r>
              <a:rPr lang="en-US" dirty="0"/>
              <a:t>Arithmetic (add, sub, </a:t>
            </a:r>
            <a:r>
              <a:rPr lang="en-US" dirty="0" err="1"/>
              <a:t>mul</a:t>
            </a:r>
            <a:r>
              <a:rPr lang="en-US" dirty="0"/>
              <a:t>, div)</a:t>
            </a:r>
            <a:endParaRPr lang="en-US" dirty="0"/>
          </a:p>
          <a:p>
            <a:pPr lvl="1"/>
            <a:r>
              <a:rPr lang="en-US" dirty="0"/>
              <a:t>Logical (and, or)</a:t>
            </a:r>
            <a:endParaRPr lang="en-US" dirty="0"/>
          </a:p>
          <a:p>
            <a:r>
              <a:rPr lang="en-US" dirty="0"/>
              <a:t>Data transfer</a:t>
            </a:r>
            <a:endParaRPr lang="en-US" dirty="0"/>
          </a:p>
          <a:p>
            <a:pPr lvl="1"/>
            <a:r>
              <a:rPr lang="en-US" dirty="0"/>
              <a:t>Load (memory -&gt; register)</a:t>
            </a:r>
            <a:endParaRPr lang="en-US" dirty="0"/>
          </a:p>
          <a:p>
            <a:pPr lvl="1"/>
            <a:r>
              <a:rPr lang="en-US" dirty="0"/>
              <a:t>Save (register-&gt;memory)</a:t>
            </a:r>
            <a:endParaRPr lang="en-US" dirty="0"/>
          </a:p>
          <a:p>
            <a:r>
              <a:rPr lang="en-US" dirty="0"/>
              <a:t>Control</a:t>
            </a:r>
            <a:endParaRPr lang="en-US" dirty="0"/>
          </a:p>
          <a:p>
            <a:pPr lvl="1"/>
            <a:r>
              <a:rPr lang="en-US" dirty="0"/>
              <a:t>Conditional Branch (like “if … then … else” in C)</a:t>
            </a:r>
            <a:endParaRPr lang="en-US" dirty="0"/>
          </a:p>
          <a:p>
            <a:pPr lvl="1"/>
            <a:r>
              <a:rPr lang="en-US" dirty="0"/>
              <a:t>Unconditional Branch (like “</a:t>
            </a:r>
            <a:r>
              <a:rPr lang="en-US" dirty="0" err="1"/>
              <a:t>goto</a:t>
            </a:r>
            <a:r>
              <a:rPr lang="en-US" dirty="0"/>
              <a:t>” in C)</a:t>
            </a:r>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MIPS Instruction Set</a:t>
            </a:r>
            <a:endParaRPr lang="en-US" dirty="0"/>
          </a:p>
        </p:txBody>
      </p:sp>
      <p:sp>
        <p:nvSpPr>
          <p:cNvPr id="3" name="Content Placeholder 2"/>
          <p:cNvSpPr>
            <a:spLocks noGrp="1"/>
          </p:cNvSpPr>
          <p:nvPr>
            <p:ph idx="1"/>
          </p:nvPr>
        </p:nvSpPr>
        <p:spPr>
          <a:xfrm>
            <a:off x="609600" y="1340769"/>
            <a:ext cx="11391056" cy="5040560"/>
          </a:xfrm>
        </p:spPr>
        <p:txBody>
          <a:bodyPr/>
          <a:lstStyle/>
          <a:p>
            <a:r>
              <a:rPr lang="en-US" dirty="0"/>
              <a:t>In this course, we do </a:t>
            </a:r>
            <a:r>
              <a:rPr lang="en-US" b="1" i="1" dirty="0">
                <a:solidFill>
                  <a:srgbClr val="FF0000"/>
                </a:solidFill>
              </a:rPr>
              <a:t>not</a:t>
            </a:r>
            <a:r>
              <a:rPr lang="en-US" dirty="0"/>
              <a:t> aim to enumerate all MIPS instructions</a:t>
            </a:r>
            <a:endParaRPr lang="en-US" dirty="0"/>
          </a:p>
          <a:p>
            <a:r>
              <a:rPr lang="en-US" dirty="0"/>
              <a:t>We aim to </a:t>
            </a:r>
            <a:endParaRPr lang="en-US" dirty="0"/>
          </a:p>
          <a:p>
            <a:pPr lvl="1"/>
            <a:r>
              <a:rPr lang="en-US" dirty="0"/>
              <a:t>be able to use basic instructions</a:t>
            </a:r>
            <a:endParaRPr lang="en-US" dirty="0"/>
          </a:p>
          <a:p>
            <a:pPr lvl="1"/>
            <a:r>
              <a:rPr lang="en-US" dirty="0"/>
              <a:t>understand the principle</a:t>
            </a:r>
            <a:endParaRPr lang="en-US" dirty="0"/>
          </a:p>
          <a:p>
            <a:r>
              <a:rPr lang="en-US" dirty="0"/>
              <a:t>You don’t need to remember the instruction names and formats exactly, but should </a:t>
            </a:r>
            <a:endParaRPr lang="en-US" dirty="0"/>
          </a:p>
          <a:p>
            <a:pPr lvl="1"/>
            <a:r>
              <a:rPr lang="en-US" dirty="0"/>
              <a:t>be able to understand how to use it if the name &amp; format are given</a:t>
            </a:r>
            <a:endParaRPr lang="en-US" dirty="0"/>
          </a:p>
          <a:p>
            <a:pPr lvl="2"/>
            <a:r>
              <a:rPr lang="en-US" dirty="0"/>
              <a:t>In HW, you can check the manual (available on Canvas) or google</a:t>
            </a:r>
            <a:endParaRPr lang="en-US" dirty="0"/>
          </a:p>
          <a:p>
            <a:pPr marL="1085850" lvl="2"/>
            <a:r>
              <a:rPr lang="en-US" dirty="0"/>
              <a:t>In the exam, the name and format of the instruction will be given</a:t>
            </a:r>
            <a:endParaRPr lang="en-US" dirty="0"/>
          </a:p>
          <a:p>
            <a:pPr lvl="1"/>
            <a:endParaRPr lang="en-US" dirty="0"/>
          </a:p>
          <a:p>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MIPS Instruction Set</a:t>
            </a:r>
            <a:endParaRPr lang="en-US" dirty="0"/>
          </a:p>
        </p:txBody>
      </p:sp>
      <p:sp>
        <p:nvSpPr>
          <p:cNvPr id="3" name="Content Placeholder 2"/>
          <p:cNvSpPr>
            <a:spLocks noGrp="1"/>
          </p:cNvSpPr>
          <p:nvPr>
            <p:ph idx="1"/>
          </p:nvPr>
        </p:nvSpPr>
        <p:spPr>
          <a:xfrm>
            <a:off x="609600" y="1340769"/>
            <a:ext cx="10972800" cy="5040560"/>
          </a:xfrm>
        </p:spPr>
        <p:txBody>
          <a:bodyPr/>
          <a:lstStyle/>
          <a:p>
            <a:r>
              <a:rPr lang="en-US" dirty="0"/>
              <a:t>Data operations</a:t>
            </a:r>
            <a:endParaRPr lang="en-US" dirty="0"/>
          </a:p>
          <a:p>
            <a:pPr lvl="1"/>
            <a:r>
              <a:rPr lang="en-US" dirty="0"/>
              <a:t>Arithmetic (add, sub, </a:t>
            </a:r>
            <a:r>
              <a:rPr lang="en-US" dirty="0" err="1"/>
              <a:t>mul</a:t>
            </a:r>
            <a:r>
              <a:rPr lang="en-US" dirty="0"/>
              <a:t>, div)</a:t>
            </a:r>
            <a:endParaRPr lang="en-US" dirty="0"/>
          </a:p>
          <a:p>
            <a:pPr lvl="1"/>
            <a:r>
              <a:rPr lang="en-US" dirty="0"/>
              <a:t>Logical (and, or)</a:t>
            </a:r>
            <a:endParaRPr lang="en-US" dirty="0"/>
          </a:p>
          <a:p>
            <a:r>
              <a:rPr lang="en-US" dirty="0">
                <a:solidFill>
                  <a:schemeClr val="bg1">
                    <a:lumMod val="85000"/>
                  </a:schemeClr>
                </a:solidFill>
              </a:rPr>
              <a:t>Data transfer</a:t>
            </a:r>
            <a:endParaRPr lang="en-US" dirty="0">
              <a:solidFill>
                <a:schemeClr val="bg1">
                  <a:lumMod val="85000"/>
                </a:schemeClr>
              </a:solidFill>
            </a:endParaRPr>
          </a:p>
          <a:p>
            <a:pPr lvl="1"/>
            <a:r>
              <a:rPr lang="en-US" dirty="0">
                <a:solidFill>
                  <a:schemeClr val="bg1">
                    <a:lumMod val="85000"/>
                  </a:schemeClr>
                </a:solidFill>
              </a:rPr>
              <a:t>Load (memory -&gt; register)</a:t>
            </a:r>
            <a:endParaRPr lang="en-US" dirty="0">
              <a:solidFill>
                <a:schemeClr val="bg1">
                  <a:lumMod val="85000"/>
                </a:schemeClr>
              </a:solidFill>
            </a:endParaRPr>
          </a:p>
          <a:p>
            <a:pPr lvl="1"/>
            <a:r>
              <a:rPr lang="en-US" dirty="0">
                <a:solidFill>
                  <a:schemeClr val="bg1">
                    <a:lumMod val="85000"/>
                  </a:schemeClr>
                </a:solidFill>
              </a:rPr>
              <a:t>Save (register-&gt;memory)</a:t>
            </a:r>
            <a:endParaRPr lang="en-US" dirty="0">
              <a:solidFill>
                <a:schemeClr val="bg1">
                  <a:lumMod val="85000"/>
                </a:schemeClr>
              </a:solidFill>
            </a:endParaRPr>
          </a:p>
          <a:p>
            <a:r>
              <a:rPr lang="en-US" dirty="0">
                <a:solidFill>
                  <a:schemeClr val="bg1">
                    <a:lumMod val="85000"/>
                  </a:schemeClr>
                </a:solidFill>
              </a:rPr>
              <a:t>Control</a:t>
            </a:r>
            <a:endParaRPr lang="en-US" dirty="0">
              <a:solidFill>
                <a:schemeClr val="bg1">
                  <a:lumMod val="85000"/>
                </a:schemeClr>
              </a:solidFill>
            </a:endParaRPr>
          </a:p>
          <a:p>
            <a:pPr lvl="1"/>
            <a:r>
              <a:rPr lang="en-US" dirty="0">
                <a:solidFill>
                  <a:schemeClr val="bg1">
                    <a:lumMod val="85000"/>
                  </a:schemeClr>
                </a:solidFill>
              </a:rPr>
              <a:t>Conditional Branch (like “if … then … else” in C)</a:t>
            </a:r>
            <a:endParaRPr lang="en-US" dirty="0">
              <a:solidFill>
                <a:schemeClr val="bg1">
                  <a:lumMod val="85000"/>
                </a:schemeClr>
              </a:solidFill>
            </a:endParaRPr>
          </a:p>
          <a:p>
            <a:pPr lvl="1"/>
            <a:r>
              <a:rPr lang="en-US" dirty="0">
                <a:solidFill>
                  <a:schemeClr val="bg1">
                    <a:lumMod val="85000"/>
                  </a:schemeClr>
                </a:solidFill>
              </a:rPr>
              <a:t>Unconditional Branch (like “</a:t>
            </a:r>
            <a:r>
              <a:rPr lang="en-US" dirty="0" err="1">
                <a:solidFill>
                  <a:schemeClr val="bg1">
                    <a:lumMod val="85000"/>
                  </a:schemeClr>
                </a:solidFill>
              </a:rPr>
              <a:t>goto</a:t>
            </a:r>
            <a:r>
              <a:rPr lang="en-US" dirty="0">
                <a:solidFill>
                  <a:schemeClr val="bg1">
                    <a:lumMod val="85000"/>
                  </a:schemeClr>
                </a:solidFill>
              </a:rPr>
              <a:t>” in C)</a:t>
            </a:r>
            <a:endParaRPr lang="en-US" dirty="0">
              <a:solidFill>
                <a:schemeClr val="bg1">
                  <a:lumMod val="85000"/>
                </a:schemeClr>
              </a:solidFill>
            </a:endParaRPr>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Operation Instructions</a:t>
            </a:r>
            <a:endParaRPr lang="en-US" dirty="0"/>
          </a:p>
        </p:txBody>
      </p:sp>
      <p:sp>
        <p:nvSpPr>
          <p:cNvPr id="3" name="Content Placeholder 2"/>
          <p:cNvSpPr>
            <a:spLocks noGrp="1"/>
          </p:cNvSpPr>
          <p:nvPr>
            <p:ph idx="1"/>
          </p:nvPr>
        </p:nvSpPr>
        <p:spPr/>
        <p:txBody>
          <a:bodyPr/>
          <a:lstStyle/>
          <a:p>
            <a:r>
              <a:rPr lang="en-US" dirty="0"/>
              <a:t>How to do the following C statement?</a:t>
            </a:r>
            <a:endParaRPr lang="en-US" dirty="0"/>
          </a:p>
          <a:p>
            <a:endParaRPr lang="en-US" dirty="0"/>
          </a:p>
          <a:p>
            <a:r>
              <a:rPr lang="en-US" dirty="0"/>
              <a:t>Suppose the following register mapping</a:t>
            </a:r>
            <a:endParaRPr lang="en-US" dirty="0"/>
          </a:p>
          <a:p>
            <a:endParaRPr lang="en-US" dirty="0"/>
          </a:p>
          <a:p>
            <a:r>
              <a:rPr lang="en-US" dirty="0"/>
              <a:t>Break into multiple instructions</a:t>
            </a:r>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pic>
        <p:nvPicPr>
          <p:cNvPr id="5" name="Picture 4"/>
          <p:cNvPicPr>
            <a:picLocks noChangeAspect="1"/>
          </p:cNvPicPr>
          <p:nvPr/>
        </p:nvPicPr>
        <p:blipFill>
          <a:blip r:embed="rId1"/>
          <a:stretch>
            <a:fillRect/>
          </a:stretch>
        </p:blipFill>
        <p:spPr>
          <a:xfrm>
            <a:off x="3196248" y="1991103"/>
            <a:ext cx="2880320" cy="429786"/>
          </a:xfrm>
          <a:prstGeom prst="rect">
            <a:avLst/>
          </a:prstGeom>
        </p:spPr>
      </p:pic>
      <p:pic>
        <p:nvPicPr>
          <p:cNvPr id="6" name="Picture 5"/>
          <p:cNvPicPr>
            <a:picLocks noChangeAspect="1"/>
          </p:cNvPicPr>
          <p:nvPr/>
        </p:nvPicPr>
        <p:blipFill>
          <a:blip r:embed="rId2"/>
          <a:stretch>
            <a:fillRect/>
          </a:stretch>
        </p:blipFill>
        <p:spPr>
          <a:xfrm>
            <a:off x="2135560" y="3071222"/>
            <a:ext cx="5510243" cy="429786"/>
          </a:xfrm>
          <a:prstGeom prst="rect">
            <a:avLst/>
          </a:prstGeom>
        </p:spPr>
      </p:pic>
      <p:pic>
        <p:nvPicPr>
          <p:cNvPr id="7" name="Picture 6"/>
          <p:cNvPicPr>
            <a:picLocks noChangeAspect="1"/>
          </p:cNvPicPr>
          <p:nvPr/>
        </p:nvPicPr>
        <p:blipFill>
          <a:blip r:embed="rId3"/>
          <a:stretch>
            <a:fillRect/>
          </a:stretch>
        </p:blipFill>
        <p:spPr>
          <a:xfrm>
            <a:off x="2783632" y="4365104"/>
            <a:ext cx="5025397" cy="1296144"/>
          </a:xfrm>
          <a:prstGeom prst="rect">
            <a:avLst/>
          </a:prstGeom>
        </p:spPr>
      </p:pic>
      <p:sp>
        <p:nvSpPr>
          <p:cNvPr id="8" name="Rectangle 7"/>
          <p:cNvSpPr/>
          <p:nvPr/>
        </p:nvSpPr>
        <p:spPr>
          <a:xfrm>
            <a:off x="7995241" y="2131953"/>
            <a:ext cx="3975640" cy="2308324"/>
          </a:xfrm>
          <a:prstGeom prst="rect">
            <a:avLst/>
          </a:prstGeom>
        </p:spPr>
        <p:txBody>
          <a:bodyPr wrap="square">
            <a:spAutoFit/>
          </a:bodyPr>
          <a:lstStyle/>
          <a:p>
            <a:pPr marL="285750" indent="-285750">
              <a:buFont typeface="Arial" panose="020B0604020202020204" pitchFamily="34" charset="0"/>
              <a:buChar char="•"/>
            </a:pPr>
            <a:r>
              <a:rPr lang="en-US" sz="2400" dirty="0">
                <a:solidFill>
                  <a:srgbClr val="0070C0"/>
                </a:solidFill>
                <a:latin typeface="TimesNewRomanPSMT"/>
              </a:rPr>
              <a:t>A single line of C code may break up into several lines of MIPS </a:t>
            </a:r>
            <a:r>
              <a:rPr lang="en-US" sz="2400" dirty="0">
                <a:solidFill>
                  <a:srgbClr val="0070C0"/>
                </a:solidFill>
                <a:latin typeface="TimesNewRomanPSMT"/>
              </a:rPr>
              <a:t>code</a:t>
            </a:r>
            <a:endParaRPr lang="en-US" sz="2400" dirty="0">
              <a:solidFill>
                <a:srgbClr val="0070C0"/>
              </a:solidFill>
              <a:latin typeface="TimesNewRomanPSMT"/>
            </a:endParaRPr>
          </a:p>
          <a:p>
            <a:pPr marL="285750" indent="-285750">
              <a:buFont typeface="Arial" panose="020B0604020202020204" pitchFamily="34" charset="0"/>
              <a:buChar char="•"/>
            </a:pPr>
            <a:r>
              <a:rPr lang="en-US" sz="2400" dirty="0">
                <a:solidFill>
                  <a:srgbClr val="0070C0"/>
                </a:solidFill>
                <a:latin typeface="TimesNewRomanPSMT"/>
              </a:rPr>
              <a:t>May need to use temporary registers ($t0 - $t9) for intermediate </a:t>
            </a:r>
            <a:r>
              <a:rPr lang="en-US" sz="2400" dirty="0">
                <a:solidFill>
                  <a:srgbClr val="0070C0"/>
                </a:solidFill>
                <a:latin typeface="TimesNewRomanPSMT"/>
              </a:rPr>
              <a:t>results</a:t>
            </a:r>
            <a:endParaRPr lang="en-US" sz="2400"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Immediate Number</a:t>
            </a:r>
            <a:endParaRPr lang="en-US" dirty="0"/>
          </a:p>
        </p:txBody>
      </p:sp>
      <p:sp>
        <p:nvSpPr>
          <p:cNvPr id="3" name="Content Placeholder 2"/>
          <p:cNvSpPr>
            <a:spLocks noGrp="1"/>
          </p:cNvSpPr>
          <p:nvPr>
            <p:ph idx="1"/>
          </p:nvPr>
        </p:nvSpPr>
        <p:spPr>
          <a:xfrm>
            <a:off x="609600" y="1340769"/>
            <a:ext cx="11476856" cy="5040560"/>
          </a:xfrm>
        </p:spPr>
        <p:txBody>
          <a:bodyPr/>
          <a:lstStyle/>
          <a:p>
            <a:r>
              <a:rPr lang="en-US" dirty="0"/>
              <a:t>Some instructions use </a:t>
            </a:r>
            <a:r>
              <a:rPr lang="en-US" dirty="0">
                <a:solidFill>
                  <a:srgbClr val="FF0000"/>
                </a:solidFill>
              </a:rPr>
              <a:t>immediate</a:t>
            </a:r>
            <a:r>
              <a:rPr lang="en-US" dirty="0"/>
              <a:t> number (constant) as operands </a:t>
            </a:r>
            <a:endParaRPr lang="en-US" dirty="0"/>
          </a:p>
          <a:p>
            <a:r>
              <a:rPr lang="en-US" dirty="0"/>
              <a:t>Add </a:t>
            </a:r>
            <a:r>
              <a:rPr lang="en-US" dirty="0">
                <a:solidFill>
                  <a:srgbClr val="FF0000"/>
                </a:solidFill>
              </a:rPr>
              <a:t>immediate</a:t>
            </a:r>
            <a:r>
              <a:rPr lang="en-US" dirty="0"/>
              <a:t> number </a:t>
            </a:r>
            <a:endParaRPr lang="en-US" dirty="0"/>
          </a:p>
          <a:p>
            <a:pPr lvl="1"/>
            <a:r>
              <a:rPr lang="en-US" dirty="0"/>
              <a:t>C code : f = g + 10</a:t>
            </a:r>
            <a:endParaRPr lang="en-US" dirty="0"/>
          </a:p>
          <a:p>
            <a:pPr lvl="1"/>
            <a:r>
              <a:rPr lang="en-US" dirty="0"/>
              <a:t>MIPS code:</a:t>
            </a:r>
            <a:endParaRPr lang="en-US" dirty="0"/>
          </a:p>
          <a:p>
            <a:pPr lvl="1"/>
            <a:r>
              <a:rPr lang="en-US" dirty="0"/>
              <a:t>Syntax similar to add, but last </a:t>
            </a:r>
            <a:r>
              <a:rPr lang="en-US" dirty="0"/>
              <a:t>operand</a:t>
            </a:r>
            <a:r>
              <a:rPr lang="en-US" dirty="0"/>
              <a:t> is a number </a:t>
            </a:r>
            <a:r>
              <a:rPr lang="en-US" dirty="0"/>
              <a:t>instead of a register</a:t>
            </a:r>
            <a:endParaRPr lang="en-US" dirty="0"/>
          </a:p>
          <a:p>
            <a:pPr lvl="1"/>
            <a:endParaRPr lang="en-US" dirty="0"/>
          </a:p>
          <a:p>
            <a:pPr lvl="1"/>
            <a:r>
              <a:rPr lang="en-US" dirty="0">
                <a:solidFill>
                  <a:srgbClr val="C00000"/>
                </a:solidFill>
              </a:rPr>
              <a:t>add</a:t>
            </a:r>
            <a:r>
              <a:rPr lang="en-US" dirty="0"/>
              <a:t> is R-format</a:t>
            </a:r>
            <a:endParaRPr lang="en-US" dirty="0"/>
          </a:p>
          <a:p>
            <a:pPr lvl="1"/>
            <a:r>
              <a:rPr lang="en-US" dirty="0" err="1">
                <a:solidFill>
                  <a:srgbClr val="C00000"/>
                </a:solidFill>
              </a:rPr>
              <a:t>addi</a:t>
            </a:r>
            <a:r>
              <a:rPr lang="en-US" dirty="0"/>
              <a:t> is I-format </a:t>
            </a:r>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pic>
        <p:nvPicPr>
          <p:cNvPr id="5" name="Picture 4"/>
          <p:cNvPicPr>
            <a:picLocks noChangeAspect="1"/>
          </p:cNvPicPr>
          <p:nvPr/>
        </p:nvPicPr>
        <p:blipFill>
          <a:blip r:embed="rId1"/>
          <a:stretch>
            <a:fillRect/>
          </a:stretch>
        </p:blipFill>
        <p:spPr>
          <a:xfrm>
            <a:off x="3143672" y="3068960"/>
            <a:ext cx="2088232" cy="410936"/>
          </a:xfrm>
          <a:prstGeom prst="rect">
            <a:avLst/>
          </a:prstGeom>
        </p:spPr>
      </p:pic>
      <p:pic>
        <p:nvPicPr>
          <p:cNvPr id="6" name="Picture 5"/>
          <p:cNvPicPr>
            <a:picLocks noChangeAspect="1"/>
          </p:cNvPicPr>
          <p:nvPr/>
        </p:nvPicPr>
        <p:blipFill>
          <a:blip r:embed="rId2"/>
          <a:stretch>
            <a:fillRect/>
          </a:stretch>
        </p:blipFill>
        <p:spPr>
          <a:xfrm>
            <a:off x="7248128" y="2852936"/>
            <a:ext cx="4032448" cy="682181"/>
          </a:xfrm>
          <a:prstGeom prst="rect">
            <a:avLst/>
          </a:prstGeom>
        </p:spPr>
      </p:pic>
      <p:pic>
        <p:nvPicPr>
          <p:cNvPr id="7" name="Picture 2" descr="Encoding MIPS Instructions with C++17 | by Kevin Hartman | 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0260" y="4295946"/>
            <a:ext cx="3885430" cy="228741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Register Zero</a:t>
            </a:r>
            <a:endParaRPr lang="en-US" dirty="0"/>
          </a:p>
        </p:txBody>
      </p:sp>
      <p:sp>
        <p:nvSpPr>
          <p:cNvPr id="3" name="Content Placeholder 2"/>
          <p:cNvSpPr>
            <a:spLocks noGrp="1"/>
          </p:cNvSpPr>
          <p:nvPr>
            <p:ph idx="1"/>
          </p:nvPr>
        </p:nvSpPr>
        <p:spPr/>
        <p:txBody>
          <a:bodyPr/>
          <a:lstStyle/>
          <a:p>
            <a:r>
              <a:rPr lang="en-US" dirty="0"/>
              <a:t>One particular immediate number, the number zero (0), appears very often in code</a:t>
            </a:r>
            <a:endParaRPr lang="en-US" dirty="0"/>
          </a:p>
          <a:p>
            <a:r>
              <a:rPr lang="en-US" dirty="0">
                <a:solidFill>
                  <a:srgbClr val="FF0000"/>
                </a:solidFill>
              </a:rPr>
              <a:t>Register zero ($0 or $zero) always </a:t>
            </a:r>
            <a:r>
              <a:rPr lang="en-US" dirty="0">
                <a:solidFill>
                  <a:srgbClr val="FF0000"/>
                </a:solidFill>
              </a:rPr>
              <a:t>have value 0</a:t>
            </a:r>
            <a:endParaRPr lang="en-US" dirty="0">
              <a:solidFill>
                <a:srgbClr val="FF0000"/>
              </a:solidFill>
            </a:endParaRPr>
          </a:p>
          <a:p>
            <a:pPr lvl="1"/>
            <a:r>
              <a:rPr lang="en-US" dirty="0"/>
              <a:t>E.g., often used for value assignment</a:t>
            </a:r>
            <a:endParaRPr lang="en-US" dirty="0"/>
          </a:p>
          <a:p>
            <a:pPr lvl="1"/>
            <a:r>
              <a:rPr lang="en-US" dirty="0"/>
              <a:t>C code: f = g;</a:t>
            </a:r>
            <a:endParaRPr lang="en-US" dirty="0"/>
          </a:p>
          <a:p>
            <a:pPr lvl="2"/>
            <a:r>
              <a:rPr lang="en-US" dirty="0"/>
              <a:t>f = g + 0;</a:t>
            </a:r>
            <a:endParaRPr lang="en-US" dirty="0"/>
          </a:p>
          <a:p>
            <a:pPr lvl="1"/>
            <a:r>
              <a:rPr lang="en-US" dirty="0"/>
              <a:t>MIPS code: </a:t>
            </a:r>
            <a:endParaRPr lang="en-US" dirty="0"/>
          </a:p>
          <a:p>
            <a:r>
              <a:rPr lang="en-US" dirty="0"/>
              <a:t>Note: </a:t>
            </a:r>
            <a:r>
              <a:rPr lang="en-US" dirty="0"/>
              <a:t>$zero is wired in hardware, its value cannot change</a:t>
            </a:r>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pic>
        <p:nvPicPr>
          <p:cNvPr id="5" name="Picture 4"/>
          <p:cNvPicPr>
            <a:picLocks noChangeAspect="1"/>
          </p:cNvPicPr>
          <p:nvPr/>
        </p:nvPicPr>
        <p:blipFill>
          <a:blip r:embed="rId1"/>
          <a:stretch>
            <a:fillRect/>
          </a:stretch>
        </p:blipFill>
        <p:spPr>
          <a:xfrm>
            <a:off x="3143672" y="4509120"/>
            <a:ext cx="2386646" cy="396615"/>
          </a:xfrm>
          <a:prstGeom prst="rect">
            <a:avLst/>
          </a:prstGeom>
        </p:spPr>
      </p:pic>
      <p:pic>
        <p:nvPicPr>
          <p:cNvPr id="9" name="Picture 8"/>
          <p:cNvPicPr>
            <a:picLocks noChangeAspect="1"/>
          </p:cNvPicPr>
          <p:nvPr/>
        </p:nvPicPr>
        <p:blipFill>
          <a:blip r:embed="rId2"/>
          <a:stretch>
            <a:fillRect/>
          </a:stretch>
        </p:blipFill>
        <p:spPr>
          <a:xfrm>
            <a:off x="7825341" y="3113357"/>
            <a:ext cx="3879952" cy="17636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Multiplication and Division</a:t>
            </a:r>
            <a:endParaRPr lang="en-US" dirty="0"/>
          </a:p>
        </p:txBody>
      </p:sp>
      <p:sp>
        <p:nvSpPr>
          <p:cNvPr id="3" name="Content Placeholder 2"/>
          <p:cNvSpPr>
            <a:spLocks noGrp="1"/>
          </p:cNvSpPr>
          <p:nvPr>
            <p:ph idx="1"/>
          </p:nvPr>
        </p:nvSpPr>
        <p:spPr/>
        <p:txBody>
          <a:bodyPr/>
          <a:lstStyle/>
          <a:p>
            <a:r>
              <a:rPr lang="en-US" dirty="0"/>
              <a:t>Multiplication and division require to use two special purpose registers, the </a:t>
            </a:r>
            <a:r>
              <a:rPr lang="en-US" b="1" dirty="0">
                <a:solidFill>
                  <a:srgbClr val="FF0000"/>
                </a:solidFill>
              </a:rPr>
              <a:t>hi</a:t>
            </a:r>
            <a:r>
              <a:rPr lang="en-US" dirty="0"/>
              <a:t> and </a:t>
            </a:r>
            <a:r>
              <a:rPr lang="en-US" b="1" dirty="0">
                <a:solidFill>
                  <a:srgbClr val="FF0000"/>
                </a:solidFill>
              </a:rPr>
              <a:t>lo</a:t>
            </a:r>
            <a:r>
              <a:rPr lang="en-US" dirty="0"/>
              <a:t> registers. </a:t>
            </a:r>
            <a:endParaRPr lang="en-US" dirty="0"/>
          </a:p>
          <a:p>
            <a:pPr lvl="1"/>
            <a:r>
              <a:rPr lang="en-US" dirty="0"/>
              <a:t>not included in the 32 MIPS registers</a:t>
            </a:r>
            <a:endParaRPr lang="en-US" dirty="0"/>
          </a:p>
          <a:p>
            <a:pPr lvl="1"/>
            <a:r>
              <a:rPr lang="en-US" dirty="0"/>
              <a:t>not directly under programmer control</a:t>
            </a:r>
            <a:endParaRPr lang="en-US" dirty="0"/>
          </a:p>
          <a:p>
            <a:r>
              <a:rPr lang="en-US" dirty="0"/>
              <a:t>Multiplication is more complicated than addition because the result can require twice as many digits as the input values</a:t>
            </a:r>
            <a:endParaRPr lang="en-US" dirty="0"/>
          </a:p>
          <a:p>
            <a:pPr lvl="1"/>
            <a:r>
              <a:rPr lang="en-US" dirty="0"/>
              <a:t>99x99=9801 (2 two-digit numbers yield a four-digit number)</a:t>
            </a:r>
            <a:endParaRPr lang="en-US" dirty="0"/>
          </a:p>
          <a:p>
            <a:r>
              <a:rPr lang="en-US" dirty="0"/>
              <a:t>Division</a:t>
            </a:r>
            <a:r>
              <a:rPr lang="en-US" dirty="0"/>
              <a:t> (integer) is more complicated because the result has two parts: </a:t>
            </a:r>
            <a:r>
              <a:rPr lang="en-US" b="1" dirty="0"/>
              <a:t>quotient</a:t>
            </a:r>
            <a:r>
              <a:rPr lang="en-US" dirty="0"/>
              <a:t> and </a:t>
            </a:r>
            <a:r>
              <a:rPr lang="en-US" b="1" dirty="0"/>
              <a:t>remainder</a:t>
            </a:r>
            <a:endParaRPr lang="en-US" b="1"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pic>
        <p:nvPicPr>
          <p:cNvPr id="5" name="Picture 4"/>
          <p:cNvPicPr>
            <a:picLocks noChangeAspect="1"/>
          </p:cNvPicPr>
          <p:nvPr/>
        </p:nvPicPr>
        <p:blipFill>
          <a:blip r:embed="rId1"/>
          <a:stretch>
            <a:fillRect/>
          </a:stretch>
        </p:blipFill>
        <p:spPr>
          <a:xfrm>
            <a:off x="8184232" y="2060847"/>
            <a:ext cx="3009938" cy="136815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Multiplication and Division</a:t>
            </a:r>
            <a:endParaRPr lang="en-US" dirty="0"/>
          </a:p>
        </p:txBody>
      </p:sp>
      <p:sp>
        <p:nvSpPr>
          <p:cNvPr id="3" name="Content Placeholder 2"/>
          <p:cNvSpPr>
            <a:spLocks noGrp="1"/>
          </p:cNvSpPr>
          <p:nvPr>
            <p:ph idx="1"/>
          </p:nvPr>
        </p:nvSpPr>
        <p:spPr>
          <a:xfrm>
            <a:off x="591574" y="1087799"/>
            <a:ext cx="10972800" cy="5040560"/>
          </a:xfrm>
        </p:spPr>
        <p:txBody>
          <a:bodyPr/>
          <a:lstStyle/>
          <a:p>
            <a:r>
              <a:rPr lang="en-US" b="1" dirty="0" err="1"/>
              <a:t>mult</a:t>
            </a:r>
            <a:r>
              <a:rPr lang="en-US" b="1" dirty="0"/>
              <a:t> </a:t>
            </a:r>
            <a:r>
              <a:rPr lang="en-US" dirty="0"/>
              <a:t>$s0, $s1 </a:t>
            </a:r>
            <a:endParaRPr lang="en-US" baseline="-25000" dirty="0"/>
          </a:p>
          <a:p>
            <a:pPr lvl="1"/>
            <a:r>
              <a:rPr lang="en-US" dirty="0"/>
              <a:t>stores the result in the [hi, lo] register pair </a:t>
            </a:r>
            <a:endParaRPr lang="en-US" dirty="0"/>
          </a:p>
          <a:p>
            <a:pPr lvl="2"/>
            <a:r>
              <a:rPr lang="en-US" dirty="0"/>
              <a:t>high bits stored in </a:t>
            </a:r>
            <a:r>
              <a:rPr lang="en-US" b="1" dirty="0"/>
              <a:t>hi</a:t>
            </a:r>
            <a:r>
              <a:rPr lang="en-US" dirty="0"/>
              <a:t> and low bits stored in </a:t>
            </a:r>
            <a:r>
              <a:rPr lang="en-US" b="1" dirty="0"/>
              <a:t>lo</a:t>
            </a:r>
            <a:endParaRPr lang="en-US" baseline="-25000" dirty="0"/>
          </a:p>
          <a:p>
            <a:r>
              <a:rPr lang="en-US" b="1" dirty="0"/>
              <a:t>div </a:t>
            </a:r>
            <a:r>
              <a:rPr lang="en-US" dirty="0"/>
              <a:t>$s0, $s1 </a:t>
            </a:r>
            <a:r>
              <a:rPr lang="en-US" baseline="-25000" dirty="0"/>
              <a:t> </a:t>
            </a:r>
            <a:r>
              <a:rPr lang="en-US" dirty="0"/>
              <a:t>(s0 divided by s1)</a:t>
            </a:r>
            <a:endParaRPr lang="en-US" dirty="0"/>
          </a:p>
          <a:p>
            <a:pPr lvl="1"/>
            <a:r>
              <a:rPr lang="en-US" dirty="0"/>
              <a:t>stores the result in the [hi, lo] register pair</a:t>
            </a:r>
            <a:endParaRPr lang="en-US" dirty="0"/>
          </a:p>
          <a:p>
            <a:pPr lvl="2"/>
            <a:r>
              <a:rPr lang="en-US" dirty="0"/>
              <a:t>quotient in the </a:t>
            </a:r>
            <a:r>
              <a:rPr lang="en-US" b="1" dirty="0"/>
              <a:t>lo</a:t>
            </a:r>
            <a:r>
              <a:rPr lang="en-US" dirty="0"/>
              <a:t> and the remainder in the </a:t>
            </a:r>
            <a:r>
              <a:rPr lang="en-US" b="1" dirty="0"/>
              <a:t>hi</a:t>
            </a:r>
            <a:endParaRPr lang="en-US" b="1" dirty="0"/>
          </a:p>
          <a:p>
            <a:r>
              <a:rPr lang="en-US" b="1" dirty="0" err="1"/>
              <a:t>mfhi</a:t>
            </a:r>
            <a:r>
              <a:rPr lang="en-US" b="1" dirty="0"/>
              <a:t> </a:t>
            </a:r>
            <a:r>
              <a:rPr lang="en-US" dirty="0"/>
              <a:t>$s0</a:t>
            </a:r>
            <a:endParaRPr lang="en-US" baseline="-25000" dirty="0"/>
          </a:p>
          <a:p>
            <a:pPr lvl="1"/>
            <a:r>
              <a:rPr lang="en-US" dirty="0"/>
              <a:t>moves the value from the </a:t>
            </a:r>
            <a:r>
              <a:rPr lang="en-US" b="1" dirty="0"/>
              <a:t>hi</a:t>
            </a:r>
            <a:r>
              <a:rPr lang="en-US" dirty="0"/>
              <a:t> register into the s0 register</a:t>
            </a:r>
            <a:endParaRPr lang="en-US" dirty="0"/>
          </a:p>
          <a:p>
            <a:r>
              <a:rPr lang="en-US" b="1" dirty="0" err="1"/>
              <a:t>mflo</a:t>
            </a:r>
            <a:r>
              <a:rPr lang="en-US" b="1" dirty="0"/>
              <a:t> </a:t>
            </a:r>
            <a:r>
              <a:rPr lang="en-US" dirty="0"/>
              <a:t>$s0</a:t>
            </a:r>
            <a:endParaRPr lang="en-US" baseline="-25000" dirty="0"/>
          </a:p>
          <a:p>
            <a:pPr lvl="1"/>
            <a:r>
              <a:rPr lang="en-US" dirty="0"/>
              <a:t>moves the value from the </a:t>
            </a:r>
            <a:r>
              <a:rPr lang="en-US" b="1" dirty="0"/>
              <a:t>lo</a:t>
            </a:r>
            <a:r>
              <a:rPr lang="en-US" dirty="0"/>
              <a:t> register into the s0 register</a:t>
            </a:r>
            <a:endParaRPr lang="en-US" dirty="0"/>
          </a:p>
          <a:p>
            <a:pPr lvl="2"/>
            <a:endParaRPr lang="en-US" b="1"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
        <p:nvSpPr>
          <p:cNvPr id="5" name="Rectangle 4"/>
          <p:cNvSpPr/>
          <p:nvPr/>
        </p:nvSpPr>
        <p:spPr>
          <a:xfrm>
            <a:off x="8579070" y="2204864"/>
            <a:ext cx="3507386" cy="1569660"/>
          </a:xfrm>
          <a:prstGeom prst="rect">
            <a:avLst/>
          </a:prstGeom>
        </p:spPr>
        <p:txBody>
          <a:bodyPr wrap="square">
            <a:spAutoFit/>
          </a:bodyPr>
          <a:lstStyle/>
          <a:p>
            <a:r>
              <a:rPr lang="en-US" sz="2400" i="1" dirty="0"/>
              <a:t>There are other formats of multiplication and division instructions in MIPS, but we will not discuss them. </a:t>
            </a:r>
            <a:endParaRPr lang="en-US" sz="2400"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Shifts</a:t>
            </a:r>
            <a:endParaRPr lang="zh-CN" altLang="en-US" dirty="0"/>
          </a:p>
        </p:txBody>
      </p:sp>
      <p:sp>
        <p:nvSpPr>
          <p:cNvPr id="3" name="Content Placeholder 2"/>
          <p:cNvSpPr>
            <a:spLocks noGrp="1"/>
          </p:cNvSpPr>
          <p:nvPr>
            <p:ph idx="1"/>
          </p:nvPr>
        </p:nvSpPr>
        <p:spPr/>
        <p:txBody>
          <a:bodyPr/>
          <a:lstStyle/>
          <a:p>
            <a:r>
              <a:rPr lang="en-US" altLang="zh-CN" b="1" dirty="0" err="1"/>
              <a:t>sll</a:t>
            </a:r>
            <a:r>
              <a:rPr lang="en-US" altLang="zh-CN" dirty="0"/>
              <a:t> – logical shift left by n bits – multiplication by 2</a:t>
            </a:r>
            <a:r>
              <a:rPr lang="en-US" altLang="zh-CN" baseline="30000" dirty="0"/>
              <a:t>n</a:t>
            </a:r>
            <a:endParaRPr lang="en-US" altLang="zh-CN" baseline="30000" dirty="0"/>
          </a:p>
          <a:p>
            <a:endParaRPr lang="en-US" altLang="zh-CN" dirty="0"/>
          </a:p>
          <a:p>
            <a:endParaRPr lang="en-US" altLang="zh-CN" dirty="0"/>
          </a:p>
          <a:p>
            <a:r>
              <a:rPr lang="en-US" altLang="zh-CN" b="1" dirty="0" err="1"/>
              <a:t>srl</a:t>
            </a:r>
            <a:r>
              <a:rPr lang="en-US" altLang="zh-CN" dirty="0"/>
              <a:t> – logical shift right by n bits–unsigned division by 2</a:t>
            </a:r>
            <a:r>
              <a:rPr lang="en-US" altLang="zh-CN" baseline="30000" dirty="0"/>
              <a:t>n</a:t>
            </a:r>
            <a:endParaRPr lang="en-US" altLang="zh-CN" baseline="30000" dirty="0"/>
          </a:p>
          <a:p>
            <a:endParaRPr lang="en-US" altLang="zh-CN" dirty="0"/>
          </a:p>
          <a:p>
            <a:endParaRPr lang="en-US" altLang="zh-CN" dirty="0"/>
          </a:p>
          <a:p>
            <a:r>
              <a:rPr lang="en-US" altLang="zh-CN" b="1" dirty="0" err="1"/>
              <a:t>sra</a:t>
            </a:r>
            <a:r>
              <a:rPr lang="en-US" altLang="zh-CN" dirty="0"/>
              <a:t> – arithmetic shift right by n bits – signed division by 2</a:t>
            </a:r>
            <a:r>
              <a:rPr lang="en-US" altLang="zh-CN" baseline="30000" dirty="0"/>
              <a:t>n</a:t>
            </a:r>
            <a:endParaRPr lang="en-US" altLang="zh-CN" baseline="30000" dirty="0"/>
          </a:p>
          <a:p>
            <a:endParaRPr lang="en-US" altLang="zh-CN" dirty="0"/>
          </a:p>
        </p:txBody>
      </p:sp>
      <p:pic>
        <p:nvPicPr>
          <p:cNvPr id="5" name="Picture 4"/>
          <p:cNvPicPr>
            <a:picLocks noChangeAspect="1"/>
          </p:cNvPicPr>
          <p:nvPr/>
        </p:nvPicPr>
        <p:blipFill>
          <a:blip r:embed="rId1"/>
          <a:stretch>
            <a:fillRect/>
          </a:stretch>
        </p:blipFill>
        <p:spPr>
          <a:xfrm>
            <a:off x="8525255" y="2175087"/>
            <a:ext cx="3035195" cy="368957"/>
          </a:xfrm>
          <a:prstGeom prst="rect">
            <a:avLst/>
          </a:prstGeom>
        </p:spPr>
      </p:pic>
      <p:pic>
        <p:nvPicPr>
          <p:cNvPr id="7" name="Picture 6"/>
          <p:cNvPicPr>
            <a:picLocks noChangeAspect="1"/>
          </p:cNvPicPr>
          <p:nvPr/>
        </p:nvPicPr>
        <p:blipFill>
          <a:blip r:embed="rId2"/>
          <a:stretch>
            <a:fillRect/>
          </a:stretch>
        </p:blipFill>
        <p:spPr>
          <a:xfrm>
            <a:off x="8525255" y="4042510"/>
            <a:ext cx="2808312" cy="306242"/>
          </a:xfrm>
          <a:prstGeom prst="rect">
            <a:avLst/>
          </a:prstGeom>
        </p:spPr>
      </p:pic>
      <p:pic>
        <p:nvPicPr>
          <p:cNvPr id="9" name="Picture 8"/>
          <p:cNvPicPr>
            <a:picLocks noChangeAspect="1"/>
          </p:cNvPicPr>
          <p:nvPr/>
        </p:nvPicPr>
        <p:blipFill>
          <a:blip r:embed="rId3"/>
          <a:stretch>
            <a:fillRect/>
          </a:stretch>
        </p:blipFill>
        <p:spPr>
          <a:xfrm>
            <a:off x="8760296" y="5490550"/>
            <a:ext cx="2676837" cy="410768"/>
          </a:xfrm>
          <a:prstGeom prst="rect">
            <a:avLst/>
          </a:prstGeom>
        </p:spPr>
      </p:pic>
      <p:sp>
        <p:nvSpPr>
          <p:cNvPr id="4" name="Slide Number Placeholder 3"/>
          <p:cNvSpPr>
            <a:spLocks noGrp="1"/>
          </p:cNvSpPr>
          <p:nvPr>
            <p:ph type="sldNum" sz="quarter" idx="12"/>
          </p:nvPr>
        </p:nvSpPr>
        <p:spPr/>
        <p:txBody>
          <a:bodyPr/>
          <a:lstStyle/>
          <a:p>
            <a:fld id="{FDCE60BC-AB84-4281-ABF1-B144A22D58EB}" type="slidenum">
              <a:rPr lang="zh-CN" altLang="en-US" smtClean="0"/>
            </a:fld>
            <a:endParaRPr lang="zh-CN" altLang="en-US"/>
          </a:p>
        </p:txBody>
      </p:sp>
      <p:pic>
        <p:nvPicPr>
          <p:cNvPr id="10" name="Picture 9"/>
          <p:cNvPicPr>
            <a:picLocks noChangeAspect="1"/>
          </p:cNvPicPr>
          <p:nvPr/>
        </p:nvPicPr>
        <p:blipFill>
          <a:blip r:embed="rId4"/>
          <a:stretch>
            <a:fillRect/>
          </a:stretch>
        </p:blipFill>
        <p:spPr>
          <a:xfrm>
            <a:off x="350131" y="5512034"/>
            <a:ext cx="7850264" cy="432252"/>
          </a:xfrm>
          <a:prstGeom prst="rect">
            <a:avLst/>
          </a:prstGeom>
        </p:spPr>
      </p:pic>
      <p:pic>
        <p:nvPicPr>
          <p:cNvPr id="8" name="Picture 7"/>
          <p:cNvPicPr>
            <a:picLocks noChangeAspect="1"/>
          </p:cNvPicPr>
          <p:nvPr/>
        </p:nvPicPr>
        <p:blipFill>
          <a:blip r:embed="rId5"/>
          <a:stretch>
            <a:fillRect/>
          </a:stretch>
        </p:blipFill>
        <p:spPr>
          <a:xfrm>
            <a:off x="397368" y="3979506"/>
            <a:ext cx="7794316" cy="432251"/>
          </a:xfrm>
          <a:prstGeom prst="rect">
            <a:avLst/>
          </a:prstGeom>
        </p:spPr>
      </p:pic>
      <p:pic>
        <p:nvPicPr>
          <p:cNvPr id="12" name="Picture 11"/>
          <p:cNvPicPr>
            <a:picLocks noChangeAspect="1"/>
          </p:cNvPicPr>
          <p:nvPr/>
        </p:nvPicPr>
        <p:blipFill>
          <a:blip r:embed="rId6"/>
          <a:stretch>
            <a:fillRect/>
          </a:stretch>
        </p:blipFill>
        <p:spPr>
          <a:xfrm>
            <a:off x="479377" y="2096383"/>
            <a:ext cx="7632848" cy="44766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Move</a:t>
            </a:r>
            <a:endParaRPr lang="en-US" dirty="0"/>
          </a:p>
        </p:txBody>
      </p:sp>
      <p:sp>
        <p:nvSpPr>
          <p:cNvPr id="3" name="Content Placeholder 2"/>
          <p:cNvSpPr>
            <a:spLocks noGrp="1"/>
          </p:cNvSpPr>
          <p:nvPr>
            <p:ph idx="1"/>
          </p:nvPr>
        </p:nvSpPr>
        <p:spPr/>
        <p:txBody>
          <a:bodyPr/>
          <a:lstStyle/>
          <a:p>
            <a:r>
              <a:rPr lang="en-US" b="1" dirty="0"/>
              <a:t>move</a:t>
            </a:r>
            <a:r>
              <a:rPr lang="en-US" dirty="0"/>
              <a:t> $s1, $s2</a:t>
            </a:r>
            <a:endParaRPr lang="en-US" dirty="0"/>
          </a:p>
          <a:p>
            <a:pPr lvl="1"/>
            <a:r>
              <a:rPr lang="en-US" dirty="0"/>
              <a:t>Move from register $s2 to another register $s1</a:t>
            </a:r>
            <a:endParaRPr lang="en-US" dirty="0"/>
          </a:p>
          <a:p>
            <a:pPr lvl="1"/>
            <a:endParaRPr lang="en-US" dirty="0"/>
          </a:p>
          <a:p>
            <a:pPr lvl="1"/>
            <a:r>
              <a:rPr lang="en-US" dirty="0"/>
              <a:t>This is a </a:t>
            </a:r>
            <a:r>
              <a:rPr lang="en-US" dirty="0">
                <a:solidFill>
                  <a:srgbClr val="FF0000"/>
                </a:solidFill>
              </a:rPr>
              <a:t>pseudo-instruction</a:t>
            </a:r>
            <a:r>
              <a:rPr lang="en-US" dirty="0"/>
              <a:t>, which is implemented as</a:t>
            </a:r>
            <a:endParaRPr lang="en-US" dirty="0"/>
          </a:p>
          <a:p>
            <a:pPr marL="457200" lvl="1" indent="0">
              <a:buNone/>
            </a:pPr>
            <a:r>
              <a:rPr lang="en-US" dirty="0"/>
              <a:t>		</a:t>
            </a:r>
            <a:r>
              <a:rPr lang="en-US" dirty="0" err="1"/>
              <a:t>addu</a:t>
            </a:r>
            <a:r>
              <a:rPr lang="en-US" dirty="0"/>
              <a:t> $t0, $zero, $s0</a:t>
            </a:r>
            <a:endParaRPr lang="en-US" dirty="0"/>
          </a:p>
          <a:p>
            <a:pPr lvl="1"/>
            <a:endParaRPr lang="en-US" dirty="0"/>
          </a:p>
          <a:p>
            <a:pPr marL="457200" lvl="1" indent="0">
              <a:buNone/>
            </a:pPr>
            <a:r>
              <a:rPr lang="en-US" dirty="0"/>
              <a:t>(we will talk about pseudo-instruction later)</a:t>
            </a:r>
            <a:endParaRPr lang="en-US" dirty="0"/>
          </a:p>
          <a:p>
            <a:pPr lvl="1"/>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Data Operation Instruction</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Group 4"/>
          <p:cNvGrpSpPr/>
          <p:nvPr/>
        </p:nvGrpSpPr>
        <p:grpSpPr>
          <a:xfrm>
            <a:off x="716131" y="1750000"/>
            <a:ext cx="10759738" cy="2880320"/>
            <a:chOff x="1271464" y="2420888"/>
            <a:chExt cx="9823634" cy="2448272"/>
          </a:xfrm>
        </p:grpSpPr>
        <p:pic>
          <p:nvPicPr>
            <p:cNvPr id="6" name="Picture 5"/>
            <p:cNvPicPr>
              <a:picLocks noChangeAspect="1"/>
            </p:cNvPicPr>
            <p:nvPr/>
          </p:nvPicPr>
          <p:blipFill>
            <a:blip r:embed="rId1"/>
            <a:stretch>
              <a:fillRect/>
            </a:stretch>
          </p:blipFill>
          <p:spPr>
            <a:xfrm>
              <a:off x="1271464" y="2420888"/>
              <a:ext cx="9823634" cy="757416"/>
            </a:xfrm>
            <a:prstGeom prst="rect">
              <a:avLst/>
            </a:prstGeom>
          </p:spPr>
        </p:pic>
        <p:pic>
          <p:nvPicPr>
            <p:cNvPr id="7" name="Picture 6"/>
            <p:cNvPicPr>
              <a:picLocks noChangeAspect="1"/>
            </p:cNvPicPr>
            <p:nvPr/>
          </p:nvPicPr>
          <p:blipFill>
            <a:blip r:embed="rId2"/>
            <a:stretch>
              <a:fillRect/>
            </a:stretch>
          </p:blipFill>
          <p:spPr>
            <a:xfrm>
              <a:off x="1271464" y="3166397"/>
              <a:ext cx="9823634" cy="1702763"/>
            </a:xfrm>
            <a:prstGeom prst="rect">
              <a:avLst/>
            </a:prstGeom>
          </p:spPr>
        </p:pic>
      </p:grpSp>
      <p:pic>
        <p:nvPicPr>
          <p:cNvPr id="8" name="Picture 7"/>
          <p:cNvPicPr>
            <a:picLocks noChangeAspect="1"/>
          </p:cNvPicPr>
          <p:nvPr/>
        </p:nvPicPr>
        <p:blipFill>
          <a:blip r:embed="rId3"/>
          <a:stretch>
            <a:fillRect/>
          </a:stretch>
        </p:blipFill>
        <p:spPr>
          <a:xfrm>
            <a:off x="700825" y="1338563"/>
            <a:ext cx="10759738" cy="411438"/>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Operations in Details</a:t>
            </a:r>
            <a:endParaRPr lang="en-US" dirty="0"/>
          </a:p>
        </p:txBody>
      </p:sp>
      <p:sp>
        <p:nvSpPr>
          <p:cNvPr id="3" name="Content Placeholder 2"/>
          <p:cNvSpPr>
            <a:spLocks noGrp="1"/>
          </p:cNvSpPr>
          <p:nvPr>
            <p:ph idx="1"/>
          </p:nvPr>
        </p:nvSpPr>
        <p:spPr/>
        <p:txBody>
          <a:bodyPr/>
          <a:lstStyle/>
          <a:p>
            <a:pPr marL="0" indent="0">
              <a:buNone/>
            </a:pPr>
            <a:r>
              <a:rPr lang="en-US" sz="1800" dirty="0"/>
              <a:t>1. </a:t>
            </a:r>
            <a:r>
              <a:rPr lang="en-US" sz="1800" b="1" dirty="0">
                <a:solidFill>
                  <a:srgbClr val="C00000"/>
                </a:solidFill>
              </a:rPr>
              <a:t>Program Counter</a:t>
            </a:r>
            <a:r>
              <a:rPr lang="en-US" sz="1800" dirty="0"/>
              <a:t> </a:t>
            </a:r>
            <a:r>
              <a:rPr lang="en-US" sz="1800" b="1" dirty="0">
                <a:solidFill>
                  <a:srgbClr val="C00000"/>
                </a:solidFill>
              </a:rPr>
              <a:t>(PC)</a:t>
            </a:r>
            <a:r>
              <a:rPr lang="en-US" sz="1800" dirty="0"/>
              <a:t> holds</a:t>
            </a:r>
            <a:endParaRPr lang="en-US" sz="1800" dirty="0"/>
          </a:p>
          <a:p>
            <a:pPr marL="0" indent="0">
              <a:buNone/>
            </a:pPr>
            <a:r>
              <a:rPr lang="en-US" sz="1800" dirty="0"/>
              <a:t>    the instruction address.</a:t>
            </a:r>
            <a:endParaRPr lang="en-US" sz="1800"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12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16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20</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24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28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32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861435" y="148526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4012565" y="204152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861435" y="4940935"/>
            <a:ext cx="2232660" cy="840740"/>
            <a:chOff x="5291" y="7895"/>
            <a:chExt cx="3516" cy="1324"/>
          </a:xfrm>
        </p:grpSpPr>
        <p:sp>
          <p:nvSpPr>
            <p:cNvPr id="8" name="矩形 7"/>
            <p:cNvSpPr/>
            <p:nvPr/>
          </p:nvSpPr>
          <p:spPr>
            <a:xfrm>
              <a:off x="5291" y="7895"/>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chemeClr val="bg1"/>
            </a:solidFill>
            <a:ln>
              <a:solidFill>
                <a:schemeClr val="tx1"/>
              </a:solidFill>
            </a:ln>
          </p:spPr>
          <p:txBody>
            <a:bodyPr wrap="square" rtlCol="0">
              <a:spAutoFit/>
            </a:bodyPr>
            <a:lstStyle/>
            <a:p>
              <a:endParaRPr lang="zh-CN" altLang="en-US"/>
            </a:p>
          </p:txBody>
        </p:sp>
      </p:grpSp>
      <p:grpSp>
        <p:nvGrpSpPr>
          <p:cNvPr id="17" name="组合 16"/>
          <p:cNvGrpSpPr/>
          <p:nvPr/>
        </p:nvGrpSpPr>
        <p:grpSpPr>
          <a:xfrm>
            <a:off x="6312535" y="1268095"/>
            <a:ext cx="2383790" cy="931545"/>
            <a:chOff x="5291" y="7895"/>
            <a:chExt cx="3754" cy="1467"/>
          </a:xfrm>
        </p:grpSpPr>
        <p:sp>
          <p:nvSpPr>
            <p:cNvPr id="18" name="矩形 17"/>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518" y="7895"/>
              <a:ext cx="3507" cy="582"/>
            </a:xfrm>
            <a:prstGeom prst="rect">
              <a:avLst/>
            </a:prstGeom>
            <a:noFill/>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
          <p:nvSpPr>
            <p:cNvPr id="20" name="文本框 19"/>
            <p:cNvSpPr txBox="1"/>
            <p:nvPr/>
          </p:nvSpPr>
          <p:spPr>
            <a:xfrm>
              <a:off x="5600" y="8635"/>
              <a:ext cx="3247" cy="580"/>
            </a:xfrm>
            <a:prstGeom prst="rect">
              <a:avLst/>
            </a:prstGeom>
            <a:solidFill>
              <a:schemeClr val="bg1"/>
            </a:solidFill>
            <a:ln>
              <a:solidFill>
                <a:schemeClr val="tx1"/>
              </a:solidFill>
            </a:ln>
          </p:spPr>
          <p:txBody>
            <a:bodyPr wrap="square" rtlCol="0">
              <a:spAutoFit/>
            </a:bodyPr>
            <a:lstStyle/>
            <a:p>
              <a:r>
                <a:rPr lang="en-US" altLang="zh-CN"/>
                <a:t>Instruction address</a:t>
              </a:r>
              <a:endParaRPr lang="en-US" altLang="zh-CN"/>
            </a:p>
          </p:txBody>
        </p:sp>
      </p:grpSp>
      <p:cxnSp>
        <p:nvCxnSpPr>
          <p:cNvPr id="21" name="直接箭头连接符 20"/>
          <p:cNvCxnSpPr/>
          <p:nvPr/>
        </p:nvCxnSpPr>
        <p:spPr>
          <a:xfrm flipV="1">
            <a:off x="8688705" y="1772285"/>
            <a:ext cx="431800" cy="6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803042" y="5229200"/>
            <a:ext cx="2864951" cy="369332"/>
          </a:xfrm>
          <a:prstGeom prst="rect">
            <a:avLst/>
          </a:prstGeom>
        </p:spPr>
        <p:txBody>
          <a:bodyPr wrap="none">
            <a:spAutoFit/>
          </a:bodyPr>
          <a:lstStyle/>
          <a:p>
            <a:r>
              <a:rPr lang="en-US" dirty="0">
                <a:solidFill>
                  <a:srgbClr val="EA4335"/>
                </a:solidFill>
                <a:latin typeface="Arial" panose="020B0604020202020204" pitchFamily="34" charset="0"/>
              </a:rPr>
              <a:t>ALU: Arithmetic Logic Unit</a:t>
            </a:r>
            <a:endParaRPr lang="fr-FR"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Operations in Details</a:t>
            </a:r>
            <a:endParaRPr lang="en-US" dirty="0"/>
          </a:p>
        </p:txBody>
      </p:sp>
      <p:sp>
        <p:nvSpPr>
          <p:cNvPr id="3" name="Content Placeholder 2"/>
          <p:cNvSpPr>
            <a:spLocks noGrp="1"/>
          </p:cNvSpPr>
          <p:nvPr>
            <p:ph idx="1"/>
          </p:nvPr>
        </p:nvSpPr>
        <p:spPr/>
        <p:txBody>
          <a:bodyPr/>
          <a:lstStyle/>
          <a:p>
            <a:pPr marL="0" indent="0">
              <a:buNone/>
            </a:pPr>
            <a:r>
              <a:rPr lang="en-US" sz="1800" dirty="0"/>
              <a:t>1. </a:t>
            </a:r>
            <a:r>
              <a:rPr lang="en-US" sz="1800" b="1" dirty="0">
                <a:solidFill>
                  <a:srgbClr val="C00000"/>
                </a:solidFill>
              </a:rPr>
              <a:t>Program Counter</a:t>
            </a:r>
            <a:r>
              <a:rPr lang="en-US" sz="1800" dirty="0"/>
              <a:t> </a:t>
            </a:r>
            <a:r>
              <a:rPr lang="en-US" sz="1800" b="1" dirty="0">
                <a:solidFill>
                  <a:srgbClr val="C00000"/>
                </a:solidFill>
              </a:rPr>
              <a:t>(PC)</a:t>
            </a:r>
            <a:r>
              <a:rPr lang="en-US" sz="1800" dirty="0"/>
              <a:t> holds</a:t>
            </a:r>
            <a:endParaRPr lang="en-US" sz="1800" dirty="0"/>
          </a:p>
          <a:p>
            <a:pPr marL="0" indent="0">
              <a:buNone/>
            </a:pPr>
            <a:r>
              <a:rPr lang="en-US" sz="1800" dirty="0"/>
              <a:t>    the instruction address.</a:t>
            </a:r>
            <a:endParaRPr lang="en-US" sz="1800" dirty="0"/>
          </a:p>
          <a:p>
            <a:pPr marL="0" indent="0">
              <a:buNone/>
            </a:pPr>
            <a:r>
              <a:rPr lang="en-US" sz="1800" dirty="0"/>
              <a:t>2. Instructions are fetched </a:t>
            </a:r>
            <a:endParaRPr lang="en-US" sz="1800" dirty="0"/>
          </a:p>
          <a:p>
            <a:pPr marL="0" indent="0">
              <a:buNone/>
            </a:pPr>
            <a:r>
              <a:rPr lang="en-US" sz="1800" dirty="0"/>
              <a:t>    from memory</a:t>
            </a:r>
            <a:endParaRPr lang="en-US" sz="1800"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12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16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20</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24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28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32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861435" y="148526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4012565" y="204152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861435" y="4940935"/>
            <a:ext cx="2232660" cy="840740"/>
            <a:chOff x="5291" y="7895"/>
            <a:chExt cx="3516" cy="1324"/>
          </a:xfrm>
        </p:grpSpPr>
        <p:sp>
          <p:nvSpPr>
            <p:cNvPr id="8" name="矩形 7"/>
            <p:cNvSpPr/>
            <p:nvPr/>
          </p:nvSpPr>
          <p:spPr>
            <a:xfrm>
              <a:off x="5291" y="7895"/>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chemeClr val="bg1"/>
            </a:solidFill>
            <a:ln>
              <a:solidFill>
                <a:schemeClr val="tx1"/>
              </a:solidFill>
            </a:ln>
          </p:spPr>
          <p:txBody>
            <a:bodyPr wrap="square" rtlCol="0">
              <a:spAutoFit/>
            </a:bodyPr>
            <a:lstStyle/>
            <a:p>
              <a:endParaRPr lang="zh-CN" altLang="en-US"/>
            </a:p>
          </p:txBody>
        </p:sp>
      </p:grpSp>
      <p:grpSp>
        <p:nvGrpSpPr>
          <p:cNvPr id="17" name="组合 16"/>
          <p:cNvGrpSpPr/>
          <p:nvPr/>
        </p:nvGrpSpPr>
        <p:grpSpPr>
          <a:xfrm>
            <a:off x="6312535" y="1268095"/>
            <a:ext cx="2383790" cy="931545"/>
            <a:chOff x="5291" y="7895"/>
            <a:chExt cx="3754" cy="1467"/>
          </a:xfrm>
        </p:grpSpPr>
        <p:sp>
          <p:nvSpPr>
            <p:cNvPr id="18" name="矩形 17"/>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518" y="7895"/>
              <a:ext cx="3507" cy="582"/>
            </a:xfrm>
            <a:prstGeom prst="rect">
              <a:avLst/>
            </a:prstGeom>
            <a:noFill/>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
          <p:nvSpPr>
            <p:cNvPr id="20" name="文本框 19"/>
            <p:cNvSpPr txBox="1"/>
            <p:nvPr/>
          </p:nvSpPr>
          <p:spPr>
            <a:xfrm>
              <a:off x="5600" y="8635"/>
              <a:ext cx="3247" cy="580"/>
            </a:xfrm>
            <a:prstGeom prst="rect">
              <a:avLst/>
            </a:prstGeom>
            <a:solidFill>
              <a:schemeClr val="bg1"/>
            </a:solidFill>
            <a:ln>
              <a:solidFill>
                <a:schemeClr val="tx1"/>
              </a:solidFill>
            </a:ln>
          </p:spPr>
          <p:txBody>
            <a:bodyPr wrap="square" rtlCol="0">
              <a:spAutoFit/>
            </a:bodyPr>
            <a:lstStyle/>
            <a:p>
              <a:r>
                <a:rPr lang="en-US" altLang="zh-CN"/>
                <a:t>Instruction address</a:t>
              </a:r>
              <a:endParaRPr lang="en-US" altLang="zh-CN"/>
            </a:p>
          </p:txBody>
        </p:sp>
      </p:grpSp>
      <p:cxnSp>
        <p:nvCxnSpPr>
          <p:cNvPr id="21" name="直接箭头连接符 20"/>
          <p:cNvCxnSpPr/>
          <p:nvPr/>
        </p:nvCxnSpPr>
        <p:spPr>
          <a:xfrm flipV="1">
            <a:off x="8688705" y="1772285"/>
            <a:ext cx="431800" cy="6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319520" y="2425065"/>
            <a:ext cx="2423160" cy="931545"/>
            <a:chOff x="5291" y="7895"/>
            <a:chExt cx="3816" cy="1467"/>
          </a:xfrm>
        </p:grpSpPr>
        <p:sp>
          <p:nvSpPr>
            <p:cNvPr id="23" name="矩形 22"/>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28"/>
            </a:xfrm>
            <a:prstGeom prst="rect">
              <a:avLst/>
            </a:prstGeom>
            <a:noFill/>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chemeClr val="bg1"/>
            </a:solidFill>
            <a:ln>
              <a:solidFill>
                <a:schemeClr val="tx1"/>
              </a:solidFill>
            </a:ln>
          </p:spPr>
          <p:txBody>
            <a:bodyPr wrap="square" rtlCol="0">
              <a:spAutoFit/>
            </a:bodyPr>
            <a:lstStyle/>
            <a:p>
              <a:r>
                <a:rPr lang="en-US" altLang="zh-CN"/>
                <a:t>Current instruction</a:t>
              </a:r>
              <a:endParaRPr lang="en-US" altLang="zh-CN"/>
            </a:p>
          </p:txBody>
        </p:sp>
      </p:grpSp>
      <p:cxnSp>
        <p:nvCxnSpPr>
          <p:cNvPr id="26" name="直接箭头连接符 25"/>
          <p:cNvCxnSpPr/>
          <p:nvPr/>
        </p:nvCxnSpPr>
        <p:spPr>
          <a:xfrm flipH="1">
            <a:off x="8683625" y="2853690"/>
            <a:ext cx="431800" cy="1651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Operations in Details</a:t>
            </a:r>
            <a:endParaRPr lang="en-US" dirty="0"/>
          </a:p>
        </p:txBody>
      </p:sp>
      <p:sp>
        <p:nvSpPr>
          <p:cNvPr id="3" name="Content Placeholder 2"/>
          <p:cNvSpPr>
            <a:spLocks noGrp="1"/>
          </p:cNvSpPr>
          <p:nvPr>
            <p:ph idx="1"/>
          </p:nvPr>
        </p:nvSpPr>
        <p:spPr/>
        <p:txBody>
          <a:bodyPr/>
          <a:lstStyle/>
          <a:p>
            <a:pPr marL="0" indent="0">
              <a:buNone/>
            </a:pPr>
            <a:r>
              <a:rPr lang="en-US" sz="1800" dirty="0"/>
              <a:t>1. </a:t>
            </a:r>
            <a:r>
              <a:rPr lang="en-US" sz="1800" b="1" dirty="0">
                <a:solidFill>
                  <a:srgbClr val="C00000"/>
                </a:solidFill>
              </a:rPr>
              <a:t>Program Counter</a:t>
            </a:r>
            <a:r>
              <a:rPr lang="en-US" sz="1800" dirty="0"/>
              <a:t> </a:t>
            </a:r>
            <a:r>
              <a:rPr lang="en-US" sz="1800" b="1" dirty="0">
                <a:solidFill>
                  <a:srgbClr val="C00000"/>
                </a:solidFill>
              </a:rPr>
              <a:t>(PC)</a:t>
            </a:r>
            <a:r>
              <a:rPr lang="en-US" sz="1800" dirty="0"/>
              <a:t> holds</a:t>
            </a:r>
            <a:endParaRPr lang="en-US" sz="1800" dirty="0"/>
          </a:p>
          <a:p>
            <a:pPr marL="0" indent="0">
              <a:buNone/>
            </a:pPr>
            <a:r>
              <a:rPr lang="en-US" sz="1800" dirty="0"/>
              <a:t>    the instruction address.</a:t>
            </a:r>
            <a:endParaRPr lang="en-US" sz="1800" dirty="0"/>
          </a:p>
          <a:p>
            <a:pPr marL="0" indent="0">
              <a:buNone/>
            </a:pPr>
            <a:r>
              <a:rPr lang="en-US" sz="1800" dirty="0"/>
              <a:t>2. Instructions are fetched </a:t>
            </a:r>
            <a:endParaRPr lang="en-US" sz="1800" dirty="0"/>
          </a:p>
          <a:p>
            <a:pPr marL="0" indent="0">
              <a:buNone/>
            </a:pPr>
            <a:r>
              <a:rPr lang="en-US" sz="1800" dirty="0"/>
              <a:t>    from memory</a:t>
            </a:r>
            <a:endParaRPr lang="en-US" sz="1800" dirty="0"/>
          </a:p>
          <a:p>
            <a:pPr marL="0" indent="0">
              <a:buNone/>
            </a:pPr>
            <a:r>
              <a:rPr lang="en-US" sz="1800" dirty="0"/>
              <a:t>3. </a:t>
            </a:r>
            <a:r>
              <a:rPr lang="en-US" sz="1800" b="1" dirty="0">
                <a:solidFill>
                  <a:srgbClr val="C00000"/>
                </a:solidFill>
              </a:rPr>
              <a:t>Control </a:t>
            </a:r>
            <a:r>
              <a:rPr lang="en-US" sz="1800" dirty="0"/>
              <a:t>logic decodes the</a:t>
            </a:r>
            <a:endParaRPr lang="en-US" sz="1800" dirty="0"/>
          </a:p>
          <a:p>
            <a:pPr marL="0" indent="0">
              <a:buNone/>
            </a:pPr>
            <a:r>
              <a:rPr lang="en-US" sz="1800" dirty="0"/>
              <a:t>    </a:t>
            </a:r>
            <a:r>
              <a:rPr lang="en-US" sz="1800" dirty="0">
                <a:sym typeface="+mn-ea"/>
              </a:rPr>
              <a:t>instruction and tells the ALU</a:t>
            </a:r>
            <a:endParaRPr lang="en-US" sz="1800" dirty="0">
              <a:sym typeface="+mn-ea"/>
            </a:endParaRPr>
          </a:p>
          <a:p>
            <a:pPr marL="0" indent="0">
              <a:buNone/>
            </a:pPr>
            <a:r>
              <a:rPr lang="en-US" sz="1800" dirty="0"/>
              <a:t>    and Register File what to do</a:t>
            </a:r>
            <a:endParaRPr lang="en-US" sz="1800"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12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16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20</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24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28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32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861435" y="148526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4012565" y="204152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861435" y="4940935"/>
            <a:ext cx="2232660" cy="840740"/>
            <a:chOff x="5291" y="7895"/>
            <a:chExt cx="3516" cy="1324"/>
          </a:xfrm>
        </p:grpSpPr>
        <p:sp>
          <p:nvSpPr>
            <p:cNvPr id="8" name="矩形 7"/>
            <p:cNvSpPr/>
            <p:nvPr/>
          </p:nvSpPr>
          <p:spPr>
            <a:xfrm>
              <a:off x="5291" y="7895"/>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chemeClr val="bg1"/>
            </a:solidFill>
            <a:ln>
              <a:solidFill>
                <a:schemeClr val="tx1"/>
              </a:solidFill>
            </a:ln>
          </p:spPr>
          <p:txBody>
            <a:bodyPr wrap="square" rtlCol="0">
              <a:spAutoFit/>
            </a:bodyPr>
            <a:lstStyle/>
            <a:p>
              <a:endParaRPr lang="zh-CN" altLang="en-US"/>
            </a:p>
          </p:txBody>
        </p:sp>
      </p:grpSp>
      <p:grpSp>
        <p:nvGrpSpPr>
          <p:cNvPr id="17" name="组合 16"/>
          <p:cNvGrpSpPr/>
          <p:nvPr/>
        </p:nvGrpSpPr>
        <p:grpSpPr>
          <a:xfrm>
            <a:off x="6312535" y="1268095"/>
            <a:ext cx="2383790" cy="931545"/>
            <a:chOff x="5291" y="7895"/>
            <a:chExt cx="3754" cy="1467"/>
          </a:xfrm>
        </p:grpSpPr>
        <p:sp>
          <p:nvSpPr>
            <p:cNvPr id="18" name="矩形 17"/>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518" y="7895"/>
              <a:ext cx="3507" cy="582"/>
            </a:xfrm>
            <a:prstGeom prst="rect">
              <a:avLst/>
            </a:prstGeom>
            <a:noFill/>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
          <p:nvSpPr>
            <p:cNvPr id="20" name="文本框 19"/>
            <p:cNvSpPr txBox="1"/>
            <p:nvPr/>
          </p:nvSpPr>
          <p:spPr>
            <a:xfrm>
              <a:off x="5600" y="8635"/>
              <a:ext cx="3247" cy="580"/>
            </a:xfrm>
            <a:prstGeom prst="rect">
              <a:avLst/>
            </a:prstGeom>
            <a:solidFill>
              <a:schemeClr val="bg1"/>
            </a:solidFill>
            <a:ln>
              <a:solidFill>
                <a:schemeClr val="tx1"/>
              </a:solidFill>
            </a:ln>
          </p:spPr>
          <p:txBody>
            <a:bodyPr wrap="square" rtlCol="0">
              <a:spAutoFit/>
            </a:bodyPr>
            <a:lstStyle/>
            <a:p>
              <a:r>
                <a:rPr lang="en-US" altLang="zh-CN"/>
                <a:t>Instruction address</a:t>
              </a:r>
              <a:endParaRPr lang="en-US" altLang="zh-CN"/>
            </a:p>
          </p:txBody>
        </p:sp>
      </p:grpSp>
      <p:cxnSp>
        <p:nvCxnSpPr>
          <p:cNvPr id="21" name="直接箭头连接符 20"/>
          <p:cNvCxnSpPr/>
          <p:nvPr/>
        </p:nvCxnSpPr>
        <p:spPr>
          <a:xfrm flipV="1">
            <a:off x="8688705" y="1772285"/>
            <a:ext cx="431800" cy="6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319520" y="2425065"/>
            <a:ext cx="2423160" cy="931545"/>
            <a:chOff x="5291" y="7895"/>
            <a:chExt cx="3816" cy="1467"/>
          </a:xfrm>
        </p:grpSpPr>
        <p:sp>
          <p:nvSpPr>
            <p:cNvPr id="23" name="矩形 22"/>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28"/>
            </a:xfrm>
            <a:prstGeom prst="rect">
              <a:avLst/>
            </a:prstGeom>
            <a:noFill/>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chemeClr val="bg1"/>
            </a:solidFill>
            <a:ln>
              <a:solidFill>
                <a:schemeClr val="tx1"/>
              </a:solidFill>
            </a:ln>
          </p:spPr>
          <p:txBody>
            <a:bodyPr wrap="square" rtlCol="0">
              <a:spAutoFit/>
            </a:bodyPr>
            <a:lstStyle/>
            <a:p>
              <a:r>
                <a:rPr lang="en-US" altLang="zh-CN"/>
                <a:t>Current instruction</a:t>
              </a:r>
              <a:endParaRPr lang="en-US" altLang="zh-CN"/>
            </a:p>
          </p:txBody>
        </p:sp>
      </p:grpSp>
      <p:cxnSp>
        <p:nvCxnSpPr>
          <p:cNvPr id="26" name="直接箭头连接符 25"/>
          <p:cNvCxnSpPr/>
          <p:nvPr/>
        </p:nvCxnSpPr>
        <p:spPr>
          <a:xfrm flipH="1">
            <a:off x="8683625" y="2853690"/>
            <a:ext cx="431800" cy="1651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6653530" y="3860800"/>
            <a:ext cx="1800225" cy="129603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9" name="直接箭头连接符 28"/>
          <p:cNvCxnSpPr>
            <a:stCxn id="25" idx="2"/>
            <a:endCxn id="27" idx="0"/>
          </p:cNvCxnSpPr>
          <p:nvPr/>
        </p:nvCxnSpPr>
        <p:spPr>
          <a:xfrm>
            <a:off x="7546975" y="3263265"/>
            <a:ext cx="6985" cy="5975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Operations in Details</a:t>
            </a:r>
            <a:endParaRPr lang="en-US" dirty="0"/>
          </a:p>
        </p:txBody>
      </p:sp>
      <p:sp>
        <p:nvSpPr>
          <p:cNvPr id="3" name="Content Placeholder 2"/>
          <p:cNvSpPr>
            <a:spLocks noGrp="1"/>
          </p:cNvSpPr>
          <p:nvPr>
            <p:ph idx="1"/>
          </p:nvPr>
        </p:nvSpPr>
        <p:spPr/>
        <p:txBody>
          <a:bodyPr/>
          <a:lstStyle/>
          <a:p>
            <a:pPr marL="0" indent="0">
              <a:buNone/>
            </a:pPr>
            <a:r>
              <a:rPr lang="en-US" sz="1800" dirty="0"/>
              <a:t>1. </a:t>
            </a:r>
            <a:r>
              <a:rPr lang="en-US" sz="1800" b="1" dirty="0">
                <a:solidFill>
                  <a:srgbClr val="C00000"/>
                </a:solidFill>
              </a:rPr>
              <a:t>Program Counter</a:t>
            </a:r>
            <a:r>
              <a:rPr lang="en-US" sz="1800" dirty="0"/>
              <a:t> </a:t>
            </a:r>
            <a:r>
              <a:rPr lang="en-US" sz="1800" b="1" dirty="0">
                <a:solidFill>
                  <a:srgbClr val="C00000"/>
                </a:solidFill>
              </a:rPr>
              <a:t>(PC)</a:t>
            </a:r>
            <a:r>
              <a:rPr lang="en-US" sz="1800" dirty="0"/>
              <a:t> holds</a:t>
            </a:r>
            <a:endParaRPr lang="en-US" sz="1800" dirty="0"/>
          </a:p>
          <a:p>
            <a:pPr marL="0" indent="0">
              <a:buNone/>
            </a:pPr>
            <a:r>
              <a:rPr lang="en-US" sz="1800" dirty="0"/>
              <a:t>    the instruction address.</a:t>
            </a:r>
            <a:endParaRPr lang="en-US" sz="1800" dirty="0"/>
          </a:p>
          <a:p>
            <a:pPr marL="0" indent="0">
              <a:buNone/>
            </a:pPr>
            <a:r>
              <a:rPr lang="en-US" sz="1800" dirty="0"/>
              <a:t>2. Instructions are fetched </a:t>
            </a:r>
            <a:endParaRPr lang="en-US" sz="1800" dirty="0"/>
          </a:p>
          <a:p>
            <a:pPr marL="0" indent="0">
              <a:buNone/>
            </a:pPr>
            <a:r>
              <a:rPr lang="en-US" sz="1800" dirty="0"/>
              <a:t>    from memory</a:t>
            </a:r>
            <a:endParaRPr lang="en-US" sz="1800" dirty="0"/>
          </a:p>
          <a:p>
            <a:pPr marL="0" indent="0">
              <a:buNone/>
            </a:pPr>
            <a:r>
              <a:rPr lang="en-US" sz="1800" dirty="0"/>
              <a:t>3. </a:t>
            </a:r>
            <a:r>
              <a:rPr lang="en-US" sz="1800" b="1" dirty="0">
                <a:solidFill>
                  <a:srgbClr val="C00000"/>
                </a:solidFill>
              </a:rPr>
              <a:t>Control </a:t>
            </a:r>
            <a:r>
              <a:rPr lang="en-US" sz="1800" dirty="0"/>
              <a:t>logic decodes the</a:t>
            </a:r>
            <a:endParaRPr lang="en-US" sz="1800" dirty="0"/>
          </a:p>
          <a:p>
            <a:pPr marL="0" indent="0">
              <a:buNone/>
            </a:pPr>
            <a:r>
              <a:rPr lang="en-US" sz="1800" dirty="0"/>
              <a:t>    </a:t>
            </a:r>
            <a:r>
              <a:rPr lang="en-US" sz="1800" dirty="0">
                <a:sym typeface="+mn-ea"/>
              </a:rPr>
              <a:t>instruction and tells the ALU</a:t>
            </a:r>
            <a:endParaRPr lang="en-US" sz="1800" dirty="0">
              <a:sym typeface="+mn-ea"/>
            </a:endParaRPr>
          </a:p>
          <a:p>
            <a:pPr marL="0" indent="0">
              <a:buNone/>
            </a:pPr>
            <a:r>
              <a:rPr lang="en-US" sz="1800" dirty="0"/>
              <a:t>    and Register File what to do</a:t>
            </a:r>
            <a:endParaRPr lang="en-US" sz="1800"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12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16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20</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24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28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32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861435" y="148526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4012565" y="204152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861435" y="4940935"/>
            <a:ext cx="2232660" cy="840740"/>
            <a:chOff x="5291" y="7895"/>
            <a:chExt cx="3516" cy="1324"/>
          </a:xfrm>
        </p:grpSpPr>
        <p:sp>
          <p:nvSpPr>
            <p:cNvPr id="8" name="矩形 7"/>
            <p:cNvSpPr/>
            <p:nvPr/>
          </p:nvSpPr>
          <p:spPr>
            <a:xfrm>
              <a:off x="5291" y="7895"/>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chemeClr val="bg1"/>
            </a:solidFill>
            <a:ln>
              <a:solidFill>
                <a:schemeClr val="tx1"/>
              </a:solidFill>
            </a:ln>
          </p:spPr>
          <p:txBody>
            <a:bodyPr wrap="square" rtlCol="0">
              <a:spAutoFit/>
            </a:bodyPr>
            <a:lstStyle/>
            <a:p>
              <a:endParaRPr lang="zh-CN" altLang="en-US"/>
            </a:p>
          </p:txBody>
        </p:sp>
      </p:grpSp>
      <p:grpSp>
        <p:nvGrpSpPr>
          <p:cNvPr id="17" name="组合 16"/>
          <p:cNvGrpSpPr/>
          <p:nvPr/>
        </p:nvGrpSpPr>
        <p:grpSpPr>
          <a:xfrm>
            <a:off x="6312535" y="1268095"/>
            <a:ext cx="2383790" cy="931545"/>
            <a:chOff x="5291" y="7895"/>
            <a:chExt cx="3754" cy="1467"/>
          </a:xfrm>
        </p:grpSpPr>
        <p:sp>
          <p:nvSpPr>
            <p:cNvPr id="18" name="矩形 17"/>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518" y="7895"/>
              <a:ext cx="3507" cy="582"/>
            </a:xfrm>
            <a:prstGeom prst="rect">
              <a:avLst/>
            </a:prstGeom>
            <a:noFill/>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
          <p:nvSpPr>
            <p:cNvPr id="20" name="文本框 19"/>
            <p:cNvSpPr txBox="1"/>
            <p:nvPr/>
          </p:nvSpPr>
          <p:spPr>
            <a:xfrm>
              <a:off x="5600" y="8635"/>
              <a:ext cx="3247" cy="580"/>
            </a:xfrm>
            <a:prstGeom prst="rect">
              <a:avLst/>
            </a:prstGeom>
            <a:solidFill>
              <a:schemeClr val="bg1"/>
            </a:solidFill>
            <a:ln>
              <a:solidFill>
                <a:schemeClr val="tx1"/>
              </a:solidFill>
            </a:ln>
          </p:spPr>
          <p:txBody>
            <a:bodyPr wrap="square" rtlCol="0">
              <a:spAutoFit/>
            </a:bodyPr>
            <a:lstStyle/>
            <a:p>
              <a:r>
                <a:rPr lang="en-US" altLang="zh-CN"/>
                <a:t>Instruction address</a:t>
              </a:r>
              <a:endParaRPr lang="en-US" altLang="zh-CN"/>
            </a:p>
          </p:txBody>
        </p:sp>
      </p:grpSp>
      <p:cxnSp>
        <p:nvCxnSpPr>
          <p:cNvPr id="21" name="直接箭头连接符 20"/>
          <p:cNvCxnSpPr/>
          <p:nvPr/>
        </p:nvCxnSpPr>
        <p:spPr>
          <a:xfrm flipV="1">
            <a:off x="8688705" y="1772285"/>
            <a:ext cx="431800" cy="6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319520" y="2425065"/>
            <a:ext cx="2423160" cy="931545"/>
            <a:chOff x="5291" y="7895"/>
            <a:chExt cx="3816" cy="1467"/>
          </a:xfrm>
        </p:grpSpPr>
        <p:sp>
          <p:nvSpPr>
            <p:cNvPr id="23" name="矩形 22"/>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28"/>
            </a:xfrm>
            <a:prstGeom prst="rect">
              <a:avLst/>
            </a:prstGeom>
            <a:noFill/>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chemeClr val="bg1"/>
            </a:solidFill>
            <a:ln>
              <a:solidFill>
                <a:schemeClr val="tx1"/>
              </a:solidFill>
            </a:ln>
          </p:spPr>
          <p:txBody>
            <a:bodyPr wrap="square" rtlCol="0">
              <a:spAutoFit/>
            </a:bodyPr>
            <a:lstStyle/>
            <a:p>
              <a:r>
                <a:rPr lang="en-US" altLang="zh-CN"/>
                <a:t>Current instruction</a:t>
              </a:r>
              <a:endParaRPr lang="en-US" altLang="zh-CN"/>
            </a:p>
          </p:txBody>
        </p:sp>
      </p:grpSp>
      <p:cxnSp>
        <p:nvCxnSpPr>
          <p:cNvPr id="26" name="直接箭头连接符 25"/>
          <p:cNvCxnSpPr/>
          <p:nvPr/>
        </p:nvCxnSpPr>
        <p:spPr>
          <a:xfrm flipH="1">
            <a:off x="8683625" y="2853690"/>
            <a:ext cx="431800" cy="1651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6653530" y="3860800"/>
            <a:ext cx="1800225" cy="129603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9" name="直接箭头连接符 28"/>
          <p:cNvCxnSpPr>
            <a:stCxn id="25" idx="2"/>
            <a:endCxn id="27" idx="0"/>
          </p:cNvCxnSpPr>
          <p:nvPr/>
        </p:nvCxnSpPr>
        <p:spPr>
          <a:xfrm>
            <a:off x="7546975" y="3263265"/>
            <a:ext cx="6985" cy="5975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27" idx="3"/>
            <a:endCxn id="8" idx="3"/>
          </p:cNvCxnSpPr>
          <p:nvPr/>
        </p:nvCxnSpPr>
        <p:spPr>
          <a:xfrm flipH="1">
            <a:off x="6094095" y="4966970"/>
            <a:ext cx="822960" cy="39497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6024245" y="3716655"/>
            <a:ext cx="892810" cy="33401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3933190" y="4940935"/>
            <a:ext cx="2232660" cy="840740"/>
            <a:chOff x="5291" y="7895"/>
            <a:chExt cx="3516" cy="1324"/>
          </a:xfrm>
        </p:grpSpPr>
        <p:sp>
          <p:nvSpPr>
            <p:cNvPr id="41" name="矩形 40"/>
            <p:cNvSpPr/>
            <p:nvPr/>
          </p:nvSpPr>
          <p:spPr>
            <a:xfrm>
              <a:off x="5291" y="7895"/>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43" name="文本框 42"/>
            <p:cNvSpPr txBox="1"/>
            <p:nvPr/>
          </p:nvSpPr>
          <p:spPr>
            <a:xfrm>
              <a:off x="5554" y="8462"/>
              <a:ext cx="2990" cy="580"/>
            </a:xfrm>
            <a:prstGeom prst="rect">
              <a:avLst/>
            </a:prstGeom>
            <a:solidFill>
              <a:schemeClr val="bg1"/>
            </a:solidFill>
            <a:ln>
              <a:solidFill>
                <a:schemeClr val="tx1"/>
              </a:solidFill>
            </a:ln>
          </p:spPr>
          <p:txBody>
            <a:bodyPr wrap="square" rtlCol="0">
              <a:spAutoFit/>
            </a:bodyPr>
            <a:lstStyle/>
            <a:p>
              <a:endParaRPr lang="zh-CN" altLang="en-US"/>
            </a:p>
          </p:txBody>
        </p:sp>
      </p:grpSp>
      <p:grpSp>
        <p:nvGrpSpPr>
          <p:cNvPr id="36" name="组合 35"/>
          <p:cNvGrpSpPr/>
          <p:nvPr/>
        </p:nvGrpSpPr>
        <p:grpSpPr>
          <a:xfrm>
            <a:off x="3933190" y="1485265"/>
            <a:ext cx="2202815" cy="3078480"/>
            <a:chOff x="10847" y="1820"/>
            <a:chExt cx="3441" cy="6688"/>
          </a:xfrm>
        </p:grpSpPr>
        <p:sp>
          <p:nvSpPr>
            <p:cNvPr id="37" name="矩形 36"/>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sp>
        <p:nvSpPr>
          <p:cNvPr id="2" name="Title 1"/>
          <p:cNvSpPr>
            <a:spLocks noGrp="1"/>
          </p:cNvSpPr>
          <p:nvPr>
            <p:ph type="title"/>
          </p:nvPr>
        </p:nvSpPr>
        <p:spPr/>
        <p:txBody>
          <a:bodyPr/>
          <a:lstStyle/>
          <a:p>
            <a:r>
              <a:rPr lang="en-US" dirty="0"/>
              <a:t>Data Operations</a:t>
            </a:r>
            <a:endParaRPr lang="en-US" dirty="0"/>
          </a:p>
        </p:txBody>
      </p:sp>
      <p:sp>
        <p:nvSpPr>
          <p:cNvPr id="3" name="Content Placeholder 2"/>
          <p:cNvSpPr>
            <a:spLocks noGrp="1"/>
          </p:cNvSpPr>
          <p:nvPr>
            <p:ph idx="1"/>
          </p:nvPr>
        </p:nvSpPr>
        <p:spPr>
          <a:xfrm>
            <a:off x="609600" y="1340769"/>
            <a:ext cx="10972800" cy="5040560"/>
          </a:xfrm>
        </p:spPr>
        <p:txBody>
          <a:bodyPr/>
          <a:lstStyle/>
          <a:p>
            <a:pPr marL="0" indent="0">
              <a:buNone/>
            </a:pPr>
            <a:r>
              <a:rPr lang="en-US" sz="1800" dirty="0"/>
              <a:t>1. </a:t>
            </a:r>
            <a:r>
              <a:rPr lang="en-US" sz="1800" b="1" dirty="0">
                <a:solidFill>
                  <a:srgbClr val="C00000"/>
                </a:solidFill>
              </a:rPr>
              <a:t>Program Counter</a:t>
            </a:r>
            <a:r>
              <a:rPr lang="en-US" sz="1800" dirty="0"/>
              <a:t> </a:t>
            </a:r>
            <a:r>
              <a:rPr lang="en-US" sz="1800" b="1" dirty="0">
                <a:solidFill>
                  <a:srgbClr val="C00000"/>
                </a:solidFill>
              </a:rPr>
              <a:t>(PC)</a:t>
            </a:r>
            <a:r>
              <a:rPr lang="en-US" sz="1800" dirty="0"/>
              <a:t> holds</a:t>
            </a:r>
            <a:endParaRPr lang="en-US" sz="1800" dirty="0"/>
          </a:p>
          <a:p>
            <a:pPr marL="0" indent="0">
              <a:buNone/>
            </a:pPr>
            <a:r>
              <a:rPr lang="en-US" sz="1800" dirty="0"/>
              <a:t>    the instruction address.</a:t>
            </a:r>
            <a:endParaRPr lang="en-US" sz="1800" dirty="0"/>
          </a:p>
          <a:p>
            <a:pPr marL="0" indent="0">
              <a:buNone/>
            </a:pPr>
            <a:r>
              <a:rPr lang="en-US" sz="1800" dirty="0"/>
              <a:t>2. Instructions are fetched </a:t>
            </a:r>
            <a:endParaRPr lang="en-US" sz="1800" dirty="0"/>
          </a:p>
          <a:p>
            <a:pPr marL="0" indent="0">
              <a:buNone/>
            </a:pPr>
            <a:r>
              <a:rPr lang="en-US" sz="1800" dirty="0"/>
              <a:t>    from memory</a:t>
            </a:r>
            <a:endParaRPr lang="en-US" sz="1800" dirty="0"/>
          </a:p>
          <a:p>
            <a:pPr marL="0" indent="0">
              <a:buNone/>
            </a:pPr>
            <a:r>
              <a:rPr lang="en-US" sz="1800" dirty="0"/>
              <a:t>3. </a:t>
            </a:r>
            <a:r>
              <a:rPr lang="en-US" sz="1800" b="1" dirty="0">
                <a:solidFill>
                  <a:srgbClr val="C00000"/>
                </a:solidFill>
              </a:rPr>
              <a:t>Control </a:t>
            </a:r>
            <a:r>
              <a:rPr lang="en-US" sz="1800" dirty="0"/>
              <a:t>logic decodes the</a:t>
            </a:r>
            <a:endParaRPr lang="en-US" sz="1800" dirty="0"/>
          </a:p>
          <a:p>
            <a:pPr marL="0" indent="0">
              <a:buNone/>
            </a:pPr>
            <a:r>
              <a:rPr lang="en-US" sz="1800" dirty="0"/>
              <a:t>    </a:t>
            </a:r>
            <a:r>
              <a:rPr lang="en-US" sz="1800" dirty="0">
                <a:sym typeface="+mn-ea"/>
              </a:rPr>
              <a:t>instruction and tells the ALU</a:t>
            </a:r>
            <a:endParaRPr lang="en-US" sz="1800" dirty="0">
              <a:sym typeface="+mn-ea"/>
            </a:endParaRPr>
          </a:p>
          <a:p>
            <a:pPr marL="0" indent="0">
              <a:buNone/>
            </a:pPr>
            <a:r>
              <a:rPr lang="en-US" sz="1800" dirty="0"/>
              <a:t>    and Register File what to do</a:t>
            </a:r>
            <a:endParaRPr lang="en-US" sz="1800" dirty="0"/>
          </a:p>
          <a:p>
            <a:pPr marL="0" indent="0">
              <a:buNone/>
            </a:pPr>
            <a:r>
              <a:rPr lang="en-US" sz="1800" dirty="0"/>
              <a:t>4. </a:t>
            </a:r>
            <a:r>
              <a:rPr lang="en-US" sz="1800" b="1" dirty="0">
                <a:solidFill>
                  <a:srgbClr val="C00000"/>
                </a:solidFill>
              </a:rPr>
              <a:t>ALU</a:t>
            </a:r>
            <a:r>
              <a:rPr lang="en-US" sz="1800" dirty="0"/>
              <a:t> executes the </a:t>
            </a:r>
            <a:r>
              <a:rPr lang="en-US" sz="1800" dirty="0">
                <a:sym typeface="+mn-ea"/>
              </a:rPr>
              <a:t>instruction </a:t>
            </a:r>
            <a:endParaRPr lang="en-US" sz="1800" dirty="0">
              <a:sym typeface="+mn-ea"/>
            </a:endParaRPr>
          </a:p>
          <a:p>
            <a:pPr marL="0" indent="0">
              <a:buNone/>
            </a:pPr>
            <a:r>
              <a:rPr lang="en-US" sz="1800" dirty="0"/>
              <a:t>    using data get from Register</a:t>
            </a:r>
            <a:endParaRPr lang="en-US" sz="1800" dirty="0"/>
          </a:p>
          <a:p>
            <a:pPr marL="0" indent="0">
              <a:buNone/>
            </a:pPr>
            <a:r>
              <a:rPr lang="en-US" sz="1800" dirty="0"/>
              <a:t>    File and results flow back to </a:t>
            </a:r>
            <a:endParaRPr lang="en-US" sz="1800" dirty="0"/>
          </a:p>
          <a:p>
            <a:pPr marL="0" indent="0">
              <a:buNone/>
            </a:pPr>
            <a:r>
              <a:rPr lang="en-US" sz="1800" dirty="0"/>
              <a:t>    the </a:t>
            </a:r>
            <a:r>
              <a:rPr lang="en-US" sz="1800" dirty="0">
                <a:sym typeface="+mn-ea"/>
              </a:rPr>
              <a:t>Register File</a:t>
            </a:r>
            <a:endParaRPr lang="en-US" sz="1800"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12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16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20</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24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28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32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7" name="组合 16"/>
          <p:cNvGrpSpPr/>
          <p:nvPr/>
        </p:nvGrpSpPr>
        <p:grpSpPr>
          <a:xfrm>
            <a:off x="6312535" y="1268095"/>
            <a:ext cx="2383790" cy="931545"/>
            <a:chOff x="5291" y="7895"/>
            <a:chExt cx="3754" cy="1467"/>
          </a:xfrm>
        </p:grpSpPr>
        <p:sp>
          <p:nvSpPr>
            <p:cNvPr id="18" name="矩形 17"/>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518" y="7895"/>
              <a:ext cx="3507" cy="582"/>
            </a:xfrm>
            <a:prstGeom prst="rect">
              <a:avLst/>
            </a:prstGeom>
            <a:noFill/>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
          <p:nvSpPr>
            <p:cNvPr id="20" name="文本框 19"/>
            <p:cNvSpPr txBox="1"/>
            <p:nvPr/>
          </p:nvSpPr>
          <p:spPr>
            <a:xfrm>
              <a:off x="5600" y="8635"/>
              <a:ext cx="3247" cy="580"/>
            </a:xfrm>
            <a:prstGeom prst="rect">
              <a:avLst/>
            </a:prstGeom>
            <a:solidFill>
              <a:schemeClr val="bg1"/>
            </a:solidFill>
            <a:ln>
              <a:solidFill>
                <a:schemeClr val="tx1"/>
              </a:solidFill>
            </a:ln>
          </p:spPr>
          <p:txBody>
            <a:bodyPr wrap="square" rtlCol="0">
              <a:spAutoFit/>
            </a:bodyPr>
            <a:lstStyle/>
            <a:p>
              <a:r>
                <a:rPr lang="en-US" altLang="zh-CN"/>
                <a:t>Instruction address</a:t>
              </a:r>
              <a:endParaRPr lang="en-US" altLang="zh-CN"/>
            </a:p>
          </p:txBody>
        </p:sp>
      </p:grpSp>
      <p:cxnSp>
        <p:nvCxnSpPr>
          <p:cNvPr id="21" name="直接箭头连接符 20"/>
          <p:cNvCxnSpPr/>
          <p:nvPr/>
        </p:nvCxnSpPr>
        <p:spPr>
          <a:xfrm flipV="1">
            <a:off x="8688705" y="1772285"/>
            <a:ext cx="431800" cy="6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319520" y="2425065"/>
            <a:ext cx="2423160" cy="931545"/>
            <a:chOff x="5291" y="7895"/>
            <a:chExt cx="3816" cy="1467"/>
          </a:xfrm>
        </p:grpSpPr>
        <p:sp>
          <p:nvSpPr>
            <p:cNvPr id="23" name="矩形 22"/>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28"/>
            </a:xfrm>
            <a:prstGeom prst="rect">
              <a:avLst/>
            </a:prstGeom>
            <a:noFill/>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chemeClr val="bg1"/>
            </a:solidFill>
            <a:ln>
              <a:solidFill>
                <a:schemeClr val="tx1"/>
              </a:solidFill>
            </a:ln>
          </p:spPr>
          <p:txBody>
            <a:bodyPr wrap="square" rtlCol="0">
              <a:spAutoFit/>
            </a:bodyPr>
            <a:lstStyle/>
            <a:p>
              <a:r>
                <a:rPr lang="en-US" altLang="zh-CN"/>
                <a:t>Current instruction</a:t>
              </a:r>
              <a:endParaRPr lang="en-US" altLang="zh-CN"/>
            </a:p>
          </p:txBody>
        </p:sp>
      </p:grpSp>
      <p:cxnSp>
        <p:nvCxnSpPr>
          <p:cNvPr id="26" name="直接箭头连接符 25"/>
          <p:cNvCxnSpPr/>
          <p:nvPr/>
        </p:nvCxnSpPr>
        <p:spPr>
          <a:xfrm flipH="1">
            <a:off x="8683625" y="2853690"/>
            <a:ext cx="431800" cy="1651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6653530" y="3860800"/>
            <a:ext cx="1800225" cy="129603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9" name="直接箭头连接符 28"/>
          <p:cNvCxnSpPr>
            <a:stCxn id="25" idx="2"/>
            <a:endCxn id="27" idx="0"/>
          </p:cNvCxnSpPr>
          <p:nvPr/>
        </p:nvCxnSpPr>
        <p:spPr>
          <a:xfrm>
            <a:off x="7546975" y="3263265"/>
            <a:ext cx="6985" cy="5975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9" name="表格 38"/>
          <p:cNvGraphicFramePr/>
          <p:nvPr>
            <p:custDataLst>
              <p:tags r:id="rId2"/>
            </p:custDataLst>
          </p:nvPr>
        </p:nvGraphicFramePr>
        <p:xfrm>
          <a:off x="4084320" y="204152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dirty="0">
                          <a:solidFill>
                            <a:schemeClr val="tx1"/>
                          </a:solidFill>
                        </a:rPr>
                        <a:t>R0</a:t>
                      </a:r>
                      <a:endParaRPr lang="en-US" altLang="zh-CN" b="0" dirty="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cxnSp>
        <p:nvCxnSpPr>
          <p:cNvPr id="44" name="直接箭头连接符 43"/>
          <p:cNvCxnSpPr/>
          <p:nvPr/>
        </p:nvCxnSpPr>
        <p:spPr>
          <a:xfrm>
            <a:off x="5447665" y="456374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45" name="肘形连接符 44"/>
          <p:cNvCxnSpPr/>
          <p:nvPr/>
        </p:nvCxnSpPr>
        <p:spPr>
          <a:xfrm rot="16200000" flipV="1">
            <a:off x="3026440" y="3933825"/>
            <a:ext cx="3138805" cy="1320165"/>
          </a:xfrm>
          <a:prstGeom prst="bentConnector4">
            <a:avLst>
              <a:gd name="adj1" fmla="val 930"/>
              <a:gd name="adj2" fmla="val 118038"/>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46" name="直接箭头连接符 45"/>
          <p:cNvCxnSpPr/>
          <p:nvPr/>
        </p:nvCxnSpPr>
        <p:spPr>
          <a:xfrm>
            <a:off x="5222875" y="5800725"/>
            <a:ext cx="8890" cy="3644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47" name="直接箭头连接符 46"/>
          <p:cNvCxnSpPr/>
          <p:nvPr/>
        </p:nvCxnSpPr>
        <p:spPr>
          <a:xfrm>
            <a:off x="4688840" y="458089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48" name="直接箭头连接符 47"/>
          <p:cNvCxnSpPr/>
          <p:nvPr/>
        </p:nvCxnSpPr>
        <p:spPr>
          <a:xfrm flipH="1" flipV="1">
            <a:off x="6024245" y="3716655"/>
            <a:ext cx="892810" cy="33401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0" name="直接箭头连接符 49"/>
          <p:cNvCxnSpPr/>
          <p:nvPr/>
        </p:nvCxnSpPr>
        <p:spPr>
          <a:xfrm flipH="1">
            <a:off x="6165850" y="4966970"/>
            <a:ext cx="751205" cy="39497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Operations</a:t>
            </a:r>
            <a:endParaRPr lang="en-US" dirty="0"/>
          </a:p>
        </p:txBody>
      </p:sp>
      <p:sp>
        <p:nvSpPr>
          <p:cNvPr id="3" name="Content Placeholder 2"/>
          <p:cNvSpPr>
            <a:spLocks noGrp="1"/>
          </p:cNvSpPr>
          <p:nvPr>
            <p:ph idx="1"/>
          </p:nvPr>
        </p:nvSpPr>
        <p:spPr/>
        <p:txBody>
          <a:bodyPr/>
          <a:lstStyle/>
          <a:p>
            <a:pPr marL="0" indent="0">
              <a:buNone/>
            </a:pPr>
            <a:r>
              <a:rPr lang="en-US" sz="1800" dirty="0"/>
              <a:t>1. </a:t>
            </a:r>
            <a:r>
              <a:rPr lang="en-US" sz="1800" b="1" dirty="0">
                <a:solidFill>
                  <a:srgbClr val="C00000"/>
                </a:solidFill>
              </a:rPr>
              <a:t>Program Counter</a:t>
            </a:r>
            <a:r>
              <a:rPr lang="en-US" sz="1800" dirty="0"/>
              <a:t> </a:t>
            </a:r>
            <a:r>
              <a:rPr lang="en-US" sz="1800" b="1" dirty="0">
                <a:solidFill>
                  <a:srgbClr val="C00000"/>
                </a:solidFill>
              </a:rPr>
              <a:t>(PC)</a:t>
            </a:r>
            <a:r>
              <a:rPr lang="en-US" sz="1800" dirty="0"/>
              <a:t> holds</a:t>
            </a:r>
            <a:endParaRPr lang="en-US" sz="1800" dirty="0"/>
          </a:p>
          <a:p>
            <a:pPr marL="0" indent="0">
              <a:buNone/>
            </a:pPr>
            <a:r>
              <a:rPr lang="en-US" sz="1800" dirty="0"/>
              <a:t>    the instruction address.</a:t>
            </a:r>
            <a:endParaRPr lang="en-US" sz="1800" dirty="0"/>
          </a:p>
          <a:p>
            <a:pPr marL="0" indent="0">
              <a:buNone/>
            </a:pPr>
            <a:r>
              <a:rPr lang="en-US" sz="1800" dirty="0"/>
              <a:t>2. Instructions are fetched </a:t>
            </a:r>
            <a:endParaRPr lang="en-US" sz="1800" dirty="0"/>
          </a:p>
          <a:p>
            <a:pPr marL="0" indent="0">
              <a:buNone/>
            </a:pPr>
            <a:r>
              <a:rPr lang="en-US" sz="1800" dirty="0"/>
              <a:t>    from memory</a:t>
            </a:r>
            <a:endParaRPr lang="en-US" sz="1800" dirty="0"/>
          </a:p>
          <a:p>
            <a:pPr marL="0" indent="0">
              <a:buNone/>
            </a:pPr>
            <a:r>
              <a:rPr lang="en-US" sz="1800" dirty="0"/>
              <a:t>3. </a:t>
            </a:r>
            <a:r>
              <a:rPr lang="en-US" sz="1800" b="1" dirty="0">
                <a:solidFill>
                  <a:srgbClr val="C00000"/>
                </a:solidFill>
              </a:rPr>
              <a:t>Control </a:t>
            </a:r>
            <a:r>
              <a:rPr lang="en-US" sz="1800" dirty="0"/>
              <a:t>logic decodes the</a:t>
            </a:r>
            <a:endParaRPr lang="en-US" sz="1800" dirty="0"/>
          </a:p>
          <a:p>
            <a:pPr marL="0" indent="0">
              <a:buNone/>
            </a:pPr>
            <a:r>
              <a:rPr lang="en-US" sz="1800" dirty="0"/>
              <a:t>    </a:t>
            </a:r>
            <a:r>
              <a:rPr lang="en-US" sz="1800" dirty="0">
                <a:sym typeface="+mn-ea"/>
              </a:rPr>
              <a:t>instruction and tells the ALU</a:t>
            </a:r>
            <a:endParaRPr lang="en-US" sz="1800" dirty="0">
              <a:sym typeface="+mn-ea"/>
            </a:endParaRPr>
          </a:p>
          <a:p>
            <a:pPr marL="0" indent="0">
              <a:buNone/>
            </a:pPr>
            <a:r>
              <a:rPr lang="en-US" sz="1800" dirty="0"/>
              <a:t>    and Register File what to do</a:t>
            </a:r>
            <a:endParaRPr lang="en-US" sz="1800" dirty="0"/>
          </a:p>
          <a:p>
            <a:pPr marL="0" indent="0">
              <a:buNone/>
            </a:pPr>
            <a:r>
              <a:rPr lang="en-US" sz="1800" dirty="0"/>
              <a:t>4. </a:t>
            </a:r>
            <a:r>
              <a:rPr lang="en-US" sz="1800" b="1" dirty="0">
                <a:solidFill>
                  <a:srgbClr val="C00000"/>
                </a:solidFill>
              </a:rPr>
              <a:t>ALU</a:t>
            </a:r>
            <a:r>
              <a:rPr lang="en-US" sz="1800" dirty="0"/>
              <a:t> executes the </a:t>
            </a:r>
            <a:r>
              <a:rPr lang="en-US" sz="1800" dirty="0">
                <a:sym typeface="+mn-ea"/>
              </a:rPr>
              <a:t>instruction </a:t>
            </a:r>
            <a:endParaRPr lang="en-US" sz="1800" dirty="0">
              <a:sym typeface="+mn-ea"/>
            </a:endParaRPr>
          </a:p>
          <a:p>
            <a:pPr marL="0" indent="0">
              <a:buNone/>
            </a:pPr>
            <a:r>
              <a:rPr lang="en-US" sz="1800" dirty="0"/>
              <a:t>    using data get from Register</a:t>
            </a:r>
            <a:endParaRPr lang="en-US" sz="1800" dirty="0"/>
          </a:p>
          <a:p>
            <a:pPr marL="0" indent="0">
              <a:buNone/>
            </a:pPr>
            <a:r>
              <a:rPr lang="en-US" sz="1800" dirty="0"/>
              <a:t>    File and results flow back to </a:t>
            </a:r>
            <a:endParaRPr lang="en-US" sz="1800" dirty="0"/>
          </a:p>
          <a:p>
            <a:pPr marL="0" indent="0">
              <a:buNone/>
            </a:pPr>
            <a:r>
              <a:rPr lang="en-US" sz="1800" dirty="0"/>
              <a:t>    the </a:t>
            </a:r>
            <a:r>
              <a:rPr lang="en-US" sz="1800" dirty="0">
                <a:sym typeface="+mn-ea"/>
              </a:rPr>
              <a:t>Register File</a:t>
            </a:r>
            <a:endParaRPr lang="en-US" sz="1800" dirty="0"/>
          </a:p>
          <a:p>
            <a:pPr marL="0" indent="0">
              <a:buNone/>
            </a:pPr>
            <a:r>
              <a:rPr lang="en-US" sz="1800" dirty="0"/>
              <a:t>5. The </a:t>
            </a:r>
            <a:r>
              <a:rPr lang="en-US" sz="1800" b="1" dirty="0">
                <a:solidFill>
                  <a:srgbClr val="C00000"/>
                </a:solidFill>
              </a:rPr>
              <a:t>Control </a:t>
            </a:r>
            <a:r>
              <a:rPr lang="en-US" sz="1800" dirty="0"/>
              <a:t>logic updates</a:t>
            </a:r>
            <a:endParaRPr lang="en-US" sz="1800" dirty="0"/>
          </a:p>
          <a:p>
            <a:pPr marL="0" indent="0">
              <a:buNone/>
            </a:pPr>
            <a:r>
              <a:rPr lang="en-US" sz="1800" dirty="0"/>
              <a:t>    the </a:t>
            </a:r>
            <a:r>
              <a:rPr lang="en-US" sz="1800" b="1" dirty="0">
                <a:solidFill>
                  <a:srgbClr val="C00000"/>
                </a:solidFill>
              </a:rPr>
              <a:t>Program Counter</a:t>
            </a:r>
            <a:r>
              <a:rPr lang="en-US" sz="1800" dirty="0">
                <a:solidFill>
                  <a:srgbClr val="C00000"/>
                </a:solidFill>
              </a:rPr>
              <a:t> </a:t>
            </a:r>
            <a:r>
              <a:rPr lang="en-US" sz="1800" dirty="0"/>
              <a:t>for the</a:t>
            </a:r>
            <a:endParaRPr lang="en-US" sz="1800" dirty="0"/>
          </a:p>
          <a:p>
            <a:pPr marL="0" indent="0">
              <a:buNone/>
            </a:pPr>
            <a:r>
              <a:rPr lang="en-US" sz="1800" dirty="0"/>
              <a:t>    next instruction.</a:t>
            </a:r>
            <a:endParaRPr lang="en-US" sz="1800"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12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16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20</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24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28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32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933190" y="148526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4084320" y="204152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933190" y="4940935"/>
            <a:ext cx="2232660" cy="840740"/>
            <a:chOff x="5291" y="7895"/>
            <a:chExt cx="3516" cy="1324"/>
          </a:xfrm>
        </p:grpSpPr>
        <p:sp>
          <p:nvSpPr>
            <p:cNvPr id="8" name="矩形 7"/>
            <p:cNvSpPr/>
            <p:nvPr/>
          </p:nvSpPr>
          <p:spPr>
            <a:xfrm>
              <a:off x="5291" y="7895"/>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chemeClr val="bg1"/>
            </a:solidFill>
            <a:ln>
              <a:solidFill>
                <a:schemeClr val="tx1"/>
              </a:solidFill>
            </a:ln>
          </p:spPr>
          <p:txBody>
            <a:bodyPr wrap="square" rtlCol="0">
              <a:spAutoFit/>
            </a:bodyPr>
            <a:lstStyle/>
            <a:p>
              <a:endParaRPr lang="zh-CN" altLang="en-US"/>
            </a:p>
          </p:txBody>
        </p:sp>
      </p:grpSp>
      <p:grpSp>
        <p:nvGrpSpPr>
          <p:cNvPr id="17" name="组合 16"/>
          <p:cNvGrpSpPr/>
          <p:nvPr/>
        </p:nvGrpSpPr>
        <p:grpSpPr>
          <a:xfrm>
            <a:off x="6312535" y="1268095"/>
            <a:ext cx="2383790" cy="931545"/>
            <a:chOff x="5291" y="7895"/>
            <a:chExt cx="3754" cy="1467"/>
          </a:xfrm>
        </p:grpSpPr>
        <p:sp>
          <p:nvSpPr>
            <p:cNvPr id="18" name="矩形 17"/>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518" y="7895"/>
              <a:ext cx="3507" cy="582"/>
            </a:xfrm>
            <a:prstGeom prst="rect">
              <a:avLst/>
            </a:prstGeom>
            <a:noFill/>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
          <p:nvSpPr>
            <p:cNvPr id="20" name="文本框 19"/>
            <p:cNvSpPr txBox="1"/>
            <p:nvPr/>
          </p:nvSpPr>
          <p:spPr>
            <a:xfrm>
              <a:off x="5600" y="8635"/>
              <a:ext cx="3247" cy="580"/>
            </a:xfrm>
            <a:prstGeom prst="rect">
              <a:avLst/>
            </a:prstGeom>
            <a:solidFill>
              <a:schemeClr val="bg1"/>
            </a:solidFill>
            <a:ln>
              <a:solidFill>
                <a:schemeClr val="tx1"/>
              </a:solidFill>
            </a:ln>
          </p:spPr>
          <p:txBody>
            <a:bodyPr wrap="square" rtlCol="0">
              <a:spAutoFit/>
            </a:bodyPr>
            <a:lstStyle/>
            <a:p>
              <a:r>
                <a:rPr lang="en-US" altLang="zh-CN"/>
                <a:t>Instruction address</a:t>
              </a:r>
              <a:endParaRPr lang="en-US" altLang="zh-CN"/>
            </a:p>
          </p:txBody>
        </p:sp>
      </p:grpSp>
      <p:cxnSp>
        <p:nvCxnSpPr>
          <p:cNvPr id="21" name="直接箭头连接符 20"/>
          <p:cNvCxnSpPr/>
          <p:nvPr/>
        </p:nvCxnSpPr>
        <p:spPr>
          <a:xfrm flipV="1">
            <a:off x="8688705" y="1772285"/>
            <a:ext cx="431800" cy="6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319520" y="2425065"/>
            <a:ext cx="2423160" cy="931545"/>
            <a:chOff x="5291" y="7895"/>
            <a:chExt cx="3816" cy="1467"/>
          </a:xfrm>
        </p:grpSpPr>
        <p:sp>
          <p:nvSpPr>
            <p:cNvPr id="23" name="矩形 22"/>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28"/>
            </a:xfrm>
            <a:prstGeom prst="rect">
              <a:avLst/>
            </a:prstGeom>
            <a:noFill/>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chemeClr val="bg1"/>
            </a:solidFill>
            <a:ln>
              <a:solidFill>
                <a:schemeClr val="tx1"/>
              </a:solidFill>
            </a:ln>
          </p:spPr>
          <p:txBody>
            <a:bodyPr wrap="square" rtlCol="0">
              <a:spAutoFit/>
            </a:bodyPr>
            <a:lstStyle/>
            <a:p>
              <a:r>
                <a:rPr lang="en-US" altLang="zh-CN"/>
                <a:t>Current instruction</a:t>
              </a:r>
              <a:endParaRPr lang="en-US" altLang="zh-CN"/>
            </a:p>
          </p:txBody>
        </p:sp>
      </p:grpSp>
      <p:cxnSp>
        <p:nvCxnSpPr>
          <p:cNvPr id="26" name="直接箭头连接符 25"/>
          <p:cNvCxnSpPr/>
          <p:nvPr/>
        </p:nvCxnSpPr>
        <p:spPr>
          <a:xfrm flipH="1">
            <a:off x="8683625" y="2853690"/>
            <a:ext cx="431800" cy="1651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6653530" y="3860800"/>
            <a:ext cx="1800225" cy="129603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9" name="直接箭头连接符 28"/>
          <p:cNvCxnSpPr>
            <a:stCxn id="25" idx="2"/>
            <a:endCxn id="27" idx="0"/>
          </p:cNvCxnSpPr>
          <p:nvPr/>
        </p:nvCxnSpPr>
        <p:spPr>
          <a:xfrm>
            <a:off x="7546975" y="3263265"/>
            <a:ext cx="6985" cy="5975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27" idx="3"/>
            <a:endCxn id="8" idx="3"/>
          </p:cNvCxnSpPr>
          <p:nvPr/>
        </p:nvCxnSpPr>
        <p:spPr>
          <a:xfrm flipH="1">
            <a:off x="6165850" y="4966970"/>
            <a:ext cx="751205" cy="39497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6024245" y="3716655"/>
            <a:ext cx="892810" cy="33401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5447665" y="456374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6200000" flipV="1">
            <a:off x="3026440" y="3933825"/>
            <a:ext cx="3138805" cy="1320165"/>
          </a:xfrm>
          <a:prstGeom prst="bentConnector4">
            <a:avLst>
              <a:gd name="adj1" fmla="val 930"/>
              <a:gd name="adj2" fmla="val 118038"/>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5222875" y="5800725"/>
            <a:ext cx="8890" cy="3644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688840" y="458089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6455410" y="1734185"/>
            <a:ext cx="340995" cy="277495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Add/Sub Example</a:t>
            </a:r>
            <a:endParaRPr lang="en-US" dirty="0"/>
          </a:p>
        </p:txBody>
      </p:sp>
      <p:sp>
        <p:nvSpPr>
          <p:cNvPr id="3" name="Content Placeholder 2"/>
          <p:cNvSpPr>
            <a:spLocks noGrp="1"/>
          </p:cNvSpPr>
          <p:nvPr>
            <p:ph idx="1"/>
          </p:nvPr>
        </p:nvSpPr>
        <p:spPr/>
        <p:txBody>
          <a:bodyPr/>
          <a:lstStyle/>
          <a:p>
            <a:pPr marL="0" indent="0">
              <a:buNone/>
            </a:pPr>
            <a:endParaRPr lang="en-US" sz="18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b="0">
                          <a:solidFill>
                            <a:schemeClr val="tx1"/>
                          </a:solidFill>
                          <a:cs typeface="+mn-lt"/>
                        </a:rPr>
                        <a:t>add R4, R0, R0</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a:solidFill>
                            <a:schemeClr val="tx1"/>
                          </a:solidFill>
                          <a:cs typeface="+mn-lt"/>
                        </a:rPr>
                        <a:t>sub R1, R3, R4</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16</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32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48526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3725545" y="204152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940935"/>
            <a:ext cx="2232660" cy="840740"/>
            <a:chOff x="5291" y="7895"/>
            <a:chExt cx="3516" cy="1324"/>
          </a:xfrm>
        </p:grpSpPr>
        <p:sp>
          <p:nvSpPr>
            <p:cNvPr id="8" name="矩形 7"/>
            <p:cNvSpPr/>
            <p:nvPr/>
          </p:nvSpPr>
          <p:spPr>
            <a:xfrm>
              <a:off x="5291" y="7895"/>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chemeClr val="bg1"/>
            </a:solidFill>
            <a:ln>
              <a:solidFill>
                <a:schemeClr val="tx1"/>
              </a:solidFill>
            </a:ln>
          </p:spPr>
          <p:txBody>
            <a:bodyPr wrap="square" rtlCol="0">
              <a:spAutoFit/>
            </a:bodyPr>
            <a:lstStyle/>
            <a:p>
              <a:endParaRPr lang="zh-CN" altLang="en-US"/>
            </a:p>
          </p:txBody>
        </p:sp>
      </p:grpSp>
      <p:grpSp>
        <p:nvGrpSpPr>
          <p:cNvPr id="17" name="组合 16"/>
          <p:cNvGrpSpPr/>
          <p:nvPr/>
        </p:nvGrpSpPr>
        <p:grpSpPr>
          <a:xfrm>
            <a:off x="6312535" y="1268095"/>
            <a:ext cx="2383790" cy="931545"/>
            <a:chOff x="5291" y="7895"/>
            <a:chExt cx="3754" cy="1467"/>
          </a:xfrm>
        </p:grpSpPr>
        <p:sp>
          <p:nvSpPr>
            <p:cNvPr id="18" name="矩形 17"/>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518" y="7895"/>
              <a:ext cx="3507" cy="582"/>
            </a:xfrm>
            <a:prstGeom prst="rect">
              <a:avLst/>
            </a:prstGeom>
            <a:noFill/>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
          <p:nvSpPr>
            <p:cNvPr id="20" name="文本框 19"/>
            <p:cNvSpPr txBox="1"/>
            <p:nvPr/>
          </p:nvSpPr>
          <p:spPr>
            <a:xfrm>
              <a:off x="5600" y="8635"/>
              <a:ext cx="3247" cy="580"/>
            </a:xfrm>
            <a:prstGeom prst="rect">
              <a:avLst/>
            </a:prstGeom>
            <a:solidFill>
              <a:schemeClr val="bg1"/>
            </a:solidFill>
            <a:ln>
              <a:solidFill>
                <a:schemeClr val="tx1"/>
              </a:solidFill>
            </a:ln>
          </p:spPr>
          <p:txBody>
            <a:bodyPr wrap="square" rtlCol="0">
              <a:spAutoFit/>
            </a:bodyPr>
            <a:lstStyle/>
            <a:p>
              <a:endParaRPr lang="en-US" altLang="zh-CN"/>
            </a:p>
          </p:txBody>
        </p:sp>
      </p:grpSp>
      <p:cxnSp>
        <p:nvCxnSpPr>
          <p:cNvPr id="21" name="直接箭头连接符 20"/>
          <p:cNvCxnSpPr/>
          <p:nvPr/>
        </p:nvCxnSpPr>
        <p:spPr>
          <a:xfrm flipV="1">
            <a:off x="8688705" y="1772285"/>
            <a:ext cx="431800" cy="6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319520" y="2425065"/>
            <a:ext cx="2423160" cy="931545"/>
            <a:chOff x="5291" y="7895"/>
            <a:chExt cx="3816" cy="1467"/>
          </a:xfrm>
        </p:grpSpPr>
        <p:sp>
          <p:nvSpPr>
            <p:cNvPr id="23" name="矩形 22"/>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28"/>
            </a:xfrm>
            <a:prstGeom prst="rect">
              <a:avLst/>
            </a:prstGeom>
            <a:noFill/>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chemeClr val="bg1"/>
            </a:solidFill>
            <a:ln>
              <a:solidFill>
                <a:schemeClr val="tx1"/>
              </a:solidFill>
            </a:ln>
          </p:spPr>
          <p:txBody>
            <a:bodyPr wrap="square" rtlCol="0">
              <a:spAutoFit/>
            </a:bodyPr>
            <a:lstStyle/>
            <a:p>
              <a:endParaRPr lang="en-US" altLang="zh-CN"/>
            </a:p>
          </p:txBody>
        </p:sp>
      </p:grpSp>
      <p:cxnSp>
        <p:nvCxnSpPr>
          <p:cNvPr id="26" name="直接箭头连接符 25"/>
          <p:cNvCxnSpPr/>
          <p:nvPr/>
        </p:nvCxnSpPr>
        <p:spPr>
          <a:xfrm flipH="1">
            <a:off x="8683625" y="2853690"/>
            <a:ext cx="431800" cy="1651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6653530" y="3860800"/>
            <a:ext cx="1800225" cy="129603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9" name="直接箭头连接符 28"/>
          <p:cNvCxnSpPr>
            <a:stCxn id="25" idx="2"/>
            <a:endCxn id="27" idx="0"/>
          </p:cNvCxnSpPr>
          <p:nvPr/>
        </p:nvCxnSpPr>
        <p:spPr>
          <a:xfrm>
            <a:off x="7546975" y="3263265"/>
            <a:ext cx="6985" cy="5975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27" idx="3"/>
            <a:endCxn id="8" idx="3"/>
          </p:cNvCxnSpPr>
          <p:nvPr/>
        </p:nvCxnSpPr>
        <p:spPr>
          <a:xfrm flipH="1">
            <a:off x="5807075" y="4966970"/>
            <a:ext cx="1109980" cy="39497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5735955" y="3644900"/>
            <a:ext cx="1181100" cy="40576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5088890" y="456374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6200000" flipV="1">
            <a:off x="2736850" y="3933825"/>
            <a:ext cx="3138805" cy="1320165"/>
          </a:xfrm>
          <a:prstGeom prst="bentConnector4">
            <a:avLst>
              <a:gd name="adj1" fmla="val 930"/>
              <a:gd name="adj2" fmla="val 118038"/>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64100" y="5800725"/>
            <a:ext cx="8890" cy="3644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58089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6311900" y="1734185"/>
            <a:ext cx="340995" cy="277495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9696450" y="1772285"/>
            <a:ext cx="1445895" cy="521970"/>
          </a:xfrm>
          <a:prstGeom prst="rect">
            <a:avLst/>
          </a:prstGeom>
          <a:noFill/>
          <a:ln w="38100">
            <a:solidFill>
              <a:srgbClr val="FFFF00"/>
            </a:solidFill>
          </a:ln>
        </p:spPr>
        <p:txBody>
          <a:bodyPr wrap="square" rtlCol="0">
            <a:spAutoFit/>
          </a:bodyPr>
          <a:lstStyle/>
          <a:p>
            <a:endParaRPr lang="zh-CN" altLang="en-US" sz="280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Add/Sub Example</a:t>
            </a:r>
            <a:endParaRPr lang="en-US" dirty="0"/>
          </a:p>
        </p:txBody>
      </p:sp>
      <p:sp>
        <p:nvSpPr>
          <p:cNvPr id="3" name="Content Placeholder 2"/>
          <p:cNvSpPr>
            <a:spLocks noGrp="1"/>
          </p:cNvSpPr>
          <p:nvPr>
            <p:ph idx="1"/>
          </p:nvPr>
        </p:nvSpPr>
        <p:spPr/>
        <p:txBody>
          <a:bodyPr/>
          <a:lstStyle/>
          <a:p>
            <a:pPr marL="0" indent="0">
              <a:buNone/>
            </a:pPr>
            <a:endParaRPr lang="en-US" sz="18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b="0">
                          <a:solidFill>
                            <a:schemeClr val="tx1"/>
                          </a:solidFill>
                          <a:cs typeface="+mn-lt"/>
                        </a:rPr>
                        <a:t>add R4, R0, R0</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a:solidFill>
                            <a:schemeClr val="tx1"/>
                          </a:solidFill>
                          <a:cs typeface="+mn-lt"/>
                        </a:rPr>
                        <a:t>sub R1, R3, R4</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16</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32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48526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3725545" y="204152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a:t>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a:t>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940935"/>
            <a:ext cx="2232660" cy="840740"/>
            <a:chOff x="5291" y="7895"/>
            <a:chExt cx="3516" cy="1324"/>
          </a:xfrm>
        </p:grpSpPr>
        <p:sp>
          <p:nvSpPr>
            <p:cNvPr id="8" name="矩形 7"/>
            <p:cNvSpPr/>
            <p:nvPr/>
          </p:nvSpPr>
          <p:spPr>
            <a:xfrm>
              <a:off x="5291" y="7895"/>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chemeClr val="bg1"/>
            </a:solidFill>
            <a:ln>
              <a:solidFill>
                <a:schemeClr val="tx1"/>
              </a:solidFill>
            </a:ln>
          </p:spPr>
          <p:txBody>
            <a:bodyPr wrap="square" rtlCol="0">
              <a:spAutoFit/>
            </a:bodyPr>
            <a:lstStyle/>
            <a:p>
              <a:endParaRPr lang="zh-CN" altLang="en-US"/>
            </a:p>
          </p:txBody>
        </p:sp>
      </p:grpSp>
      <p:grpSp>
        <p:nvGrpSpPr>
          <p:cNvPr id="17" name="组合 16"/>
          <p:cNvGrpSpPr/>
          <p:nvPr/>
        </p:nvGrpSpPr>
        <p:grpSpPr>
          <a:xfrm>
            <a:off x="6312535" y="1268095"/>
            <a:ext cx="2383790" cy="931545"/>
            <a:chOff x="5291" y="7895"/>
            <a:chExt cx="3754" cy="1467"/>
          </a:xfrm>
        </p:grpSpPr>
        <p:sp>
          <p:nvSpPr>
            <p:cNvPr id="18" name="矩形 17"/>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518" y="7895"/>
              <a:ext cx="3507" cy="582"/>
            </a:xfrm>
            <a:prstGeom prst="rect">
              <a:avLst/>
            </a:prstGeom>
            <a:noFill/>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
          <p:nvSpPr>
            <p:cNvPr id="20" name="文本框 19"/>
            <p:cNvSpPr txBox="1"/>
            <p:nvPr/>
          </p:nvSpPr>
          <p:spPr>
            <a:xfrm>
              <a:off x="5600" y="8635"/>
              <a:ext cx="3247" cy="580"/>
            </a:xfrm>
            <a:prstGeom prst="rect">
              <a:avLst/>
            </a:prstGeom>
            <a:solidFill>
              <a:schemeClr val="bg1"/>
            </a:solidFill>
            <a:ln>
              <a:solidFill>
                <a:schemeClr val="tx1"/>
              </a:solidFill>
            </a:ln>
          </p:spPr>
          <p:txBody>
            <a:bodyPr wrap="square" rtlCol="0">
              <a:spAutoFit/>
            </a:bodyPr>
            <a:lstStyle/>
            <a:p>
              <a:endParaRPr lang="en-US" altLang="zh-CN"/>
            </a:p>
          </p:txBody>
        </p:sp>
      </p:grpSp>
      <p:cxnSp>
        <p:nvCxnSpPr>
          <p:cNvPr id="21" name="直接箭头连接符 20"/>
          <p:cNvCxnSpPr/>
          <p:nvPr/>
        </p:nvCxnSpPr>
        <p:spPr>
          <a:xfrm flipV="1">
            <a:off x="8688705" y="1772285"/>
            <a:ext cx="431800" cy="6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319520" y="2425065"/>
            <a:ext cx="2423160" cy="931545"/>
            <a:chOff x="5291" y="7895"/>
            <a:chExt cx="3816" cy="1467"/>
          </a:xfrm>
        </p:grpSpPr>
        <p:sp>
          <p:nvSpPr>
            <p:cNvPr id="23" name="矩形 22"/>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28"/>
            </a:xfrm>
            <a:prstGeom prst="rect">
              <a:avLst/>
            </a:prstGeom>
            <a:noFill/>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chemeClr val="bg1"/>
            </a:solidFill>
            <a:ln>
              <a:solidFill>
                <a:schemeClr val="tx1"/>
              </a:solidFill>
            </a:ln>
          </p:spPr>
          <p:txBody>
            <a:bodyPr wrap="square" rtlCol="0">
              <a:spAutoFit/>
            </a:bodyPr>
            <a:lstStyle/>
            <a:p>
              <a:endParaRPr lang="en-US" altLang="zh-CN"/>
            </a:p>
          </p:txBody>
        </p:sp>
      </p:grpSp>
      <p:cxnSp>
        <p:nvCxnSpPr>
          <p:cNvPr id="26" name="直接箭头连接符 25"/>
          <p:cNvCxnSpPr/>
          <p:nvPr/>
        </p:nvCxnSpPr>
        <p:spPr>
          <a:xfrm flipH="1">
            <a:off x="8683625" y="2853690"/>
            <a:ext cx="431800" cy="1651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6653530" y="3860800"/>
            <a:ext cx="1800225" cy="129603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9" name="直接箭头连接符 28"/>
          <p:cNvCxnSpPr>
            <a:stCxn id="25" idx="2"/>
            <a:endCxn id="27" idx="0"/>
          </p:cNvCxnSpPr>
          <p:nvPr/>
        </p:nvCxnSpPr>
        <p:spPr>
          <a:xfrm>
            <a:off x="7546975" y="3263265"/>
            <a:ext cx="6985" cy="5975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27" idx="3"/>
            <a:endCxn id="8" idx="3"/>
          </p:cNvCxnSpPr>
          <p:nvPr/>
        </p:nvCxnSpPr>
        <p:spPr>
          <a:xfrm flipH="1">
            <a:off x="5807075" y="4966970"/>
            <a:ext cx="1109980" cy="39497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5735955" y="3644900"/>
            <a:ext cx="1181100" cy="40576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5088890" y="456374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6200000" flipV="1">
            <a:off x="2666400" y="3933825"/>
            <a:ext cx="3138805" cy="1320165"/>
          </a:xfrm>
          <a:prstGeom prst="bentConnector4">
            <a:avLst>
              <a:gd name="adj1" fmla="val 930"/>
              <a:gd name="adj2" fmla="val 118038"/>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64100" y="5800725"/>
            <a:ext cx="8890" cy="3644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58089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6311900" y="1734185"/>
            <a:ext cx="340995" cy="277495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Add/Sub Example</a:t>
            </a:r>
            <a:endParaRPr lang="en-US" dirty="0"/>
          </a:p>
        </p:txBody>
      </p:sp>
      <p:sp>
        <p:nvSpPr>
          <p:cNvPr id="3" name="Content Placeholder 2"/>
          <p:cNvSpPr>
            <a:spLocks noGrp="1"/>
          </p:cNvSpPr>
          <p:nvPr>
            <p:ph idx="1"/>
          </p:nvPr>
        </p:nvSpPr>
        <p:spPr/>
        <p:txBody>
          <a:bodyPr/>
          <a:lstStyle/>
          <a:p>
            <a:pPr marL="0" indent="0">
              <a:buNone/>
            </a:pPr>
            <a:endParaRPr lang="en-US" sz="18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b="0">
                          <a:solidFill>
                            <a:schemeClr val="tx1"/>
                          </a:solidFill>
                          <a:cs typeface="+mn-lt"/>
                        </a:rPr>
                        <a:t>add R4, R0, R0</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solidFill>
                            <a:schemeClr val="tx1"/>
                          </a:solidFill>
                        </a:rPr>
                        <a:t>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a:solidFill>
                            <a:schemeClr val="tx1"/>
                          </a:solidFill>
                          <a:cs typeface="+mn-lt"/>
                        </a:rPr>
                        <a:t>sub R1, R3, R4</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16</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32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48526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3725545" y="204152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a:t>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a:t>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940935"/>
            <a:ext cx="2232660" cy="840740"/>
            <a:chOff x="5291" y="7895"/>
            <a:chExt cx="3516" cy="1324"/>
          </a:xfrm>
        </p:grpSpPr>
        <p:sp>
          <p:nvSpPr>
            <p:cNvPr id="8" name="矩形 7"/>
            <p:cNvSpPr/>
            <p:nvPr/>
          </p:nvSpPr>
          <p:spPr>
            <a:xfrm>
              <a:off x="5291" y="7895"/>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chemeClr val="bg1"/>
            </a:solidFill>
            <a:ln>
              <a:solidFill>
                <a:schemeClr val="tx1"/>
              </a:solidFill>
            </a:ln>
          </p:spPr>
          <p:txBody>
            <a:bodyPr wrap="square" rtlCol="0">
              <a:spAutoFit/>
            </a:bodyPr>
            <a:lstStyle/>
            <a:p>
              <a:endParaRPr lang="zh-CN" altLang="en-US"/>
            </a:p>
          </p:txBody>
        </p:sp>
      </p:grpSp>
      <p:grpSp>
        <p:nvGrpSpPr>
          <p:cNvPr id="17" name="组合 16"/>
          <p:cNvGrpSpPr/>
          <p:nvPr/>
        </p:nvGrpSpPr>
        <p:grpSpPr>
          <a:xfrm>
            <a:off x="6312535" y="1268095"/>
            <a:ext cx="2383790" cy="931545"/>
            <a:chOff x="5291" y="7895"/>
            <a:chExt cx="3754" cy="1467"/>
          </a:xfrm>
        </p:grpSpPr>
        <p:sp>
          <p:nvSpPr>
            <p:cNvPr id="18" name="矩形 17"/>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518" y="7895"/>
              <a:ext cx="3507" cy="582"/>
            </a:xfrm>
            <a:prstGeom prst="rect">
              <a:avLst/>
            </a:prstGeom>
            <a:noFill/>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
          <p:nvSpPr>
            <p:cNvPr id="20" name="文本框 19"/>
            <p:cNvSpPr txBox="1"/>
            <p:nvPr/>
          </p:nvSpPr>
          <p:spPr>
            <a:xfrm>
              <a:off x="5600" y="8635"/>
              <a:ext cx="3247" cy="580"/>
            </a:xfrm>
            <a:prstGeom prst="rect">
              <a:avLst/>
            </a:prstGeom>
            <a:solidFill>
              <a:srgbClr val="FFFF00"/>
            </a:solidFill>
            <a:ln>
              <a:solidFill>
                <a:schemeClr val="tx1"/>
              </a:solidFill>
            </a:ln>
          </p:spPr>
          <p:txBody>
            <a:bodyPr wrap="square" rtlCol="0">
              <a:spAutoFit/>
            </a:bodyPr>
            <a:lstStyle/>
            <a:p>
              <a:r>
                <a:rPr lang="en-US" altLang="zh-CN"/>
                <a:t>                 0</a:t>
              </a:r>
              <a:endParaRPr lang="en-US" altLang="zh-CN"/>
            </a:p>
          </p:txBody>
        </p:sp>
      </p:grpSp>
      <p:cxnSp>
        <p:nvCxnSpPr>
          <p:cNvPr id="21" name="直接箭头连接符 20"/>
          <p:cNvCxnSpPr/>
          <p:nvPr/>
        </p:nvCxnSpPr>
        <p:spPr>
          <a:xfrm flipV="1">
            <a:off x="8688705" y="1772285"/>
            <a:ext cx="431800" cy="6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319520" y="2425065"/>
            <a:ext cx="2423160" cy="931545"/>
            <a:chOff x="5291" y="7895"/>
            <a:chExt cx="3816" cy="1467"/>
          </a:xfrm>
        </p:grpSpPr>
        <p:sp>
          <p:nvSpPr>
            <p:cNvPr id="23" name="矩形 22"/>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28"/>
            </a:xfrm>
            <a:prstGeom prst="rect">
              <a:avLst/>
            </a:prstGeom>
            <a:noFill/>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rgbClr val="FFFF00"/>
            </a:solidFill>
            <a:ln>
              <a:solidFill>
                <a:schemeClr val="tx1"/>
              </a:solidFill>
            </a:ln>
          </p:spPr>
          <p:txBody>
            <a:bodyPr wrap="square" rtlCol="0">
              <a:spAutoFit/>
            </a:bodyPr>
            <a:lstStyle/>
            <a:p>
              <a:r>
                <a:rPr lang="en-US" altLang="zh-CN">
                  <a:cs typeface="+mn-lt"/>
                  <a:sym typeface="+mn-ea"/>
                </a:rPr>
                <a:t>add R4, R0, R0</a:t>
              </a:r>
              <a:endParaRPr lang="en-US" altLang="zh-CN"/>
            </a:p>
          </p:txBody>
        </p:sp>
      </p:grpSp>
      <p:cxnSp>
        <p:nvCxnSpPr>
          <p:cNvPr id="26" name="直接箭头连接符 25"/>
          <p:cNvCxnSpPr/>
          <p:nvPr/>
        </p:nvCxnSpPr>
        <p:spPr>
          <a:xfrm flipH="1">
            <a:off x="8683625" y="2853690"/>
            <a:ext cx="431800" cy="1651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6653530" y="3860800"/>
            <a:ext cx="1800225" cy="129603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9" name="直接箭头连接符 28"/>
          <p:cNvCxnSpPr>
            <a:stCxn id="25" idx="2"/>
            <a:endCxn id="27" idx="0"/>
          </p:cNvCxnSpPr>
          <p:nvPr/>
        </p:nvCxnSpPr>
        <p:spPr>
          <a:xfrm>
            <a:off x="7546975" y="3263265"/>
            <a:ext cx="6985" cy="5975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27" idx="3"/>
            <a:endCxn id="8" idx="3"/>
          </p:cNvCxnSpPr>
          <p:nvPr/>
        </p:nvCxnSpPr>
        <p:spPr>
          <a:xfrm flipH="1">
            <a:off x="5807075" y="4966970"/>
            <a:ext cx="1109980" cy="39497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5735955" y="3644900"/>
            <a:ext cx="1181100" cy="40576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5088890" y="456374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6200000" flipV="1">
            <a:off x="2666400" y="3933825"/>
            <a:ext cx="3138805" cy="1320165"/>
          </a:xfrm>
          <a:prstGeom prst="bentConnector4">
            <a:avLst>
              <a:gd name="adj1" fmla="val 930"/>
              <a:gd name="adj2" fmla="val 118038"/>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64100" y="5800725"/>
            <a:ext cx="8890" cy="3644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58089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6311900" y="1734185"/>
            <a:ext cx="340995" cy="277495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flipH="1">
            <a:off x="8616315" y="1931035"/>
            <a:ext cx="1156970" cy="1137920"/>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Add/Sub Example</a:t>
            </a:r>
            <a:endParaRPr lang="en-US" dirty="0"/>
          </a:p>
        </p:txBody>
      </p:sp>
      <p:sp>
        <p:nvSpPr>
          <p:cNvPr id="3" name="Content Placeholder 2"/>
          <p:cNvSpPr>
            <a:spLocks noGrp="1"/>
          </p:cNvSpPr>
          <p:nvPr>
            <p:ph idx="1"/>
          </p:nvPr>
        </p:nvSpPr>
        <p:spPr/>
        <p:txBody>
          <a:bodyPr/>
          <a:lstStyle/>
          <a:p>
            <a:pPr marL="0" indent="0">
              <a:buNone/>
            </a:pPr>
            <a:endParaRPr lang="en-US" sz="18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b="0">
                          <a:solidFill>
                            <a:schemeClr val="tx1"/>
                          </a:solidFill>
                          <a:cs typeface="+mn-lt"/>
                        </a:rPr>
                        <a:t>add R4, R0, R0</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solidFill>
                            <a:schemeClr val="tx1"/>
                          </a:solidFill>
                        </a:rPr>
                        <a:t>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a:solidFill>
                            <a:schemeClr val="tx1"/>
                          </a:solidFill>
                          <a:cs typeface="+mn-lt"/>
                        </a:rPr>
                        <a:t>sub R1, R3, R4</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16</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32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48526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3725545" y="204152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a:t>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a:t>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940935"/>
            <a:ext cx="2232660" cy="841375"/>
            <a:chOff x="5291" y="7895"/>
            <a:chExt cx="3516" cy="1325"/>
          </a:xfrm>
        </p:grpSpPr>
        <p:sp>
          <p:nvSpPr>
            <p:cNvPr id="8" name="矩形 7"/>
            <p:cNvSpPr/>
            <p:nvPr/>
          </p:nvSpPr>
          <p:spPr>
            <a:xfrm>
              <a:off x="5291" y="7895"/>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rgbClr val="FFFF00"/>
            </a:solidFill>
            <a:ln>
              <a:solidFill>
                <a:schemeClr val="tx1"/>
              </a:solidFill>
            </a:ln>
          </p:spPr>
          <p:txBody>
            <a:bodyPr wrap="square" rtlCol="0">
              <a:spAutoFit/>
            </a:bodyPr>
            <a:lstStyle/>
            <a:p>
              <a:r>
                <a:rPr lang="en-US" altLang="zh-CN"/>
                <a:t>              add</a:t>
              </a:r>
              <a:endParaRPr lang="en-US" altLang="zh-CN"/>
            </a:p>
          </p:txBody>
        </p:sp>
      </p:grpSp>
      <p:grpSp>
        <p:nvGrpSpPr>
          <p:cNvPr id="17" name="组合 16"/>
          <p:cNvGrpSpPr/>
          <p:nvPr/>
        </p:nvGrpSpPr>
        <p:grpSpPr>
          <a:xfrm>
            <a:off x="6312535" y="1268095"/>
            <a:ext cx="2383790" cy="931545"/>
            <a:chOff x="5291" y="7895"/>
            <a:chExt cx="3754" cy="1467"/>
          </a:xfrm>
        </p:grpSpPr>
        <p:sp>
          <p:nvSpPr>
            <p:cNvPr id="18" name="矩形 17"/>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518" y="7895"/>
              <a:ext cx="3507" cy="582"/>
            </a:xfrm>
            <a:prstGeom prst="rect">
              <a:avLst/>
            </a:prstGeom>
            <a:noFill/>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
          <p:nvSpPr>
            <p:cNvPr id="20" name="文本框 19"/>
            <p:cNvSpPr txBox="1"/>
            <p:nvPr/>
          </p:nvSpPr>
          <p:spPr>
            <a:xfrm>
              <a:off x="5600" y="8635"/>
              <a:ext cx="3247" cy="580"/>
            </a:xfrm>
            <a:prstGeom prst="rect">
              <a:avLst/>
            </a:prstGeom>
            <a:solidFill>
              <a:srgbClr val="FFFF00"/>
            </a:solidFill>
            <a:ln>
              <a:solidFill>
                <a:schemeClr val="tx1"/>
              </a:solidFill>
            </a:ln>
          </p:spPr>
          <p:txBody>
            <a:bodyPr wrap="square" rtlCol="0">
              <a:spAutoFit/>
            </a:bodyPr>
            <a:lstStyle/>
            <a:p>
              <a:r>
                <a:rPr lang="en-US" altLang="zh-CN"/>
                <a:t>                 0</a:t>
              </a:r>
              <a:endParaRPr lang="en-US" altLang="zh-CN"/>
            </a:p>
          </p:txBody>
        </p:sp>
      </p:grpSp>
      <p:cxnSp>
        <p:nvCxnSpPr>
          <p:cNvPr id="21" name="直接箭头连接符 20"/>
          <p:cNvCxnSpPr/>
          <p:nvPr/>
        </p:nvCxnSpPr>
        <p:spPr>
          <a:xfrm flipV="1">
            <a:off x="8688705" y="1772285"/>
            <a:ext cx="431800" cy="6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319520" y="2425065"/>
            <a:ext cx="2423160" cy="931545"/>
            <a:chOff x="5291" y="7895"/>
            <a:chExt cx="3816" cy="1467"/>
          </a:xfrm>
        </p:grpSpPr>
        <p:sp>
          <p:nvSpPr>
            <p:cNvPr id="23" name="矩形 22"/>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28"/>
            </a:xfrm>
            <a:prstGeom prst="rect">
              <a:avLst/>
            </a:prstGeom>
            <a:noFill/>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rgbClr val="FFFF00"/>
            </a:solidFill>
            <a:ln>
              <a:solidFill>
                <a:schemeClr val="tx1"/>
              </a:solidFill>
            </a:ln>
          </p:spPr>
          <p:txBody>
            <a:bodyPr wrap="square" rtlCol="0">
              <a:spAutoFit/>
            </a:bodyPr>
            <a:lstStyle/>
            <a:p>
              <a:r>
                <a:rPr lang="en-US" altLang="zh-CN">
                  <a:cs typeface="+mn-lt"/>
                  <a:sym typeface="+mn-ea"/>
                </a:rPr>
                <a:t>add R4, R0, R0</a:t>
              </a:r>
              <a:endParaRPr lang="en-US" altLang="zh-CN"/>
            </a:p>
          </p:txBody>
        </p:sp>
      </p:grpSp>
      <p:cxnSp>
        <p:nvCxnSpPr>
          <p:cNvPr id="26" name="直接箭头连接符 25"/>
          <p:cNvCxnSpPr/>
          <p:nvPr/>
        </p:nvCxnSpPr>
        <p:spPr>
          <a:xfrm flipH="1">
            <a:off x="8683625" y="2853690"/>
            <a:ext cx="431800" cy="1651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6653530" y="3860800"/>
            <a:ext cx="1800225" cy="129603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9" name="直接箭头连接符 28"/>
          <p:cNvCxnSpPr>
            <a:stCxn id="25" idx="2"/>
            <a:endCxn id="27" idx="0"/>
          </p:cNvCxnSpPr>
          <p:nvPr/>
        </p:nvCxnSpPr>
        <p:spPr>
          <a:xfrm>
            <a:off x="7546975" y="3263265"/>
            <a:ext cx="6985" cy="5975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27" idx="3"/>
            <a:endCxn id="8" idx="3"/>
          </p:cNvCxnSpPr>
          <p:nvPr/>
        </p:nvCxnSpPr>
        <p:spPr>
          <a:xfrm flipH="1">
            <a:off x="5807075" y="4966970"/>
            <a:ext cx="1109980" cy="39497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5735955" y="3644900"/>
            <a:ext cx="1181100" cy="40576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5088890" y="456374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6200000" flipV="1">
            <a:off x="2666400" y="3933825"/>
            <a:ext cx="3138805" cy="1320165"/>
          </a:xfrm>
          <a:prstGeom prst="bentConnector4">
            <a:avLst>
              <a:gd name="adj1" fmla="val 930"/>
              <a:gd name="adj2" fmla="val 118038"/>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64100" y="5800725"/>
            <a:ext cx="8890" cy="3644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58089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6311900" y="1734185"/>
            <a:ext cx="340995" cy="277495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flipH="1">
            <a:off x="8616315" y="1931035"/>
            <a:ext cx="1156970" cy="1137920"/>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flipH="1">
            <a:off x="5807710" y="4987925"/>
            <a:ext cx="1104900" cy="385445"/>
          </a:xfrm>
          <a:prstGeom prst="straightConnector1">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a:stCxn id="27" idx="1"/>
          </p:cNvCxnSpPr>
          <p:nvPr/>
        </p:nvCxnSpPr>
        <p:spPr>
          <a:xfrm flipH="1" flipV="1">
            <a:off x="5808345" y="3644900"/>
            <a:ext cx="1108710" cy="405765"/>
          </a:xfrm>
          <a:prstGeom prst="straightConnector1">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Add/Sub Example</a:t>
            </a:r>
            <a:endParaRPr lang="en-US" dirty="0"/>
          </a:p>
        </p:txBody>
      </p:sp>
      <p:sp>
        <p:nvSpPr>
          <p:cNvPr id="3" name="Content Placeholder 2"/>
          <p:cNvSpPr>
            <a:spLocks noGrp="1"/>
          </p:cNvSpPr>
          <p:nvPr>
            <p:ph idx="1"/>
          </p:nvPr>
        </p:nvSpPr>
        <p:spPr/>
        <p:txBody>
          <a:bodyPr/>
          <a:lstStyle/>
          <a:p>
            <a:pPr marL="0" indent="0">
              <a:buNone/>
            </a:pPr>
            <a:endParaRPr lang="en-US" sz="18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b="0">
                          <a:solidFill>
                            <a:schemeClr val="tx1"/>
                          </a:solidFill>
                          <a:cs typeface="+mn-lt"/>
                        </a:rPr>
                        <a:t>add R4, R0, R0</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solidFill>
                            <a:schemeClr val="tx1"/>
                          </a:solidFill>
                        </a:rPr>
                        <a:t>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a:solidFill>
                            <a:schemeClr val="tx1"/>
                          </a:solidFill>
                          <a:cs typeface="+mn-lt"/>
                        </a:rPr>
                        <a:t>sub R1, R3, R4</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16</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32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48526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3725545" y="204152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a:t>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a:t>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940935"/>
            <a:ext cx="2232660" cy="841375"/>
            <a:chOff x="5291" y="7895"/>
            <a:chExt cx="3516" cy="1325"/>
          </a:xfrm>
        </p:grpSpPr>
        <p:sp>
          <p:nvSpPr>
            <p:cNvPr id="8" name="矩形 7"/>
            <p:cNvSpPr/>
            <p:nvPr/>
          </p:nvSpPr>
          <p:spPr>
            <a:xfrm>
              <a:off x="5291" y="7895"/>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rgbClr val="FFFF00"/>
            </a:solidFill>
            <a:ln>
              <a:solidFill>
                <a:schemeClr val="tx1"/>
              </a:solidFill>
            </a:ln>
          </p:spPr>
          <p:txBody>
            <a:bodyPr wrap="square" rtlCol="0">
              <a:spAutoFit/>
            </a:bodyPr>
            <a:lstStyle/>
            <a:p>
              <a:r>
                <a:rPr lang="en-US" altLang="zh-CN"/>
                <a:t>              add</a:t>
              </a:r>
              <a:endParaRPr lang="en-US" altLang="zh-CN"/>
            </a:p>
          </p:txBody>
        </p:sp>
      </p:grpSp>
      <p:grpSp>
        <p:nvGrpSpPr>
          <p:cNvPr id="17" name="组合 16"/>
          <p:cNvGrpSpPr/>
          <p:nvPr/>
        </p:nvGrpSpPr>
        <p:grpSpPr>
          <a:xfrm>
            <a:off x="6312535" y="1268095"/>
            <a:ext cx="2383790" cy="931545"/>
            <a:chOff x="5291" y="7895"/>
            <a:chExt cx="3754" cy="1467"/>
          </a:xfrm>
        </p:grpSpPr>
        <p:sp>
          <p:nvSpPr>
            <p:cNvPr id="18" name="矩形 17"/>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518" y="7895"/>
              <a:ext cx="3507" cy="582"/>
            </a:xfrm>
            <a:prstGeom prst="rect">
              <a:avLst/>
            </a:prstGeom>
            <a:noFill/>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
          <p:nvSpPr>
            <p:cNvPr id="20" name="文本框 19"/>
            <p:cNvSpPr txBox="1"/>
            <p:nvPr/>
          </p:nvSpPr>
          <p:spPr>
            <a:xfrm>
              <a:off x="5600" y="8635"/>
              <a:ext cx="3247" cy="580"/>
            </a:xfrm>
            <a:prstGeom prst="rect">
              <a:avLst/>
            </a:prstGeom>
            <a:solidFill>
              <a:srgbClr val="FFFF00"/>
            </a:solidFill>
            <a:ln>
              <a:solidFill>
                <a:schemeClr val="tx1"/>
              </a:solidFill>
            </a:ln>
          </p:spPr>
          <p:txBody>
            <a:bodyPr wrap="square" rtlCol="0">
              <a:spAutoFit/>
            </a:bodyPr>
            <a:lstStyle/>
            <a:p>
              <a:r>
                <a:rPr lang="en-US" altLang="zh-CN"/>
                <a:t>                 0</a:t>
              </a:r>
              <a:endParaRPr lang="en-US" altLang="zh-CN"/>
            </a:p>
          </p:txBody>
        </p:sp>
      </p:grpSp>
      <p:cxnSp>
        <p:nvCxnSpPr>
          <p:cNvPr id="21" name="直接箭头连接符 20"/>
          <p:cNvCxnSpPr/>
          <p:nvPr/>
        </p:nvCxnSpPr>
        <p:spPr>
          <a:xfrm flipV="1">
            <a:off x="8688705" y="1772285"/>
            <a:ext cx="431800" cy="6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319520" y="2425065"/>
            <a:ext cx="2423160" cy="931545"/>
            <a:chOff x="5291" y="7895"/>
            <a:chExt cx="3816" cy="1467"/>
          </a:xfrm>
        </p:grpSpPr>
        <p:sp>
          <p:nvSpPr>
            <p:cNvPr id="23" name="矩形 22"/>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28"/>
            </a:xfrm>
            <a:prstGeom prst="rect">
              <a:avLst/>
            </a:prstGeom>
            <a:noFill/>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rgbClr val="FFFF00"/>
            </a:solidFill>
            <a:ln>
              <a:solidFill>
                <a:schemeClr val="tx1"/>
              </a:solidFill>
            </a:ln>
          </p:spPr>
          <p:txBody>
            <a:bodyPr wrap="square" rtlCol="0">
              <a:spAutoFit/>
            </a:bodyPr>
            <a:lstStyle/>
            <a:p>
              <a:r>
                <a:rPr lang="en-US" altLang="zh-CN">
                  <a:cs typeface="+mn-lt"/>
                  <a:sym typeface="+mn-ea"/>
                </a:rPr>
                <a:t>add R4, R0, R0</a:t>
              </a:r>
              <a:endParaRPr lang="en-US" altLang="zh-CN"/>
            </a:p>
          </p:txBody>
        </p:sp>
      </p:grpSp>
      <p:cxnSp>
        <p:nvCxnSpPr>
          <p:cNvPr id="26" name="直接箭头连接符 25"/>
          <p:cNvCxnSpPr/>
          <p:nvPr/>
        </p:nvCxnSpPr>
        <p:spPr>
          <a:xfrm flipH="1">
            <a:off x="8683625" y="2853690"/>
            <a:ext cx="431800" cy="1651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6653530" y="3860800"/>
            <a:ext cx="1800225" cy="129603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9" name="直接箭头连接符 28"/>
          <p:cNvCxnSpPr>
            <a:stCxn id="25" idx="2"/>
            <a:endCxn id="27" idx="0"/>
          </p:cNvCxnSpPr>
          <p:nvPr/>
        </p:nvCxnSpPr>
        <p:spPr>
          <a:xfrm>
            <a:off x="7546975" y="3263265"/>
            <a:ext cx="6985" cy="5975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27" idx="3"/>
            <a:endCxn id="8" idx="3"/>
          </p:cNvCxnSpPr>
          <p:nvPr/>
        </p:nvCxnSpPr>
        <p:spPr>
          <a:xfrm flipH="1">
            <a:off x="5807075" y="4966970"/>
            <a:ext cx="1109980" cy="39497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5735955" y="3644900"/>
            <a:ext cx="1181100" cy="40576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5088890" y="456374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6200000" flipV="1">
            <a:off x="2666400" y="3933825"/>
            <a:ext cx="3138805" cy="1320165"/>
          </a:xfrm>
          <a:prstGeom prst="bentConnector4">
            <a:avLst>
              <a:gd name="adj1" fmla="val 930"/>
              <a:gd name="adj2" fmla="val 118038"/>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64100" y="5800725"/>
            <a:ext cx="8890" cy="3644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58089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6311900" y="1734185"/>
            <a:ext cx="340995" cy="277495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flipH="1">
            <a:off x="8616315" y="1931035"/>
            <a:ext cx="1156970" cy="1137920"/>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flipH="1">
            <a:off x="5807710" y="4987925"/>
            <a:ext cx="1104900" cy="385445"/>
          </a:xfrm>
          <a:prstGeom prst="straightConnector1">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a:stCxn id="27" idx="1"/>
          </p:cNvCxnSpPr>
          <p:nvPr/>
        </p:nvCxnSpPr>
        <p:spPr>
          <a:xfrm flipH="1" flipV="1">
            <a:off x="5808345" y="3644900"/>
            <a:ext cx="1108710" cy="405765"/>
          </a:xfrm>
          <a:prstGeom prst="straightConnector1">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39" name="椭圆 38"/>
          <p:cNvSpPr/>
          <p:nvPr/>
        </p:nvSpPr>
        <p:spPr>
          <a:xfrm>
            <a:off x="4728210" y="1993265"/>
            <a:ext cx="456565" cy="447675"/>
          </a:xfrm>
          <a:prstGeom prst="ellipse">
            <a:avLst/>
          </a:prstGeom>
          <a:noFill/>
          <a:ln>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4503420" y="1972310"/>
            <a:ext cx="424180" cy="469265"/>
          </a:xfrm>
          <a:prstGeom prst="ellipse">
            <a:avLst/>
          </a:prstGeom>
          <a:noFill/>
          <a:ln>
            <a:solidFill>
              <a:srgbClr val="FFC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箭头连接符 40"/>
          <p:cNvCxnSpPr>
            <a:stCxn id="40" idx="4"/>
          </p:cNvCxnSpPr>
          <p:nvPr/>
        </p:nvCxnSpPr>
        <p:spPr>
          <a:xfrm flipH="1">
            <a:off x="4368165" y="2441575"/>
            <a:ext cx="347345" cy="2499360"/>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42" name="直接箭头连接符 41"/>
          <p:cNvCxnSpPr>
            <a:stCxn id="39" idx="4"/>
          </p:cNvCxnSpPr>
          <p:nvPr/>
        </p:nvCxnSpPr>
        <p:spPr>
          <a:xfrm>
            <a:off x="4956810" y="2440940"/>
            <a:ext cx="131445" cy="249999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a:off x="4864100" y="5815965"/>
            <a:ext cx="8255" cy="421005"/>
          </a:xfrm>
          <a:prstGeom prst="straightConnector1">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7" name="肘形连接符 46"/>
          <p:cNvCxnSpPr/>
          <p:nvPr/>
        </p:nvCxnSpPr>
        <p:spPr>
          <a:xfrm rot="16200000" flipV="1">
            <a:off x="3387090" y="4053840"/>
            <a:ext cx="3138805" cy="1320165"/>
          </a:xfrm>
          <a:prstGeom prst="bentConnector4">
            <a:avLst>
              <a:gd name="adj1" fmla="val 930"/>
              <a:gd name="adj2" fmla="val 175276"/>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Add/Sub Example</a:t>
            </a:r>
            <a:endParaRPr lang="en-US" dirty="0"/>
          </a:p>
        </p:txBody>
      </p:sp>
      <p:sp>
        <p:nvSpPr>
          <p:cNvPr id="3" name="Content Placeholder 2"/>
          <p:cNvSpPr>
            <a:spLocks noGrp="1"/>
          </p:cNvSpPr>
          <p:nvPr>
            <p:ph idx="1"/>
          </p:nvPr>
        </p:nvSpPr>
        <p:spPr/>
        <p:txBody>
          <a:bodyPr/>
          <a:lstStyle/>
          <a:p>
            <a:pPr marL="0" indent="0">
              <a:buNone/>
            </a:pPr>
            <a:endParaRPr lang="en-US" sz="18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b="0">
                          <a:solidFill>
                            <a:schemeClr val="tx1"/>
                          </a:solidFill>
                          <a:cs typeface="+mn-lt"/>
                        </a:rPr>
                        <a:t>add R4, R0, R0</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solidFill>
                            <a:schemeClr val="tx1"/>
                          </a:solidFill>
                        </a:rPr>
                        <a:t>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a:solidFill>
                            <a:schemeClr val="tx1"/>
                          </a:solidFill>
                          <a:cs typeface="+mn-lt"/>
                        </a:rPr>
                        <a:t>sub R1, R3, R4</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16</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32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48526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3725545" y="204152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a:t>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a:t>0</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C000"/>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940935"/>
            <a:ext cx="2232660" cy="841375"/>
            <a:chOff x="5291" y="7895"/>
            <a:chExt cx="3516" cy="1325"/>
          </a:xfrm>
        </p:grpSpPr>
        <p:sp>
          <p:nvSpPr>
            <p:cNvPr id="8" name="矩形 7"/>
            <p:cNvSpPr/>
            <p:nvPr/>
          </p:nvSpPr>
          <p:spPr>
            <a:xfrm>
              <a:off x="5291" y="7895"/>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rgbClr val="FFFF00"/>
            </a:solidFill>
            <a:ln>
              <a:solidFill>
                <a:schemeClr val="tx1"/>
              </a:solidFill>
            </a:ln>
          </p:spPr>
          <p:txBody>
            <a:bodyPr wrap="square" rtlCol="0">
              <a:spAutoFit/>
            </a:bodyPr>
            <a:lstStyle/>
            <a:p>
              <a:r>
                <a:rPr lang="en-US" altLang="zh-CN"/>
                <a:t>              add</a:t>
              </a:r>
              <a:endParaRPr lang="en-US" altLang="zh-CN"/>
            </a:p>
          </p:txBody>
        </p:sp>
      </p:grpSp>
      <p:grpSp>
        <p:nvGrpSpPr>
          <p:cNvPr id="17" name="组合 16"/>
          <p:cNvGrpSpPr/>
          <p:nvPr/>
        </p:nvGrpSpPr>
        <p:grpSpPr>
          <a:xfrm>
            <a:off x="6312535" y="1268095"/>
            <a:ext cx="2383790" cy="931545"/>
            <a:chOff x="5291" y="7895"/>
            <a:chExt cx="3754" cy="1467"/>
          </a:xfrm>
        </p:grpSpPr>
        <p:sp>
          <p:nvSpPr>
            <p:cNvPr id="18" name="矩形 17"/>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518" y="7895"/>
              <a:ext cx="3507" cy="582"/>
            </a:xfrm>
            <a:prstGeom prst="rect">
              <a:avLst/>
            </a:prstGeom>
            <a:noFill/>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
          <p:nvSpPr>
            <p:cNvPr id="20" name="文本框 19"/>
            <p:cNvSpPr txBox="1"/>
            <p:nvPr/>
          </p:nvSpPr>
          <p:spPr>
            <a:xfrm>
              <a:off x="5600" y="8635"/>
              <a:ext cx="3247" cy="580"/>
            </a:xfrm>
            <a:prstGeom prst="rect">
              <a:avLst/>
            </a:prstGeom>
            <a:solidFill>
              <a:srgbClr val="FFFF00"/>
            </a:solidFill>
            <a:ln>
              <a:solidFill>
                <a:schemeClr val="tx1"/>
              </a:solidFill>
            </a:ln>
          </p:spPr>
          <p:txBody>
            <a:bodyPr wrap="square" rtlCol="0">
              <a:spAutoFit/>
            </a:bodyPr>
            <a:lstStyle/>
            <a:p>
              <a:r>
                <a:rPr lang="en-US" altLang="zh-CN"/>
                <a:t>                 0</a:t>
              </a:r>
              <a:endParaRPr lang="en-US" altLang="zh-CN"/>
            </a:p>
          </p:txBody>
        </p:sp>
      </p:grpSp>
      <p:cxnSp>
        <p:nvCxnSpPr>
          <p:cNvPr id="21" name="直接箭头连接符 20"/>
          <p:cNvCxnSpPr/>
          <p:nvPr/>
        </p:nvCxnSpPr>
        <p:spPr>
          <a:xfrm flipV="1">
            <a:off x="8688705" y="1772285"/>
            <a:ext cx="431800" cy="6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319520" y="2425065"/>
            <a:ext cx="2423160" cy="931545"/>
            <a:chOff x="5291" y="7895"/>
            <a:chExt cx="3816" cy="1467"/>
          </a:xfrm>
        </p:grpSpPr>
        <p:sp>
          <p:nvSpPr>
            <p:cNvPr id="23" name="矩形 22"/>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28"/>
            </a:xfrm>
            <a:prstGeom prst="rect">
              <a:avLst/>
            </a:prstGeom>
            <a:noFill/>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rgbClr val="FFFF00"/>
            </a:solidFill>
            <a:ln>
              <a:solidFill>
                <a:schemeClr val="tx1"/>
              </a:solidFill>
            </a:ln>
          </p:spPr>
          <p:txBody>
            <a:bodyPr wrap="square" rtlCol="0">
              <a:spAutoFit/>
            </a:bodyPr>
            <a:lstStyle/>
            <a:p>
              <a:r>
                <a:rPr lang="en-US" altLang="zh-CN">
                  <a:cs typeface="+mn-lt"/>
                  <a:sym typeface="+mn-ea"/>
                </a:rPr>
                <a:t>add R4, R0, R0</a:t>
              </a:r>
              <a:endParaRPr lang="en-US" altLang="zh-CN"/>
            </a:p>
          </p:txBody>
        </p:sp>
      </p:grpSp>
      <p:cxnSp>
        <p:nvCxnSpPr>
          <p:cNvPr id="26" name="直接箭头连接符 25"/>
          <p:cNvCxnSpPr/>
          <p:nvPr/>
        </p:nvCxnSpPr>
        <p:spPr>
          <a:xfrm flipH="1">
            <a:off x="8683625" y="2853690"/>
            <a:ext cx="431800" cy="1651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6653530" y="3860800"/>
            <a:ext cx="1800225" cy="129603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9" name="直接箭头连接符 28"/>
          <p:cNvCxnSpPr>
            <a:stCxn id="25" idx="2"/>
            <a:endCxn id="27" idx="0"/>
          </p:cNvCxnSpPr>
          <p:nvPr/>
        </p:nvCxnSpPr>
        <p:spPr>
          <a:xfrm>
            <a:off x="7546975" y="3263265"/>
            <a:ext cx="6985" cy="5975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27" idx="3"/>
            <a:endCxn id="8" idx="3"/>
          </p:cNvCxnSpPr>
          <p:nvPr/>
        </p:nvCxnSpPr>
        <p:spPr>
          <a:xfrm flipH="1">
            <a:off x="5807075" y="4966970"/>
            <a:ext cx="1109980" cy="39497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5735955" y="3644900"/>
            <a:ext cx="1181100" cy="40576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5088890" y="456374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6200000" flipV="1">
            <a:off x="2736850" y="3933825"/>
            <a:ext cx="3138805" cy="1320165"/>
          </a:xfrm>
          <a:prstGeom prst="bentConnector4">
            <a:avLst>
              <a:gd name="adj1" fmla="val 930"/>
              <a:gd name="adj2" fmla="val 118038"/>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64100" y="5800725"/>
            <a:ext cx="8890" cy="3644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58089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6311900" y="1734185"/>
            <a:ext cx="340995" cy="277495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flipH="1">
            <a:off x="8616315" y="1931035"/>
            <a:ext cx="1156970" cy="1137920"/>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flipH="1">
            <a:off x="5807710" y="4987925"/>
            <a:ext cx="1104900" cy="385445"/>
          </a:xfrm>
          <a:prstGeom prst="straightConnector1">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a:stCxn id="27" idx="1"/>
          </p:cNvCxnSpPr>
          <p:nvPr/>
        </p:nvCxnSpPr>
        <p:spPr>
          <a:xfrm flipH="1" flipV="1">
            <a:off x="5808345" y="3644900"/>
            <a:ext cx="1108710" cy="405765"/>
          </a:xfrm>
          <a:prstGeom prst="straightConnector1">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a:off x="4864100" y="5815965"/>
            <a:ext cx="8255" cy="421005"/>
          </a:xfrm>
          <a:prstGeom prst="straightConnector1">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7" name="肘形连接符 46"/>
          <p:cNvCxnSpPr/>
          <p:nvPr/>
        </p:nvCxnSpPr>
        <p:spPr>
          <a:xfrm rot="16200000" flipV="1">
            <a:off x="3387090" y="4053840"/>
            <a:ext cx="3138805" cy="1320165"/>
          </a:xfrm>
          <a:prstGeom prst="bentConnector4">
            <a:avLst>
              <a:gd name="adj1" fmla="val 930"/>
              <a:gd name="adj2" fmla="val 175276"/>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Add/Sub Example</a:t>
            </a:r>
            <a:endParaRPr lang="en-US" dirty="0"/>
          </a:p>
        </p:txBody>
      </p:sp>
      <p:sp>
        <p:nvSpPr>
          <p:cNvPr id="3" name="Content Placeholder 2"/>
          <p:cNvSpPr>
            <a:spLocks noGrp="1"/>
          </p:cNvSpPr>
          <p:nvPr>
            <p:ph idx="1"/>
          </p:nvPr>
        </p:nvSpPr>
        <p:spPr/>
        <p:txBody>
          <a:bodyPr/>
          <a:lstStyle/>
          <a:p>
            <a:pPr marL="0" indent="0">
              <a:buNone/>
            </a:pPr>
            <a:endParaRPr lang="en-US" sz="18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b="0">
                          <a:solidFill>
                            <a:schemeClr val="tx1"/>
                          </a:solidFill>
                          <a:cs typeface="+mn-lt"/>
                        </a:rPr>
                        <a:t>add R4, R0, R0</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solidFill>
                            <a:schemeClr val="tx1"/>
                          </a:solidFill>
                        </a:rPr>
                        <a:t>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a:solidFill>
                            <a:schemeClr val="tx1"/>
                          </a:solidFill>
                          <a:cs typeface="+mn-lt"/>
                        </a:rPr>
                        <a:t>sub R1, R3, R4</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16</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32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48526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3725545" y="204152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a:t>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a:t>0</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C000"/>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940935"/>
            <a:ext cx="2232660" cy="841375"/>
            <a:chOff x="5291" y="7895"/>
            <a:chExt cx="3516" cy="1325"/>
          </a:xfrm>
        </p:grpSpPr>
        <p:sp>
          <p:nvSpPr>
            <p:cNvPr id="8" name="矩形 7"/>
            <p:cNvSpPr/>
            <p:nvPr/>
          </p:nvSpPr>
          <p:spPr>
            <a:xfrm>
              <a:off x="5291" y="7895"/>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rgbClr val="FFFF00"/>
            </a:solidFill>
            <a:ln>
              <a:solidFill>
                <a:schemeClr val="tx1"/>
              </a:solidFill>
            </a:ln>
          </p:spPr>
          <p:txBody>
            <a:bodyPr wrap="square" rtlCol="0">
              <a:spAutoFit/>
            </a:bodyPr>
            <a:lstStyle/>
            <a:p>
              <a:r>
                <a:rPr lang="en-US" altLang="zh-CN"/>
                <a:t>              add</a:t>
              </a:r>
              <a:endParaRPr lang="en-US" altLang="zh-CN"/>
            </a:p>
          </p:txBody>
        </p:sp>
      </p:grpSp>
      <p:grpSp>
        <p:nvGrpSpPr>
          <p:cNvPr id="17" name="组合 16"/>
          <p:cNvGrpSpPr/>
          <p:nvPr/>
        </p:nvGrpSpPr>
        <p:grpSpPr>
          <a:xfrm>
            <a:off x="6312535" y="1268095"/>
            <a:ext cx="2383790" cy="931545"/>
            <a:chOff x="5291" y="7895"/>
            <a:chExt cx="3754" cy="1467"/>
          </a:xfrm>
        </p:grpSpPr>
        <p:sp>
          <p:nvSpPr>
            <p:cNvPr id="18" name="矩形 17"/>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518" y="7895"/>
              <a:ext cx="3507" cy="582"/>
            </a:xfrm>
            <a:prstGeom prst="rect">
              <a:avLst/>
            </a:prstGeom>
            <a:noFill/>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
          <p:nvSpPr>
            <p:cNvPr id="20" name="文本框 19"/>
            <p:cNvSpPr txBox="1"/>
            <p:nvPr/>
          </p:nvSpPr>
          <p:spPr>
            <a:xfrm>
              <a:off x="5600" y="8635"/>
              <a:ext cx="3247" cy="580"/>
            </a:xfrm>
            <a:prstGeom prst="rect">
              <a:avLst/>
            </a:prstGeom>
            <a:solidFill>
              <a:srgbClr val="FFC000"/>
            </a:solidFill>
            <a:ln>
              <a:solidFill>
                <a:schemeClr val="tx1"/>
              </a:solidFill>
            </a:ln>
          </p:spPr>
          <p:txBody>
            <a:bodyPr wrap="square" rtlCol="0">
              <a:spAutoFit/>
            </a:bodyPr>
            <a:lstStyle/>
            <a:p>
              <a:r>
                <a:rPr lang="en-US" altLang="zh-CN"/>
                <a:t>                4</a:t>
              </a:r>
              <a:endParaRPr lang="en-US" altLang="zh-CN"/>
            </a:p>
          </p:txBody>
        </p:sp>
      </p:grpSp>
      <p:cxnSp>
        <p:nvCxnSpPr>
          <p:cNvPr id="21" name="直接箭头连接符 20"/>
          <p:cNvCxnSpPr/>
          <p:nvPr/>
        </p:nvCxnSpPr>
        <p:spPr>
          <a:xfrm flipV="1">
            <a:off x="8688705" y="1772285"/>
            <a:ext cx="431800" cy="6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319520" y="2425065"/>
            <a:ext cx="2423160" cy="931545"/>
            <a:chOff x="5291" y="7895"/>
            <a:chExt cx="3816" cy="1467"/>
          </a:xfrm>
        </p:grpSpPr>
        <p:sp>
          <p:nvSpPr>
            <p:cNvPr id="23" name="矩形 22"/>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28"/>
            </a:xfrm>
            <a:prstGeom prst="rect">
              <a:avLst/>
            </a:prstGeom>
            <a:noFill/>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rgbClr val="FFFF00"/>
            </a:solidFill>
            <a:ln>
              <a:solidFill>
                <a:schemeClr val="tx1"/>
              </a:solidFill>
            </a:ln>
          </p:spPr>
          <p:txBody>
            <a:bodyPr wrap="square" rtlCol="0">
              <a:spAutoFit/>
            </a:bodyPr>
            <a:lstStyle/>
            <a:p>
              <a:r>
                <a:rPr lang="en-US" altLang="zh-CN">
                  <a:cs typeface="+mn-lt"/>
                  <a:sym typeface="+mn-ea"/>
                </a:rPr>
                <a:t>add R4, R0, R0</a:t>
              </a:r>
              <a:endParaRPr lang="en-US" altLang="zh-CN"/>
            </a:p>
          </p:txBody>
        </p:sp>
      </p:grpSp>
      <p:cxnSp>
        <p:nvCxnSpPr>
          <p:cNvPr id="26" name="直接箭头连接符 25"/>
          <p:cNvCxnSpPr/>
          <p:nvPr/>
        </p:nvCxnSpPr>
        <p:spPr>
          <a:xfrm flipH="1">
            <a:off x="8683625" y="2853690"/>
            <a:ext cx="431800" cy="1651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6653530" y="3860800"/>
            <a:ext cx="1800225" cy="129603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9" name="直接箭头连接符 28"/>
          <p:cNvCxnSpPr>
            <a:stCxn id="25" idx="2"/>
            <a:endCxn id="27" idx="0"/>
          </p:cNvCxnSpPr>
          <p:nvPr/>
        </p:nvCxnSpPr>
        <p:spPr>
          <a:xfrm>
            <a:off x="7546975" y="3263265"/>
            <a:ext cx="6985" cy="5975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27" idx="3"/>
            <a:endCxn id="8" idx="3"/>
          </p:cNvCxnSpPr>
          <p:nvPr/>
        </p:nvCxnSpPr>
        <p:spPr>
          <a:xfrm flipH="1">
            <a:off x="5807075" y="4966970"/>
            <a:ext cx="1109980" cy="39497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5735955" y="3644900"/>
            <a:ext cx="1181100" cy="40576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5088890" y="456374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6200000" flipV="1">
            <a:off x="2736850" y="3933825"/>
            <a:ext cx="3138805" cy="1320165"/>
          </a:xfrm>
          <a:prstGeom prst="bentConnector4">
            <a:avLst>
              <a:gd name="adj1" fmla="val 930"/>
              <a:gd name="adj2" fmla="val 118038"/>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64100" y="5800725"/>
            <a:ext cx="8890" cy="3644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58089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6311900" y="1734185"/>
            <a:ext cx="340995" cy="277495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flipH="1">
            <a:off x="8616315" y="1931035"/>
            <a:ext cx="1156970" cy="1137920"/>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flipH="1">
            <a:off x="5807710" y="4987925"/>
            <a:ext cx="1104900" cy="385445"/>
          </a:xfrm>
          <a:prstGeom prst="straightConnector1">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a:stCxn id="27" idx="1"/>
          </p:cNvCxnSpPr>
          <p:nvPr/>
        </p:nvCxnSpPr>
        <p:spPr>
          <a:xfrm flipH="1" flipV="1">
            <a:off x="5808345" y="3644900"/>
            <a:ext cx="1108710" cy="405765"/>
          </a:xfrm>
          <a:prstGeom prst="straightConnector1">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a:off x="4864100" y="5815965"/>
            <a:ext cx="8255" cy="421005"/>
          </a:xfrm>
          <a:prstGeom prst="straightConnector1">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7" name="肘形连接符 46"/>
          <p:cNvCxnSpPr/>
          <p:nvPr/>
        </p:nvCxnSpPr>
        <p:spPr>
          <a:xfrm rot="16200000" flipV="1">
            <a:off x="3387090" y="4053840"/>
            <a:ext cx="3138805" cy="1320165"/>
          </a:xfrm>
          <a:prstGeom prst="bentConnector4">
            <a:avLst>
              <a:gd name="adj1" fmla="val 930"/>
              <a:gd name="adj2" fmla="val 175276"/>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4" name="肘形连接符 43"/>
          <p:cNvCxnSpPr/>
          <p:nvPr/>
        </p:nvCxnSpPr>
        <p:spPr>
          <a:xfrm rot="10800000">
            <a:off x="6311900" y="1737995"/>
            <a:ext cx="340995" cy="2774950"/>
          </a:xfrm>
          <a:prstGeom prst="bentConnector3">
            <a:avLst>
              <a:gd name="adj1" fmla="val 169832"/>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Add/Sub Example</a:t>
            </a:r>
            <a:endParaRPr lang="en-US" dirty="0"/>
          </a:p>
        </p:txBody>
      </p:sp>
      <p:sp>
        <p:nvSpPr>
          <p:cNvPr id="3" name="Content Placeholder 2"/>
          <p:cNvSpPr>
            <a:spLocks noGrp="1"/>
          </p:cNvSpPr>
          <p:nvPr>
            <p:ph idx="1"/>
          </p:nvPr>
        </p:nvSpPr>
        <p:spPr/>
        <p:txBody>
          <a:bodyPr/>
          <a:lstStyle/>
          <a:p>
            <a:pPr marL="0" indent="0">
              <a:buNone/>
            </a:pPr>
            <a:endParaRPr lang="en-US" sz="18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b="0">
                          <a:solidFill>
                            <a:schemeClr val="tx1"/>
                          </a:solidFill>
                          <a:cs typeface="+mn-lt"/>
                        </a:rPr>
                        <a:t>add R4, R0, R0</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a:solidFill>
                            <a:schemeClr val="tx1"/>
                          </a:solidFill>
                          <a:cs typeface="+mn-lt"/>
                        </a:rPr>
                        <a:t>sub R1, R3, R4</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solidFill>
                            <a:schemeClr val="tx1"/>
                          </a:solidFill>
                        </a:rPr>
                        <a:t>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16</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32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48526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3725545" y="204152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a:t>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a:t>0</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940935"/>
            <a:ext cx="2232660" cy="841375"/>
            <a:chOff x="5291" y="7895"/>
            <a:chExt cx="3516" cy="1325"/>
          </a:xfrm>
        </p:grpSpPr>
        <p:sp>
          <p:nvSpPr>
            <p:cNvPr id="8" name="矩形 7"/>
            <p:cNvSpPr/>
            <p:nvPr/>
          </p:nvSpPr>
          <p:spPr>
            <a:xfrm>
              <a:off x="5291" y="7895"/>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chemeClr val="bg1"/>
            </a:solidFill>
            <a:ln>
              <a:solidFill>
                <a:schemeClr val="tx1"/>
              </a:solidFill>
            </a:ln>
          </p:spPr>
          <p:txBody>
            <a:bodyPr wrap="square" rtlCol="0">
              <a:spAutoFit/>
            </a:bodyPr>
            <a:lstStyle/>
            <a:p>
              <a:endParaRPr lang="en-US" altLang="zh-CN"/>
            </a:p>
          </p:txBody>
        </p:sp>
      </p:grpSp>
      <p:grpSp>
        <p:nvGrpSpPr>
          <p:cNvPr id="17" name="组合 16"/>
          <p:cNvGrpSpPr/>
          <p:nvPr/>
        </p:nvGrpSpPr>
        <p:grpSpPr>
          <a:xfrm>
            <a:off x="6312535" y="1268095"/>
            <a:ext cx="2383790" cy="931545"/>
            <a:chOff x="5291" y="7895"/>
            <a:chExt cx="3754" cy="1467"/>
          </a:xfrm>
        </p:grpSpPr>
        <p:sp>
          <p:nvSpPr>
            <p:cNvPr id="18" name="矩形 17"/>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518" y="7895"/>
              <a:ext cx="3507" cy="582"/>
            </a:xfrm>
            <a:prstGeom prst="rect">
              <a:avLst/>
            </a:prstGeom>
            <a:noFill/>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
          <p:nvSpPr>
            <p:cNvPr id="20" name="文本框 19"/>
            <p:cNvSpPr txBox="1"/>
            <p:nvPr/>
          </p:nvSpPr>
          <p:spPr>
            <a:xfrm>
              <a:off x="5600" y="8635"/>
              <a:ext cx="3247" cy="580"/>
            </a:xfrm>
            <a:prstGeom prst="rect">
              <a:avLst/>
            </a:prstGeom>
            <a:solidFill>
              <a:schemeClr val="bg1"/>
            </a:solidFill>
            <a:ln>
              <a:solidFill>
                <a:schemeClr val="tx1"/>
              </a:solidFill>
            </a:ln>
          </p:spPr>
          <p:txBody>
            <a:bodyPr wrap="square" rtlCol="0">
              <a:spAutoFit/>
            </a:bodyPr>
            <a:lstStyle/>
            <a:p>
              <a:r>
                <a:rPr lang="en-US" altLang="zh-CN"/>
                <a:t>                4</a:t>
              </a:r>
              <a:endParaRPr lang="en-US" altLang="zh-CN"/>
            </a:p>
          </p:txBody>
        </p:sp>
      </p:grpSp>
      <p:cxnSp>
        <p:nvCxnSpPr>
          <p:cNvPr id="21" name="直接箭头连接符 20"/>
          <p:cNvCxnSpPr/>
          <p:nvPr/>
        </p:nvCxnSpPr>
        <p:spPr>
          <a:xfrm flipV="1">
            <a:off x="8688705" y="1772285"/>
            <a:ext cx="431800" cy="6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319520" y="2425065"/>
            <a:ext cx="2423160" cy="931545"/>
            <a:chOff x="5291" y="7895"/>
            <a:chExt cx="3816" cy="1467"/>
          </a:xfrm>
        </p:grpSpPr>
        <p:sp>
          <p:nvSpPr>
            <p:cNvPr id="23" name="矩形 22"/>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28"/>
            </a:xfrm>
            <a:prstGeom prst="rect">
              <a:avLst/>
            </a:prstGeom>
            <a:noFill/>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rgbClr val="FFFF00"/>
            </a:solidFill>
            <a:ln>
              <a:solidFill>
                <a:schemeClr val="tx1"/>
              </a:solidFill>
            </a:ln>
          </p:spPr>
          <p:txBody>
            <a:bodyPr wrap="square" rtlCol="0">
              <a:spAutoFit/>
            </a:bodyPr>
            <a:lstStyle/>
            <a:p>
              <a:r>
                <a:rPr lang="en-US" altLang="zh-CN"/>
                <a:t>sub R1, R3, R4</a:t>
              </a:r>
              <a:endParaRPr lang="en-US" altLang="zh-CN"/>
            </a:p>
          </p:txBody>
        </p:sp>
      </p:grpSp>
      <p:cxnSp>
        <p:nvCxnSpPr>
          <p:cNvPr id="26" name="直接箭头连接符 25"/>
          <p:cNvCxnSpPr/>
          <p:nvPr/>
        </p:nvCxnSpPr>
        <p:spPr>
          <a:xfrm flipH="1">
            <a:off x="8683625" y="2853690"/>
            <a:ext cx="431800" cy="1651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6653530" y="3860800"/>
            <a:ext cx="1800225" cy="129603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9" name="直接箭头连接符 28"/>
          <p:cNvCxnSpPr>
            <a:stCxn id="25" idx="2"/>
            <a:endCxn id="27" idx="0"/>
          </p:cNvCxnSpPr>
          <p:nvPr/>
        </p:nvCxnSpPr>
        <p:spPr>
          <a:xfrm>
            <a:off x="7546975" y="3263265"/>
            <a:ext cx="6985" cy="5975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27" idx="3"/>
            <a:endCxn id="8" idx="3"/>
          </p:cNvCxnSpPr>
          <p:nvPr/>
        </p:nvCxnSpPr>
        <p:spPr>
          <a:xfrm flipH="1">
            <a:off x="5807075" y="4966970"/>
            <a:ext cx="1109980" cy="39497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5735955" y="3644900"/>
            <a:ext cx="1181100" cy="40576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5088890" y="456374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6200000" flipV="1">
            <a:off x="2736850" y="3933825"/>
            <a:ext cx="3138805" cy="1320165"/>
          </a:xfrm>
          <a:prstGeom prst="bentConnector4">
            <a:avLst>
              <a:gd name="adj1" fmla="val 930"/>
              <a:gd name="adj2" fmla="val 118038"/>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64100" y="5800725"/>
            <a:ext cx="8890" cy="3644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58089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6311900" y="1734185"/>
            <a:ext cx="340995" cy="277495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1" name="直接箭头连接符 40"/>
          <p:cNvCxnSpPr/>
          <p:nvPr/>
        </p:nvCxnSpPr>
        <p:spPr>
          <a:xfrm flipH="1">
            <a:off x="8616315" y="2204720"/>
            <a:ext cx="1080135" cy="864235"/>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Add/Sub Example</a:t>
            </a:r>
            <a:endParaRPr lang="en-US" dirty="0"/>
          </a:p>
        </p:txBody>
      </p:sp>
      <p:sp>
        <p:nvSpPr>
          <p:cNvPr id="3" name="Content Placeholder 2"/>
          <p:cNvSpPr>
            <a:spLocks noGrp="1"/>
          </p:cNvSpPr>
          <p:nvPr>
            <p:ph idx="1"/>
          </p:nvPr>
        </p:nvSpPr>
        <p:spPr/>
        <p:txBody>
          <a:bodyPr/>
          <a:lstStyle/>
          <a:p>
            <a:pPr marL="0" indent="0">
              <a:buNone/>
            </a:pPr>
            <a:endParaRPr lang="en-US" sz="18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b="0">
                          <a:solidFill>
                            <a:schemeClr val="tx1"/>
                          </a:solidFill>
                          <a:cs typeface="+mn-lt"/>
                        </a:rPr>
                        <a:t>add R4, R0, R0</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a:solidFill>
                            <a:schemeClr val="tx1"/>
                          </a:solidFill>
                          <a:cs typeface="+mn-lt"/>
                        </a:rPr>
                        <a:t>sub R1, R3, R4</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solidFill>
                            <a:schemeClr val="tx1"/>
                          </a:solidFill>
                        </a:rPr>
                        <a:t>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16</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32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48526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3725545" y="204152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a:t>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a:t>0</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940935"/>
            <a:ext cx="2232660" cy="841375"/>
            <a:chOff x="5291" y="7895"/>
            <a:chExt cx="3516" cy="1325"/>
          </a:xfrm>
        </p:grpSpPr>
        <p:sp>
          <p:nvSpPr>
            <p:cNvPr id="8" name="矩形 7"/>
            <p:cNvSpPr/>
            <p:nvPr/>
          </p:nvSpPr>
          <p:spPr>
            <a:xfrm>
              <a:off x="5291" y="7895"/>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rgbClr val="FFFF00"/>
            </a:solidFill>
            <a:ln>
              <a:solidFill>
                <a:schemeClr val="tx1"/>
              </a:solidFill>
            </a:ln>
          </p:spPr>
          <p:txBody>
            <a:bodyPr wrap="square" rtlCol="0">
              <a:spAutoFit/>
            </a:bodyPr>
            <a:lstStyle/>
            <a:p>
              <a:r>
                <a:rPr lang="en-US" altLang="zh-CN"/>
                <a:t>              sub</a:t>
              </a:r>
              <a:endParaRPr lang="en-US" altLang="zh-CN"/>
            </a:p>
          </p:txBody>
        </p:sp>
      </p:grpSp>
      <p:grpSp>
        <p:nvGrpSpPr>
          <p:cNvPr id="17" name="组合 16"/>
          <p:cNvGrpSpPr/>
          <p:nvPr/>
        </p:nvGrpSpPr>
        <p:grpSpPr>
          <a:xfrm>
            <a:off x="6312535" y="1268095"/>
            <a:ext cx="2383790" cy="931545"/>
            <a:chOff x="5291" y="7895"/>
            <a:chExt cx="3754" cy="1467"/>
          </a:xfrm>
        </p:grpSpPr>
        <p:sp>
          <p:nvSpPr>
            <p:cNvPr id="18" name="矩形 17"/>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518" y="7895"/>
              <a:ext cx="3507" cy="582"/>
            </a:xfrm>
            <a:prstGeom prst="rect">
              <a:avLst/>
            </a:prstGeom>
            <a:noFill/>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
          <p:nvSpPr>
            <p:cNvPr id="20" name="文本框 19"/>
            <p:cNvSpPr txBox="1"/>
            <p:nvPr/>
          </p:nvSpPr>
          <p:spPr>
            <a:xfrm>
              <a:off x="5600" y="8635"/>
              <a:ext cx="3247" cy="580"/>
            </a:xfrm>
            <a:prstGeom prst="rect">
              <a:avLst/>
            </a:prstGeom>
            <a:solidFill>
              <a:schemeClr val="bg1"/>
            </a:solidFill>
            <a:ln>
              <a:solidFill>
                <a:schemeClr val="tx1"/>
              </a:solidFill>
            </a:ln>
          </p:spPr>
          <p:txBody>
            <a:bodyPr wrap="square" rtlCol="0">
              <a:spAutoFit/>
            </a:bodyPr>
            <a:lstStyle/>
            <a:p>
              <a:r>
                <a:rPr lang="en-US" altLang="zh-CN"/>
                <a:t>                4</a:t>
              </a:r>
              <a:endParaRPr lang="en-US" altLang="zh-CN"/>
            </a:p>
          </p:txBody>
        </p:sp>
      </p:grpSp>
      <p:cxnSp>
        <p:nvCxnSpPr>
          <p:cNvPr id="21" name="直接箭头连接符 20"/>
          <p:cNvCxnSpPr/>
          <p:nvPr/>
        </p:nvCxnSpPr>
        <p:spPr>
          <a:xfrm flipV="1">
            <a:off x="8688705" y="1772285"/>
            <a:ext cx="431800" cy="6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319520" y="2425065"/>
            <a:ext cx="2423160" cy="931545"/>
            <a:chOff x="5291" y="7895"/>
            <a:chExt cx="3816" cy="1467"/>
          </a:xfrm>
        </p:grpSpPr>
        <p:sp>
          <p:nvSpPr>
            <p:cNvPr id="23" name="矩形 22"/>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28"/>
            </a:xfrm>
            <a:prstGeom prst="rect">
              <a:avLst/>
            </a:prstGeom>
            <a:noFill/>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rgbClr val="FFFF00"/>
            </a:solidFill>
            <a:ln>
              <a:solidFill>
                <a:schemeClr val="tx1"/>
              </a:solidFill>
            </a:ln>
          </p:spPr>
          <p:txBody>
            <a:bodyPr wrap="square" rtlCol="0">
              <a:spAutoFit/>
            </a:bodyPr>
            <a:lstStyle/>
            <a:p>
              <a:r>
                <a:rPr lang="en-US" altLang="zh-CN"/>
                <a:t>sub R1, R3, R4</a:t>
              </a:r>
              <a:endParaRPr lang="en-US" altLang="zh-CN"/>
            </a:p>
          </p:txBody>
        </p:sp>
      </p:grpSp>
      <p:cxnSp>
        <p:nvCxnSpPr>
          <p:cNvPr id="26" name="直接箭头连接符 25"/>
          <p:cNvCxnSpPr/>
          <p:nvPr/>
        </p:nvCxnSpPr>
        <p:spPr>
          <a:xfrm flipH="1">
            <a:off x="8683625" y="2853690"/>
            <a:ext cx="431800" cy="1651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6653530" y="3860800"/>
            <a:ext cx="1800225" cy="129603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9" name="直接箭头连接符 28"/>
          <p:cNvCxnSpPr>
            <a:stCxn id="25" idx="2"/>
            <a:endCxn id="27" idx="0"/>
          </p:cNvCxnSpPr>
          <p:nvPr/>
        </p:nvCxnSpPr>
        <p:spPr>
          <a:xfrm>
            <a:off x="7546975" y="3263265"/>
            <a:ext cx="6985" cy="5975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27" idx="3"/>
            <a:endCxn id="8" idx="3"/>
          </p:cNvCxnSpPr>
          <p:nvPr/>
        </p:nvCxnSpPr>
        <p:spPr>
          <a:xfrm flipH="1">
            <a:off x="5807075" y="4966970"/>
            <a:ext cx="1109980" cy="39497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5735955" y="3644900"/>
            <a:ext cx="1181100" cy="40576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5088890" y="456374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6200000" flipV="1">
            <a:off x="2736850" y="3933825"/>
            <a:ext cx="3138805" cy="1320165"/>
          </a:xfrm>
          <a:prstGeom prst="bentConnector4">
            <a:avLst>
              <a:gd name="adj1" fmla="val 930"/>
              <a:gd name="adj2" fmla="val 118038"/>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64100" y="5800725"/>
            <a:ext cx="8890" cy="3644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58089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6311900" y="1734185"/>
            <a:ext cx="340995" cy="277495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1" name="直接箭头连接符 40"/>
          <p:cNvCxnSpPr/>
          <p:nvPr/>
        </p:nvCxnSpPr>
        <p:spPr>
          <a:xfrm flipH="1">
            <a:off x="8616315" y="2204720"/>
            <a:ext cx="1080135" cy="864235"/>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flipH="1">
            <a:off x="5807710" y="4987925"/>
            <a:ext cx="1104900" cy="385445"/>
          </a:xfrm>
          <a:prstGeom prst="straightConnector1">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p:nvPr/>
        </p:nvCxnSpPr>
        <p:spPr>
          <a:xfrm flipH="1" flipV="1">
            <a:off x="5808345" y="3644900"/>
            <a:ext cx="1108710" cy="405765"/>
          </a:xfrm>
          <a:prstGeom prst="straightConnector1">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Add/Sub Example</a:t>
            </a:r>
            <a:endParaRPr lang="en-US" dirty="0"/>
          </a:p>
        </p:txBody>
      </p:sp>
      <p:sp>
        <p:nvSpPr>
          <p:cNvPr id="3" name="Content Placeholder 2"/>
          <p:cNvSpPr>
            <a:spLocks noGrp="1"/>
          </p:cNvSpPr>
          <p:nvPr>
            <p:ph idx="1"/>
          </p:nvPr>
        </p:nvSpPr>
        <p:spPr/>
        <p:txBody>
          <a:bodyPr/>
          <a:lstStyle/>
          <a:p>
            <a:pPr marL="0" indent="0">
              <a:buNone/>
            </a:pPr>
            <a:endParaRPr lang="en-US" sz="18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b="0">
                          <a:solidFill>
                            <a:schemeClr val="tx1"/>
                          </a:solidFill>
                          <a:cs typeface="+mn-lt"/>
                        </a:rPr>
                        <a:t>add R4, R0, R0</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a:solidFill>
                            <a:schemeClr val="tx1"/>
                          </a:solidFill>
                          <a:cs typeface="+mn-lt"/>
                        </a:rPr>
                        <a:t>sub R1, R3, R4</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solidFill>
                            <a:schemeClr val="tx1"/>
                          </a:solidFill>
                        </a:rPr>
                        <a:t>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16</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32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48526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3725545" y="204152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a:t>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a:t>0</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940935"/>
            <a:ext cx="2232660" cy="841375"/>
            <a:chOff x="5291" y="7895"/>
            <a:chExt cx="3516" cy="1325"/>
          </a:xfrm>
        </p:grpSpPr>
        <p:sp>
          <p:nvSpPr>
            <p:cNvPr id="8" name="矩形 7"/>
            <p:cNvSpPr/>
            <p:nvPr/>
          </p:nvSpPr>
          <p:spPr>
            <a:xfrm>
              <a:off x="5291" y="7895"/>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rgbClr val="FFFF00"/>
            </a:solidFill>
            <a:ln>
              <a:solidFill>
                <a:schemeClr val="tx1"/>
              </a:solidFill>
            </a:ln>
          </p:spPr>
          <p:txBody>
            <a:bodyPr wrap="square" rtlCol="0">
              <a:spAutoFit/>
            </a:bodyPr>
            <a:lstStyle/>
            <a:p>
              <a:r>
                <a:rPr lang="en-US" altLang="zh-CN"/>
                <a:t>              sub</a:t>
              </a:r>
              <a:endParaRPr lang="en-US" altLang="zh-CN"/>
            </a:p>
          </p:txBody>
        </p:sp>
      </p:grpSp>
      <p:grpSp>
        <p:nvGrpSpPr>
          <p:cNvPr id="17" name="组合 16"/>
          <p:cNvGrpSpPr/>
          <p:nvPr/>
        </p:nvGrpSpPr>
        <p:grpSpPr>
          <a:xfrm>
            <a:off x="6312535" y="1268095"/>
            <a:ext cx="2383790" cy="931545"/>
            <a:chOff x="5291" y="7895"/>
            <a:chExt cx="3754" cy="1467"/>
          </a:xfrm>
        </p:grpSpPr>
        <p:sp>
          <p:nvSpPr>
            <p:cNvPr id="18" name="矩形 17"/>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518" y="7895"/>
              <a:ext cx="3507" cy="582"/>
            </a:xfrm>
            <a:prstGeom prst="rect">
              <a:avLst/>
            </a:prstGeom>
            <a:noFill/>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
          <p:nvSpPr>
            <p:cNvPr id="20" name="文本框 19"/>
            <p:cNvSpPr txBox="1"/>
            <p:nvPr/>
          </p:nvSpPr>
          <p:spPr>
            <a:xfrm>
              <a:off x="5600" y="8635"/>
              <a:ext cx="3247" cy="580"/>
            </a:xfrm>
            <a:prstGeom prst="rect">
              <a:avLst/>
            </a:prstGeom>
            <a:solidFill>
              <a:schemeClr val="bg1"/>
            </a:solidFill>
            <a:ln>
              <a:solidFill>
                <a:schemeClr val="tx1"/>
              </a:solidFill>
            </a:ln>
          </p:spPr>
          <p:txBody>
            <a:bodyPr wrap="square" rtlCol="0">
              <a:spAutoFit/>
            </a:bodyPr>
            <a:lstStyle/>
            <a:p>
              <a:r>
                <a:rPr lang="en-US" altLang="zh-CN"/>
                <a:t>                4</a:t>
              </a:r>
              <a:endParaRPr lang="en-US" altLang="zh-CN"/>
            </a:p>
          </p:txBody>
        </p:sp>
      </p:grpSp>
      <p:cxnSp>
        <p:nvCxnSpPr>
          <p:cNvPr id="21" name="直接箭头连接符 20"/>
          <p:cNvCxnSpPr/>
          <p:nvPr/>
        </p:nvCxnSpPr>
        <p:spPr>
          <a:xfrm flipV="1">
            <a:off x="8688705" y="1772285"/>
            <a:ext cx="431800" cy="6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319520" y="2425065"/>
            <a:ext cx="2423160" cy="931545"/>
            <a:chOff x="5291" y="7895"/>
            <a:chExt cx="3816" cy="1467"/>
          </a:xfrm>
        </p:grpSpPr>
        <p:sp>
          <p:nvSpPr>
            <p:cNvPr id="23" name="矩形 22"/>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28"/>
            </a:xfrm>
            <a:prstGeom prst="rect">
              <a:avLst/>
            </a:prstGeom>
            <a:noFill/>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rgbClr val="FFFF00"/>
            </a:solidFill>
            <a:ln>
              <a:solidFill>
                <a:schemeClr val="tx1"/>
              </a:solidFill>
            </a:ln>
          </p:spPr>
          <p:txBody>
            <a:bodyPr wrap="square" rtlCol="0">
              <a:spAutoFit/>
            </a:bodyPr>
            <a:lstStyle/>
            <a:p>
              <a:r>
                <a:rPr lang="en-US" altLang="zh-CN"/>
                <a:t>sub R1, R3, R4</a:t>
              </a:r>
              <a:endParaRPr lang="en-US" altLang="zh-CN"/>
            </a:p>
          </p:txBody>
        </p:sp>
      </p:grpSp>
      <p:cxnSp>
        <p:nvCxnSpPr>
          <p:cNvPr id="26" name="直接箭头连接符 25"/>
          <p:cNvCxnSpPr/>
          <p:nvPr/>
        </p:nvCxnSpPr>
        <p:spPr>
          <a:xfrm flipH="1">
            <a:off x="8683625" y="2853690"/>
            <a:ext cx="431800" cy="1651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6653530" y="3860800"/>
            <a:ext cx="1800225" cy="129603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9" name="直接箭头连接符 28"/>
          <p:cNvCxnSpPr>
            <a:stCxn id="25" idx="2"/>
            <a:endCxn id="27" idx="0"/>
          </p:cNvCxnSpPr>
          <p:nvPr/>
        </p:nvCxnSpPr>
        <p:spPr>
          <a:xfrm>
            <a:off x="7546975" y="3263265"/>
            <a:ext cx="6985" cy="5975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27" idx="3"/>
            <a:endCxn id="8" idx="3"/>
          </p:cNvCxnSpPr>
          <p:nvPr/>
        </p:nvCxnSpPr>
        <p:spPr>
          <a:xfrm flipH="1">
            <a:off x="5807075" y="4966970"/>
            <a:ext cx="1109980" cy="39497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5735955" y="3644900"/>
            <a:ext cx="1181100" cy="40576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5088890" y="456374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6200000" flipV="1">
            <a:off x="2736850" y="3933825"/>
            <a:ext cx="3138805" cy="1320165"/>
          </a:xfrm>
          <a:prstGeom prst="bentConnector4">
            <a:avLst>
              <a:gd name="adj1" fmla="val 930"/>
              <a:gd name="adj2" fmla="val 118038"/>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64100" y="5800725"/>
            <a:ext cx="8890" cy="3644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58089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6311900" y="1734185"/>
            <a:ext cx="340995" cy="277495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1" name="直接箭头连接符 40"/>
          <p:cNvCxnSpPr/>
          <p:nvPr/>
        </p:nvCxnSpPr>
        <p:spPr>
          <a:xfrm flipH="1">
            <a:off x="8616315" y="2204720"/>
            <a:ext cx="1080135" cy="864235"/>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flipH="1">
            <a:off x="5807710" y="4987925"/>
            <a:ext cx="1104900" cy="385445"/>
          </a:xfrm>
          <a:prstGeom prst="straightConnector1">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p:nvPr/>
        </p:nvCxnSpPr>
        <p:spPr>
          <a:xfrm flipH="1" flipV="1">
            <a:off x="5808345" y="3644900"/>
            <a:ext cx="1108710" cy="405765"/>
          </a:xfrm>
          <a:prstGeom prst="straightConnector1">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4665980" y="2748915"/>
            <a:ext cx="405130" cy="387350"/>
          </a:xfrm>
          <a:prstGeom prst="ellipse">
            <a:avLst/>
          </a:prstGeom>
          <a:noFill/>
          <a:ln>
            <a:solidFill>
              <a:srgbClr val="FFC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665980" y="3024505"/>
            <a:ext cx="405130" cy="387350"/>
          </a:xfrm>
          <a:prstGeom prst="ellipse">
            <a:avLst/>
          </a:prstGeom>
          <a:noFill/>
          <a:ln>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9" name="直接箭头连接符 38"/>
          <p:cNvCxnSpPr>
            <a:stCxn id="40" idx="2"/>
          </p:cNvCxnSpPr>
          <p:nvPr/>
        </p:nvCxnSpPr>
        <p:spPr>
          <a:xfrm flipH="1">
            <a:off x="4295775" y="2942590"/>
            <a:ext cx="370205" cy="1998980"/>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a:stCxn id="31" idx="4"/>
          </p:cNvCxnSpPr>
          <p:nvPr/>
        </p:nvCxnSpPr>
        <p:spPr>
          <a:xfrm>
            <a:off x="4868545" y="3411855"/>
            <a:ext cx="219710" cy="145732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p:nvPr/>
        </p:nvCxnSpPr>
        <p:spPr>
          <a:xfrm>
            <a:off x="4864100" y="5815965"/>
            <a:ext cx="8255" cy="421005"/>
          </a:xfrm>
          <a:prstGeom prst="straightConnector1">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5" name="肘形连接符 46"/>
          <p:cNvCxnSpPr/>
          <p:nvPr/>
        </p:nvCxnSpPr>
        <p:spPr>
          <a:xfrm rot="16200000" flipV="1">
            <a:off x="2638629" y="3439795"/>
            <a:ext cx="3138805" cy="1320165"/>
          </a:xfrm>
          <a:prstGeom prst="bentConnector4">
            <a:avLst>
              <a:gd name="adj1" fmla="val -17641"/>
              <a:gd name="adj2" fmla="val 146368"/>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Add/Sub Example</a:t>
            </a:r>
            <a:endParaRPr lang="en-US" dirty="0"/>
          </a:p>
        </p:txBody>
      </p:sp>
      <p:sp>
        <p:nvSpPr>
          <p:cNvPr id="3" name="Content Placeholder 2"/>
          <p:cNvSpPr>
            <a:spLocks noGrp="1"/>
          </p:cNvSpPr>
          <p:nvPr>
            <p:ph idx="1"/>
          </p:nvPr>
        </p:nvSpPr>
        <p:spPr/>
        <p:txBody>
          <a:bodyPr/>
          <a:lstStyle/>
          <a:p>
            <a:pPr marL="0" indent="0">
              <a:buNone/>
            </a:pPr>
            <a:endParaRPr lang="en-US" sz="18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b="0">
                          <a:solidFill>
                            <a:schemeClr val="tx1"/>
                          </a:solidFill>
                          <a:cs typeface="+mn-lt"/>
                        </a:rPr>
                        <a:t>add R4, R0, R0</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a:solidFill>
                            <a:schemeClr val="tx1"/>
                          </a:solidFill>
                          <a:cs typeface="+mn-lt"/>
                        </a:rPr>
                        <a:t>sub R1, R3, R4</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solidFill>
                            <a:schemeClr val="tx1"/>
                          </a:solidFill>
                        </a:rPr>
                        <a:t>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16</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32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48526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3725545" y="204152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a:t>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a:t>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a:t>0</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940935"/>
            <a:ext cx="2232660" cy="841375"/>
            <a:chOff x="5291" y="7895"/>
            <a:chExt cx="3516" cy="1325"/>
          </a:xfrm>
        </p:grpSpPr>
        <p:sp>
          <p:nvSpPr>
            <p:cNvPr id="8" name="矩形 7"/>
            <p:cNvSpPr/>
            <p:nvPr/>
          </p:nvSpPr>
          <p:spPr>
            <a:xfrm>
              <a:off x="5291" y="7895"/>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rgbClr val="FFFF00"/>
            </a:solidFill>
            <a:ln>
              <a:solidFill>
                <a:schemeClr val="tx1"/>
              </a:solidFill>
            </a:ln>
          </p:spPr>
          <p:txBody>
            <a:bodyPr wrap="square" rtlCol="0">
              <a:spAutoFit/>
            </a:bodyPr>
            <a:lstStyle/>
            <a:p>
              <a:r>
                <a:rPr lang="en-US" altLang="zh-CN"/>
                <a:t>              sub</a:t>
              </a:r>
              <a:endParaRPr lang="en-US" altLang="zh-CN"/>
            </a:p>
          </p:txBody>
        </p:sp>
      </p:grpSp>
      <p:grpSp>
        <p:nvGrpSpPr>
          <p:cNvPr id="17" name="组合 16"/>
          <p:cNvGrpSpPr/>
          <p:nvPr/>
        </p:nvGrpSpPr>
        <p:grpSpPr>
          <a:xfrm>
            <a:off x="6312535" y="1268095"/>
            <a:ext cx="2383790" cy="931545"/>
            <a:chOff x="5291" y="7895"/>
            <a:chExt cx="3754" cy="1467"/>
          </a:xfrm>
        </p:grpSpPr>
        <p:sp>
          <p:nvSpPr>
            <p:cNvPr id="18" name="矩形 17"/>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518" y="7895"/>
              <a:ext cx="3507" cy="582"/>
            </a:xfrm>
            <a:prstGeom prst="rect">
              <a:avLst/>
            </a:prstGeom>
            <a:noFill/>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
          <p:nvSpPr>
            <p:cNvPr id="20" name="文本框 19"/>
            <p:cNvSpPr txBox="1"/>
            <p:nvPr/>
          </p:nvSpPr>
          <p:spPr>
            <a:xfrm>
              <a:off x="5600" y="8635"/>
              <a:ext cx="3247" cy="580"/>
            </a:xfrm>
            <a:prstGeom prst="rect">
              <a:avLst/>
            </a:prstGeom>
            <a:solidFill>
              <a:schemeClr val="bg1"/>
            </a:solidFill>
            <a:ln>
              <a:solidFill>
                <a:schemeClr val="tx1"/>
              </a:solidFill>
            </a:ln>
          </p:spPr>
          <p:txBody>
            <a:bodyPr wrap="square" rtlCol="0">
              <a:spAutoFit/>
            </a:bodyPr>
            <a:lstStyle/>
            <a:p>
              <a:r>
                <a:rPr lang="en-US" altLang="zh-CN"/>
                <a:t>                4</a:t>
              </a:r>
              <a:endParaRPr lang="en-US" altLang="zh-CN"/>
            </a:p>
          </p:txBody>
        </p:sp>
      </p:grpSp>
      <p:cxnSp>
        <p:nvCxnSpPr>
          <p:cNvPr id="21" name="直接箭头连接符 20"/>
          <p:cNvCxnSpPr/>
          <p:nvPr/>
        </p:nvCxnSpPr>
        <p:spPr>
          <a:xfrm flipV="1">
            <a:off x="8688705" y="1772285"/>
            <a:ext cx="431800" cy="6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319520" y="2425065"/>
            <a:ext cx="2423160" cy="931545"/>
            <a:chOff x="5291" y="7895"/>
            <a:chExt cx="3816" cy="1467"/>
          </a:xfrm>
        </p:grpSpPr>
        <p:sp>
          <p:nvSpPr>
            <p:cNvPr id="23" name="矩形 22"/>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28"/>
            </a:xfrm>
            <a:prstGeom prst="rect">
              <a:avLst/>
            </a:prstGeom>
            <a:noFill/>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rgbClr val="FFFF00"/>
            </a:solidFill>
            <a:ln>
              <a:solidFill>
                <a:schemeClr val="tx1"/>
              </a:solidFill>
            </a:ln>
          </p:spPr>
          <p:txBody>
            <a:bodyPr wrap="square" rtlCol="0">
              <a:spAutoFit/>
            </a:bodyPr>
            <a:lstStyle/>
            <a:p>
              <a:r>
                <a:rPr lang="en-US" altLang="zh-CN"/>
                <a:t>sub R1, R3, R4</a:t>
              </a:r>
              <a:endParaRPr lang="en-US" altLang="zh-CN"/>
            </a:p>
          </p:txBody>
        </p:sp>
      </p:grpSp>
      <p:cxnSp>
        <p:nvCxnSpPr>
          <p:cNvPr id="26" name="直接箭头连接符 25"/>
          <p:cNvCxnSpPr/>
          <p:nvPr/>
        </p:nvCxnSpPr>
        <p:spPr>
          <a:xfrm flipH="1">
            <a:off x="8683625" y="2853690"/>
            <a:ext cx="431800" cy="1651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6653530" y="3860800"/>
            <a:ext cx="1800225" cy="129603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9" name="直接箭头连接符 28"/>
          <p:cNvCxnSpPr>
            <a:stCxn id="25" idx="2"/>
            <a:endCxn id="27" idx="0"/>
          </p:cNvCxnSpPr>
          <p:nvPr/>
        </p:nvCxnSpPr>
        <p:spPr>
          <a:xfrm>
            <a:off x="7546975" y="3263265"/>
            <a:ext cx="6985" cy="5975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27" idx="3"/>
            <a:endCxn id="8" idx="3"/>
          </p:cNvCxnSpPr>
          <p:nvPr/>
        </p:nvCxnSpPr>
        <p:spPr>
          <a:xfrm flipH="1">
            <a:off x="5807075" y="4966970"/>
            <a:ext cx="1109980" cy="39497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5735955" y="3644900"/>
            <a:ext cx="1181100" cy="40576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5088890" y="456374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6200000" flipV="1">
            <a:off x="2736850" y="3933825"/>
            <a:ext cx="3138805" cy="1320165"/>
          </a:xfrm>
          <a:prstGeom prst="bentConnector4">
            <a:avLst>
              <a:gd name="adj1" fmla="val 930"/>
              <a:gd name="adj2" fmla="val 118038"/>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64100" y="5800725"/>
            <a:ext cx="8890" cy="3644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58089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6311900" y="1734185"/>
            <a:ext cx="340995" cy="277495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1" name="直接箭头连接符 40"/>
          <p:cNvCxnSpPr/>
          <p:nvPr/>
        </p:nvCxnSpPr>
        <p:spPr>
          <a:xfrm flipH="1">
            <a:off x="8616315" y="2204720"/>
            <a:ext cx="1080135" cy="864235"/>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flipH="1">
            <a:off x="5807710" y="4987925"/>
            <a:ext cx="1104900" cy="385445"/>
          </a:xfrm>
          <a:prstGeom prst="straightConnector1">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p:nvPr/>
        </p:nvCxnSpPr>
        <p:spPr>
          <a:xfrm flipH="1" flipV="1">
            <a:off x="5808345" y="3644900"/>
            <a:ext cx="1108710" cy="405765"/>
          </a:xfrm>
          <a:prstGeom prst="straightConnector1">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p:nvPr/>
        </p:nvCxnSpPr>
        <p:spPr>
          <a:xfrm>
            <a:off x="4864100" y="5815965"/>
            <a:ext cx="8255" cy="421005"/>
          </a:xfrm>
          <a:prstGeom prst="straightConnector1">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2" name="肘形连接符 46"/>
          <p:cNvCxnSpPr/>
          <p:nvPr/>
        </p:nvCxnSpPr>
        <p:spPr>
          <a:xfrm rot="16200000" flipV="1">
            <a:off x="2638629" y="3439795"/>
            <a:ext cx="3138805" cy="1320165"/>
          </a:xfrm>
          <a:prstGeom prst="bentConnector4">
            <a:avLst>
              <a:gd name="adj1" fmla="val -17641"/>
              <a:gd name="adj2" fmla="val 146368"/>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Incrementing the PC</a:t>
            </a:r>
            <a:endParaRPr lang="en-US" dirty="0"/>
          </a:p>
        </p:txBody>
      </p:sp>
      <p:sp>
        <p:nvSpPr>
          <p:cNvPr id="3" name="Content Placeholder 2"/>
          <p:cNvSpPr>
            <a:spLocks noGrp="1"/>
          </p:cNvSpPr>
          <p:nvPr>
            <p:ph idx="1"/>
          </p:nvPr>
        </p:nvSpPr>
        <p:spPr/>
        <p:txBody>
          <a:bodyPr/>
          <a:lstStyle/>
          <a:p>
            <a:pPr marL="0" indent="0">
              <a:buNone/>
            </a:pPr>
            <a:endParaRPr lang="en-US" sz="18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b="0">
                          <a:solidFill>
                            <a:schemeClr val="tx1"/>
                          </a:solidFill>
                          <a:cs typeface="+mn-lt"/>
                        </a:rPr>
                        <a:t>add R4, R0, R0</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a:solidFill>
                            <a:schemeClr val="tx1"/>
                          </a:solidFill>
                          <a:cs typeface="+mn-lt"/>
                        </a:rPr>
                        <a:t>sub R1, R3, R4</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16</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32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48526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3725545" y="204152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940935"/>
            <a:ext cx="2232660" cy="841375"/>
            <a:chOff x="5291" y="7895"/>
            <a:chExt cx="3516" cy="1325"/>
          </a:xfrm>
        </p:grpSpPr>
        <p:sp>
          <p:nvSpPr>
            <p:cNvPr id="8" name="矩形 7"/>
            <p:cNvSpPr/>
            <p:nvPr/>
          </p:nvSpPr>
          <p:spPr>
            <a:xfrm>
              <a:off x="5291" y="7895"/>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chemeClr val="bg1"/>
            </a:solidFill>
            <a:ln>
              <a:solidFill>
                <a:schemeClr val="tx1"/>
              </a:solidFill>
            </a:ln>
          </p:spPr>
          <p:txBody>
            <a:bodyPr wrap="square" rtlCol="0">
              <a:spAutoFit/>
            </a:bodyPr>
            <a:lstStyle/>
            <a:p>
              <a:r>
                <a:rPr lang="en-US" altLang="zh-CN"/>
                <a:t>              </a:t>
              </a:r>
              <a:endParaRPr lang="en-US" altLang="zh-CN"/>
            </a:p>
          </p:txBody>
        </p:sp>
      </p:grpSp>
      <p:grpSp>
        <p:nvGrpSpPr>
          <p:cNvPr id="17" name="组合 16"/>
          <p:cNvGrpSpPr/>
          <p:nvPr/>
        </p:nvGrpSpPr>
        <p:grpSpPr>
          <a:xfrm>
            <a:off x="6312535" y="1268095"/>
            <a:ext cx="2383790" cy="931545"/>
            <a:chOff x="5291" y="7895"/>
            <a:chExt cx="3754" cy="1467"/>
          </a:xfrm>
        </p:grpSpPr>
        <p:sp>
          <p:nvSpPr>
            <p:cNvPr id="18" name="矩形 17"/>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5600" y="8635"/>
              <a:ext cx="3247" cy="580"/>
            </a:xfrm>
            <a:prstGeom prst="rect">
              <a:avLst/>
            </a:prstGeom>
            <a:solidFill>
              <a:schemeClr val="bg1"/>
            </a:solidFill>
            <a:ln>
              <a:solidFill>
                <a:schemeClr val="tx1"/>
              </a:solidFill>
            </a:ln>
          </p:spPr>
          <p:txBody>
            <a:bodyPr wrap="square" rtlCol="0">
              <a:spAutoFit/>
            </a:bodyPr>
            <a:lstStyle/>
            <a:p>
              <a:r>
                <a:rPr lang="en-US" altLang="zh-CN"/>
                <a:t>                </a:t>
              </a:r>
              <a:endParaRPr lang="en-US" altLang="zh-CN"/>
            </a:p>
          </p:txBody>
        </p:sp>
      </p:grpSp>
      <p:cxnSp>
        <p:nvCxnSpPr>
          <p:cNvPr id="21" name="直接箭头连接符 20"/>
          <p:cNvCxnSpPr/>
          <p:nvPr/>
        </p:nvCxnSpPr>
        <p:spPr>
          <a:xfrm flipV="1">
            <a:off x="8688705" y="1772285"/>
            <a:ext cx="431800" cy="6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319520" y="2425065"/>
            <a:ext cx="2423160" cy="931545"/>
            <a:chOff x="5291" y="7895"/>
            <a:chExt cx="3816" cy="1467"/>
          </a:xfrm>
        </p:grpSpPr>
        <p:sp>
          <p:nvSpPr>
            <p:cNvPr id="23" name="矩形 22"/>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28"/>
            </a:xfrm>
            <a:prstGeom prst="rect">
              <a:avLst/>
            </a:prstGeom>
            <a:noFill/>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chemeClr val="bg1"/>
            </a:solidFill>
            <a:ln>
              <a:solidFill>
                <a:schemeClr val="tx1"/>
              </a:solidFill>
            </a:ln>
          </p:spPr>
          <p:txBody>
            <a:bodyPr wrap="square" rtlCol="0">
              <a:spAutoFit/>
            </a:bodyPr>
            <a:lstStyle/>
            <a:p>
              <a:endParaRPr lang="en-US" altLang="zh-CN"/>
            </a:p>
          </p:txBody>
        </p:sp>
      </p:grpSp>
      <p:cxnSp>
        <p:nvCxnSpPr>
          <p:cNvPr id="26" name="直接箭头连接符 25"/>
          <p:cNvCxnSpPr/>
          <p:nvPr/>
        </p:nvCxnSpPr>
        <p:spPr>
          <a:xfrm flipH="1">
            <a:off x="8683625" y="2853690"/>
            <a:ext cx="431800" cy="1651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6653530" y="3860800"/>
            <a:ext cx="1800225" cy="129603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9" name="直接箭头连接符 28"/>
          <p:cNvCxnSpPr>
            <a:stCxn id="25" idx="2"/>
            <a:endCxn id="27" idx="0"/>
          </p:cNvCxnSpPr>
          <p:nvPr/>
        </p:nvCxnSpPr>
        <p:spPr>
          <a:xfrm>
            <a:off x="7546975" y="3263265"/>
            <a:ext cx="6985" cy="5975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27" idx="3"/>
            <a:endCxn id="8" idx="3"/>
          </p:cNvCxnSpPr>
          <p:nvPr/>
        </p:nvCxnSpPr>
        <p:spPr>
          <a:xfrm flipH="1">
            <a:off x="5807075" y="4966970"/>
            <a:ext cx="1109980" cy="39497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5735955" y="3644900"/>
            <a:ext cx="1181100" cy="40576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5088890" y="456374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6200000" flipV="1">
            <a:off x="2736850" y="3933825"/>
            <a:ext cx="3138805" cy="1320165"/>
          </a:xfrm>
          <a:prstGeom prst="bentConnector4">
            <a:avLst>
              <a:gd name="adj1" fmla="val 930"/>
              <a:gd name="adj2" fmla="val 118038"/>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64100" y="5800725"/>
            <a:ext cx="8890" cy="3644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58089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6311900" y="1734185"/>
            <a:ext cx="340995" cy="277495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1" name="矩形标注 30"/>
          <p:cNvSpPr/>
          <p:nvPr/>
        </p:nvSpPr>
        <p:spPr>
          <a:xfrm>
            <a:off x="645160" y="1480185"/>
            <a:ext cx="3096895" cy="1782445"/>
          </a:xfrm>
          <a:prstGeom prst="wedgeRectCallout">
            <a:avLst>
              <a:gd name="adj1" fmla="val 147354"/>
              <a:gd name="adj2" fmla="val -22473"/>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b="1"/>
              <a:t>Q: How much does the Program Counter increment to go to the next instruction?</a:t>
            </a:r>
            <a:endParaRPr lang="en-US" altLang="zh-CN" b="1"/>
          </a:p>
          <a:p>
            <a:pPr marL="285750" indent="-285750" algn="l">
              <a:buFont typeface="Arial" panose="020B0604020202020204" pitchFamily="34" charset="0"/>
              <a:buChar char="•"/>
            </a:pPr>
            <a:r>
              <a:rPr lang="en-US" altLang="zh-CN" sz="1800" b="1">
                <a:solidFill>
                  <a:schemeClr val="lt1"/>
                </a:solidFill>
              </a:rPr>
              <a:t>1 byte</a:t>
            </a:r>
            <a:endParaRPr lang="en-US" altLang="zh-CN" sz="1800" b="1">
              <a:solidFill>
                <a:schemeClr val="lt1"/>
              </a:solidFill>
            </a:endParaRPr>
          </a:p>
          <a:p>
            <a:pPr marL="285750" indent="-285750" algn="l">
              <a:buFont typeface="Arial" panose="020B0604020202020204" pitchFamily="34" charset="0"/>
              <a:buChar char="•"/>
            </a:pPr>
            <a:r>
              <a:rPr lang="en-US" altLang="zh-CN" sz="1800" b="1">
                <a:solidFill>
                  <a:schemeClr val="lt1"/>
                </a:solidFill>
              </a:rPr>
              <a:t>4 byte</a:t>
            </a:r>
            <a:endParaRPr lang="en-US" altLang="zh-CN" sz="1800" b="1">
              <a:solidFill>
                <a:schemeClr val="lt1"/>
              </a:solidFill>
            </a:endParaRPr>
          </a:p>
          <a:p>
            <a:pPr marL="285750" indent="-285750" algn="l">
              <a:buFont typeface="Arial" panose="020B0604020202020204" pitchFamily="34" charset="0"/>
              <a:buChar char="•"/>
            </a:pPr>
            <a:r>
              <a:rPr lang="en-US" altLang="zh-CN" sz="1800" b="1">
                <a:solidFill>
                  <a:schemeClr val="lt1"/>
                </a:solidFill>
              </a:rPr>
              <a:t>4 words</a:t>
            </a:r>
            <a:endParaRPr lang="en-US" altLang="zh-CN" sz="1800" b="1">
              <a:solidFill>
                <a:schemeClr val="lt1"/>
              </a:solidFill>
            </a:endParaRPr>
          </a:p>
        </p:txBody>
      </p:sp>
      <p:sp>
        <p:nvSpPr>
          <p:cNvPr id="37" name="文本框 18"/>
          <p:cNvSpPr txBox="1"/>
          <p:nvPr/>
        </p:nvSpPr>
        <p:spPr>
          <a:xfrm>
            <a:off x="6456680" y="1268095"/>
            <a:ext cx="2226945" cy="369570"/>
          </a:xfrm>
          <a:prstGeom prst="rect">
            <a:avLst/>
          </a:prstGeom>
          <a:noFill/>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Incrementing the PC</a:t>
            </a:r>
            <a:endParaRPr lang="en-US" dirty="0"/>
          </a:p>
        </p:txBody>
      </p:sp>
      <p:sp>
        <p:nvSpPr>
          <p:cNvPr id="3" name="Content Placeholder 2"/>
          <p:cNvSpPr>
            <a:spLocks noGrp="1"/>
          </p:cNvSpPr>
          <p:nvPr>
            <p:ph idx="1"/>
          </p:nvPr>
        </p:nvSpPr>
        <p:spPr/>
        <p:txBody>
          <a:bodyPr/>
          <a:lstStyle/>
          <a:p>
            <a:pPr marL="0" indent="0">
              <a:buNone/>
            </a:pPr>
            <a:endParaRPr lang="en-US" sz="18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b="0">
                          <a:solidFill>
                            <a:schemeClr val="tx1"/>
                          </a:solidFill>
                          <a:cs typeface="+mn-lt"/>
                        </a:rPr>
                        <a:t>add R4, R0, R0</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a:solidFill>
                            <a:schemeClr val="tx1"/>
                          </a:solidFill>
                          <a:cs typeface="+mn-lt"/>
                        </a:rPr>
                        <a:t>sub R1, R3, R4</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16</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32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48526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3725545" y="204152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940935"/>
            <a:ext cx="2232660" cy="841375"/>
            <a:chOff x="5291" y="7895"/>
            <a:chExt cx="3516" cy="1325"/>
          </a:xfrm>
        </p:grpSpPr>
        <p:sp>
          <p:nvSpPr>
            <p:cNvPr id="8" name="矩形 7"/>
            <p:cNvSpPr/>
            <p:nvPr/>
          </p:nvSpPr>
          <p:spPr>
            <a:xfrm>
              <a:off x="5291" y="7895"/>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chemeClr val="bg1"/>
            </a:solidFill>
            <a:ln>
              <a:solidFill>
                <a:schemeClr val="tx1"/>
              </a:solidFill>
            </a:ln>
          </p:spPr>
          <p:txBody>
            <a:bodyPr wrap="square" rtlCol="0">
              <a:spAutoFit/>
            </a:bodyPr>
            <a:lstStyle/>
            <a:p>
              <a:r>
                <a:rPr lang="en-US" altLang="zh-CN"/>
                <a:t>              </a:t>
              </a:r>
              <a:endParaRPr lang="en-US" altLang="zh-CN"/>
            </a:p>
          </p:txBody>
        </p:sp>
      </p:grpSp>
      <p:grpSp>
        <p:nvGrpSpPr>
          <p:cNvPr id="17" name="组合 16"/>
          <p:cNvGrpSpPr/>
          <p:nvPr/>
        </p:nvGrpSpPr>
        <p:grpSpPr>
          <a:xfrm>
            <a:off x="6312535" y="1268095"/>
            <a:ext cx="2383790" cy="931545"/>
            <a:chOff x="5291" y="7895"/>
            <a:chExt cx="3754" cy="1467"/>
          </a:xfrm>
        </p:grpSpPr>
        <p:sp>
          <p:nvSpPr>
            <p:cNvPr id="18" name="矩形 17"/>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5600" y="8635"/>
              <a:ext cx="3247" cy="580"/>
            </a:xfrm>
            <a:prstGeom prst="rect">
              <a:avLst/>
            </a:prstGeom>
            <a:solidFill>
              <a:schemeClr val="bg1"/>
            </a:solidFill>
            <a:ln>
              <a:solidFill>
                <a:schemeClr val="tx1"/>
              </a:solidFill>
            </a:ln>
          </p:spPr>
          <p:txBody>
            <a:bodyPr wrap="square" rtlCol="0">
              <a:spAutoFit/>
            </a:bodyPr>
            <a:lstStyle/>
            <a:p>
              <a:r>
                <a:rPr lang="en-US" altLang="zh-CN"/>
                <a:t>                </a:t>
              </a:r>
              <a:endParaRPr lang="en-US" altLang="zh-CN"/>
            </a:p>
          </p:txBody>
        </p:sp>
      </p:grpSp>
      <p:cxnSp>
        <p:nvCxnSpPr>
          <p:cNvPr id="21" name="直接箭头连接符 20"/>
          <p:cNvCxnSpPr/>
          <p:nvPr/>
        </p:nvCxnSpPr>
        <p:spPr>
          <a:xfrm flipV="1">
            <a:off x="8688705" y="1772285"/>
            <a:ext cx="431800" cy="6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319520" y="2425065"/>
            <a:ext cx="2423160" cy="931545"/>
            <a:chOff x="5291" y="7895"/>
            <a:chExt cx="3816" cy="1467"/>
          </a:xfrm>
        </p:grpSpPr>
        <p:sp>
          <p:nvSpPr>
            <p:cNvPr id="23" name="矩形 22"/>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28"/>
            </a:xfrm>
            <a:prstGeom prst="rect">
              <a:avLst/>
            </a:prstGeom>
            <a:noFill/>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chemeClr val="bg1"/>
            </a:solidFill>
            <a:ln>
              <a:solidFill>
                <a:schemeClr val="tx1"/>
              </a:solidFill>
            </a:ln>
          </p:spPr>
          <p:txBody>
            <a:bodyPr wrap="square" rtlCol="0">
              <a:spAutoFit/>
            </a:bodyPr>
            <a:lstStyle/>
            <a:p>
              <a:endParaRPr lang="en-US" altLang="zh-CN"/>
            </a:p>
          </p:txBody>
        </p:sp>
      </p:grpSp>
      <p:cxnSp>
        <p:nvCxnSpPr>
          <p:cNvPr id="26" name="直接箭头连接符 25"/>
          <p:cNvCxnSpPr/>
          <p:nvPr/>
        </p:nvCxnSpPr>
        <p:spPr>
          <a:xfrm flipH="1">
            <a:off x="8683625" y="2853690"/>
            <a:ext cx="431800" cy="1651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6653530" y="3860800"/>
            <a:ext cx="1800225" cy="129603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9" name="直接箭头连接符 28"/>
          <p:cNvCxnSpPr>
            <a:stCxn id="25" idx="2"/>
            <a:endCxn id="27" idx="0"/>
          </p:cNvCxnSpPr>
          <p:nvPr/>
        </p:nvCxnSpPr>
        <p:spPr>
          <a:xfrm>
            <a:off x="7546975" y="3263265"/>
            <a:ext cx="6985" cy="5975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27" idx="3"/>
            <a:endCxn id="8" idx="3"/>
          </p:cNvCxnSpPr>
          <p:nvPr/>
        </p:nvCxnSpPr>
        <p:spPr>
          <a:xfrm flipH="1">
            <a:off x="5807075" y="4966970"/>
            <a:ext cx="1109980" cy="39497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5735955" y="3644900"/>
            <a:ext cx="1181100" cy="40576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5088890" y="456374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6200000" flipV="1">
            <a:off x="2736850" y="3933825"/>
            <a:ext cx="3138805" cy="1320165"/>
          </a:xfrm>
          <a:prstGeom prst="bentConnector4">
            <a:avLst>
              <a:gd name="adj1" fmla="val 930"/>
              <a:gd name="adj2" fmla="val 118038"/>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64100" y="5800725"/>
            <a:ext cx="8890" cy="3644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58089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6311900" y="1734185"/>
            <a:ext cx="340995" cy="277495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1" name="矩形标注 30"/>
          <p:cNvSpPr/>
          <p:nvPr/>
        </p:nvSpPr>
        <p:spPr>
          <a:xfrm>
            <a:off x="645160" y="1480185"/>
            <a:ext cx="3096895" cy="1782445"/>
          </a:xfrm>
          <a:prstGeom prst="wedgeRectCallout">
            <a:avLst>
              <a:gd name="adj1" fmla="val 147354"/>
              <a:gd name="adj2" fmla="val -22473"/>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b="1"/>
              <a:t>Q: How much does the Program Counter increment to go to the next instruction?</a:t>
            </a:r>
            <a:endParaRPr lang="en-US" altLang="zh-CN" b="1"/>
          </a:p>
          <a:p>
            <a:pPr marL="285750" indent="-285750" algn="l">
              <a:buFont typeface="Arial" panose="020B0604020202020204" pitchFamily="34" charset="0"/>
              <a:buChar char="•"/>
            </a:pPr>
            <a:r>
              <a:rPr lang="en-US" altLang="zh-CN" sz="1800" b="1">
                <a:solidFill>
                  <a:schemeClr val="lt1"/>
                </a:solidFill>
              </a:rPr>
              <a:t>1 byte</a:t>
            </a:r>
            <a:endParaRPr lang="en-US" altLang="zh-CN" sz="1800" b="1">
              <a:solidFill>
                <a:schemeClr val="lt1"/>
              </a:solidFill>
            </a:endParaRPr>
          </a:p>
          <a:p>
            <a:pPr marL="285750" indent="-285750" algn="l">
              <a:buFont typeface="Arial" panose="020B0604020202020204" pitchFamily="34" charset="0"/>
              <a:buChar char="•"/>
            </a:pPr>
            <a:r>
              <a:rPr lang="en-US" altLang="zh-CN" sz="1800" b="1">
                <a:solidFill>
                  <a:schemeClr val="lt1"/>
                </a:solidFill>
              </a:rPr>
              <a:t>4 byte</a:t>
            </a:r>
            <a:endParaRPr lang="en-US" altLang="zh-CN" sz="1800" b="1">
              <a:solidFill>
                <a:schemeClr val="lt1"/>
              </a:solidFill>
            </a:endParaRPr>
          </a:p>
          <a:p>
            <a:pPr marL="285750" indent="-285750" algn="l">
              <a:buFont typeface="Arial" panose="020B0604020202020204" pitchFamily="34" charset="0"/>
              <a:buChar char="•"/>
            </a:pPr>
            <a:r>
              <a:rPr lang="en-US" altLang="zh-CN" sz="1800" b="1">
                <a:solidFill>
                  <a:schemeClr val="lt1"/>
                </a:solidFill>
              </a:rPr>
              <a:t>4 words</a:t>
            </a:r>
            <a:endParaRPr lang="en-US" altLang="zh-CN" sz="1800" b="1">
              <a:solidFill>
                <a:schemeClr val="lt1"/>
              </a:solidFill>
            </a:endParaRPr>
          </a:p>
        </p:txBody>
      </p:sp>
      <p:sp>
        <p:nvSpPr>
          <p:cNvPr id="37" name="文本框 36"/>
          <p:cNvSpPr txBox="1"/>
          <p:nvPr/>
        </p:nvSpPr>
        <p:spPr>
          <a:xfrm>
            <a:off x="664210" y="3262630"/>
            <a:ext cx="3072130" cy="2861310"/>
          </a:xfrm>
          <a:prstGeom prst="rect">
            <a:avLst/>
          </a:prstGeom>
          <a:solidFill>
            <a:srgbClr val="0070C0"/>
          </a:solidFill>
          <a:ln>
            <a:solidFill>
              <a:srgbClr val="0070C0"/>
            </a:solidFill>
          </a:ln>
        </p:spPr>
        <p:txBody>
          <a:bodyPr wrap="square" rtlCol="0">
            <a:spAutoFit/>
          </a:bodyPr>
          <a:lstStyle/>
          <a:p>
            <a:r>
              <a:rPr lang="en-US" altLang="zh-CN" b="1">
                <a:solidFill>
                  <a:schemeClr val="bg1"/>
                </a:solidFill>
              </a:rPr>
              <a:t>A: 4 bytes</a:t>
            </a:r>
            <a:endParaRPr lang="en-US" altLang="zh-CN" b="1">
              <a:solidFill>
                <a:schemeClr val="bg1"/>
              </a:solidFill>
            </a:endParaRPr>
          </a:p>
          <a:p>
            <a:r>
              <a:rPr lang="en-US" altLang="zh-CN" b="1">
                <a:solidFill>
                  <a:schemeClr val="bg1"/>
                </a:solidFill>
              </a:rPr>
              <a:t>Each instruction is one word or 32 bits, so the program counter needs to move 32 bits ahead for each instruction. Since the memory is byte-addressable, we increment the address by 4 bytes (4 bytes = 32 bits = 1 word, 8 bits per byte)</a:t>
            </a:r>
            <a:endParaRPr lang="en-US" altLang="zh-CN" b="1">
              <a:solidFill>
                <a:schemeClr val="bg1"/>
              </a:solidFill>
            </a:endParaRPr>
          </a:p>
        </p:txBody>
      </p:sp>
      <p:sp>
        <p:nvSpPr>
          <p:cNvPr id="38" name="文本框 18"/>
          <p:cNvSpPr txBox="1"/>
          <p:nvPr/>
        </p:nvSpPr>
        <p:spPr>
          <a:xfrm>
            <a:off x="6456680" y="1268095"/>
            <a:ext cx="2226945" cy="369570"/>
          </a:xfrm>
          <a:prstGeom prst="rect">
            <a:avLst/>
          </a:prstGeom>
          <a:noFill/>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Incrementing the PC</a:t>
            </a:r>
            <a:endParaRPr lang="en-US" dirty="0"/>
          </a:p>
        </p:txBody>
      </p:sp>
      <p:sp>
        <p:nvSpPr>
          <p:cNvPr id="3" name="Content Placeholder 2"/>
          <p:cNvSpPr>
            <a:spLocks noGrp="1"/>
          </p:cNvSpPr>
          <p:nvPr>
            <p:ph idx="1"/>
          </p:nvPr>
        </p:nvSpPr>
        <p:spPr/>
        <p:txBody>
          <a:bodyPr/>
          <a:lstStyle/>
          <a:p>
            <a:pPr marL="0" indent="0">
              <a:buNone/>
            </a:pPr>
            <a:endParaRPr lang="en-US" sz="18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b="0">
                          <a:solidFill>
                            <a:schemeClr val="tx1"/>
                          </a:solidFill>
                          <a:cs typeface="+mn-lt"/>
                        </a:rPr>
                        <a:t>add R4, R0, R0</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solidFill>
                            <a:schemeClr val="tx1"/>
                          </a:solidFill>
                        </a:rPr>
                        <a:t>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a:solidFill>
                            <a:schemeClr val="tx1"/>
                          </a:solidFill>
                          <a:cs typeface="+mn-lt"/>
                        </a:rPr>
                        <a:t>sub R1, R3, R4</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16</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32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48526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3725545" y="204152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940935"/>
            <a:ext cx="2232660" cy="841375"/>
            <a:chOff x="5291" y="7895"/>
            <a:chExt cx="3516" cy="1325"/>
          </a:xfrm>
        </p:grpSpPr>
        <p:sp>
          <p:nvSpPr>
            <p:cNvPr id="8" name="矩形 7"/>
            <p:cNvSpPr/>
            <p:nvPr/>
          </p:nvSpPr>
          <p:spPr>
            <a:xfrm>
              <a:off x="5291" y="7895"/>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chemeClr val="bg1"/>
            </a:solidFill>
            <a:ln>
              <a:solidFill>
                <a:schemeClr val="tx1"/>
              </a:solidFill>
            </a:ln>
          </p:spPr>
          <p:txBody>
            <a:bodyPr wrap="square" rtlCol="0">
              <a:spAutoFit/>
            </a:bodyPr>
            <a:lstStyle/>
            <a:p>
              <a:r>
                <a:rPr lang="en-US" altLang="zh-CN"/>
                <a:t>              </a:t>
              </a:r>
              <a:endParaRPr lang="en-US" altLang="zh-CN"/>
            </a:p>
          </p:txBody>
        </p:sp>
      </p:grpSp>
      <p:grpSp>
        <p:nvGrpSpPr>
          <p:cNvPr id="17" name="组合 16"/>
          <p:cNvGrpSpPr/>
          <p:nvPr/>
        </p:nvGrpSpPr>
        <p:grpSpPr>
          <a:xfrm>
            <a:off x="6312535" y="1268095"/>
            <a:ext cx="2383790" cy="931545"/>
            <a:chOff x="5291" y="7895"/>
            <a:chExt cx="3754" cy="1467"/>
          </a:xfrm>
        </p:grpSpPr>
        <p:sp>
          <p:nvSpPr>
            <p:cNvPr id="18" name="矩形 17"/>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5600" y="8635"/>
              <a:ext cx="3247" cy="580"/>
            </a:xfrm>
            <a:prstGeom prst="rect">
              <a:avLst/>
            </a:prstGeom>
            <a:solidFill>
              <a:srgbClr val="FFC000"/>
            </a:solidFill>
            <a:ln>
              <a:solidFill>
                <a:schemeClr val="tx1"/>
              </a:solidFill>
            </a:ln>
          </p:spPr>
          <p:txBody>
            <a:bodyPr wrap="square" rtlCol="0">
              <a:spAutoFit/>
            </a:bodyPr>
            <a:lstStyle/>
            <a:p>
              <a:r>
                <a:rPr lang="en-US" altLang="zh-CN"/>
                <a:t>                 4                </a:t>
              </a:r>
              <a:endParaRPr lang="en-US" altLang="zh-CN"/>
            </a:p>
          </p:txBody>
        </p:sp>
      </p:grpSp>
      <p:cxnSp>
        <p:nvCxnSpPr>
          <p:cNvPr id="21" name="直接箭头连接符 20"/>
          <p:cNvCxnSpPr/>
          <p:nvPr/>
        </p:nvCxnSpPr>
        <p:spPr>
          <a:xfrm flipV="1">
            <a:off x="8688705" y="1772285"/>
            <a:ext cx="431800" cy="6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319520" y="2425065"/>
            <a:ext cx="2423160" cy="931545"/>
            <a:chOff x="5291" y="7895"/>
            <a:chExt cx="3816" cy="1467"/>
          </a:xfrm>
        </p:grpSpPr>
        <p:sp>
          <p:nvSpPr>
            <p:cNvPr id="23" name="矩形 22"/>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28"/>
            </a:xfrm>
            <a:prstGeom prst="rect">
              <a:avLst/>
            </a:prstGeom>
            <a:noFill/>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grpSp>
      <p:cxnSp>
        <p:nvCxnSpPr>
          <p:cNvPr id="26" name="直接箭头连接符 25"/>
          <p:cNvCxnSpPr/>
          <p:nvPr/>
        </p:nvCxnSpPr>
        <p:spPr>
          <a:xfrm flipH="1">
            <a:off x="8683625" y="2853690"/>
            <a:ext cx="431800" cy="1651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6653530" y="3860800"/>
            <a:ext cx="1800225" cy="129603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9" name="直接箭头连接符 28"/>
          <p:cNvCxnSpPr>
            <a:stCxn id="25" idx="2"/>
            <a:endCxn id="27" idx="0"/>
          </p:cNvCxnSpPr>
          <p:nvPr/>
        </p:nvCxnSpPr>
        <p:spPr>
          <a:xfrm>
            <a:off x="7546975" y="3263265"/>
            <a:ext cx="6985" cy="5975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27" idx="3"/>
            <a:endCxn id="8" idx="3"/>
          </p:cNvCxnSpPr>
          <p:nvPr/>
        </p:nvCxnSpPr>
        <p:spPr>
          <a:xfrm flipH="1">
            <a:off x="5807075" y="4966970"/>
            <a:ext cx="1109980" cy="39497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5735955" y="3644900"/>
            <a:ext cx="1181100" cy="40576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5088890" y="456374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6200000" flipV="1">
            <a:off x="2736850" y="3933825"/>
            <a:ext cx="3138805" cy="1320165"/>
          </a:xfrm>
          <a:prstGeom prst="bentConnector4">
            <a:avLst>
              <a:gd name="adj1" fmla="val 930"/>
              <a:gd name="adj2" fmla="val 118038"/>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64100" y="5800725"/>
            <a:ext cx="8890" cy="3644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58089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6311900" y="1734185"/>
            <a:ext cx="340995" cy="277495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1" name="矩形标注 30"/>
          <p:cNvSpPr/>
          <p:nvPr/>
        </p:nvSpPr>
        <p:spPr>
          <a:xfrm>
            <a:off x="645160" y="1480185"/>
            <a:ext cx="3096895" cy="1782445"/>
          </a:xfrm>
          <a:prstGeom prst="wedgeRectCallout">
            <a:avLst>
              <a:gd name="adj1" fmla="val 147354"/>
              <a:gd name="adj2" fmla="val -22473"/>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b="1"/>
              <a:t>Q: How much does the Program Counter increment to go to the next instruction?</a:t>
            </a:r>
            <a:endParaRPr lang="en-US" altLang="zh-CN" b="1"/>
          </a:p>
          <a:p>
            <a:pPr marL="285750" indent="-285750" algn="l">
              <a:buFont typeface="Arial" panose="020B0604020202020204" pitchFamily="34" charset="0"/>
              <a:buChar char="•"/>
            </a:pPr>
            <a:r>
              <a:rPr lang="en-US" altLang="zh-CN" sz="1800" b="1">
                <a:solidFill>
                  <a:schemeClr val="lt1"/>
                </a:solidFill>
              </a:rPr>
              <a:t>1 byte</a:t>
            </a:r>
            <a:endParaRPr lang="en-US" altLang="zh-CN" sz="1800" b="1">
              <a:solidFill>
                <a:schemeClr val="lt1"/>
              </a:solidFill>
            </a:endParaRPr>
          </a:p>
          <a:p>
            <a:pPr marL="285750" indent="-285750" algn="l">
              <a:buFont typeface="Arial" panose="020B0604020202020204" pitchFamily="34" charset="0"/>
              <a:buChar char="•"/>
            </a:pPr>
            <a:r>
              <a:rPr lang="en-US" altLang="zh-CN" sz="1800" b="1">
                <a:solidFill>
                  <a:schemeClr val="lt1"/>
                </a:solidFill>
              </a:rPr>
              <a:t>4 byte</a:t>
            </a:r>
            <a:endParaRPr lang="en-US" altLang="zh-CN" sz="1800" b="1">
              <a:solidFill>
                <a:schemeClr val="lt1"/>
              </a:solidFill>
            </a:endParaRPr>
          </a:p>
          <a:p>
            <a:pPr marL="285750" indent="-285750" algn="l">
              <a:buFont typeface="Arial" panose="020B0604020202020204" pitchFamily="34" charset="0"/>
              <a:buChar char="•"/>
            </a:pPr>
            <a:r>
              <a:rPr lang="en-US" altLang="zh-CN" sz="1800" b="1">
                <a:solidFill>
                  <a:schemeClr val="lt1"/>
                </a:solidFill>
              </a:rPr>
              <a:t>4 words</a:t>
            </a:r>
            <a:endParaRPr lang="en-US" altLang="zh-CN" sz="1800" b="1">
              <a:solidFill>
                <a:schemeClr val="lt1"/>
              </a:solidFill>
            </a:endParaRPr>
          </a:p>
        </p:txBody>
      </p:sp>
      <p:sp>
        <p:nvSpPr>
          <p:cNvPr id="37" name="文本框 36"/>
          <p:cNvSpPr txBox="1"/>
          <p:nvPr/>
        </p:nvSpPr>
        <p:spPr>
          <a:xfrm>
            <a:off x="664210" y="3262630"/>
            <a:ext cx="3072130" cy="2861310"/>
          </a:xfrm>
          <a:prstGeom prst="rect">
            <a:avLst/>
          </a:prstGeom>
          <a:solidFill>
            <a:srgbClr val="0070C0"/>
          </a:solidFill>
          <a:ln>
            <a:solidFill>
              <a:srgbClr val="0070C0"/>
            </a:solidFill>
          </a:ln>
        </p:spPr>
        <p:txBody>
          <a:bodyPr wrap="square" rtlCol="0">
            <a:spAutoFit/>
          </a:bodyPr>
          <a:lstStyle/>
          <a:p>
            <a:r>
              <a:rPr lang="en-US" altLang="zh-CN" b="1">
                <a:solidFill>
                  <a:schemeClr val="bg1"/>
                </a:solidFill>
              </a:rPr>
              <a:t>A: 4 bytes</a:t>
            </a:r>
            <a:endParaRPr lang="en-US" altLang="zh-CN" b="1">
              <a:solidFill>
                <a:schemeClr val="bg1"/>
              </a:solidFill>
            </a:endParaRPr>
          </a:p>
          <a:p>
            <a:r>
              <a:rPr lang="en-US" altLang="zh-CN" b="1">
                <a:solidFill>
                  <a:schemeClr val="bg1"/>
                </a:solidFill>
              </a:rPr>
              <a:t>Each instruction is one word or 32 bits, so the program counter needs to move 32 bits ahead for each instruction. Since the memory is byte-addressable, we increment the address by 4 bytes (4 bytes = 32 bits = 1 word, 8 bits per byte)</a:t>
            </a:r>
            <a:endParaRPr lang="en-US" altLang="zh-CN" b="1">
              <a:solidFill>
                <a:schemeClr val="bg1"/>
              </a:solidFill>
            </a:endParaRPr>
          </a:p>
        </p:txBody>
      </p:sp>
      <p:sp>
        <p:nvSpPr>
          <p:cNvPr id="38" name="文本框 37"/>
          <p:cNvSpPr txBox="1"/>
          <p:nvPr/>
        </p:nvSpPr>
        <p:spPr>
          <a:xfrm>
            <a:off x="6515735" y="2894965"/>
            <a:ext cx="2061845" cy="368300"/>
          </a:xfrm>
          <a:prstGeom prst="rect">
            <a:avLst/>
          </a:prstGeom>
          <a:solidFill>
            <a:srgbClr val="FFFF00"/>
          </a:solidFill>
          <a:ln>
            <a:solidFill>
              <a:schemeClr val="tx1"/>
            </a:solidFill>
          </a:ln>
        </p:spPr>
        <p:txBody>
          <a:bodyPr wrap="square" rtlCol="0">
            <a:spAutoFit/>
          </a:bodyPr>
          <a:lstStyle/>
          <a:p>
            <a:r>
              <a:rPr lang="en-US" altLang="zh-CN">
                <a:cs typeface="+mn-lt"/>
                <a:sym typeface="+mn-ea"/>
              </a:rPr>
              <a:t>add R4, R0, R0</a:t>
            </a:r>
            <a:endParaRPr lang="en-US" altLang="zh-CN"/>
          </a:p>
        </p:txBody>
      </p:sp>
      <p:cxnSp>
        <p:nvCxnSpPr>
          <p:cNvPr id="39" name="直接箭头连接符 38"/>
          <p:cNvCxnSpPr>
            <a:endCxn id="38" idx="3"/>
          </p:cNvCxnSpPr>
          <p:nvPr/>
        </p:nvCxnSpPr>
        <p:spPr>
          <a:xfrm flipH="1">
            <a:off x="8577580" y="1910080"/>
            <a:ext cx="1289050" cy="1169035"/>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40" name="文本框 18"/>
          <p:cNvSpPr txBox="1"/>
          <p:nvPr/>
        </p:nvSpPr>
        <p:spPr>
          <a:xfrm>
            <a:off x="6456680" y="1268095"/>
            <a:ext cx="2226945" cy="369570"/>
          </a:xfrm>
          <a:prstGeom prst="rect">
            <a:avLst/>
          </a:prstGeom>
          <a:noFill/>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Incrementing the PC</a:t>
            </a:r>
            <a:endParaRPr lang="en-US" dirty="0"/>
          </a:p>
        </p:txBody>
      </p:sp>
      <p:sp>
        <p:nvSpPr>
          <p:cNvPr id="3" name="Content Placeholder 2"/>
          <p:cNvSpPr>
            <a:spLocks noGrp="1"/>
          </p:cNvSpPr>
          <p:nvPr>
            <p:ph idx="1"/>
          </p:nvPr>
        </p:nvSpPr>
        <p:spPr/>
        <p:txBody>
          <a:bodyPr/>
          <a:lstStyle/>
          <a:p>
            <a:pPr marL="0" indent="0">
              <a:buNone/>
            </a:pPr>
            <a:endParaRPr lang="en-US" sz="18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b="0">
                          <a:solidFill>
                            <a:schemeClr val="tx1"/>
                          </a:solidFill>
                          <a:cs typeface="+mn-lt"/>
                        </a:rPr>
                        <a:t>add R4, R0, R0</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a:solidFill>
                            <a:schemeClr val="tx1"/>
                          </a:solidFill>
                          <a:cs typeface="+mn-lt"/>
                        </a:rPr>
                        <a:t>sub R1, R3, R4</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solidFill>
                            <a:schemeClr val="tx1"/>
                          </a:solidFill>
                        </a:rPr>
                        <a:t>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16</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32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48526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3725545" y="204152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940935"/>
            <a:ext cx="2232660" cy="841375"/>
            <a:chOff x="5291" y="7895"/>
            <a:chExt cx="3516" cy="1325"/>
          </a:xfrm>
        </p:grpSpPr>
        <p:sp>
          <p:nvSpPr>
            <p:cNvPr id="8" name="矩形 7"/>
            <p:cNvSpPr/>
            <p:nvPr/>
          </p:nvSpPr>
          <p:spPr>
            <a:xfrm>
              <a:off x="5291" y="7895"/>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chemeClr val="bg1"/>
            </a:solidFill>
            <a:ln>
              <a:solidFill>
                <a:schemeClr val="tx1"/>
              </a:solidFill>
            </a:ln>
          </p:spPr>
          <p:txBody>
            <a:bodyPr wrap="square" rtlCol="0">
              <a:spAutoFit/>
            </a:bodyPr>
            <a:lstStyle/>
            <a:p>
              <a:r>
                <a:rPr lang="en-US" altLang="zh-CN"/>
                <a:t>              </a:t>
              </a:r>
              <a:endParaRPr lang="en-US" altLang="zh-CN"/>
            </a:p>
          </p:txBody>
        </p:sp>
      </p:grpSp>
      <p:grpSp>
        <p:nvGrpSpPr>
          <p:cNvPr id="17" name="组合 16"/>
          <p:cNvGrpSpPr/>
          <p:nvPr/>
        </p:nvGrpSpPr>
        <p:grpSpPr>
          <a:xfrm>
            <a:off x="6312535" y="1268095"/>
            <a:ext cx="2383790" cy="931545"/>
            <a:chOff x="5291" y="7895"/>
            <a:chExt cx="3754" cy="1467"/>
          </a:xfrm>
        </p:grpSpPr>
        <p:sp>
          <p:nvSpPr>
            <p:cNvPr id="18" name="矩形 17"/>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5600" y="8635"/>
              <a:ext cx="3247" cy="580"/>
            </a:xfrm>
            <a:prstGeom prst="rect">
              <a:avLst/>
            </a:prstGeom>
            <a:solidFill>
              <a:srgbClr val="FFC000"/>
            </a:solidFill>
            <a:ln>
              <a:solidFill>
                <a:schemeClr val="tx1"/>
              </a:solidFill>
            </a:ln>
          </p:spPr>
          <p:txBody>
            <a:bodyPr wrap="square" rtlCol="0">
              <a:spAutoFit/>
            </a:bodyPr>
            <a:lstStyle/>
            <a:p>
              <a:r>
                <a:rPr lang="en-US" altLang="zh-CN"/>
                <a:t>                 4                </a:t>
              </a:r>
              <a:endParaRPr lang="en-US" altLang="zh-CN"/>
            </a:p>
          </p:txBody>
        </p:sp>
      </p:grpSp>
      <p:cxnSp>
        <p:nvCxnSpPr>
          <p:cNvPr id="21" name="直接箭头连接符 20"/>
          <p:cNvCxnSpPr/>
          <p:nvPr/>
        </p:nvCxnSpPr>
        <p:spPr>
          <a:xfrm flipV="1">
            <a:off x="8688705" y="1772285"/>
            <a:ext cx="431800" cy="6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319520" y="2425065"/>
            <a:ext cx="2423160" cy="931545"/>
            <a:chOff x="5291" y="7895"/>
            <a:chExt cx="3816" cy="1467"/>
          </a:xfrm>
        </p:grpSpPr>
        <p:sp>
          <p:nvSpPr>
            <p:cNvPr id="23" name="矩形 22"/>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28"/>
            </a:xfrm>
            <a:prstGeom prst="rect">
              <a:avLst/>
            </a:prstGeom>
            <a:noFill/>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grpSp>
      <p:cxnSp>
        <p:nvCxnSpPr>
          <p:cNvPr id="26" name="直接箭头连接符 25"/>
          <p:cNvCxnSpPr/>
          <p:nvPr/>
        </p:nvCxnSpPr>
        <p:spPr>
          <a:xfrm flipH="1">
            <a:off x="8683625" y="2853690"/>
            <a:ext cx="431800" cy="1651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6653530" y="3860800"/>
            <a:ext cx="1800225" cy="129603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9" name="直接箭头连接符 28"/>
          <p:cNvCxnSpPr>
            <a:stCxn id="25" idx="2"/>
            <a:endCxn id="27" idx="0"/>
          </p:cNvCxnSpPr>
          <p:nvPr/>
        </p:nvCxnSpPr>
        <p:spPr>
          <a:xfrm>
            <a:off x="7546975" y="3263265"/>
            <a:ext cx="6985" cy="5975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27" idx="3"/>
            <a:endCxn id="8" idx="3"/>
          </p:cNvCxnSpPr>
          <p:nvPr/>
        </p:nvCxnSpPr>
        <p:spPr>
          <a:xfrm flipH="1">
            <a:off x="5807075" y="4966970"/>
            <a:ext cx="1109980" cy="39497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5735955" y="3644900"/>
            <a:ext cx="1181100" cy="40576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5088890" y="456374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6200000" flipV="1">
            <a:off x="2736850" y="3933825"/>
            <a:ext cx="3138805" cy="1320165"/>
          </a:xfrm>
          <a:prstGeom prst="bentConnector4">
            <a:avLst>
              <a:gd name="adj1" fmla="val 930"/>
              <a:gd name="adj2" fmla="val 118038"/>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64100" y="5800725"/>
            <a:ext cx="8890" cy="3644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58089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6311900" y="1734185"/>
            <a:ext cx="340995" cy="277495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1" name="矩形标注 30"/>
          <p:cNvSpPr/>
          <p:nvPr/>
        </p:nvSpPr>
        <p:spPr>
          <a:xfrm>
            <a:off x="645160" y="1480185"/>
            <a:ext cx="3096895" cy="1782445"/>
          </a:xfrm>
          <a:prstGeom prst="wedgeRectCallout">
            <a:avLst>
              <a:gd name="adj1" fmla="val 147354"/>
              <a:gd name="adj2" fmla="val -22473"/>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b="1"/>
              <a:t>Q: How much does the Program Counter increment to go to the next instruction?</a:t>
            </a:r>
            <a:endParaRPr lang="en-US" altLang="zh-CN" b="1"/>
          </a:p>
          <a:p>
            <a:pPr marL="285750" indent="-285750" algn="l">
              <a:buFont typeface="Arial" panose="020B0604020202020204" pitchFamily="34" charset="0"/>
              <a:buChar char="•"/>
            </a:pPr>
            <a:r>
              <a:rPr lang="en-US" altLang="zh-CN" sz="1800" b="1">
                <a:solidFill>
                  <a:schemeClr val="lt1"/>
                </a:solidFill>
              </a:rPr>
              <a:t>1 byte</a:t>
            </a:r>
            <a:endParaRPr lang="en-US" altLang="zh-CN" sz="1800" b="1">
              <a:solidFill>
                <a:schemeClr val="lt1"/>
              </a:solidFill>
            </a:endParaRPr>
          </a:p>
          <a:p>
            <a:pPr marL="285750" indent="-285750" algn="l">
              <a:buFont typeface="Arial" panose="020B0604020202020204" pitchFamily="34" charset="0"/>
              <a:buChar char="•"/>
            </a:pPr>
            <a:r>
              <a:rPr lang="en-US" altLang="zh-CN" sz="1800" b="1">
                <a:solidFill>
                  <a:schemeClr val="lt1"/>
                </a:solidFill>
              </a:rPr>
              <a:t>4 byte</a:t>
            </a:r>
            <a:endParaRPr lang="en-US" altLang="zh-CN" sz="1800" b="1">
              <a:solidFill>
                <a:schemeClr val="lt1"/>
              </a:solidFill>
            </a:endParaRPr>
          </a:p>
          <a:p>
            <a:pPr marL="285750" indent="-285750" algn="l">
              <a:buFont typeface="Arial" panose="020B0604020202020204" pitchFamily="34" charset="0"/>
              <a:buChar char="•"/>
            </a:pPr>
            <a:r>
              <a:rPr lang="en-US" altLang="zh-CN" sz="1800" b="1">
                <a:solidFill>
                  <a:schemeClr val="lt1"/>
                </a:solidFill>
              </a:rPr>
              <a:t>4 words</a:t>
            </a:r>
            <a:endParaRPr lang="en-US" altLang="zh-CN" sz="1800" b="1">
              <a:solidFill>
                <a:schemeClr val="lt1"/>
              </a:solidFill>
            </a:endParaRPr>
          </a:p>
        </p:txBody>
      </p:sp>
      <p:sp>
        <p:nvSpPr>
          <p:cNvPr id="37" name="文本框 36"/>
          <p:cNvSpPr txBox="1"/>
          <p:nvPr/>
        </p:nvSpPr>
        <p:spPr>
          <a:xfrm>
            <a:off x="664210" y="3262630"/>
            <a:ext cx="3072130" cy="2861310"/>
          </a:xfrm>
          <a:prstGeom prst="rect">
            <a:avLst/>
          </a:prstGeom>
          <a:solidFill>
            <a:srgbClr val="0070C0"/>
          </a:solidFill>
          <a:ln>
            <a:solidFill>
              <a:srgbClr val="0070C0"/>
            </a:solidFill>
          </a:ln>
        </p:spPr>
        <p:txBody>
          <a:bodyPr wrap="square" rtlCol="0">
            <a:spAutoFit/>
          </a:bodyPr>
          <a:lstStyle/>
          <a:p>
            <a:r>
              <a:rPr lang="en-US" altLang="zh-CN" b="1">
                <a:solidFill>
                  <a:schemeClr val="bg1"/>
                </a:solidFill>
              </a:rPr>
              <a:t>A: 4 bytes</a:t>
            </a:r>
            <a:endParaRPr lang="en-US" altLang="zh-CN" b="1">
              <a:solidFill>
                <a:schemeClr val="bg1"/>
              </a:solidFill>
            </a:endParaRPr>
          </a:p>
          <a:p>
            <a:r>
              <a:rPr lang="en-US" altLang="zh-CN" b="1">
                <a:solidFill>
                  <a:schemeClr val="bg1"/>
                </a:solidFill>
              </a:rPr>
              <a:t>Each instruction is one word or 32 bits, so the program counter needs to move 32 bits ahead for each instruction. Since the memory is byte-addressable, we increment the address by 4 bytes (4 bytes = 32 bits = 1 word, 8 bits per byte)</a:t>
            </a:r>
            <a:endParaRPr lang="en-US" altLang="zh-CN" b="1">
              <a:solidFill>
                <a:schemeClr val="bg1"/>
              </a:solidFill>
            </a:endParaRPr>
          </a:p>
        </p:txBody>
      </p:sp>
      <p:sp>
        <p:nvSpPr>
          <p:cNvPr id="38" name="文本框 37"/>
          <p:cNvSpPr txBox="1"/>
          <p:nvPr/>
        </p:nvSpPr>
        <p:spPr>
          <a:xfrm>
            <a:off x="6515735" y="2894965"/>
            <a:ext cx="2061845" cy="368300"/>
          </a:xfrm>
          <a:prstGeom prst="rect">
            <a:avLst/>
          </a:prstGeom>
          <a:solidFill>
            <a:srgbClr val="FFFF00"/>
          </a:solidFill>
          <a:ln>
            <a:solidFill>
              <a:schemeClr val="tx1"/>
            </a:solidFill>
          </a:ln>
        </p:spPr>
        <p:txBody>
          <a:bodyPr wrap="square" rtlCol="0">
            <a:spAutoFit/>
          </a:bodyPr>
          <a:lstStyle/>
          <a:p>
            <a:r>
              <a:rPr lang="en-US" altLang="zh-CN">
                <a:cs typeface="+mn-lt"/>
                <a:sym typeface="+mn-ea"/>
              </a:rPr>
              <a:t>sub R1, R3, R4</a:t>
            </a:r>
            <a:endParaRPr lang="en-US" altLang="zh-CN"/>
          </a:p>
        </p:txBody>
      </p:sp>
      <p:cxnSp>
        <p:nvCxnSpPr>
          <p:cNvPr id="39" name="直接箭头连接符 38"/>
          <p:cNvCxnSpPr/>
          <p:nvPr/>
        </p:nvCxnSpPr>
        <p:spPr>
          <a:xfrm flipH="1">
            <a:off x="8616315" y="2204720"/>
            <a:ext cx="1224280" cy="93599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40" name="文本框 18"/>
          <p:cNvSpPr txBox="1"/>
          <p:nvPr/>
        </p:nvSpPr>
        <p:spPr>
          <a:xfrm>
            <a:off x="6456680" y="1268095"/>
            <a:ext cx="2226945" cy="369570"/>
          </a:xfrm>
          <a:prstGeom prst="rect">
            <a:avLst/>
          </a:prstGeom>
          <a:noFill/>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Incrementing the PC</a:t>
            </a:r>
            <a:endParaRPr lang="en-US" dirty="0"/>
          </a:p>
        </p:txBody>
      </p:sp>
      <p:sp>
        <p:nvSpPr>
          <p:cNvPr id="3" name="Content Placeholder 2"/>
          <p:cNvSpPr>
            <a:spLocks noGrp="1"/>
          </p:cNvSpPr>
          <p:nvPr>
            <p:ph idx="1"/>
          </p:nvPr>
        </p:nvSpPr>
        <p:spPr/>
        <p:txBody>
          <a:bodyPr/>
          <a:lstStyle/>
          <a:p>
            <a:pPr marL="0" indent="0">
              <a:buNone/>
            </a:pPr>
            <a:endParaRPr lang="en-US" sz="18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b="0">
                          <a:solidFill>
                            <a:schemeClr val="tx1"/>
                          </a:solidFill>
                          <a:cs typeface="+mn-lt"/>
                        </a:rPr>
                        <a:t>add R4, R0, R0</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a:solidFill>
                            <a:schemeClr val="tx1"/>
                          </a:solidFill>
                          <a:cs typeface="+mn-lt"/>
                        </a:rPr>
                        <a:t>sub R1, R3, R4</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solidFill>
                            <a:schemeClr val="tx1"/>
                          </a:solidFill>
                        </a:rPr>
                        <a:t>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16</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32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48526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3725545" y="204152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940935"/>
            <a:ext cx="2232660" cy="841375"/>
            <a:chOff x="5291" y="7895"/>
            <a:chExt cx="3516" cy="1325"/>
          </a:xfrm>
        </p:grpSpPr>
        <p:sp>
          <p:nvSpPr>
            <p:cNvPr id="8" name="矩形 7"/>
            <p:cNvSpPr/>
            <p:nvPr/>
          </p:nvSpPr>
          <p:spPr>
            <a:xfrm>
              <a:off x="5291" y="7895"/>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chemeClr val="bg1"/>
            </a:solidFill>
            <a:ln>
              <a:solidFill>
                <a:schemeClr val="tx1"/>
              </a:solidFill>
            </a:ln>
          </p:spPr>
          <p:txBody>
            <a:bodyPr wrap="square" rtlCol="0">
              <a:spAutoFit/>
            </a:bodyPr>
            <a:lstStyle/>
            <a:p>
              <a:r>
                <a:rPr lang="en-US" altLang="zh-CN"/>
                <a:t>              </a:t>
              </a:r>
              <a:endParaRPr lang="en-US" altLang="zh-CN"/>
            </a:p>
          </p:txBody>
        </p:sp>
      </p:grpSp>
      <p:grpSp>
        <p:nvGrpSpPr>
          <p:cNvPr id="17" name="组合 16"/>
          <p:cNvGrpSpPr/>
          <p:nvPr/>
        </p:nvGrpSpPr>
        <p:grpSpPr>
          <a:xfrm>
            <a:off x="6312535" y="1268095"/>
            <a:ext cx="2383790" cy="931545"/>
            <a:chOff x="5291" y="7895"/>
            <a:chExt cx="3754" cy="1467"/>
          </a:xfrm>
        </p:grpSpPr>
        <p:sp>
          <p:nvSpPr>
            <p:cNvPr id="18" name="矩形 17"/>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5600" y="8635"/>
              <a:ext cx="3247" cy="580"/>
            </a:xfrm>
            <a:prstGeom prst="rect">
              <a:avLst/>
            </a:prstGeom>
            <a:solidFill>
              <a:srgbClr val="FFC000"/>
            </a:solidFill>
            <a:ln>
              <a:solidFill>
                <a:schemeClr val="tx1"/>
              </a:solidFill>
            </a:ln>
          </p:spPr>
          <p:txBody>
            <a:bodyPr wrap="square" rtlCol="0">
              <a:spAutoFit/>
            </a:bodyPr>
            <a:lstStyle/>
            <a:p>
              <a:r>
                <a:rPr lang="en-US" altLang="zh-CN"/>
                <a:t>                 4                </a:t>
              </a:r>
              <a:endParaRPr lang="en-US" altLang="zh-CN"/>
            </a:p>
          </p:txBody>
        </p:sp>
      </p:grpSp>
      <p:cxnSp>
        <p:nvCxnSpPr>
          <p:cNvPr id="21" name="直接箭头连接符 20"/>
          <p:cNvCxnSpPr/>
          <p:nvPr/>
        </p:nvCxnSpPr>
        <p:spPr>
          <a:xfrm flipV="1">
            <a:off x="8688705" y="1772285"/>
            <a:ext cx="431800" cy="6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319520" y="2425065"/>
            <a:ext cx="2423160" cy="931545"/>
            <a:chOff x="5291" y="7895"/>
            <a:chExt cx="3816" cy="1467"/>
          </a:xfrm>
        </p:grpSpPr>
        <p:sp>
          <p:nvSpPr>
            <p:cNvPr id="23" name="矩形 22"/>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28"/>
            </a:xfrm>
            <a:prstGeom prst="rect">
              <a:avLst/>
            </a:prstGeom>
            <a:noFill/>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grpSp>
      <p:cxnSp>
        <p:nvCxnSpPr>
          <p:cNvPr id="26" name="直接箭头连接符 25"/>
          <p:cNvCxnSpPr/>
          <p:nvPr/>
        </p:nvCxnSpPr>
        <p:spPr>
          <a:xfrm flipH="1">
            <a:off x="8683625" y="2853690"/>
            <a:ext cx="431800" cy="1651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6653530" y="3860800"/>
            <a:ext cx="1800225" cy="129603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8" name="直接箭头连接符 27"/>
          <p:cNvCxnSpPr>
            <a:stCxn id="27" idx="3"/>
            <a:endCxn id="8" idx="3"/>
          </p:cNvCxnSpPr>
          <p:nvPr/>
        </p:nvCxnSpPr>
        <p:spPr>
          <a:xfrm flipH="1">
            <a:off x="5807075" y="4966970"/>
            <a:ext cx="1109980" cy="39497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5735955" y="3644900"/>
            <a:ext cx="1181100" cy="40576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5088890" y="456374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6200000" flipV="1">
            <a:off x="2736850" y="3933825"/>
            <a:ext cx="3138805" cy="1320165"/>
          </a:xfrm>
          <a:prstGeom prst="bentConnector4">
            <a:avLst>
              <a:gd name="adj1" fmla="val 930"/>
              <a:gd name="adj2" fmla="val 118038"/>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64100" y="5800725"/>
            <a:ext cx="8890" cy="3644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58089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6311900" y="1734185"/>
            <a:ext cx="340995" cy="277495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1" name="矩形标注 30"/>
          <p:cNvSpPr/>
          <p:nvPr/>
        </p:nvSpPr>
        <p:spPr>
          <a:xfrm>
            <a:off x="645160" y="1480185"/>
            <a:ext cx="3096895" cy="1782445"/>
          </a:xfrm>
          <a:prstGeom prst="wedgeRectCallout">
            <a:avLst>
              <a:gd name="adj1" fmla="val 147354"/>
              <a:gd name="adj2" fmla="val -22473"/>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b="1"/>
              <a:t>Q: How much does the Program Counter increment to go to the next instruction?</a:t>
            </a:r>
            <a:endParaRPr lang="en-US" altLang="zh-CN" b="1"/>
          </a:p>
          <a:p>
            <a:pPr marL="285750" indent="-285750" algn="l">
              <a:buFont typeface="Arial" panose="020B0604020202020204" pitchFamily="34" charset="0"/>
              <a:buChar char="•"/>
            </a:pPr>
            <a:r>
              <a:rPr lang="en-US" altLang="zh-CN" sz="1800" b="1">
                <a:solidFill>
                  <a:schemeClr val="lt1"/>
                </a:solidFill>
              </a:rPr>
              <a:t>1 byte</a:t>
            </a:r>
            <a:endParaRPr lang="en-US" altLang="zh-CN" sz="1800" b="1">
              <a:solidFill>
                <a:schemeClr val="lt1"/>
              </a:solidFill>
            </a:endParaRPr>
          </a:p>
          <a:p>
            <a:pPr marL="285750" indent="-285750" algn="l">
              <a:buFont typeface="Arial" panose="020B0604020202020204" pitchFamily="34" charset="0"/>
              <a:buChar char="•"/>
            </a:pPr>
            <a:r>
              <a:rPr lang="en-US" altLang="zh-CN" sz="1800" b="1">
                <a:solidFill>
                  <a:schemeClr val="lt1"/>
                </a:solidFill>
              </a:rPr>
              <a:t>4 byte</a:t>
            </a:r>
            <a:endParaRPr lang="en-US" altLang="zh-CN" sz="1800" b="1">
              <a:solidFill>
                <a:schemeClr val="lt1"/>
              </a:solidFill>
            </a:endParaRPr>
          </a:p>
          <a:p>
            <a:pPr marL="285750" indent="-285750" algn="l">
              <a:buFont typeface="Arial" panose="020B0604020202020204" pitchFamily="34" charset="0"/>
              <a:buChar char="•"/>
            </a:pPr>
            <a:r>
              <a:rPr lang="en-US" altLang="zh-CN" sz="1800" b="1">
                <a:solidFill>
                  <a:schemeClr val="lt1"/>
                </a:solidFill>
              </a:rPr>
              <a:t>4 words</a:t>
            </a:r>
            <a:endParaRPr lang="en-US" altLang="zh-CN" sz="1800" b="1">
              <a:solidFill>
                <a:schemeClr val="lt1"/>
              </a:solidFill>
            </a:endParaRPr>
          </a:p>
        </p:txBody>
      </p:sp>
      <p:sp>
        <p:nvSpPr>
          <p:cNvPr id="37" name="文本框 36"/>
          <p:cNvSpPr txBox="1"/>
          <p:nvPr/>
        </p:nvSpPr>
        <p:spPr>
          <a:xfrm>
            <a:off x="664210" y="3262630"/>
            <a:ext cx="3072130" cy="2861310"/>
          </a:xfrm>
          <a:prstGeom prst="rect">
            <a:avLst/>
          </a:prstGeom>
          <a:solidFill>
            <a:srgbClr val="0070C0"/>
          </a:solidFill>
          <a:ln>
            <a:solidFill>
              <a:srgbClr val="0070C0"/>
            </a:solidFill>
          </a:ln>
        </p:spPr>
        <p:txBody>
          <a:bodyPr wrap="square" rtlCol="0">
            <a:spAutoFit/>
          </a:bodyPr>
          <a:lstStyle/>
          <a:p>
            <a:r>
              <a:rPr lang="en-US" altLang="zh-CN" b="1">
                <a:solidFill>
                  <a:schemeClr val="bg1"/>
                </a:solidFill>
              </a:rPr>
              <a:t>A: 4 bytes</a:t>
            </a:r>
            <a:endParaRPr lang="en-US" altLang="zh-CN" b="1">
              <a:solidFill>
                <a:schemeClr val="bg1"/>
              </a:solidFill>
            </a:endParaRPr>
          </a:p>
          <a:p>
            <a:r>
              <a:rPr lang="en-US" altLang="zh-CN" b="1">
                <a:solidFill>
                  <a:schemeClr val="bg1"/>
                </a:solidFill>
              </a:rPr>
              <a:t>Each instruction is one word or 32 bits, so the program counter needs to move 32 bits ahead for each instruction. Since the memory is byte-addressable, we increment the address by 4 bytes (4 bytes = 32 bits = 1 word, 8 bits per byte)</a:t>
            </a:r>
            <a:endParaRPr lang="en-US" altLang="zh-CN" b="1">
              <a:solidFill>
                <a:schemeClr val="bg1"/>
              </a:solidFill>
            </a:endParaRPr>
          </a:p>
        </p:txBody>
      </p:sp>
      <p:sp>
        <p:nvSpPr>
          <p:cNvPr id="38" name="文本框 37"/>
          <p:cNvSpPr txBox="1"/>
          <p:nvPr/>
        </p:nvSpPr>
        <p:spPr>
          <a:xfrm>
            <a:off x="6515735" y="2894965"/>
            <a:ext cx="2061845" cy="368300"/>
          </a:xfrm>
          <a:prstGeom prst="rect">
            <a:avLst/>
          </a:prstGeom>
          <a:solidFill>
            <a:srgbClr val="FFFF00"/>
          </a:solidFill>
          <a:ln>
            <a:solidFill>
              <a:schemeClr val="tx1"/>
            </a:solidFill>
          </a:ln>
        </p:spPr>
        <p:txBody>
          <a:bodyPr wrap="square" rtlCol="0">
            <a:spAutoFit/>
          </a:bodyPr>
          <a:lstStyle/>
          <a:p>
            <a:r>
              <a:rPr lang="en-US" altLang="zh-CN">
                <a:cs typeface="+mn-lt"/>
                <a:sym typeface="+mn-ea"/>
              </a:rPr>
              <a:t>sub R1, R3, R4</a:t>
            </a:r>
            <a:endParaRPr lang="en-US" altLang="zh-CN"/>
          </a:p>
        </p:txBody>
      </p:sp>
      <p:cxnSp>
        <p:nvCxnSpPr>
          <p:cNvPr id="39" name="直接箭头连接符 38"/>
          <p:cNvCxnSpPr/>
          <p:nvPr/>
        </p:nvCxnSpPr>
        <p:spPr>
          <a:xfrm flipH="1">
            <a:off x="8616315" y="2204720"/>
            <a:ext cx="1224280" cy="93599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25" name="矩形标注 24"/>
          <p:cNvSpPr/>
          <p:nvPr/>
        </p:nvSpPr>
        <p:spPr>
          <a:xfrm>
            <a:off x="8416290" y="5037455"/>
            <a:ext cx="2698115" cy="1139190"/>
          </a:xfrm>
          <a:prstGeom prst="wedgeRectCallout">
            <a:avLst>
              <a:gd name="adj1" fmla="val -8719"/>
              <a:gd name="adj2" fmla="val -141861"/>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Instruction addresses are word-aligned(multiple of 4) because instructions are 1 word long.</a:t>
            </a:r>
            <a:endParaRPr lang="en-US" altLang="zh-CN"/>
          </a:p>
        </p:txBody>
      </p:sp>
      <p:sp>
        <p:nvSpPr>
          <p:cNvPr id="40" name="文本框 18"/>
          <p:cNvSpPr txBox="1"/>
          <p:nvPr/>
        </p:nvSpPr>
        <p:spPr>
          <a:xfrm>
            <a:off x="6456680" y="1268095"/>
            <a:ext cx="2226945" cy="369570"/>
          </a:xfrm>
          <a:prstGeom prst="rect">
            <a:avLst/>
          </a:prstGeom>
          <a:noFill/>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Controlling The Register File</a:t>
            </a:r>
            <a:endParaRPr lang="en-US" dirty="0"/>
          </a:p>
        </p:txBody>
      </p:sp>
      <p:sp>
        <p:nvSpPr>
          <p:cNvPr id="3" name="Content Placeholder 2"/>
          <p:cNvSpPr>
            <a:spLocks noGrp="1"/>
          </p:cNvSpPr>
          <p:nvPr>
            <p:ph idx="1"/>
          </p:nvPr>
        </p:nvSpPr>
        <p:spPr/>
        <p:txBody>
          <a:bodyPr/>
          <a:lstStyle/>
          <a:p>
            <a:pPr marL="0" indent="0">
              <a:buNone/>
            </a:pPr>
            <a:endParaRPr lang="en-US" sz="18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b="0">
                          <a:solidFill>
                            <a:schemeClr val="tx1"/>
                          </a:solidFill>
                          <a:cs typeface="+mn-lt"/>
                        </a:rPr>
                        <a:t>add R4, R0, R0</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a:solidFill>
                            <a:schemeClr val="tx1"/>
                          </a:solidFill>
                          <a:cs typeface="+mn-lt"/>
                        </a:rPr>
                        <a:t>sub R1, R3, R4</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16</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32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48526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3725545" y="204152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940935"/>
            <a:ext cx="2232660" cy="841375"/>
            <a:chOff x="5291" y="7895"/>
            <a:chExt cx="3516" cy="1325"/>
          </a:xfrm>
        </p:grpSpPr>
        <p:sp>
          <p:nvSpPr>
            <p:cNvPr id="8" name="矩形 7"/>
            <p:cNvSpPr/>
            <p:nvPr/>
          </p:nvSpPr>
          <p:spPr>
            <a:xfrm>
              <a:off x="5291" y="7895"/>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chemeClr val="bg1"/>
            </a:solidFill>
            <a:ln>
              <a:solidFill>
                <a:schemeClr val="tx1"/>
              </a:solidFill>
            </a:ln>
          </p:spPr>
          <p:txBody>
            <a:bodyPr wrap="square" rtlCol="0">
              <a:spAutoFit/>
            </a:bodyPr>
            <a:lstStyle/>
            <a:p>
              <a:r>
                <a:rPr lang="en-US" altLang="zh-CN"/>
                <a:t>              </a:t>
              </a:r>
              <a:endParaRPr lang="en-US" altLang="zh-CN"/>
            </a:p>
          </p:txBody>
        </p:sp>
      </p:grpSp>
      <p:grpSp>
        <p:nvGrpSpPr>
          <p:cNvPr id="17" name="组合 16"/>
          <p:cNvGrpSpPr/>
          <p:nvPr/>
        </p:nvGrpSpPr>
        <p:grpSpPr>
          <a:xfrm>
            <a:off x="6312535" y="1268095"/>
            <a:ext cx="2383790" cy="931545"/>
            <a:chOff x="5291" y="7895"/>
            <a:chExt cx="3754" cy="1467"/>
          </a:xfrm>
        </p:grpSpPr>
        <p:sp>
          <p:nvSpPr>
            <p:cNvPr id="18" name="矩形 17"/>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5600" y="8635"/>
              <a:ext cx="3247" cy="580"/>
            </a:xfrm>
            <a:prstGeom prst="rect">
              <a:avLst/>
            </a:prstGeom>
            <a:solidFill>
              <a:schemeClr val="bg1"/>
            </a:solidFill>
            <a:ln>
              <a:solidFill>
                <a:schemeClr val="tx1"/>
              </a:solidFill>
            </a:ln>
          </p:spPr>
          <p:txBody>
            <a:bodyPr wrap="square" rtlCol="0">
              <a:spAutoFit/>
            </a:bodyPr>
            <a:lstStyle/>
            <a:p>
              <a:r>
                <a:rPr lang="en-US" altLang="zh-CN"/>
                <a:t>                </a:t>
              </a:r>
              <a:endParaRPr lang="en-US" altLang="zh-CN"/>
            </a:p>
          </p:txBody>
        </p:sp>
      </p:grpSp>
      <p:cxnSp>
        <p:nvCxnSpPr>
          <p:cNvPr id="21" name="直接箭头连接符 20"/>
          <p:cNvCxnSpPr/>
          <p:nvPr/>
        </p:nvCxnSpPr>
        <p:spPr>
          <a:xfrm flipV="1">
            <a:off x="8688705" y="1772285"/>
            <a:ext cx="431800" cy="6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319520" y="2425065"/>
            <a:ext cx="2423160" cy="931545"/>
            <a:chOff x="5291" y="7895"/>
            <a:chExt cx="3816" cy="1467"/>
          </a:xfrm>
        </p:grpSpPr>
        <p:sp>
          <p:nvSpPr>
            <p:cNvPr id="23" name="矩形 22"/>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28"/>
            </a:xfrm>
            <a:prstGeom prst="rect">
              <a:avLst/>
            </a:prstGeom>
            <a:noFill/>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chemeClr val="bg1"/>
            </a:solidFill>
            <a:ln>
              <a:solidFill>
                <a:schemeClr val="tx1"/>
              </a:solidFill>
            </a:ln>
          </p:spPr>
          <p:txBody>
            <a:bodyPr wrap="square" rtlCol="0">
              <a:spAutoFit/>
            </a:bodyPr>
            <a:lstStyle/>
            <a:p>
              <a:endParaRPr lang="en-US" altLang="zh-CN"/>
            </a:p>
          </p:txBody>
        </p:sp>
      </p:grpSp>
      <p:cxnSp>
        <p:nvCxnSpPr>
          <p:cNvPr id="26" name="直接箭头连接符 25"/>
          <p:cNvCxnSpPr/>
          <p:nvPr/>
        </p:nvCxnSpPr>
        <p:spPr>
          <a:xfrm flipH="1">
            <a:off x="8683625" y="2853690"/>
            <a:ext cx="431800" cy="1651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5088890" y="456374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6200000" flipV="1">
            <a:off x="2736850" y="3933825"/>
            <a:ext cx="3138805" cy="1320165"/>
          </a:xfrm>
          <a:prstGeom prst="bentConnector4">
            <a:avLst>
              <a:gd name="adj1" fmla="val 930"/>
              <a:gd name="adj2" fmla="val 118038"/>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64100" y="5800725"/>
            <a:ext cx="8890" cy="3644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58089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31" name="矩形标注 30"/>
          <p:cNvSpPr/>
          <p:nvPr/>
        </p:nvSpPr>
        <p:spPr>
          <a:xfrm>
            <a:off x="695960" y="1484630"/>
            <a:ext cx="2589530" cy="2552065"/>
          </a:xfrm>
          <a:prstGeom prst="wedgeRectCallout">
            <a:avLst>
              <a:gd name="adj1" fmla="val 57479"/>
              <a:gd name="adj2" fmla="val -2036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2000" b="1" dirty="0"/>
              <a:t>Q: Where does the Register File get the information on which registers to read and write from? </a:t>
            </a:r>
            <a:endParaRPr lang="en-US" sz="2000" b="1" dirty="0">
              <a:solidFill>
                <a:schemeClr val="lt1"/>
              </a:solidFill>
            </a:endParaRPr>
          </a:p>
        </p:txBody>
      </p:sp>
      <p:sp>
        <p:nvSpPr>
          <p:cNvPr id="37" name="椭圆 36"/>
          <p:cNvSpPr/>
          <p:nvPr/>
        </p:nvSpPr>
        <p:spPr>
          <a:xfrm>
            <a:off x="6671945" y="3937635"/>
            <a:ext cx="1781810" cy="99695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38" name="直接箭头连接符 37"/>
          <p:cNvCxnSpPr/>
          <p:nvPr/>
        </p:nvCxnSpPr>
        <p:spPr>
          <a:xfrm flipH="1">
            <a:off x="5807075" y="4788535"/>
            <a:ext cx="1125855" cy="57340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p:nvPr/>
        </p:nvCxnSpPr>
        <p:spPr>
          <a:xfrm flipH="1" flipV="1">
            <a:off x="5751830" y="3677920"/>
            <a:ext cx="1181100" cy="40576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0" name="直接箭头连接符 39"/>
          <p:cNvCxnSpPr/>
          <p:nvPr/>
        </p:nvCxnSpPr>
        <p:spPr>
          <a:xfrm>
            <a:off x="7546975" y="3263265"/>
            <a:ext cx="15875" cy="67437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1" name="肘形连接符 40"/>
          <p:cNvCxnSpPr/>
          <p:nvPr/>
        </p:nvCxnSpPr>
        <p:spPr>
          <a:xfrm rot="10800000">
            <a:off x="6384290" y="1737995"/>
            <a:ext cx="340995" cy="277495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42" name="文本框 18"/>
          <p:cNvSpPr txBox="1"/>
          <p:nvPr/>
        </p:nvSpPr>
        <p:spPr>
          <a:xfrm>
            <a:off x="6456680" y="1268095"/>
            <a:ext cx="2226945" cy="369570"/>
          </a:xfrm>
          <a:prstGeom prst="rect">
            <a:avLst/>
          </a:prstGeom>
          <a:noFill/>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Controlling The Register File</a:t>
            </a:r>
            <a:endParaRPr lang="en-US" dirty="0"/>
          </a:p>
        </p:txBody>
      </p:sp>
      <p:sp>
        <p:nvSpPr>
          <p:cNvPr id="3" name="Content Placeholder 2"/>
          <p:cNvSpPr>
            <a:spLocks noGrp="1"/>
          </p:cNvSpPr>
          <p:nvPr>
            <p:ph idx="1"/>
          </p:nvPr>
        </p:nvSpPr>
        <p:spPr/>
        <p:txBody>
          <a:bodyPr/>
          <a:lstStyle/>
          <a:p>
            <a:pPr marL="0" indent="0">
              <a:buNone/>
            </a:pPr>
            <a:endParaRPr lang="en-US" sz="18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b="0">
                          <a:solidFill>
                            <a:schemeClr val="tx1"/>
                          </a:solidFill>
                          <a:cs typeface="+mn-lt"/>
                        </a:rPr>
                        <a:t>add R4, R0, R0</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a:solidFill>
                            <a:schemeClr val="tx1"/>
                          </a:solidFill>
                          <a:cs typeface="+mn-lt"/>
                        </a:rPr>
                        <a:t>sub R1, R3, R4</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16</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32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48526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3725545" y="204152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940935"/>
            <a:ext cx="2232660" cy="841375"/>
            <a:chOff x="5291" y="7895"/>
            <a:chExt cx="3516" cy="1325"/>
          </a:xfrm>
        </p:grpSpPr>
        <p:sp>
          <p:nvSpPr>
            <p:cNvPr id="8" name="矩形 7"/>
            <p:cNvSpPr/>
            <p:nvPr/>
          </p:nvSpPr>
          <p:spPr>
            <a:xfrm>
              <a:off x="5291" y="7895"/>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chemeClr val="bg1"/>
            </a:solidFill>
            <a:ln>
              <a:solidFill>
                <a:schemeClr val="tx1"/>
              </a:solidFill>
            </a:ln>
          </p:spPr>
          <p:txBody>
            <a:bodyPr wrap="square" rtlCol="0">
              <a:spAutoFit/>
            </a:bodyPr>
            <a:lstStyle/>
            <a:p>
              <a:r>
                <a:rPr lang="en-US" altLang="zh-CN"/>
                <a:t>              </a:t>
              </a:r>
              <a:endParaRPr lang="en-US" altLang="zh-CN"/>
            </a:p>
          </p:txBody>
        </p:sp>
      </p:grpSp>
      <p:grpSp>
        <p:nvGrpSpPr>
          <p:cNvPr id="17" name="组合 16"/>
          <p:cNvGrpSpPr/>
          <p:nvPr/>
        </p:nvGrpSpPr>
        <p:grpSpPr>
          <a:xfrm>
            <a:off x="6312535" y="1268095"/>
            <a:ext cx="2383790" cy="931545"/>
            <a:chOff x="5291" y="7895"/>
            <a:chExt cx="3754" cy="1467"/>
          </a:xfrm>
        </p:grpSpPr>
        <p:sp>
          <p:nvSpPr>
            <p:cNvPr id="18" name="矩形 17"/>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5600" y="8635"/>
              <a:ext cx="3247" cy="580"/>
            </a:xfrm>
            <a:prstGeom prst="rect">
              <a:avLst/>
            </a:prstGeom>
            <a:solidFill>
              <a:schemeClr val="bg1"/>
            </a:solidFill>
            <a:ln>
              <a:solidFill>
                <a:schemeClr val="tx1"/>
              </a:solidFill>
            </a:ln>
          </p:spPr>
          <p:txBody>
            <a:bodyPr wrap="square" rtlCol="0">
              <a:spAutoFit/>
            </a:bodyPr>
            <a:lstStyle/>
            <a:p>
              <a:r>
                <a:rPr lang="en-US" altLang="zh-CN"/>
                <a:t>                </a:t>
              </a:r>
              <a:endParaRPr lang="en-US" altLang="zh-CN"/>
            </a:p>
          </p:txBody>
        </p:sp>
      </p:grpSp>
      <p:cxnSp>
        <p:nvCxnSpPr>
          <p:cNvPr id="21" name="直接箭头连接符 20"/>
          <p:cNvCxnSpPr/>
          <p:nvPr/>
        </p:nvCxnSpPr>
        <p:spPr>
          <a:xfrm flipV="1">
            <a:off x="8688705" y="1772285"/>
            <a:ext cx="431800" cy="6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319520" y="2425065"/>
            <a:ext cx="2423160" cy="931545"/>
            <a:chOff x="5291" y="7895"/>
            <a:chExt cx="3816" cy="1467"/>
          </a:xfrm>
        </p:grpSpPr>
        <p:sp>
          <p:nvSpPr>
            <p:cNvPr id="23" name="矩形 22"/>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28"/>
            </a:xfrm>
            <a:prstGeom prst="rect">
              <a:avLst/>
            </a:prstGeom>
            <a:noFill/>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chemeClr val="bg1"/>
            </a:solidFill>
            <a:ln>
              <a:solidFill>
                <a:schemeClr val="tx1"/>
              </a:solidFill>
            </a:ln>
          </p:spPr>
          <p:txBody>
            <a:bodyPr wrap="square" rtlCol="0">
              <a:spAutoFit/>
            </a:bodyPr>
            <a:lstStyle/>
            <a:p>
              <a:endParaRPr lang="en-US" altLang="zh-CN"/>
            </a:p>
          </p:txBody>
        </p:sp>
      </p:grpSp>
      <p:cxnSp>
        <p:nvCxnSpPr>
          <p:cNvPr id="26" name="直接箭头连接符 25"/>
          <p:cNvCxnSpPr/>
          <p:nvPr/>
        </p:nvCxnSpPr>
        <p:spPr>
          <a:xfrm flipH="1">
            <a:off x="8683625" y="2853690"/>
            <a:ext cx="431800" cy="1651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6671945" y="3937635"/>
            <a:ext cx="1781810" cy="99695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9" name="直接箭头连接符 28"/>
          <p:cNvCxnSpPr>
            <a:stCxn id="25" idx="2"/>
            <a:endCxn id="27" idx="0"/>
          </p:cNvCxnSpPr>
          <p:nvPr/>
        </p:nvCxnSpPr>
        <p:spPr>
          <a:xfrm>
            <a:off x="7546975" y="3263265"/>
            <a:ext cx="15875" cy="67437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27" idx="3"/>
            <a:endCxn id="8" idx="3"/>
          </p:cNvCxnSpPr>
          <p:nvPr/>
        </p:nvCxnSpPr>
        <p:spPr>
          <a:xfrm flipH="1">
            <a:off x="5807075" y="4788535"/>
            <a:ext cx="1125855" cy="57340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5751830" y="3677920"/>
            <a:ext cx="1181100" cy="40576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5088890" y="456374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6200000" flipV="1">
            <a:off x="2736850" y="3933825"/>
            <a:ext cx="3138805" cy="1320165"/>
          </a:xfrm>
          <a:prstGeom prst="bentConnector4">
            <a:avLst>
              <a:gd name="adj1" fmla="val 930"/>
              <a:gd name="adj2" fmla="val 118038"/>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64100" y="5800725"/>
            <a:ext cx="8890" cy="3644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58089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6384290" y="1737995"/>
            <a:ext cx="340995" cy="277495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1" name="矩形标注 30"/>
          <p:cNvSpPr/>
          <p:nvPr/>
        </p:nvSpPr>
        <p:spPr>
          <a:xfrm>
            <a:off x="695960" y="1484630"/>
            <a:ext cx="2589530" cy="2552065"/>
          </a:xfrm>
          <a:prstGeom prst="wedgeRectCallout">
            <a:avLst>
              <a:gd name="adj1" fmla="val 57479"/>
              <a:gd name="adj2" fmla="val -2036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2000" b="1" dirty="0"/>
              <a:t>Q: Where does the Register File get the information on which registers to read and write from? </a:t>
            </a:r>
            <a:endParaRPr lang="en-US" sz="2000" b="1" dirty="0">
              <a:solidFill>
                <a:schemeClr val="lt1"/>
              </a:solidFill>
            </a:endParaRPr>
          </a:p>
        </p:txBody>
      </p:sp>
      <p:sp>
        <p:nvSpPr>
          <p:cNvPr id="38" name="矩形标注 37"/>
          <p:cNvSpPr/>
          <p:nvPr/>
        </p:nvSpPr>
        <p:spPr>
          <a:xfrm>
            <a:off x="6167755" y="5001260"/>
            <a:ext cx="3848735" cy="1522095"/>
          </a:xfrm>
          <a:prstGeom prst="wedgeRectCallout">
            <a:avLst>
              <a:gd name="adj1" fmla="val -7951"/>
              <a:gd name="adj2" fmla="val -78628"/>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b="1"/>
              <a:t>A: From the Control</a:t>
            </a:r>
            <a:endParaRPr lang="en-US" altLang="zh-CN" b="1"/>
          </a:p>
          <a:p>
            <a:pPr algn="l"/>
            <a:r>
              <a:rPr lang="en-US" altLang="zh-CN"/>
              <a:t>The control logic decodes the instruction and figures out which register file entries to use. It then tells the Register File what to read and write.</a:t>
            </a:r>
            <a:endParaRPr lang="en-US" altLang="zh-CN"/>
          </a:p>
        </p:txBody>
      </p:sp>
      <p:sp>
        <p:nvSpPr>
          <p:cNvPr id="39" name="文本框 18"/>
          <p:cNvSpPr txBox="1"/>
          <p:nvPr/>
        </p:nvSpPr>
        <p:spPr>
          <a:xfrm>
            <a:off x="6456680" y="1268095"/>
            <a:ext cx="2226945" cy="369570"/>
          </a:xfrm>
          <a:prstGeom prst="rect">
            <a:avLst/>
          </a:prstGeom>
          <a:noFill/>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Controlling The Register File</a:t>
            </a:r>
            <a:endParaRPr lang="en-US" dirty="0"/>
          </a:p>
        </p:txBody>
      </p:sp>
      <p:sp>
        <p:nvSpPr>
          <p:cNvPr id="3" name="Content Placeholder 2"/>
          <p:cNvSpPr>
            <a:spLocks noGrp="1"/>
          </p:cNvSpPr>
          <p:nvPr>
            <p:ph idx="1"/>
          </p:nvPr>
        </p:nvSpPr>
        <p:spPr/>
        <p:txBody>
          <a:bodyPr/>
          <a:lstStyle/>
          <a:p>
            <a:pPr marL="0" indent="0">
              <a:buNone/>
            </a:pPr>
            <a:endParaRPr lang="en-US" sz="18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b="0">
                          <a:solidFill>
                            <a:schemeClr val="tx1"/>
                          </a:solidFill>
                          <a:cs typeface="+mn-lt"/>
                        </a:rPr>
                        <a:t>add R4, R0, R0</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sz="1600">
                          <a:solidFill>
                            <a:schemeClr val="tx1"/>
                          </a:solidFill>
                          <a:cs typeface="+mn-lt"/>
                        </a:rPr>
                        <a:t>sub R1, R3, R4</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16</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32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48526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3725545" y="204152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940935"/>
            <a:ext cx="2232660" cy="841375"/>
            <a:chOff x="5291" y="7895"/>
            <a:chExt cx="3516" cy="1325"/>
          </a:xfrm>
        </p:grpSpPr>
        <p:sp>
          <p:nvSpPr>
            <p:cNvPr id="8" name="矩形 7"/>
            <p:cNvSpPr/>
            <p:nvPr/>
          </p:nvSpPr>
          <p:spPr>
            <a:xfrm>
              <a:off x="5291" y="7895"/>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grpSp>
      <p:sp>
        <p:nvSpPr>
          <p:cNvPr id="18" name="矩形 17"/>
          <p:cNvSpPr/>
          <p:nvPr/>
        </p:nvSpPr>
        <p:spPr>
          <a:xfrm>
            <a:off x="6312535" y="1268095"/>
            <a:ext cx="2383790" cy="93154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箭头连接符 20"/>
          <p:cNvCxnSpPr/>
          <p:nvPr/>
        </p:nvCxnSpPr>
        <p:spPr>
          <a:xfrm flipV="1">
            <a:off x="8688705" y="1772285"/>
            <a:ext cx="431800" cy="63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319520" y="2425065"/>
            <a:ext cx="2423160" cy="931545"/>
            <a:chOff x="5291" y="7895"/>
            <a:chExt cx="3816" cy="1467"/>
          </a:xfrm>
        </p:grpSpPr>
        <p:sp>
          <p:nvSpPr>
            <p:cNvPr id="23" name="矩形 22"/>
            <p:cNvSpPr/>
            <p:nvPr/>
          </p:nvSpPr>
          <p:spPr>
            <a:xfrm>
              <a:off x="5291" y="7895"/>
              <a:ext cx="3754" cy="146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28"/>
            </a:xfrm>
            <a:prstGeom prst="rect">
              <a:avLst/>
            </a:prstGeom>
            <a:noFill/>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grpSp>
      <p:cxnSp>
        <p:nvCxnSpPr>
          <p:cNvPr id="26" name="直接箭头连接符 25"/>
          <p:cNvCxnSpPr/>
          <p:nvPr/>
        </p:nvCxnSpPr>
        <p:spPr>
          <a:xfrm flipH="1">
            <a:off x="8683625" y="2853690"/>
            <a:ext cx="431800" cy="1651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6671945" y="3937635"/>
            <a:ext cx="1781810" cy="99695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9" name="直接箭头连接符 28"/>
          <p:cNvCxnSpPr>
            <a:stCxn id="25" idx="2"/>
            <a:endCxn id="27" idx="0"/>
          </p:cNvCxnSpPr>
          <p:nvPr/>
        </p:nvCxnSpPr>
        <p:spPr>
          <a:xfrm>
            <a:off x="7546975" y="3263265"/>
            <a:ext cx="15875" cy="67437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27" idx="3"/>
            <a:endCxn id="8" idx="3"/>
          </p:cNvCxnSpPr>
          <p:nvPr/>
        </p:nvCxnSpPr>
        <p:spPr>
          <a:xfrm flipH="1">
            <a:off x="5807075" y="4788535"/>
            <a:ext cx="1125855" cy="57340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5751830" y="3677920"/>
            <a:ext cx="1181100" cy="40576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5088890" y="456374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6200000" flipV="1">
            <a:off x="2736850" y="3933825"/>
            <a:ext cx="3138805" cy="1320165"/>
          </a:xfrm>
          <a:prstGeom prst="bentConnector4">
            <a:avLst>
              <a:gd name="adj1" fmla="val 930"/>
              <a:gd name="adj2" fmla="val 118038"/>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64100" y="5800725"/>
            <a:ext cx="8890" cy="3644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58089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6384290" y="1737995"/>
            <a:ext cx="340995" cy="277495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1" name="矩形标注 30"/>
          <p:cNvSpPr/>
          <p:nvPr/>
        </p:nvSpPr>
        <p:spPr>
          <a:xfrm>
            <a:off x="695960" y="1484630"/>
            <a:ext cx="2589530" cy="2552065"/>
          </a:xfrm>
          <a:prstGeom prst="wedgeRectCallout">
            <a:avLst>
              <a:gd name="adj1" fmla="val 57479"/>
              <a:gd name="adj2" fmla="val -2036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2000" b="1" dirty="0"/>
              <a:t>Q: Where does the Register File get the information on which registers to read and write from? </a:t>
            </a:r>
            <a:endParaRPr lang="en-US" sz="2000" b="1" dirty="0">
              <a:solidFill>
                <a:schemeClr val="lt1"/>
              </a:solidFill>
            </a:endParaRPr>
          </a:p>
        </p:txBody>
      </p:sp>
      <p:sp>
        <p:nvSpPr>
          <p:cNvPr id="38" name="矩形标注 37"/>
          <p:cNvSpPr/>
          <p:nvPr/>
        </p:nvSpPr>
        <p:spPr>
          <a:xfrm>
            <a:off x="6167755" y="5001260"/>
            <a:ext cx="3848735" cy="1522095"/>
          </a:xfrm>
          <a:prstGeom prst="wedgeRectCallout">
            <a:avLst>
              <a:gd name="adj1" fmla="val -7951"/>
              <a:gd name="adj2" fmla="val -78628"/>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b="1"/>
              <a:t>A: From the Control</a:t>
            </a:r>
            <a:endParaRPr lang="en-US" altLang="zh-CN" b="1"/>
          </a:p>
          <a:p>
            <a:pPr algn="l"/>
            <a:r>
              <a:rPr lang="en-US" altLang="zh-CN"/>
              <a:t>The control logic decodes the instruction and figures out which register file entries to use. It then tells the Register File what to read and write.</a:t>
            </a:r>
            <a:endParaRPr lang="en-US" altLang="zh-CN"/>
          </a:p>
        </p:txBody>
      </p:sp>
      <p:sp>
        <p:nvSpPr>
          <p:cNvPr id="37" name="文本框 36"/>
          <p:cNvSpPr txBox="1"/>
          <p:nvPr/>
        </p:nvSpPr>
        <p:spPr>
          <a:xfrm>
            <a:off x="6508750" y="1737995"/>
            <a:ext cx="2061845" cy="368300"/>
          </a:xfrm>
          <a:prstGeom prst="rect">
            <a:avLst/>
          </a:prstGeom>
          <a:solidFill>
            <a:srgbClr val="FFFF00"/>
          </a:solidFill>
          <a:ln>
            <a:solidFill>
              <a:schemeClr val="tx1"/>
            </a:solidFill>
          </a:ln>
        </p:spPr>
        <p:txBody>
          <a:bodyPr wrap="square" rtlCol="0">
            <a:spAutoFit/>
          </a:bodyPr>
          <a:lstStyle/>
          <a:p>
            <a:r>
              <a:rPr lang="en-US" altLang="zh-CN"/>
              <a:t>                 0</a:t>
            </a:r>
            <a:endParaRPr lang="en-US" altLang="zh-CN"/>
          </a:p>
        </p:txBody>
      </p:sp>
      <p:sp>
        <p:nvSpPr>
          <p:cNvPr id="39" name="文本框 38"/>
          <p:cNvSpPr txBox="1"/>
          <p:nvPr/>
        </p:nvSpPr>
        <p:spPr>
          <a:xfrm>
            <a:off x="6515735" y="2894965"/>
            <a:ext cx="2061845" cy="368300"/>
          </a:xfrm>
          <a:prstGeom prst="rect">
            <a:avLst/>
          </a:prstGeom>
          <a:solidFill>
            <a:srgbClr val="FFFF00"/>
          </a:solidFill>
          <a:ln>
            <a:solidFill>
              <a:schemeClr val="tx1"/>
            </a:solidFill>
          </a:ln>
        </p:spPr>
        <p:txBody>
          <a:bodyPr wrap="square" rtlCol="0">
            <a:spAutoFit/>
          </a:bodyPr>
          <a:lstStyle/>
          <a:p>
            <a:r>
              <a:rPr lang="en-US" altLang="zh-CN">
                <a:cs typeface="+mn-lt"/>
                <a:sym typeface="+mn-ea"/>
              </a:rPr>
              <a:t>add R4, R0, R0</a:t>
            </a:r>
            <a:endParaRPr lang="en-US" altLang="zh-CN"/>
          </a:p>
        </p:txBody>
      </p:sp>
      <p:sp>
        <p:nvSpPr>
          <p:cNvPr id="40" name="文本框 39"/>
          <p:cNvSpPr txBox="1"/>
          <p:nvPr/>
        </p:nvSpPr>
        <p:spPr>
          <a:xfrm>
            <a:off x="3741420" y="5300980"/>
            <a:ext cx="1898650" cy="368300"/>
          </a:xfrm>
          <a:prstGeom prst="rect">
            <a:avLst/>
          </a:prstGeom>
          <a:solidFill>
            <a:srgbClr val="FFFF00"/>
          </a:solidFill>
          <a:ln>
            <a:solidFill>
              <a:schemeClr val="tx1"/>
            </a:solidFill>
          </a:ln>
        </p:spPr>
        <p:txBody>
          <a:bodyPr wrap="square" rtlCol="0">
            <a:spAutoFit/>
          </a:bodyPr>
          <a:lstStyle/>
          <a:p>
            <a:r>
              <a:rPr lang="en-US" altLang="zh-CN"/>
              <a:t>              add</a:t>
            </a:r>
            <a:endParaRPr lang="en-US" altLang="zh-CN"/>
          </a:p>
        </p:txBody>
      </p:sp>
      <p:cxnSp>
        <p:nvCxnSpPr>
          <p:cNvPr id="41" name="直接箭头连接符 40"/>
          <p:cNvCxnSpPr/>
          <p:nvPr/>
        </p:nvCxnSpPr>
        <p:spPr>
          <a:xfrm flipH="1" flipV="1">
            <a:off x="5735955" y="3644900"/>
            <a:ext cx="1181100" cy="405765"/>
          </a:xfrm>
          <a:prstGeom prst="straightConnector1">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2" name="直接箭头连接符 41"/>
          <p:cNvCxnSpPr>
            <a:endCxn id="8" idx="3"/>
          </p:cNvCxnSpPr>
          <p:nvPr/>
        </p:nvCxnSpPr>
        <p:spPr>
          <a:xfrm flipH="1">
            <a:off x="5807075" y="4796790"/>
            <a:ext cx="1153160" cy="565150"/>
          </a:xfrm>
          <a:prstGeom prst="straightConnector1">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43" name="椭圆 42"/>
          <p:cNvSpPr/>
          <p:nvPr/>
        </p:nvSpPr>
        <p:spPr>
          <a:xfrm>
            <a:off x="4728210" y="1993265"/>
            <a:ext cx="456565" cy="447675"/>
          </a:xfrm>
          <a:prstGeom prst="ellipse">
            <a:avLst/>
          </a:prstGeom>
          <a:noFill/>
          <a:ln>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4503420" y="1972310"/>
            <a:ext cx="424180" cy="469265"/>
          </a:xfrm>
          <a:prstGeom prst="ellipse">
            <a:avLst/>
          </a:prstGeom>
          <a:noFill/>
          <a:ln>
            <a:solidFill>
              <a:srgbClr val="FFC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 name="直接箭头连接符 44"/>
          <p:cNvCxnSpPr>
            <a:stCxn id="44" idx="4"/>
          </p:cNvCxnSpPr>
          <p:nvPr/>
        </p:nvCxnSpPr>
        <p:spPr>
          <a:xfrm flipH="1">
            <a:off x="4368165" y="2441575"/>
            <a:ext cx="347345" cy="2499360"/>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46" name="直接箭头连接符 45"/>
          <p:cNvCxnSpPr>
            <a:stCxn id="43" idx="4"/>
          </p:cNvCxnSpPr>
          <p:nvPr/>
        </p:nvCxnSpPr>
        <p:spPr>
          <a:xfrm>
            <a:off x="4956810" y="2440940"/>
            <a:ext cx="131445" cy="249999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7" name="直接箭头连接符 46"/>
          <p:cNvCxnSpPr/>
          <p:nvPr/>
        </p:nvCxnSpPr>
        <p:spPr>
          <a:xfrm>
            <a:off x="4864100" y="5815965"/>
            <a:ext cx="8255" cy="421005"/>
          </a:xfrm>
          <a:prstGeom prst="straightConnector1">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9" name="肘形连接符 46"/>
          <p:cNvCxnSpPr/>
          <p:nvPr/>
        </p:nvCxnSpPr>
        <p:spPr>
          <a:xfrm rot="16200000" flipV="1">
            <a:off x="2638629" y="3439795"/>
            <a:ext cx="3138805" cy="1320165"/>
          </a:xfrm>
          <a:prstGeom prst="bentConnector4">
            <a:avLst>
              <a:gd name="adj1" fmla="val -17641"/>
              <a:gd name="adj2" fmla="val 146368"/>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50" name="文本框 18"/>
          <p:cNvSpPr txBox="1"/>
          <p:nvPr/>
        </p:nvSpPr>
        <p:spPr>
          <a:xfrm>
            <a:off x="6456680" y="1268095"/>
            <a:ext cx="2226945" cy="369570"/>
          </a:xfrm>
          <a:prstGeom prst="rect">
            <a:avLst/>
          </a:prstGeom>
          <a:noFill/>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MIPS Instruction Set</a:t>
            </a:r>
            <a:endParaRPr lang="en-US" dirty="0"/>
          </a:p>
        </p:txBody>
      </p:sp>
      <p:sp>
        <p:nvSpPr>
          <p:cNvPr id="3" name="Content Placeholder 2"/>
          <p:cNvSpPr>
            <a:spLocks noGrp="1"/>
          </p:cNvSpPr>
          <p:nvPr>
            <p:ph idx="1"/>
          </p:nvPr>
        </p:nvSpPr>
        <p:spPr>
          <a:xfrm>
            <a:off x="609600" y="1340769"/>
            <a:ext cx="10972800" cy="5040560"/>
          </a:xfrm>
        </p:spPr>
        <p:txBody>
          <a:bodyPr/>
          <a:lstStyle/>
          <a:p>
            <a:r>
              <a:rPr lang="en-US" dirty="0">
                <a:solidFill>
                  <a:schemeClr val="bg1">
                    <a:lumMod val="85000"/>
                  </a:schemeClr>
                </a:solidFill>
              </a:rPr>
              <a:t>Data operations</a:t>
            </a:r>
            <a:endParaRPr lang="en-US" dirty="0">
              <a:solidFill>
                <a:schemeClr val="bg1">
                  <a:lumMod val="85000"/>
                </a:schemeClr>
              </a:solidFill>
            </a:endParaRPr>
          </a:p>
          <a:p>
            <a:pPr lvl="1"/>
            <a:r>
              <a:rPr lang="en-US" dirty="0">
                <a:solidFill>
                  <a:schemeClr val="bg1">
                    <a:lumMod val="85000"/>
                  </a:schemeClr>
                </a:solidFill>
              </a:rPr>
              <a:t>Arithmetic (add, sub, </a:t>
            </a:r>
            <a:r>
              <a:rPr lang="en-US" dirty="0" err="1">
                <a:solidFill>
                  <a:schemeClr val="bg1">
                    <a:lumMod val="85000"/>
                  </a:schemeClr>
                </a:solidFill>
              </a:rPr>
              <a:t>mul</a:t>
            </a:r>
            <a:r>
              <a:rPr lang="en-US" dirty="0">
                <a:solidFill>
                  <a:schemeClr val="bg1">
                    <a:lumMod val="85000"/>
                  </a:schemeClr>
                </a:solidFill>
              </a:rPr>
              <a:t>, div)</a:t>
            </a:r>
            <a:endParaRPr lang="en-US" dirty="0">
              <a:solidFill>
                <a:schemeClr val="bg1">
                  <a:lumMod val="85000"/>
                </a:schemeClr>
              </a:solidFill>
            </a:endParaRPr>
          </a:p>
          <a:p>
            <a:pPr lvl="1"/>
            <a:r>
              <a:rPr lang="en-US" dirty="0">
                <a:solidFill>
                  <a:schemeClr val="bg1">
                    <a:lumMod val="85000"/>
                  </a:schemeClr>
                </a:solidFill>
              </a:rPr>
              <a:t>Logical (and, or)</a:t>
            </a:r>
            <a:endParaRPr lang="en-US" dirty="0">
              <a:solidFill>
                <a:schemeClr val="bg1">
                  <a:lumMod val="85000"/>
                </a:schemeClr>
              </a:solidFill>
            </a:endParaRPr>
          </a:p>
          <a:p>
            <a:r>
              <a:rPr lang="en-US" dirty="0"/>
              <a:t>Data transfer</a:t>
            </a:r>
            <a:endParaRPr lang="en-US" dirty="0"/>
          </a:p>
          <a:p>
            <a:pPr lvl="1"/>
            <a:r>
              <a:rPr lang="en-US" dirty="0"/>
              <a:t>Load (memory -&gt; register)</a:t>
            </a:r>
            <a:endParaRPr lang="en-US" dirty="0"/>
          </a:p>
          <a:p>
            <a:pPr lvl="1"/>
            <a:r>
              <a:rPr lang="en-US" dirty="0"/>
              <a:t>Save (register-&gt;memory)</a:t>
            </a:r>
            <a:endParaRPr lang="en-US" dirty="0"/>
          </a:p>
          <a:p>
            <a:r>
              <a:rPr lang="en-US" dirty="0">
                <a:solidFill>
                  <a:schemeClr val="bg1">
                    <a:lumMod val="85000"/>
                  </a:schemeClr>
                </a:solidFill>
              </a:rPr>
              <a:t>Control</a:t>
            </a:r>
            <a:endParaRPr lang="en-US" dirty="0">
              <a:solidFill>
                <a:schemeClr val="bg1">
                  <a:lumMod val="85000"/>
                </a:schemeClr>
              </a:solidFill>
            </a:endParaRPr>
          </a:p>
          <a:p>
            <a:pPr lvl="1"/>
            <a:r>
              <a:rPr lang="en-US" dirty="0">
                <a:solidFill>
                  <a:schemeClr val="bg1">
                    <a:lumMod val="85000"/>
                  </a:schemeClr>
                </a:solidFill>
              </a:rPr>
              <a:t>Conditional Branch (like “if … then … else” in C)</a:t>
            </a:r>
            <a:endParaRPr lang="en-US" dirty="0">
              <a:solidFill>
                <a:schemeClr val="bg1">
                  <a:lumMod val="85000"/>
                </a:schemeClr>
              </a:solidFill>
            </a:endParaRPr>
          </a:p>
          <a:p>
            <a:pPr lvl="1"/>
            <a:r>
              <a:rPr lang="en-US" dirty="0">
                <a:solidFill>
                  <a:schemeClr val="bg1">
                    <a:lumMod val="85000"/>
                  </a:schemeClr>
                </a:solidFill>
              </a:rPr>
              <a:t>Unconditional Branch (like “</a:t>
            </a:r>
            <a:r>
              <a:rPr lang="en-US" dirty="0" err="1">
                <a:solidFill>
                  <a:schemeClr val="bg1">
                    <a:lumMod val="85000"/>
                  </a:schemeClr>
                </a:solidFill>
              </a:rPr>
              <a:t>goto</a:t>
            </a:r>
            <a:r>
              <a:rPr lang="en-US" dirty="0">
                <a:solidFill>
                  <a:schemeClr val="bg1">
                    <a:lumMod val="85000"/>
                  </a:schemeClr>
                </a:solidFill>
              </a:rPr>
              <a:t>” in C)</a:t>
            </a:r>
            <a:endParaRPr lang="en-US" dirty="0">
              <a:solidFill>
                <a:schemeClr val="bg1">
                  <a:lumMod val="85000"/>
                </a:schemeClr>
              </a:solidFill>
            </a:endParaRPr>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Transfer Instructions</a:t>
            </a:r>
            <a:endParaRPr lang="en-US" dirty="0"/>
          </a:p>
        </p:txBody>
      </p:sp>
      <p:sp>
        <p:nvSpPr>
          <p:cNvPr id="3" name="Content Placeholder 2"/>
          <p:cNvSpPr>
            <a:spLocks noGrp="1"/>
          </p:cNvSpPr>
          <p:nvPr>
            <p:ph idx="1"/>
          </p:nvPr>
        </p:nvSpPr>
        <p:spPr/>
        <p:txBody>
          <a:bodyPr/>
          <a:lstStyle/>
          <a:p>
            <a:r>
              <a:rPr lang="en-US" dirty="0"/>
              <a:t>In MIPS (and other typical RISC), calculations require to:</a:t>
            </a:r>
            <a:endParaRPr lang="en-US" dirty="0"/>
          </a:p>
          <a:p>
            <a:pPr marL="971550" lvl="1" indent="-514350">
              <a:buFont typeface="+mj-lt"/>
              <a:buAutoNum type="arabicPeriod"/>
            </a:pPr>
            <a:r>
              <a:rPr lang="en-US" dirty="0"/>
              <a:t>Get operands from memory into registers</a:t>
            </a:r>
            <a:endParaRPr lang="en-US" dirty="0"/>
          </a:p>
          <a:p>
            <a:pPr marL="971550" lvl="1" indent="-514350">
              <a:buFont typeface="+mj-lt"/>
              <a:buAutoNum type="arabicPeriod"/>
            </a:pPr>
            <a:r>
              <a:rPr lang="en-US" dirty="0"/>
              <a:t>Calculations performed only on values in registers</a:t>
            </a:r>
            <a:endParaRPr lang="en-US" dirty="0"/>
          </a:p>
          <a:p>
            <a:pPr marL="971550" lvl="1" indent="-514350">
              <a:buFont typeface="+mj-lt"/>
              <a:buAutoNum type="arabicPeriod"/>
            </a:pPr>
            <a:r>
              <a:rPr lang="en-US" dirty="0"/>
              <a:t>Write result from register back to memory</a:t>
            </a:r>
            <a:endParaRPr lang="en-US" dirty="0"/>
          </a:p>
          <a:p>
            <a:r>
              <a:rPr lang="en-US" dirty="0"/>
              <a:t>Only </a:t>
            </a:r>
            <a:r>
              <a:rPr lang="en-US" dirty="0">
                <a:solidFill>
                  <a:srgbClr val="FF0000"/>
                </a:solidFill>
              </a:rPr>
              <a:t>Load instructions </a:t>
            </a:r>
            <a:r>
              <a:rPr lang="en-US" dirty="0"/>
              <a:t>can read an operand from memory</a:t>
            </a:r>
            <a:endParaRPr lang="en-US" dirty="0"/>
          </a:p>
          <a:p>
            <a:r>
              <a:rPr lang="en-US" dirty="0"/>
              <a:t>Only </a:t>
            </a:r>
            <a:r>
              <a:rPr lang="en-US" dirty="0">
                <a:solidFill>
                  <a:srgbClr val="FF0000"/>
                </a:solidFill>
              </a:rPr>
              <a:t>Store instructions </a:t>
            </a:r>
            <a:r>
              <a:rPr lang="en-US" dirty="0"/>
              <a:t>can write an operand to memory</a:t>
            </a:r>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Load and Store</a:t>
            </a:r>
            <a:endParaRPr lang="en-US" dirty="0"/>
          </a:p>
        </p:txBody>
      </p:sp>
      <p:sp>
        <p:nvSpPr>
          <p:cNvPr id="3" name="Content Placeholder 2"/>
          <p:cNvSpPr>
            <a:spLocks noGrp="1"/>
          </p:cNvSpPr>
          <p:nvPr>
            <p:ph idx="1"/>
          </p:nvPr>
        </p:nvSpPr>
        <p:spPr>
          <a:xfrm>
            <a:off x="609600" y="1340769"/>
            <a:ext cx="10972800" cy="5040560"/>
          </a:xfrm>
        </p:spPr>
        <p:txBody>
          <a:bodyPr/>
          <a:lstStyle/>
          <a:p>
            <a:r>
              <a:rPr lang="en-US" sz="2800" b="1" dirty="0" err="1"/>
              <a:t>lw</a:t>
            </a:r>
            <a:r>
              <a:rPr lang="en-US" sz="2800" dirty="0"/>
              <a:t>: load a </a:t>
            </a:r>
            <a:r>
              <a:rPr lang="en-US" sz="2800" dirty="0">
                <a:solidFill>
                  <a:srgbClr val="FF0000"/>
                </a:solidFill>
              </a:rPr>
              <a:t>word</a:t>
            </a:r>
            <a:r>
              <a:rPr lang="en-US" sz="2800" dirty="0"/>
              <a:t> from memory to register</a:t>
            </a:r>
            <a:endParaRPr lang="en-US" sz="2800" dirty="0"/>
          </a:p>
          <a:p>
            <a:pPr lvl="1"/>
            <a:r>
              <a:rPr lang="en-US" sz="2400" dirty="0"/>
              <a:t>Example: </a:t>
            </a:r>
            <a:r>
              <a:rPr lang="en-US" sz="2400" b="1" dirty="0" err="1">
                <a:solidFill>
                  <a:srgbClr val="FF0000"/>
                </a:solidFill>
              </a:rPr>
              <a:t>lw</a:t>
            </a:r>
            <a:r>
              <a:rPr lang="en-US" sz="2400" dirty="0"/>
              <a:t> $s1, 100($t1)</a:t>
            </a:r>
            <a:endParaRPr lang="en-US" sz="2400" dirty="0"/>
          </a:p>
          <a:p>
            <a:pPr lvl="2"/>
            <a:r>
              <a:rPr lang="en-US" sz="2000" dirty="0"/>
              <a:t>Register $s1 = content of memory location (100 + $t1)</a:t>
            </a:r>
            <a:endParaRPr lang="en-US" sz="2000" dirty="0"/>
          </a:p>
          <a:p>
            <a:pPr lvl="2"/>
            <a:endParaRPr lang="en-US" sz="2000" b="1" dirty="0"/>
          </a:p>
          <a:p>
            <a:r>
              <a:rPr lang="en-US" sz="2800" b="1" dirty="0" err="1"/>
              <a:t>sw</a:t>
            </a:r>
            <a:r>
              <a:rPr lang="en-US" sz="2800" dirty="0"/>
              <a:t>: store a </a:t>
            </a:r>
            <a:r>
              <a:rPr lang="en-US" sz="2800" dirty="0">
                <a:solidFill>
                  <a:srgbClr val="FF0000"/>
                </a:solidFill>
              </a:rPr>
              <a:t>word</a:t>
            </a:r>
            <a:r>
              <a:rPr lang="en-US" sz="2800" dirty="0"/>
              <a:t> from register to memory</a:t>
            </a:r>
            <a:endParaRPr lang="en-US" sz="2800" dirty="0"/>
          </a:p>
          <a:p>
            <a:pPr lvl="1"/>
            <a:r>
              <a:rPr lang="en-US" sz="2400" dirty="0"/>
              <a:t>Example: </a:t>
            </a:r>
            <a:r>
              <a:rPr lang="en-US" sz="2400" b="1" dirty="0" err="1">
                <a:solidFill>
                  <a:srgbClr val="FF0000"/>
                </a:solidFill>
              </a:rPr>
              <a:t>sw</a:t>
            </a:r>
            <a:r>
              <a:rPr lang="en-US" sz="2400" dirty="0"/>
              <a:t> $s1, 100($t1)</a:t>
            </a:r>
            <a:endParaRPr lang="en-US" sz="2400" dirty="0"/>
          </a:p>
          <a:p>
            <a:pPr lvl="2"/>
            <a:r>
              <a:rPr lang="en-US" sz="2000" dirty="0"/>
              <a:t>Content of memory location (100 + $t1) = Register $s1</a:t>
            </a:r>
            <a:endParaRPr lang="en-US" sz="2000" dirty="0"/>
          </a:p>
          <a:p>
            <a:pPr lvl="2"/>
            <a:endParaRPr lang="en-US" sz="2000" dirty="0"/>
          </a:p>
          <a:p>
            <a:r>
              <a:rPr lang="en-US" sz="2800" dirty="0"/>
              <a:t>In both cases, $t1 is </a:t>
            </a:r>
            <a:r>
              <a:rPr lang="en-US" sz="2800" dirty="0">
                <a:solidFill>
                  <a:srgbClr val="0070C0"/>
                </a:solidFill>
              </a:rPr>
              <a:t>base register</a:t>
            </a:r>
            <a:r>
              <a:rPr lang="en-US" sz="2800" dirty="0"/>
              <a:t>, and 100 is </a:t>
            </a:r>
            <a:r>
              <a:rPr lang="en-US" sz="2800" dirty="0">
                <a:solidFill>
                  <a:srgbClr val="0070C0"/>
                </a:solidFill>
              </a:rPr>
              <a:t>offset</a:t>
            </a:r>
            <a:endParaRPr lang="en-US" sz="2800" dirty="0">
              <a:solidFill>
                <a:srgbClr val="0070C0"/>
              </a:solidFill>
            </a:endParaRPr>
          </a:p>
          <a:p>
            <a:pPr marL="1371600" lvl="3" indent="0">
              <a:buNone/>
            </a:pPr>
            <a:endParaRPr lang="en-US" sz="1800" dirty="0"/>
          </a:p>
          <a:p>
            <a:pPr lvl="1"/>
            <a:endParaRPr lang="en-US" sz="2400"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Group 4"/>
          <p:cNvGrpSpPr/>
          <p:nvPr/>
        </p:nvGrpSpPr>
        <p:grpSpPr>
          <a:xfrm>
            <a:off x="8092742" y="804063"/>
            <a:ext cx="3975665" cy="1976865"/>
            <a:chOff x="8092742" y="804063"/>
            <a:chExt cx="3975665" cy="1976865"/>
          </a:xfrm>
        </p:grpSpPr>
        <p:sp>
          <p:nvSpPr>
            <p:cNvPr id="6" name="Rectangle 5"/>
            <p:cNvSpPr/>
            <p:nvPr/>
          </p:nvSpPr>
          <p:spPr>
            <a:xfrm>
              <a:off x="10416480" y="1916832"/>
              <a:ext cx="936104" cy="21602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0416480" y="2135166"/>
              <a:ext cx="936104" cy="21602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0416480" y="2348880"/>
              <a:ext cx="936104" cy="21602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0416480" y="2564904"/>
              <a:ext cx="936104" cy="21602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0416480" y="1700808"/>
              <a:ext cx="936104" cy="216024"/>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xxxx</a:t>
              </a:r>
              <a:endParaRPr lang="en-US" dirty="0"/>
            </a:p>
          </p:txBody>
        </p:sp>
        <p:sp>
          <p:nvSpPr>
            <p:cNvPr id="11" name="Rectangle 10"/>
            <p:cNvSpPr/>
            <p:nvPr/>
          </p:nvSpPr>
          <p:spPr>
            <a:xfrm>
              <a:off x="10416480" y="1482474"/>
              <a:ext cx="936104" cy="21602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8582322" y="1444160"/>
              <a:ext cx="936104" cy="21602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2000</a:t>
              </a:r>
              <a:endParaRPr lang="en-US" dirty="0">
                <a:solidFill>
                  <a:schemeClr val="tx1"/>
                </a:solidFill>
              </a:endParaRPr>
            </a:p>
          </p:txBody>
        </p:sp>
        <p:sp>
          <p:nvSpPr>
            <p:cNvPr id="13" name="Rectangle 12"/>
            <p:cNvSpPr/>
            <p:nvPr/>
          </p:nvSpPr>
          <p:spPr>
            <a:xfrm>
              <a:off x="8092742" y="1374462"/>
              <a:ext cx="495649" cy="369332"/>
            </a:xfrm>
            <a:prstGeom prst="rect">
              <a:avLst/>
            </a:prstGeom>
          </p:spPr>
          <p:txBody>
            <a:bodyPr wrap="none">
              <a:spAutoFit/>
            </a:bodyPr>
            <a:lstStyle/>
            <a:p>
              <a:r>
                <a:rPr lang="en-US" dirty="0"/>
                <a:t>$t1</a:t>
              </a:r>
              <a:endParaRPr lang="en-US" dirty="0"/>
            </a:p>
          </p:txBody>
        </p:sp>
        <p:sp>
          <p:nvSpPr>
            <p:cNvPr id="14" name="Oval 13"/>
            <p:cNvSpPr/>
            <p:nvPr/>
          </p:nvSpPr>
          <p:spPr>
            <a:xfrm>
              <a:off x="9774051" y="1998132"/>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endParaRPr lang="en-US" dirty="0"/>
            </a:p>
          </p:txBody>
        </p:sp>
        <p:sp>
          <p:nvSpPr>
            <p:cNvPr id="15" name="Rectangle 14"/>
            <p:cNvSpPr/>
            <p:nvPr/>
          </p:nvSpPr>
          <p:spPr>
            <a:xfrm>
              <a:off x="9776815" y="1367506"/>
              <a:ext cx="535724" cy="369332"/>
            </a:xfrm>
            <a:prstGeom prst="rect">
              <a:avLst/>
            </a:prstGeom>
          </p:spPr>
          <p:txBody>
            <a:bodyPr wrap="none">
              <a:spAutoFit/>
            </a:bodyPr>
            <a:lstStyle/>
            <a:p>
              <a:r>
                <a:rPr lang="en-US" dirty="0"/>
                <a:t>100</a:t>
              </a:r>
              <a:endParaRPr lang="en-US" dirty="0"/>
            </a:p>
          </p:txBody>
        </p:sp>
        <p:cxnSp>
          <p:nvCxnSpPr>
            <p:cNvPr id="17" name="Straight Arrow Connector 16"/>
            <p:cNvCxnSpPr>
              <a:endCxn id="14" idx="1"/>
            </p:cNvCxnSpPr>
            <p:nvPr/>
          </p:nvCxnSpPr>
          <p:spPr>
            <a:xfrm>
              <a:off x="9312696" y="1590486"/>
              <a:ext cx="503536" cy="4498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15" idx="2"/>
              <a:endCxn id="14" idx="0"/>
            </p:cNvCxnSpPr>
            <p:nvPr/>
          </p:nvCxnSpPr>
          <p:spPr>
            <a:xfrm flipH="1">
              <a:off x="9918067" y="1736838"/>
              <a:ext cx="126610" cy="2612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4" idx="7"/>
              <a:endCxn id="10" idx="1"/>
            </p:cNvCxnSpPr>
            <p:nvPr/>
          </p:nvCxnSpPr>
          <p:spPr>
            <a:xfrm flipV="1">
              <a:off x="10019902" y="1808820"/>
              <a:ext cx="396578" cy="2314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11415664" y="1617722"/>
              <a:ext cx="652743" cy="369332"/>
            </a:xfrm>
            <a:prstGeom prst="rect">
              <a:avLst/>
            </a:prstGeom>
          </p:spPr>
          <p:txBody>
            <a:bodyPr wrap="none">
              <a:spAutoFit/>
            </a:bodyPr>
            <a:lstStyle/>
            <a:p>
              <a:pPr algn="ctr"/>
              <a:r>
                <a:rPr lang="en-US" dirty="0"/>
                <a:t>2100</a:t>
              </a:r>
              <a:endParaRPr lang="en-US" dirty="0"/>
            </a:p>
          </p:txBody>
        </p:sp>
        <p:sp>
          <p:nvSpPr>
            <p:cNvPr id="29" name="Rectangle 28"/>
            <p:cNvSpPr/>
            <p:nvPr/>
          </p:nvSpPr>
          <p:spPr>
            <a:xfrm>
              <a:off x="10963436" y="870931"/>
              <a:ext cx="936104" cy="21602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rPr>
                <a:t>xxxx</a:t>
              </a:r>
              <a:endParaRPr lang="en-US" dirty="0">
                <a:solidFill>
                  <a:schemeClr val="tx1"/>
                </a:solidFill>
              </a:endParaRPr>
            </a:p>
          </p:txBody>
        </p:sp>
        <p:sp>
          <p:nvSpPr>
            <p:cNvPr id="30" name="Rectangle 29"/>
            <p:cNvSpPr/>
            <p:nvPr/>
          </p:nvSpPr>
          <p:spPr>
            <a:xfrm>
              <a:off x="10528695" y="804063"/>
              <a:ext cx="508473" cy="369332"/>
            </a:xfrm>
            <a:prstGeom prst="rect">
              <a:avLst/>
            </a:prstGeom>
          </p:spPr>
          <p:txBody>
            <a:bodyPr wrap="none">
              <a:spAutoFit/>
            </a:bodyPr>
            <a:lstStyle/>
            <a:p>
              <a:r>
                <a:rPr lang="en-US" dirty="0"/>
                <a:t>$s1</a:t>
              </a:r>
              <a:endParaRPr lang="en-US" dirty="0"/>
            </a:p>
          </p:txBody>
        </p:sp>
        <p:sp>
          <p:nvSpPr>
            <p:cNvPr id="32" name="Freeform: Shape 31"/>
            <p:cNvSpPr/>
            <p:nvPr/>
          </p:nvSpPr>
          <p:spPr>
            <a:xfrm>
              <a:off x="11094720" y="998220"/>
              <a:ext cx="609600" cy="792480"/>
            </a:xfrm>
            <a:custGeom>
              <a:avLst/>
              <a:gdLst>
                <a:gd name="connsiteX0" fmla="*/ 0 w 609600"/>
                <a:gd name="connsiteY0" fmla="*/ 792480 h 792480"/>
                <a:gd name="connsiteX1" fmla="*/ 472440 w 609600"/>
                <a:gd name="connsiteY1" fmla="*/ 480060 h 792480"/>
                <a:gd name="connsiteX2" fmla="*/ 609600 w 609600"/>
                <a:gd name="connsiteY2" fmla="*/ 0 h 792480"/>
              </a:gdLst>
              <a:ahLst/>
              <a:cxnLst>
                <a:cxn ang="0">
                  <a:pos x="connsiteX0" y="connsiteY0"/>
                </a:cxn>
                <a:cxn ang="0">
                  <a:pos x="connsiteX1" y="connsiteY1"/>
                </a:cxn>
                <a:cxn ang="0">
                  <a:pos x="connsiteX2" y="connsiteY2"/>
                </a:cxn>
              </a:cxnLst>
              <a:rect l="l" t="t" r="r" b="b"/>
              <a:pathLst>
                <a:path w="609600" h="792480">
                  <a:moveTo>
                    <a:pt x="0" y="792480"/>
                  </a:moveTo>
                  <a:cubicBezTo>
                    <a:pt x="185420" y="702310"/>
                    <a:pt x="370840" y="612140"/>
                    <a:pt x="472440" y="480060"/>
                  </a:cubicBezTo>
                  <a:cubicBezTo>
                    <a:pt x="574040" y="347980"/>
                    <a:pt x="591820" y="173990"/>
                    <a:pt x="609600" y="0"/>
                  </a:cubicBezTo>
                </a:path>
              </a:pathLst>
            </a:custGeom>
            <a:noFill/>
            <a:ln>
              <a:solidFill>
                <a:srgbClr val="92D05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8047620" y="3101395"/>
            <a:ext cx="3975665" cy="1976865"/>
            <a:chOff x="8047620" y="3101395"/>
            <a:chExt cx="3975665" cy="1976865"/>
          </a:xfrm>
        </p:grpSpPr>
        <p:sp>
          <p:nvSpPr>
            <p:cNvPr id="33" name="Rectangle 32"/>
            <p:cNvSpPr/>
            <p:nvPr/>
          </p:nvSpPr>
          <p:spPr>
            <a:xfrm>
              <a:off x="10371358" y="4214164"/>
              <a:ext cx="936104" cy="21602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0371358" y="4432498"/>
              <a:ext cx="936104" cy="21602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0371358" y="4646212"/>
              <a:ext cx="936104" cy="21602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10371358" y="4862236"/>
              <a:ext cx="936104" cy="21602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10371358" y="3998140"/>
              <a:ext cx="936104" cy="216024"/>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yyyy</a:t>
              </a:r>
              <a:endParaRPr lang="en-US" dirty="0"/>
            </a:p>
          </p:txBody>
        </p:sp>
        <p:sp>
          <p:nvSpPr>
            <p:cNvPr id="38" name="Rectangle 37"/>
            <p:cNvSpPr/>
            <p:nvPr/>
          </p:nvSpPr>
          <p:spPr>
            <a:xfrm>
              <a:off x="10371358" y="3779806"/>
              <a:ext cx="936104" cy="21602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8537200" y="3741492"/>
              <a:ext cx="936104" cy="21602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2000</a:t>
              </a:r>
              <a:endParaRPr lang="en-US" dirty="0">
                <a:solidFill>
                  <a:schemeClr val="tx1"/>
                </a:solidFill>
              </a:endParaRPr>
            </a:p>
          </p:txBody>
        </p:sp>
        <p:sp>
          <p:nvSpPr>
            <p:cNvPr id="40" name="Rectangle 39"/>
            <p:cNvSpPr/>
            <p:nvPr/>
          </p:nvSpPr>
          <p:spPr>
            <a:xfrm>
              <a:off x="8047620" y="3671794"/>
              <a:ext cx="495649" cy="369332"/>
            </a:xfrm>
            <a:prstGeom prst="rect">
              <a:avLst/>
            </a:prstGeom>
          </p:spPr>
          <p:txBody>
            <a:bodyPr wrap="none">
              <a:spAutoFit/>
            </a:bodyPr>
            <a:lstStyle/>
            <a:p>
              <a:r>
                <a:rPr lang="en-US" dirty="0"/>
                <a:t>$t1</a:t>
              </a:r>
              <a:endParaRPr lang="en-US" dirty="0"/>
            </a:p>
          </p:txBody>
        </p:sp>
        <p:sp>
          <p:nvSpPr>
            <p:cNvPr id="41" name="Oval 40"/>
            <p:cNvSpPr/>
            <p:nvPr/>
          </p:nvSpPr>
          <p:spPr>
            <a:xfrm>
              <a:off x="9728929" y="4295464"/>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endParaRPr lang="en-US" dirty="0"/>
            </a:p>
          </p:txBody>
        </p:sp>
        <p:sp>
          <p:nvSpPr>
            <p:cNvPr id="42" name="Rectangle 41"/>
            <p:cNvSpPr/>
            <p:nvPr/>
          </p:nvSpPr>
          <p:spPr>
            <a:xfrm>
              <a:off x="9731693" y="3664838"/>
              <a:ext cx="535724" cy="369332"/>
            </a:xfrm>
            <a:prstGeom prst="rect">
              <a:avLst/>
            </a:prstGeom>
          </p:spPr>
          <p:txBody>
            <a:bodyPr wrap="none">
              <a:spAutoFit/>
            </a:bodyPr>
            <a:lstStyle/>
            <a:p>
              <a:r>
                <a:rPr lang="en-US" dirty="0"/>
                <a:t>100</a:t>
              </a:r>
              <a:endParaRPr lang="en-US" dirty="0"/>
            </a:p>
          </p:txBody>
        </p:sp>
        <p:cxnSp>
          <p:nvCxnSpPr>
            <p:cNvPr id="43" name="Straight Arrow Connector 42"/>
            <p:cNvCxnSpPr>
              <a:endCxn id="41" idx="1"/>
            </p:cNvCxnSpPr>
            <p:nvPr/>
          </p:nvCxnSpPr>
          <p:spPr>
            <a:xfrm>
              <a:off x="9267574" y="3887818"/>
              <a:ext cx="503536" cy="4498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42" idx="2"/>
              <a:endCxn id="41" idx="0"/>
            </p:cNvCxnSpPr>
            <p:nvPr/>
          </p:nvCxnSpPr>
          <p:spPr>
            <a:xfrm flipH="1">
              <a:off x="9872945" y="4034170"/>
              <a:ext cx="126610" cy="2612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41" idx="7"/>
              <a:endCxn id="37" idx="1"/>
            </p:cNvCxnSpPr>
            <p:nvPr/>
          </p:nvCxnSpPr>
          <p:spPr>
            <a:xfrm flipV="1">
              <a:off x="9974780" y="4106152"/>
              <a:ext cx="396578" cy="2314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11370542" y="3915054"/>
              <a:ext cx="652743" cy="369332"/>
            </a:xfrm>
            <a:prstGeom prst="rect">
              <a:avLst/>
            </a:prstGeom>
          </p:spPr>
          <p:txBody>
            <a:bodyPr wrap="none">
              <a:spAutoFit/>
            </a:bodyPr>
            <a:lstStyle/>
            <a:p>
              <a:pPr algn="ctr"/>
              <a:r>
                <a:rPr lang="en-US" dirty="0"/>
                <a:t>2100</a:t>
              </a:r>
              <a:endParaRPr lang="en-US" dirty="0"/>
            </a:p>
          </p:txBody>
        </p:sp>
        <p:sp>
          <p:nvSpPr>
            <p:cNvPr id="47" name="Rectangle 46"/>
            <p:cNvSpPr/>
            <p:nvPr/>
          </p:nvSpPr>
          <p:spPr>
            <a:xfrm>
              <a:off x="10918314" y="3168263"/>
              <a:ext cx="936104" cy="21602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rPr>
                <a:t>yyyy</a:t>
              </a:r>
              <a:endParaRPr lang="en-US" dirty="0">
                <a:solidFill>
                  <a:schemeClr val="tx1"/>
                </a:solidFill>
              </a:endParaRPr>
            </a:p>
          </p:txBody>
        </p:sp>
        <p:sp>
          <p:nvSpPr>
            <p:cNvPr id="48" name="Rectangle 47"/>
            <p:cNvSpPr/>
            <p:nvPr/>
          </p:nvSpPr>
          <p:spPr>
            <a:xfrm>
              <a:off x="10483573" y="3101395"/>
              <a:ext cx="508473" cy="369332"/>
            </a:xfrm>
            <a:prstGeom prst="rect">
              <a:avLst/>
            </a:prstGeom>
          </p:spPr>
          <p:txBody>
            <a:bodyPr wrap="none">
              <a:spAutoFit/>
            </a:bodyPr>
            <a:lstStyle/>
            <a:p>
              <a:r>
                <a:rPr lang="en-US" dirty="0"/>
                <a:t>$s1</a:t>
              </a:r>
              <a:endParaRPr lang="en-US" dirty="0"/>
            </a:p>
          </p:txBody>
        </p:sp>
        <p:sp>
          <p:nvSpPr>
            <p:cNvPr id="49" name="Freeform: Shape 48"/>
            <p:cNvSpPr/>
            <p:nvPr/>
          </p:nvSpPr>
          <p:spPr>
            <a:xfrm rot="10601094">
              <a:off x="10597432" y="3315427"/>
              <a:ext cx="609600" cy="792480"/>
            </a:xfrm>
            <a:custGeom>
              <a:avLst/>
              <a:gdLst>
                <a:gd name="connsiteX0" fmla="*/ 0 w 609600"/>
                <a:gd name="connsiteY0" fmla="*/ 792480 h 792480"/>
                <a:gd name="connsiteX1" fmla="*/ 472440 w 609600"/>
                <a:gd name="connsiteY1" fmla="*/ 480060 h 792480"/>
                <a:gd name="connsiteX2" fmla="*/ 609600 w 609600"/>
                <a:gd name="connsiteY2" fmla="*/ 0 h 792480"/>
              </a:gdLst>
              <a:ahLst/>
              <a:cxnLst>
                <a:cxn ang="0">
                  <a:pos x="connsiteX0" y="connsiteY0"/>
                </a:cxn>
                <a:cxn ang="0">
                  <a:pos x="connsiteX1" y="connsiteY1"/>
                </a:cxn>
                <a:cxn ang="0">
                  <a:pos x="connsiteX2" y="connsiteY2"/>
                </a:cxn>
              </a:cxnLst>
              <a:rect l="l" t="t" r="r" b="b"/>
              <a:pathLst>
                <a:path w="609600" h="792480">
                  <a:moveTo>
                    <a:pt x="0" y="792480"/>
                  </a:moveTo>
                  <a:cubicBezTo>
                    <a:pt x="185420" y="702310"/>
                    <a:pt x="370840" y="612140"/>
                    <a:pt x="472440" y="480060"/>
                  </a:cubicBezTo>
                  <a:cubicBezTo>
                    <a:pt x="574040" y="347980"/>
                    <a:pt x="591820" y="173990"/>
                    <a:pt x="609600" y="0"/>
                  </a:cubicBezTo>
                </a:path>
              </a:pathLst>
            </a:custGeom>
            <a:noFill/>
            <a:ln>
              <a:solidFill>
                <a:srgbClr val="92D05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Load Immediate and Address</a:t>
            </a:r>
            <a:endParaRPr lang="en-US" dirty="0"/>
          </a:p>
        </p:txBody>
      </p:sp>
      <p:sp>
        <p:nvSpPr>
          <p:cNvPr id="3" name="Content Placeholder 2"/>
          <p:cNvSpPr>
            <a:spLocks noGrp="1"/>
          </p:cNvSpPr>
          <p:nvPr>
            <p:ph idx="1"/>
          </p:nvPr>
        </p:nvSpPr>
        <p:spPr/>
        <p:txBody>
          <a:bodyPr/>
          <a:lstStyle/>
          <a:p>
            <a:r>
              <a:rPr lang="en-US" b="1" dirty="0"/>
              <a:t>li</a:t>
            </a:r>
            <a:r>
              <a:rPr lang="en-US" dirty="0"/>
              <a:t>: load Immediate to register</a:t>
            </a:r>
            <a:endParaRPr lang="en-US" dirty="0"/>
          </a:p>
          <a:p>
            <a:pPr lvl="1"/>
            <a:r>
              <a:rPr lang="en-US" dirty="0"/>
              <a:t>Example: </a:t>
            </a:r>
            <a:r>
              <a:rPr lang="en-US" b="1" dirty="0">
                <a:solidFill>
                  <a:srgbClr val="FF0000"/>
                </a:solidFill>
              </a:rPr>
              <a:t>li</a:t>
            </a:r>
            <a:r>
              <a:rPr lang="en-US" dirty="0"/>
              <a:t> $s1, 100</a:t>
            </a:r>
            <a:endParaRPr lang="en-US" dirty="0"/>
          </a:p>
          <a:p>
            <a:pPr lvl="2"/>
            <a:r>
              <a:rPr lang="en-US" dirty="0"/>
              <a:t>Load immediate 100 to $s1</a:t>
            </a:r>
            <a:endParaRPr lang="en-US" dirty="0"/>
          </a:p>
          <a:p>
            <a:endParaRPr lang="en-US" b="1" dirty="0"/>
          </a:p>
          <a:p>
            <a:r>
              <a:rPr lang="en-US" b="1" dirty="0"/>
              <a:t>la</a:t>
            </a:r>
            <a:r>
              <a:rPr lang="en-US" dirty="0"/>
              <a:t>: load address to register</a:t>
            </a:r>
            <a:endParaRPr lang="en-US" dirty="0"/>
          </a:p>
          <a:p>
            <a:pPr lvl="1"/>
            <a:r>
              <a:rPr lang="en-US" dirty="0"/>
              <a:t>Example: </a:t>
            </a:r>
            <a:r>
              <a:rPr lang="en-US" b="1" dirty="0">
                <a:solidFill>
                  <a:srgbClr val="FF0000"/>
                </a:solidFill>
              </a:rPr>
              <a:t>la</a:t>
            </a:r>
            <a:r>
              <a:rPr lang="en-US" dirty="0"/>
              <a:t> $s1, label</a:t>
            </a:r>
            <a:endParaRPr lang="en-US" dirty="0"/>
          </a:p>
          <a:p>
            <a:pPr lvl="2"/>
            <a:r>
              <a:rPr lang="en-US" dirty="0"/>
              <a:t>$s1= the address of label</a:t>
            </a:r>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Transfers</a:t>
            </a:r>
            <a:endParaRPr lang="en-US" dirty="0"/>
          </a:p>
        </p:txBody>
      </p:sp>
      <p:sp>
        <p:nvSpPr>
          <p:cNvPr id="3" name="Content Placeholder 2"/>
          <p:cNvSpPr>
            <a:spLocks noGrp="1"/>
          </p:cNvSpPr>
          <p:nvPr>
            <p:ph idx="1"/>
          </p:nvPr>
        </p:nvSpPr>
        <p:spPr>
          <a:xfrm>
            <a:off x="609600" y="1340769"/>
            <a:ext cx="10972800" cy="5040560"/>
          </a:xfrm>
        </p:spPr>
        <p:txBody>
          <a:bodyPr/>
          <a:lstStyle/>
          <a:p>
            <a:pPr marL="0" indent="0">
              <a:buNone/>
            </a:pPr>
            <a:endParaRPr lang="en-US" sz="18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16</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323</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solidFill>
                            <a:schemeClr val="tx1"/>
                          </a:solidFill>
                        </a:rPr>
                        <a:t>28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32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05473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3725545" y="161099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510405"/>
            <a:ext cx="2232660" cy="841375"/>
            <a:chOff x="5291" y="7782"/>
            <a:chExt cx="3516" cy="1325"/>
          </a:xfrm>
        </p:grpSpPr>
        <p:sp>
          <p:nvSpPr>
            <p:cNvPr id="8" name="矩形 7"/>
            <p:cNvSpPr/>
            <p:nvPr/>
          </p:nvSpPr>
          <p:spPr>
            <a:xfrm>
              <a:off x="5291" y="7782"/>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chemeClr val="bg1"/>
            </a:solidFill>
            <a:ln>
              <a:solidFill>
                <a:schemeClr val="tx1"/>
              </a:solidFill>
            </a:ln>
          </p:spPr>
          <p:txBody>
            <a:bodyPr wrap="square" rtlCol="0">
              <a:spAutoFit/>
            </a:bodyPr>
            <a:lstStyle/>
            <a:p>
              <a:r>
                <a:rPr lang="en-US" altLang="zh-CN"/>
                <a:t>              </a:t>
              </a:r>
              <a:endParaRPr lang="en-US" altLang="zh-CN"/>
            </a:p>
          </p:txBody>
        </p:sp>
      </p:grpSp>
      <p:cxnSp>
        <p:nvCxnSpPr>
          <p:cNvPr id="32" name="直接箭头连接符 31"/>
          <p:cNvCxnSpPr/>
          <p:nvPr/>
        </p:nvCxnSpPr>
        <p:spPr>
          <a:xfrm>
            <a:off x="5088890" y="413321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6200000" flipV="1">
            <a:off x="2736850" y="3933825"/>
            <a:ext cx="3138805" cy="1320165"/>
          </a:xfrm>
          <a:prstGeom prst="bentConnector4">
            <a:avLst>
              <a:gd name="adj1" fmla="val -2832"/>
              <a:gd name="adj2" fmla="val 118038"/>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71720" y="5300980"/>
            <a:ext cx="0" cy="936625"/>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15036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735955" y="1268095"/>
            <a:ext cx="3384550" cy="3663367"/>
            <a:chOff x="9033" y="1997"/>
            <a:chExt cx="5330" cy="6394"/>
          </a:xfrm>
        </p:grpSpPr>
        <p:cxnSp>
          <p:nvCxnSpPr>
            <p:cNvPr id="29" name="直接箭头连接符 28"/>
            <p:cNvCxnSpPr>
              <a:stCxn id="25" idx="2"/>
              <a:endCxn id="27" idx="0"/>
            </p:cNvCxnSpPr>
            <p:nvPr/>
          </p:nvCxnSpPr>
          <p:spPr>
            <a:xfrm>
              <a:off x="11885" y="5139"/>
              <a:ext cx="11" cy="941"/>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9033" y="1997"/>
              <a:ext cx="5330" cy="6394"/>
              <a:chOff x="9033" y="1997"/>
              <a:chExt cx="5330" cy="6394"/>
            </a:xfrm>
          </p:grpSpPr>
          <p:grpSp>
            <p:nvGrpSpPr>
              <p:cNvPr id="17" name="组合 16"/>
              <p:cNvGrpSpPr/>
              <p:nvPr/>
            </p:nvGrpSpPr>
            <p:grpSpPr>
              <a:xfrm>
                <a:off x="9941" y="1997"/>
                <a:ext cx="3754" cy="1467"/>
                <a:chOff x="5291" y="7895"/>
                <a:chExt cx="3754" cy="1467"/>
              </a:xfrm>
            </p:grpSpPr>
            <p:sp>
              <p:nvSpPr>
                <p:cNvPr id="18" name="矩形 17"/>
                <p:cNvSpPr/>
                <p:nvPr/>
              </p:nvSpPr>
              <p:spPr>
                <a:xfrm>
                  <a:off x="5291" y="7895"/>
                  <a:ext cx="3754" cy="1467"/>
                </a:xfrm>
                <a:prstGeom prst="rect">
                  <a:avLst/>
                </a:prstGeom>
                <a:solidFill>
                  <a:srgbClr val="C00000">
                    <a:alpha val="20000"/>
                  </a:srgbClr>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518" y="7895"/>
                  <a:ext cx="3507" cy="645"/>
                </a:xfrm>
                <a:prstGeom prst="rect">
                  <a:avLst/>
                </a:prstGeom>
                <a:noFill/>
                <a:ln>
                  <a:noFill/>
                </a:ln>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
              <p:nvSpPr>
                <p:cNvPr id="20" name="文本框 19"/>
                <p:cNvSpPr txBox="1"/>
                <p:nvPr/>
              </p:nvSpPr>
              <p:spPr>
                <a:xfrm>
                  <a:off x="5600" y="8635"/>
                  <a:ext cx="3247" cy="580"/>
                </a:xfrm>
                <a:prstGeom prst="rect">
                  <a:avLst/>
                </a:prstGeom>
                <a:solidFill>
                  <a:schemeClr val="bg1"/>
                </a:solidFill>
                <a:ln>
                  <a:solidFill>
                    <a:schemeClr val="accent1">
                      <a:alpha val="20000"/>
                    </a:schemeClr>
                  </a:solidFill>
                </a:ln>
              </p:spPr>
              <p:txBody>
                <a:bodyPr wrap="square" rtlCol="0">
                  <a:spAutoFit/>
                </a:bodyPr>
                <a:lstStyle/>
                <a:p>
                  <a:endParaRPr lang="en-US" altLang="zh-CN"/>
                </a:p>
              </p:txBody>
            </p:sp>
          </p:grpSp>
          <p:cxnSp>
            <p:nvCxnSpPr>
              <p:cNvPr id="21" name="直接箭头连接符 20"/>
              <p:cNvCxnSpPr/>
              <p:nvPr/>
            </p:nvCxnSpPr>
            <p:spPr>
              <a:xfrm flipV="1">
                <a:off x="13683" y="2791"/>
                <a:ext cx="680" cy="1"/>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952" y="3819"/>
                <a:ext cx="3816" cy="1467"/>
                <a:chOff x="5291" y="7895"/>
                <a:chExt cx="3816" cy="1467"/>
              </a:xfrm>
            </p:grpSpPr>
            <p:sp>
              <p:nvSpPr>
                <p:cNvPr id="23" name="矩形 22"/>
                <p:cNvSpPr/>
                <p:nvPr/>
              </p:nvSpPr>
              <p:spPr>
                <a:xfrm>
                  <a:off x="5291" y="7895"/>
                  <a:ext cx="3754" cy="1467"/>
                </a:xfrm>
                <a:prstGeom prst="rect">
                  <a:avLst/>
                </a:prstGeom>
                <a:solidFill>
                  <a:srgbClr val="C00000">
                    <a:alpha val="20000"/>
                  </a:srgbClr>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96"/>
                </a:xfrm>
                <a:prstGeom prst="rect">
                  <a:avLst/>
                </a:prstGeom>
                <a:noFill/>
                <a:ln>
                  <a:noFill/>
                </a:ln>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chemeClr val="bg1"/>
                </a:solidFill>
                <a:ln>
                  <a:solidFill>
                    <a:schemeClr val="accent1">
                      <a:alpha val="20000"/>
                    </a:schemeClr>
                  </a:solidFill>
                </a:ln>
              </p:spPr>
              <p:txBody>
                <a:bodyPr wrap="square" rtlCol="0">
                  <a:spAutoFit/>
                </a:bodyPr>
                <a:lstStyle/>
                <a:p>
                  <a:endParaRPr lang="en-US" altLang="zh-CN"/>
                </a:p>
              </p:txBody>
            </p:sp>
          </p:grpSp>
          <p:cxnSp>
            <p:nvCxnSpPr>
              <p:cNvPr id="26" name="直接箭头连接符 25"/>
              <p:cNvCxnSpPr/>
              <p:nvPr/>
            </p:nvCxnSpPr>
            <p:spPr>
              <a:xfrm flipH="1">
                <a:off x="13675" y="4494"/>
                <a:ext cx="680" cy="26"/>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10478" y="6080"/>
                <a:ext cx="2835" cy="1473"/>
              </a:xfrm>
              <a:prstGeom prst="ellipse">
                <a:avLst/>
              </a:prstGeom>
              <a:solidFill>
                <a:srgbClr val="C00000">
                  <a:alpha val="20000"/>
                </a:srgbClr>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8" name="直接箭头连接符 27"/>
              <p:cNvCxnSpPr>
                <a:stCxn id="27" idx="3"/>
                <a:endCxn id="8" idx="3"/>
              </p:cNvCxnSpPr>
              <p:nvPr/>
            </p:nvCxnSpPr>
            <p:spPr>
              <a:xfrm flipH="1">
                <a:off x="9145" y="7337"/>
                <a:ext cx="1748" cy="1054"/>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9033" y="5657"/>
                <a:ext cx="1860" cy="639"/>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9940" y="2731"/>
                <a:ext cx="537" cy="4370"/>
              </a:xfrm>
              <a:prstGeom prst="bentConnector3">
                <a:avLst>
                  <a:gd name="adj1" fmla="val 169832"/>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Transfers</a:t>
            </a:r>
            <a:endParaRPr lang="en-US" dirty="0"/>
          </a:p>
        </p:txBody>
      </p:sp>
      <p:sp>
        <p:nvSpPr>
          <p:cNvPr id="3" name="Content Placeholder 2"/>
          <p:cNvSpPr>
            <a:spLocks noGrp="1"/>
          </p:cNvSpPr>
          <p:nvPr>
            <p:ph idx="1"/>
          </p:nvPr>
        </p:nvSpPr>
        <p:spPr>
          <a:xfrm>
            <a:off x="609600" y="1340769"/>
            <a:ext cx="10972800" cy="5040560"/>
          </a:xfrm>
        </p:spPr>
        <p:txBody>
          <a:bodyPr/>
          <a:lstStyle/>
          <a:p>
            <a:pPr marL="0" indent="0">
              <a:buNone/>
            </a:pPr>
            <a:r>
              <a:rPr lang="en-US" sz="1800"/>
              <a:t>1. ALU generates address</a:t>
            </a:r>
            <a:endParaRPr lang="en-US" sz="1800"/>
          </a:p>
          <a:p>
            <a:pPr marL="0" indent="0">
              <a:buNone/>
            </a:pPr>
            <a:endParaRPr lang="en-US" sz="18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16</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323</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solidFill>
                            <a:schemeClr val="tx1"/>
                          </a:solidFill>
                        </a:rPr>
                        <a:t>28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32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05473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3725545" y="161099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510405"/>
            <a:ext cx="2232660" cy="841375"/>
            <a:chOff x="5291" y="7782"/>
            <a:chExt cx="3516" cy="1325"/>
          </a:xfrm>
        </p:grpSpPr>
        <p:sp>
          <p:nvSpPr>
            <p:cNvPr id="8" name="矩形 7"/>
            <p:cNvSpPr/>
            <p:nvPr/>
          </p:nvSpPr>
          <p:spPr>
            <a:xfrm>
              <a:off x="5291" y="7782"/>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rgbClr val="FFFF00"/>
            </a:solidFill>
            <a:ln>
              <a:solidFill>
                <a:schemeClr val="tx1"/>
              </a:solidFill>
            </a:ln>
          </p:spPr>
          <p:txBody>
            <a:bodyPr wrap="square" rtlCol="0">
              <a:spAutoFit/>
            </a:bodyPr>
            <a:lstStyle/>
            <a:p>
              <a:r>
                <a:rPr lang="en-US" altLang="zh-CN"/>
                <a:t>              24</a:t>
              </a:r>
              <a:endParaRPr lang="en-US" altLang="zh-CN"/>
            </a:p>
          </p:txBody>
        </p:sp>
      </p:grpSp>
      <p:cxnSp>
        <p:nvCxnSpPr>
          <p:cNvPr id="32" name="直接箭头连接符 31"/>
          <p:cNvCxnSpPr/>
          <p:nvPr/>
        </p:nvCxnSpPr>
        <p:spPr>
          <a:xfrm>
            <a:off x="5088890" y="413321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6200000" flipV="1">
            <a:off x="2736850" y="3933825"/>
            <a:ext cx="3138805" cy="1320165"/>
          </a:xfrm>
          <a:prstGeom prst="bentConnector4">
            <a:avLst>
              <a:gd name="adj1" fmla="val -2832"/>
              <a:gd name="adj2" fmla="val 118038"/>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71720" y="5300980"/>
            <a:ext cx="0" cy="936625"/>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15036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735955" y="1268095"/>
            <a:ext cx="3384550" cy="3663367"/>
            <a:chOff x="9033" y="1997"/>
            <a:chExt cx="5330" cy="6394"/>
          </a:xfrm>
        </p:grpSpPr>
        <p:cxnSp>
          <p:nvCxnSpPr>
            <p:cNvPr id="29" name="直接箭头连接符 28"/>
            <p:cNvCxnSpPr>
              <a:stCxn id="25" idx="2"/>
              <a:endCxn id="27" idx="0"/>
            </p:cNvCxnSpPr>
            <p:nvPr/>
          </p:nvCxnSpPr>
          <p:spPr>
            <a:xfrm>
              <a:off x="11885" y="5139"/>
              <a:ext cx="11" cy="941"/>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9033" y="1997"/>
              <a:ext cx="5330" cy="6394"/>
              <a:chOff x="9033" y="1997"/>
              <a:chExt cx="5330" cy="6394"/>
            </a:xfrm>
          </p:grpSpPr>
          <p:grpSp>
            <p:nvGrpSpPr>
              <p:cNvPr id="17" name="组合 16"/>
              <p:cNvGrpSpPr/>
              <p:nvPr/>
            </p:nvGrpSpPr>
            <p:grpSpPr>
              <a:xfrm>
                <a:off x="9941" y="1997"/>
                <a:ext cx="3754" cy="1467"/>
                <a:chOff x="5291" y="7895"/>
                <a:chExt cx="3754" cy="1467"/>
              </a:xfrm>
            </p:grpSpPr>
            <p:sp>
              <p:nvSpPr>
                <p:cNvPr id="18" name="矩形 17"/>
                <p:cNvSpPr/>
                <p:nvPr/>
              </p:nvSpPr>
              <p:spPr>
                <a:xfrm>
                  <a:off x="5291" y="7895"/>
                  <a:ext cx="3754" cy="1467"/>
                </a:xfrm>
                <a:prstGeom prst="rect">
                  <a:avLst/>
                </a:prstGeom>
                <a:solidFill>
                  <a:srgbClr val="C00000">
                    <a:alpha val="20000"/>
                  </a:srgbClr>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518" y="7895"/>
                  <a:ext cx="3507" cy="645"/>
                </a:xfrm>
                <a:prstGeom prst="rect">
                  <a:avLst/>
                </a:prstGeom>
                <a:noFill/>
                <a:ln>
                  <a:noFill/>
                </a:ln>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
              <p:nvSpPr>
                <p:cNvPr id="20" name="文本框 19"/>
                <p:cNvSpPr txBox="1"/>
                <p:nvPr/>
              </p:nvSpPr>
              <p:spPr>
                <a:xfrm>
                  <a:off x="5600" y="8635"/>
                  <a:ext cx="3247" cy="580"/>
                </a:xfrm>
                <a:prstGeom prst="rect">
                  <a:avLst/>
                </a:prstGeom>
                <a:solidFill>
                  <a:schemeClr val="bg1"/>
                </a:solidFill>
                <a:ln>
                  <a:solidFill>
                    <a:schemeClr val="accent1">
                      <a:alpha val="20000"/>
                    </a:schemeClr>
                  </a:solidFill>
                </a:ln>
              </p:spPr>
              <p:txBody>
                <a:bodyPr wrap="square" rtlCol="0">
                  <a:spAutoFit/>
                </a:bodyPr>
                <a:lstStyle/>
                <a:p>
                  <a:endParaRPr lang="en-US" altLang="zh-CN"/>
                </a:p>
              </p:txBody>
            </p:sp>
          </p:grpSp>
          <p:cxnSp>
            <p:nvCxnSpPr>
              <p:cNvPr id="21" name="直接箭头连接符 20"/>
              <p:cNvCxnSpPr/>
              <p:nvPr/>
            </p:nvCxnSpPr>
            <p:spPr>
              <a:xfrm flipV="1">
                <a:off x="13683" y="2791"/>
                <a:ext cx="680" cy="1"/>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952" y="3819"/>
                <a:ext cx="3816" cy="1467"/>
                <a:chOff x="5291" y="7895"/>
                <a:chExt cx="3816" cy="1467"/>
              </a:xfrm>
            </p:grpSpPr>
            <p:sp>
              <p:nvSpPr>
                <p:cNvPr id="23" name="矩形 22"/>
                <p:cNvSpPr/>
                <p:nvPr/>
              </p:nvSpPr>
              <p:spPr>
                <a:xfrm>
                  <a:off x="5291" y="7895"/>
                  <a:ext cx="3754" cy="1467"/>
                </a:xfrm>
                <a:prstGeom prst="rect">
                  <a:avLst/>
                </a:prstGeom>
                <a:solidFill>
                  <a:srgbClr val="C00000">
                    <a:alpha val="20000"/>
                  </a:srgbClr>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96"/>
                </a:xfrm>
                <a:prstGeom prst="rect">
                  <a:avLst/>
                </a:prstGeom>
                <a:noFill/>
                <a:ln>
                  <a:noFill/>
                </a:ln>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chemeClr val="bg1"/>
                </a:solidFill>
                <a:ln>
                  <a:solidFill>
                    <a:schemeClr val="accent1">
                      <a:alpha val="20000"/>
                    </a:schemeClr>
                  </a:solidFill>
                </a:ln>
              </p:spPr>
              <p:txBody>
                <a:bodyPr wrap="square" rtlCol="0">
                  <a:spAutoFit/>
                </a:bodyPr>
                <a:lstStyle/>
                <a:p>
                  <a:endParaRPr lang="en-US" altLang="zh-CN"/>
                </a:p>
              </p:txBody>
            </p:sp>
          </p:grpSp>
          <p:cxnSp>
            <p:nvCxnSpPr>
              <p:cNvPr id="26" name="直接箭头连接符 25"/>
              <p:cNvCxnSpPr/>
              <p:nvPr/>
            </p:nvCxnSpPr>
            <p:spPr>
              <a:xfrm flipH="1">
                <a:off x="13675" y="4494"/>
                <a:ext cx="680" cy="26"/>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10478" y="6080"/>
                <a:ext cx="2835" cy="1473"/>
              </a:xfrm>
              <a:prstGeom prst="ellipse">
                <a:avLst/>
              </a:prstGeom>
              <a:solidFill>
                <a:srgbClr val="C00000">
                  <a:alpha val="20000"/>
                </a:srgbClr>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8" name="直接箭头连接符 27"/>
              <p:cNvCxnSpPr>
                <a:stCxn id="27" idx="3"/>
                <a:endCxn id="8" idx="3"/>
              </p:cNvCxnSpPr>
              <p:nvPr/>
            </p:nvCxnSpPr>
            <p:spPr>
              <a:xfrm flipH="1">
                <a:off x="9145" y="7337"/>
                <a:ext cx="1748" cy="1054"/>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9033" y="5657"/>
                <a:ext cx="1860" cy="639"/>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9940" y="2731"/>
                <a:ext cx="537" cy="4370"/>
              </a:xfrm>
              <a:prstGeom prst="bentConnector3">
                <a:avLst>
                  <a:gd name="adj1" fmla="val 169832"/>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Transfers</a:t>
            </a:r>
            <a:endParaRPr lang="en-US" dirty="0"/>
          </a:p>
        </p:txBody>
      </p:sp>
      <p:sp>
        <p:nvSpPr>
          <p:cNvPr id="3" name="Content Placeholder 2"/>
          <p:cNvSpPr>
            <a:spLocks noGrp="1"/>
          </p:cNvSpPr>
          <p:nvPr>
            <p:ph idx="1"/>
          </p:nvPr>
        </p:nvSpPr>
        <p:spPr>
          <a:xfrm>
            <a:off x="609600" y="1340769"/>
            <a:ext cx="10972800" cy="5040560"/>
          </a:xfrm>
        </p:spPr>
        <p:txBody>
          <a:bodyPr/>
          <a:lstStyle/>
          <a:p>
            <a:pPr marL="0" indent="0">
              <a:buNone/>
            </a:pPr>
            <a:r>
              <a:rPr lang="en-US" sz="1800"/>
              <a:t>1. ALU generates address</a:t>
            </a:r>
            <a:endParaRPr lang="en-US" sz="1800"/>
          </a:p>
          <a:p>
            <a:pPr marL="0" indent="0">
              <a:buNone/>
            </a:pPr>
            <a:r>
              <a:rPr lang="en-US" sz="1800"/>
              <a:t>2. Address goes to the</a:t>
            </a:r>
            <a:endParaRPr lang="en-US" sz="1800"/>
          </a:p>
          <a:p>
            <a:pPr marL="0" indent="0">
              <a:buNone/>
            </a:pPr>
            <a:r>
              <a:rPr lang="en-US" sz="1800"/>
              <a:t>    Memory Address Register</a:t>
            </a:r>
            <a:endParaRPr lang="en-US" sz="1800"/>
          </a:p>
          <a:p>
            <a:pPr marL="0" indent="0">
              <a:buNone/>
            </a:pPr>
            <a:endParaRPr lang="en-US" sz="18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16</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323</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solidFill>
                            <a:schemeClr val="tx1"/>
                          </a:solidFill>
                        </a:rPr>
                        <a:t>28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32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05473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3725545" y="161099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510405"/>
            <a:ext cx="2232660" cy="841375"/>
            <a:chOff x="5291" y="7782"/>
            <a:chExt cx="3516" cy="1325"/>
          </a:xfrm>
        </p:grpSpPr>
        <p:sp>
          <p:nvSpPr>
            <p:cNvPr id="8" name="矩形 7"/>
            <p:cNvSpPr/>
            <p:nvPr/>
          </p:nvSpPr>
          <p:spPr>
            <a:xfrm>
              <a:off x="5291" y="7782"/>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rgbClr val="FFFF00"/>
            </a:solidFill>
            <a:ln>
              <a:solidFill>
                <a:schemeClr val="tx1"/>
              </a:solidFill>
            </a:ln>
          </p:spPr>
          <p:txBody>
            <a:bodyPr wrap="square" rtlCol="0">
              <a:spAutoFit/>
            </a:bodyPr>
            <a:lstStyle/>
            <a:p>
              <a:r>
                <a:rPr lang="en-US" altLang="zh-CN"/>
                <a:t>              24</a:t>
              </a:r>
              <a:endParaRPr lang="en-US" altLang="zh-CN"/>
            </a:p>
          </p:txBody>
        </p:sp>
      </p:grpSp>
      <p:cxnSp>
        <p:nvCxnSpPr>
          <p:cNvPr id="32" name="直接箭头连接符 31"/>
          <p:cNvCxnSpPr/>
          <p:nvPr/>
        </p:nvCxnSpPr>
        <p:spPr>
          <a:xfrm>
            <a:off x="5088890" y="413321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6200000" flipV="1">
            <a:off x="2736850" y="3933825"/>
            <a:ext cx="3138805" cy="1320165"/>
          </a:xfrm>
          <a:prstGeom prst="bentConnector4">
            <a:avLst>
              <a:gd name="adj1" fmla="val -2832"/>
              <a:gd name="adj2" fmla="val 118038"/>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71720" y="5300980"/>
            <a:ext cx="0" cy="936625"/>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15036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735955" y="1268095"/>
            <a:ext cx="3384550" cy="3663367"/>
            <a:chOff x="9033" y="1997"/>
            <a:chExt cx="5330" cy="6394"/>
          </a:xfrm>
        </p:grpSpPr>
        <p:cxnSp>
          <p:nvCxnSpPr>
            <p:cNvPr id="29" name="直接箭头连接符 28"/>
            <p:cNvCxnSpPr>
              <a:stCxn id="25" idx="2"/>
              <a:endCxn id="27" idx="0"/>
            </p:cNvCxnSpPr>
            <p:nvPr/>
          </p:nvCxnSpPr>
          <p:spPr>
            <a:xfrm>
              <a:off x="11885" y="5139"/>
              <a:ext cx="11" cy="941"/>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9033" y="1997"/>
              <a:ext cx="5330" cy="6394"/>
              <a:chOff x="9033" y="1997"/>
              <a:chExt cx="5330" cy="6394"/>
            </a:xfrm>
          </p:grpSpPr>
          <p:grpSp>
            <p:nvGrpSpPr>
              <p:cNvPr id="17" name="组合 16"/>
              <p:cNvGrpSpPr/>
              <p:nvPr/>
            </p:nvGrpSpPr>
            <p:grpSpPr>
              <a:xfrm>
                <a:off x="9941" y="1997"/>
                <a:ext cx="3754" cy="1467"/>
                <a:chOff x="5291" y="7895"/>
                <a:chExt cx="3754" cy="1467"/>
              </a:xfrm>
            </p:grpSpPr>
            <p:sp>
              <p:nvSpPr>
                <p:cNvPr id="18" name="矩形 17"/>
                <p:cNvSpPr/>
                <p:nvPr/>
              </p:nvSpPr>
              <p:spPr>
                <a:xfrm>
                  <a:off x="5291" y="7895"/>
                  <a:ext cx="3754" cy="1467"/>
                </a:xfrm>
                <a:prstGeom prst="rect">
                  <a:avLst/>
                </a:prstGeom>
                <a:solidFill>
                  <a:srgbClr val="C00000">
                    <a:alpha val="20000"/>
                  </a:srgbClr>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518" y="7895"/>
                  <a:ext cx="3507" cy="645"/>
                </a:xfrm>
                <a:prstGeom prst="rect">
                  <a:avLst/>
                </a:prstGeom>
                <a:noFill/>
                <a:ln>
                  <a:noFill/>
                </a:ln>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
              <p:nvSpPr>
                <p:cNvPr id="20" name="文本框 19"/>
                <p:cNvSpPr txBox="1"/>
                <p:nvPr/>
              </p:nvSpPr>
              <p:spPr>
                <a:xfrm>
                  <a:off x="5600" y="8635"/>
                  <a:ext cx="3247" cy="580"/>
                </a:xfrm>
                <a:prstGeom prst="rect">
                  <a:avLst/>
                </a:prstGeom>
                <a:solidFill>
                  <a:schemeClr val="bg1"/>
                </a:solidFill>
                <a:ln>
                  <a:solidFill>
                    <a:schemeClr val="accent1">
                      <a:alpha val="20000"/>
                    </a:schemeClr>
                  </a:solidFill>
                </a:ln>
              </p:spPr>
              <p:txBody>
                <a:bodyPr wrap="square" rtlCol="0">
                  <a:spAutoFit/>
                </a:bodyPr>
                <a:lstStyle/>
                <a:p>
                  <a:endParaRPr lang="en-US" altLang="zh-CN"/>
                </a:p>
              </p:txBody>
            </p:sp>
          </p:grpSp>
          <p:cxnSp>
            <p:nvCxnSpPr>
              <p:cNvPr id="21" name="直接箭头连接符 20"/>
              <p:cNvCxnSpPr/>
              <p:nvPr/>
            </p:nvCxnSpPr>
            <p:spPr>
              <a:xfrm flipV="1">
                <a:off x="13683" y="2791"/>
                <a:ext cx="680" cy="1"/>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952" y="3819"/>
                <a:ext cx="3816" cy="1467"/>
                <a:chOff x="5291" y="7895"/>
                <a:chExt cx="3816" cy="1467"/>
              </a:xfrm>
            </p:grpSpPr>
            <p:sp>
              <p:nvSpPr>
                <p:cNvPr id="23" name="矩形 22"/>
                <p:cNvSpPr/>
                <p:nvPr/>
              </p:nvSpPr>
              <p:spPr>
                <a:xfrm>
                  <a:off x="5291" y="7895"/>
                  <a:ext cx="3754" cy="1467"/>
                </a:xfrm>
                <a:prstGeom prst="rect">
                  <a:avLst/>
                </a:prstGeom>
                <a:solidFill>
                  <a:srgbClr val="C00000">
                    <a:alpha val="20000"/>
                  </a:srgbClr>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96"/>
                </a:xfrm>
                <a:prstGeom prst="rect">
                  <a:avLst/>
                </a:prstGeom>
                <a:noFill/>
                <a:ln>
                  <a:noFill/>
                </a:ln>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chemeClr val="bg1"/>
                </a:solidFill>
                <a:ln>
                  <a:solidFill>
                    <a:schemeClr val="accent1">
                      <a:alpha val="20000"/>
                    </a:schemeClr>
                  </a:solidFill>
                </a:ln>
              </p:spPr>
              <p:txBody>
                <a:bodyPr wrap="square" rtlCol="0">
                  <a:spAutoFit/>
                </a:bodyPr>
                <a:lstStyle/>
                <a:p>
                  <a:endParaRPr lang="en-US" altLang="zh-CN"/>
                </a:p>
              </p:txBody>
            </p:sp>
          </p:grpSp>
          <p:cxnSp>
            <p:nvCxnSpPr>
              <p:cNvPr id="26" name="直接箭头连接符 25"/>
              <p:cNvCxnSpPr/>
              <p:nvPr/>
            </p:nvCxnSpPr>
            <p:spPr>
              <a:xfrm flipH="1">
                <a:off x="13675" y="4494"/>
                <a:ext cx="680" cy="26"/>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10478" y="6080"/>
                <a:ext cx="2835" cy="1473"/>
              </a:xfrm>
              <a:prstGeom prst="ellipse">
                <a:avLst/>
              </a:prstGeom>
              <a:solidFill>
                <a:srgbClr val="C00000">
                  <a:alpha val="20000"/>
                </a:srgbClr>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8" name="直接箭头连接符 27"/>
              <p:cNvCxnSpPr>
                <a:stCxn id="27" idx="3"/>
                <a:endCxn id="8" idx="3"/>
              </p:cNvCxnSpPr>
              <p:nvPr/>
            </p:nvCxnSpPr>
            <p:spPr>
              <a:xfrm flipH="1">
                <a:off x="9145" y="7337"/>
                <a:ext cx="1748" cy="1054"/>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9033" y="5657"/>
                <a:ext cx="1860" cy="639"/>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9940" y="2731"/>
                <a:ext cx="537" cy="4370"/>
              </a:xfrm>
              <a:prstGeom prst="bentConnector3">
                <a:avLst>
                  <a:gd name="adj1" fmla="val 169832"/>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grpSp>
      </p:grpSp>
      <p:cxnSp>
        <p:nvCxnSpPr>
          <p:cNvPr id="43" name="直接箭头连接符 42"/>
          <p:cNvCxnSpPr/>
          <p:nvPr/>
        </p:nvCxnSpPr>
        <p:spPr>
          <a:xfrm>
            <a:off x="4871720" y="5517515"/>
            <a:ext cx="1490345" cy="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a:stCxn id="40" idx="3"/>
          </p:cNvCxnSpPr>
          <p:nvPr/>
        </p:nvCxnSpPr>
        <p:spPr>
          <a:xfrm flipV="1">
            <a:off x="8716010" y="5179060"/>
            <a:ext cx="374650" cy="635"/>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4626391" y="4765675"/>
            <a:ext cx="4089619" cy="1154755"/>
            <a:chOff x="7251" y="8409"/>
            <a:chExt cx="6522" cy="2046"/>
          </a:xfrm>
        </p:grpSpPr>
        <p:grpSp>
          <p:nvGrpSpPr>
            <p:cNvPr id="31" name="组合 30"/>
            <p:cNvGrpSpPr/>
            <p:nvPr/>
          </p:nvGrpSpPr>
          <p:grpSpPr>
            <a:xfrm>
              <a:off x="10019" y="8409"/>
              <a:ext cx="3754" cy="1467"/>
              <a:chOff x="10019" y="8409"/>
              <a:chExt cx="3754" cy="1467"/>
            </a:xfrm>
          </p:grpSpPr>
          <p:sp>
            <p:nvSpPr>
              <p:cNvPr id="40" name="矩形 39"/>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10246" y="8409"/>
                <a:ext cx="3507" cy="707"/>
              </a:xfrm>
              <a:prstGeom prst="rect">
                <a:avLst/>
              </a:prstGeom>
              <a:solidFill>
                <a:srgbClr val="7030A0"/>
              </a:solidFill>
              <a:ln>
                <a:solidFill>
                  <a:schemeClr val="accent1">
                    <a:alpha val="20000"/>
                  </a:schemeClr>
                </a:solidFill>
              </a:ln>
            </p:spPr>
            <p:txBody>
              <a:bodyPr wrap="square" rtlCol="0">
                <a:spAutoFit/>
              </a:bodyPr>
              <a:lstStyle/>
              <a:p>
                <a:r>
                  <a:rPr lang="en-US" altLang="zh-CN" sz="2000" b="1">
                    <a:solidFill>
                      <a:schemeClr val="bg1"/>
                    </a:solidFill>
                  </a:rPr>
                  <a:t>Memory Address</a:t>
                </a:r>
                <a:endParaRPr lang="en-US" altLang="zh-CN" sz="2000" b="1">
                  <a:solidFill>
                    <a:schemeClr val="bg1"/>
                  </a:solidFill>
                </a:endParaRPr>
              </a:p>
            </p:txBody>
          </p:sp>
          <p:sp>
            <p:nvSpPr>
              <p:cNvPr id="42" name="文本框 41"/>
              <p:cNvSpPr txBox="1"/>
              <p:nvPr/>
            </p:nvSpPr>
            <p:spPr>
              <a:xfrm>
                <a:off x="10328" y="9149"/>
                <a:ext cx="3247" cy="653"/>
              </a:xfrm>
              <a:prstGeom prst="rect">
                <a:avLst/>
              </a:prstGeom>
              <a:solidFill>
                <a:schemeClr val="bg1"/>
              </a:solidFill>
              <a:ln>
                <a:solidFill>
                  <a:schemeClr val="accent1">
                    <a:alpha val="20000"/>
                  </a:schemeClr>
                </a:solidFill>
              </a:ln>
            </p:spPr>
            <p:txBody>
              <a:bodyPr wrap="square" rtlCol="0">
                <a:spAutoFit/>
              </a:bodyPr>
              <a:lstStyle/>
              <a:p>
                <a:r>
                  <a:rPr lang="en-US" altLang="zh-CN"/>
                  <a:t>        Data address</a:t>
                </a:r>
                <a:endParaRPr lang="en-US" altLang="zh-CN"/>
              </a:p>
            </p:txBody>
          </p:sp>
        </p:grpSp>
        <p:sp>
          <p:nvSpPr>
            <p:cNvPr id="45" name="文本框 44"/>
            <p:cNvSpPr txBox="1"/>
            <p:nvPr/>
          </p:nvSpPr>
          <p:spPr>
            <a:xfrm>
              <a:off x="7251" y="9802"/>
              <a:ext cx="677" cy="653"/>
            </a:xfrm>
            <a:prstGeom prst="rect">
              <a:avLst/>
            </a:prstGeom>
            <a:solidFill>
              <a:srgbClr val="FFFF00"/>
            </a:solidFill>
            <a:ln>
              <a:solidFill>
                <a:schemeClr val="tx1"/>
              </a:solidFill>
            </a:ln>
          </p:spPr>
          <p:txBody>
            <a:bodyPr wrap="square" rtlCol="0">
              <a:spAutoFit/>
            </a:bodyPr>
            <a:lstStyle/>
            <a:p>
              <a:r>
                <a:rPr lang="en-US" altLang="zh-CN"/>
                <a:t>24</a:t>
              </a:r>
              <a:endParaRPr lang="en-US" altLang="zh-CN"/>
            </a:p>
          </p:txBody>
        </p:sp>
      </p:gr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Transfers</a:t>
            </a:r>
            <a:endParaRPr lang="en-US" dirty="0"/>
          </a:p>
        </p:txBody>
      </p:sp>
      <p:sp>
        <p:nvSpPr>
          <p:cNvPr id="3" name="Content Placeholder 2"/>
          <p:cNvSpPr>
            <a:spLocks noGrp="1"/>
          </p:cNvSpPr>
          <p:nvPr>
            <p:ph idx="1"/>
          </p:nvPr>
        </p:nvSpPr>
        <p:spPr>
          <a:xfrm>
            <a:off x="609600" y="1340769"/>
            <a:ext cx="10972800" cy="5040560"/>
          </a:xfrm>
        </p:spPr>
        <p:txBody>
          <a:bodyPr/>
          <a:lstStyle/>
          <a:p>
            <a:pPr marL="0" indent="0">
              <a:buNone/>
            </a:pPr>
            <a:r>
              <a:rPr lang="en-US" sz="1800"/>
              <a:t>1. ALU generates address</a:t>
            </a:r>
            <a:endParaRPr lang="en-US" sz="1800"/>
          </a:p>
          <a:p>
            <a:pPr marL="0" indent="0">
              <a:buNone/>
            </a:pPr>
            <a:r>
              <a:rPr lang="en-US" sz="1800"/>
              <a:t>2. Address goes to the</a:t>
            </a:r>
            <a:endParaRPr lang="en-US" sz="1800"/>
          </a:p>
          <a:p>
            <a:pPr marL="0" indent="0">
              <a:buNone/>
            </a:pPr>
            <a:r>
              <a:rPr lang="en-US" sz="1800"/>
              <a:t>    Memory Address Register</a:t>
            </a:r>
            <a:endParaRPr lang="en-US" sz="1800"/>
          </a:p>
          <a:p>
            <a:pPr marL="0" indent="0">
              <a:buNone/>
            </a:pPr>
            <a:endParaRPr lang="en-US" sz="18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16</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323</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solidFill>
                            <a:schemeClr val="tx1"/>
                          </a:solidFill>
                        </a:rPr>
                        <a:t>28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32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05473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3725545" y="161099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510405"/>
            <a:ext cx="2232660" cy="841375"/>
            <a:chOff x="5291" y="7782"/>
            <a:chExt cx="3516" cy="1325"/>
          </a:xfrm>
        </p:grpSpPr>
        <p:sp>
          <p:nvSpPr>
            <p:cNvPr id="8" name="矩形 7"/>
            <p:cNvSpPr/>
            <p:nvPr/>
          </p:nvSpPr>
          <p:spPr>
            <a:xfrm>
              <a:off x="5291" y="7782"/>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rgbClr val="FFFF00"/>
            </a:solidFill>
            <a:ln>
              <a:solidFill>
                <a:schemeClr val="tx1"/>
              </a:solidFill>
            </a:ln>
          </p:spPr>
          <p:txBody>
            <a:bodyPr wrap="square" rtlCol="0">
              <a:spAutoFit/>
            </a:bodyPr>
            <a:lstStyle/>
            <a:p>
              <a:r>
                <a:rPr lang="en-US" altLang="zh-CN"/>
                <a:t>              24</a:t>
              </a:r>
              <a:endParaRPr lang="en-US" altLang="zh-CN"/>
            </a:p>
          </p:txBody>
        </p:sp>
      </p:grpSp>
      <p:cxnSp>
        <p:nvCxnSpPr>
          <p:cNvPr id="32" name="直接箭头连接符 31"/>
          <p:cNvCxnSpPr/>
          <p:nvPr/>
        </p:nvCxnSpPr>
        <p:spPr>
          <a:xfrm>
            <a:off x="5088890" y="413321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6200000" flipV="1">
            <a:off x="2736850" y="3933825"/>
            <a:ext cx="3138805" cy="1320165"/>
          </a:xfrm>
          <a:prstGeom prst="bentConnector4">
            <a:avLst>
              <a:gd name="adj1" fmla="val -2832"/>
              <a:gd name="adj2" fmla="val 118038"/>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71720" y="5300980"/>
            <a:ext cx="0" cy="936625"/>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15036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735955" y="1268095"/>
            <a:ext cx="3384550" cy="3663367"/>
            <a:chOff x="9033" y="1997"/>
            <a:chExt cx="5330" cy="6394"/>
          </a:xfrm>
        </p:grpSpPr>
        <p:cxnSp>
          <p:nvCxnSpPr>
            <p:cNvPr id="29" name="直接箭头连接符 28"/>
            <p:cNvCxnSpPr>
              <a:stCxn id="25" idx="2"/>
              <a:endCxn id="27" idx="0"/>
            </p:cNvCxnSpPr>
            <p:nvPr/>
          </p:nvCxnSpPr>
          <p:spPr>
            <a:xfrm>
              <a:off x="11885" y="5139"/>
              <a:ext cx="11" cy="941"/>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9033" y="1997"/>
              <a:ext cx="5330" cy="6394"/>
              <a:chOff x="9033" y="1997"/>
              <a:chExt cx="5330" cy="6394"/>
            </a:xfrm>
          </p:grpSpPr>
          <p:grpSp>
            <p:nvGrpSpPr>
              <p:cNvPr id="17" name="组合 16"/>
              <p:cNvGrpSpPr/>
              <p:nvPr/>
            </p:nvGrpSpPr>
            <p:grpSpPr>
              <a:xfrm>
                <a:off x="9941" y="1997"/>
                <a:ext cx="3754" cy="1467"/>
                <a:chOff x="5291" y="7895"/>
                <a:chExt cx="3754" cy="1467"/>
              </a:xfrm>
            </p:grpSpPr>
            <p:sp>
              <p:nvSpPr>
                <p:cNvPr id="18" name="矩形 17"/>
                <p:cNvSpPr/>
                <p:nvPr/>
              </p:nvSpPr>
              <p:spPr>
                <a:xfrm>
                  <a:off x="5291" y="7895"/>
                  <a:ext cx="3754" cy="1467"/>
                </a:xfrm>
                <a:prstGeom prst="rect">
                  <a:avLst/>
                </a:prstGeom>
                <a:solidFill>
                  <a:srgbClr val="C00000">
                    <a:alpha val="20000"/>
                  </a:srgbClr>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518" y="7895"/>
                  <a:ext cx="3507" cy="645"/>
                </a:xfrm>
                <a:prstGeom prst="rect">
                  <a:avLst/>
                </a:prstGeom>
                <a:noFill/>
                <a:ln>
                  <a:noFill/>
                </a:ln>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
              <p:nvSpPr>
                <p:cNvPr id="20" name="文本框 19"/>
                <p:cNvSpPr txBox="1"/>
                <p:nvPr/>
              </p:nvSpPr>
              <p:spPr>
                <a:xfrm>
                  <a:off x="5600" y="8635"/>
                  <a:ext cx="3247" cy="580"/>
                </a:xfrm>
                <a:prstGeom prst="rect">
                  <a:avLst/>
                </a:prstGeom>
                <a:solidFill>
                  <a:schemeClr val="bg1"/>
                </a:solidFill>
                <a:ln>
                  <a:solidFill>
                    <a:schemeClr val="accent1">
                      <a:alpha val="20000"/>
                    </a:schemeClr>
                  </a:solidFill>
                </a:ln>
              </p:spPr>
              <p:txBody>
                <a:bodyPr wrap="square" rtlCol="0">
                  <a:spAutoFit/>
                </a:bodyPr>
                <a:lstStyle/>
                <a:p>
                  <a:endParaRPr lang="en-US" altLang="zh-CN"/>
                </a:p>
              </p:txBody>
            </p:sp>
          </p:grpSp>
          <p:cxnSp>
            <p:nvCxnSpPr>
              <p:cNvPr id="21" name="直接箭头连接符 20"/>
              <p:cNvCxnSpPr/>
              <p:nvPr/>
            </p:nvCxnSpPr>
            <p:spPr>
              <a:xfrm flipV="1">
                <a:off x="13683" y="2791"/>
                <a:ext cx="680" cy="1"/>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952" y="3819"/>
                <a:ext cx="3816" cy="1467"/>
                <a:chOff x="5291" y="7895"/>
                <a:chExt cx="3816" cy="1467"/>
              </a:xfrm>
            </p:grpSpPr>
            <p:sp>
              <p:nvSpPr>
                <p:cNvPr id="23" name="矩形 22"/>
                <p:cNvSpPr/>
                <p:nvPr/>
              </p:nvSpPr>
              <p:spPr>
                <a:xfrm>
                  <a:off x="5291" y="7895"/>
                  <a:ext cx="3754" cy="1467"/>
                </a:xfrm>
                <a:prstGeom prst="rect">
                  <a:avLst/>
                </a:prstGeom>
                <a:solidFill>
                  <a:srgbClr val="C00000">
                    <a:alpha val="20000"/>
                  </a:srgbClr>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96"/>
                </a:xfrm>
                <a:prstGeom prst="rect">
                  <a:avLst/>
                </a:prstGeom>
                <a:noFill/>
                <a:ln>
                  <a:noFill/>
                </a:ln>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chemeClr val="bg1"/>
                </a:solidFill>
                <a:ln>
                  <a:solidFill>
                    <a:schemeClr val="accent1">
                      <a:alpha val="20000"/>
                    </a:schemeClr>
                  </a:solidFill>
                </a:ln>
              </p:spPr>
              <p:txBody>
                <a:bodyPr wrap="square" rtlCol="0">
                  <a:spAutoFit/>
                </a:bodyPr>
                <a:lstStyle/>
                <a:p>
                  <a:endParaRPr lang="en-US" altLang="zh-CN"/>
                </a:p>
              </p:txBody>
            </p:sp>
          </p:grpSp>
          <p:cxnSp>
            <p:nvCxnSpPr>
              <p:cNvPr id="26" name="直接箭头连接符 25"/>
              <p:cNvCxnSpPr/>
              <p:nvPr/>
            </p:nvCxnSpPr>
            <p:spPr>
              <a:xfrm flipH="1">
                <a:off x="13675" y="4494"/>
                <a:ext cx="680" cy="26"/>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10478" y="6080"/>
                <a:ext cx="2835" cy="1473"/>
              </a:xfrm>
              <a:prstGeom prst="ellipse">
                <a:avLst/>
              </a:prstGeom>
              <a:solidFill>
                <a:srgbClr val="C00000">
                  <a:alpha val="20000"/>
                </a:srgbClr>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8" name="直接箭头连接符 27"/>
              <p:cNvCxnSpPr>
                <a:stCxn id="27" idx="3"/>
                <a:endCxn id="8" idx="3"/>
              </p:cNvCxnSpPr>
              <p:nvPr/>
            </p:nvCxnSpPr>
            <p:spPr>
              <a:xfrm flipH="1">
                <a:off x="9145" y="7337"/>
                <a:ext cx="1748" cy="1054"/>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9033" y="5657"/>
                <a:ext cx="1860" cy="639"/>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9940" y="2731"/>
                <a:ext cx="537" cy="4370"/>
              </a:xfrm>
              <a:prstGeom prst="bentConnector3">
                <a:avLst>
                  <a:gd name="adj1" fmla="val 169832"/>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grpSp>
      </p:grpSp>
      <p:cxnSp>
        <p:nvCxnSpPr>
          <p:cNvPr id="43" name="直接箭头连接符 42"/>
          <p:cNvCxnSpPr/>
          <p:nvPr/>
        </p:nvCxnSpPr>
        <p:spPr>
          <a:xfrm>
            <a:off x="4871720" y="5517515"/>
            <a:ext cx="1490345" cy="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a:stCxn id="40" idx="3"/>
          </p:cNvCxnSpPr>
          <p:nvPr/>
        </p:nvCxnSpPr>
        <p:spPr>
          <a:xfrm flipV="1">
            <a:off x="8716010" y="5179060"/>
            <a:ext cx="374650" cy="635"/>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6362065" y="4765675"/>
            <a:ext cx="2353945" cy="827969"/>
            <a:chOff x="10019" y="8409"/>
            <a:chExt cx="3754" cy="1467"/>
          </a:xfrm>
        </p:grpSpPr>
        <p:grpSp>
          <p:nvGrpSpPr>
            <p:cNvPr id="31" name="组合 30"/>
            <p:cNvGrpSpPr/>
            <p:nvPr/>
          </p:nvGrpSpPr>
          <p:grpSpPr>
            <a:xfrm>
              <a:off x="10019" y="8409"/>
              <a:ext cx="3754" cy="1467"/>
              <a:chOff x="10019" y="8409"/>
              <a:chExt cx="3754" cy="1467"/>
            </a:xfrm>
          </p:grpSpPr>
          <p:sp>
            <p:nvSpPr>
              <p:cNvPr id="40" name="矩形 39"/>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10246" y="8409"/>
                <a:ext cx="3507" cy="707"/>
              </a:xfrm>
              <a:prstGeom prst="rect">
                <a:avLst/>
              </a:prstGeom>
              <a:solidFill>
                <a:srgbClr val="7030A0"/>
              </a:solidFill>
              <a:ln>
                <a:solidFill>
                  <a:schemeClr val="accent1">
                    <a:alpha val="20000"/>
                  </a:schemeClr>
                </a:solidFill>
              </a:ln>
            </p:spPr>
            <p:txBody>
              <a:bodyPr wrap="square" rtlCol="0">
                <a:spAutoFit/>
              </a:bodyPr>
              <a:lstStyle/>
              <a:p>
                <a:r>
                  <a:rPr lang="en-US" altLang="zh-CN" sz="2000" b="1">
                    <a:solidFill>
                      <a:schemeClr val="bg1"/>
                    </a:solidFill>
                  </a:rPr>
                  <a:t>Memory Address</a:t>
                </a:r>
                <a:endParaRPr lang="en-US" altLang="zh-CN" sz="2000" b="1">
                  <a:solidFill>
                    <a:schemeClr val="bg1"/>
                  </a:solidFill>
                </a:endParaRPr>
              </a:p>
            </p:txBody>
          </p:sp>
          <p:sp>
            <p:nvSpPr>
              <p:cNvPr id="42" name="文本框 41"/>
              <p:cNvSpPr txBox="1"/>
              <p:nvPr/>
            </p:nvSpPr>
            <p:spPr>
              <a:xfrm>
                <a:off x="10328" y="9149"/>
                <a:ext cx="3247" cy="653"/>
              </a:xfrm>
              <a:prstGeom prst="rect">
                <a:avLst/>
              </a:prstGeom>
              <a:solidFill>
                <a:schemeClr val="bg1"/>
              </a:solidFill>
              <a:ln>
                <a:solidFill>
                  <a:schemeClr val="accent1">
                    <a:alpha val="20000"/>
                  </a:schemeClr>
                </a:solidFill>
              </a:ln>
            </p:spPr>
            <p:txBody>
              <a:bodyPr wrap="square" rtlCol="0">
                <a:spAutoFit/>
              </a:bodyPr>
              <a:lstStyle/>
              <a:p>
                <a:r>
                  <a:rPr lang="en-US" altLang="zh-CN"/>
                  <a:t>        Data address</a:t>
                </a:r>
                <a:endParaRPr lang="en-US" altLang="zh-CN"/>
              </a:p>
            </p:txBody>
          </p:sp>
        </p:grpSp>
        <p:sp>
          <p:nvSpPr>
            <p:cNvPr id="45" name="文本框 44"/>
            <p:cNvSpPr txBox="1"/>
            <p:nvPr/>
          </p:nvSpPr>
          <p:spPr>
            <a:xfrm>
              <a:off x="11606" y="9117"/>
              <a:ext cx="677" cy="653"/>
            </a:xfrm>
            <a:prstGeom prst="rect">
              <a:avLst/>
            </a:prstGeom>
            <a:solidFill>
              <a:srgbClr val="FFFF00"/>
            </a:solidFill>
            <a:ln>
              <a:solidFill>
                <a:schemeClr val="tx1"/>
              </a:solidFill>
            </a:ln>
          </p:spPr>
          <p:txBody>
            <a:bodyPr wrap="square" rtlCol="0">
              <a:spAutoFit/>
            </a:bodyPr>
            <a:lstStyle/>
            <a:p>
              <a:r>
                <a:rPr lang="en-US" altLang="zh-CN"/>
                <a:t>24</a:t>
              </a:r>
              <a:endParaRPr lang="en-US" altLang="zh-CN"/>
            </a:p>
          </p:txBody>
        </p:sp>
      </p:gr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Transfers</a:t>
            </a:r>
            <a:endParaRPr lang="en-US" dirty="0"/>
          </a:p>
        </p:txBody>
      </p:sp>
      <p:sp>
        <p:nvSpPr>
          <p:cNvPr id="3" name="Content Placeholder 2"/>
          <p:cNvSpPr>
            <a:spLocks noGrp="1"/>
          </p:cNvSpPr>
          <p:nvPr>
            <p:ph idx="1"/>
          </p:nvPr>
        </p:nvSpPr>
        <p:spPr>
          <a:xfrm>
            <a:off x="609600" y="1340769"/>
            <a:ext cx="10972800" cy="5040560"/>
          </a:xfrm>
        </p:spPr>
        <p:txBody>
          <a:bodyPr/>
          <a:lstStyle/>
          <a:p>
            <a:pPr marL="0" indent="0">
              <a:buNone/>
            </a:pPr>
            <a:r>
              <a:rPr lang="en-US" sz="1800"/>
              <a:t>1. ALU generates address</a:t>
            </a:r>
            <a:endParaRPr lang="en-US" sz="1800"/>
          </a:p>
          <a:p>
            <a:pPr marL="0" indent="0">
              <a:buNone/>
            </a:pPr>
            <a:r>
              <a:rPr lang="en-US" sz="1800"/>
              <a:t>2. Address goes to the</a:t>
            </a:r>
            <a:endParaRPr lang="en-US" sz="1800"/>
          </a:p>
          <a:p>
            <a:pPr marL="0" indent="0">
              <a:buNone/>
            </a:pPr>
            <a:r>
              <a:rPr lang="en-US" sz="1800"/>
              <a:t>    Memory Address Register</a:t>
            </a:r>
            <a:endParaRPr lang="en-US" sz="1800"/>
          </a:p>
          <a:p>
            <a:pPr marL="0" indent="0">
              <a:buNone/>
            </a:pPr>
            <a:r>
              <a:rPr lang="en-US" sz="1800">
                <a:sym typeface="+mn-ea"/>
              </a:rPr>
              <a:t>3. Results to/from memory</a:t>
            </a:r>
            <a:endParaRPr lang="en-US" sz="1800"/>
          </a:p>
          <a:p>
            <a:pPr marL="0" indent="0">
              <a:buNone/>
            </a:pPr>
            <a:r>
              <a:rPr lang="en-US" sz="1800">
                <a:sym typeface="+mn-ea"/>
              </a:rPr>
              <a:t>    are stored in the Memory </a:t>
            </a:r>
            <a:endParaRPr lang="en-US" sz="1800">
              <a:sym typeface="+mn-ea"/>
            </a:endParaRPr>
          </a:p>
          <a:p>
            <a:pPr marL="0" indent="0">
              <a:buNone/>
            </a:pPr>
            <a:r>
              <a:rPr lang="en-US" sz="1800">
                <a:sym typeface="+mn-ea"/>
              </a:rPr>
              <a:t>    Data Register</a:t>
            </a:r>
            <a:endParaRPr lang="en-US" sz="1800"/>
          </a:p>
          <a:p>
            <a:pPr marL="0" indent="0">
              <a:buNone/>
            </a:pPr>
            <a:endParaRPr lang="en-US" sz="18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16</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323</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solidFill>
                            <a:schemeClr val="tx1"/>
                          </a:solidFill>
                        </a:rPr>
                        <a:t>28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32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05473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3725545" y="161099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510405"/>
            <a:ext cx="2232660" cy="841375"/>
            <a:chOff x="5291" y="7782"/>
            <a:chExt cx="3516" cy="1325"/>
          </a:xfrm>
        </p:grpSpPr>
        <p:sp>
          <p:nvSpPr>
            <p:cNvPr id="8" name="矩形 7"/>
            <p:cNvSpPr/>
            <p:nvPr/>
          </p:nvSpPr>
          <p:spPr>
            <a:xfrm>
              <a:off x="5291" y="7782"/>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rgbClr val="FFFF00"/>
            </a:solidFill>
            <a:ln>
              <a:solidFill>
                <a:schemeClr val="tx1"/>
              </a:solidFill>
            </a:ln>
          </p:spPr>
          <p:txBody>
            <a:bodyPr wrap="square" rtlCol="0">
              <a:spAutoFit/>
            </a:bodyPr>
            <a:lstStyle/>
            <a:p>
              <a:r>
                <a:rPr lang="en-US" altLang="zh-CN"/>
                <a:t>              24</a:t>
              </a:r>
              <a:endParaRPr lang="en-US" altLang="zh-CN"/>
            </a:p>
          </p:txBody>
        </p:sp>
      </p:grpSp>
      <p:cxnSp>
        <p:nvCxnSpPr>
          <p:cNvPr id="32" name="直接箭头连接符 31"/>
          <p:cNvCxnSpPr/>
          <p:nvPr/>
        </p:nvCxnSpPr>
        <p:spPr>
          <a:xfrm>
            <a:off x="5088890" y="413321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6200000" flipV="1">
            <a:off x="2736850" y="3933825"/>
            <a:ext cx="3138805" cy="1320165"/>
          </a:xfrm>
          <a:prstGeom prst="bentConnector4">
            <a:avLst>
              <a:gd name="adj1" fmla="val -2832"/>
              <a:gd name="adj2" fmla="val 118038"/>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71720" y="5300980"/>
            <a:ext cx="0" cy="936625"/>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15036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735955" y="1268095"/>
            <a:ext cx="3384550" cy="3663367"/>
            <a:chOff x="9033" y="1997"/>
            <a:chExt cx="5330" cy="6394"/>
          </a:xfrm>
        </p:grpSpPr>
        <p:cxnSp>
          <p:nvCxnSpPr>
            <p:cNvPr id="29" name="直接箭头连接符 28"/>
            <p:cNvCxnSpPr>
              <a:stCxn id="25" idx="2"/>
              <a:endCxn id="27" idx="0"/>
            </p:cNvCxnSpPr>
            <p:nvPr/>
          </p:nvCxnSpPr>
          <p:spPr>
            <a:xfrm>
              <a:off x="11885" y="5139"/>
              <a:ext cx="11" cy="941"/>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9033" y="1997"/>
              <a:ext cx="5330" cy="6394"/>
              <a:chOff x="9033" y="1997"/>
              <a:chExt cx="5330" cy="6394"/>
            </a:xfrm>
          </p:grpSpPr>
          <p:grpSp>
            <p:nvGrpSpPr>
              <p:cNvPr id="17" name="组合 16"/>
              <p:cNvGrpSpPr/>
              <p:nvPr/>
            </p:nvGrpSpPr>
            <p:grpSpPr>
              <a:xfrm>
                <a:off x="9941" y="1997"/>
                <a:ext cx="3754" cy="1467"/>
                <a:chOff x="5291" y="7895"/>
                <a:chExt cx="3754" cy="1467"/>
              </a:xfrm>
            </p:grpSpPr>
            <p:sp>
              <p:nvSpPr>
                <p:cNvPr id="18" name="矩形 17"/>
                <p:cNvSpPr/>
                <p:nvPr/>
              </p:nvSpPr>
              <p:spPr>
                <a:xfrm>
                  <a:off x="5291" y="7895"/>
                  <a:ext cx="3754" cy="1467"/>
                </a:xfrm>
                <a:prstGeom prst="rect">
                  <a:avLst/>
                </a:prstGeom>
                <a:solidFill>
                  <a:srgbClr val="C00000">
                    <a:alpha val="20000"/>
                  </a:srgbClr>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518" y="7895"/>
                  <a:ext cx="3507" cy="645"/>
                </a:xfrm>
                <a:prstGeom prst="rect">
                  <a:avLst/>
                </a:prstGeom>
                <a:noFill/>
                <a:ln>
                  <a:noFill/>
                </a:ln>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
              <p:nvSpPr>
                <p:cNvPr id="20" name="文本框 19"/>
                <p:cNvSpPr txBox="1"/>
                <p:nvPr/>
              </p:nvSpPr>
              <p:spPr>
                <a:xfrm>
                  <a:off x="5600" y="8635"/>
                  <a:ext cx="3247" cy="580"/>
                </a:xfrm>
                <a:prstGeom prst="rect">
                  <a:avLst/>
                </a:prstGeom>
                <a:solidFill>
                  <a:schemeClr val="bg1"/>
                </a:solidFill>
                <a:ln>
                  <a:solidFill>
                    <a:schemeClr val="accent1">
                      <a:alpha val="20000"/>
                    </a:schemeClr>
                  </a:solidFill>
                </a:ln>
              </p:spPr>
              <p:txBody>
                <a:bodyPr wrap="square" rtlCol="0">
                  <a:spAutoFit/>
                </a:bodyPr>
                <a:lstStyle/>
                <a:p>
                  <a:endParaRPr lang="en-US" altLang="zh-CN"/>
                </a:p>
              </p:txBody>
            </p:sp>
          </p:grpSp>
          <p:cxnSp>
            <p:nvCxnSpPr>
              <p:cNvPr id="21" name="直接箭头连接符 20"/>
              <p:cNvCxnSpPr/>
              <p:nvPr/>
            </p:nvCxnSpPr>
            <p:spPr>
              <a:xfrm flipV="1">
                <a:off x="13683" y="2791"/>
                <a:ext cx="680" cy="1"/>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952" y="3819"/>
                <a:ext cx="3816" cy="1467"/>
                <a:chOff x="5291" y="7895"/>
                <a:chExt cx="3816" cy="1467"/>
              </a:xfrm>
            </p:grpSpPr>
            <p:sp>
              <p:nvSpPr>
                <p:cNvPr id="23" name="矩形 22"/>
                <p:cNvSpPr/>
                <p:nvPr/>
              </p:nvSpPr>
              <p:spPr>
                <a:xfrm>
                  <a:off x="5291" y="7895"/>
                  <a:ext cx="3754" cy="1467"/>
                </a:xfrm>
                <a:prstGeom prst="rect">
                  <a:avLst/>
                </a:prstGeom>
                <a:solidFill>
                  <a:srgbClr val="C00000">
                    <a:alpha val="20000"/>
                  </a:srgbClr>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96"/>
                </a:xfrm>
                <a:prstGeom prst="rect">
                  <a:avLst/>
                </a:prstGeom>
                <a:noFill/>
                <a:ln>
                  <a:noFill/>
                </a:ln>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chemeClr val="bg1"/>
                </a:solidFill>
                <a:ln>
                  <a:solidFill>
                    <a:schemeClr val="accent1">
                      <a:alpha val="20000"/>
                    </a:schemeClr>
                  </a:solidFill>
                </a:ln>
              </p:spPr>
              <p:txBody>
                <a:bodyPr wrap="square" rtlCol="0">
                  <a:spAutoFit/>
                </a:bodyPr>
                <a:lstStyle/>
                <a:p>
                  <a:endParaRPr lang="en-US" altLang="zh-CN"/>
                </a:p>
              </p:txBody>
            </p:sp>
          </p:grpSp>
          <p:cxnSp>
            <p:nvCxnSpPr>
              <p:cNvPr id="26" name="直接箭头连接符 25"/>
              <p:cNvCxnSpPr/>
              <p:nvPr/>
            </p:nvCxnSpPr>
            <p:spPr>
              <a:xfrm flipH="1">
                <a:off x="13675" y="4494"/>
                <a:ext cx="680" cy="26"/>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10478" y="6080"/>
                <a:ext cx="2835" cy="1473"/>
              </a:xfrm>
              <a:prstGeom prst="ellipse">
                <a:avLst/>
              </a:prstGeom>
              <a:solidFill>
                <a:srgbClr val="C00000">
                  <a:alpha val="20000"/>
                </a:srgbClr>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8" name="直接箭头连接符 27"/>
              <p:cNvCxnSpPr>
                <a:stCxn id="27" idx="3"/>
                <a:endCxn id="8" idx="3"/>
              </p:cNvCxnSpPr>
              <p:nvPr/>
            </p:nvCxnSpPr>
            <p:spPr>
              <a:xfrm flipH="1">
                <a:off x="9145" y="7337"/>
                <a:ext cx="1748" cy="1054"/>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9033" y="5657"/>
                <a:ext cx="1860" cy="639"/>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9940" y="2731"/>
                <a:ext cx="537" cy="4370"/>
              </a:xfrm>
              <a:prstGeom prst="bentConnector3">
                <a:avLst>
                  <a:gd name="adj1" fmla="val 169832"/>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grpSp>
      </p:grpSp>
      <p:cxnSp>
        <p:nvCxnSpPr>
          <p:cNvPr id="43" name="直接箭头连接符 42"/>
          <p:cNvCxnSpPr/>
          <p:nvPr/>
        </p:nvCxnSpPr>
        <p:spPr>
          <a:xfrm>
            <a:off x="4871720" y="5517515"/>
            <a:ext cx="1490345" cy="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a:stCxn id="40" idx="3"/>
          </p:cNvCxnSpPr>
          <p:nvPr/>
        </p:nvCxnSpPr>
        <p:spPr>
          <a:xfrm flipV="1">
            <a:off x="8716010" y="5179060"/>
            <a:ext cx="374650" cy="635"/>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6362065" y="4765675"/>
            <a:ext cx="2353945" cy="827969"/>
            <a:chOff x="10019" y="8409"/>
            <a:chExt cx="3754" cy="1467"/>
          </a:xfrm>
        </p:grpSpPr>
        <p:grpSp>
          <p:nvGrpSpPr>
            <p:cNvPr id="31" name="组合 30"/>
            <p:cNvGrpSpPr/>
            <p:nvPr/>
          </p:nvGrpSpPr>
          <p:grpSpPr>
            <a:xfrm>
              <a:off x="10019" y="8409"/>
              <a:ext cx="3754" cy="1467"/>
              <a:chOff x="10019" y="8409"/>
              <a:chExt cx="3754" cy="1467"/>
            </a:xfrm>
          </p:grpSpPr>
          <p:sp>
            <p:nvSpPr>
              <p:cNvPr id="40" name="矩形 39"/>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10246" y="8409"/>
                <a:ext cx="3507" cy="707"/>
              </a:xfrm>
              <a:prstGeom prst="rect">
                <a:avLst/>
              </a:prstGeom>
              <a:solidFill>
                <a:srgbClr val="7030A0"/>
              </a:solidFill>
              <a:ln>
                <a:solidFill>
                  <a:schemeClr val="accent1">
                    <a:alpha val="20000"/>
                  </a:schemeClr>
                </a:solidFill>
              </a:ln>
            </p:spPr>
            <p:txBody>
              <a:bodyPr wrap="square" rtlCol="0">
                <a:spAutoFit/>
              </a:bodyPr>
              <a:lstStyle/>
              <a:p>
                <a:r>
                  <a:rPr lang="en-US" altLang="zh-CN" sz="2000" b="1">
                    <a:solidFill>
                      <a:schemeClr val="bg1"/>
                    </a:solidFill>
                  </a:rPr>
                  <a:t>Memory Address</a:t>
                </a:r>
                <a:endParaRPr lang="en-US" altLang="zh-CN" sz="2000" b="1">
                  <a:solidFill>
                    <a:schemeClr val="bg1"/>
                  </a:solidFill>
                </a:endParaRPr>
              </a:p>
            </p:txBody>
          </p:sp>
          <p:sp>
            <p:nvSpPr>
              <p:cNvPr id="42" name="文本框 41"/>
              <p:cNvSpPr txBox="1"/>
              <p:nvPr/>
            </p:nvSpPr>
            <p:spPr>
              <a:xfrm>
                <a:off x="10328" y="9149"/>
                <a:ext cx="3247" cy="653"/>
              </a:xfrm>
              <a:prstGeom prst="rect">
                <a:avLst/>
              </a:prstGeom>
              <a:solidFill>
                <a:schemeClr val="bg1"/>
              </a:solidFill>
              <a:ln>
                <a:solidFill>
                  <a:schemeClr val="accent1">
                    <a:alpha val="20000"/>
                  </a:schemeClr>
                </a:solidFill>
              </a:ln>
            </p:spPr>
            <p:txBody>
              <a:bodyPr wrap="square" rtlCol="0">
                <a:spAutoFit/>
              </a:bodyPr>
              <a:lstStyle/>
              <a:p>
                <a:r>
                  <a:rPr lang="en-US" altLang="zh-CN"/>
                  <a:t>        Data address</a:t>
                </a:r>
                <a:endParaRPr lang="en-US" altLang="zh-CN"/>
              </a:p>
            </p:txBody>
          </p:sp>
        </p:grpSp>
        <p:sp>
          <p:nvSpPr>
            <p:cNvPr id="45" name="文本框 44"/>
            <p:cNvSpPr txBox="1"/>
            <p:nvPr/>
          </p:nvSpPr>
          <p:spPr>
            <a:xfrm>
              <a:off x="11606" y="9117"/>
              <a:ext cx="677" cy="653"/>
            </a:xfrm>
            <a:prstGeom prst="rect">
              <a:avLst/>
            </a:prstGeom>
            <a:solidFill>
              <a:srgbClr val="FFFF00"/>
            </a:solidFill>
            <a:ln>
              <a:solidFill>
                <a:schemeClr val="tx1"/>
              </a:solidFill>
            </a:ln>
          </p:spPr>
          <p:txBody>
            <a:bodyPr wrap="square" rtlCol="0">
              <a:spAutoFit/>
            </a:bodyPr>
            <a:lstStyle/>
            <a:p>
              <a:r>
                <a:rPr lang="en-US" altLang="zh-CN"/>
                <a:t>24</a:t>
              </a:r>
              <a:endParaRPr lang="en-US" altLang="zh-CN"/>
            </a:p>
          </p:txBody>
        </p:sp>
      </p:grpSp>
      <p:grpSp>
        <p:nvGrpSpPr>
          <p:cNvPr id="47" name="组合 46"/>
          <p:cNvGrpSpPr/>
          <p:nvPr/>
        </p:nvGrpSpPr>
        <p:grpSpPr>
          <a:xfrm>
            <a:off x="6383655" y="5791835"/>
            <a:ext cx="2362200" cy="820420"/>
            <a:chOff x="10019" y="8409"/>
            <a:chExt cx="3754" cy="1467"/>
          </a:xfrm>
        </p:grpSpPr>
        <p:sp>
          <p:nvSpPr>
            <p:cNvPr id="48" name="矩形 47"/>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10246" y="8409"/>
              <a:ext cx="3507" cy="713"/>
            </a:xfrm>
            <a:prstGeom prst="rect">
              <a:avLst/>
            </a:prstGeom>
            <a:solidFill>
              <a:srgbClr val="7030A0"/>
            </a:solidFill>
            <a:ln>
              <a:solidFill>
                <a:schemeClr val="accent1">
                  <a:alpha val="20000"/>
                </a:schemeClr>
              </a:solidFill>
            </a:ln>
          </p:spPr>
          <p:txBody>
            <a:bodyPr wrap="square" rtlCol="0">
              <a:spAutoFit/>
            </a:bodyPr>
            <a:lstStyle/>
            <a:p>
              <a:r>
                <a:rPr lang="en-US" altLang="zh-CN" sz="2000" b="1" dirty="0">
                  <a:solidFill>
                    <a:schemeClr val="bg1"/>
                  </a:solidFill>
                </a:rPr>
                <a:t>     Data</a:t>
              </a:r>
              <a:endParaRPr lang="en-US" altLang="zh-CN" sz="2000" b="1" dirty="0">
                <a:solidFill>
                  <a:schemeClr val="bg1"/>
                </a:solidFill>
              </a:endParaRPr>
            </a:p>
          </p:txBody>
        </p:sp>
        <p:sp>
          <p:nvSpPr>
            <p:cNvPr id="50" name="文本框 49"/>
            <p:cNvSpPr txBox="1"/>
            <p:nvPr/>
          </p:nvSpPr>
          <p:spPr>
            <a:xfrm>
              <a:off x="10328" y="9149"/>
              <a:ext cx="3247" cy="659"/>
            </a:xfrm>
            <a:prstGeom prst="rect">
              <a:avLst/>
            </a:prstGeom>
            <a:solidFill>
              <a:schemeClr val="bg1"/>
            </a:solidFill>
            <a:ln>
              <a:solidFill>
                <a:schemeClr val="accent1">
                  <a:alpha val="20000"/>
                </a:schemeClr>
              </a:solidFill>
            </a:ln>
          </p:spPr>
          <p:txBody>
            <a:bodyPr wrap="square" rtlCol="0">
              <a:spAutoFit/>
            </a:bodyPr>
            <a:lstStyle/>
            <a:p>
              <a:r>
                <a:rPr lang="en-US" altLang="zh-CN"/>
                <a:t>               Data </a:t>
              </a:r>
              <a:endParaRPr lang="en-US" altLang="zh-CN"/>
            </a:p>
          </p:txBody>
        </p:sp>
      </p:grpSp>
      <p:cxnSp>
        <p:nvCxnSpPr>
          <p:cNvPr id="52" name="直接箭头连接符 51"/>
          <p:cNvCxnSpPr>
            <a:endCxn id="48" idx="1"/>
          </p:cNvCxnSpPr>
          <p:nvPr/>
        </p:nvCxnSpPr>
        <p:spPr>
          <a:xfrm>
            <a:off x="4953635" y="6202045"/>
            <a:ext cx="1430020"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6" name="直接箭头连接符 45"/>
          <p:cNvCxnSpPr/>
          <p:nvPr/>
        </p:nvCxnSpPr>
        <p:spPr>
          <a:xfrm>
            <a:off x="8688070" y="6021070"/>
            <a:ext cx="4324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Transfers</a:t>
            </a:r>
            <a:endParaRPr lang="en-US" dirty="0"/>
          </a:p>
        </p:txBody>
      </p:sp>
      <p:sp>
        <p:nvSpPr>
          <p:cNvPr id="3" name="Content Placeholder 2"/>
          <p:cNvSpPr>
            <a:spLocks noGrp="1"/>
          </p:cNvSpPr>
          <p:nvPr>
            <p:ph idx="1"/>
          </p:nvPr>
        </p:nvSpPr>
        <p:spPr>
          <a:xfrm>
            <a:off x="609600" y="1340769"/>
            <a:ext cx="10972800" cy="5040560"/>
          </a:xfrm>
        </p:spPr>
        <p:txBody>
          <a:bodyPr/>
          <a:lstStyle/>
          <a:p>
            <a:pPr marL="0" indent="0">
              <a:buNone/>
            </a:pPr>
            <a:r>
              <a:rPr lang="en-US" sz="1800"/>
              <a:t>1. ALU generates address</a:t>
            </a:r>
            <a:endParaRPr lang="en-US" sz="1800"/>
          </a:p>
          <a:p>
            <a:pPr marL="0" indent="0">
              <a:buNone/>
            </a:pPr>
            <a:r>
              <a:rPr lang="en-US" sz="1800"/>
              <a:t>2. Address goes to the</a:t>
            </a:r>
            <a:endParaRPr lang="en-US" sz="1800"/>
          </a:p>
          <a:p>
            <a:pPr marL="0" indent="0">
              <a:buNone/>
            </a:pPr>
            <a:r>
              <a:rPr lang="en-US" sz="1800"/>
              <a:t>    Memory Address Register</a:t>
            </a:r>
            <a:endParaRPr lang="en-US" sz="1800"/>
          </a:p>
          <a:p>
            <a:pPr marL="0" indent="0">
              <a:buNone/>
            </a:pPr>
            <a:r>
              <a:rPr lang="en-US" sz="1800">
                <a:sym typeface="+mn-ea"/>
              </a:rPr>
              <a:t>3. Results to/from memory</a:t>
            </a:r>
            <a:endParaRPr lang="en-US" sz="1800"/>
          </a:p>
          <a:p>
            <a:pPr marL="0" indent="0">
              <a:buNone/>
            </a:pPr>
            <a:r>
              <a:rPr lang="en-US" sz="1800">
                <a:sym typeface="+mn-ea"/>
              </a:rPr>
              <a:t>    are stored in the Memory </a:t>
            </a:r>
            <a:endParaRPr lang="en-US" sz="1800">
              <a:sym typeface="+mn-ea"/>
            </a:endParaRPr>
          </a:p>
          <a:p>
            <a:pPr marL="0" indent="0">
              <a:buNone/>
            </a:pPr>
            <a:r>
              <a:rPr lang="en-US" sz="1800">
                <a:sym typeface="+mn-ea"/>
              </a:rPr>
              <a:t>    Data Register</a:t>
            </a:r>
            <a:endParaRPr lang="en-US" sz="1800"/>
          </a:p>
          <a:p>
            <a:pPr marL="0" indent="0">
              <a:buNone/>
            </a:pPr>
            <a:endParaRPr lang="en-US" sz="18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16</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43205">
                <a:tc>
                  <a:txBody>
                    <a:bodyPr/>
                    <a:lstStyle/>
                    <a:p>
                      <a:pPr algn="dist">
                        <a:lnSpc>
                          <a:spcPct val="60000"/>
                        </a:lnSpc>
                        <a:buNone/>
                      </a:pPr>
                      <a:r>
                        <a:rPr lang="en-US" altLang="zh-CN">
                          <a:solidFill>
                            <a:schemeClr val="tx1"/>
                          </a:solidFill>
                        </a:rPr>
                        <a:t>24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323</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32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05473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3725545" y="161099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510405"/>
            <a:ext cx="2232660" cy="841375"/>
            <a:chOff x="5291" y="7782"/>
            <a:chExt cx="3516" cy="1325"/>
          </a:xfrm>
        </p:grpSpPr>
        <p:sp>
          <p:nvSpPr>
            <p:cNvPr id="8" name="矩形 7"/>
            <p:cNvSpPr/>
            <p:nvPr/>
          </p:nvSpPr>
          <p:spPr>
            <a:xfrm>
              <a:off x="5291" y="7782"/>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rgbClr val="FFFF00"/>
            </a:solidFill>
            <a:ln>
              <a:solidFill>
                <a:schemeClr val="tx1"/>
              </a:solidFill>
            </a:ln>
          </p:spPr>
          <p:txBody>
            <a:bodyPr wrap="square" rtlCol="0">
              <a:spAutoFit/>
            </a:bodyPr>
            <a:lstStyle/>
            <a:p>
              <a:r>
                <a:rPr lang="en-US" altLang="zh-CN"/>
                <a:t>              24</a:t>
              </a:r>
              <a:endParaRPr lang="en-US" altLang="zh-CN"/>
            </a:p>
          </p:txBody>
        </p:sp>
      </p:grpSp>
      <p:cxnSp>
        <p:nvCxnSpPr>
          <p:cNvPr id="32" name="直接箭头连接符 31"/>
          <p:cNvCxnSpPr/>
          <p:nvPr/>
        </p:nvCxnSpPr>
        <p:spPr>
          <a:xfrm>
            <a:off x="5088890" y="413321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6200000" flipV="1">
            <a:off x="2736850" y="3933825"/>
            <a:ext cx="3138805" cy="1320165"/>
          </a:xfrm>
          <a:prstGeom prst="bentConnector4">
            <a:avLst>
              <a:gd name="adj1" fmla="val -2832"/>
              <a:gd name="adj2" fmla="val 118038"/>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71720" y="5300980"/>
            <a:ext cx="0" cy="936625"/>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15036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735955" y="1268095"/>
            <a:ext cx="3384550" cy="3663367"/>
            <a:chOff x="9033" y="1997"/>
            <a:chExt cx="5330" cy="6394"/>
          </a:xfrm>
        </p:grpSpPr>
        <p:cxnSp>
          <p:nvCxnSpPr>
            <p:cNvPr id="29" name="直接箭头连接符 28"/>
            <p:cNvCxnSpPr>
              <a:stCxn id="25" idx="2"/>
              <a:endCxn id="27" idx="0"/>
            </p:cNvCxnSpPr>
            <p:nvPr/>
          </p:nvCxnSpPr>
          <p:spPr>
            <a:xfrm>
              <a:off x="11885" y="5139"/>
              <a:ext cx="11" cy="941"/>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9033" y="1997"/>
              <a:ext cx="5330" cy="6394"/>
              <a:chOff x="9033" y="1997"/>
              <a:chExt cx="5330" cy="6394"/>
            </a:xfrm>
          </p:grpSpPr>
          <p:grpSp>
            <p:nvGrpSpPr>
              <p:cNvPr id="17" name="组合 16"/>
              <p:cNvGrpSpPr/>
              <p:nvPr/>
            </p:nvGrpSpPr>
            <p:grpSpPr>
              <a:xfrm>
                <a:off x="9941" y="1997"/>
                <a:ext cx="3754" cy="1467"/>
                <a:chOff x="5291" y="7895"/>
                <a:chExt cx="3754" cy="1467"/>
              </a:xfrm>
            </p:grpSpPr>
            <p:sp>
              <p:nvSpPr>
                <p:cNvPr id="18" name="矩形 17"/>
                <p:cNvSpPr/>
                <p:nvPr/>
              </p:nvSpPr>
              <p:spPr>
                <a:xfrm>
                  <a:off x="5291" y="7895"/>
                  <a:ext cx="3754" cy="1467"/>
                </a:xfrm>
                <a:prstGeom prst="rect">
                  <a:avLst/>
                </a:prstGeom>
                <a:solidFill>
                  <a:srgbClr val="C00000">
                    <a:alpha val="20000"/>
                  </a:srgbClr>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518" y="7895"/>
                  <a:ext cx="3507" cy="645"/>
                </a:xfrm>
                <a:prstGeom prst="rect">
                  <a:avLst/>
                </a:prstGeom>
                <a:noFill/>
                <a:ln>
                  <a:noFill/>
                </a:ln>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
              <p:nvSpPr>
                <p:cNvPr id="20" name="文本框 19"/>
                <p:cNvSpPr txBox="1"/>
                <p:nvPr/>
              </p:nvSpPr>
              <p:spPr>
                <a:xfrm>
                  <a:off x="5600" y="8635"/>
                  <a:ext cx="3247" cy="580"/>
                </a:xfrm>
                <a:prstGeom prst="rect">
                  <a:avLst/>
                </a:prstGeom>
                <a:solidFill>
                  <a:schemeClr val="bg1"/>
                </a:solidFill>
                <a:ln>
                  <a:solidFill>
                    <a:schemeClr val="accent1">
                      <a:alpha val="20000"/>
                    </a:schemeClr>
                  </a:solidFill>
                </a:ln>
              </p:spPr>
              <p:txBody>
                <a:bodyPr wrap="square" rtlCol="0">
                  <a:spAutoFit/>
                </a:bodyPr>
                <a:lstStyle/>
                <a:p>
                  <a:endParaRPr lang="en-US" altLang="zh-CN"/>
                </a:p>
              </p:txBody>
            </p:sp>
          </p:grpSp>
          <p:cxnSp>
            <p:nvCxnSpPr>
              <p:cNvPr id="21" name="直接箭头连接符 20"/>
              <p:cNvCxnSpPr/>
              <p:nvPr/>
            </p:nvCxnSpPr>
            <p:spPr>
              <a:xfrm flipV="1">
                <a:off x="13683" y="2791"/>
                <a:ext cx="680" cy="1"/>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952" y="3819"/>
                <a:ext cx="3816" cy="1467"/>
                <a:chOff x="5291" y="7895"/>
                <a:chExt cx="3816" cy="1467"/>
              </a:xfrm>
            </p:grpSpPr>
            <p:sp>
              <p:nvSpPr>
                <p:cNvPr id="23" name="矩形 22"/>
                <p:cNvSpPr/>
                <p:nvPr/>
              </p:nvSpPr>
              <p:spPr>
                <a:xfrm>
                  <a:off x="5291" y="7895"/>
                  <a:ext cx="3754" cy="1467"/>
                </a:xfrm>
                <a:prstGeom prst="rect">
                  <a:avLst/>
                </a:prstGeom>
                <a:solidFill>
                  <a:srgbClr val="C00000">
                    <a:alpha val="20000"/>
                  </a:srgbClr>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96"/>
                </a:xfrm>
                <a:prstGeom prst="rect">
                  <a:avLst/>
                </a:prstGeom>
                <a:noFill/>
                <a:ln>
                  <a:noFill/>
                </a:ln>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chemeClr val="bg1"/>
                </a:solidFill>
                <a:ln>
                  <a:solidFill>
                    <a:schemeClr val="accent1">
                      <a:alpha val="20000"/>
                    </a:schemeClr>
                  </a:solidFill>
                </a:ln>
              </p:spPr>
              <p:txBody>
                <a:bodyPr wrap="square" rtlCol="0">
                  <a:spAutoFit/>
                </a:bodyPr>
                <a:lstStyle/>
                <a:p>
                  <a:endParaRPr lang="en-US" altLang="zh-CN"/>
                </a:p>
              </p:txBody>
            </p:sp>
          </p:grpSp>
          <p:cxnSp>
            <p:nvCxnSpPr>
              <p:cNvPr id="26" name="直接箭头连接符 25"/>
              <p:cNvCxnSpPr/>
              <p:nvPr/>
            </p:nvCxnSpPr>
            <p:spPr>
              <a:xfrm flipH="1">
                <a:off x="13675" y="4494"/>
                <a:ext cx="680" cy="26"/>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10478" y="6080"/>
                <a:ext cx="2835" cy="1473"/>
              </a:xfrm>
              <a:prstGeom prst="ellipse">
                <a:avLst/>
              </a:prstGeom>
              <a:solidFill>
                <a:srgbClr val="C00000">
                  <a:alpha val="20000"/>
                </a:srgbClr>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8" name="直接箭头连接符 27"/>
              <p:cNvCxnSpPr>
                <a:stCxn id="27" idx="3"/>
                <a:endCxn id="8" idx="3"/>
              </p:cNvCxnSpPr>
              <p:nvPr/>
            </p:nvCxnSpPr>
            <p:spPr>
              <a:xfrm flipH="1">
                <a:off x="9145" y="7337"/>
                <a:ext cx="1748" cy="1054"/>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9033" y="5657"/>
                <a:ext cx="1860" cy="639"/>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9940" y="2731"/>
                <a:ext cx="537" cy="4370"/>
              </a:xfrm>
              <a:prstGeom prst="bentConnector3">
                <a:avLst>
                  <a:gd name="adj1" fmla="val 169832"/>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grpSp>
      </p:grpSp>
      <p:cxnSp>
        <p:nvCxnSpPr>
          <p:cNvPr id="43" name="直接箭头连接符 42"/>
          <p:cNvCxnSpPr/>
          <p:nvPr/>
        </p:nvCxnSpPr>
        <p:spPr>
          <a:xfrm>
            <a:off x="4871720" y="5517515"/>
            <a:ext cx="1490345" cy="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a:stCxn id="40" idx="3"/>
          </p:cNvCxnSpPr>
          <p:nvPr/>
        </p:nvCxnSpPr>
        <p:spPr>
          <a:xfrm flipV="1">
            <a:off x="8716010" y="5179060"/>
            <a:ext cx="374650" cy="635"/>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6362065" y="4765675"/>
            <a:ext cx="2353945" cy="827969"/>
            <a:chOff x="10019" y="8409"/>
            <a:chExt cx="3754" cy="1467"/>
          </a:xfrm>
        </p:grpSpPr>
        <p:grpSp>
          <p:nvGrpSpPr>
            <p:cNvPr id="31" name="组合 30"/>
            <p:cNvGrpSpPr/>
            <p:nvPr/>
          </p:nvGrpSpPr>
          <p:grpSpPr>
            <a:xfrm>
              <a:off x="10019" y="8409"/>
              <a:ext cx="3754" cy="1467"/>
              <a:chOff x="10019" y="8409"/>
              <a:chExt cx="3754" cy="1467"/>
            </a:xfrm>
          </p:grpSpPr>
          <p:sp>
            <p:nvSpPr>
              <p:cNvPr id="40" name="矩形 39"/>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10246" y="8409"/>
                <a:ext cx="3507" cy="707"/>
              </a:xfrm>
              <a:prstGeom prst="rect">
                <a:avLst/>
              </a:prstGeom>
              <a:solidFill>
                <a:srgbClr val="7030A0"/>
              </a:solidFill>
              <a:ln>
                <a:solidFill>
                  <a:schemeClr val="accent1">
                    <a:alpha val="20000"/>
                  </a:schemeClr>
                </a:solidFill>
              </a:ln>
            </p:spPr>
            <p:txBody>
              <a:bodyPr wrap="square" rtlCol="0">
                <a:spAutoFit/>
              </a:bodyPr>
              <a:lstStyle/>
              <a:p>
                <a:r>
                  <a:rPr lang="en-US" altLang="zh-CN" sz="2000" b="1">
                    <a:solidFill>
                      <a:schemeClr val="bg1"/>
                    </a:solidFill>
                  </a:rPr>
                  <a:t>Memory Address</a:t>
                </a:r>
                <a:endParaRPr lang="en-US" altLang="zh-CN" sz="2000" b="1">
                  <a:solidFill>
                    <a:schemeClr val="bg1"/>
                  </a:solidFill>
                </a:endParaRPr>
              </a:p>
            </p:txBody>
          </p:sp>
          <p:sp>
            <p:nvSpPr>
              <p:cNvPr id="42" name="文本框 41"/>
              <p:cNvSpPr txBox="1"/>
              <p:nvPr/>
            </p:nvSpPr>
            <p:spPr>
              <a:xfrm>
                <a:off x="10328" y="9149"/>
                <a:ext cx="3247" cy="653"/>
              </a:xfrm>
              <a:prstGeom prst="rect">
                <a:avLst/>
              </a:prstGeom>
              <a:solidFill>
                <a:schemeClr val="bg1"/>
              </a:solidFill>
              <a:ln>
                <a:solidFill>
                  <a:schemeClr val="accent1">
                    <a:alpha val="20000"/>
                  </a:schemeClr>
                </a:solidFill>
              </a:ln>
            </p:spPr>
            <p:txBody>
              <a:bodyPr wrap="square" rtlCol="0">
                <a:spAutoFit/>
              </a:bodyPr>
              <a:lstStyle/>
              <a:p>
                <a:r>
                  <a:rPr lang="en-US" altLang="zh-CN"/>
                  <a:t>        Data address</a:t>
                </a:r>
                <a:endParaRPr lang="en-US" altLang="zh-CN"/>
              </a:p>
            </p:txBody>
          </p:sp>
        </p:grpSp>
        <p:sp>
          <p:nvSpPr>
            <p:cNvPr id="45" name="文本框 44"/>
            <p:cNvSpPr txBox="1"/>
            <p:nvPr/>
          </p:nvSpPr>
          <p:spPr>
            <a:xfrm>
              <a:off x="11606" y="9117"/>
              <a:ext cx="677" cy="653"/>
            </a:xfrm>
            <a:prstGeom prst="rect">
              <a:avLst/>
            </a:prstGeom>
            <a:solidFill>
              <a:srgbClr val="FFFF00"/>
            </a:solidFill>
            <a:ln>
              <a:solidFill>
                <a:schemeClr val="tx1"/>
              </a:solidFill>
            </a:ln>
          </p:spPr>
          <p:txBody>
            <a:bodyPr wrap="square" rtlCol="0">
              <a:spAutoFit/>
            </a:bodyPr>
            <a:lstStyle/>
            <a:p>
              <a:r>
                <a:rPr lang="en-US" altLang="zh-CN"/>
                <a:t>24</a:t>
              </a:r>
              <a:endParaRPr lang="en-US" altLang="zh-CN"/>
            </a:p>
          </p:txBody>
        </p:sp>
      </p:grpSp>
      <p:grpSp>
        <p:nvGrpSpPr>
          <p:cNvPr id="47" name="组合 46"/>
          <p:cNvGrpSpPr/>
          <p:nvPr/>
        </p:nvGrpSpPr>
        <p:grpSpPr>
          <a:xfrm>
            <a:off x="6383655" y="5791835"/>
            <a:ext cx="2362200" cy="820420"/>
            <a:chOff x="10019" y="8409"/>
            <a:chExt cx="3754" cy="1467"/>
          </a:xfrm>
        </p:grpSpPr>
        <p:sp>
          <p:nvSpPr>
            <p:cNvPr id="48" name="矩形 47"/>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10246" y="8409"/>
              <a:ext cx="3507" cy="713"/>
            </a:xfrm>
            <a:prstGeom prst="rect">
              <a:avLst/>
            </a:prstGeom>
            <a:solidFill>
              <a:srgbClr val="7030A0"/>
            </a:solidFill>
            <a:ln>
              <a:solidFill>
                <a:schemeClr val="accent1">
                  <a:alpha val="20000"/>
                </a:schemeClr>
              </a:solidFill>
            </a:ln>
          </p:spPr>
          <p:txBody>
            <a:bodyPr wrap="square" rtlCol="0">
              <a:spAutoFit/>
            </a:bodyPr>
            <a:lstStyle/>
            <a:p>
              <a:r>
                <a:rPr lang="en-US" altLang="zh-CN" sz="2000" b="1" dirty="0">
                  <a:solidFill>
                    <a:schemeClr val="bg1"/>
                  </a:solidFill>
                </a:rPr>
                <a:t>     Data</a:t>
              </a:r>
              <a:endParaRPr lang="en-US" altLang="zh-CN" sz="2000" b="1" dirty="0">
                <a:solidFill>
                  <a:schemeClr val="bg1"/>
                </a:solidFill>
              </a:endParaRPr>
            </a:p>
          </p:txBody>
        </p:sp>
        <p:sp>
          <p:nvSpPr>
            <p:cNvPr id="50" name="文本框 49"/>
            <p:cNvSpPr txBox="1"/>
            <p:nvPr/>
          </p:nvSpPr>
          <p:spPr>
            <a:xfrm>
              <a:off x="10328" y="9149"/>
              <a:ext cx="3247" cy="659"/>
            </a:xfrm>
            <a:prstGeom prst="rect">
              <a:avLst/>
            </a:prstGeom>
            <a:solidFill>
              <a:srgbClr val="FFFF00"/>
            </a:solidFill>
            <a:ln>
              <a:solidFill>
                <a:schemeClr val="accent1">
                  <a:alpha val="20000"/>
                </a:schemeClr>
              </a:solidFill>
            </a:ln>
          </p:spPr>
          <p:txBody>
            <a:bodyPr wrap="square" rtlCol="0">
              <a:spAutoFit/>
            </a:bodyPr>
            <a:lstStyle/>
            <a:p>
              <a:r>
                <a:rPr lang="en-US" altLang="zh-CN"/>
                <a:t>             323</a:t>
              </a:r>
              <a:endParaRPr lang="en-US" altLang="zh-CN"/>
            </a:p>
          </p:txBody>
        </p:sp>
      </p:grpSp>
      <p:cxnSp>
        <p:nvCxnSpPr>
          <p:cNvPr id="52" name="直接箭头连接符 51"/>
          <p:cNvCxnSpPr>
            <a:endCxn id="48" idx="1"/>
          </p:cNvCxnSpPr>
          <p:nvPr/>
        </p:nvCxnSpPr>
        <p:spPr>
          <a:xfrm>
            <a:off x="4953635" y="6202045"/>
            <a:ext cx="1430020"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6" name="直接箭头连接符 45"/>
          <p:cNvCxnSpPr/>
          <p:nvPr/>
        </p:nvCxnSpPr>
        <p:spPr>
          <a:xfrm flipH="1">
            <a:off x="8688070" y="3458210"/>
            <a:ext cx="1278890" cy="2778760"/>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p:nvPr/>
        </p:nvCxnSpPr>
        <p:spPr>
          <a:xfrm>
            <a:off x="8688070" y="6021070"/>
            <a:ext cx="4324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Transfers</a:t>
            </a:r>
            <a:endParaRPr lang="en-US" dirty="0"/>
          </a:p>
        </p:txBody>
      </p:sp>
      <p:sp>
        <p:nvSpPr>
          <p:cNvPr id="3" name="Content Placeholder 2"/>
          <p:cNvSpPr>
            <a:spLocks noGrp="1"/>
          </p:cNvSpPr>
          <p:nvPr>
            <p:ph idx="1"/>
          </p:nvPr>
        </p:nvSpPr>
        <p:spPr>
          <a:xfrm>
            <a:off x="609600" y="1340769"/>
            <a:ext cx="10972800" cy="5040560"/>
          </a:xfrm>
        </p:spPr>
        <p:txBody>
          <a:bodyPr/>
          <a:lstStyle/>
          <a:p>
            <a:pPr marL="0" indent="0">
              <a:buNone/>
            </a:pPr>
            <a:r>
              <a:rPr lang="en-US" sz="1800"/>
              <a:t>1. ALU generates address</a:t>
            </a:r>
            <a:endParaRPr lang="en-US" sz="1800"/>
          </a:p>
          <a:p>
            <a:pPr marL="0" indent="0">
              <a:buNone/>
            </a:pPr>
            <a:r>
              <a:rPr lang="en-US" sz="1800"/>
              <a:t>2. Address goes to the</a:t>
            </a:r>
            <a:endParaRPr lang="en-US" sz="1800"/>
          </a:p>
          <a:p>
            <a:pPr marL="0" indent="0">
              <a:buNone/>
            </a:pPr>
            <a:r>
              <a:rPr lang="en-US" sz="1800"/>
              <a:t>    Memory Address Register</a:t>
            </a:r>
            <a:endParaRPr lang="en-US" sz="1800"/>
          </a:p>
          <a:p>
            <a:pPr marL="0" indent="0">
              <a:buNone/>
            </a:pPr>
            <a:r>
              <a:rPr lang="en-US" sz="1800">
                <a:sym typeface="+mn-ea"/>
              </a:rPr>
              <a:t>3. Results to/from memory</a:t>
            </a:r>
            <a:endParaRPr lang="en-US" sz="1800"/>
          </a:p>
          <a:p>
            <a:pPr marL="0" indent="0">
              <a:buNone/>
            </a:pPr>
            <a:r>
              <a:rPr lang="en-US" sz="1800">
                <a:sym typeface="+mn-ea"/>
              </a:rPr>
              <a:t>    are stored in the Memory </a:t>
            </a:r>
            <a:endParaRPr lang="en-US" sz="1800">
              <a:sym typeface="+mn-ea"/>
            </a:endParaRPr>
          </a:p>
          <a:p>
            <a:pPr marL="0" indent="0">
              <a:buNone/>
            </a:pPr>
            <a:r>
              <a:rPr lang="en-US" sz="1800">
                <a:sym typeface="+mn-ea"/>
              </a:rPr>
              <a:t>    Data Register</a:t>
            </a:r>
            <a:endParaRPr lang="en-US" sz="1800">
              <a:sym typeface="+mn-ea"/>
            </a:endParaRPr>
          </a:p>
          <a:p>
            <a:pPr marL="0" indent="0">
              <a:buNone/>
            </a:pPr>
            <a:r>
              <a:rPr lang="en-US" sz="1800">
                <a:sym typeface="+mn-ea"/>
              </a:rPr>
              <a:t>4. Data from memory can</a:t>
            </a:r>
            <a:endParaRPr lang="en-US" sz="1800">
              <a:sym typeface="+mn-ea"/>
            </a:endParaRPr>
          </a:p>
          <a:p>
            <a:pPr marL="0" indent="0">
              <a:buNone/>
            </a:pPr>
            <a:r>
              <a:rPr lang="en-US" sz="1800">
                <a:sym typeface="+mn-ea"/>
              </a:rPr>
              <a:t>    now be stored back into</a:t>
            </a:r>
            <a:endParaRPr lang="en-US" sz="1800">
              <a:sym typeface="+mn-ea"/>
            </a:endParaRPr>
          </a:p>
          <a:p>
            <a:pPr marL="0" indent="0">
              <a:buNone/>
            </a:pPr>
            <a:r>
              <a:rPr lang="en-US" sz="1800">
                <a:sym typeface="+mn-ea"/>
              </a:rPr>
              <a:t>    the Register File or to</a:t>
            </a:r>
            <a:endParaRPr lang="en-US" sz="1800">
              <a:sym typeface="+mn-ea"/>
            </a:endParaRPr>
          </a:p>
          <a:p>
            <a:pPr marL="0" indent="0">
              <a:buNone/>
            </a:pPr>
            <a:r>
              <a:rPr lang="en-US" sz="1800">
                <a:sym typeface="+mn-ea"/>
              </a:rPr>
              <a:t>    memory can be written.</a:t>
            </a:r>
            <a:endParaRPr lang="en-US" sz="1800"/>
          </a:p>
          <a:p>
            <a:pPr marL="0" indent="0">
              <a:buNone/>
            </a:pPr>
            <a:endParaRPr lang="en-US" sz="18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16</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43205">
                <a:tc>
                  <a:txBody>
                    <a:bodyPr/>
                    <a:lstStyle/>
                    <a:p>
                      <a:pPr algn="dist">
                        <a:lnSpc>
                          <a:spcPct val="60000"/>
                        </a:lnSpc>
                        <a:buNone/>
                      </a:pPr>
                      <a:r>
                        <a:rPr lang="en-US" altLang="zh-CN">
                          <a:solidFill>
                            <a:schemeClr val="tx1"/>
                          </a:solidFill>
                        </a:rPr>
                        <a:t>24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323</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32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05473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3725545" y="161099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a:t>323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510405"/>
            <a:ext cx="2232660" cy="841375"/>
            <a:chOff x="5291" y="7782"/>
            <a:chExt cx="3516" cy="1325"/>
          </a:xfrm>
        </p:grpSpPr>
        <p:sp>
          <p:nvSpPr>
            <p:cNvPr id="8" name="矩形 7"/>
            <p:cNvSpPr/>
            <p:nvPr/>
          </p:nvSpPr>
          <p:spPr>
            <a:xfrm>
              <a:off x="5291" y="7782"/>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rgbClr val="FFFF00"/>
            </a:solidFill>
            <a:ln>
              <a:solidFill>
                <a:schemeClr val="tx1"/>
              </a:solidFill>
            </a:ln>
          </p:spPr>
          <p:txBody>
            <a:bodyPr wrap="square" rtlCol="0">
              <a:spAutoFit/>
            </a:bodyPr>
            <a:lstStyle/>
            <a:p>
              <a:r>
                <a:rPr lang="en-US" altLang="zh-CN"/>
                <a:t>              24</a:t>
              </a:r>
              <a:endParaRPr lang="en-US" altLang="zh-CN"/>
            </a:p>
          </p:txBody>
        </p:sp>
      </p:grpSp>
      <p:cxnSp>
        <p:nvCxnSpPr>
          <p:cNvPr id="32" name="直接箭头连接符 31"/>
          <p:cNvCxnSpPr/>
          <p:nvPr/>
        </p:nvCxnSpPr>
        <p:spPr>
          <a:xfrm>
            <a:off x="5088890" y="413321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6200000" flipV="1">
            <a:off x="2736850" y="3933825"/>
            <a:ext cx="3138805" cy="1320165"/>
          </a:xfrm>
          <a:prstGeom prst="bentConnector4">
            <a:avLst>
              <a:gd name="adj1" fmla="val -2832"/>
              <a:gd name="adj2" fmla="val 118038"/>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71720" y="5300980"/>
            <a:ext cx="0" cy="936625"/>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15036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735955" y="1268095"/>
            <a:ext cx="3384550" cy="3663367"/>
            <a:chOff x="9033" y="1997"/>
            <a:chExt cx="5330" cy="6394"/>
          </a:xfrm>
        </p:grpSpPr>
        <p:cxnSp>
          <p:nvCxnSpPr>
            <p:cNvPr id="29" name="直接箭头连接符 28"/>
            <p:cNvCxnSpPr>
              <a:stCxn id="25" idx="2"/>
              <a:endCxn id="27" idx="0"/>
            </p:cNvCxnSpPr>
            <p:nvPr/>
          </p:nvCxnSpPr>
          <p:spPr>
            <a:xfrm>
              <a:off x="11885" y="5139"/>
              <a:ext cx="11" cy="941"/>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9033" y="1997"/>
              <a:ext cx="5330" cy="6394"/>
              <a:chOff x="9033" y="1997"/>
              <a:chExt cx="5330" cy="6394"/>
            </a:xfrm>
          </p:grpSpPr>
          <p:grpSp>
            <p:nvGrpSpPr>
              <p:cNvPr id="17" name="组合 16"/>
              <p:cNvGrpSpPr/>
              <p:nvPr/>
            </p:nvGrpSpPr>
            <p:grpSpPr>
              <a:xfrm>
                <a:off x="9941" y="1997"/>
                <a:ext cx="3754" cy="1467"/>
                <a:chOff x="5291" y="7895"/>
                <a:chExt cx="3754" cy="1467"/>
              </a:xfrm>
            </p:grpSpPr>
            <p:sp>
              <p:nvSpPr>
                <p:cNvPr id="18" name="矩形 17"/>
                <p:cNvSpPr/>
                <p:nvPr/>
              </p:nvSpPr>
              <p:spPr>
                <a:xfrm>
                  <a:off x="5291" y="7895"/>
                  <a:ext cx="3754" cy="1467"/>
                </a:xfrm>
                <a:prstGeom prst="rect">
                  <a:avLst/>
                </a:prstGeom>
                <a:solidFill>
                  <a:srgbClr val="C00000">
                    <a:alpha val="20000"/>
                  </a:srgbClr>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518" y="7895"/>
                  <a:ext cx="3507" cy="645"/>
                </a:xfrm>
                <a:prstGeom prst="rect">
                  <a:avLst/>
                </a:prstGeom>
                <a:noFill/>
                <a:ln>
                  <a:noFill/>
                </a:ln>
              </p:spPr>
              <p:txBody>
                <a:bodyPr wrap="square" rtlCol="0">
                  <a:spAutoFit/>
                </a:bodyPr>
                <a:lstStyle/>
                <a:p>
                  <a:r>
                    <a:rPr lang="en-US" altLang="zh-CN" b="1" dirty="0">
                      <a:solidFill>
                        <a:schemeClr val="bg1"/>
                      </a:solidFill>
                    </a:rPr>
                    <a:t>Program Counter </a:t>
                  </a:r>
                  <a:r>
                    <a:rPr lang="en-US" altLang="zh-CN" b="1" dirty="0">
                      <a:solidFill>
                        <a:schemeClr val="bg1"/>
                      </a:solidFill>
                    </a:rPr>
                    <a:t>(PC)</a:t>
                  </a:r>
                  <a:endParaRPr lang="en-US" altLang="zh-CN" b="1" dirty="0">
                    <a:solidFill>
                      <a:schemeClr val="bg1"/>
                    </a:solidFill>
                  </a:endParaRPr>
                </a:p>
              </p:txBody>
            </p:sp>
            <p:sp>
              <p:nvSpPr>
                <p:cNvPr id="20" name="文本框 19"/>
                <p:cNvSpPr txBox="1"/>
                <p:nvPr/>
              </p:nvSpPr>
              <p:spPr>
                <a:xfrm>
                  <a:off x="5600" y="8635"/>
                  <a:ext cx="3247" cy="580"/>
                </a:xfrm>
                <a:prstGeom prst="rect">
                  <a:avLst/>
                </a:prstGeom>
                <a:solidFill>
                  <a:schemeClr val="bg1"/>
                </a:solidFill>
                <a:ln>
                  <a:solidFill>
                    <a:schemeClr val="accent1">
                      <a:alpha val="20000"/>
                    </a:schemeClr>
                  </a:solidFill>
                </a:ln>
              </p:spPr>
              <p:txBody>
                <a:bodyPr wrap="square" rtlCol="0">
                  <a:spAutoFit/>
                </a:bodyPr>
                <a:lstStyle/>
                <a:p>
                  <a:endParaRPr lang="en-US" altLang="zh-CN"/>
                </a:p>
              </p:txBody>
            </p:sp>
          </p:grpSp>
          <p:cxnSp>
            <p:nvCxnSpPr>
              <p:cNvPr id="21" name="直接箭头连接符 20"/>
              <p:cNvCxnSpPr/>
              <p:nvPr/>
            </p:nvCxnSpPr>
            <p:spPr>
              <a:xfrm flipV="1">
                <a:off x="13683" y="2791"/>
                <a:ext cx="680" cy="1"/>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952" y="3819"/>
                <a:ext cx="3816" cy="1467"/>
                <a:chOff x="5291" y="7895"/>
                <a:chExt cx="3816" cy="1467"/>
              </a:xfrm>
            </p:grpSpPr>
            <p:sp>
              <p:nvSpPr>
                <p:cNvPr id="23" name="矩形 22"/>
                <p:cNvSpPr/>
                <p:nvPr/>
              </p:nvSpPr>
              <p:spPr>
                <a:xfrm>
                  <a:off x="5291" y="7895"/>
                  <a:ext cx="3754" cy="1467"/>
                </a:xfrm>
                <a:prstGeom prst="rect">
                  <a:avLst/>
                </a:prstGeom>
                <a:solidFill>
                  <a:srgbClr val="C00000">
                    <a:alpha val="20000"/>
                  </a:srgbClr>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96"/>
                </a:xfrm>
                <a:prstGeom prst="rect">
                  <a:avLst/>
                </a:prstGeom>
                <a:noFill/>
                <a:ln>
                  <a:noFill/>
                </a:ln>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chemeClr val="bg1"/>
                </a:solidFill>
                <a:ln>
                  <a:solidFill>
                    <a:schemeClr val="accent1">
                      <a:alpha val="20000"/>
                    </a:schemeClr>
                  </a:solidFill>
                </a:ln>
              </p:spPr>
              <p:txBody>
                <a:bodyPr wrap="square" rtlCol="0">
                  <a:spAutoFit/>
                </a:bodyPr>
                <a:lstStyle/>
                <a:p>
                  <a:endParaRPr lang="en-US" altLang="zh-CN"/>
                </a:p>
              </p:txBody>
            </p:sp>
          </p:grpSp>
          <p:cxnSp>
            <p:nvCxnSpPr>
              <p:cNvPr id="26" name="直接箭头连接符 25"/>
              <p:cNvCxnSpPr/>
              <p:nvPr/>
            </p:nvCxnSpPr>
            <p:spPr>
              <a:xfrm flipH="1">
                <a:off x="13675" y="4494"/>
                <a:ext cx="680" cy="26"/>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10478" y="6080"/>
                <a:ext cx="2835" cy="1473"/>
              </a:xfrm>
              <a:prstGeom prst="ellipse">
                <a:avLst/>
              </a:prstGeom>
              <a:solidFill>
                <a:srgbClr val="C00000">
                  <a:alpha val="20000"/>
                </a:srgbClr>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8" name="直接箭头连接符 27"/>
              <p:cNvCxnSpPr>
                <a:stCxn id="27" idx="3"/>
                <a:endCxn id="8" idx="3"/>
              </p:cNvCxnSpPr>
              <p:nvPr/>
            </p:nvCxnSpPr>
            <p:spPr>
              <a:xfrm flipH="1">
                <a:off x="9145" y="7337"/>
                <a:ext cx="1748" cy="1054"/>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9033" y="5657"/>
                <a:ext cx="1860" cy="639"/>
              </a:xfrm>
              <a:prstGeom prst="straightConnector1">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9940" y="2731"/>
                <a:ext cx="537" cy="4370"/>
              </a:xfrm>
              <a:prstGeom prst="bentConnector3">
                <a:avLst>
                  <a:gd name="adj1" fmla="val 169832"/>
                </a:avLst>
              </a:prstGeom>
              <a:ln w="28575">
                <a:solidFill>
                  <a:schemeClr val="accent1">
                    <a:alpha val="20000"/>
                  </a:schemeClr>
                </a:solidFill>
                <a:tailEnd type="arrow"/>
              </a:ln>
            </p:spPr>
            <p:style>
              <a:lnRef idx="1">
                <a:schemeClr val="accent1"/>
              </a:lnRef>
              <a:fillRef idx="0">
                <a:schemeClr val="accent1"/>
              </a:fillRef>
              <a:effectRef idx="0">
                <a:schemeClr val="accent1"/>
              </a:effectRef>
              <a:fontRef idx="minor">
                <a:schemeClr val="tx1"/>
              </a:fontRef>
            </p:style>
          </p:cxnSp>
        </p:grpSp>
      </p:grpSp>
      <p:cxnSp>
        <p:nvCxnSpPr>
          <p:cNvPr id="43" name="直接箭头连接符 42"/>
          <p:cNvCxnSpPr/>
          <p:nvPr/>
        </p:nvCxnSpPr>
        <p:spPr>
          <a:xfrm>
            <a:off x="4871720" y="5517515"/>
            <a:ext cx="1490345" cy="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a:stCxn id="40" idx="3"/>
          </p:cNvCxnSpPr>
          <p:nvPr/>
        </p:nvCxnSpPr>
        <p:spPr>
          <a:xfrm flipV="1">
            <a:off x="8716010" y="5179060"/>
            <a:ext cx="374650" cy="635"/>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6362065" y="4765675"/>
            <a:ext cx="2353945" cy="827969"/>
            <a:chOff x="10019" y="8409"/>
            <a:chExt cx="3754" cy="1467"/>
          </a:xfrm>
        </p:grpSpPr>
        <p:grpSp>
          <p:nvGrpSpPr>
            <p:cNvPr id="31" name="组合 30"/>
            <p:cNvGrpSpPr/>
            <p:nvPr/>
          </p:nvGrpSpPr>
          <p:grpSpPr>
            <a:xfrm>
              <a:off x="10019" y="8409"/>
              <a:ext cx="3754" cy="1467"/>
              <a:chOff x="10019" y="8409"/>
              <a:chExt cx="3754" cy="1467"/>
            </a:xfrm>
          </p:grpSpPr>
          <p:sp>
            <p:nvSpPr>
              <p:cNvPr id="40" name="矩形 39"/>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10246" y="8409"/>
                <a:ext cx="3507" cy="707"/>
              </a:xfrm>
              <a:prstGeom prst="rect">
                <a:avLst/>
              </a:prstGeom>
              <a:solidFill>
                <a:srgbClr val="7030A0"/>
              </a:solidFill>
              <a:ln>
                <a:solidFill>
                  <a:schemeClr val="accent1">
                    <a:alpha val="20000"/>
                  </a:schemeClr>
                </a:solidFill>
              </a:ln>
            </p:spPr>
            <p:txBody>
              <a:bodyPr wrap="square" rtlCol="0">
                <a:spAutoFit/>
              </a:bodyPr>
              <a:lstStyle/>
              <a:p>
                <a:r>
                  <a:rPr lang="en-US" altLang="zh-CN" sz="2000" b="1">
                    <a:solidFill>
                      <a:schemeClr val="bg1"/>
                    </a:solidFill>
                  </a:rPr>
                  <a:t>Memory Address</a:t>
                </a:r>
                <a:endParaRPr lang="en-US" altLang="zh-CN" sz="2000" b="1">
                  <a:solidFill>
                    <a:schemeClr val="bg1"/>
                  </a:solidFill>
                </a:endParaRPr>
              </a:p>
            </p:txBody>
          </p:sp>
          <p:sp>
            <p:nvSpPr>
              <p:cNvPr id="42" name="文本框 41"/>
              <p:cNvSpPr txBox="1"/>
              <p:nvPr/>
            </p:nvSpPr>
            <p:spPr>
              <a:xfrm>
                <a:off x="10328" y="9149"/>
                <a:ext cx="3247" cy="653"/>
              </a:xfrm>
              <a:prstGeom prst="rect">
                <a:avLst/>
              </a:prstGeom>
              <a:solidFill>
                <a:schemeClr val="bg1"/>
              </a:solidFill>
              <a:ln>
                <a:solidFill>
                  <a:schemeClr val="accent1">
                    <a:alpha val="20000"/>
                  </a:schemeClr>
                </a:solidFill>
              </a:ln>
            </p:spPr>
            <p:txBody>
              <a:bodyPr wrap="square" rtlCol="0">
                <a:spAutoFit/>
              </a:bodyPr>
              <a:lstStyle/>
              <a:p>
                <a:r>
                  <a:rPr lang="en-US" altLang="zh-CN"/>
                  <a:t>        Data address</a:t>
                </a:r>
                <a:endParaRPr lang="en-US" altLang="zh-CN"/>
              </a:p>
            </p:txBody>
          </p:sp>
        </p:grpSp>
        <p:sp>
          <p:nvSpPr>
            <p:cNvPr id="45" name="文本框 44"/>
            <p:cNvSpPr txBox="1"/>
            <p:nvPr/>
          </p:nvSpPr>
          <p:spPr>
            <a:xfrm>
              <a:off x="11606" y="9117"/>
              <a:ext cx="677" cy="653"/>
            </a:xfrm>
            <a:prstGeom prst="rect">
              <a:avLst/>
            </a:prstGeom>
            <a:solidFill>
              <a:srgbClr val="FFFF00"/>
            </a:solidFill>
            <a:ln>
              <a:solidFill>
                <a:schemeClr val="tx1"/>
              </a:solidFill>
            </a:ln>
          </p:spPr>
          <p:txBody>
            <a:bodyPr wrap="square" rtlCol="0">
              <a:spAutoFit/>
            </a:bodyPr>
            <a:lstStyle/>
            <a:p>
              <a:r>
                <a:rPr lang="en-US" altLang="zh-CN"/>
                <a:t>24</a:t>
              </a:r>
              <a:endParaRPr lang="en-US" altLang="zh-CN"/>
            </a:p>
          </p:txBody>
        </p:sp>
      </p:grpSp>
      <p:grpSp>
        <p:nvGrpSpPr>
          <p:cNvPr id="47" name="组合 46"/>
          <p:cNvGrpSpPr/>
          <p:nvPr/>
        </p:nvGrpSpPr>
        <p:grpSpPr>
          <a:xfrm>
            <a:off x="6383655" y="5791835"/>
            <a:ext cx="2362200" cy="820420"/>
            <a:chOff x="10019" y="8409"/>
            <a:chExt cx="3754" cy="1467"/>
          </a:xfrm>
        </p:grpSpPr>
        <p:sp>
          <p:nvSpPr>
            <p:cNvPr id="48" name="矩形 47"/>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10246" y="8409"/>
              <a:ext cx="3507" cy="713"/>
            </a:xfrm>
            <a:prstGeom prst="rect">
              <a:avLst/>
            </a:prstGeom>
            <a:solidFill>
              <a:srgbClr val="7030A0"/>
            </a:solidFill>
            <a:ln>
              <a:solidFill>
                <a:schemeClr val="accent1">
                  <a:alpha val="20000"/>
                </a:schemeClr>
              </a:solidFill>
            </a:ln>
          </p:spPr>
          <p:txBody>
            <a:bodyPr wrap="square" rtlCol="0">
              <a:spAutoFit/>
            </a:bodyPr>
            <a:lstStyle/>
            <a:p>
              <a:r>
                <a:rPr lang="en-US" altLang="zh-CN" sz="2000" b="1" dirty="0">
                  <a:solidFill>
                    <a:schemeClr val="bg1"/>
                  </a:solidFill>
                </a:rPr>
                <a:t>     Data</a:t>
              </a:r>
              <a:endParaRPr lang="en-US" altLang="zh-CN" sz="2000" b="1" dirty="0">
                <a:solidFill>
                  <a:schemeClr val="bg1"/>
                </a:solidFill>
              </a:endParaRPr>
            </a:p>
          </p:txBody>
        </p:sp>
        <p:sp>
          <p:nvSpPr>
            <p:cNvPr id="50" name="文本框 49"/>
            <p:cNvSpPr txBox="1"/>
            <p:nvPr/>
          </p:nvSpPr>
          <p:spPr>
            <a:xfrm>
              <a:off x="10328" y="9149"/>
              <a:ext cx="3247" cy="659"/>
            </a:xfrm>
            <a:prstGeom prst="rect">
              <a:avLst/>
            </a:prstGeom>
            <a:solidFill>
              <a:srgbClr val="FFFF00"/>
            </a:solidFill>
            <a:ln>
              <a:solidFill>
                <a:schemeClr val="accent1">
                  <a:alpha val="20000"/>
                </a:schemeClr>
              </a:solidFill>
            </a:ln>
          </p:spPr>
          <p:txBody>
            <a:bodyPr wrap="square" rtlCol="0">
              <a:spAutoFit/>
            </a:bodyPr>
            <a:lstStyle/>
            <a:p>
              <a:r>
                <a:rPr lang="en-US" altLang="zh-CN"/>
                <a:t>             323</a:t>
              </a:r>
              <a:endParaRPr lang="en-US" altLang="zh-CN"/>
            </a:p>
          </p:txBody>
        </p:sp>
      </p:grpSp>
      <p:cxnSp>
        <p:nvCxnSpPr>
          <p:cNvPr id="52" name="直接箭头连接符 51"/>
          <p:cNvCxnSpPr>
            <a:endCxn id="48" idx="1"/>
          </p:cNvCxnSpPr>
          <p:nvPr/>
        </p:nvCxnSpPr>
        <p:spPr>
          <a:xfrm>
            <a:off x="4953635" y="6202045"/>
            <a:ext cx="1430020"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1" name="肘形连接符 50"/>
          <p:cNvCxnSpPr>
            <a:stCxn id="48" idx="1"/>
          </p:cNvCxnSpPr>
          <p:nvPr/>
        </p:nvCxnSpPr>
        <p:spPr>
          <a:xfrm rot="10800000">
            <a:off x="3430905" y="2276475"/>
            <a:ext cx="2952115" cy="3924935"/>
          </a:xfrm>
          <a:prstGeom prst="bentConnector2">
            <a:avLst/>
          </a:prstGeom>
          <a:ln w="57150">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54" name="直接箭头连接符 53"/>
          <p:cNvCxnSpPr/>
          <p:nvPr/>
        </p:nvCxnSpPr>
        <p:spPr>
          <a:xfrm>
            <a:off x="3431540" y="2277110"/>
            <a:ext cx="792480" cy="0"/>
          </a:xfrm>
          <a:prstGeom prst="straightConnector1">
            <a:avLst/>
          </a:prstGeom>
          <a:ln w="571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p:nvPr/>
        </p:nvCxnSpPr>
        <p:spPr>
          <a:xfrm>
            <a:off x="8688070" y="6021070"/>
            <a:ext cx="4324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Load Word</a:t>
            </a:r>
            <a:endParaRPr lang="en-US" dirty="0"/>
          </a:p>
        </p:txBody>
      </p:sp>
      <p:sp>
        <p:nvSpPr>
          <p:cNvPr id="3" name="Content Placeholder 2"/>
          <p:cNvSpPr>
            <a:spLocks noGrp="1"/>
          </p:cNvSpPr>
          <p:nvPr>
            <p:ph idx="1"/>
          </p:nvPr>
        </p:nvSpPr>
        <p:spPr>
          <a:xfrm>
            <a:off x="609600" y="1340769"/>
            <a:ext cx="10972800" cy="5040560"/>
          </a:xfrm>
        </p:spPr>
        <p:txBody>
          <a:bodyPr/>
          <a:lstStyle/>
          <a:p>
            <a:pPr marL="0" indent="0">
              <a:buNone/>
            </a:pPr>
            <a:endParaRPr lang="en-US" sz="18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b="0">
                          <a:solidFill>
                            <a:schemeClr val="tx1"/>
                          </a:solidFill>
                          <a:cs typeface="+mn-lt"/>
                        </a:rPr>
                        <a:t>addi R5, R0, 12</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lw R6, R5</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123456789</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16</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43205">
                <a:tc>
                  <a:txBody>
                    <a:bodyPr/>
                    <a:lstStyle/>
                    <a:p>
                      <a:pPr algn="dist">
                        <a:lnSpc>
                          <a:spcPct val="60000"/>
                        </a:lnSpc>
                        <a:buNone/>
                      </a:pPr>
                      <a:r>
                        <a:rPr lang="en-US" altLang="zh-CN">
                          <a:solidFill>
                            <a:schemeClr val="tx1"/>
                          </a:solidFill>
                        </a:rPr>
                        <a:t>24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32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05473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3725545" y="161099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510405"/>
            <a:ext cx="2232660" cy="841375"/>
            <a:chOff x="5291" y="7782"/>
            <a:chExt cx="3516" cy="1325"/>
          </a:xfrm>
        </p:grpSpPr>
        <p:sp>
          <p:nvSpPr>
            <p:cNvPr id="8" name="矩形 7"/>
            <p:cNvSpPr/>
            <p:nvPr/>
          </p:nvSpPr>
          <p:spPr>
            <a:xfrm>
              <a:off x="5291" y="7782"/>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chemeClr val="bg1"/>
            </a:solidFill>
            <a:ln>
              <a:solidFill>
                <a:schemeClr val="tx1"/>
              </a:solidFill>
            </a:ln>
          </p:spPr>
          <p:txBody>
            <a:bodyPr wrap="square" rtlCol="0">
              <a:spAutoFit/>
            </a:bodyPr>
            <a:lstStyle/>
            <a:p>
              <a:endParaRPr lang="en-US" altLang="zh-CN"/>
            </a:p>
          </p:txBody>
        </p:sp>
      </p:grpSp>
      <p:cxnSp>
        <p:nvCxnSpPr>
          <p:cNvPr id="32" name="直接箭头连接符 31"/>
          <p:cNvCxnSpPr/>
          <p:nvPr/>
        </p:nvCxnSpPr>
        <p:spPr>
          <a:xfrm>
            <a:off x="5088890" y="413321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a:endCxn id="13" idx="1"/>
          </p:cNvCxnSpPr>
          <p:nvPr/>
        </p:nvCxnSpPr>
        <p:spPr>
          <a:xfrm rot="16200000" flipV="1">
            <a:off x="2447290" y="3720465"/>
            <a:ext cx="3550285" cy="1297305"/>
          </a:xfrm>
          <a:prstGeom prst="bentConnector4">
            <a:avLst>
              <a:gd name="adj1" fmla="val -1341"/>
              <a:gd name="adj2" fmla="val 118355"/>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71720" y="5300980"/>
            <a:ext cx="0" cy="936625"/>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15036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735955" y="1268095"/>
            <a:ext cx="3384550" cy="3663367"/>
            <a:chOff x="9033" y="1997"/>
            <a:chExt cx="5330" cy="6394"/>
          </a:xfrm>
        </p:grpSpPr>
        <p:cxnSp>
          <p:nvCxnSpPr>
            <p:cNvPr id="29" name="直接箭头连接符 28"/>
            <p:cNvCxnSpPr>
              <a:stCxn id="25" idx="2"/>
              <a:endCxn id="27" idx="0"/>
            </p:cNvCxnSpPr>
            <p:nvPr/>
          </p:nvCxnSpPr>
          <p:spPr>
            <a:xfrm>
              <a:off x="11885" y="5139"/>
              <a:ext cx="11" cy="941"/>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9033" y="1997"/>
              <a:ext cx="5330" cy="6394"/>
              <a:chOff x="9033" y="1997"/>
              <a:chExt cx="5330" cy="6394"/>
            </a:xfrm>
          </p:grpSpPr>
          <p:grpSp>
            <p:nvGrpSpPr>
              <p:cNvPr id="17" name="组合 16"/>
              <p:cNvGrpSpPr/>
              <p:nvPr/>
            </p:nvGrpSpPr>
            <p:grpSpPr>
              <a:xfrm>
                <a:off x="9941" y="1997"/>
                <a:ext cx="3754" cy="1467"/>
                <a:chOff x="5291" y="7895"/>
                <a:chExt cx="3754" cy="1467"/>
              </a:xfrm>
            </p:grpSpPr>
            <p:sp>
              <p:nvSpPr>
                <p:cNvPr id="18" name="矩形 17"/>
                <p:cNvSpPr/>
                <p:nvPr/>
              </p:nvSpPr>
              <p:spPr>
                <a:xfrm>
                  <a:off x="5291" y="7895"/>
                  <a:ext cx="3754" cy="1467"/>
                </a:xfrm>
                <a:prstGeom prst="rect">
                  <a:avLst/>
                </a:prstGeom>
                <a:solidFill>
                  <a:srgbClr val="C0000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518" y="7895"/>
                  <a:ext cx="3507" cy="645"/>
                </a:xfrm>
                <a:prstGeom prst="rect">
                  <a:avLst/>
                </a:prstGeom>
                <a:noFill/>
                <a:ln>
                  <a:noFill/>
                </a:ln>
              </p:spPr>
              <p:txBody>
                <a:bodyPr wrap="square" rtlCol="0">
                  <a:spAutoFit/>
                </a:bodyPr>
                <a:lstStyle/>
                <a:p>
                  <a:r>
                    <a:rPr lang="en-US" altLang="zh-CN" b="1" dirty="0">
                      <a:solidFill>
                        <a:schemeClr val="bg1"/>
                      </a:solidFill>
                    </a:rPr>
                    <a:t>Program Counter (PC)</a:t>
                  </a:r>
                  <a:endParaRPr lang="en-US" altLang="zh-CN" b="1" dirty="0">
                    <a:solidFill>
                      <a:schemeClr val="bg1"/>
                    </a:solidFill>
                  </a:endParaRPr>
                </a:p>
              </p:txBody>
            </p:sp>
            <p:sp>
              <p:nvSpPr>
                <p:cNvPr id="20" name="文本框 19"/>
                <p:cNvSpPr txBox="1"/>
                <p:nvPr/>
              </p:nvSpPr>
              <p:spPr>
                <a:xfrm>
                  <a:off x="5600" y="8635"/>
                  <a:ext cx="3247" cy="643"/>
                </a:xfrm>
                <a:prstGeom prst="rect">
                  <a:avLst/>
                </a:prstGeom>
                <a:solidFill>
                  <a:schemeClr val="bg1"/>
                </a:solidFill>
                <a:ln>
                  <a:solidFill>
                    <a:schemeClr val="accent1">
                      <a:alpha val="20000"/>
                    </a:schemeClr>
                  </a:solidFill>
                </a:ln>
              </p:spPr>
              <p:txBody>
                <a:bodyPr wrap="square" rtlCol="0">
                  <a:spAutoFit/>
                </a:bodyPr>
                <a:lstStyle/>
                <a:p>
                  <a:r>
                    <a:rPr lang="en-US" altLang="zh-CN"/>
                    <a:t>                 0</a:t>
                  </a:r>
                  <a:endParaRPr lang="en-US" altLang="zh-CN"/>
                </a:p>
              </p:txBody>
            </p:sp>
          </p:grpSp>
          <p:cxnSp>
            <p:nvCxnSpPr>
              <p:cNvPr id="21" name="直接箭头连接符 20"/>
              <p:cNvCxnSpPr/>
              <p:nvPr/>
            </p:nvCxnSpPr>
            <p:spPr>
              <a:xfrm flipV="1">
                <a:off x="13683" y="2791"/>
                <a:ext cx="680" cy="1"/>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952" y="3819"/>
                <a:ext cx="3816" cy="1467"/>
                <a:chOff x="5291" y="7895"/>
                <a:chExt cx="3816" cy="1467"/>
              </a:xfrm>
            </p:grpSpPr>
            <p:sp>
              <p:nvSpPr>
                <p:cNvPr id="23" name="矩形 22"/>
                <p:cNvSpPr/>
                <p:nvPr/>
              </p:nvSpPr>
              <p:spPr>
                <a:xfrm>
                  <a:off x="5291" y="7895"/>
                  <a:ext cx="3754" cy="1467"/>
                </a:xfrm>
                <a:prstGeom prst="rect">
                  <a:avLst/>
                </a:prstGeom>
                <a:solidFill>
                  <a:srgbClr val="C0000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96"/>
                </a:xfrm>
                <a:prstGeom prst="rect">
                  <a:avLst/>
                </a:prstGeom>
                <a:noFill/>
                <a:ln>
                  <a:noFill/>
                </a:ln>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chemeClr val="bg1"/>
                </a:solidFill>
                <a:ln>
                  <a:solidFill>
                    <a:schemeClr val="accent1">
                      <a:alpha val="20000"/>
                    </a:schemeClr>
                  </a:solidFill>
                </a:ln>
              </p:spPr>
              <p:txBody>
                <a:bodyPr wrap="square" rtlCol="0">
                  <a:spAutoFit/>
                </a:bodyPr>
                <a:lstStyle/>
                <a:p>
                  <a:endParaRPr lang="en-US" altLang="zh-CN"/>
                </a:p>
              </p:txBody>
            </p:sp>
          </p:grpSp>
          <p:cxnSp>
            <p:nvCxnSpPr>
              <p:cNvPr id="26" name="直接箭头连接符 25"/>
              <p:cNvCxnSpPr/>
              <p:nvPr/>
            </p:nvCxnSpPr>
            <p:spPr>
              <a:xfrm flipH="1">
                <a:off x="13675" y="4494"/>
                <a:ext cx="680" cy="26"/>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10478" y="6080"/>
                <a:ext cx="2835" cy="1473"/>
              </a:xfrm>
              <a:prstGeom prst="ellipse">
                <a:avLst/>
              </a:prstGeom>
              <a:solidFill>
                <a:srgbClr val="C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8" name="直接箭头连接符 27"/>
              <p:cNvCxnSpPr>
                <a:stCxn id="27" idx="3"/>
                <a:endCxn id="8" idx="3"/>
              </p:cNvCxnSpPr>
              <p:nvPr/>
            </p:nvCxnSpPr>
            <p:spPr>
              <a:xfrm flipH="1">
                <a:off x="9145" y="7337"/>
                <a:ext cx="1748" cy="1054"/>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9033" y="5657"/>
                <a:ext cx="1860" cy="639"/>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9940" y="2731"/>
                <a:ext cx="537" cy="437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cxnSp>
        <p:nvCxnSpPr>
          <p:cNvPr id="43" name="直接箭头连接符 42"/>
          <p:cNvCxnSpPr/>
          <p:nvPr/>
        </p:nvCxnSpPr>
        <p:spPr>
          <a:xfrm>
            <a:off x="4871720" y="5517515"/>
            <a:ext cx="1490345" cy="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a:stCxn id="40" idx="3"/>
          </p:cNvCxnSpPr>
          <p:nvPr/>
        </p:nvCxnSpPr>
        <p:spPr>
          <a:xfrm flipV="1">
            <a:off x="8716010" y="5179060"/>
            <a:ext cx="374650" cy="635"/>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6362065" y="4765675"/>
            <a:ext cx="2353945" cy="828040"/>
            <a:chOff x="10019" y="8409"/>
            <a:chExt cx="3754" cy="1467"/>
          </a:xfrm>
        </p:grpSpPr>
        <p:sp>
          <p:nvSpPr>
            <p:cNvPr id="40" name="矩形 39"/>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10246" y="8409"/>
              <a:ext cx="3507" cy="707"/>
            </a:xfrm>
            <a:prstGeom prst="rect">
              <a:avLst/>
            </a:prstGeom>
            <a:solidFill>
              <a:srgbClr val="7030A0"/>
            </a:solidFill>
            <a:ln>
              <a:solidFill>
                <a:schemeClr val="accent1">
                  <a:alpha val="20000"/>
                </a:schemeClr>
              </a:solidFill>
            </a:ln>
          </p:spPr>
          <p:txBody>
            <a:bodyPr wrap="square" rtlCol="0">
              <a:spAutoFit/>
            </a:bodyPr>
            <a:lstStyle/>
            <a:p>
              <a:r>
                <a:rPr lang="en-US" altLang="zh-CN" sz="2000" b="1">
                  <a:solidFill>
                    <a:schemeClr val="bg1"/>
                  </a:solidFill>
                </a:rPr>
                <a:t>Memory Address</a:t>
              </a:r>
              <a:endParaRPr lang="en-US" altLang="zh-CN" sz="2000" b="1">
                <a:solidFill>
                  <a:schemeClr val="bg1"/>
                </a:solidFill>
              </a:endParaRPr>
            </a:p>
          </p:txBody>
        </p:sp>
        <p:sp>
          <p:nvSpPr>
            <p:cNvPr id="42" name="文本框 41"/>
            <p:cNvSpPr txBox="1"/>
            <p:nvPr/>
          </p:nvSpPr>
          <p:spPr>
            <a:xfrm>
              <a:off x="10328" y="9149"/>
              <a:ext cx="3247" cy="653"/>
            </a:xfrm>
            <a:prstGeom prst="rect">
              <a:avLst/>
            </a:prstGeom>
            <a:solidFill>
              <a:schemeClr val="bg1"/>
            </a:solidFill>
            <a:ln>
              <a:solidFill>
                <a:schemeClr val="accent1">
                  <a:alpha val="20000"/>
                </a:schemeClr>
              </a:solidFill>
            </a:ln>
          </p:spPr>
          <p:txBody>
            <a:bodyPr wrap="square" rtlCol="0">
              <a:spAutoFit/>
            </a:bodyPr>
            <a:lstStyle/>
            <a:p>
              <a:r>
                <a:rPr lang="en-US" altLang="zh-CN"/>
                <a:t>  </a:t>
              </a:r>
              <a:endParaRPr lang="en-US" altLang="zh-CN"/>
            </a:p>
          </p:txBody>
        </p:sp>
      </p:grpSp>
      <p:grpSp>
        <p:nvGrpSpPr>
          <p:cNvPr id="47" name="组合 46"/>
          <p:cNvGrpSpPr/>
          <p:nvPr/>
        </p:nvGrpSpPr>
        <p:grpSpPr>
          <a:xfrm>
            <a:off x="6383655" y="5791835"/>
            <a:ext cx="2362200" cy="820420"/>
            <a:chOff x="10019" y="8409"/>
            <a:chExt cx="3754" cy="1467"/>
          </a:xfrm>
        </p:grpSpPr>
        <p:sp>
          <p:nvSpPr>
            <p:cNvPr id="48" name="矩形 47"/>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10246" y="8409"/>
              <a:ext cx="3507" cy="713"/>
            </a:xfrm>
            <a:prstGeom prst="rect">
              <a:avLst/>
            </a:prstGeom>
            <a:solidFill>
              <a:srgbClr val="7030A0"/>
            </a:solidFill>
            <a:ln>
              <a:solidFill>
                <a:schemeClr val="accent1">
                  <a:alpha val="20000"/>
                </a:schemeClr>
              </a:solidFill>
            </a:ln>
          </p:spPr>
          <p:txBody>
            <a:bodyPr wrap="square" rtlCol="0">
              <a:spAutoFit/>
            </a:bodyPr>
            <a:lstStyle/>
            <a:p>
              <a:r>
                <a:rPr lang="en-US" altLang="zh-CN" sz="2000" b="1" dirty="0">
                  <a:solidFill>
                    <a:schemeClr val="bg1"/>
                  </a:solidFill>
                </a:rPr>
                <a:t>     Data</a:t>
              </a:r>
              <a:endParaRPr lang="en-US" altLang="zh-CN" sz="2000" b="1" dirty="0">
                <a:solidFill>
                  <a:schemeClr val="bg1"/>
                </a:solidFill>
              </a:endParaRPr>
            </a:p>
          </p:txBody>
        </p:sp>
        <p:sp>
          <p:nvSpPr>
            <p:cNvPr id="50" name="文本框 49"/>
            <p:cNvSpPr txBox="1"/>
            <p:nvPr/>
          </p:nvSpPr>
          <p:spPr>
            <a:xfrm>
              <a:off x="10328" y="9149"/>
              <a:ext cx="3247" cy="659"/>
            </a:xfrm>
            <a:prstGeom prst="rect">
              <a:avLst/>
            </a:prstGeom>
            <a:solidFill>
              <a:schemeClr val="bg1"/>
            </a:solidFill>
            <a:ln>
              <a:solidFill>
                <a:schemeClr val="accent1">
                  <a:alpha val="20000"/>
                </a:schemeClr>
              </a:solidFill>
            </a:ln>
          </p:spPr>
          <p:txBody>
            <a:bodyPr wrap="square" rtlCol="0">
              <a:spAutoFit/>
            </a:bodyPr>
            <a:lstStyle/>
            <a:p>
              <a:r>
                <a:rPr lang="en-US" altLang="zh-CN"/>
                <a:t> </a:t>
              </a:r>
              <a:endParaRPr lang="en-US" altLang="zh-CN"/>
            </a:p>
          </p:txBody>
        </p:sp>
      </p:grpSp>
      <p:cxnSp>
        <p:nvCxnSpPr>
          <p:cNvPr id="52" name="直接箭头连接符 51"/>
          <p:cNvCxnSpPr/>
          <p:nvPr/>
        </p:nvCxnSpPr>
        <p:spPr>
          <a:xfrm>
            <a:off x="4871720" y="6165215"/>
            <a:ext cx="15119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p:nvPr/>
        </p:nvCxnSpPr>
        <p:spPr>
          <a:xfrm>
            <a:off x="8688070" y="6021070"/>
            <a:ext cx="4324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Load Word</a:t>
            </a:r>
            <a:endParaRPr lang="en-US" dirty="0"/>
          </a:p>
        </p:txBody>
      </p:sp>
      <p:sp>
        <p:nvSpPr>
          <p:cNvPr id="3" name="Content Placeholder 2"/>
          <p:cNvSpPr>
            <a:spLocks noGrp="1"/>
          </p:cNvSpPr>
          <p:nvPr>
            <p:ph idx="1"/>
          </p:nvPr>
        </p:nvSpPr>
        <p:spPr>
          <a:xfrm>
            <a:off x="609600" y="1340769"/>
            <a:ext cx="10972800" cy="5040560"/>
          </a:xfrm>
        </p:spPr>
        <p:txBody>
          <a:bodyPr/>
          <a:lstStyle/>
          <a:p>
            <a:pPr marL="0" indent="0">
              <a:buNone/>
            </a:pPr>
            <a:endParaRPr lang="en-US" sz="180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rPr>
                <a:t>      Memory</a:t>
              </a:r>
              <a:endParaRPr lang="en-US" altLang="zh-CN" b="1">
                <a:solidFill>
                  <a:schemeClr val="bg1"/>
                </a:solidFill>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b="0">
                          <a:solidFill>
                            <a:schemeClr val="tx1"/>
                          </a:solidFill>
                          <a:cs typeface="+mn-lt"/>
                        </a:rPr>
                        <a:t>addi R5, R0, 12</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lw R6, R5</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123456789</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16</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20</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43205">
                <a:tc>
                  <a:txBody>
                    <a:bodyPr/>
                    <a:lstStyle/>
                    <a:p>
                      <a:pPr algn="dist">
                        <a:lnSpc>
                          <a:spcPct val="60000"/>
                        </a:lnSpc>
                        <a:buNone/>
                      </a:pPr>
                      <a:r>
                        <a:rPr lang="en-US" altLang="zh-CN">
                          <a:solidFill>
                            <a:schemeClr val="tx1"/>
                          </a:solidFill>
                        </a:rPr>
                        <a:t>24</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28</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rPr>
                        <a:t>32</a:t>
                      </a:r>
                      <a:endParaRPr lang="en-US" altLang="zh-CN">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05473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rPr>
                <a:t>      Register File</a:t>
              </a:r>
              <a:endParaRPr lang="en-US" altLang="zh-CN" b="1">
                <a:solidFill>
                  <a:schemeClr val="bg1"/>
                </a:solidFill>
              </a:endParaRPr>
            </a:p>
          </p:txBody>
        </p:sp>
      </p:grpSp>
      <p:graphicFrame>
        <p:nvGraphicFramePr>
          <p:cNvPr id="15" name="表格 14"/>
          <p:cNvGraphicFramePr/>
          <p:nvPr>
            <p:custDataLst>
              <p:tags r:id="rId2"/>
            </p:custDataLst>
          </p:nvPr>
        </p:nvGraphicFramePr>
        <p:xfrm>
          <a:off x="3725545" y="161099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rPr>
                        <a:t>R0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r>
                        <a:rPr lang="en-US" altLang="zh-CN" b="0">
                          <a:solidFill>
                            <a:schemeClr val="tx1"/>
                          </a:solidFill>
                        </a:rPr>
                        <a:t>0</a:t>
                      </a:r>
                      <a:endParaRPr lang="en-US" altLang="zh-CN" b="0">
                        <a:solidFill>
                          <a:schemeClr val="tx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t>R1</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R2</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R3</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R4</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R5</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R6</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R7</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t>R8</a:t>
                      </a:r>
                      <a:endParaRPr lang="en-US" altLang="zh-CN"/>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dist">
                        <a:lnSpc>
                          <a:spcPct val="60000"/>
                        </a:lnSpc>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510405"/>
            <a:ext cx="2232660" cy="841375"/>
            <a:chOff x="5291" y="7782"/>
            <a:chExt cx="3516" cy="1325"/>
          </a:xfrm>
        </p:grpSpPr>
        <p:sp>
          <p:nvSpPr>
            <p:cNvPr id="8" name="矩形 7"/>
            <p:cNvSpPr/>
            <p:nvPr/>
          </p:nvSpPr>
          <p:spPr>
            <a:xfrm>
              <a:off x="5291" y="7782"/>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rPr>
                <a:t>ALU</a:t>
              </a:r>
              <a:endParaRPr lang="en-US" altLang="zh-CN" sz="2000" b="1">
                <a:solidFill>
                  <a:schemeClr val="bg1"/>
                </a:solidFill>
              </a:endParaRPr>
            </a:p>
          </p:txBody>
        </p:sp>
        <p:sp>
          <p:nvSpPr>
            <p:cNvPr id="10" name="文本框 9"/>
            <p:cNvSpPr txBox="1"/>
            <p:nvPr/>
          </p:nvSpPr>
          <p:spPr>
            <a:xfrm>
              <a:off x="5554" y="8462"/>
              <a:ext cx="2990" cy="580"/>
            </a:xfrm>
            <a:prstGeom prst="rect">
              <a:avLst/>
            </a:prstGeom>
            <a:solidFill>
              <a:schemeClr val="bg1"/>
            </a:solidFill>
            <a:ln>
              <a:solidFill>
                <a:schemeClr val="tx1"/>
              </a:solidFill>
            </a:ln>
          </p:spPr>
          <p:txBody>
            <a:bodyPr wrap="square" rtlCol="0">
              <a:spAutoFit/>
            </a:bodyPr>
            <a:lstStyle/>
            <a:p>
              <a:endParaRPr lang="en-US" altLang="zh-CN"/>
            </a:p>
          </p:txBody>
        </p:sp>
      </p:grpSp>
      <p:cxnSp>
        <p:nvCxnSpPr>
          <p:cNvPr id="32" name="直接箭头连接符 31"/>
          <p:cNvCxnSpPr/>
          <p:nvPr/>
        </p:nvCxnSpPr>
        <p:spPr>
          <a:xfrm>
            <a:off x="5088890" y="413321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a:endCxn id="13" idx="1"/>
          </p:cNvCxnSpPr>
          <p:nvPr/>
        </p:nvCxnSpPr>
        <p:spPr>
          <a:xfrm rot="16200000" flipV="1">
            <a:off x="2447290" y="3720465"/>
            <a:ext cx="3550285" cy="1297305"/>
          </a:xfrm>
          <a:prstGeom prst="bentConnector4">
            <a:avLst>
              <a:gd name="adj1" fmla="val -1341"/>
              <a:gd name="adj2" fmla="val 118355"/>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71720" y="5300980"/>
            <a:ext cx="0" cy="936625"/>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15036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735955" y="1268095"/>
            <a:ext cx="3384550" cy="3663367"/>
            <a:chOff x="9033" y="1997"/>
            <a:chExt cx="5330" cy="6394"/>
          </a:xfrm>
        </p:grpSpPr>
        <p:cxnSp>
          <p:nvCxnSpPr>
            <p:cNvPr id="29" name="直接箭头连接符 28"/>
            <p:cNvCxnSpPr>
              <a:stCxn id="25" idx="2"/>
              <a:endCxn id="27" idx="0"/>
            </p:cNvCxnSpPr>
            <p:nvPr/>
          </p:nvCxnSpPr>
          <p:spPr>
            <a:xfrm>
              <a:off x="11885" y="5139"/>
              <a:ext cx="11" cy="941"/>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9033" y="1997"/>
              <a:ext cx="5330" cy="6394"/>
              <a:chOff x="9033" y="1997"/>
              <a:chExt cx="5330" cy="6394"/>
            </a:xfrm>
          </p:grpSpPr>
          <p:grpSp>
            <p:nvGrpSpPr>
              <p:cNvPr id="17" name="组合 16"/>
              <p:cNvGrpSpPr/>
              <p:nvPr/>
            </p:nvGrpSpPr>
            <p:grpSpPr>
              <a:xfrm>
                <a:off x="9941" y="1997"/>
                <a:ext cx="3754" cy="1467"/>
                <a:chOff x="5291" y="7895"/>
                <a:chExt cx="3754" cy="1467"/>
              </a:xfrm>
            </p:grpSpPr>
            <p:sp>
              <p:nvSpPr>
                <p:cNvPr id="18" name="矩形 17"/>
                <p:cNvSpPr/>
                <p:nvPr/>
              </p:nvSpPr>
              <p:spPr>
                <a:xfrm>
                  <a:off x="5291" y="7895"/>
                  <a:ext cx="3754" cy="1467"/>
                </a:xfrm>
                <a:prstGeom prst="rect">
                  <a:avLst/>
                </a:prstGeom>
                <a:solidFill>
                  <a:srgbClr val="C0000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5600" y="8635"/>
                  <a:ext cx="3247" cy="643"/>
                </a:xfrm>
                <a:prstGeom prst="rect">
                  <a:avLst/>
                </a:prstGeom>
                <a:solidFill>
                  <a:schemeClr val="bg1"/>
                </a:solidFill>
                <a:ln>
                  <a:solidFill>
                    <a:schemeClr val="accent1">
                      <a:alpha val="20000"/>
                    </a:schemeClr>
                  </a:solidFill>
                </a:ln>
              </p:spPr>
              <p:txBody>
                <a:bodyPr wrap="square" rtlCol="0">
                  <a:spAutoFit/>
                </a:bodyPr>
                <a:lstStyle/>
                <a:p>
                  <a:r>
                    <a:rPr lang="en-US" altLang="zh-CN"/>
                    <a:t>                 0</a:t>
                  </a:r>
                  <a:endParaRPr lang="en-US" altLang="zh-CN"/>
                </a:p>
              </p:txBody>
            </p:sp>
          </p:grpSp>
          <p:cxnSp>
            <p:nvCxnSpPr>
              <p:cNvPr id="21" name="直接箭头连接符 20"/>
              <p:cNvCxnSpPr/>
              <p:nvPr/>
            </p:nvCxnSpPr>
            <p:spPr>
              <a:xfrm flipV="1">
                <a:off x="13683" y="2791"/>
                <a:ext cx="680" cy="1"/>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952" y="3819"/>
                <a:ext cx="3816" cy="1467"/>
                <a:chOff x="5291" y="7895"/>
                <a:chExt cx="3816" cy="1467"/>
              </a:xfrm>
            </p:grpSpPr>
            <p:sp>
              <p:nvSpPr>
                <p:cNvPr id="23" name="矩形 22"/>
                <p:cNvSpPr/>
                <p:nvPr/>
              </p:nvSpPr>
              <p:spPr>
                <a:xfrm>
                  <a:off x="5291" y="7895"/>
                  <a:ext cx="3754" cy="1467"/>
                </a:xfrm>
                <a:prstGeom prst="rect">
                  <a:avLst/>
                </a:prstGeom>
                <a:solidFill>
                  <a:srgbClr val="C0000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437" y="7895"/>
                  <a:ext cx="3670" cy="696"/>
                </a:xfrm>
                <a:prstGeom prst="rect">
                  <a:avLst/>
                </a:prstGeom>
                <a:noFill/>
                <a:ln>
                  <a:noFill/>
                </a:ln>
              </p:spPr>
              <p:txBody>
                <a:bodyPr wrap="square" rtlCol="0">
                  <a:spAutoFit/>
                </a:bodyPr>
                <a:lstStyle/>
                <a:p>
                  <a:pPr algn="ctr"/>
                  <a:r>
                    <a:rPr lang="en-US" altLang="zh-CN" sz="2000" b="1" dirty="0">
                      <a:solidFill>
                        <a:schemeClr val="bg1"/>
                      </a:solidFill>
                    </a:rPr>
                    <a:t>Instruction</a:t>
                  </a:r>
                  <a:endParaRPr lang="en-US" altLang="zh-CN" sz="2000" b="1" dirty="0">
                    <a:solidFill>
                      <a:schemeClr val="bg1"/>
                    </a:solidFill>
                  </a:endParaRPr>
                </a:p>
              </p:txBody>
            </p:sp>
            <p:sp>
              <p:nvSpPr>
                <p:cNvPr id="25" name="文本框 24"/>
                <p:cNvSpPr txBox="1"/>
                <p:nvPr/>
              </p:nvSpPr>
              <p:spPr>
                <a:xfrm>
                  <a:off x="5600" y="8635"/>
                  <a:ext cx="3247" cy="580"/>
                </a:xfrm>
                <a:prstGeom prst="rect">
                  <a:avLst/>
                </a:prstGeom>
                <a:solidFill>
                  <a:schemeClr val="bg1"/>
                </a:solidFill>
                <a:ln>
                  <a:solidFill>
                    <a:schemeClr val="accent1">
                      <a:alpha val="20000"/>
                    </a:schemeClr>
                  </a:solidFill>
                </a:ln>
              </p:spPr>
              <p:txBody>
                <a:bodyPr wrap="square" rtlCol="0">
                  <a:spAutoFit/>
                </a:bodyPr>
                <a:lstStyle/>
                <a:p>
                  <a:endParaRPr lang="en-US" altLang="zh-CN"/>
                </a:p>
              </p:txBody>
            </p:sp>
          </p:grpSp>
          <p:cxnSp>
            <p:nvCxnSpPr>
              <p:cNvPr id="26" name="直接箭头连接符 25"/>
              <p:cNvCxnSpPr/>
              <p:nvPr/>
            </p:nvCxnSpPr>
            <p:spPr>
              <a:xfrm flipH="1">
                <a:off x="13675" y="4494"/>
                <a:ext cx="680" cy="26"/>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10478" y="6080"/>
                <a:ext cx="2835" cy="1473"/>
              </a:xfrm>
              <a:prstGeom prst="ellipse">
                <a:avLst/>
              </a:prstGeom>
              <a:solidFill>
                <a:srgbClr val="C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Control</a:t>
                </a:r>
                <a:endParaRPr lang="en-US" altLang="zh-CN" sz="2000" b="1" dirty="0"/>
              </a:p>
              <a:p>
                <a:pPr algn="ctr"/>
                <a:r>
                  <a:rPr lang="en-US" altLang="zh-CN" sz="2000" b="1" dirty="0"/>
                  <a:t>Logic</a:t>
                </a:r>
                <a:endParaRPr lang="en-US" altLang="zh-CN" sz="2000" b="1" dirty="0"/>
              </a:p>
            </p:txBody>
          </p:sp>
          <p:cxnSp>
            <p:nvCxnSpPr>
              <p:cNvPr id="28" name="直接箭头连接符 27"/>
              <p:cNvCxnSpPr>
                <a:stCxn id="27" idx="3"/>
                <a:endCxn id="8" idx="3"/>
              </p:cNvCxnSpPr>
              <p:nvPr/>
            </p:nvCxnSpPr>
            <p:spPr>
              <a:xfrm flipH="1">
                <a:off x="9145" y="7337"/>
                <a:ext cx="1748" cy="1054"/>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9033" y="5657"/>
                <a:ext cx="1860" cy="639"/>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9940" y="2731"/>
                <a:ext cx="537" cy="437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cxnSp>
        <p:nvCxnSpPr>
          <p:cNvPr id="43" name="直接箭头连接符 42"/>
          <p:cNvCxnSpPr/>
          <p:nvPr/>
        </p:nvCxnSpPr>
        <p:spPr>
          <a:xfrm>
            <a:off x="4871720" y="5517515"/>
            <a:ext cx="1490345" cy="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a:stCxn id="40" idx="3"/>
          </p:cNvCxnSpPr>
          <p:nvPr/>
        </p:nvCxnSpPr>
        <p:spPr>
          <a:xfrm flipV="1">
            <a:off x="8716010" y="5179060"/>
            <a:ext cx="374650" cy="635"/>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6362065" y="4765675"/>
            <a:ext cx="2353945" cy="828040"/>
            <a:chOff x="10019" y="8409"/>
            <a:chExt cx="3754" cy="1467"/>
          </a:xfrm>
        </p:grpSpPr>
        <p:sp>
          <p:nvSpPr>
            <p:cNvPr id="40" name="矩形 39"/>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10246" y="8409"/>
              <a:ext cx="3507" cy="707"/>
            </a:xfrm>
            <a:prstGeom prst="rect">
              <a:avLst/>
            </a:prstGeom>
            <a:solidFill>
              <a:srgbClr val="7030A0"/>
            </a:solidFill>
            <a:ln>
              <a:solidFill>
                <a:schemeClr val="accent1">
                  <a:alpha val="20000"/>
                </a:schemeClr>
              </a:solidFill>
            </a:ln>
          </p:spPr>
          <p:txBody>
            <a:bodyPr wrap="square" rtlCol="0">
              <a:spAutoFit/>
            </a:bodyPr>
            <a:lstStyle/>
            <a:p>
              <a:r>
                <a:rPr lang="en-US" altLang="zh-CN" sz="2000" b="1">
                  <a:solidFill>
                    <a:schemeClr val="bg1"/>
                  </a:solidFill>
                </a:rPr>
                <a:t>Memory Address</a:t>
              </a:r>
              <a:endParaRPr lang="en-US" altLang="zh-CN" sz="2000" b="1">
                <a:solidFill>
                  <a:schemeClr val="bg1"/>
                </a:solidFill>
              </a:endParaRPr>
            </a:p>
          </p:txBody>
        </p:sp>
        <p:sp>
          <p:nvSpPr>
            <p:cNvPr id="42" name="文本框 41"/>
            <p:cNvSpPr txBox="1"/>
            <p:nvPr/>
          </p:nvSpPr>
          <p:spPr>
            <a:xfrm>
              <a:off x="10328" y="9149"/>
              <a:ext cx="3247" cy="653"/>
            </a:xfrm>
            <a:prstGeom prst="rect">
              <a:avLst/>
            </a:prstGeom>
            <a:solidFill>
              <a:schemeClr val="bg1"/>
            </a:solidFill>
            <a:ln>
              <a:solidFill>
                <a:schemeClr val="accent1">
                  <a:alpha val="20000"/>
                </a:schemeClr>
              </a:solidFill>
            </a:ln>
          </p:spPr>
          <p:txBody>
            <a:bodyPr wrap="square" rtlCol="0">
              <a:spAutoFit/>
            </a:bodyPr>
            <a:lstStyle/>
            <a:p>
              <a:r>
                <a:rPr lang="en-US" altLang="zh-CN"/>
                <a:t>  </a:t>
              </a:r>
              <a:endParaRPr lang="en-US" altLang="zh-CN"/>
            </a:p>
          </p:txBody>
        </p:sp>
      </p:grpSp>
      <p:grpSp>
        <p:nvGrpSpPr>
          <p:cNvPr id="47" name="组合 46"/>
          <p:cNvGrpSpPr/>
          <p:nvPr/>
        </p:nvGrpSpPr>
        <p:grpSpPr>
          <a:xfrm>
            <a:off x="6383655" y="5791835"/>
            <a:ext cx="2362200" cy="820420"/>
            <a:chOff x="10019" y="8409"/>
            <a:chExt cx="3754" cy="1467"/>
          </a:xfrm>
        </p:grpSpPr>
        <p:sp>
          <p:nvSpPr>
            <p:cNvPr id="48" name="矩形 47"/>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10246" y="8409"/>
              <a:ext cx="3507" cy="713"/>
            </a:xfrm>
            <a:prstGeom prst="rect">
              <a:avLst/>
            </a:prstGeom>
            <a:solidFill>
              <a:srgbClr val="7030A0"/>
            </a:solidFill>
            <a:ln>
              <a:solidFill>
                <a:schemeClr val="accent1">
                  <a:alpha val="20000"/>
                </a:schemeClr>
              </a:solidFill>
            </a:ln>
          </p:spPr>
          <p:txBody>
            <a:bodyPr wrap="square" rtlCol="0">
              <a:spAutoFit/>
            </a:bodyPr>
            <a:lstStyle/>
            <a:p>
              <a:r>
                <a:rPr lang="en-US" altLang="zh-CN" sz="2000" b="1" dirty="0">
                  <a:solidFill>
                    <a:schemeClr val="bg1"/>
                  </a:solidFill>
                </a:rPr>
                <a:t>     Data</a:t>
              </a:r>
              <a:endParaRPr lang="en-US" altLang="zh-CN" sz="2000" b="1" dirty="0">
                <a:solidFill>
                  <a:schemeClr val="bg1"/>
                </a:solidFill>
              </a:endParaRPr>
            </a:p>
          </p:txBody>
        </p:sp>
        <p:sp>
          <p:nvSpPr>
            <p:cNvPr id="50" name="文本框 49"/>
            <p:cNvSpPr txBox="1"/>
            <p:nvPr/>
          </p:nvSpPr>
          <p:spPr>
            <a:xfrm>
              <a:off x="10328" y="9149"/>
              <a:ext cx="3247" cy="659"/>
            </a:xfrm>
            <a:prstGeom prst="rect">
              <a:avLst/>
            </a:prstGeom>
            <a:solidFill>
              <a:schemeClr val="bg1"/>
            </a:solidFill>
            <a:ln>
              <a:solidFill>
                <a:schemeClr val="accent1">
                  <a:alpha val="20000"/>
                </a:schemeClr>
              </a:solidFill>
            </a:ln>
          </p:spPr>
          <p:txBody>
            <a:bodyPr wrap="square" rtlCol="0">
              <a:spAutoFit/>
            </a:bodyPr>
            <a:lstStyle/>
            <a:p>
              <a:r>
                <a:rPr lang="en-US" altLang="zh-CN"/>
                <a:t> </a:t>
              </a:r>
              <a:endParaRPr lang="en-US" altLang="zh-CN"/>
            </a:p>
          </p:txBody>
        </p:sp>
      </p:grpSp>
      <p:cxnSp>
        <p:nvCxnSpPr>
          <p:cNvPr id="52" name="直接箭头连接符 51"/>
          <p:cNvCxnSpPr/>
          <p:nvPr/>
        </p:nvCxnSpPr>
        <p:spPr>
          <a:xfrm>
            <a:off x="4871720" y="6165215"/>
            <a:ext cx="15119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p:nvPr/>
        </p:nvCxnSpPr>
        <p:spPr>
          <a:xfrm>
            <a:off x="8688070" y="6021070"/>
            <a:ext cx="4324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9696450" y="1724025"/>
            <a:ext cx="1440180" cy="553085"/>
          </a:xfrm>
          <a:prstGeom prst="rect">
            <a:avLst/>
          </a:prstGeom>
          <a:noFill/>
          <a:ln w="57150">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18"/>
          <p:cNvSpPr txBox="1"/>
          <p:nvPr/>
        </p:nvSpPr>
        <p:spPr>
          <a:xfrm>
            <a:off x="6456680" y="1268095"/>
            <a:ext cx="2226945" cy="369545"/>
          </a:xfrm>
          <a:prstGeom prst="rect">
            <a:avLst/>
          </a:prstGeom>
          <a:noFill/>
          <a:ln>
            <a:noFill/>
          </a:ln>
        </p:spPr>
        <p:txBody>
          <a:bodyPr wrap="square" rtlCol="0">
            <a:spAutoFit/>
          </a:bodyPr>
          <a:lstStyle/>
          <a:p>
            <a:r>
              <a:rPr lang="en-US" altLang="zh-CN" b="1" dirty="0">
                <a:solidFill>
                  <a:schemeClr val="bg1"/>
                </a:solidFill>
              </a:rPr>
              <a:t>Program Counter (PC)</a:t>
            </a:r>
            <a:endParaRPr lang="en-US" altLang="zh-CN" b="1" dirty="0">
              <a:solidFill>
                <a:schemeClr val="bg1"/>
              </a:solidFill>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Load Word</a:t>
            </a:r>
            <a:endParaRPr lang="en-US" dirty="0">
              <a:latin typeface="+mn-lt"/>
              <a:cs typeface="+mn-lt"/>
            </a:endParaRPr>
          </a:p>
        </p:txBody>
      </p:sp>
      <p:sp>
        <p:nvSpPr>
          <p:cNvPr id="3" name="Content Placeholder 2"/>
          <p:cNvSpPr>
            <a:spLocks noGrp="1"/>
          </p:cNvSpPr>
          <p:nvPr>
            <p:ph idx="1"/>
          </p:nvPr>
        </p:nvSpPr>
        <p:spPr>
          <a:xfrm>
            <a:off x="609600" y="1340769"/>
            <a:ext cx="10972800" cy="5040560"/>
          </a:xfrm>
        </p:spPr>
        <p:txBody>
          <a:bodyPr/>
          <a:lstStyle/>
          <a:p>
            <a:pPr marL="0" indent="0">
              <a:buNone/>
            </a:pPr>
            <a:endParaRPr lang="en-US" sz="1800" dirty="0">
              <a:cs typeface="+mn-lt"/>
            </a:endParaRPr>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latin typeface="+mn-lt"/>
                <a:cs typeface="+mn-lt"/>
              </a:rPr>
            </a:fld>
            <a:endParaRPr lang="en-US" altLang="en-US" dirty="0">
              <a:latin typeface="+mn-lt"/>
              <a:cs typeface="+mn-lt"/>
            </a:endParaRPr>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latin typeface="+mn-lt"/>
                  <a:cs typeface="+mn-lt"/>
                </a:rPr>
                <a:t>      Memory</a:t>
              </a:r>
              <a:endParaRPr lang="en-US" altLang="zh-CN" b="1">
                <a:solidFill>
                  <a:schemeClr val="bg1"/>
                </a:solidFill>
                <a:latin typeface="+mn-lt"/>
                <a:cs typeface="+mn-lt"/>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cs typeface="+mn-lt"/>
                        </a:rPr>
                        <a:t>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b="0">
                          <a:solidFill>
                            <a:schemeClr val="tx1"/>
                          </a:solidFill>
                          <a:cs typeface="+mn-lt"/>
                        </a:rPr>
                        <a:t>addi R5, R0, 12</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solidFill>
                            <a:schemeClr val="tx1"/>
                          </a:solidFill>
                          <a:cs typeface="+mn-lt"/>
                        </a:rPr>
                        <a:t>4</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lw R6, R5</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8</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12</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123456789</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16</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20</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43205">
                <a:tc>
                  <a:txBody>
                    <a:bodyPr/>
                    <a:lstStyle/>
                    <a:p>
                      <a:pPr algn="dist">
                        <a:lnSpc>
                          <a:spcPct val="60000"/>
                        </a:lnSpc>
                        <a:buNone/>
                      </a:pPr>
                      <a:r>
                        <a:rPr lang="en-US" altLang="zh-CN">
                          <a:solidFill>
                            <a:schemeClr val="tx1"/>
                          </a:solidFill>
                          <a:cs typeface="+mn-lt"/>
                        </a:rPr>
                        <a:t>24</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28</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32</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05473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latin typeface="+mn-lt"/>
                  <a:cs typeface="+mn-lt"/>
                </a:rPr>
                <a:t>      Register File</a:t>
              </a:r>
              <a:endParaRPr lang="en-US" altLang="zh-CN" b="1">
                <a:solidFill>
                  <a:schemeClr val="bg1"/>
                </a:solidFill>
                <a:latin typeface="+mn-lt"/>
                <a:cs typeface="+mn-lt"/>
              </a:endParaRPr>
            </a:p>
          </p:txBody>
        </p:sp>
      </p:grpSp>
      <p:graphicFrame>
        <p:nvGraphicFramePr>
          <p:cNvPr id="15" name="表格 14"/>
          <p:cNvGraphicFramePr/>
          <p:nvPr>
            <p:custDataLst>
              <p:tags r:id="rId2"/>
            </p:custDataLst>
          </p:nvPr>
        </p:nvGraphicFramePr>
        <p:xfrm>
          <a:off x="3725545" y="161099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cs typeface="+mn-lt"/>
                        </a:rPr>
                        <a:t>R0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b="0">
                          <a:solidFill>
                            <a:schemeClr val="tx1"/>
                          </a:solidFill>
                          <a:cs typeface="+mn-lt"/>
                        </a:rPr>
                        <a:t>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cs typeface="+mn-lt"/>
                        </a:rPr>
                        <a:t>R1</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R2</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R3</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R4</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R5</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a:cs typeface="+mn-lt"/>
                        </a:rPr>
                        <a:t>12</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cs typeface="+mn-lt"/>
                        </a:rPr>
                        <a:t>R6</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R7</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R8</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510405"/>
            <a:ext cx="2232660" cy="841375"/>
            <a:chOff x="5291" y="7782"/>
            <a:chExt cx="3516" cy="1325"/>
          </a:xfrm>
        </p:grpSpPr>
        <p:sp>
          <p:nvSpPr>
            <p:cNvPr id="8" name="矩形 7"/>
            <p:cNvSpPr/>
            <p:nvPr/>
          </p:nvSpPr>
          <p:spPr>
            <a:xfrm>
              <a:off x="5291" y="7782"/>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latin typeface="+mn-lt"/>
                  <a:cs typeface="+mn-lt"/>
                </a:rPr>
                <a:t>ALU</a:t>
              </a:r>
              <a:endParaRPr lang="en-US" altLang="zh-CN" sz="2000" b="1">
                <a:solidFill>
                  <a:schemeClr val="bg1"/>
                </a:solidFill>
                <a:latin typeface="+mn-lt"/>
                <a:cs typeface="+mn-lt"/>
              </a:endParaRPr>
            </a:p>
          </p:txBody>
        </p:sp>
        <p:sp>
          <p:nvSpPr>
            <p:cNvPr id="10" name="文本框 9"/>
            <p:cNvSpPr txBox="1"/>
            <p:nvPr/>
          </p:nvSpPr>
          <p:spPr>
            <a:xfrm>
              <a:off x="5554" y="8462"/>
              <a:ext cx="2990" cy="580"/>
            </a:xfrm>
            <a:prstGeom prst="rect">
              <a:avLst/>
            </a:prstGeom>
            <a:solidFill>
              <a:srgbClr val="FFFF00"/>
            </a:solidFill>
            <a:ln>
              <a:solidFill>
                <a:schemeClr val="tx1"/>
              </a:solidFill>
            </a:ln>
          </p:spPr>
          <p:txBody>
            <a:bodyPr wrap="square" rtlCol="0">
              <a:spAutoFit/>
            </a:bodyPr>
            <a:lstStyle/>
            <a:p>
              <a:pPr algn="ctr"/>
              <a:r>
                <a:rPr lang="en-US" altLang="zh-CN">
                  <a:latin typeface="+mn-lt"/>
                  <a:cs typeface="+mn-lt"/>
                </a:rPr>
                <a:t>add</a:t>
              </a:r>
              <a:endParaRPr lang="en-US" altLang="zh-CN">
                <a:latin typeface="+mn-lt"/>
                <a:cs typeface="+mn-lt"/>
              </a:endParaRPr>
            </a:p>
          </p:txBody>
        </p:sp>
      </p:grpSp>
      <p:cxnSp>
        <p:nvCxnSpPr>
          <p:cNvPr id="32" name="直接箭头连接符 31"/>
          <p:cNvCxnSpPr/>
          <p:nvPr/>
        </p:nvCxnSpPr>
        <p:spPr>
          <a:xfrm>
            <a:off x="5088890" y="413321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a:endCxn id="13" idx="1"/>
          </p:cNvCxnSpPr>
          <p:nvPr/>
        </p:nvCxnSpPr>
        <p:spPr>
          <a:xfrm rot="16200000" flipV="1">
            <a:off x="2447290" y="3720465"/>
            <a:ext cx="3550285" cy="1297305"/>
          </a:xfrm>
          <a:prstGeom prst="bentConnector4">
            <a:avLst>
              <a:gd name="adj1" fmla="val -1341"/>
              <a:gd name="adj2" fmla="val 118355"/>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71720" y="5300980"/>
            <a:ext cx="0" cy="936625"/>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15036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735955" y="1268095"/>
            <a:ext cx="3384550" cy="3663367"/>
            <a:chOff x="9033" y="1997"/>
            <a:chExt cx="5330" cy="6394"/>
          </a:xfrm>
        </p:grpSpPr>
        <p:cxnSp>
          <p:nvCxnSpPr>
            <p:cNvPr id="29" name="直接箭头连接符 28"/>
            <p:cNvCxnSpPr>
              <a:stCxn id="25" idx="2"/>
              <a:endCxn id="27" idx="0"/>
            </p:cNvCxnSpPr>
            <p:nvPr/>
          </p:nvCxnSpPr>
          <p:spPr>
            <a:xfrm>
              <a:off x="11885" y="5040"/>
              <a:ext cx="11" cy="104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9033" y="1997"/>
              <a:ext cx="5330" cy="6394"/>
              <a:chOff x="9033" y="1997"/>
              <a:chExt cx="5330" cy="6394"/>
            </a:xfrm>
          </p:grpSpPr>
          <p:grpSp>
            <p:nvGrpSpPr>
              <p:cNvPr id="17" name="组合 16"/>
              <p:cNvGrpSpPr/>
              <p:nvPr/>
            </p:nvGrpSpPr>
            <p:grpSpPr>
              <a:xfrm>
                <a:off x="9941" y="1997"/>
                <a:ext cx="3754" cy="1467"/>
                <a:chOff x="5291" y="7895"/>
                <a:chExt cx="3754" cy="1467"/>
              </a:xfrm>
            </p:grpSpPr>
            <p:sp>
              <p:nvSpPr>
                <p:cNvPr id="18" name="矩形 17"/>
                <p:cNvSpPr/>
                <p:nvPr/>
              </p:nvSpPr>
              <p:spPr>
                <a:xfrm>
                  <a:off x="5291" y="7895"/>
                  <a:ext cx="3754" cy="1467"/>
                </a:xfrm>
                <a:prstGeom prst="rect">
                  <a:avLst/>
                </a:prstGeom>
                <a:solidFill>
                  <a:srgbClr val="C0000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20" name="文本框 19"/>
                <p:cNvSpPr txBox="1"/>
                <p:nvPr/>
              </p:nvSpPr>
              <p:spPr>
                <a:xfrm>
                  <a:off x="5600" y="8635"/>
                  <a:ext cx="3247" cy="643"/>
                </a:xfrm>
                <a:prstGeom prst="rect">
                  <a:avLst/>
                </a:prstGeom>
                <a:solidFill>
                  <a:schemeClr val="bg1"/>
                </a:solidFill>
                <a:ln>
                  <a:solidFill>
                    <a:schemeClr val="accent1">
                      <a:alpha val="20000"/>
                    </a:schemeClr>
                  </a:solidFill>
                </a:ln>
              </p:spPr>
              <p:txBody>
                <a:bodyPr wrap="square" rtlCol="0">
                  <a:spAutoFit/>
                </a:bodyPr>
                <a:lstStyle/>
                <a:p>
                  <a:r>
                    <a:rPr lang="en-US" altLang="zh-CN">
                      <a:latin typeface="+mn-lt"/>
                      <a:cs typeface="+mn-lt"/>
                    </a:rPr>
                    <a:t>                 0</a:t>
                  </a:r>
                  <a:endParaRPr lang="en-US" altLang="zh-CN">
                    <a:latin typeface="+mn-lt"/>
                    <a:cs typeface="+mn-lt"/>
                  </a:endParaRPr>
                </a:p>
              </p:txBody>
            </p:sp>
          </p:grpSp>
          <p:cxnSp>
            <p:nvCxnSpPr>
              <p:cNvPr id="21" name="直接箭头连接符 20"/>
              <p:cNvCxnSpPr/>
              <p:nvPr/>
            </p:nvCxnSpPr>
            <p:spPr>
              <a:xfrm flipV="1">
                <a:off x="13683" y="2791"/>
                <a:ext cx="680" cy="1"/>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952" y="3819"/>
                <a:ext cx="3816" cy="1467"/>
                <a:chOff x="5291" y="7895"/>
                <a:chExt cx="3816" cy="1467"/>
              </a:xfrm>
            </p:grpSpPr>
            <p:sp>
              <p:nvSpPr>
                <p:cNvPr id="23" name="矩形 22"/>
                <p:cNvSpPr/>
                <p:nvPr/>
              </p:nvSpPr>
              <p:spPr>
                <a:xfrm>
                  <a:off x="5291" y="7895"/>
                  <a:ext cx="3754" cy="1467"/>
                </a:xfrm>
                <a:prstGeom prst="rect">
                  <a:avLst/>
                </a:prstGeom>
                <a:solidFill>
                  <a:srgbClr val="C0000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24" name="文本框 23"/>
                <p:cNvSpPr txBox="1"/>
                <p:nvPr/>
              </p:nvSpPr>
              <p:spPr>
                <a:xfrm>
                  <a:off x="5437" y="7895"/>
                  <a:ext cx="3670" cy="696"/>
                </a:xfrm>
                <a:prstGeom prst="rect">
                  <a:avLst/>
                </a:prstGeom>
                <a:noFill/>
                <a:ln>
                  <a:noFill/>
                </a:ln>
              </p:spPr>
              <p:txBody>
                <a:bodyPr wrap="square" rtlCol="0">
                  <a:spAutoFit/>
                </a:bodyPr>
                <a:lstStyle/>
                <a:p>
                  <a:pPr algn="ctr"/>
                  <a:r>
                    <a:rPr lang="en-US" altLang="zh-CN" sz="2000" b="1" dirty="0">
                      <a:solidFill>
                        <a:schemeClr val="bg1"/>
                      </a:solidFill>
                      <a:latin typeface="+mn-lt"/>
                      <a:cs typeface="+mn-lt"/>
                    </a:rPr>
                    <a:t>Instruction</a:t>
                  </a:r>
                  <a:endParaRPr lang="en-US" altLang="zh-CN" sz="2000" b="1" dirty="0">
                    <a:solidFill>
                      <a:schemeClr val="bg1"/>
                    </a:solidFill>
                    <a:latin typeface="+mn-lt"/>
                    <a:cs typeface="+mn-lt"/>
                  </a:endParaRPr>
                </a:p>
              </p:txBody>
            </p:sp>
            <p:sp>
              <p:nvSpPr>
                <p:cNvPr id="25" name="文本框 24"/>
                <p:cNvSpPr txBox="1"/>
                <p:nvPr/>
              </p:nvSpPr>
              <p:spPr>
                <a:xfrm>
                  <a:off x="5600" y="8635"/>
                  <a:ext cx="3247" cy="481"/>
                </a:xfrm>
                <a:prstGeom prst="rect">
                  <a:avLst/>
                </a:prstGeom>
                <a:solidFill>
                  <a:srgbClr val="FFFF00"/>
                </a:solidFill>
                <a:ln>
                  <a:solidFill>
                    <a:schemeClr val="accent1">
                      <a:alpha val="20000"/>
                    </a:schemeClr>
                  </a:solidFill>
                </a:ln>
              </p:spPr>
              <p:txBody>
                <a:bodyPr wrap="square" rtlCol="0">
                  <a:spAutoFit/>
                </a:bodyPr>
                <a:lstStyle/>
                <a:p>
                  <a:pPr algn="ctr">
                    <a:lnSpc>
                      <a:spcPct val="60000"/>
                    </a:lnSpc>
                    <a:buNone/>
                  </a:pPr>
                  <a:r>
                    <a:rPr lang="en-US" altLang="zh-CN" sz="2000">
                      <a:latin typeface="+mn-lt"/>
                      <a:cs typeface="+mn-lt"/>
                      <a:sym typeface="+mn-ea"/>
                    </a:rPr>
                    <a:t>addi R5, R0, 12</a:t>
                  </a:r>
                  <a:endParaRPr lang="en-US" altLang="zh-CN" sz="2000">
                    <a:latin typeface="+mn-lt"/>
                    <a:cs typeface="+mn-lt"/>
                    <a:sym typeface="+mn-ea"/>
                  </a:endParaRPr>
                </a:p>
              </p:txBody>
            </p:sp>
          </p:grpSp>
          <p:cxnSp>
            <p:nvCxnSpPr>
              <p:cNvPr id="26" name="直接箭头连接符 25"/>
              <p:cNvCxnSpPr/>
              <p:nvPr/>
            </p:nvCxnSpPr>
            <p:spPr>
              <a:xfrm flipH="1">
                <a:off x="13675" y="4494"/>
                <a:ext cx="680" cy="26"/>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10478" y="6080"/>
                <a:ext cx="2835" cy="1473"/>
              </a:xfrm>
              <a:prstGeom prst="ellipse">
                <a:avLst/>
              </a:prstGeom>
              <a:solidFill>
                <a:srgbClr val="C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cs typeface="+mn-lt"/>
                  </a:rPr>
                  <a:t>Control</a:t>
                </a:r>
                <a:endParaRPr lang="en-US" altLang="zh-CN" sz="2000" b="1" dirty="0">
                  <a:cs typeface="+mn-lt"/>
                </a:endParaRPr>
              </a:p>
              <a:p>
                <a:pPr algn="ctr"/>
                <a:r>
                  <a:rPr lang="en-US" altLang="zh-CN" sz="2000" b="1" dirty="0">
                    <a:cs typeface="+mn-lt"/>
                  </a:rPr>
                  <a:t>Logic</a:t>
                </a:r>
                <a:endParaRPr lang="en-US" altLang="zh-CN" sz="2000" b="1" dirty="0">
                  <a:cs typeface="+mn-lt"/>
                </a:endParaRPr>
              </a:p>
            </p:txBody>
          </p:sp>
          <p:cxnSp>
            <p:nvCxnSpPr>
              <p:cNvPr id="28" name="直接箭头连接符 27"/>
              <p:cNvCxnSpPr>
                <a:stCxn id="27" idx="3"/>
                <a:endCxn id="8" idx="3"/>
              </p:cNvCxnSpPr>
              <p:nvPr/>
            </p:nvCxnSpPr>
            <p:spPr>
              <a:xfrm flipH="1">
                <a:off x="9145" y="7337"/>
                <a:ext cx="1748" cy="1054"/>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9033" y="5657"/>
                <a:ext cx="1860" cy="639"/>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9940" y="2731"/>
                <a:ext cx="537" cy="437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cxnSp>
        <p:nvCxnSpPr>
          <p:cNvPr id="43" name="直接箭头连接符 42"/>
          <p:cNvCxnSpPr/>
          <p:nvPr/>
        </p:nvCxnSpPr>
        <p:spPr>
          <a:xfrm>
            <a:off x="4871720" y="5517515"/>
            <a:ext cx="1490345" cy="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a:stCxn id="40" idx="3"/>
          </p:cNvCxnSpPr>
          <p:nvPr/>
        </p:nvCxnSpPr>
        <p:spPr>
          <a:xfrm flipV="1">
            <a:off x="8716010" y="5179060"/>
            <a:ext cx="374650" cy="635"/>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6362065" y="4765675"/>
            <a:ext cx="2353945" cy="828040"/>
            <a:chOff x="10019" y="8409"/>
            <a:chExt cx="3754" cy="1467"/>
          </a:xfrm>
        </p:grpSpPr>
        <p:sp>
          <p:nvSpPr>
            <p:cNvPr id="40" name="矩形 39"/>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41" name="文本框 40"/>
            <p:cNvSpPr txBox="1"/>
            <p:nvPr/>
          </p:nvSpPr>
          <p:spPr>
            <a:xfrm>
              <a:off x="10246" y="8409"/>
              <a:ext cx="3507" cy="707"/>
            </a:xfrm>
            <a:prstGeom prst="rect">
              <a:avLst/>
            </a:prstGeom>
            <a:solidFill>
              <a:srgbClr val="7030A0"/>
            </a:solidFill>
            <a:ln>
              <a:solidFill>
                <a:schemeClr val="accent1">
                  <a:alpha val="20000"/>
                </a:schemeClr>
              </a:solidFill>
            </a:ln>
          </p:spPr>
          <p:txBody>
            <a:bodyPr wrap="square" rtlCol="0">
              <a:spAutoFit/>
            </a:bodyPr>
            <a:lstStyle/>
            <a:p>
              <a:r>
                <a:rPr lang="en-US" altLang="zh-CN" sz="2000" b="1">
                  <a:solidFill>
                    <a:schemeClr val="bg1"/>
                  </a:solidFill>
                  <a:latin typeface="+mn-lt"/>
                  <a:cs typeface="+mn-lt"/>
                </a:rPr>
                <a:t>Memory Address</a:t>
              </a:r>
              <a:endParaRPr lang="en-US" altLang="zh-CN" sz="2000" b="1">
                <a:solidFill>
                  <a:schemeClr val="bg1"/>
                </a:solidFill>
                <a:latin typeface="+mn-lt"/>
                <a:cs typeface="+mn-lt"/>
              </a:endParaRPr>
            </a:p>
          </p:txBody>
        </p:sp>
        <p:sp>
          <p:nvSpPr>
            <p:cNvPr id="42" name="文本框 41"/>
            <p:cNvSpPr txBox="1"/>
            <p:nvPr/>
          </p:nvSpPr>
          <p:spPr>
            <a:xfrm>
              <a:off x="10328" y="9149"/>
              <a:ext cx="3247" cy="653"/>
            </a:xfrm>
            <a:prstGeom prst="rect">
              <a:avLst/>
            </a:prstGeom>
            <a:solidFill>
              <a:schemeClr val="bg1"/>
            </a:solidFill>
            <a:ln>
              <a:solidFill>
                <a:schemeClr val="accent1">
                  <a:alpha val="20000"/>
                </a:schemeClr>
              </a:solidFill>
            </a:ln>
          </p:spPr>
          <p:txBody>
            <a:bodyPr wrap="square" rtlCol="0">
              <a:spAutoFit/>
            </a:bodyPr>
            <a:lstStyle/>
            <a:p>
              <a:r>
                <a:rPr lang="en-US" altLang="zh-CN">
                  <a:latin typeface="+mn-lt"/>
                  <a:cs typeface="+mn-lt"/>
                </a:rPr>
                <a:t>  </a:t>
              </a:r>
              <a:endParaRPr lang="en-US" altLang="zh-CN">
                <a:latin typeface="+mn-lt"/>
                <a:cs typeface="+mn-lt"/>
              </a:endParaRPr>
            </a:p>
          </p:txBody>
        </p:sp>
      </p:grpSp>
      <p:grpSp>
        <p:nvGrpSpPr>
          <p:cNvPr id="47" name="组合 46"/>
          <p:cNvGrpSpPr/>
          <p:nvPr/>
        </p:nvGrpSpPr>
        <p:grpSpPr>
          <a:xfrm>
            <a:off x="6383655" y="5791835"/>
            <a:ext cx="2362200" cy="820420"/>
            <a:chOff x="10019" y="8409"/>
            <a:chExt cx="3754" cy="1467"/>
          </a:xfrm>
        </p:grpSpPr>
        <p:sp>
          <p:nvSpPr>
            <p:cNvPr id="48" name="矩形 47"/>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49" name="文本框 48"/>
            <p:cNvSpPr txBox="1"/>
            <p:nvPr/>
          </p:nvSpPr>
          <p:spPr>
            <a:xfrm>
              <a:off x="10246" y="8409"/>
              <a:ext cx="3507" cy="713"/>
            </a:xfrm>
            <a:prstGeom prst="rect">
              <a:avLst/>
            </a:prstGeom>
            <a:solidFill>
              <a:srgbClr val="7030A0"/>
            </a:solidFill>
            <a:ln>
              <a:solidFill>
                <a:schemeClr val="accent1">
                  <a:alpha val="20000"/>
                </a:schemeClr>
              </a:solidFill>
            </a:ln>
          </p:spPr>
          <p:txBody>
            <a:bodyPr wrap="square" rtlCol="0">
              <a:spAutoFit/>
            </a:bodyPr>
            <a:lstStyle/>
            <a:p>
              <a:r>
                <a:rPr lang="en-US" altLang="zh-CN" sz="2000" b="1" dirty="0">
                  <a:solidFill>
                    <a:schemeClr val="bg1"/>
                  </a:solidFill>
                  <a:latin typeface="+mn-lt"/>
                  <a:cs typeface="+mn-lt"/>
                </a:rPr>
                <a:t>     Data</a:t>
              </a:r>
              <a:endParaRPr lang="en-US" altLang="zh-CN" sz="2000" b="1" dirty="0">
                <a:solidFill>
                  <a:schemeClr val="bg1"/>
                </a:solidFill>
                <a:latin typeface="+mn-lt"/>
                <a:cs typeface="+mn-lt"/>
              </a:endParaRPr>
            </a:p>
          </p:txBody>
        </p:sp>
        <p:sp>
          <p:nvSpPr>
            <p:cNvPr id="50" name="文本框 49"/>
            <p:cNvSpPr txBox="1"/>
            <p:nvPr/>
          </p:nvSpPr>
          <p:spPr>
            <a:xfrm>
              <a:off x="10328" y="9149"/>
              <a:ext cx="3247" cy="659"/>
            </a:xfrm>
            <a:prstGeom prst="rect">
              <a:avLst/>
            </a:prstGeom>
            <a:solidFill>
              <a:schemeClr val="bg1"/>
            </a:solidFill>
            <a:ln>
              <a:solidFill>
                <a:schemeClr val="accent1">
                  <a:alpha val="20000"/>
                </a:schemeClr>
              </a:solidFill>
            </a:ln>
          </p:spPr>
          <p:txBody>
            <a:bodyPr wrap="square" rtlCol="0">
              <a:spAutoFit/>
            </a:bodyPr>
            <a:lstStyle/>
            <a:p>
              <a:r>
                <a:rPr lang="en-US" altLang="zh-CN">
                  <a:latin typeface="+mn-lt"/>
                  <a:cs typeface="+mn-lt"/>
                </a:rPr>
                <a:t> </a:t>
              </a:r>
              <a:endParaRPr lang="en-US" altLang="zh-CN">
                <a:latin typeface="+mn-lt"/>
                <a:cs typeface="+mn-lt"/>
              </a:endParaRPr>
            </a:p>
          </p:txBody>
        </p:sp>
      </p:grpSp>
      <p:cxnSp>
        <p:nvCxnSpPr>
          <p:cNvPr id="52" name="直接箭头连接符 51"/>
          <p:cNvCxnSpPr/>
          <p:nvPr/>
        </p:nvCxnSpPr>
        <p:spPr>
          <a:xfrm>
            <a:off x="4871720" y="6165215"/>
            <a:ext cx="15119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p:nvPr/>
        </p:nvCxnSpPr>
        <p:spPr>
          <a:xfrm>
            <a:off x="8688070" y="6021070"/>
            <a:ext cx="4324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a:stCxn id="27" idx="1"/>
          </p:cNvCxnSpPr>
          <p:nvPr/>
        </p:nvCxnSpPr>
        <p:spPr>
          <a:xfrm flipH="1" flipV="1">
            <a:off x="5807710" y="3357245"/>
            <a:ext cx="1109345" cy="374015"/>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6" name="直接箭头连接符 45"/>
          <p:cNvCxnSpPr>
            <a:stCxn id="27" idx="3"/>
          </p:cNvCxnSpPr>
          <p:nvPr/>
        </p:nvCxnSpPr>
        <p:spPr>
          <a:xfrm flipH="1">
            <a:off x="5880100" y="4327525"/>
            <a:ext cx="1036955" cy="541655"/>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871720" y="5386705"/>
            <a:ext cx="7620" cy="850265"/>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6" name="肘形连接符 55"/>
          <p:cNvCxnSpPr/>
          <p:nvPr/>
        </p:nvCxnSpPr>
        <p:spPr>
          <a:xfrm rot="16200000" flipV="1">
            <a:off x="2603500" y="4119245"/>
            <a:ext cx="3383280" cy="1139190"/>
          </a:xfrm>
          <a:prstGeom prst="bentConnector4">
            <a:avLst>
              <a:gd name="adj1" fmla="val 5198"/>
              <a:gd name="adj2" fmla="val 132608"/>
            </a:avLst>
          </a:prstGeom>
          <a:ln w="38100">
            <a:solidFill>
              <a:schemeClr val="tx1"/>
            </a:solidFill>
            <a:prstDash val="dash"/>
            <a:headEnd type="none"/>
            <a:tailEnd type="arrow" w="med" len="med"/>
          </a:ln>
        </p:spPr>
        <p:style>
          <a:lnRef idx="1">
            <a:schemeClr val="accent1"/>
          </a:lnRef>
          <a:fillRef idx="0">
            <a:schemeClr val="accent1"/>
          </a:fillRef>
          <a:effectRef idx="0">
            <a:schemeClr val="accent1"/>
          </a:effectRef>
          <a:fontRef idx="minor">
            <a:schemeClr val="tx1"/>
          </a:fontRef>
        </p:style>
      </p:cxnSp>
      <p:sp>
        <p:nvSpPr>
          <p:cNvPr id="59" name="椭圆 58"/>
          <p:cNvSpPr/>
          <p:nvPr/>
        </p:nvSpPr>
        <p:spPr>
          <a:xfrm>
            <a:off x="4692650" y="1540510"/>
            <a:ext cx="378460" cy="360045"/>
          </a:xfrm>
          <a:prstGeom prst="ellipse">
            <a:avLst/>
          </a:prstGeom>
          <a:noFill/>
          <a:ln w="38100">
            <a:solidFill>
              <a:srgbClr val="FFC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0" name="直接箭头连接符 59"/>
          <p:cNvCxnSpPr>
            <a:stCxn id="59" idx="4"/>
          </p:cNvCxnSpPr>
          <p:nvPr/>
        </p:nvCxnSpPr>
        <p:spPr>
          <a:xfrm flipH="1">
            <a:off x="4367530" y="1900555"/>
            <a:ext cx="514350" cy="2536190"/>
          </a:xfrm>
          <a:prstGeom prst="straightConnector1">
            <a:avLst/>
          </a:prstGeom>
          <a:ln w="381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62" name="直接箭头连接符 61"/>
          <p:cNvCxnSpPr/>
          <p:nvPr/>
        </p:nvCxnSpPr>
        <p:spPr>
          <a:xfrm flipH="1">
            <a:off x="8472170" y="1910080"/>
            <a:ext cx="1480185" cy="870585"/>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63" name="文本框 18"/>
          <p:cNvSpPr txBox="1"/>
          <p:nvPr/>
        </p:nvSpPr>
        <p:spPr>
          <a:xfrm>
            <a:off x="6456680" y="1268095"/>
            <a:ext cx="2226945" cy="369545"/>
          </a:xfrm>
          <a:prstGeom prst="rect">
            <a:avLst/>
          </a:prstGeom>
          <a:noFill/>
          <a:ln>
            <a:noFill/>
          </a:ln>
        </p:spPr>
        <p:txBody>
          <a:bodyPr wrap="square" rtlCol="0">
            <a:spAutoFit/>
          </a:bodyPr>
          <a:lstStyle/>
          <a:p>
            <a:r>
              <a:rPr lang="en-US" altLang="zh-CN" b="1" dirty="0">
                <a:solidFill>
                  <a:schemeClr val="bg1"/>
                </a:solidFill>
              </a:rPr>
              <a:t>Program Counter (PC)</a:t>
            </a:r>
            <a:endParaRPr lang="en-US" altLang="zh-CN" b="1" dirty="0">
              <a:solidFill>
                <a:schemeClr val="bg1"/>
              </a:solidFill>
            </a:endParaRPr>
          </a:p>
        </p:txBody>
      </p:sp>
      <p:sp>
        <p:nvSpPr>
          <p:cNvPr id="57" name="椭圆 56"/>
          <p:cNvSpPr/>
          <p:nvPr/>
        </p:nvSpPr>
        <p:spPr>
          <a:xfrm>
            <a:off x="8040370" y="2693670"/>
            <a:ext cx="378460" cy="360045"/>
          </a:xfrm>
          <a:prstGeom prst="ellipse">
            <a:avLst/>
          </a:prstGeom>
          <a:noFill/>
          <a:ln w="38100">
            <a:solidFill>
              <a:srgbClr val="92D05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reeform: Shape 57"/>
          <p:cNvSpPr/>
          <p:nvPr/>
        </p:nvSpPr>
        <p:spPr>
          <a:xfrm>
            <a:off x="5242912" y="2997198"/>
            <a:ext cx="2941320" cy="1656081"/>
          </a:xfrm>
          <a:custGeom>
            <a:avLst/>
            <a:gdLst>
              <a:gd name="connsiteX0" fmla="*/ 2915920 w 2941320"/>
              <a:gd name="connsiteY0" fmla="*/ 0 h 1757680"/>
              <a:gd name="connsiteX1" fmla="*/ 2921000 w 2941320"/>
              <a:gd name="connsiteY1" fmla="*/ 35560 h 1757680"/>
              <a:gd name="connsiteX2" fmla="*/ 2931160 w 2941320"/>
              <a:gd name="connsiteY2" fmla="*/ 137160 h 1757680"/>
              <a:gd name="connsiteX3" fmla="*/ 2941320 w 2941320"/>
              <a:gd name="connsiteY3" fmla="*/ 182880 h 1757680"/>
              <a:gd name="connsiteX4" fmla="*/ 2936240 w 2941320"/>
              <a:gd name="connsiteY4" fmla="*/ 441960 h 1757680"/>
              <a:gd name="connsiteX5" fmla="*/ 2926080 w 2941320"/>
              <a:gd name="connsiteY5" fmla="*/ 482600 h 1757680"/>
              <a:gd name="connsiteX6" fmla="*/ 2921000 w 2941320"/>
              <a:gd name="connsiteY6" fmla="*/ 518160 h 1757680"/>
              <a:gd name="connsiteX7" fmla="*/ 2910840 w 2941320"/>
              <a:gd name="connsiteY7" fmla="*/ 680720 h 1757680"/>
              <a:gd name="connsiteX8" fmla="*/ 2870200 w 2941320"/>
              <a:gd name="connsiteY8" fmla="*/ 838200 h 1757680"/>
              <a:gd name="connsiteX9" fmla="*/ 2829560 w 2941320"/>
              <a:gd name="connsiteY9" fmla="*/ 848360 h 1757680"/>
              <a:gd name="connsiteX10" fmla="*/ 2748280 w 2941320"/>
              <a:gd name="connsiteY10" fmla="*/ 863600 h 1757680"/>
              <a:gd name="connsiteX11" fmla="*/ 2722880 w 2941320"/>
              <a:gd name="connsiteY11" fmla="*/ 873760 h 1757680"/>
              <a:gd name="connsiteX12" fmla="*/ 2697480 w 2941320"/>
              <a:gd name="connsiteY12" fmla="*/ 878840 h 1757680"/>
              <a:gd name="connsiteX13" fmla="*/ 2667000 w 2941320"/>
              <a:gd name="connsiteY13" fmla="*/ 889000 h 1757680"/>
              <a:gd name="connsiteX14" fmla="*/ 2646680 w 2941320"/>
              <a:gd name="connsiteY14" fmla="*/ 894080 h 1757680"/>
              <a:gd name="connsiteX15" fmla="*/ 2621280 w 2941320"/>
              <a:gd name="connsiteY15" fmla="*/ 904240 h 1757680"/>
              <a:gd name="connsiteX16" fmla="*/ 2575560 w 2941320"/>
              <a:gd name="connsiteY16" fmla="*/ 909320 h 1757680"/>
              <a:gd name="connsiteX17" fmla="*/ 2468880 w 2941320"/>
              <a:gd name="connsiteY17" fmla="*/ 939800 h 1757680"/>
              <a:gd name="connsiteX18" fmla="*/ 2453640 w 2941320"/>
              <a:gd name="connsiteY18" fmla="*/ 944880 h 1757680"/>
              <a:gd name="connsiteX19" fmla="*/ 2428240 w 2941320"/>
              <a:gd name="connsiteY19" fmla="*/ 955040 h 1757680"/>
              <a:gd name="connsiteX20" fmla="*/ 2357120 w 2941320"/>
              <a:gd name="connsiteY20" fmla="*/ 970280 h 1757680"/>
              <a:gd name="connsiteX21" fmla="*/ 2331720 w 2941320"/>
              <a:gd name="connsiteY21" fmla="*/ 980440 h 1757680"/>
              <a:gd name="connsiteX22" fmla="*/ 2311400 w 2941320"/>
              <a:gd name="connsiteY22" fmla="*/ 990600 h 1757680"/>
              <a:gd name="connsiteX23" fmla="*/ 2235200 w 2941320"/>
              <a:gd name="connsiteY23" fmla="*/ 1010920 h 1757680"/>
              <a:gd name="connsiteX24" fmla="*/ 2219960 w 2941320"/>
              <a:gd name="connsiteY24" fmla="*/ 1021080 h 1757680"/>
              <a:gd name="connsiteX25" fmla="*/ 2189480 w 2941320"/>
              <a:gd name="connsiteY25" fmla="*/ 1026160 h 1757680"/>
              <a:gd name="connsiteX26" fmla="*/ 2148840 w 2941320"/>
              <a:gd name="connsiteY26" fmla="*/ 1036320 h 1757680"/>
              <a:gd name="connsiteX27" fmla="*/ 2123440 w 2941320"/>
              <a:gd name="connsiteY27" fmla="*/ 1046480 h 1757680"/>
              <a:gd name="connsiteX28" fmla="*/ 2082800 w 2941320"/>
              <a:gd name="connsiteY28" fmla="*/ 1056640 h 1757680"/>
              <a:gd name="connsiteX29" fmla="*/ 2037080 w 2941320"/>
              <a:gd name="connsiteY29" fmla="*/ 1076960 h 1757680"/>
              <a:gd name="connsiteX30" fmla="*/ 1986280 w 2941320"/>
              <a:gd name="connsiteY30" fmla="*/ 1087120 h 1757680"/>
              <a:gd name="connsiteX31" fmla="*/ 1960880 w 2941320"/>
              <a:gd name="connsiteY31" fmla="*/ 1097280 h 1757680"/>
              <a:gd name="connsiteX32" fmla="*/ 1920240 w 2941320"/>
              <a:gd name="connsiteY32" fmla="*/ 1107440 h 1757680"/>
              <a:gd name="connsiteX33" fmla="*/ 1661160 w 2941320"/>
              <a:gd name="connsiteY33" fmla="*/ 1193800 h 1757680"/>
              <a:gd name="connsiteX34" fmla="*/ 1620520 w 2941320"/>
              <a:gd name="connsiteY34" fmla="*/ 1203960 h 1757680"/>
              <a:gd name="connsiteX35" fmla="*/ 1554480 w 2941320"/>
              <a:gd name="connsiteY35" fmla="*/ 1209040 h 1757680"/>
              <a:gd name="connsiteX36" fmla="*/ 1214120 w 2941320"/>
              <a:gd name="connsiteY36" fmla="*/ 1295400 h 1757680"/>
              <a:gd name="connsiteX37" fmla="*/ 1198880 w 2941320"/>
              <a:gd name="connsiteY37" fmla="*/ 1305560 h 1757680"/>
              <a:gd name="connsiteX38" fmla="*/ 1117600 w 2941320"/>
              <a:gd name="connsiteY38" fmla="*/ 1325880 h 1757680"/>
              <a:gd name="connsiteX39" fmla="*/ 1092200 w 2941320"/>
              <a:gd name="connsiteY39" fmla="*/ 1336040 h 1757680"/>
              <a:gd name="connsiteX40" fmla="*/ 1026160 w 2941320"/>
              <a:gd name="connsiteY40" fmla="*/ 1356360 h 1757680"/>
              <a:gd name="connsiteX41" fmla="*/ 995680 w 2941320"/>
              <a:gd name="connsiteY41" fmla="*/ 1361440 h 1757680"/>
              <a:gd name="connsiteX42" fmla="*/ 914400 w 2941320"/>
              <a:gd name="connsiteY42" fmla="*/ 1391920 h 1757680"/>
              <a:gd name="connsiteX43" fmla="*/ 894080 w 2941320"/>
              <a:gd name="connsiteY43" fmla="*/ 1402080 h 1757680"/>
              <a:gd name="connsiteX44" fmla="*/ 868680 w 2941320"/>
              <a:gd name="connsiteY44" fmla="*/ 1407160 h 1757680"/>
              <a:gd name="connsiteX45" fmla="*/ 822960 w 2941320"/>
              <a:gd name="connsiteY45" fmla="*/ 1427480 h 1757680"/>
              <a:gd name="connsiteX46" fmla="*/ 792480 w 2941320"/>
              <a:gd name="connsiteY46" fmla="*/ 1447800 h 1757680"/>
              <a:gd name="connsiteX47" fmla="*/ 736600 w 2941320"/>
              <a:gd name="connsiteY47" fmla="*/ 1463040 h 1757680"/>
              <a:gd name="connsiteX48" fmla="*/ 629920 w 2941320"/>
              <a:gd name="connsiteY48" fmla="*/ 1513840 h 1757680"/>
              <a:gd name="connsiteX49" fmla="*/ 599440 w 2941320"/>
              <a:gd name="connsiteY49" fmla="*/ 1534160 h 1757680"/>
              <a:gd name="connsiteX50" fmla="*/ 553720 w 2941320"/>
              <a:gd name="connsiteY50" fmla="*/ 1549400 h 1757680"/>
              <a:gd name="connsiteX51" fmla="*/ 177800 w 2941320"/>
              <a:gd name="connsiteY51" fmla="*/ 1701800 h 1757680"/>
              <a:gd name="connsiteX52" fmla="*/ 121920 w 2941320"/>
              <a:gd name="connsiteY52" fmla="*/ 1717040 h 1757680"/>
              <a:gd name="connsiteX53" fmla="*/ 76200 w 2941320"/>
              <a:gd name="connsiteY53" fmla="*/ 1732280 h 1757680"/>
              <a:gd name="connsiteX54" fmla="*/ 55880 w 2941320"/>
              <a:gd name="connsiteY54" fmla="*/ 1742440 h 1757680"/>
              <a:gd name="connsiteX55" fmla="*/ 30480 w 2941320"/>
              <a:gd name="connsiteY55" fmla="*/ 1752600 h 1757680"/>
              <a:gd name="connsiteX56" fmla="*/ 0 w 2941320"/>
              <a:gd name="connsiteY56" fmla="*/ 1757680 h 1757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941320" h="1757680">
                <a:moveTo>
                  <a:pt x="2915920" y="0"/>
                </a:moveTo>
                <a:cubicBezTo>
                  <a:pt x="2917613" y="11853"/>
                  <a:pt x="2919678" y="23660"/>
                  <a:pt x="2921000" y="35560"/>
                </a:cubicBezTo>
                <a:cubicBezTo>
                  <a:pt x="2924759" y="69387"/>
                  <a:pt x="2926509" y="103444"/>
                  <a:pt x="2931160" y="137160"/>
                </a:cubicBezTo>
                <a:cubicBezTo>
                  <a:pt x="2933293" y="152625"/>
                  <a:pt x="2937933" y="167640"/>
                  <a:pt x="2941320" y="182880"/>
                </a:cubicBezTo>
                <a:cubicBezTo>
                  <a:pt x="2939627" y="269240"/>
                  <a:pt x="2940626" y="355695"/>
                  <a:pt x="2936240" y="441960"/>
                </a:cubicBezTo>
                <a:cubicBezTo>
                  <a:pt x="2935531" y="455906"/>
                  <a:pt x="2928818" y="468908"/>
                  <a:pt x="2926080" y="482600"/>
                </a:cubicBezTo>
                <a:cubicBezTo>
                  <a:pt x="2923732" y="494341"/>
                  <a:pt x="2922693" y="506307"/>
                  <a:pt x="2921000" y="518160"/>
                </a:cubicBezTo>
                <a:cubicBezTo>
                  <a:pt x="2917613" y="572347"/>
                  <a:pt x="2913908" y="626514"/>
                  <a:pt x="2910840" y="680720"/>
                </a:cubicBezTo>
                <a:cubicBezTo>
                  <a:pt x="2907171" y="745531"/>
                  <a:pt x="2924785" y="794532"/>
                  <a:pt x="2870200" y="838200"/>
                </a:cubicBezTo>
                <a:cubicBezTo>
                  <a:pt x="2859296" y="846923"/>
                  <a:pt x="2843107" y="844973"/>
                  <a:pt x="2829560" y="848360"/>
                </a:cubicBezTo>
                <a:cubicBezTo>
                  <a:pt x="2792370" y="873154"/>
                  <a:pt x="2833353" y="849421"/>
                  <a:pt x="2748280" y="863600"/>
                </a:cubicBezTo>
                <a:cubicBezTo>
                  <a:pt x="2739285" y="865099"/>
                  <a:pt x="2731614" y="871140"/>
                  <a:pt x="2722880" y="873760"/>
                </a:cubicBezTo>
                <a:cubicBezTo>
                  <a:pt x="2714610" y="876241"/>
                  <a:pt x="2705810" y="876568"/>
                  <a:pt x="2697480" y="878840"/>
                </a:cubicBezTo>
                <a:cubicBezTo>
                  <a:pt x="2687148" y="881658"/>
                  <a:pt x="2677258" y="885923"/>
                  <a:pt x="2667000" y="889000"/>
                </a:cubicBezTo>
                <a:cubicBezTo>
                  <a:pt x="2660313" y="891006"/>
                  <a:pt x="2653304" y="891872"/>
                  <a:pt x="2646680" y="894080"/>
                </a:cubicBezTo>
                <a:cubicBezTo>
                  <a:pt x="2638029" y="896964"/>
                  <a:pt x="2630196" y="902329"/>
                  <a:pt x="2621280" y="904240"/>
                </a:cubicBezTo>
                <a:cubicBezTo>
                  <a:pt x="2606287" y="907453"/>
                  <a:pt x="2590800" y="907627"/>
                  <a:pt x="2575560" y="909320"/>
                </a:cubicBezTo>
                <a:cubicBezTo>
                  <a:pt x="2527992" y="941032"/>
                  <a:pt x="2598747" y="896511"/>
                  <a:pt x="2468880" y="939800"/>
                </a:cubicBezTo>
                <a:cubicBezTo>
                  <a:pt x="2463800" y="941493"/>
                  <a:pt x="2458654" y="943000"/>
                  <a:pt x="2453640" y="944880"/>
                </a:cubicBezTo>
                <a:cubicBezTo>
                  <a:pt x="2445102" y="948082"/>
                  <a:pt x="2436956" y="952358"/>
                  <a:pt x="2428240" y="955040"/>
                </a:cubicBezTo>
                <a:cubicBezTo>
                  <a:pt x="2398321" y="964246"/>
                  <a:pt x="2386095" y="965451"/>
                  <a:pt x="2357120" y="970280"/>
                </a:cubicBezTo>
                <a:cubicBezTo>
                  <a:pt x="2348653" y="973667"/>
                  <a:pt x="2340053" y="976736"/>
                  <a:pt x="2331720" y="980440"/>
                </a:cubicBezTo>
                <a:cubicBezTo>
                  <a:pt x="2324800" y="983516"/>
                  <a:pt x="2318517" y="988012"/>
                  <a:pt x="2311400" y="990600"/>
                </a:cubicBezTo>
                <a:cubicBezTo>
                  <a:pt x="2296004" y="996198"/>
                  <a:pt x="2249751" y="1007282"/>
                  <a:pt x="2235200" y="1010920"/>
                </a:cubicBezTo>
                <a:cubicBezTo>
                  <a:pt x="2230120" y="1014307"/>
                  <a:pt x="2225752" y="1019149"/>
                  <a:pt x="2219960" y="1021080"/>
                </a:cubicBezTo>
                <a:cubicBezTo>
                  <a:pt x="2210188" y="1024337"/>
                  <a:pt x="2199552" y="1024002"/>
                  <a:pt x="2189480" y="1026160"/>
                </a:cubicBezTo>
                <a:cubicBezTo>
                  <a:pt x="2175826" y="1029086"/>
                  <a:pt x="2162186" y="1032214"/>
                  <a:pt x="2148840" y="1036320"/>
                </a:cubicBezTo>
                <a:cubicBezTo>
                  <a:pt x="2140124" y="1039002"/>
                  <a:pt x="2132156" y="1043798"/>
                  <a:pt x="2123440" y="1046480"/>
                </a:cubicBezTo>
                <a:cubicBezTo>
                  <a:pt x="2110094" y="1050586"/>
                  <a:pt x="2095968" y="1051993"/>
                  <a:pt x="2082800" y="1056640"/>
                </a:cubicBezTo>
                <a:cubicBezTo>
                  <a:pt x="2067073" y="1062191"/>
                  <a:pt x="2052983" y="1071938"/>
                  <a:pt x="2037080" y="1076960"/>
                </a:cubicBezTo>
                <a:cubicBezTo>
                  <a:pt x="2020613" y="1082160"/>
                  <a:pt x="2002966" y="1082671"/>
                  <a:pt x="1986280" y="1087120"/>
                </a:cubicBezTo>
                <a:cubicBezTo>
                  <a:pt x="1977469" y="1089470"/>
                  <a:pt x="1969596" y="1094598"/>
                  <a:pt x="1960880" y="1097280"/>
                </a:cubicBezTo>
                <a:cubicBezTo>
                  <a:pt x="1947534" y="1101386"/>
                  <a:pt x="1933531" y="1103160"/>
                  <a:pt x="1920240" y="1107440"/>
                </a:cubicBezTo>
                <a:cubicBezTo>
                  <a:pt x="1833591" y="1135344"/>
                  <a:pt x="1747809" y="1165896"/>
                  <a:pt x="1661160" y="1193800"/>
                </a:cubicBezTo>
                <a:cubicBezTo>
                  <a:pt x="1647869" y="1198080"/>
                  <a:pt x="1634343" y="1201985"/>
                  <a:pt x="1620520" y="1203960"/>
                </a:cubicBezTo>
                <a:cubicBezTo>
                  <a:pt x="1598664" y="1207082"/>
                  <a:pt x="1576493" y="1207347"/>
                  <a:pt x="1554480" y="1209040"/>
                </a:cubicBezTo>
                <a:cubicBezTo>
                  <a:pt x="1413695" y="1255968"/>
                  <a:pt x="1627697" y="1185544"/>
                  <a:pt x="1214120" y="1295400"/>
                </a:cubicBezTo>
                <a:cubicBezTo>
                  <a:pt x="1208219" y="1296967"/>
                  <a:pt x="1204702" y="1303721"/>
                  <a:pt x="1198880" y="1305560"/>
                </a:cubicBezTo>
                <a:cubicBezTo>
                  <a:pt x="1172249" y="1313970"/>
                  <a:pt x="1143530" y="1315508"/>
                  <a:pt x="1117600" y="1325880"/>
                </a:cubicBezTo>
                <a:cubicBezTo>
                  <a:pt x="1109133" y="1329267"/>
                  <a:pt x="1100770" y="1332924"/>
                  <a:pt x="1092200" y="1336040"/>
                </a:cubicBezTo>
                <a:cubicBezTo>
                  <a:pt x="1076118" y="1341888"/>
                  <a:pt x="1041982" y="1352709"/>
                  <a:pt x="1026160" y="1356360"/>
                </a:cubicBezTo>
                <a:cubicBezTo>
                  <a:pt x="1016124" y="1358676"/>
                  <a:pt x="1005840" y="1359747"/>
                  <a:pt x="995680" y="1361440"/>
                </a:cubicBezTo>
                <a:cubicBezTo>
                  <a:pt x="949433" y="1398437"/>
                  <a:pt x="991535" y="1371351"/>
                  <a:pt x="914400" y="1391920"/>
                </a:cubicBezTo>
                <a:cubicBezTo>
                  <a:pt x="907083" y="1393871"/>
                  <a:pt x="901264" y="1399685"/>
                  <a:pt x="894080" y="1402080"/>
                </a:cubicBezTo>
                <a:cubicBezTo>
                  <a:pt x="885889" y="1404810"/>
                  <a:pt x="877147" y="1405467"/>
                  <a:pt x="868680" y="1407160"/>
                </a:cubicBezTo>
                <a:cubicBezTo>
                  <a:pt x="823851" y="1437046"/>
                  <a:pt x="895504" y="1391208"/>
                  <a:pt x="822960" y="1427480"/>
                </a:cubicBezTo>
                <a:cubicBezTo>
                  <a:pt x="812038" y="1432941"/>
                  <a:pt x="803567" y="1442683"/>
                  <a:pt x="792480" y="1447800"/>
                </a:cubicBezTo>
                <a:cubicBezTo>
                  <a:pt x="785343" y="1451094"/>
                  <a:pt x="748980" y="1459945"/>
                  <a:pt x="736600" y="1463040"/>
                </a:cubicBezTo>
                <a:cubicBezTo>
                  <a:pt x="680716" y="1507747"/>
                  <a:pt x="742406" y="1462710"/>
                  <a:pt x="629920" y="1513840"/>
                </a:cubicBezTo>
                <a:cubicBezTo>
                  <a:pt x="618804" y="1518893"/>
                  <a:pt x="610160" y="1528313"/>
                  <a:pt x="599440" y="1534160"/>
                </a:cubicBezTo>
                <a:cubicBezTo>
                  <a:pt x="535604" y="1568980"/>
                  <a:pt x="607351" y="1525213"/>
                  <a:pt x="553720" y="1549400"/>
                </a:cubicBezTo>
                <a:cubicBezTo>
                  <a:pt x="189204" y="1713790"/>
                  <a:pt x="444019" y="1618607"/>
                  <a:pt x="177800" y="1701800"/>
                </a:cubicBezTo>
                <a:cubicBezTo>
                  <a:pt x="121858" y="1719282"/>
                  <a:pt x="185090" y="1706512"/>
                  <a:pt x="121920" y="1717040"/>
                </a:cubicBezTo>
                <a:cubicBezTo>
                  <a:pt x="90242" y="1738159"/>
                  <a:pt x="125976" y="1717347"/>
                  <a:pt x="76200" y="1732280"/>
                </a:cubicBezTo>
                <a:cubicBezTo>
                  <a:pt x="68947" y="1734456"/>
                  <a:pt x="62800" y="1739364"/>
                  <a:pt x="55880" y="1742440"/>
                </a:cubicBezTo>
                <a:cubicBezTo>
                  <a:pt x="47547" y="1746144"/>
                  <a:pt x="39278" y="1750201"/>
                  <a:pt x="30480" y="1752600"/>
                </a:cubicBezTo>
                <a:cubicBezTo>
                  <a:pt x="20543" y="1755310"/>
                  <a:pt x="0" y="1757680"/>
                  <a:pt x="0" y="1757680"/>
                </a:cubicBezTo>
              </a:path>
            </a:pathLst>
          </a:custGeom>
          <a:ln w="38100">
            <a:solidFill>
              <a:srgbClr val="92D050"/>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Load Word</a:t>
            </a:r>
            <a:endParaRPr lang="en-US" dirty="0">
              <a:latin typeface="+mn-lt"/>
              <a:cs typeface="+mn-lt"/>
            </a:endParaRPr>
          </a:p>
        </p:txBody>
      </p:sp>
      <p:sp>
        <p:nvSpPr>
          <p:cNvPr id="3" name="Content Placeholder 2"/>
          <p:cNvSpPr>
            <a:spLocks noGrp="1"/>
          </p:cNvSpPr>
          <p:nvPr>
            <p:ph idx="1"/>
          </p:nvPr>
        </p:nvSpPr>
        <p:spPr>
          <a:xfrm>
            <a:off x="609600" y="1340769"/>
            <a:ext cx="10972800" cy="5040560"/>
          </a:xfrm>
        </p:spPr>
        <p:txBody>
          <a:bodyPr/>
          <a:lstStyle/>
          <a:p>
            <a:pPr marL="0" indent="0">
              <a:buNone/>
            </a:pPr>
            <a:endParaRPr lang="en-US" sz="1800">
              <a:cs typeface="+mn-lt"/>
            </a:endParaRPr>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latin typeface="+mn-lt"/>
                <a:cs typeface="+mn-lt"/>
              </a:rPr>
            </a:fld>
            <a:endParaRPr lang="en-US" altLang="en-US" dirty="0">
              <a:latin typeface="+mn-lt"/>
              <a:cs typeface="+mn-lt"/>
            </a:endParaRPr>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latin typeface="+mn-lt"/>
                  <a:cs typeface="+mn-lt"/>
                </a:rPr>
                <a:t>      Memory</a:t>
              </a:r>
              <a:endParaRPr lang="en-US" altLang="zh-CN" b="1">
                <a:solidFill>
                  <a:schemeClr val="bg1"/>
                </a:solidFill>
                <a:latin typeface="+mn-lt"/>
                <a:cs typeface="+mn-lt"/>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cs typeface="+mn-lt"/>
                        </a:rPr>
                        <a:t>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b="0">
                          <a:solidFill>
                            <a:schemeClr val="tx1"/>
                          </a:solidFill>
                          <a:cs typeface="+mn-lt"/>
                        </a:rPr>
                        <a:t>addi R5, R0, 12</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4</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lw R6, R5</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8</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12</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123456789</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16</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20</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43205">
                <a:tc>
                  <a:txBody>
                    <a:bodyPr/>
                    <a:lstStyle/>
                    <a:p>
                      <a:pPr algn="dist">
                        <a:lnSpc>
                          <a:spcPct val="60000"/>
                        </a:lnSpc>
                        <a:buNone/>
                      </a:pPr>
                      <a:r>
                        <a:rPr lang="en-US" altLang="zh-CN">
                          <a:solidFill>
                            <a:schemeClr val="tx1"/>
                          </a:solidFill>
                          <a:cs typeface="+mn-lt"/>
                        </a:rPr>
                        <a:t>24</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28</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32</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05473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latin typeface="+mn-lt"/>
                  <a:cs typeface="+mn-lt"/>
                </a:rPr>
                <a:t>      Register File</a:t>
              </a:r>
              <a:endParaRPr lang="en-US" altLang="zh-CN" b="1">
                <a:solidFill>
                  <a:schemeClr val="bg1"/>
                </a:solidFill>
                <a:latin typeface="+mn-lt"/>
                <a:cs typeface="+mn-lt"/>
              </a:endParaRPr>
            </a:p>
          </p:txBody>
        </p:sp>
      </p:grpSp>
      <p:graphicFrame>
        <p:nvGraphicFramePr>
          <p:cNvPr id="15" name="表格 14"/>
          <p:cNvGraphicFramePr/>
          <p:nvPr>
            <p:custDataLst>
              <p:tags r:id="rId2"/>
            </p:custDataLst>
          </p:nvPr>
        </p:nvGraphicFramePr>
        <p:xfrm>
          <a:off x="3725545" y="161099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cs typeface="+mn-lt"/>
                        </a:rPr>
                        <a:t>R0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b="0">
                          <a:solidFill>
                            <a:schemeClr val="tx1"/>
                          </a:solidFill>
                          <a:cs typeface="+mn-lt"/>
                        </a:rPr>
                        <a:t>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cs typeface="+mn-lt"/>
                        </a:rPr>
                        <a:t>R1</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R2</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R3</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R4</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R5</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a:cs typeface="+mn-lt"/>
                        </a:rPr>
                        <a:t>12</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cs typeface="+mn-lt"/>
                        </a:rPr>
                        <a:t>R6</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R7</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R8</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510405"/>
            <a:ext cx="2232660" cy="841375"/>
            <a:chOff x="5291" y="7782"/>
            <a:chExt cx="3516" cy="1325"/>
          </a:xfrm>
        </p:grpSpPr>
        <p:sp>
          <p:nvSpPr>
            <p:cNvPr id="8" name="矩形 7"/>
            <p:cNvSpPr/>
            <p:nvPr/>
          </p:nvSpPr>
          <p:spPr>
            <a:xfrm>
              <a:off x="5291" y="7782"/>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latin typeface="+mn-lt"/>
                  <a:cs typeface="+mn-lt"/>
                </a:rPr>
                <a:t>ALU</a:t>
              </a:r>
              <a:endParaRPr lang="en-US" altLang="zh-CN" sz="2000" b="1">
                <a:solidFill>
                  <a:schemeClr val="bg1"/>
                </a:solidFill>
                <a:latin typeface="+mn-lt"/>
                <a:cs typeface="+mn-lt"/>
              </a:endParaRPr>
            </a:p>
          </p:txBody>
        </p:sp>
        <p:sp>
          <p:nvSpPr>
            <p:cNvPr id="10" name="文本框 9"/>
            <p:cNvSpPr txBox="1"/>
            <p:nvPr/>
          </p:nvSpPr>
          <p:spPr>
            <a:xfrm>
              <a:off x="5554" y="8462"/>
              <a:ext cx="2990" cy="580"/>
            </a:xfrm>
            <a:prstGeom prst="rect">
              <a:avLst/>
            </a:prstGeom>
            <a:solidFill>
              <a:srgbClr val="FFFF00"/>
            </a:solidFill>
            <a:ln>
              <a:solidFill>
                <a:schemeClr val="tx1"/>
              </a:solidFill>
            </a:ln>
          </p:spPr>
          <p:txBody>
            <a:bodyPr wrap="square" rtlCol="0">
              <a:spAutoFit/>
            </a:bodyPr>
            <a:lstStyle/>
            <a:p>
              <a:pPr algn="ctr"/>
              <a:r>
                <a:rPr lang="en-US" altLang="zh-CN">
                  <a:latin typeface="+mn-lt"/>
                  <a:cs typeface="+mn-lt"/>
                </a:rPr>
                <a:t>add</a:t>
              </a:r>
              <a:endParaRPr lang="en-US" altLang="zh-CN">
                <a:latin typeface="+mn-lt"/>
                <a:cs typeface="+mn-lt"/>
              </a:endParaRPr>
            </a:p>
          </p:txBody>
        </p:sp>
      </p:grpSp>
      <p:cxnSp>
        <p:nvCxnSpPr>
          <p:cNvPr id="32" name="直接箭头连接符 31"/>
          <p:cNvCxnSpPr/>
          <p:nvPr/>
        </p:nvCxnSpPr>
        <p:spPr>
          <a:xfrm>
            <a:off x="5088890" y="413321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a:endCxn id="13" idx="1"/>
          </p:cNvCxnSpPr>
          <p:nvPr/>
        </p:nvCxnSpPr>
        <p:spPr>
          <a:xfrm rot="16200000" flipV="1">
            <a:off x="2447290" y="3720465"/>
            <a:ext cx="3550285" cy="1297305"/>
          </a:xfrm>
          <a:prstGeom prst="bentConnector4">
            <a:avLst>
              <a:gd name="adj1" fmla="val -1341"/>
              <a:gd name="adj2" fmla="val 118355"/>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71720" y="5300980"/>
            <a:ext cx="0" cy="936625"/>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15036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735955" y="1268095"/>
            <a:ext cx="3384550" cy="3663367"/>
            <a:chOff x="9033" y="1997"/>
            <a:chExt cx="5330" cy="6394"/>
          </a:xfrm>
        </p:grpSpPr>
        <p:cxnSp>
          <p:nvCxnSpPr>
            <p:cNvPr id="29" name="直接箭头连接符 28"/>
            <p:cNvCxnSpPr>
              <a:stCxn id="25" idx="2"/>
              <a:endCxn id="27" idx="0"/>
            </p:cNvCxnSpPr>
            <p:nvPr/>
          </p:nvCxnSpPr>
          <p:spPr>
            <a:xfrm>
              <a:off x="11885" y="5040"/>
              <a:ext cx="11" cy="104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9033" y="1997"/>
              <a:ext cx="5330" cy="6394"/>
              <a:chOff x="9033" y="1997"/>
              <a:chExt cx="5330" cy="6394"/>
            </a:xfrm>
          </p:grpSpPr>
          <p:grpSp>
            <p:nvGrpSpPr>
              <p:cNvPr id="17" name="组合 16"/>
              <p:cNvGrpSpPr/>
              <p:nvPr/>
            </p:nvGrpSpPr>
            <p:grpSpPr>
              <a:xfrm>
                <a:off x="9941" y="1997"/>
                <a:ext cx="3754" cy="1467"/>
                <a:chOff x="5291" y="7895"/>
                <a:chExt cx="3754" cy="1467"/>
              </a:xfrm>
            </p:grpSpPr>
            <p:sp>
              <p:nvSpPr>
                <p:cNvPr id="18" name="矩形 17"/>
                <p:cNvSpPr/>
                <p:nvPr/>
              </p:nvSpPr>
              <p:spPr>
                <a:xfrm>
                  <a:off x="5291" y="7895"/>
                  <a:ext cx="3754" cy="1467"/>
                </a:xfrm>
                <a:prstGeom prst="rect">
                  <a:avLst/>
                </a:prstGeom>
                <a:solidFill>
                  <a:srgbClr val="C0000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20" name="文本框 19"/>
                <p:cNvSpPr txBox="1"/>
                <p:nvPr/>
              </p:nvSpPr>
              <p:spPr>
                <a:xfrm>
                  <a:off x="5600" y="8635"/>
                  <a:ext cx="3247" cy="643"/>
                </a:xfrm>
                <a:prstGeom prst="rect">
                  <a:avLst/>
                </a:prstGeom>
                <a:solidFill>
                  <a:srgbClr val="FFFF00"/>
                </a:solidFill>
                <a:ln>
                  <a:solidFill>
                    <a:schemeClr val="accent1">
                      <a:alpha val="20000"/>
                    </a:schemeClr>
                  </a:solidFill>
                </a:ln>
              </p:spPr>
              <p:txBody>
                <a:bodyPr wrap="square" rtlCol="0">
                  <a:spAutoFit/>
                </a:bodyPr>
                <a:lstStyle/>
                <a:p>
                  <a:r>
                    <a:rPr lang="en-US" altLang="zh-CN">
                      <a:latin typeface="+mn-lt"/>
                      <a:cs typeface="+mn-lt"/>
                    </a:rPr>
                    <a:t>                 4</a:t>
                  </a:r>
                  <a:endParaRPr lang="en-US" altLang="zh-CN">
                    <a:latin typeface="+mn-lt"/>
                    <a:cs typeface="+mn-lt"/>
                  </a:endParaRPr>
                </a:p>
              </p:txBody>
            </p:sp>
          </p:grpSp>
          <p:cxnSp>
            <p:nvCxnSpPr>
              <p:cNvPr id="21" name="直接箭头连接符 20"/>
              <p:cNvCxnSpPr/>
              <p:nvPr/>
            </p:nvCxnSpPr>
            <p:spPr>
              <a:xfrm flipV="1">
                <a:off x="13683" y="2791"/>
                <a:ext cx="680" cy="1"/>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952" y="3819"/>
                <a:ext cx="3816" cy="1467"/>
                <a:chOff x="5291" y="7895"/>
                <a:chExt cx="3816" cy="1467"/>
              </a:xfrm>
            </p:grpSpPr>
            <p:sp>
              <p:nvSpPr>
                <p:cNvPr id="23" name="矩形 22"/>
                <p:cNvSpPr/>
                <p:nvPr/>
              </p:nvSpPr>
              <p:spPr>
                <a:xfrm>
                  <a:off x="5291" y="7895"/>
                  <a:ext cx="3754" cy="1467"/>
                </a:xfrm>
                <a:prstGeom prst="rect">
                  <a:avLst/>
                </a:prstGeom>
                <a:solidFill>
                  <a:srgbClr val="C0000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24" name="文本框 23"/>
                <p:cNvSpPr txBox="1"/>
                <p:nvPr/>
              </p:nvSpPr>
              <p:spPr>
                <a:xfrm>
                  <a:off x="5437" y="7895"/>
                  <a:ext cx="3670" cy="696"/>
                </a:xfrm>
                <a:prstGeom prst="rect">
                  <a:avLst/>
                </a:prstGeom>
                <a:noFill/>
                <a:ln>
                  <a:noFill/>
                </a:ln>
              </p:spPr>
              <p:txBody>
                <a:bodyPr wrap="square" rtlCol="0">
                  <a:spAutoFit/>
                </a:bodyPr>
                <a:lstStyle/>
                <a:p>
                  <a:pPr algn="ctr"/>
                  <a:r>
                    <a:rPr lang="en-US" altLang="zh-CN" sz="2000" b="1" dirty="0">
                      <a:solidFill>
                        <a:schemeClr val="bg1"/>
                      </a:solidFill>
                      <a:latin typeface="+mn-lt"/>
                      <a:cs typeface="+mn-lt"/>
                    </a:rPr>
                    <a:t>Instruction</a:t>
                  </a:r>
                  <a:endParaRPr lang="en-US" altLang="zh-CN" sz="2000" b="1" dirty="0">
                    <a:solidFill>
                      <a:schemeClr val="bg1"/>
                    </a:solidFill>
                    <a:latin typeface="+mn-lt"/>
                    <a:cs typeface="+mn-lt"/>
                  </a:endParaRPr>
                </a:p>
              </p:txBody>
            </p:sp>
            <p:sp>
              <p:nvSpPr>
                <p:cNvPr id="25" name="文本框 24"/>
                <p:cNvSpPr txBox="1"/>
                <p:nvPr/>
              </p:nvSpPr>
              <p:spPr>
                <a:xfrm>
                  <a:off x="5600" y="8635"/>
                  <a:ext cx="3247" cy="481"/>
                </a:xfrm>
                <a:prstGeom prst="rect">
                  <a:avLst/>
                </a:prstGeom>
                <a:solidFill>
                  <a:srgbClr val="FFFF00"/>
                </a:solidFill>
                <a:ln>
                  <a:solidFill>
                    <a:schemeClr val="accent1">
                      <a:alpha val="20000"/>
                    </a:schemeClr>
                  </a:solidFill>
                </a:ln>
              </p:spPr>
              <p:txBody>
                <a:bodyPr wrap="square" rtlCol="0">
                  <a:spAutoFit/>
                </a:bodyPr>
                <a:lstStyle/>
                <a:p>
                  <a:pPr algn="ctr">
                    <a:lnSpc>
                      <a:spcPct val="60000"/>
                    </a:lnSpc>
                    <a:buNone/>
                  </a:pPr>
                  <a:r>
                    <a:rPr lang="en-US" altLang="zh-CN" sz="2000">
                      <a:latin typeface="+mn-lt"/>
                      <a:cs typeface="+mn-lt"/>
                      <a:sym typeface="+mn-ea"/>
                    </a:rPr>
                    <a:t>addi R5, R0, 12</a:t>
                  </a:r>
                  <a:endParaRPr lang="en-US" altLang="zh-CN" sz="2000">
                    <a:latin typeface="+mn-lt"/>
                    <a:cs typeface="+mn-lt"/>
                    <a:sym typeface="+mn-ea"/>
                  </a:endParaRPr>
                </a:p>
              </p:txBody>
            </p:sp>
          </p:grpSp>
          <p:cxnSp>
            <p:nvCxnSpPr>
              <p:cNvPr id="26" name="直接箭头连接符 25"/>
              <p:cNvCxnSpPr/>
              <p:nvPr/>
            </p:nvCxnSpPr>
            <p:spPr>
              <a:xfrm flipH="1">
                <a:off x="13675" y="4494"/>
                <a:ext cx="680" cy="26"/>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10478" y="6080"/>
                <a:ext cx="2835" cy="1473"/>
              </a:xfrm>
              <a:prstGeom prst="ellipse">
                <a:avLst/>
              </a:prstGeom>
              <a:solidFill>
                <a:srgbClr val="C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cs typeface="+mn-lt"/>
                  </a:rPr>
                  <a:t>Control</a:t>
                </a:r>
                <a:endParaRPr lang="en-US" altLang="zh-CN" sz="2000" b="1" dirty="0">
                  <a:cs typeface="+mn-lt"/>
                </a:endParaRPr>
              </a:p>
              <a:p>
                <a:pPr algn="ctr"/>
                <a:r>
                  <a:rPr lang="en-US" altLang="zh-CN" sz="2000" b="1" dirty="0">
                    <a:cs typeface="+mn-lt"/>
                  </a:rPr>
                  <a:t>Logic</a:t>
                </a:r>
                <a:endParaRPr lang="en-US" altLang="zh-CN" sz="2000" b="1" dirty="0">
                  <a:cs typeface="+mn-lt"/>
                </a:endParaRPr>
              </a:p>
            </p:txBody>
          </p:sp>
          <p:cxnSp>
            <p:nvCxnSpPr>
              <p:cNvPr id="28" name="直接箭头连接符 27"/>
              <p:cNvCxnSpPr>
                <a:stCxn id="27" idx="3"/>
                <a:endCxn id="8" idx="3"/>
              </p:cNvCxnSpPr>
              <p:nvPr/>
            </p:nvCxnSpPr>
            <p:spPr>
              <a:xfrm flipH="1">
                <a:off x="9145" y="7337"/>
                <a:ext cx="1748" cy="1054"/>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9033" y="5657"/>
                <a:ext cx="1860" cy="639"/>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9940" y="2731"/>
                <a:ext cx="537" cy="437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cxnSp>
        <p:nvCxnSpPr>
          <p:cNvPr id="43" name="直接箭头连接符 42"/>
          <p:cNvCxnSpPr/>
          <p:nvPr/>
        </p:nvCxnSpPr>
        <p:spPr>
          <a:xfrm>
            <a:off x="4871720" y="5517515"/>
            <a:ext cx="1490345" cy="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a:stCxn id="40" idx="3"/>
          </p:cNvCxnSpPr>
          <p:nvPr/>
        </p:nvCxnSpPr>
        <p:spPr>
          <a:xfrm flipV="1">
            <a:off x="8716010" y="5179060"/>
            <a:ext cx="374650" cy="635"/>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6362065" y="4765675"/>
            <a:ext cx="2353945" cy="828040"/>
            <a:chOff x="10019" y="8409"/>
            <a:chExt cx="3754" cy="1467"/>
          </a:xfrm>
        </p:grpSpPr>
        <p:sp>
          <p:nvSpPr>
            <p:cNvPr id="40" name="矩形 39"/>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41" name="文本框 40"/>
            <p:cNvSpPr txBox="1"/>
            <p:nvPr/>
          </p:nvSpPr>
          <p:spPr>
            <a:xfrm>
              <a:off x="10246" y="8409"/>
              <a:ext cx="3507" cy="707"/>
            </a:xfrm>
            <a:prstGeom prst="rect">
              <a:avLst/>
            </a:prstGeom>
            <a:solidFill>
              <a:srgbClr val="7030A0"/>
            </a:solidFill>
            <a:ln>
              <a:solidFill>
                <a:schemeClr val="accent1">
                  <a:alpha val="20000"/>
                </a:schemeClr>
              </a:solidFill>
            </a:ln>
          </p:spPr>
          <p:txBody>
            <a:bodyPr wrap="square" rtlCol="0">
              <a:spAutoFit/>
            </a:bodyPr>
            <a:lstStyle/>
            <a:p>
              <a:r>
                <a:rPr lang="en-US" altLang="zh-CN" sz="2000" b="1">
                  <a:solidFill>
                    <a:schemeClr val="bg1"/>
                  </a:solidFill>
                  <a:latin typeface="+mn-lt"/>
                  <a:cs typeface="+mn-lt"/>
                </a:rPr>
                <a:t>Memory Address</a:t>
              </a:r>
              <a:endParaRPr lang="en-US" altLang="zh-CN" sz="2000" b="1">
                <a:solidFill>
                  <a:schemeClr val="bg1"/>
                </a:solidFill>
                <a:latin typeface="+mn-lt"/>
                <a:cs typeface="+mn-lt"/>
              </a:endParaRPr>
            </a:p>
          </p:txBody>
        </p:sp>
        <p:sp>
          <p:nvSpPr>
            <p:cNvPr id="42" name="文本框 41"/>
            <p:cNvSpPr txBox="1"/>
            <p:nvPr/>
          </p:nvSpPr>
          <p:spPr>
            <a:xfrm>
              <a:off x="10328" y="9149"/>
              <a:ext cx="3247" cy="653"/>
            </a:xfrm>
            <a:prstGeom prst="rect">
              <a:avLst/>
            </a:prstGeom>
            <a:solidFill>
              <a:schemeClr val="bg1"/>
            </a:solidFill>
            <a:ln>
              <a:solidFill>
                <a:schemeClr val="accent1">
                  <a:alpha val="20000"/>
                </a:schemeClr>
              </a:solidFill>
            </a:ln>
          </p:spPr>
          <p:txBody>
            <a:bodyPr wrap="square" rtlCol="0">
              <a:spAutoFit/>
            </a:bodyPr>
            <a:lstStyle/>
            <a:p>
              <a:r>
                <a:rPr lang="en-US" altLang="zh-CN">
                  <a:latin typeface="+mn-lt"/>
                  <a:cs typeface="+mn-lt"/>
                </a:rPr>
                <a:t>  </a:t>
              </a:r>
              <a:endParaRPr lang="en-US" altLang="zh-CN">
                <a:latin typeface="+mn-lt"/>
                <a:cs typeface="+mn-lt"/>
              </a:endParaRPr>
            </a:p>
          </p:txBody>
        </p:sp>
      </p:grpSp>
      <p:grpSp>
        <p:nvGrpSpPr>
          <p:cNvPr id="47" name="组合 46"/>
          <p:cNvGrpSpPr/>
          <p:nvPr/>
        </p:nvGrpSpPr>
        <p:grpSpPr>
          <a:xfrm>
            <a:off x="6383655" y="5791835"/>
            <a:ext cx="2362200" cy="820420"/>
            <a:chOff x="10019" y="8409"/>
            <a:chExt cx="3754" cy="1467"/>
          </a:xfrm>
        </p:grpSpPr>
        <p:sp>
          <p:nvSpPr>
            <p:cNvPr id="48" name="矩形 47"/>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49" name="文本框 48"/>
            <p:cNvSpPr txBox="1"/>
            <p:nvPr/>
          </p:nvSpPr>
          <p:spPr>
            <a:xfrm>
              <a:off x="10246" y="8409"/>
              <a:ext cx="3507" cy="713"/>
            </a:xfrm>
            <a:prstGeom prst="rect">
              <a:avLst/>
            </a:prstGeom>
            <a:solidFill>
              <a:srgbClr val="7030A0"/>
            </a:solidFill>
            <a:ln>
              <a:solidFill>
                <a:schemeClr val="accent1">
                  <a:alpha val="20000"/>
                </a:schemeClr>
              </a:solidFill>
            </a:ln>
          </p:spPr>
          <p:txBody>
            <a:bodyPr wrap="square" rtlCol="0">
              <a:spAutoFit/>
            </a:bodyPr>
            <a:lstStyle/>
            <a:p>
              <a:r>
                <a:rPr lang="en-US" altLang="zh-CN" sz="2000" b="1" dirty="0">
                  <a:solidFill>
                    <a:schemeClr val="bg1"/>
                  </a:solidFill>
                  <a:latin typeface="+mn-lt"/>
                  <a:cs typeface="+mn-lt"/>
                </a:rPr>
                <a:t>     Data</a:t>
              </a:r>
              <a:endParaRPr lang="en-US" altLang="zh-CN" sz="2000" b="1" dirty="0">
                <a:solidFill>
                  <a:schemeClr val="bg1"/>
                </a:solidFill>
                <a:latin typeface="+mn-lt"/>
                <a:cs typeface="+mn-lt"/>
              </a:endParaRPr>
            </a:p>
          </p:txBody>
        </p:sp>
        <p:sp>
          <p:nvSpPr>
            <p:cNvPr id="50" name="文本框 49"/>
            <p:cNvSpPr txBox="1"/>
            <p:nvPr/>
          </p:nvSpPr>
          <p:spPr>
            <a:xfrm>
              <a:off x="10328" y="9149"/>
              <a:ext cx="3247" cy="659"/>
            </a:xfrm>
            <a:prstGeom prst="rect">
              <a:avLst/>
            </a:prstGeom>
            <a:solidFill>
              <a:schemeClr val="bg1"/>
            </a:solidFill>
            <a:ln>
              <a:solidFill>
                <a:schemeClr val="accent1">
                  <a:alpha val="20000"/>
                </a:schemeClr>
              </a:solidFill>
            </a:ln>
          </p:spPr>
          <p:txBody>
            <a:bodyPr wrap="square" rtlCol="0">
              <a:spAutoFit/>
            </a:bodyPr>
            <a:lstStyle/>
            <a:p>
              <a:r>
                <a:rPr lang="en-US" altLang="zh-CN">
                  <a:latin typeface="+mn-lt"/>
                  <a:cs typeface="+mn-lt"/>
                </a:rPr>
                <a:t> </a:t>
              </a:r>
              <a:endParaRPr lang="en-US" altLang="zh-CN">
                <a:latin typeface="+mn-lt"/>
                <a:cs typeface="+mn-lt"/>
              </a:endParaRPr>
            </a:p>
          </p:txBody>
        </p:sp>
      </p:grpSp>
      <p:cxnSp>
        <p:nvCxnSpPr>
          <p:cNvPr id="52" name="直接箭头连接符 51"/>
          <p:cNvCxnSpPr/>
          <p:nvPr/>
        </p:nvCxnSpPr>
        <p:spPr>
          <a:xfrm>
            <a:off x="4871720" y="6165215"/>
            <a:ext cx="15119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p:nvPr/>
        </p:nvCxnSpPr>
        <p:spPr>
          <a:xfrm>
            <a:off x="8688070" y="6021070"/>
            <a:ext cx="4324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a:stCxn id="27" idx="1"/>
          </p:cNvCxnSpPr>
          <p:nvPr/>
        </p:nvCxnSpPr>
        <p:spPr>
          <a:xfrm flipH="1" flipV="1">
            <a:off x="5807710" y="3357245"/>
            <a:ext cx="1109345" cy="374015"/>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6" name="直接箭头连接符 45"/>
          <p:cNvCxnSpPr>
            <a:stCxn id="27" idx="3"/>
          </p:cNvCxnSpPr>
          <p:nvPr/>
        </p:nvCxnSpPr>
        <p:spPr>
          <a:xfrm flipH="1">
            <a:off x="5880100" y="4327525"/>
            <a:ext cx="1036955" cy="541655"/>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871720" y="5386705"/>
            <a:ext cx="7620" cy="850265"/>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6" name="肘形连接符 55"/>
          <p:cNvCxnSpPr/>
          <p:nvPr/>
        </p:nvCxnSpPr>
        <p:spPr>
          <a:xfrm rot="16200000" flipV="1">
            <a:off x="2603500" y="4119245"/>
            <a:ext cx="3383280" cy="1139190"/>
          </a:xfrm>
          <a:prstGeom prst="bentConnector4">
            <a:avLst>
              <a:gd name="adj1" fmla="val 5198"/>
              <a:gd name="adj2" fmla="val 132608"/>
            </a:avLst>
          </a:prstGeom>
          <a:ln w="38100">
            <a:solidFill>
              <a:schemeClr val="tx1"/>
            </a:solidFill>
            <a:prstDash val="dash"/>
            <a:headEnd type="none"/>
            <a:tailEnd type="arrow" w="med" len="med"/>
          </a:ln>
        </p:spPr>
        <p:style>
          <a:lnRef idx="1">
            <a:schemeClr val="accent1"/>
          </a:lnRef>
          <a:fillRef idx="0">
            <a:schemeClr val="accent1"/>
          </a:fillRef>
          <a:effectRef idx="0">
            <a:schemeClr val="accent1"/>
          </a:effectRef>
          <a:fontRef idx="minor">
            <a:schemeClr val="tx1"/>
          </a:fontRef>
        </p:style>
      </p:cxnSp>
      <p:cxnSp>
        <p:nvCxnSpPr>
          <p:cNvPr id="39" name="肘形连接符 38"/>
          <p:cNvCxnSpPr/>
          <p:nvPr/>
        </p:nvCxnSpPr>
        <p:spPr>
          <a:xfrm rot="10800000">
            <a:off x="6319520" y="1700697"/>
            <a:ext cx="340995" cy="2503740"/>
          </a:xfrm>
          <a:prstGeom prst="bentConnector3">
            <a:avLst>
              <a:gd name="adj1" fmla="val 169832"/>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55" name="文本框 18"/>
          <p:cNvSpPr txBox="1"/>
          <p:nvPr/>
        </p:nvSpPr>
        <p:spPr>
          <a:xfrm>
            <a:off x="6456680" y="1268095"/>
            <a:ext cx="2226945" cy="369545"/>
          </a:xfrm>
          <a:prstGeom prst="rect">
            <a:avLst/>
          </a:prstGeom>
          <a:noFill/>
          <a:ln>
            <a:noFill/>
          </a:ln>
        </p:spPr>
        <p:txBody>
          <a:bodyPr wrap="square" rtlCol="0">
            <a:spAutoFit/>
          </a:bodyPr>
          <a:lstStyle/>
          <a:p>
            <a:r>
              <a:rPr lang="en-US" altLang="zh-CN" b="1" dirty="0">
                <a:solidFill>
                  <a:schemeClr val="bg1"/>
                </a:solidFill>
              </a:rPr>
              <a:t>Program Counter (PC)</a:t>
            </a:r>
            <a:endParaRPr lang="en-US" altLang="zh-CN" b="1" dirty="0">
              <a:solidFill>
                <a:schemeClr val="bg1"/>
              </a:solidFill>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Load Word</a:t>
            </a:r>
            <a:endParaRPr lang="en-US" dirty="0">
              <a:latin typeface="+mn-lt"/>
              <a:cs typeface="+mn-lt"/>
            </a:endParaRPr>
          </a:p>
        </p:txBody>
      </p:sp>
      <p:sp>
        <p:nvSpPr>
          <p:cNvPr id="3" name="Content Placeholder 2"/>
          <p:cNvSpPr>
            <a:spLocks noGrp="1"/>
          </p:cNvSpPr>
          <p:nvPr>
            <p:ph idx="1"/>
          </p:nvPr>
        </p:nvSpPr>
        <p:spPr>
          <a:xfrm>
            <a:off x="609600" y="1340769"/>
            <a:ext cx="10972800" cy="5040560"/>
          </a:xfrm>
        </p:spPr>
        <p:txBody>
          <a:bodyPr/>
          <a:lstStyle/>
          <a:p>
            <a:pPr marL="0" indent="0">
              <a:buNone/>
            </a:pPr>
            <a:endParaRPr lang="en-US" sz="1800">
              <a:cs typeface="+mn-lt"/>
            </a:endParaRPr>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latin typeface="+mn-lt"/>
                <a:cs typeface="+mn-lt"/>
              </a:rPr>
            </a:fld>
            <a:endParaRPr lang="en-US" altLang="en-US" dirty="0">
              <a:latin typeface="+mn-lt"/>
              <a:cs typeface="+mn-lt"/>
            </a:endParaRPr>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latin typeface="+mn-lt"/>
                  <a:cs typeface="+mn-lt"/>
                </a:rPr>
                <a:t>      Memory</a:t>
              </a:r>
              <a:endParaRPr lang="en-US" altLang="zh-CN" b="1">
                <a:solidFill>
                  <a:schemeClr val="bg1"/>
                </a:solidFill>
                <a:latin typeface="+mn-lt"/>
                <a:cs typeface="+mn-lt"/>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cs typeface="+mn-lt"/>
                        </a:rPr>
                        <a:t>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b="0">
                          <a:solidFill>
                            <a:schemeClr val="tx1"/>
                          </a:solidFill>
                          <a:cs typeface="+mn-lt"/>
                        </a:rPr>
                        <a:t>addi R5, R0, 12</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4</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lw R6, R5</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solidFill>
                            <a:schemeClr val="tx1"/>
                          </a:solidFill>
                          <a:cs typeface="+mn-lt"/>
                        </a:rPr>
                        <a:t>8</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12</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123456789</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16</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20</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43205">
                <a:tc>
                  <a:txBody>
                    <a:bodyPr/>
                    <a:lstStyle/>
                    <a:p>
                      <a:pPr algn="dist">
                        <a:lnSpc>
                          <a:spcPct val="60000"/>
                        </a:lnSpc>
                        <a:buNone/>
                      </a:pPr>
                      <a:r>
                        <a:rPr lang="en-US" altLang="zh-CN">
                          <a:solidFill>
                            <a:schemeClr val="tx1"/>
                          </a:solidFill>
                          <a:cs typeface="+mn-lt"/>
                        </a:rPr>
                        <a:t>24</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28</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32</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05473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latin typeface="+mn-lt"/>
                  <a:cs typeface="+mn-lt"/>
                </a:rPr>
                <a:t>      Register File</a:t>
              </a:r>
              <a:endParaRPr lang="en-US" altLang="zh-CN" b="1">
                <a:solidFill>
                  <a:schemeClr val="bg1"/>
                </a:solidFill>
                <a:latin typeface="+mn-lt"/>
                <a:cs typeface="+mn-lt"/>
              </a:endParaRPr>
            </a:p>
          </p:txBody>
        </p:sp>
      </p:grpSp>
      <p:graphicFrame>
        <p:nvGraphicFramePr>
          <p:cNvPr id="15" name="表格 14"/>
          <p:cNvGraphicFramePr/>
          <p:nvPr>
            <p:custDataLst>
              <p:tags r:id="rId2"/>
            </p:custDataLst>
          </p:nvPr>
        </p:nvGraphicFramePr>
        <p:xfrm>
          <a:off x="3725545" y="161099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cs typeface="+mn-lt"/>
                        </a:rPr>
                        <a:t>R0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b="0">
                          <a:solidFill>
                            <a:schemeClr val="tx1"/>
                          </a:solidFill>
                          <a:cs typeface="+mn-lt"/>
                        </a:rPr>
                        <a:t>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cs typeface="+mn-lt"/>
                        </a:rPr>
                        <a:t>R1</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R2</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R3</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R4</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R5</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a:cs typeface="+mn-lt"/>
                        </a:rPr>
                        <a:t>12</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R6</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R7</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R8</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510405"/>
            <a:ext cx="2232660" cy="841375"/>
            <a:chOff x="5291" y="7782"/>
            <a:chExt cx="3516" cy="1325"/>
          </a:xfrm>
        </p:grpSpPr>
        <p:sp>
          <p:nvSpPr>
            <p:cNvPr id="8" name="矩形 7"/>
            <p:cNvSpPr/>
            <p:nvPr/>
          </p:nvSpPr>
          <p:spPr>
            <a:xfrm>
              <a:off x="5291" y="7782"/>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latin typeface="+mn-lt"/>
                  <a:cs typeface="+mn-lt"/>
                </a:rPr>
                <a:t>ALU</a:t>
              </a:r>
              <a:endParaRPr lang="en-US" altLang="zh-CN" sz="2000" b="1">
                <a:solidFill>
                  <a:schemeClr val="bg1"/>
                </a:solidFill>
                <a:latin typeface="+mn-lt"/>
                <a:cs typeface="+mn-lt"/>
              </a:endParaRPr>
            </a:p>
          </p:txBody>
        </p:sp>
        <p:sp>
          <p:nvSpPr>
            <p:cNvPr id="10" name="文本框 9"/>
            <p:cNvSpPr txBox="1"/>
            <p:nvPr/>
          </p:nvSpPr>
          <p:spPr>
            <a:xfrm>
              <a:off x="5554" y="8462"/>
              <a:ext cx="2990" cy="580"/>
            </a:xfrm>
            <a:prstGeom prst="rect">
              <a:avLst/>
            </a:prstGeom>
            <a:solidFill>
              <a:srgbClr val="FFFF00"/>
            </a:solidFill>
            <a:ln>
              <a:solidFill>
                <a:schemeClr val="tx1"/>
              </a:solidFill>
            </a:ln>
          </p:spPr>
          <p:txBody>
            <a:bodyPr wrap="square" rtlCol="0">
              <a:spAutoFit/>
            </a:bodyPr>
            <a:lstStyle/>
            <a:p>
              <a:pPr algn="ctr"/>
              <a:r>
                <a:rPr lang="en-US" altLang="zh-CN">
                  <a:latin typeface="+mn-lt"/>
                  <a:cs typeface="+mn-lt"/>
                </a:rPr>
                <a:t>Pass through</a:t>
              </a:r>
              <a:endParaRPr lang="en-US" altLang="zh-CN">
                <a:latin typeface="+mn-lt"/>
                <a:cs typeface="+mn-lt"/>
              </a:endParaRPr>
            </a:p>
          </p:txBody>
        </p:sp>
      </p:grpSp>
      <p:cxnSp>
        <p:nvCxnSpPr>
          <p:cNvPr id="32" name="直接箭头连接符 31"/>
          <p:cNvCxnSpPr/>
          <p:nvPr/>
        </p:nvCxnSpPr>
        <p:spPr>
          <a:xfrm>
            <a:off x="5088890" y="413321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a:endCxn id="13" idx="1"/>
          </p:cNvCxnSpPr>
          <p:nvPr/>
        </p:nvCxnSpPr>
        <p:spPr>
          <a:xfrm rot="16200000" flipV="1">
            <a:off x="2447290" y="3720465"/>
            <a:ext cx="3550285" cy="1297305"/>
          </a:xfrm>
          <a:prstGeom prst="bentConnector4">
            <a:avLst>
              <a:gd name="adj1" fmla="val -1341"/>
              <a:gd name="adj2" fmla="val 118355"/>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71720" y="5300980"/>
            <a:ext cx="0" cy="936625"/>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15036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735955" y="1268095"/>
            <a:ext cx="3384550" cy="3663367"/>
            <a:chOff x="9033" y="1997"/>
            <a:chExt cx="5330" cy="6394"/>
          </a:xfrm>
        </p:grpSpPr>
        <p:cxnSp>
          <p:nvCxnSpPr>
            <p:cNvPr id="29" name="直接箭头连接符 28"/>
            <p:cNvCxnSpPr>
              <a:stCxn id="25" idx="2"/>
              <a:endCxn id="27" idx="0"/>
            </p:cNvCxnSpPr>
            <p:nvPr/>
          </p:nvCxnSpPr>
          <p:spPr>
            <a:xfrm>
              <a:off x="11885" y="5040"/>
              <a:ext cx="11" cy="104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9033" y="1997"/>
              <a:ext cx="5330" cy="6394"/>
              <a:chOff x="9033" y="1997"/>
              <a:chExt cx="5330" cy="6394"/>
            </a:xfrm>
          </p:grpSpPr>
          <p:grpSp>
            <p:nvGrpSpPr>
              <p:cNvPr id="17" name="组合 16"/>
              <p:cNvGrpSpPr/>
              <p:nvPr/>
            </p:nvGrpSpPr>
            <p:grpSpPr>
              <a:xfrm>
                <a:off x="9941" y="1997"/>
                <a:ext cx="3754" cy="1467"/>
                <a:chOff x="5291" y="7895"/>
                <a:chExt cx="3754" cy="1467"/>
              </a:xfrm>
            </p:grpSpPr>
            <p:sp>
              <p:nvSpPr>
                <p:cNvPr id="18" name="矩形 17"/>
                <p:cNvSpPr/>
                <p:nvPr/>
              </p:nvSpPr>
              <p:spPr>
                <a:xfrm>
                  <a:off x="5291" y="7895"/>
                  <a:ext cx="3754" cy="1467"/>
                </a:xfrm>
                <a:prstGeom prst="rect">
                  <a:avLst/>
                </a:prstGeom>
                <a:solidFill>
                  <a:srgbClr val="C0000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20" name="文本框 19"/>
                <p:cNvSpPr txBox="1"/>
                <p:nvPr/>
              </p:nvSpPr>
              <p:spPr>
                <a:xfrm>
                  <a:off x="5600" y="8635"/>
                  <a:ext cx="3247" cy="643"/>
                </a:xfrm>
                <a:prstGeom prst="rect">
                  <a:avLst/>
                </a:prstGeom>
                <a:solidFill>
                  <a:schemeClr val="bg1"/>
                </a:solidFill>
                <a:ln>
                  <a:solidFill>
                    <a:schemeClr val="accent1">
                      <a:alpha val="20000"/>
                    </a:schemeClr>
                  </a:solidFill>
                </a:ln>
              </p:spPr>
              <p:txBody>
                <a:bodyPr wrap="square" rtlCol="0">
                  <a:spAutoFit/>
                </a:bodyPr>
                <a:lstStyle/>
                <a:p>
                  <a:r>
                    <a:rPr lang="en-US" altLang="zh-CN">
                      <a:latin typeface="+mn-lt"/>
                      <a:cs typeface="+mn-lt"/>
                    </a:rPr>
                    <a:t>                 4</a:t>
                  </a:r>
                  <a:endParaRPr lang="en-US" altLang="zh-CN">
                    <a:latin typeface="+mn-lt"/>
                    <a:cs typeface="+mn-lt"/>
                  </a:endParaRPr>
                </a:p>
              </p:txBody>
            </p:sp>
          </p:grpSp>
          <p:cxnSp>
            <p:nvCxnSpPr>
              <p:cNvPr id="21" name="直接箭头连接符 20"/>
              <p:cNvCxnSpPr/>
              <p:nvPr/>
            </p:nvCxnSpPr>
            <p:spPr>
              <a:xfrm flipV="1">
                <a:off x="13683" y="2791"/>
                <a:ext cx="680" cy="1"/>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952" y="3819"/>
                <a:ext cx="3816" cy="1467"/>
                <a:chOff x="5291" y="7895"/>
                <a:chExt cx="3816" cy="1467"/>
              </a:xfrm>
            </p:grpSpPr>
            <p:sp>
              <p:nvSpPr>
                <p:cNvPr id="23" name="矩形 22"/>
                <p:cNvSpPr/>
                <p:nvPr/>
              </p:nvSpPr>
              <p:spPr>
                <a:xfrm>
                  <a:off x="5291" y="7895"/>
                  <a:ext cx="3754" cy="1467"/>
                </a:xfrm>
                <a:prstGeom prst="rect">
                  <a:avLst/>
                </a:prstGeom>
                <a:solidFill>
                  <a:srgbClr val="C0000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24" name="文本框 23"/>
                <p:cNvSpPr txBox="1"/>
                <p:nvPr/>
              </p:nvSpPr>
              <p:spPr>
                <a:xfrm>
                  <a:off x="5437" y="7895"/>
                  <a:ext cx="3670" cy="696"/>
                </a:xfrm>
                <a:prstGeom prst="rect">
                  <a:avLst/>
                </a:prstGeom>
                <a:noFill/>
                <a:ln>
                  <a:noFill/>
                </a:ln>
              </p:spPr>
              <p:txBody>
                <a:bodyPr wrap="square" rtlCol="0">
                  <a:spAutoFit/>
                </a:bodyPr>
                <a:lstStyle/>
                <a:p>
                  <a:pPr algn="ctr"/>
                  <a:r>
                    <a:rPr lang="en-US" altLang="zh-CN" sz="2000" b="1" dirty="0">
                      <a:solidFill>
                        <a:schemeClr val="bg1"/>
                      </a:solidFill>
                      <a:latin typeface="+mn-lt"/>
                      <a:cs typeface="+mn-lt"/>
                    </a:rPr>
                    <a:t>Instruction</a:t>
                  </a:r>
                  <a:endParaRPr lang="en-US" altLang="zh-CN" sz="2000" b="1" dirty="0">
                    <a:solidFill>
                      <a:schemeClr val="bg1"/>
                    </a:solidFill>
                    <a:latin typeface="+mn-lt"/>
                    <a:cs typeface="+mn-lt"/>
                  </a:endParaRPr>
                </a:p>
              </p:txBody>
            </p:sp>
            <p:sp>
              <p:nvSpPr>
                <p:cNvPr id="25" name="文本框 24"/>
                <p:cNvSpPr txBox="1"/>
                <p:nvPr/>
              </p:nvSpPr>
              <p:spPr>
                <a:xfrm>
                  <a:off x="5600" y="8635"/>
                  <a:ext cx="3247" cy="481"/>
                </a:xfrm>
                <a:prstGeom prst="rect">
                  <a:avLst/>
                </a:prstGeom>
                <a:solidFill>
                  <a:srgbClr val="FFFF00"/>
                </a:solidFill>
                <a:ln>
                  <a:solidFill>
                    <a:schemeClr val="accent1">
                      <a:alpha val="20000"/>
                    </a:schemeClr>
                  </a:solidFill>
                </a:ln>
              </p:spPr>
              <p:txBody>
                <a:bodyPr wrap="square" rtlCol="0">
                  <a:spAutoFit/>
                </a:bodyPr>
                <a:lstStyle/>
                <a:p>
                  <a:pPr algn="ctr">
                    <a:lnSpc>
                      <a:spcPct val="60000"/>
                    </a:lnSpc>
                    <a:buNone/>
                  </a:pPr>
                  <a:r>
                    <a:rPr lang="en-US" altLang="zh-CN" sz="2000">
                      <a:latin typeface="+mn-lt"/>
                      <a:cs typeface="+mn-lt"/>
                      <a:sym typeface="+mn-ea"/>
                    </a:rPr>
                    <a:t>lw R6, R5</a:t>
                  </a:r>
                  <a:endParaRPr lang="en-US" altLang="zh-CN" sz="2000">
                    <a:latin typeface="+mn-lt"/>
                    <a:cs typeface="+mn-lt"/>
                    <a:sym typeface="+mn-ea"/>
                  </a:endParaRPr>
                </a:p>
              </p:txBody>
            </p:sp>
          </p:grpSp>
          <p:cxnSp>
            <p:nvCxnSpPr>
              <p:cNvPr id="26" name="直接箭头连接符 25"/>
              <p:cNvCxnSpPr/>
              <p:nvPr/>
            </p:nvCxnSpPr>
            <p:spPr>
              <a:xfrm flipH="1">
                <a:off x="13675" y="4494"/>
                <a:ext cx="680" cy="26"/>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10478" y="6080"/>
                <a:ext cx="2835" cy="1473"/>
              </a:xfrm>
              <a:prstGeom prst="ellipse">
                <a:avLst/>
              </a:prstGeom>
              <a:solidFill>
                <a:srgbClr val="C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cs typeface="+mn-lt"/>
                  </a:rPr>
                  <a:t>Control</a:t>
                </a:r>
                <a:endParaRPr lang="en-US" altLang="zh-CN" sz="2000" b="1" dirty="0">
                  <a:cs typeface="+mn-lt"/>
                </a:endParaRPr>
              </a:p>
              <a:p>
                <a:pPr algn="ctr"/>
                <a:r>
                  <a:rPr lang="en-US" altLang="zh-CN" sz="2000" b="1" dirty="0">
                    <a:cs typeface="+mn-lt"/>
                  </a:rPr>
                  <a:t>Logic</a:t>
                </a:r>
                <a:endParaRPr lang="en-US" altLang="zh-CN" sz="2000" b="1" dirty="0">
                  <a:cs typeface="+mn-lt"/>
                </a:endParaRPr>
              </a:p>
            </p:txBody>
          </p:sp>
          <p:cxnSp>
            <p:nvCxnSpPr>
              <p:cNvPr id="28" name="直接箭头连接符 27"/>
              <p:cNvCxnSpPr>
                <a:stCxn id="27" idx="3"/>
                <a:endCxn id="8" idx="3"/>
              </p:cNvCxnSpPr>
              <p:nvPr/>
            </p:nvCxnSpPr>
            <p:spPr>
              <a:xfrm flipH="1">
                <a:off x="9145" y="7337"/>
                <a:ext cx="1748" cy="1054"/>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9033" y="5657"/>
                <a:ext cx="1860" cy="639"/>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9940" y="2731"/>
                <a:ext cx="537" cy="437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cxnSp>
        <p:nvCxnSpPr>
          <p:cNvPr id="43" name="直接箭头连接符 42"/>
          <p:cNvCxnSpPr/>
          <p:nvPr/>
        </p:nvCxnSpPr>
        <p:spPr>
          <a:xfrm>
            <a:off x="4871720" y="5517515"/>
            <a:ext cx="1490345" cy="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a:stCxn id="40" idx="3"/>
          </p:cNvCxnSpPr>
          <p:nvPr/>
        </p:nvCxnSpPr>
        <p:spPr>
          <a:xfrm flipV="1">
            <a:off x="8716010" y="5179060"/>
            <a:ext cx="374650" cy="635"/>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6362065" y="4765675"/>
            <a:ext cx="2353945" cy="828040"/>
            <a:chOff x="10019" y="8409"/>
            <a:chExt cx="3754" cy="1467"/>
          </a:xfrm>
        </p:grpSpPr>
        <p:sp>
          <p:nvSpPr>
            <p:cNvPr id="40" name="矩形 39"/>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41" name="文本框 40"/>
            <p:cNvSpPr txBox="1"/>
            <p:nvPr/>
          </p:nvSpPr>
          <p:spPr>
            <a:xfrm>
              <a:off x="10246" y="8409"/>
              <a:ext cx="3507" cy="707"/>
            </a:xfrm>
            <a:prstGeom prst="rect">
              <a:avLst/>
            </a:prstGeom>
            <a:solidFill>
              <a:srgbClr val="7030A0"/>
            </a:solidFill>
            <a:ln>
              <a:solidFill>
                <a:schemeClr val="accent1">
                  <a:alpha val="20000"/>
                </a:schemeClr>
              </a:solidFill>
            </a:ln>
          </p:spPr>
          <p:txBody>
            <a:bodyPr wrap="square" rtlCol="0">
              <a:spAutoFit/>
            </a:bodyPr>
            <a:lstStyle/>
            <a:p>
              <a:r>
                <a:rPr lang="en-US" altLang="zh-CN" sz="2000" b="1">
                  <a:solidFill>
                    <a:schemeClr val="bg1"/>
                  </a:solidFill>
                  <a:latin typeface="+mn-lt"/>
                  <a:cs typeface="+mn-lt"/>
                </a:rPr>
                <a:t>Memory Address</a:t>
              </a:r>
              <a:endParaRPr lang="en-US" altLang="zh-CN" sz="2000" b="1">
                <a:solidFill>
                  <a:schemeClr val="bg1"/>
                </a:solidFill>
                <a:latin typeface="+mn-lt"/>
                <a:cs typeface="+mn-lt"/>
              </a:endParaRPr>
            </a:p>
          </p:txBody>
        </p:sp>
        <p:sp>
          <p:nvSpPr>
            <p:cNvPr id="42" name="文本框 41"/>
            <p:cNvSpPr txBox="1"/>
            <p:nvPr/>
          </p:nvSpPr>
          <p:spPr>
            <a:xfrm>
              <a:off x="10328" y="9149"/>
              <a:ext cx="3247" cy="653"/>
            </a:xfrm>
            <a:prstGeom prst="rect">
              <a:avLst/>
            </a:prstGeom>
            <a:solidFill>
              <a:srgbClr val="FFFF00"/>
            </a:solidFill>
            <a:ln>
              <a:solidFill>
                <a:schemeClr val="accent1">
                  <a:alpha val="20000"/>
                </a:schemeClr>
              </a:solidFill>
            </a:ln>
          </p:spPr>
          <p:txBody>
            <a:bodyPr wrap="square" rtlCol="0">
              <a:spAutoFit/>
            </a:bodyPr>
            <a:lstStyle/>
            <a:p>
              <a:pPr algn="ctr"/>
              <a:r>
                <a:rPr lang="en-US" altLang="zh-CN">
                  <a:latin typeface="+mn-lt"/>
                  <a:cs typeface="+mn-lt"/>
                </a:rPr>
                <a:t>12  </a:t>
              </a:r>
              <a:endParaRPr lang="en-US" altLang="zh-CN">
                <a:latin typeface="+mn-lt"/>
                <a:cs typeface="+mn-lt"/>
              </a:endParaRPr>
            </a:p>
          </p:txBody>
        </p:sp>
      </p:grpSp>
      <p:grpSp>
        <p:nvGrpSpPr>
          <p:cNvPr id="47" name="组合 46"/>
          <p:cNvGrpSpPr/>
          <p:nvPr/>
        </p:nvGrpSpPr>
        <p:grpSpPr>
          <a:xfrm>
            <a:off x="6383655" y="5791835"/>
            <a:ext cx="2362200" cy="820420"/>
            <a:chOff x="10019" y="8409"/>
            <a:chExt cx="3754" cy="1467"/>
          </a:xfrm>
        </p:grpSpPr>
        <p:sp>
          <p:nvSpPr>
            <p:cNvPr id="48" name="矩形 47"/>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49" name="文本框 48"/>
            <p:cNvSpPr txBox="1"/>
            <p:nvPr/>
          </p:nvSpPr>
          <p:spPr>
            <a:xfrm>
              <a:off x="10246" y="8409"/>
              <a:ext cx="3507" cy="713"/>
            </a:xfrm>
            <a:prstGeom prst="rect">
              <a:avLst/>
            </a:prstGeom>
            <a:solidFill>
              <a:srgbClr val="7030A0"/>
            </a:solidFill>
            <a:ln>
              <a:solidFill>
                <a:schemeClr val="accent1">
                  <a:alpha val="20000"/>
                </a:schemeClr>
              </a:solidFill>
            </a:ln>
          </p:spPr>
          <p:txBody>
            <a:bodyPr wrap="square" rtlCol="0">
              <a:spAutoFit/>
            </a:bodyPr>
            <a:lstStyle/>
            <a:p>
              <a:r>
                <a:rPr lang="en-US" altLang="zh-CN" sz="2000" b="1" dirty="0">
                  <a:solidFill>
                    <a:schemeClr val="bg1"/>
                  </a:solidFill>
                  <a:latin typeface="+mn-lt"/>
                  <a:cs typeface="+mn-lt"/>
                </a:rPr>
                <a:t>     Data</a:t>
              </a:r>
              <a:endParaRPr lang="en-US" altLang="zh-CN" sz="2000" b="1" dirty="0">
                <a:solidFill>
                  <a:schemeClr val="bg1"/>
                </a:solidFill>
                <a:latin typeface="+mn-lt"/>
                <a:cs typeface="+mn-lt"/>
              </a:endParaRPr>
            </a:p>
          </p:txBody>
        </p:sp>
        <p:sp>
          <p:nvSpPr>
            <p:cNvPr id="50" name="文本框 49"/>
            <p:cNvSpPr txBox="1"/>
            <p:nvPr/>
          </p:nvSpPr>
          <p:spPr>
            <a:xfrm>
              <a:off x="10328" y="9149"/>
              <a:ext cx="3247" cy="659"/>
            </a:xfrm>
            <a:prstGeom prst="rect">
              <a:avLst/>
            </a:prstGeom>
            <a:solidFill>
              <a:schemeClr val="bg1"/>
            </a:solidFill>
            <a:ln>
              <a:solidFill>
                <a:schemeClr val="accent1">
                  <a:alpha val="20000"/>
                </a:schemeClr>
              </a:solidFill>
            </a:ln>
          </p:spPr>
          <p:txBody>
            <a:bodyPr wrap="square" rtlCol="0">
              <a:spAutoFit/>
            </a:bodyPr>
            <a:lstStyle/>
            <a:p>
              <a:r>
                <a:rPr lang="en-US" altLang="zh-CN">
                  <a:latin typeface="+mn-lt"/>
                  <a:cs typeface="+mn-lt"/>
                </a:rPr>
                <a:t> </a:t>
              </a:r>
              <a:endParaRPr lang="en-US" altLang="zh-CN">
                <a:latin typeface="+mn-lt"/>
                <a:cs typeface="+mn-lt"/>
              </a:endParaRPr>
            </a:p>
          </p:txBody>
        </p:sp>
      </p:grpSp>
      <p:cxnSp>
        <p:nvCxnSpPr>
          <p:cNvPr id="52" name="直接箭头连接符 51"/>
          <p:cNvCxnSpPr/>
          <p:nvPr/>
        </p:nvCxnSpPr>
        <p:spPr>
          <a:xfrm>
            <a:off x="4871720" y="6165215"/>
            <a:ext cx="15119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p:nvPr/>
        </p:nvCxnSpPr>
        <p:spPr>
          <a:xfrm>
            <a:off x="8688070" y="6021070"/>
            <a:ext cx="4324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4" name="直接箭头连接符 53"/>
          <p:cNvCxnSpPr>
            <a:endCxn id="25" idx="3"/>
          </p:cNvCxnSpPr>
          <p:nvPr/>
        </p:nvCxnSpPr>
        <p:spPr>
          <a:xfrm flipH="1">
            <a:off x="8577580" y="2153285"/>
            <a:ext cx="1255395" cy="720725"/>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p:nvPr/>
        </p:nvCxnSpPr>
        <p:spPr>
          <a:xfrm flipH="1" flipV="1">
            <a:off x="5807710" y="3357245"/>
            <a:ext cx="1109345" cy="374015"/>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p:nvPr/>
        </p:nvCxnSpPr>
        <p:spPr>
          <a:xfrm flipH="1">
            <a:off x="5880100" y="4327525"/>
            <a:ext cx="1036955" cy="541655"/>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59" name="椭圆 58"/>
          <p:cNvSpPr/>
          <p:nvPr/>
        </p:nvSpPr>
        <p:spPr>
          <a:xfrm>
            <a:off x="4672965" y="2792730"/>
            <a:ext cx="378460" cy="360045"/>
          </a:xfrm>
          <a:prstGeom prst="ellipse">
            <a:avLst/>
          </a:prstGeom>
          <a:noFill/>
          <a:ln w="38100">
            <a:solidFill>
              <a:srgbClr val="FFC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8" name="直接箭头连接符 57"/>
          <p:cNvCxnSpPr>
            <a:stCxn id="59" idx="4"/>
          </p:cNvCxnSpPr>
          <p:nvPr/>
        </p:nvCxnSpPr>
        <p:spPr>
          <a:xfrm flipH="1">
            <a:off x="4439920" y="3152775"/>
            <a:ext cx="422275" cy="1283970"/>
          </a:xfrm>
          <a:prstGeom prst="straightConnector1">
            <a:avLst/>
          </a:prstGeom>
          <a:ln w="381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60" name="直接箭头连接符 59"/>
          <p:cNvCxnSpPr/>
          <p:nvPr/>
        </p:nvCxnSpPr>
        <p:spPr>
          <a:xfrm>
            <a:off x="4882515" y="5445125"/>
            <a:ext cx="1490345" cy="0"/>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56" name="文本框 18"/>
          <p:cNvSpPr txBox="1"/>
          <p:nvPr/>
        </p:nvSpPr>
        <p:spPr>
          <a:xfrm>
            <a:off x="6456680" y="1268095"/>
            <a:ext cx="2226945" cy="369545"/>
          </a:xfrm>
          <a:prstGeom prst="rect">
            <a:avLst/>
          </a:prstGeom>
          <a:noFill/>
          <a:ln>
            <a:noFill/>
          </a:ln>
        </p:spPr>
        <p:txBody>
          <a:bodyPr wrap="square" rtlCol="0">
            <a:spAutoFit/>
          </a:bodyPr>
          <a:lstStyle/>
          <a:p>
            <a:r>
              <a:rPr lang="en-US" altLang="zh-CN" b="1" dirty="0">
                <a:solidFill>
                  <a:schemeClr val="bg1"/>
                </a:solidFill>
              </a:rPr>
              <a:t>Program Counter (PC)</a:t>
            </a:r>
            <a:endParaRPr lang="en-US" altLang="zh-CN" b="1" dirty="0">
              <a:solidFill>
                <a:schemeClr val="bg1"/>
              </a:solidFill>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Load Word</a:t>
            </a:r>
            <a:endParaRPr lang="en-US" dirty="0">
              <a:latin typeface="+mn-lt"/>
              <a:cs typeface="+mn-lt"/>
            </a:endParaRPr>
          </a:p>
        </p:txBody>
      </p:sp>
      <p:sp>
        <p:nvSpPr>
          <p:cNvPr id="3" name="Content Placeholder 2"/>
          <p:cNvSpPr>
            <a:spLocks noGrp="1"/>
          </p:cNvSpPr>
          <p:nvPr>
            <p:ph idx="1"/>
          </p:nvPr>
        </p:nvSpPr>
        <p:spPr>
          <a:xfrm>
            <a:off x="609600" y="1340769"/>
            <a:ext cx="10972800" cy="5040560"/>
          </a:xfrm>
        </p:spPr>
        <p:txBody>
          <a:bodyPr/>
          <a:lstStyle/>
          <a:p>
            <a:pPr marL="0" indent="0">
              <a:buNone/>
            </a:pPr>
            <a:endParaRPr lang="en-US" sz="1800">
              <a:cs typeface="+mn-lt"/>
            </a:endParaRPr>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latin typeface="+mn-lt"/>
                <a:cs typeface="+mn-lt"/>
              </a:rPr>
            </a:fld>
            <a:endParaRPr lang="en-US" altLang="en-US" dirty="0">
              <a:latin typeface="+mn-lt"/>
              <a:cs typeface="+mn-lt"/>
            </a:endParaRPr>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latin typeface="+mn-lt"/>
                  <a:cs typeface="+mn-lt"/>
                </a:rPr>
                <a:t>      Memory</a:t>
              </a:r>
              <a:endParaRPr lang="en-US" altLang="zh-CN" b="1">
                <a:solidFill>
                  <a:schemeClr val="bg1"/>
                </a:solidFill>
                <a:latin typeface="+mn-lt"/>
                <a:cs typeface="+mn-lt"/>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cs typeface="+mn-lt"/>
                        </a:rPr>
                        <a:t>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b="0">
                          <a:solidFill>
                            <a:schemeClr val="tx1"/>
                          </a:solidFill>
                          <a:cs typeface="+mn-lt"/>
                        </a:rPr>
                        <a:t>addi R5, R0, 12</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4</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lw R6, R5</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8</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12</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123456789</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solidFill>
                            <a:schemeClr val="tx1"/>
                          </a:solidFill>
                          <a:cs typeface="+mn-lt"/>
                        </a:rPr>
                        <a:t>16</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20</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43205">
                <a:tc>
                  <a:txBody>
                    <a:bodyPr/>
                    <a:lstStyle/>
                    <a:p>
                      <a:pPr algn="dist">
                        <a:lnSpc>
                          <a:spcPct val="60000"/>
                        </a:lnSpc>
                        <a:buNone/>
                      </a:pPr>
                      <a:r>
                        <a:rPr lang="en-US" altLang="zh-CN">
                          <a:solidFill>
                            <a:schemeClr val="tx1"/>
                          </a:solidFill>
                          <a:cs typeface="+mn-lt"/>
                        </a:rPr>
                        <a:t>24</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28</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32</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05473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latin typeface="+mn-lt"/>
                  <a:cs typeface="+mn-lt"/>
                </a:rPr>
                <a:t>      Register File</a:t>
              </a:r>
              <a:endParaRPr lang="en-US" altLang="zh-CN" b="1">
                <a:solidFill>
                  <a:schemeClr val="bg1"/>
                </a:solidFill>
                <a:latin typeface="+mn-lt"/>
                <a:cs typeface="+mn-lt"/>
              </a:endParaRPr>
            </a:p>
          </p:txBody>
        </p:sp>
      </p:grpSp>
      <p:graphicFrame>
        <p:nvGraphicFramePr>
          <p:cNvPr id="15" name="表格 14"/>
          <p:cNvGraphicFramePr/>
          <p:nvPr>
            <p:custDataLst>
              <p:tags r:id="rId2"/>
            </p:custDataLst>
          </p:nvPr>
        </p:nvGraphicFramePr>
        <p:xfrm>
          <a:off x="3725545" y="161099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cs typeface="+mn-lt"/>
                        </a:rPr>
                        <a:t>R0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b="0">
                          <a:solidFill>
                            <a:schemeClr val="tx1"/>
                          </a:solidFill>
                          <a:cs typeface="+mn-lt"/>
                        </a:rPr>
                        <a:t>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cs typeface="+mn-lt"/>
                        </a:rPr>
                        <a:t>R1</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R2</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R3</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R4</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R5</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a:cs typeface="+mn-lt"/>
                        </a:rPr>
                        <a:t>12</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R6</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a:cs typeface="+mn-lt"/>
                        </a:rPr>
                        <a:t>123456789</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cs typeface="+mn-lt"/>
                        </a:rPr>
                        <a:t>R7</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R8</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510405"/>
            <a:ext cx="2232660" cy="841375"/>
            <a:chOff x="5291" y="7782"/>
            <a:chExt cx="3516" cy="1325"/>
          </a:xfrm>
        </p:grpSpPr>
        <p:sp>
          <p:nvSpPr>
            <p:cNvPr id="8" name="矩形 7"/>
            <p:cNvSpPr/>
            <p:nvPr/>
          </p:nvSpPr>
          <p:spPr>
            <a:xfrm>
              <a:off x="5291" y="7782"/>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latin typeface="+mn-lt"/>
                  <a:cs typeface="+mn-lt"/>
                </a:rPr>
                <a:t>ALU</a:t>
              </a:r>
              <a:endParaRPr lang="en-US" altLang="zh-CN" sz="2000" b="1">
                <a:solidFill>
                  <a:schemeClr val="bg1"/>
                </a:solidFill>
                <a:latin typeface="+mn-lt"/>
                <a:cs typeface="+mn-lt"/>
              </a:endParaRPr>
            </a:p>
          </p:txBody>
        </p:sp>
        <p:sp>
          <p:nvSpPr>
            <p:cNvPr id="10" name="文本框 9"/>
            <p:cNvSpPr txBox="1"/>
            <p:nvPr/>
          </p:nvSpPr>
          <p:spPr>
            <a:xfrm>
              <a:off x="5554" y="8462"/>
              <a:ext cx="2990" cy="580"/>
            </a:xfrm>
            <a:prstGeom prst="rect">
              <a:avLst/>
            </a:prstGeom>
            <a:solidFill>
              <a:srgbClr val="FFFF00"/>
            </a:solidFill>
            <a:ln>
              <a:solidFill>
                <a:schemeClr val="tx1"/>
              </a:solidFill>
            </a:ln>
          </p:spPr>
          <p:txBody>
            <a:bodyPr wrap="square" rtlCol="0">
              <a:spAutoFit/>
            </a:bodyPr>
            <a:lstStyle/>
            <a:p>
              <a:pPr algn="ctr"/>
              <a:r>
                <a:rPr lang="en-US" altLang="zh-CN">
                  <a:latin typeface="+mn-lt"/>
                  <a:cs typeface="+mn-lt"/>
                </a:rPr>
                <a:t>Pass through</a:t>
              </a:r>
              <a:endParaRPr lang="en-US" altLang="zh-CN">
                <a:latin typeface="+mn-lt"/>
                <a:cs typeface="+mn-lt"/>
              </a:endParaRPr>
            </a:p>
          </p:txBody>
        </p:sp>
      </p:grpSp>
      <p:cxnSp>
        <p:nvCxnSpPr>
          <p:cNvPr id="32" name="直接箭头连接符 31"/>
          <p:cNvCxnSpPr/>
          <p:nvPr/>
        </p:nvCxnSpPr>
        <p:spPr>
          <a:xfrm>
            <a:off x="5088890" y="413321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a:endCxn id="13" idx="1"/>
          </p:cNvCxnSpPr>
          <p:nvPr/>
        </p:nvCxnSpPr>
        <p:spPr>
          <a:xfrm rot="16200000" flipV="1">
            <a:off x="2447290" y="3720465"/>
            <a:ext cx="3550285" cy="1297305"/>
          </a:xfrm>
          <a:prstGeom prst="bentConnector4">
            <a:avLst>
              <a:gd name="adj1" fmla="val -1341"/>
              <a:gd name="adj2" fmla="val 118355"/>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71720" y="5300980"/>
            <a:ext cx="0" cy="936625"/>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15036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735955" y="1268095"/>
            <a:ext cx="3384550" cy="3663367"/>
            <a:chOff x="9033" y="1997"/>
            <a:chExt cx="5330" cy="6394"/>
          </a:xfrm>
        </p:grpSpPr>
        <p:cxnSp>
          <p:nvCxnSpPr>
            <p:cNvPr id="29" name="直接箭头连接符 28"/>
            <p:cNvCxnSpPr>
              <a:stCxn id="25" idx="2"/>
              <a:endCxn id="27" idx="0"/>
            </p:cNvCxnSpPr>
            <p:nvPr/>
          </p:nvCxnSpPr>
          <p:spPr>
            <a:xfrm>
              <a:off x="11885" y="5040"/>
              <a:ext cx="11" cy="104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9033" y="1997"/>
              <a:ext cx="5330" cy="6394"/>
              <a:chOff x="9033" y="1997"/>
              <a:chExt cx="5330" cy="6394"/>
            </a:xfrm>
          </p:grpSpPr>
          <p:grpSp>
            <p:nvGrpSpPr>
              <p:cNvPr id="17" name="组合 16"/>
              <p:cNvGrpSpPr/>
              <p:nvPr/>
            </p:nvGrpSpPr>
            <p:grpSpPr>
              <a:xfrm>
                <a:off x="9941" y="1997"/>
                <a:ext cx="3754" cy="1467"/>
                <a:chOff x="5291" y="7895"/>
                <a:chExt cx="3754" cy="1467"/>
              </a:xfrm>
            </p:grpSpPr>
            <p:sp>
              <p:nvSpPr>
                <p:cNvPr id="18" name="矩形 17"/>
                <p:cNvSpPr/>
                <p:nvPr/>
              </p:nvSpPr>
              <p:spPr>
                <a:xfrm>
                  <a:off x="5291" y="7895"/>
                  <a:ext cx="3754" cy="1467"/>
                </a:xfrm>
                <a:prstGeom prst="rect">
                  <a:avLst/>
                </a:prstGeom>
                <a:solidFill>
                  <a:srgbClr val="C0000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20" name="文本框 19"/>
                <p:cNvSpPr txBox="1"/>
                <p:nvPr/>
              </p:nvSpPr>
              <p:spPr>
                <a:xfrm>
                  <a:off x="5600" y="8635"/>
                  <a:ext cx="3247" cy="643"/>
                </a:xfrm>
                <a:prstGeom prst="rect">
                  <a:avLst/>
                </a:prstGeom>
                <a:solidFill>
                  <a:schemeClr val="bg1"/>
                </a:solidFill>
                <a:ln>
                  <a:solidFill>
                    <a:schemeClr val="accent1">
                      <a:alpha val="20000"/>
                    </a:schemeClr>
                  </a:solidFill>
                </a:ln>
              </p:spPr>
              <p:txBody>
                <a:bodyPr wrap="square" rtlCol="0">
                  <a:spAutoFit/>
                </a:bodyPr>
                <a:lstStyle/>
                <a:p>
                  <a:r>
                    <a:rPr lang="en-US" altLang="zh-CN">
                      <a:latin typeface="+mn-lt"/>
                      <a:cs typeface="+mn-lt"/>
                    </a:rPr>
                    <a:t>                 4</a:t>
                  </a:r>
                  <a:endParaRPr lang="en-US" altLang="zh-CN">
                    <a:latin typeface="+mn-lt"/>
                    <a:cs typeface="+mn-lt"/>
                  </a:endParaRPr>
                </a:p>
              </p:txBody>
            </p:sp>
          </p:grpSp>
          <p:cxnSp>
            <p:nvCxnSpPr>
              <p:cNvPr id="21" name="直接箭头连接符 20"/>
              <p:cNvCxnSpPr/>
              <p:nvPr/>
            </p:nvCxnSpPr>
            <p:spPr>
              <a:xfrm flipV="1">
                <a:off x="13683" y="2791"/>
                <a:ext cx="680" cy="1"/>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952" y="3819"/>
                <a:ext cx="3816" cy="1467"/>
                <a:chOff x="5291" y="7895"/>
                <a:chExt cx="3816" cy="1467"/>
              </a:xfrm>
            </p:grpSpPr>
            <p:sp>
              <p:nvSpPr>
                <p:cNvPr id="23" name="矩形 22"/>
                <p:cNvSpPr/>
                <p:nvPr/>
              </p:nvSpPr>
              <p:spPr>
                <a:xfrm>
                  <a:off x="5291" y="7895"/>
                  <a:ext cx="3754" cy="1467"/>
                </a:xfrm>
                <a:prstGeom prst="rect">
                  <a:avLst/>
                </a:prstGeom>
                <a:solidFill>
                  <a:srgbClr val="C0000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24" name="文本框 23"/>
                <p:cNvSpPr txBox="1"/>
                <p:nvPr/>
              </p:nvSpPr>
              <p:spPr>
                <a:xfrm>
                  <a:off x="5437" y="7895"/>
                  <a:ext cx="3670" cy="696"/>
                </a:xfrm>
                <a:prstGeom prst="rect">
                  <a:avLst/>
                </a:prstGeom>
                <a:noFill/>
                <a:ln>
                  <a:noFill/>
                </a:ln>
              </p:spPr>
              <p:txBody>
                <a:bodyPr wrap="square" rtlCol="0">
                  <a:spAutoFit/>
                </a:bodyPr>
                <a:lstStyle/>
                <a:p>
                  <a:pPr algn="ctr"/>
                  <a:r>
                    <a:rPr lang="en-US" altLang="zh-CN" sz="2000" b="1" dirty="0">
                      <a:solidFill>
                        <a:schemeClr val="bg1"/>
                      </a:solidFill>
                      <a:latin typeface="+mn-lt"/>
                      <a:cs typeface="+mn-lt"/>
                    </a:rPr>
                    <a:t>Instruction</a:t>
                  </a:r>
                  <a:endParaRPr lang="en-US" altLang="zh-CN" sz="2000" b="1" dirty="0">
                    <a:solidFill>
                      <a:schemeClr val="bg1"/>
                    </a:solidFill>
                    <a:latin typeface="+mn-lt"/>
                    <a:cs typeface="+mn-lt"/>
                  </a:endParaRPr>
                </a:p>
              </p:txBody>
            </p:sp>
            <p:sp>
              <p:nvSpPr>
                <p:cNvPr id="25" name="文本框 24"/>
                <p:cNvSpPr txBox="1"/>
                <p:nvPr/>
              </p:nvSpPr>
              <p:spPr>
                <a:xfrm>
                  <a:off x="5600" y="8635"/>
                  <a:ext cx="3247" cy="481"/>
                </a:xfrm>
                <a:prstGeom prst="rect">
                  <a:avLst/>
                </a:prstGeom>
                <a:solidFill>
                  <a:srgbClr val="FFFF00"/>
                </a:solidFill>
                <a:ln>
                  <a:solidFill>
                    <a:schemeClr val="accent1">
                      <a:alpha val="20000"/>
                    </a:schemeClr>
                  </a:solidFill>
                </a:ln>
              </p:spPr>
              <p:txBody>
                <a:bodyPr wrap="square" rtlCol="0">
                  <a:spAutoFit/>
                </a:bodyPr>
                <a:lstStyle/>
                <a:p>
                  <a:pPr algn="ctr">
                    <a:lnSpc>
                      <a:spcPct val="60000"/>
                    </a:lnSpc>
                    <a:buNone/>
                  </a:pPr>
                  <a:r>
                    <a:rPr lang="en-US" altLang="zh-CN" sz="2000">
                      <a:latin typeface="+mn-lt"/>
                      <a:cs typeface="+mn-lt"/>
                      <a:sym typeface="+mn-ea"/>
                    </a:rPr>
                    <a:t>lw R6, R5</a:t>
                  </a:r>
                  <a:endParaRPr lang="en-US" altLang="zh-CN" sz="2000">
                    <a:latin typeface="+mn-lt"/>
                    <a:cs typeface="+mn-lt"/>
                    <a:sym typeface="+mn-ea"/>
                  </a:endParaRPr>
                </a:p>
              </p:txBody>
            </p:sp>
          </p:grpSp>
          <p:cxnSp>
            <p:nvCxnSpPr>
              <p:cNvPr id="26" name="直接箭头连接符 25"/>
              <p:cNvCxnSpPr/>
              <p:nvPr/>
            </p:nvCxnSpPr>
            <p:spPr>
              <a:xfrm flipH="1">
                <a:off x="13675" y="4494"/>
                <a:ext cx="680" cy="26"/>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10478" y="6080"/>
                <a:ext cx="2835" cy="1473"/>
              </a:xfrm>
              <a:prstGeom prst="ellipse">
                <a:avLst/>
              </a:prstGeom>
              <a:solidFill>
                <a:srgbClr val="C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cs typeface="+mn-lt"/>
                  </a:rPr>
                  <a:t>Control</a:t>
                </a:r>
                <a:endParaRPr lang="en-US" altLang="zh-CN" sz="2000" b="1" dirty="0">
                  <a:cs typeface="+mn-lt"/>
                </a:endParaRPr>
              </a:p>
              <a:p>
                <a:pPr algn="ctr"/>
                <a:r>
                  <a:rPr lang="en-US" altLang="zh-CN" sz="2000" b="1" dirty="0">
                    <a:cs typeface="+mn-lt"/>
                  </a:rPr>
                  <a:t>Logic</a:t>
                </a:r>
                <a:endParaRPr lang="en-US" altLang="zh-CN" sz="2000" b="1" dirty="0">
                  <a:cs typeface="+mn-lt"/>
                </a:endParaRPr>
              </a:p>
            </p:txBody>
          </p:sp>
          <p:cxnSp>
            <p:nvCxnSpPr>
              <p:cNvPr id="28" name="直接箭头连接符 27"/>
              <p:cNvCxnSpPr>
                <a:stCxn id="27" idx="3"/>
                <a:endCxn id="8" idx="3"/>
              </p:cNvCxnSpPr>
              <p:nvPr/>
            </p:nvCxnSpPr>
            <p:spPr>
              <a:xfrm flipH="1">
                <a:off x="9145" y="7337"/>
                <a:ext cx="1748" cy="1054"/>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9033" y="5657"/>
                <a:ext cx="1860" cy="639"/>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9940" y="2731"/>
                <a:ext cx="537" cy="437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cxnSp>
        <p:nvCxnSpPr>
          <p:cNvPr id="43" name="直接箭头连接符 42"/>
          <p:cNvCxnSpPr/>
          <p:nvPr/>
        </p:nvCxnSpPr>
        <p:spPr>
          <a:xfrm>
            <a:off x="4871720" y="5517515"/>
            <a:ext cx="1490345" cy="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a:stCxn id="40" idx="3"/>
          </p:cNvCxnSpPr>
          <p:nvPr/>
        </p:nvCxnSpPr>
        <p:spPr>
          <a:xfrm flipV="1">
            <a:off x="8716010" y="5179060"/>
            <a:ext cx="374650" cy="635"/>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6362065" y="4765675"/>
            <a:ext cx="2353945" cy="828040"/>
            <a:chOff x="10019" y="8409"/>
            <a:chExt cx="3754" cy="1467"/>
          </a:xfrm>
        </p:grpSpPr>
        <p:sp>
          <p:nvSpPr>
            <p:cNvPr id="40" name="矩形 39"/>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41" name="文本框 40"/>
            <p:cNvSpPr txBox="1"/>
            <p:nvPr/>
          </p:nvSpPr>
          <p:spPr>
            <a:xfrm>
              <a:off x="10246" y="8409"/>
              <a:ext cx="3507" cy="707"/>
            </a:xfrm>
            <a:prstGeom prst="rect">
              <a:avLst/>
            </a:prstGeom>
            <a:solidFill>
              <a:srgbClr val="7030A0"/>
            </a:solidFill>
            <a:ln>
              <a:solidFill>
                <a:schemeClr val="accent1">
                  <a:alpha val="20000"/>
                </a:schemeClr>
              </a:solidFill>
            </a:ln>
          </p:spPr>
          <p:txBody>
            <a:bodyPr wrap="square" rtlCol="0">
              <a:spAutoFit/>
            </a:bodyPr>
            <a:lstStyle/>
            <a:p>
              <a:r>
                <a:rPr lang="en-US" altLang="zh-CN" sz="2000" b="1">
                  <a:solidFill>
                    <a:schemeClr val="bg1"/>
                  </a:solidFill>
                  <a:latin typeface="+mn-lt"/>
                  <a:cs typeface="+mn-lt"/>
                </a:rPr>
                <a:t>Memory Address</a:t>
              </a:r>
              <a:endParaRPr lang="en-US" altLang="zh-CN" sz="2000" b="1">
                <a:solidFill>
                  <a:schemeClr val="bg1"/>
                </a:solidFill>
                <a:latin typeface="+mn-lt"/>
                <a:cs typeface="+mn-lt"/>
              </a:endParaRPr>
            </a:p>
          </p:txBody>
        </p:sp>
        <p:sp>
          <p:nvSpPr>
            <p:cNvPr id="42" name="文本框 41"/>
            <p:cNvSpPr txBox="1"/>
            <p:nvPr/>
          </p:nvSpPr>
          <p:spPr>
            <a:xfrm>
              <a:off x="10328" y="9149"/>
              <a:ext cx="3247" cy="653"/>
            </a:xfrm>
            <a:prstGeom prst="rect">
              <a:avLst/>
            </a:prstGeom>
            <a:solidFill>
              <a:srgbClr val="FFFF00"/>
            </a:solidFill>
            <a:ln>
              <a:solidFill>
                <a:schemeClr val="accent1">
                  <a:alpha val="20000"/>
                </a:schemeClr>
              </a:solidFill>
            </a:ln>
          </p:spPr>
          <p:txBody>
            <a:bodyPr wrap="square" rtlCol="0">
              <a:spAutoFit/>
            </a:bodyPr>
            <a:lstStyle/>
            <a:p>
              <a:pPr algn="ctr"/>
              <a:r>
                <a:rPr lang="en-US" altLang="zh-CN">
                  <a:latin typeface="+mn-lt"/>
                  <a:cs typeface="+mn-lt"/>
                </a:rPr>
                <a:t>12  </a:t>
              </a:r>
              <a:endParaRPr lang="en-US" altLang="zh-CN">
                <a:latin typeface="+mn-lt"/>
                <a:cs typeface="+mn-lt"/>
              </a:endParaRPr>
            </a:p>
          </p:txBody>
        </p:sp>
      </p:grpSp>
      <p:grpSp>
        <p:nvGrpSpPr>
          <p:cNvPr id="47" name="组合 46"/>
          <p:cNvGrpSpPr/>
          <p:nvPr/>
        </p:nvGrpSpPr>
        <p:grpSpPr>
          <a:xfrm>
            <a:off x="6383655" y="5791835"/>
            <a:ext cx="2362200" cy="820420"/>
            <a:chOff x="10019" y="8409"/>
            <a:chExt cx="3754" cy="1467"/>
          </a:xfrm>
        </p:grpSpPr>
        <p:sp>
          <p:nvSpPr>
            <p:cNvPr id="48" name="矩形 47"/>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49" name="文本框 48"/>
            <p:cNvSpPr txBox="1"/>
            <p:nvPr/>
          </p:nvSpPr>
          <p:spPr>
            <a:xfrm>
              <a:off x="10246" y="8409"/>
              <a:ext cx="3507" cy="713"/>
            </a:xfrm>
            <a:prstGeom prst="rect">
              <a:avLst/>
            </a:prstGeom>
            <a:solidFill>
              <a:srgbClr val="7030A0"/>
            </a:solidFill>
            <a:ln>
              <a:solidFill>
                <a:schemeClr val="accent1">
                  <a:alpha val="20000"/>
                </a:schemeClr>
              </a:solidFill>
            </a:ln>
          </p:spPr>
          <p:txBody>
            <a:bodyPr wrap="square" rtlCol="0">
              <a:spAutoFit/>
            </a:bodyPr>
            <a:lstStyle/>
            <a:p>
              <a:r>
                <a:rPr lang="en-US" altLang="zh-CN" sz="2000" b="1" dirty="0">
                  <a:solidFill>
                    <a:schemeClr val="bg1"/>
                  </a:solidFill>
                  <a:latin typeface="+mn-lt"/>
                  <a:cs typeface="+mn-lt"/>
                </a:rPr>
                <a:t>     Data</a:t>
              </a:r>
              <a:endParaRPr lang="en-US" altLang="zh-CN" sz="2000" b="1" dirty="0">
                <a:solidFill>
                  <a:schemeClr val="bg1"/>
                </a:solidFill>
                <a:latin typeface="+mn-lt"/>
                <a:cs typeface="+mn-lt"/>
              </a:endParaRPr>
            </a:p>
          </p:txBody>
        </p:sp>
        <p:sp>
          <p:nvSpPr>
            <p:cNvPr id="50" name="文本框 49"/>
            <p:cNvSpPr txBox="1"/>
            <p:nvPr/>
          </p:nvSpPr>
          <p:spPr>
            <a:xfrm>
              <a:off x="10328" y="9149"/>
              <a:ext cx="3247" cy="659"/>
            </a:xfrm>
            <a:prstGeom prst="rect">
              <a:avLst/>
            </a:prstGeom>
            <a:solidFill>
              <a:srgbClr val="FFFF00"/>
            </a:solidFill>
            <a:ln>
              <a:solidFill>
                <a:schemeClr val="accent1">
                  <a:alpha val="20000"/>
                </a:schemeClr>
              </a:solidFill>
            </a:ln>
          </p:spPr>
          <p:txBody>
            <a:bodyPr wrap="square" rtlCol="0">
              <a:spAutoFit/>
            </a:bodyPr>
            <a:lstStyle/>
            <a:p>
              <a:pPr algn="ctr"/>
              <a:r>
                <a:rPr lang="en-US" altLang="zh-CN">
                  <a:latin typeface="+mn-lt"/>
                  <a:cs typeface="+mn-lt"/>
                </a:rPr>
                <a:t>123456789 </a:t>
              </a:r>
              <a:endParaRPr lang="en-US" altLang="zh-CN">
                <a:latin typeface="+mn-lt"/>
                <a:cs typeface="+mn-lt"/>
              </a:endParaRPr>
            </a:p>
          </p:txBody>
        </p:sp>
      </p:grpSp>
      <p:cxnSp>
        <p:nvCxnSpPr>
          <p:cNvPr id="52" name="直接箭头连接符 51"/>
          <p:cNvCxnSpPr/>
          <p:nvPr/>
        </p:nvCxnSpPr>
        <p:spPr>
          <a:xfrm>
            <a:off x="4871720" y="6165215"/>
            <a:ext cx="15119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p:nvPr/>
        </p:nvCxnSpPr>
        <p:spPr>
          <a:xfrm>
            <a:off x="8688070" y="6021070"/>
            <a:ext cx="4324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p:nvPr/>
        </p:nvCxnSpPr>
        <p:spPr>
          <a:xfrm flipH="1" flipV="1">
            <a:off x="5807710" y="3357245"/>
            <a:ext cx="1109345" cy="374015"/>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p:nvPr/>
        </p:nvCxnSpPr>
        <p:spPr>
          <a:xfrm flipH="1">
            <a:off x="5880100" y="4327525"/>
            <a:ext cx="1036955" cy="541655"/>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60" name="直接箭头连接符 59"/>
          <p:cNvCxnSpPr/>
          <p:nvPr/>
        </p:nvCxnSpPr>
        <p:spPr>
          <a:xfrm>
            <a:off x="4882515" y="5445125"/>
            <a:ext cx="1490345" cy="0"/>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p:nvPr/>
        </p:nvCxnSpPr>
        <p:spPr>
          <a:xfrm flipV="1">
            <a:off x="8683625" y="5178425"/>
            <a:ext cx="374650" cy="635"/>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p:nvPr/>
        </p:nvCxnSpPr>
        <p:spPr>
          <a:xfrm>
            <a:off x="8716010" y="6021070"/>
            <a:ext cx="432435" cy="0"/>
          </a:xfrm>
          <a:prstGeom prst="straightConnector1">
            <a:avLst/>
          </a:prstGeom>
          <a:ln w="38100">
            <a:solidFill>
              <a:schemeClr val="tx1"/>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46" name="直接箭头连接符 45"/>
          <p:cNvCxnSpPr/>
          <p:nvPr/>
        </p:nvCxnSpPr>
        <p:spPr>
          <a:xfrm flipH="1">
            <a:off x="8472170" y="2736215"/>
            <a:ext cx="1236980" cy="3501390"/>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58" name="文本框 18"/>
          <p:cNvSpPr txBox="1"/>
          <p:nvPr/>
        </p:nvSpPr>
        <p:spPr>
          <a:xfrm>
            <a:off x="6456680" y="1268095"/>
            <a:ext cx="2226945" cy="369545"/>
          </a:xfrm>
          <a:prstGeom prst="rect">
            <a:avLst/>
          </a:prstGeom>
          <a:noFill/>
          <a:ln>
            <a:noFill/>
          </a:ln>
        </p:spPr>
        <p:txBody>
          <a:bodyPr wrap="square" rtlCol="0">
            <a:spAutoFit/>
          </a:bodyPr>
          <a:lstStyle/>
          <a:p>
            <a:r>
              <a:rPr lang="en-US" altLang="zh-CN" b="1" dirty="0">
                <a:solidFill>
                  <a:schemeClr val="bg1"/>
                </a:solidFill>
              </a:rPr>
              <a:t>Program Counter (PC)</a:t>
            </a:r>
            <a:endParaRPr lang="en-US" altLang="zh-CN" b="1" dirty="0">
              <a:solidFill>
                <a:schemeClr val="bg1"/>
              </a:solidFill>
            </a:endParaRPr>
          </a:p>
        </p:txBody>
      </p:sp>
      <p:grpSp>
        <p:nvGrpSpPr>
          <p:cNvPr id="59" name="Group 58"/>
          <p:cNvGrpSpPr/>
          <p:nvPr/>
        </p:nvGrpSpPr>
        <p:grpSpPr>
          <a:xfrm>
            <a:off x="3215680" y="3357245"/>
            <a:ext cx="3096219" cy="3024084"/>
            <a:chOff x="2855640" y="3357245"/>
            <a:chExt cx="3456259" cy="3024084"/>
          </a:xfrm>
        </p:grpSpPr>
        <p:cxnSp>
          <p:nvCxnSpPr>
            <p:cNvPr id="61" name="Straight Connector 60"/>
            <p:cNvCxnSpPr/>
            <p:nvPr/>
          </p:nvCxnSpPr>
          <p:spPr>
            <a:xfrm flipH="1">
              <a:off x="2927648" y="6381329"/>
              <a:ext cx="3384251" cy="0"/>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V="1">
              <a:off x="2855640" y="3365049"/>
              <a:ext cx="0" cy="3016280"/>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2927648" y="3357245"/>
              <a:ext cx="718466" cy="0"/>
            </a:xfrm>
            <a:prstGeom prst="line">
              <a:avLst/>
            </a:prstGeom>
            <a:ln w="38100">
              <a:solidFill>
                <a:schemeClr val="tx1"/>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Load Word</a:t>
            </a:r>
            <a:endParaRPr lang="en-US" dirty="0">
              <a:latin typeface="+mn-lt"/>
              <a:cs typeface="+mn-lt"/>
            </a:endParaRPr>
          </a:p>
        </p:txBody>
      </p:sp>
      <p:sp>
        <p:nvSpPr>
          <p:cNvPr id="3" name="Content Placeholder 2"/>
          <p:cNvSpPr>
            <a:spLocks noGrp="1"/>
          </p:cNvSpPr>
          <p:nvPr>
            <p:ph idx="1"/>
          </p:nvPr>
        </p:nvSpPr>
        <p:spPr>
          <a:xfrm>
            <a:off x="609600" y="1340769"/>
            <a:ext cx="10972800" cy="5040560"/>
          </a:xfrm>
        </p:spPr>
        <p:txBody>
          <a:bodyPr/>
          <a:lstStyle/>
          <a:p>
            <a:pPr marL="0" indent="0">
              <a:buNone/>
            </a:pPr>
            <a:r>
              <a:rPr lang="en-US" sz="2800" b="1">
                <a:cs typeface="+mn-lt"/>
                <a:sym typeface="+mn-ea"/>
              </a:rPr>
              <a:t>We used the </a:t>
            </a:r>
            <a:endParaRPr lang="en-US" sz="2800" b="1">
              <a:cs typeface="+mn-lt"/>
            </a:endParaRPr>
          </a:p>
          <a:p>
            <a:pPr marL="0" indent="0">
              <a:buNone/>
            </a:pPr>
            <a:r>
              <a:rPr lang="en-US" sz="2800" b="1">
                <a:cs typeface="+mn-lt"/>
                <a:sym typeface="+mn-ea"/>
              </a:rPr>
              <a:t>address from </a:t>
            </a:r>
            <a:endParaRPr lang="en-US" sz="2800" b="1">
              <a:cs typeface="+mn-lt"/>
            </a:endParaRPr>
          </a:p>
          <a:p>
            <a:pPr marL="0" indent="0">
              <a:buNone/>
            </a:pPr>
            <a:r>
              <a:rPr lang="en-US" sz="2800" b="1">
                <a:cs typeface="+mn-lt"/>
                <a:sym typeface="+mn-ea"/>
              </a:rPr>
              <a:t>the register </a:t>
            </a:r>
            <a:endParaRPr lang="en-US" sz="2800" b="1">
              <a:cs typeface="+mn-lt"/>
            </a:endParaRPr>
          </a:p>
          <a:p>
            <a:pPr marL="0" indent="0">
              <a:buNone/>
            </a:pPr>
            <a:r>
              <a:rPr lang="en-US" sz="2800" b="1">
                <a:cs typeface="+mn-lt"/>
                <a:sym typeface="+mn-ea"/>
              </a:rPr>
              <a:t>file to load data</a:t>
            </a:r>
            <a:endParaRPr lang="en-US" sz="2800" b="1">
              <a:cs typeface="+mn-lt"/>
            </a:endParaRPr>
          </a:p>
          <a:p>
            <a:pPr marL="0" indent="0">
              <a:buNone/>
            </a:pPr>
            <a:r>
              <a:rPr lang="en-US" sz="2800" b="1">
                <a:cs typeface="+mn-lt"/>
                <a:sym typeface="+mn-ea"/>
              </a:rPr>
              <a:t>from memory.</a:t>
            </a:r>
            <a:endParaRPr lang="en-US" sz="2800" b="1">
              <a:cs typeface="+mn-lt"/>
            </a:endParaRPr>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latin typeface="+mn-lt"/>
                <a:cs typeface="+mn-lt"/>
              </a:rPr>
            </a:fld>
            <a:endParaRPr lang="en-US" altLang="en-US" dirty="0">
              <a:latin typeface="+mn-lt"/>
              <a:cs typeface="+mn-lt"/>
            </a:endParaRPr>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latin typeface="+mn-lt"/>
                  <a:cs typeface="+mn-lt"/>
                </a:rPr>
                <a:t>      Memory</a:t>
              </a:r>
              <a:endParaRPr lang="en-US" altLang="zh-CN" b="1">
                <a:solidFill>
                  <a:schemeClr val="bg1"/>
                </a:solidFill>
                <a:latin typeface="+mn-lt"/>
                <a:cs typeface="+mn-lt"/>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cs typeface="+mn-lt"/>
                        </a:rPr>
                        <a:t>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b="0">
                          <a:solidFill>
                            <a:schemeClr val="tx1"/>
                          </a:solidFill>
                          <a:cs typeface="+mn-lt"/>
                        </a:rPr>
                        <a:t>addi R5, R0, 12</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4</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lw R6, R5</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8</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12</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123456789</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16</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20</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43205">
                <a:tc>
                  <a:txBody>
                    <a:bodyPr/>
                    <a:lstStyle/>
                    <a:p>
                      <a:pPr algn="dist">
                        <a:lnSpc>
                          <a:spcPct val="60000"/>
                        </a:lnSpc>
                        <a:buNone/>
                      </a:pPr>
                      <a:r>
                        <a:rPr lang="en-US" altLang="zh-CN">
                          <a:solidFill>
                            <a:schemeClr val="tx1"/>
                          </a:solidFill>
                          <a:cs typeface="+mn-lt"/>
                        </a:rPr>
                        <a:t>24</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28</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32</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05473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latin typeface="+mn-lt"/>
                  <a:cs typeface="+mn-lt"/>
                </a:rPr>
                <a:t>      Register File</a:t>
              </a:r>
              <a:endParaRPr lang="en-US" altLang="zh-CN" b="1">
                <a:solidFill>
                  <a:schemeClr val="bg1"/>
                </a:solidFill>
                <a:latin typeface="+mn-lt"/>
                <a:cs typeface="+mn-lt"/>
              </a:endParaRPr>
            </a:p>
          </p:txBody>
        </p:sp>
      </p:grpSp>
      <p:graphicFrame>
        <p:nvGraphicFramePr>
          <p:cNvPr id="15" name="表格 14"/>
          <p:cNvGraphicFramePr/>
          <p:nvPr>
            <p:custDataLst>
              <p:tags r:id="rId2"/>
            </p:custDataLst>
          </p:nvPr>
        </p:nvGraphicFramePr>
        <p:xfrm>
          <a:off x="3725545" y="161099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cs typeface="+mn-lt"/>
                        </a:rPr>
                        <a:t>R0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b="0">
                          <a:solidFill>
                            <a:schemeClr val="tx1"/>
                          </a:solidFill>
                          <a:cs typeface="+mn-lt"/>
                        </a:rPr>
                        <a:t>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cs typeface="+mn-lt"/>
                        </a:rPr>
                        <a:t>R1</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R2</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R3</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R4</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R5</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a:cs typeface="+mn-lt"/>
                        </a:rPr>
                        <a:t>12</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R6</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a:cs typeface="+mn-lt"/>
                        </a:rPr>
                        <a:t>123456789</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cs typeface="+mn-lt"/>
                        </a:rPr>
                        <a:t>R7</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R8</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510405"/>
            <a:ext cx="2232660" cy="841375"/>
            <a:chOff x="5291" y="7782"/>
            <a:chExt cx="3516" cy="1325"/>
          </a:xfrm>
        </p:grpSpPr>
        <p:sp>
          <p:nvSpPr>
            <p:cNvPr id="8" name="矩形 7"/>
            <p:cNvSpPr/>
            <p:nvPr/>
          </p:nvSpPr>
          <p:spPr>
            <a:xfrm>
              <a:off x="5291" y="7782"/>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latin typeface="+mn-lt"/>
                  <a:cs typeface="+mn-lt"/>
                </a:rPr>
                <a:t>ALU</a:t>
              </a:r>
              <a:endParaRPr lang="en-US" altLang="zh-CN" sz="2000" b="1">
                <a:solidFill>
                  <a:schemeClr val="bg1"/>
                </a:solidFill>
                <a:latin typeface="+mn-lt"/>
                <a:cs typeface="+mn-lt"/>
              </a:endParaRPr>
            </a:p>
          </p:txBody>
        </p:sp>
        <p:sp>
          <p:nvSpPr>
            <p:cNvPr id="10" name="文本框 9"/>
            <p:cNvSpPr txBox="1"/>
            <p:nvPr/>
          </p:nvSpPr>
          <p:spPr>
            <a:xfrm>
              <a:off x="5554" y="8462"/>
              <a:ext cx="2990" cy="580"/>
            </a:xfrm>
            <a:prstGeom prst="rect">
              <a:avLst/>
            </a:prstGeom>
            <a:solidFill>
              <a:srgbClr val="FFFF00"/>
            </a:solidFill>
            <a:ln>
              <a:solidFill>
                <a:schemeClr val="tx1"/>
              </a:solidFill>
            </a:ln>
          </p:spPr>
          <p:txBody>
            <a:bodyPr wrap="square" rtlCol="0">
              <a:spAutoFit/>
            </a:bodyPr>
            <a:lstStyle/>
            <a:p>
              <a:pPr algn="ctr"/>
              <a:r>
                <a:rPr lang="en-US" altLang="zh-CN">
                  <a:latin typeface="+mn-lt"/>
                  <a:cs typeface="+mn-lt"/>
                </a:rPr>
                <a:t>Pass through</a:t>
              </a:r>
              <a:endParaRPr lang="en-US" altLang="zh-CN">
                <a:latin typeface="+mn-lt"/>
                <a:cs typeface="+mn-lt"/>
              </a:endParaRPr>
            </a:p>
          </p:txBody>
        </p:sp>
      </p:grpSp>
      <p:cxnSp>
        <p:nvCxnSpPr>
          <p:cNvPr id="32" name="直接箭头连接符 31"/>
          <p:cNvCxnSpPr/>
          <p:nvPr/>
        </p:nvCxnSpPr>
        <p:spPr>
          <a:xfrm>
            <a:off x="5088890" y="413321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a:endCxn id="13" idx="1"/>
          </p:cNvCxnSpPr>
          <p:nvPr/>
        </p:nvCxnSpPr>
        <p:spPr>
          <a:xfrm rot="16200000" flipV="1">
            <a:off x="2447290" y="3720465"/>
            <a:ext cx="3550285" cy="1297305"/>
          </a:xfrm>
          <a:prstGeom prst="bentConnector4">
            <a:avLst>
              <a:gd name="adj1" fmla="val -1341"/>
              <a:gd name="adj2" fmla="val 118355"/>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71720" y="5300980"/>
            <a:ext cx="0" cy="936625"/>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15036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735955" y="1268095"/>
            <a:ext cx="3384550" cy="3663367"/>
            <a:chOff x="9033" y="1997"/>
            <a:chExt cx="5330" cy="6394"/>
          </a:xfrm>
        </p:grpSpPr>
        <p:cxnSp>
          <p:nvCxnSpPr>
            <p:cNvPr id="29" name="直接箭头连接符 28"/>
            <p:cNvCxnSpPr>
              <a:stCxn id="25" idx="2"/>
              <a:endCxn id="27" idx="0"/>
            </p:cNvCxnSpPr>
            <p:nvPr/>
          </p:nvCxnSpPr>
          <p:spPr>
            <a:xfrm>
              <a:off x="11885" y="5040"/>
              <a:ext cx="11" cy="104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9033" y="1997"/>
              <a:ext cx="5330" cy="6394"/>
              <a:chOff x="9033" y="1997"/>
              <a:chExt cx="5330" cy="6394"/>
            </a:xfrm>
          </p:grpSpPr>
          <p:grpSp>
            <p:nvGrpSpPr>
              <p:cNvPr id="17" name="组合 16"/>
              <p:cNvGrpSpPr/>
              <p:nvPr/>
            </p:nvGrpSpPr>
            <p:grpSpPr>
              <a:xfrm>
                <a:off x="9941" y="1997"/>
                <a:ext cx="3754" cy="1467"/>
                <a:chOff x="5291" y="7895"/>
                <a:chExt cx="3754" cy="1467"/>
              </a:xfrm>
            </p:grpSpPr>
            <p:sp>
              <p:nvSpPr>
                <p:cNvPr id="18" name="矩形 17"/>
                <p:cNvSpPr/>
                <p:nvPr/>
              </p:nvSpPr>
              <p:spPr>
                <a:xfrm>
                  <a:off x="5291" y="7895"/>
                  <a:ext cx="3754" cy="1467"/>
                </a:xfrm>
                <a:prstGeom prst="rect">
                  <a:avLst/>
                </a:prstGeom>
                <a:solidFill>
                  <a:srgbClr val="C0000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20" name="文本框 19"/>
                <p:cNvSpPr txBox="1"/>
                <p:nvPr/>
              </p:nvSpPr>
              <p:spPr>
                <a:xfrm>
                  <a:off x="5600" y="8635"/>
                  <a:ext cx="3247" cy="643"/>
                </a:xfrm>
                <a:prstGeom prst="rect">
                  <a:avLst/>
                </a:prstGeom>
                <a:solidFill>
                  <a:schemeClr val="bg1"/>
                </a:solidFill>
                <a:ln>
                  <a:solidFill>
                    <a:schemeClr val="accent1">
                      <a:alpha val="20000"/>
                    </a:schemeClr>
                  </a:solidFill>
                </a:ln>
              </p:spPr>
              <p:txBody>
                <a:bodyPr wrap="square" rtlCol="0">
                  <a:spAutoFit/>
                </a:bodyPr>
                <a:lstStyle/>
                <a:p>
                  <a:r>
                    <a:rPr lang="en-US" altLang="zh-CN">
                      <a:latin typeface="+mn-lt"/>
                      <a:cs typeface="+mn-lt"/>
                    </a:rPr>
                    <a:t>                 4</a:t>
                  </a:r>
                  <a:endParaRPr lang="en-US" altLang="zh-CN">
                    <a:latin typeface="+mn-lt"/>
                    <a:cs typeface="+mn-lt"/>
                  </a:endParaRPr>
                </a:p>
              </p:txBody>
            </p:sp>
          </p:grpSp>
          <p:cxnSp>
            <p:nvCxnSpPr>
              <p:cNvPr id="21" name="直接箭头连接符 20"/>
              <p:cNvCxnSpPr/>
              <p:nvPr/>
            </p:nvCxnSpPr>
            <p:spPr>
              <a:xfrm flipV="1">
                <a:off x="13683" y="2791"/>
                <a:ext cx="680" cy="1"/>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952" y="3819"/>
                <a:ext cx="3816" cy="1467"/>
                <a:chOff x="5291" y="7895"/>
                <a:chExt cx="3816" cy="1467"/>
              </a:xfrm>
            </p:grpSpPr>
            <p:sp>
              <p:nvSpPr>
                <p:cNvPr id="23" name="矩形 22"/>
                <p:cNvSpPr/>
                <p:nvPr/>
              </p:nvSpPr>
              <p:spPr>
                <a:xfrm>
                  <a:off x="5291" y="7895"/>
                  <a:ext cx="3754" cy="1467"/>
                </a:xfrm>
                <a:prstGeom prst="rect">
                  <a:avLst/>
                </a:prstGeom>
                <a:solidFill>
                  <a:srgbClr val="C0000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24" name="文本框 23"/>
                <p:cNvSpPr txBox="1"/>
                <p:nvPr/>
              </p:nvSpPr>
              <p:spPr>
                <a:xfrm>
                  <a:off x="5437" y="7895"/>
                  <a:ext cx="3670" cy="696"/>
                </a:xfrm>
                <a:prstGeom prst="rect">
                  <a:avLst/>
                </a:prstGeom>
                <a:noFill/>
                <a:ln>
                  <a:noFill/>
                </a:ln>
              </p:spPr>
              <p:txBody>
                <a:bodyPr wrap="square" rtlCol="0">
                  <a:spAutoFit/>
                </a:bodyPr>
                <a:lstStyle/>
                <a:p>
                  <a:pPr algn="ctr"/>
                  <a:r>
                    <a:rPr lang="en-US" altLang="zh-CN" sz="2000" b="1" dirty="0">
                      <a:solidFill>
                        <a:schemeClr val="bg1"/>
                      </a:solidFill>
                      <a:latin typeface="+mn-lt"/>
                      <a:cs typeface="+mn-lt"/>
                    </a:rPr>
                    <a:t>Instruction</a:t>
                  </a:r>
                  <a:endParaRPr lang="en-US" altLang="zh-CN" sz="2000" b="1" dirty="0">
                    <a:solidFill>
                      <a:schemeClr val="bg1"/>
                    </a:solidFill>
                    <a:latin typeface="+mn-lt"/>
                    <a:cs typeface="+mn-lt"/>
                  </a:endParaRPr>
                </a:p>
              </p:txBody>
            </p:sp>
            <p:sp>
              <p:nvSpPr>
                <p:cNvPr id="25" name="文本框 24"/>
                <p:cNvSpPr txBox="1"/>
                <p:nvPr/>
              </p:nvSpPr>
              <p:spPr>
                <a:xfrm>
                  <a:off x="5600" y="8635"/>
                  <a:ext cx="3247" cy="481"/>
                </a:xfrm>
                <a:prstGeom prst="rect">
                  <a:avLst/>
                </a:prstGeom>
                <a:solidFill>
                  <a:srgbClr val="FFFF00"/>
                </a:solidFill>
                <a:ln>
                  <a:solidFill>
                    <a:schemeClr val="accent1">
                      <a:alpha val="20000"/>
                    </a:schemeClr>
                  </a:solidFill>
                </a:ln>
              </p:spPr>
              <p:txBody>
                <a:bodyPr wrap="square" rtlCol="0">
                  <a:spAutoFit/>
                </a:bodyPr>
                <a:lstStyle/>
                <a:p>
                  <a:pPr algn="ctr">
                    <a:lnSpc>
                      <a:spcPct val="60000"/>
                    </a:lnSpc>
                    <a:buNone/>
                  </a:pPr>
                  <a:r>
                    <a:rPr lang="en-US" altLang="zh-CN" sz="2000">
                      <a:latin typeface="+mn-lt"/>
                      <a:cs typeface="+mn-lt"/>
                      <a:sym typeface="+mn-ea"/>
                    </a:rPr>
                    <a:t>lw R6, R5</a:t>
                  </a:r>
                  <a:endParaRPr lang="en-US" altLang="zh-CN" sz="2000">
                    <a:latin typeface="+mn-lt"/>
                    <a:cs typeface="+mn-lt"/>
                    <a:sym typeface="+mn-ea"/>
                  </a:endParaRPr>
                </a:p>
              </p:txBody>
            </p:sp>
          </p:grpSp>
          <p:cxnSp>
            <p:nvCxnSpPr>
              <p:cNvPr id="26" name="直接箭头连接符 25"/>
              <p:cNvCxnSpPr/>
              <p:nvPr/>
            </p:nvCxnSpPr>
            <p:spPr>
              <a:xfrm flipH="1">
                <a:off x="13675" y="4494"/>
                <a:ext cx="680" cy="26"/>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10478" y="6080"/>
                <a:ext cx="2835" cy="1473"/>
              </a:xfrm>
              <a:prstGeom prst="ellipse">
                <a:avLst/>
              </a:prstGeom>
              <a:solidFill>
                <a:srgbClr val="C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cs typeface="+mn-lt"/>
                  </a:rPr>
                  <a:t>Control</a:t>
                </a:r>
                <a:endParaRPr lang="en-US" altLang="zh-CN" sz="2000" b="1" dirty="0">
                  <a:cs typeface="+mn-lt"/>
                </a:endParaRPr>
              </a:p>
              <a:p>
                <a:pPr algn="ctr"/>
                <a:r>
                  <a:rPr lang="en-US" altLang="zh-CN" sz="2000" b="1" dirty="0">
                    <a:cs typeface="+mn-lt"/>
                  </a:rPr>
                  <a:t>Logic</a:t>
                </a:r>
                <a:endParaRPr lang="en-US" altLang="zh-CN" sz="2000" b="1" dirty="0">
                  <a:cs typeface="+mn-lt"/>
                </a:endParaRPr>
              </a:p>
            </p:txBody>
          </p:sp>
          <p:cxnSp>
            <p:nvCxnSpPr>
              <p:cNvPr id="28" name="直接箭头连接符 27"/>
              <p:cNvCxnSpPr>
                <a:stCxn id="27" idx="3"/>
                <a:endCxn id="8" idx="3"/>
              </p:cNvCxnSpPr>
              <p:nvPr/>
            </p:nvCxnSpPr>
            <p:spPr>
              <a:xfrm flipH="1">
                <a:off x="9145" y="7337"/>
                <a:ext cx="1748" cy="1054"/>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9033" y="5657"/>
                <a:ext cx="1860" cy="639"/>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9940" y="2731"/>
                <a:ext cx="537" cy="437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cxnSp>
        <p:nvCxnSpPr>
          <p:cNvPr id="43" name="直接箭头连接符 42"/>
          <p:cNvCxnSpPr/>
          <p:nvPr/>
        </p:nvCxnSpPr>
        <p:spPr>
          <a:xfrm>
            <a:off x="4871720" y="5517515"/>
            <a:ext cx="1490345" cy="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a:stCxn id="40" idx="3"/>
          </p:cNvCxnSpPr>
          <p:nvPr/>
        </p:nvCxnSpPr>
        <p:spPr>
          <a:xfrm flipV="1">
            <a:off x="8716010" y="5179060"/>
            <a:ext cx="374650" cy="635"/>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6362065" y="4765675"/>
            <a:ext cx="2353945" cy="828040"/>
            <a:chOff x="10019" y="8409"/>
            <a:chExt cx="3754" cy="1467"/>
          </a:xfrm>
        </p:grpSpPr>
        <p:sp>
          <p:nvSpPr>
            <p:cNvPr id="40" name="矩形 39"/>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41" name="文本框 40"/>
            <p:cNvSpPr txBox="1"/>
            <p:nvPr/>
          </p:nvSpPr>
          <p:spPr>
            <a:xfrm>
              <a:off x="10246" y="8409"/>
              <a:ext cx="3507" cy="707"/>
            </a:xfrm>
            <a:prstGeom prst="rect">
              <a:avLst/>
            </a:prstGeom>
            <a:solidFill>
              <a:srgbClr val="7030A0"/>
            </a:solidFill>
            <a:ln>
              <a:solidFill>
                <a:schemeClr val="accent1">
                  <a:alpha val="20000"/>
                </a:schemeClr>
              </a:solidFill>
            </a:ln>
          </p:spPr>
          <p:txBody>
            <a:bodyPr wrap="square" rtlCol="0">
              <a:spAutoFit/>
            </a:bodyPr>
            <a:lstStyle/>
            <a:p>
              <a:r>
                <a:rPr lang="en-US" altLang="zh-CN" sz="2000" b="1">
                  <a:solidFill>
                    <a:schemeClr val="bg1"/>
                  </a:solidFill>
                  <a:latin typeface="+mn-lt"/>
                  <a:cs typeface="+mn-lt"/>
                </a:rPr>
                <a:t>Memory Address</a:t>
              </a:r>
              <a:endParaRPr lang="en-US" altLang="zh-CN" sz="2000" b="1">
                <a:solidFill>
                  <a:schemeClr val="bg1"/>
                </a:solidFill>
                <a:latin typeface="+mn-lt"/>
                <a:cs typeface="+mn-lt"/>
              </a:endParaRPr>
            </a:p>
          </p:txBody>
        </p:sp>
        <p:sp>
          <p:nvSpPr>
            <p:cNvPr id="42" name="文本框 41"/>
            <p:cNvSpPr txBox="1"/>
            <p:nvPr/>
          </p:nvSpPr>
          <p:spPr>
            <a:xfrm>
              <a:off x="10328" y="9149"/>
              <a:ext cx="3247" cy="653"/>
            </a:xfrm>
            <a:prstGeom prst="rect">
              <a:avLst/>
            </a:prstGeom>
            <a:solidFill>
              <a:srgbClr val="FFFF00"/>
            </a:solidFill>
            <a:ln>
              <a:solidFill>
                <a:schemeClr val="accent1">
                  <a:alpha val="20000"/>
                </a:schemeClr>
              </a:solidFill>
            </a:ln>
          </p:spPr>
          <p:txBody>
            <a:bodyPr wrap="square" rtlCol="0">
              <a:spAutoFit/>
            </a:bodyPr>
            <a:lstStyle/>
            <a:p>
              <a:pPr algn="ctr"/>
              <a:r>
                <a:rPr lang="en-US" altLang="zh-CN">
                  <a:latin typeface="+mn-lt"/>
                  <a:cs typeface="+mn-lt"/>
                </a:rPr>
                <a:t>12  </a:t>
              </a:r>
              <a:endParaRPr lang="en-US" altLang="zh-CN">
                <a:latin typeface="+mn-lt"/>
                <a:cs typeface="+mn-lt"/>
              </a:endParaRPr>
            </a:p>
          </p:txBody>
        </p:sp>
      </p:grpSp>
      <p:grpSp>
        <p:nvGrpSpPr>
          <p:cNvPr id="47" name="组合 46"/>
          <p:cNvGrpSpPr/>
          <p:nvPr/>
        </p:nvGrpSpPr>
        <p:grpSpPr>
          <a:xfrm>
            <a:off x="6383655" y="5791835"/>
            <a:ext cx="2362200" cy="820420"/>
            <a:chOff x="10019" y="8409"/>
            <a:chExt cx="3754" cy="1467"/>
          </a:xfrm>
        </p:grpSpPr>
        <p:sp>
          <p:nvSpPr>
            <p:cNvPr id="48" name="矩形 47"/>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49" name="文本框 48"/>
            <p:cNvSpPr txBox="1"/>
            <p:nvPr/>
          </p:nvSpPr>
          <p:spPr>
            <a:xfrm>
              <a:off x="10246" y="8409"/>
              <a:ext cx="3507" cy="713"/>
            </a:xfrm>
            <a:prstGeom prst="rect">
              <a:avLst/>
            </a:prstGeom>
            <a:solidFill>
              <a:srgbClr val="7030A0"/>
            </a:solidFill>
            <a:ln>
              <a:solidFill>
                <a:schemeClr val="accent1">
                  <a:alpha val="20000"/>
                </a:schemeClr>
              </a:solidFill>
            </a:ln>
          </p:spPr>
          <p:txBody>
            <a:bodyPr wrap="square" rtlCol="0">
              <a:spAutoFit/>
            </a:bodyPr>
            <a:lstStyle/>
            <a:p>
              <a:r>
                <a:rPr lang="en-US" altLang="zh-CN" sz="2000" b="1" dirty="0">
                  <a:solidFill>
                    <a:schemeClr val="bg1"/>
                  </a:solidFill>
                  <a:latin typeface="+mn-lt"/>
                  <a:cs typeface="+mn-lt"/>
                </a:rPr>
                <a:t>     Data</a:t>
              </a:r>
              <a:endParaRPr lang="en-US" altLang="zh-CN" sz="2000" b="1" dirty="0">
                <a:solidFill>
                  <a:schemeClr val="bg1"/>
                </a:solidFill>
                <a:latin typeface="+mn-lt"/>
                <a:cs typeface="+mn-lt"/>
              </a:endParaRPr>
            </a:p>
          </p:txBody>
        </p:sp>
        <p:sp>
          <p:nvSpPr>
            <p:cNvPr id="50" name="文本框 49"/>
            <p:cNvSpPr txBox="1"/>
            <p:nvPr/>
          </p:nvSpPr>
          <p:spPr>
            <a:xfrm>
              <a:off x="10328" y="9149"/>
              <a:ext cx="3247" cy="659"/>
            </a:xfrm>
            <a:prstGeom prst="rect">
              <a:avLst/>
            </a:prstGeom>
            <a:solidFill>
              <a:srgbClr val="FFFF00"/>
            </a:solidFill>
            <a:ln>
              <a:solidFill>
                <a:schemeClr val="accent1">
                  <a:alpha val="20000"/>
                </a:schemeClr>
              </a:solidFill>
            </a:ln>
          </p:spPr>
          <p:txBody>
            <a:bodyPr wrap="square" rtlCol="0">
              <a:spAutoFit/>
            </a:bodyPr>
            <a:lstStyle/>
            <a:p>
              <a:pPr algn="ctr"/>
              <a:r>
                <a:rPr lang="en-US" altLang="zh-CN">
                  <a:latin typeface="+mn-lt"/>
                  <a:cs typeface="+mn-lt"/>
                </a:rPr>
                <a:t>123456789 </a:t>
              </a:r>
              <a:endParaRPr lang="en-US" altLang="zh-CN">
                <a:latin typeface="+mn-lt"/>
                <a:cs typeface="+mn-lt"/>
              </a:endParaRPr>
            </a:p>
          </p:txBody>
        </p:sp>
      </p:grpSp>
      <p:cxnSp>
        <p:nvCxnSpPr>
          <p:cNvPr id="52" name="直接箭头连接符 51"/>
          <p:cNvCxnSpPr/>
          <p:nvPr/>
        </p:nvCxnSpPr>
        <p:spPr>
          <a:xfrm>
            <a:off x="4871720" y="6165215"/>
            <a:ext cx="15119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p:nvPr/>
        </p:nvCxnSpPr>
        <p:spPr>
          <a:xfrm>
            <a:off x="8688070" y="6021070"/>
            <a:ext cx="4324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p:nvPr/>
        </p:nvCxnSpPr>
        <p:spPr>
          <a:xfrm flipH="1" flipV="1">
            <a:off x="5807710" y="3357245"/>
            <a:ext cx="1109345" cy="374015"/>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p:nvPr/>
        </p:nvCxnSpPr>
        <p:spPr>
          <a:xfrm flipH="1">
            <a:off x="5880100" y="4327525"/>
            <a:ext cx="1036955" cy="541655"/>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60" name="直接箭头连接符 59"/>
          <p:cNvCxnSpPr/>
          <p:nvPr/>
        </p:nvCxnSpPr>
        <p:spPr>
          <a:xfrm>
            <a:off x="4882515" y="5445125"/>
            <a:ext cx="1490345" cy="0"/>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p:nvPr/>
        </p:nvCxnSpPr>
        <p:spPr>
          <a:xfrm flipV="1">
            <a:off x="8683625" y="5178425"/>
            <a:ext cx="374650" cy="635"/>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p:nvPr/>
        </p:nvCxnSpPr>
        <p:spPr>
          <a:xfrm>
            <a:off x="8716010" y="6021070"/>
            <a:ext cx="432435" cy="0"/>
          </a:xfrm>
          <a:prstGeom prst="straightConnector1">
            <a:avLst/>
          </a:prstGeom>
          <a:ln w="38100">
            <a:solidFill>
              <a:schemeClr val="tx1"/>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sp>
        <p:nvSpPr>
          <p:cNvPr id="56" name="文本框 18"/>
          <p:cNvSpPr txBox="1"/>
          <p:nvPr/>
        </p:nvSpPr>
        <p:spPr>
          <a:xfrm>
            <a:off x="6456680" y="1268095"/>
            <a:ext cx="2226945" cy="369545"/>
          </a:xfrm>
          <a:prstGeom prst="rect">
            <a:avLst/>
          </a:prstGeom>
          <a:noFill/>
          <a:ln>
            <a:noFill/>
          </a:ln>
        </p:spPr>
        <p:txBody>
          <a:bodyPr wrap="square" rtlCol="0">
            <a:spAutoFit/>
          </a:bodyPr>
          <a:lstStyle/>
          <a:p>
            <a:r>
              <a:rPr lang="en-US" altLang="zh-CN" b="1" dirty="0">
                <a:solidFill>
                  <a:schemeClr val="bg1"/>
                </a:solidFill>
              </a:rPr>
              <a:t>Program Counter (PC)</a:t>
            </a:r>
            <a:endParaRPr lang="en-US" altLang="zh-CN" b="1" dirty="0">
              <a:solidFill>
                <a:schemeClr val="bg1"/>
              </a:solidFill>
            </a:endParaRPr>
          </a:p>
        </p:txBody>
      </p:sp>
      <p:grpSp>
        <p:nvGrpSpPr>
          <p:cNvPr id="65" name="Group 64"/>
          <p:cNvGrpSpPr/>
          <p:nvPr/>
        </p:nvGrpSpPr>
        <p:grpSpPr>
          <a:xfrm>
            <a:off x="3215680" y="3357245"/>
            <a:ext cx="3096219" cy="3024084"/>
            <a:chOff x="2855640" y="3357245"/>
            <a:chExt cx="3456259" cy="3024084"/>
          </a:xfrm>
        </p:grpSpPr>
        <p:cxnSp>
          <p:nvCxnSpPr>
            <p:cNvPr id="59" name="Straight Connector 58"/>
            <p:cNvCxnSpPr/>
            <p:nvPr/>
          </p:nvCxnSpPr>
          <p:spPr>
            <a:xfrm flipH="1">
              <a:off x="2927648" y="6381329"/>
              <a:ext cx="3384251" cy="0"/>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V="1">
              <a:off x="2855640" y="3365049"/>
              <a:ext cx="0" cy="3016280"/>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2927648" y="3357245"/>
              <a:ext cx="718466" cy="0"/>
            </a:xfrm>
            <a:prstGeom prst="line">
              <a:avLst/>
            </a:prstGeom>
            <a:ln w="38100">
              <a:solidFill>
                <a:schemeClr val="tx1"/>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cs typeface="+mn-lt"/>
              </a:rPr>
              <a:t>Load Word with Offset</a:t>
            </a:r>
            <a:endParaRPr lang="en-US" dirty="0">
              <a:latin typeface="+mn-lt"/>
              <a:cs typeface="+mn-lt"/>
            </a:endParaRPr>
          </a:p>
        </p:txBody>
      </p:sp>
      <p:sp>
        <p:nvSpPr>
          <p:cNvPr id="3" name="Content Placeholder 2"/>
          <p:cNvSpPr>
            <a:spLocks noGrp="1"/>
          </p:cNvSpPr>
          <p:nvPr>
            <p:ph idx="1"/>
          </p:nvPr>
        </p:nvSpPr>
        <p:spPr>
          <a:xfrm>
            <a:off x="609600" y="1340769"/>
            <a:ext cx="10972800" cy="5040560"/>
          </a:xfrm>
        </p:spPr>
        <p:txBody>
          <a:bodyPr/>
          <a:lstStyle/>
          <a:p>
            <a:pPr marL="0" indent="0">
              <a:buNone/>
            </a:pPr>
            <a:r>
              <a:rPr lang="en-US" sz="2800" b="1">
                <a:cs typeface="+mn-lt"/>
              </a:rPr>
              <a:t>An offset can</a:t>
            </a:r>
            <a:endParaRPr lang="en-US" sz="2800" b="1">
              <a:cs typeface="+mn-lt"/>
            </a:endParaRPr>
          </a:p>
          <a:p>
            <a:pPr marL="0" indent="0">
              <a:buNone/>
            </a:pPr>
            <a:r>
              <a:rPr lang="en-US" sz="2800" b="1">
                <a:cs typeface="+mn-lt"/>
              </a:rPr>
              <a:t>be added to</a:t>
            </a:r>
            <a:endParaRPr lang="en-US" sz="2800" b="1">
              <a:cs typeface="+mn-lt"/>
            </a:endParaRPr>
          </a:p>
          <a:p>
            <a:pPr marL="0" indent="0">
              <a:buNone/>
            </a:pPr>
            <a:r>
              <a:rPr lang="en-US" sz="2800" b="1">
                <a:cs typeface="+mn-lt"/>
              </a:rPr>
              <a:t>addresses as</a:t>
            </a:r>
            <a:endParaRPr lang="en-US" sz="2800" b="1">
              <a:cs typeface="+mn-lt"/>
            </a:endParaRPr>
          </a:p>
          <a:p>
            <a:pPr marL="0" indent="0">
              <a:buNone/>
            </a:pPr>
            <a:r>
              <a:rPr lang="en-US" sz="2800" b="1">
                <a:cs typeface="+mn-lt"/>
              </a:rPr>
              <a:t>part of the lw/sw</a:t>
            </a:r>
            <a:endParaRPr lang="en-US" sz="2800" b="1">
              <a:cs typeface="+mn-lt"/>
            </a:endParaRPr>
          </a:p>
          <a:p>
            <a:pPr marL="0" indent="0">
              <a:buNone/>
            </a:pPr>
            <a:r>
              <a:rPr lang="en-US" sz="2800" b="1">
                <a:cs typeface="+mn-lt"/>
              </a:rPr>
              <a:t>instructions.</a:t>
            </a:r>
            <a:endParaRPr lang="en-US" sz="2800" b="1">
              <a:cs typeface="+mn-lt"/>
            </a:endParaRPr>
          </a:p>
          <a:p>
            <a:pPr marL="0" indent="0">
              <a:buNone/>
            </a:pPr>
            <a:endParaRPr lang="en-US" sz="2800" b="1">
              <a:cs typeface="+mn-lt"/>
            </a:endParaRPr>
          </a:p>
          <a:p>
            <a:pPr marL="0" indent="0">
              <a:buNone/>
            </a:pPr>
            <a:r>
              <a:rPr lang="en-US" sz="2800" b="1">
                <a:cs typeface="+mn-lt"/>
              </a:rPr>
              <a:t>lw R6, 4(R5)</a:t>
            </a:r>
            <a:endParaRPr lang="en-US" sz="2800" b="1">
              <a:cs typeface="+mn-lt"/>
            </a:endParaRPr>
          </a:p>
          <a:p>
            <a:pPr marL="0" indent="0">
              <a:buNone/>
            </a:pPr>
            <a:endParaRPr lang="en-US" sz="2800" b="1">
              <a:cs typeface="+mn-lt"/>
            </a:endParaRPr>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latin typeface="+mn-lt"/>
                <a:cs typeface="+mn-lt"/>
              </a:rPr>
            </a:fld>
            <a:endParaRPr lang="en-US" altLang="en-US" dirty="0">
              <a:latin typeface="+mn-lt"/>
              <a:cs typeface="+mn-lt"/>
            </a:endParaRPr>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latin typeface="+mn-lt"/>
                  <a:cs typeface="+mn-lt"/>
                </a:rPr>
                <a:t>      Memory</a:t>
              </a:r>
              <a:endParaRPr lang="en-US" altLang="zh-CN" b="1">
                <a:solidFill>
                  <a:schemeClr val="bg1"/>
                </a:solidFill>
                <a:latin typeface="+mn-lt"/>
                <a:cs typeface="+mn-lt"/>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cs typeface="+mn-lt"/>
                        </a:rPr>
                        <a:t>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b="0">
                          <a:solidFill>
                            <a:schemeClr val="tx1"/>
                          </a:solidFill>
                          <a:cs typeface="+mn-lt"/>
                        </a:rPr>
                        <a:t>addi R5, R0, 12</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4</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lw R6, 4(R5)</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solidFill>
                            <a:schemeClr val="tx1"/>
                          </a:solidFill>
                          <a:cs typeface="+mn-lt"/>
                        </a:rPr>
                        <a:t>8</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12</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123456789</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16</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999999999</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20</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43205">
                <a:tc>
                  <a:txBody>
                    <a:bodyPr/>
                    <a:lstStyle/>
                    <a:p>
                      <a:pPr algn="dist">
                        <a:lnSpc>
                          <a:spcPct val="60000"/>
                        </a:lnSpc>
                        <a:buNone/>
                      </a:pPr>
                      <a:r>
                        <a:rPr lang="en-US" altLang="zh-CN">
                          <a:solidFill>
                            <a:schemeClr val="tx1"/>
                          </a:solidFill>
                          <a:cs typeface="+mn-lt"/>
                        </a:rPr>
                        <a:t>24</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28</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32</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05473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latin typeface="+mn-lt"/>
                  <a:cs typeface="+mn-lt"/>
                </a:rPr>
                <a:t>      Register File</a:t>
              </a:r>
              <a:endParaRPr lang="en-US" altLang="zh-CN" b="1">
                <a:solidFill>
                  <a:schemeClr val="bg1"/>
                </a:solidFill>
                <a:latin typeface="+mn-lt"/>
                <a:cs typeface="+mn-lt"/>
              </a:endParaRPr>
            </a:p>
          </p:txBody>
        </p:sp>
      </p:grpSp>
      <p:graphicFrame>
        <p:nvGraphicFramePr>
          <p:cNvPr id="15" name="表格 14"/>
          <p:cNvGraphicFramePr/>
          <p:nvPr>
            <p:custDataLst>
              <p:tags r:id="rId2"/>
            </p:custDataLst>
          </p:nvPr>
        </p:nvGraphicFramePr>
        <p:xfrm>
          <a:off x="3725545" y="161099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cs typeface="+mn-lt"/>
                        </a:rPr>
                        <a:t>R0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b="0">
                          <a:solidFill>
                            <a:schemeClr val="tx1"/>
                          </a:solidFill>
                          <a:cs typeface="+mn-lt"/>
                        </a:rPr>
                        <a:t>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cs typeface="+mn-lt"/>
                        </a:rPr>
                        <a:t>R1</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R2</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R3</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R4</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R5</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a:cs typeface="+mn-lt"/>
                        </a:rPr>
                        <a:t>12</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R6</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R7</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R8</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510405"/>
            <a:ext cx="2232660" cy="841375"/>
            <a:chOff x="5291" y="7782"/>
            <a:chExt cx="3516" cy="1325"/>
          </a:xfrm>
        </p:grpSpPr>
        <p:sp>
          <p:nvSpPr>
            <p:cNvPr id="8" name="矩形 7"/>
            <p:cNvSpPr/>
            <p:nvPr/>
          </p:nvSpPr>
          <p:spPr>
            <a:xfrm>
              <a:off x="5291" y="7782"/>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latin typeface="+mn-lt"/>
                  <a:cs typeface="+mn-lt"/>
                </a:rPr>
                <a:t>ALU</a:t>
              </a:r>
              <a:endParaRPr lang="en-US" altLang="zh-CN" sz="2000" b="1">
                <a:solidFill>
                  <a:schemeClr val="bg1"/>
                </a:solidFill>
                <a:latin typeface="+mn-lt"/>
                <a:cs typeface="+mn-lt"/>
              </a:endParaRPr>
            </a:p>
          </p:txBody>
        </p:sp>
        <p:sp>
          <p:nvSpPr>
            <p:cNvPr id="10" name="文本框 9"/>
            <p:cNvSpPr txBox="1"/>
            <p:nvPr/>
          </p:nvSpPr>
          <p:spPr>
            <a:xfrm>
              <a:off x="5554" y="8462"/>
              <a:ext cx="2990" cy="580"/>
            </a:xfrm>
            <a:prstGeom prst="rect">
              <a:avLst/>
            </a:prstGeom>
            <a:solidFill>
              <a:schemeClr val="bg1"/>
            </a:solidFill>
            <a:ln>
              <a:solidFill>
                <a:schemeClr val="tx1"/>
              </a:solidFill>
            </a:ln>
          </p:spPr>
          <p:txBody>
            <a:bodyPr wrap="square" rtlCol="0">
              <a:spAutoFit/>
            </a:bodyPr>
            <a:lstStyle/>
            <a:p>
              <a:pPr algn="ctr"/>
              <a:endParaRPr lang="en-US" altLang="zh-CN">
                <a:latin typeface="+mn-lt"/>
                <a:cs typeface="+mn-lt"/>
              </a:endParaRPr>
            </a:p>
          </p:txBody>
        </p:sp>
      </p:grpSp>
      <p:cxnSp>
        <p:nvCxnSpPr>
          <p:cNvPr id="32" name="直接箭头连接符 31"/>
          <p:cNvCxnSpPr/>
          <p:nvPr/>
        </p:nvCxnSpPr>
        <p:spPr>
          <a:xfrm>
            <a:off x="5088890" y="413321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a:endCxn id="13" idx="1"/>
          </p:cNvCxnSpPr>
          <p:nvPr/>
        </p:nvCxnSpPr>
        <p:spPr>
          <a:xfrm rot="16200000" flipV="1">
            <a:off x="2447290" y="3720465"/>
            <a:ext cx="3550285" cy="1297305"/>
          </a:xfrm>
          <a:prstGeom prst="bentConnector4">
            <a:avLst>
              <a:gd name="adj1" fmla="val -1341"/>
              <a:gd name="adj2" fmla="val 118355"/>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71720" y="5300980"/>
            <a:ext cx="0" cy="936625"/>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15036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735955" y="1268095"/>
            <a:ext cx="3384550" cy="3663367"/>
            <a:chOff x="9033" y="1997"/>
            <a:chExt cx="5330" cy="6394"/>
          </a:xfrm>
        </p:grpSpPr>
        <p:cxnSp>
          <p:nvCxnSpPr>
            <p:cNvPr id="29" name="直接箭头连接符 28"/>
            <p:cNvCxnSpPr>
              <a:stCxn id="25" idx="2"/>
              <a:endCxn id="27" idx="0"/>
            </p:cNvCxnSpPr>
            <p:nvPr/>
          </p:nvCxnSpPr>
          <p:spPr>
            <a:xfrm>
              <a:off x="11885" y="5040"/>
              <a:ext cx="11" cy="104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9033" y="1997"/>
              <a:ext cx="5330" cy="6394"/>
              <a:chOff x="9033" y="1997"/>
              <a:chExt cx="5330" cy="6394"/>
            </a:xfrm>
          </p:grpSpPr>
          <p:grpSp>
            <p:nvGrpSpPr>
              <p:cNvPr id="17" name="组合 16"/>
              <p:cNvGrpSpPr/>
              <p:nvPr/>
            </p:nvGrpSpPr>
            <p:grpSpPr>
              <a:xfrm>
                <a:off x="9941" y="1997"/>
                <a:ext cx="3754" cy="1467"/>
                <a:chOff x="5291" y="7895"/>
                <a:chExt cx="3754" cy="1467"/>
              </a:xfrm>
            </p:grpSpPr>
            <p:sp>
              <p:nvSpPr>
                <p:cNvPr id="18" name="矩形 17"/>
                <p:cNvSpPr/>
                <p:nvPr/>
              </p:nvSpPr>
              <p:spPr>
                <a:xfrm>
                  <a:off x="5291" y="7895"/>
                  <a:ext cx="3754" cy="1467"/>
                </a:xfrm>
                <a:prstGeom prst="rect">
                  <a:avLst/>
                </a:prstGeom>
                <a:solidFill>
                  <a:srgbClr val="C0000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20" name="文本框 19"/>
                <p:cNvSpPr txBox="1"/>
                <p:nvPr/>
              </p:nvSpPr>
              <p:spPr>
                <a:xfrm>
                  <a:off x="5600" y="8635"/>
                  <a:ext cx="3247" cy="643"/>
                </a:xfrm>
                <a:prstGeom prst="rect">
                  <a:avLst/>
                </a:prstGeom>
                <a:solidFill>
                  <a:schemeClr val="bg1"/>
                </a:solidFill>
                <a:ln>
                  <a:solidFill>
                    <a:schemeClr val="accent1">
                      <a:alpha val="20000"/>
                    </a:schemeClr>
                  </a:solidFill>
                </a:ln>
              </p:spPr>
              <p:txBody>
                <a:bodyPr wrap="square" rtlCol="0">
                  <a:spAutoFit/>
                </a:bodyPr>
                <a:lstStyle/>
                <a:p>
                  <a:r>
                    <a:rPr lang="en-US" altLang="zh-CN">
                      <a:latin typeface="+mn-lt"/>
                      <a:cs typeface="+mn-lt"/>
                    </a:rPr>
                    <a:t>                 4</a:t>
                  </a:r>
                  <a:endParaRPr lang="en-US" altLang="zh-CN">
                    <a:latin typeface="+mn-lt"/>
                    <a:cs typeface="+mn-lt"/>
                  </a:endParaRPr>
                </a:p>
              </p:txBody>
            </p:sp>
          </p:grpSp>
          <p:cxnSp>
            <p:nvCxnSpPr>
              <p:cNvPr id="21" name="直接箭头连接符 20"/>
              <p:cNvCxnSpPr/>
              <p:nvPr/>
            </p:nvCxnSpPr>
            <p:spPr>
              <a:xfrm flipV="1">
                <a:off x="13683" y="2791"/>
                <a:ext cx="680" cy="1"/>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952" y="3819"/>
                <a:ext cx="3816" cy="1467"/>
                <a:chOff x="5291" y="7895"/>
                <a:chExt cx="3816" cy="1467"/>
              </a:xfrm>
            </p:grpSpPr>
            <p:sp>
              <p:nvSpPr>
                <p:cNvPr id="23" name="矩形 22"/>
                <p:cNvSpPr/>
                <p:nvPr/>
              </p:nvSpPr>
              <p:spPr>
                <a:xfrm>
                  <a:off x="5291" y="7895"/>
                  <a:ext cx="3754" cy="1467"/>
                </a:xfrm>
                <a:prstGeom prst="rect">
                  <a:avLst/>
                </a:prstGeom>
                <a:solidFill>
                  <a:srgbClr val="C0000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24" name="文本框 23"/>
                <p:cNvSpPr txBox="1"/>
                <p:nvPr/>
              </p:nvSpPr>
              <p:spPr>
                <a:xfrm>
                  <a:off x="5437" y="7895"/>
                  <a:ext cx="3670" cy="696"/>
                </a:xfrm>
                <a:prstGeom prst="rect">
                  <a:avLst/>
                </a:prstGeom>
                <a:noFill/>
                <a:ln>
                  <a:noFill/>
                </a:ln>
              </p:spPr>
              <p:txBody>
                <a:bodyPr wrap="square" rtlCol="0">
                  <a:spAutoFit/>
                </a:bodyPr>
                <a:lstStyle/>
                <a:p>
                  <a:pPr algn="ctr"/>
                  <a:r>
                    <a:rPr lang="en-US" altLang="zh-CN" sz="2000" b="1" dirty="0">
                      <a:solidFill>
                        <a:schemeClr val="bg1"/>
                      </a:solidFill>
                      <a:latin typeface="+mn-lt"/>
                      <a:cs typeface="+mn-lt"/>
                    </a:rPr>
                    <a:t>Instruction</a:t>
                  </a:r>
                  <a:endParaRPr lang="en-US" altLang="zh-CN" sz="2000" b="1" dirty="0">
                    <a:solidFill>
                      <a:schemeClr val="bg1"/>
                    </a:solidFill>
                    <a:latin typeface="+mn-lt"/>
                    <a:cs typeface="+mn-lt"/>
                  </a:endParaRPr>
                </a:p>
              </p:txBody>
            </p:sp>
            <p:sp>
              <p:nvSpPr>
                <p:cNvPr id="25" name="文本框 24"/>
                <p:cNvSpPr txBox="1"/>
                <p:nvPr/>
              </p:nvSpPr>
              <p:spPr>
                <a:xfrm>
                  <a:off x="5600" y="8635"/>
                  <a:ext cx="3247" cy="481"/>
                </a:xfrm>
                <a:prstGeom prst="rect">
                  <a:avLst/>
                </a:prstGeom>
                <a:solidFill>
                  <a:schemeClr val="bg1"/>
                </a:solidFill>
                <a:ln>
                  <a:solidFill>
                    <a:schemeClr val="accent1">
                      <a:alpha val="20000"/>
                    </a:schemeClr>
                  </a:solidFill>
                </a:ln>
              </p:spPr>
              <p:txBody>
                <a:bodyPr wrap="square" rtlCol="0">
                  <a:spAutoFit/>
                </a:bodyPr>
                <a:lstStyle/>
                <a:p>
                  <a:pPr algn="ctr">
                    <a:lnSpc>
                      <a:spcPct val="60000"/>
                    </a:lnSpc>
                    <a:buNone/>
                  </a:pPr>
                  <a:endParaRPr lang="en-US" altLang="zh-CN" sz="2000">
                    <a:latin typeface="+mn-lt"/>
                    <a:cs typeface="+mn-lt"/>
                    <a:sym typeface="+mn-ea"/>
                  </a:endParaRPr>
                </a:p>
              </p:txBody>
            </p:sp>
          </p:grpSp>
          <p:cxnSp>
            <p:nvCxnSpPr>
              <p:cNvPr id="26" name="直接箭头连接符 25"/>
              <p:cNvCxnSpPr/>
              <p:nvPr/>
            </p:nvCxnSpPr>
            <p:spPr>
              <a:xfrm flipH="1">
                <a:off x="13675" y="4494"/>
                <a:ext cx="680" cy="26"/>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10478" y="6080"/>
                <a:ext cx="2835" cy="1473"/>
              </a:xfrm>
              <a:prstGeom prst="ellipse">
                <a:avLst/>
              </a:prstGeom>
              <a:solidFill>
                <a:srgbClr val="C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cs typeface="+mn-lt"/>
                  </a:rPr>
                  <a:t>Control</a:t>
                </a:r>
                <a:endParaRPr lang="en-US" altLang="zh-CN" sz="2000" b="1" dirty="0">
                  <a:cs typeface="+mn-lt"/>
                </a:endParaRPr>
              </a:p>
              <a:p>
                <a:pPr algn="ctr"/>
                <a:r>
                  <a:rPr lang="en-US" altLang="zh-CN" sz="2000" b="1" dirty="0">
                    <a:cs typeface="+mn-lt"/>
                  </a:rPr>
                  <a:t>Logic</a:t>
                </a:r>
                <a:endParaRPr lang="en-US" altLang="zh-CN" sz="2000" b="1" dirty="0">
                  <a:cs typeface="+mn-lt"/>
                </a:endParaRPr>
              </a:p>
            </p:txBody>
          </p:sp>
          <p:cxnSp>
            <p:nvCxnSpPr>
              <p:cNvPr id="28" name="直接箭头连接符 27"/>
              <p:cNvCxnSpPr>
                <a:stCxn id="27" idx="3"/>
                <a:endCxn id="8" idx="3"/>
              </p:cNvCxnSpPr>
              <p:nvPr/>
            </p:nvCxnSpPr>
            <p:spPr>
              <a:xfrm flipH="1">
                <a:off x="9145" y="7337"/>
                <a:ext cx="1748" cy="1054"/>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9033" y="5657"/>
                <a:ext cx="1860" cy="639"/>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9940" y="2731"/>
                <a:ext cx="537" cy="437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cxnSp>
        <p:nvCxnSpPr>
          <p:cNvPr id="43" name="直接箭头连接符 42"/>
          <p:cNvCxnSpPr/>
          <p:nvPr/>
        </p:nvCxnSpPr>
        <p:spPr>
          <a:xfrm>
            <a:off x="4871720" y="5517515"/>
            <a:ext cx="1490345" cy="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a:stCxn id="40" idx="3"/>
          </p:cNvCxnSpPr>
          <p:nvPr/>
        </p:nvCxnSpPr>
        <p:spPr>
          <a:xfrm flipV="1">
            <a:off x="8716010" y="5179060"/>
            <a:ext cx="374650" cy="635"/>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6362065" y="4765675"/>
            <a:ext cx="2353945" cy="828040"/>
            <a:chOff x="10019" y="8409"/>
            <a:chExt cx="3754" cy="1467"/>
          </a:xfrm>
        </p:grpSpPr>
        <p:sp>
          <p:nvSpPr>
            <p:cNvPr id="40" name="矩形 39"/>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41" name="文本框 40"/>
            <p:cNvSpPr txBox="1"/>
            <p:nvPr/>
          </p:nvSpPr>
          <p:spPr>
            <a:xfrm>
              <a:off x="10246" y="8409"/>
              <a:ext cx="3507" cy="707"/>
            </a:xfrm>
            <a:prstGeom prst="rect">
              <a:avLst/>
            </a:prstGeom>
            <a:solidFill>
              <a:srgbClr val="7030A0"/>
            </a:solidFill>
            <a:ln>
              <a:solidFill>
                <a:schemeClr val="accent1">
                  <a:alpha val="20000"/>
                </a:schemeClr>
              </a:solidFill>
            </a:ln>
          </p:spPr>
          <p:txBody>
            <a:bodyPr wrap="square" rtlCol="0">
              <a:spAutoFit/>
            </a:bodyPr>
            <a:lstStyle/>
            <a:p>
              <a:r>
                <a:rPr lang="en-US" altLang="zh-CN" sz="2000" b="1">
                  <a:solidFill>
                    <a:schemeClr val="bg1"/>
                  </a:solidFill>
                  <a:latin typeface="+mn-lt"/>
                  <a:cs typeface="+mn-lt"/>
                </a:rPr>
                <a:t>Memory Address</a:t>
              </a:r>
              <a:endParaRPr lang="en-US" altLang="zh-CN" sz="2000" b="1">
                <a:solidFill>
                  <a:schemeClr val="bg1"/>
                </a:solidFill>
                <a:latin typeface="+mn-lt"/>
                <a:cs typeface="+mn-lt"/>
              </a:endParaRPr>
            </a:p>
          </p:txBody>
        </p:sp>
        <p:sp>
          <p:nvSpPr>
            <p:cNvPr id="42" name="文本框 41"/>
            <p:cNvSpPr txBox="1"/>
            <p:nvPr/>
          </p:nvSpPr>
          <p:spPr>
            <a:xfrm>
              <a:off x="10328" y="9149"/>
              <a:ext cx="3247" cy="653"/>
            </a:xfrm>
            <a:prstGeom prst="rect">
              <a:avLst/>
            </a:prstGeom>
            <a:solidFill>
              <a:schemeClr val="bg1"/>
            </a:solidFill>
            <a:ln>
              <a:solidFill>
                <a:schemeClr val="accent1">
                  <a:alpha val="20000"/>
                </a:schemeClr>
              </a:solidFill>
            </a:ln>
          </p:spPr>
          <p:txBody>
            <a:bodyPr wrap="square" rtlCol="0">
              <a:spAutoFit/>
            </a:bodyPr>
            <a:lstStyle/>
            <a:p>
              <a:pPr algn="ctr"/>
              <a:r>
                <a:rPr lang="en-US" altLang="zh-CN">
                  <a:latin typeface="+mn-lt"/>
                  <a:cs typeface="+mn-lt"/>
                </a:rPr>
                <a:t>  </a:t>
              </a:r>
              <a:endParaRPr lang="en-US" altLang="zh-CN">
                <a:latin typeface="+mn-lt"/>
                <a:cs typeface="+mn-lt"/>
              </a:endParaRPr>
            </a:p>
          </p:txBody>
        </p:sp>
      </p:grpSp>
      <p:grpSp>
        <p:nvGrpSpPr>
          <p:cNvPr id="47" name="组合 46"/>
          <p:cNvGrpSpPr/>
          <p:nvPr/>
        </p:nvGrpSpPr>
        <p:grpSpPr>
          <a:xfrm>
            <a:off x="6383655" y="5791835"/>
            <a:ext cx="2362200" cy="820420"/>
            <a:chOff x="10019" y="8409"/>
            <a:chExt cx="3754" cy="1467"/>
          </a:xfrm>
        </p:grpSpPr>
        <p:sp>
          <p:nvSpPr>
            <p:cNvPr id="48" name="矩形 47"/>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49" name="文本框 48"/>
            <p:cNvSpPr txBox="1"/>
            <p:nvPr/>
          </p:nvSpPr>
          <p:spPr>
            <a:xfrm>
              <a:off x="10246" y="8409"/>
              <a:ext cx="3507" cy="713"/>
            </a:xfrm>
            <a:prstGeom prst="rect">
              <a:avLst/>
            </a:prstGeom>
            <a:solidFill>
              <a:srgbClr val="7030A0"/>
            </a:solidFill>
            <a:ln>
              <a:solidFill>
                <a:schemeClr val="accent1">
                  <a:alpha val="20000"/>
                </a:schemeClr>
              </a:solidFill>
            </a:ln>
          </p:spPr>
          <p:txBody>
            <a:bodyPr wrap="square" rtlCol="0">
              <a:spAutoFit/>
            </a:bodyPr>
            <a:lstStyle/>
            <a:p>
              <a:r>
                <a:rPr lang="en-US" altLang="zh-CN" sz="2000" b="1" dirty="0">
                  <a:solidFill>
                    <a:schemeClr val="bg1"/>
                  </a:solidFill>
                  <a:latin typeface="+mn-lt"/>
                  <a:cs typeface="+mn-lt"/>
                </a:rPr>
                <a:t>     Data</a:t>
              </a:r>
              <a:endParaRPr lang="en-US" altLang="zh-CN" sz="2000" b="1" dirty="0">
                <a:solidFill>
                  <a:schemeClr val="bg1"/>
                </a:solidFill>
                <a:latin typeface="+mn-lt"/>
                <a:cs typeface="+mn-lt"/>
              </a:endParaRPr>
            </a:p>
          </p:txBody>
        </p:sp>
        <p:sp>
          <p:nvSpPr>
            <p:cNvPr id="50" name="文本框 49"/>
            <p:cNvSpPr txBox="1"/>
            <p:nvPr/>
          </p:nvSpPr>
          <p:spPr>
            <a:xfrm>
              <a:off x="10328" y="9149"/>
              <a:ext cx="3247" cy="659"/>
            </a:xfrm>
            <a:prstGeom prst="rect">
              <a:avLst/>
            </a:prstGeom>
            <a:solidFill>
              <a:schemeClr val="bg1"/>
            </a:solidFill>
            <a:ln>
              <a:solidFill>
                <a:schemeClr val="accent1">
                  <a:alpha val="20000"/>
                </a:schemeClr>
              </a:solidFill>
            </a:ln>
          </p:spPr>
          <p:txBody>
            <a:bodyPr wrap="square" rtlCol="0">
              <a:spAutoFit/>
            </a:bodyPr>
            <a:lstStyle/>
            <a:p>
              <a:pPr algn="ctr"/>
              <a:r>
                <a:rPr lang="en-US" altLang="zh-CN">
                  <a:latin typeface="+mn-lt"/>
                  <a:cs typeface="+mn-lt"/>
                </a:rPr>
                <a:t> </a:t>
              </a:r>
              <a:endParaRPr lang="en-US" altLang="zh-CN">
                <a:latin typeface="+mn-lt"/>
                <a:cs typeface="+mn-lt"/>
              </a:endParaRPr>
            </a:p>
          </p:txBody>
        </p:sp>
      </p:grpSp>
      <p:cxnSp>
        <p:nvCxnSpPr>
          <p:cNvPr id="52" name="直接箭头连接符 51"/>
          <p:cNvCxnSpPr/>
          <p:nvPr/>
        </p:nvCxnSpPr>
        <p:spPr>
          <a:xfrm>
            <a:off x="4871720" y="6165215"/>
            <a:ext cx="15119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p:nvPr/>
        </p:nvCxnSpPr>
        <p:spPr>
          <a:xfrm>
            <a:off x="8688070" y="6021070"/>
            <a:ext cx="4324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3" name="文本框 18"/>
          <p:cNvSpPr txBox="1"/>
          <p:nvPr/>
        </p:nvSpPr>
        <p:spPr>
          <a:xfrm>
            <a:off x="6456680" y="1268095"/>
            <a:ext cx="2226945" cy="369545"/>
          </a:xfrm>
          <a:prstGeom prst="rect">
            <a:avLst/>
          </a:prstGeom>
          <a:noFill/>
          <a:ln>
            <a:noFill/>
          </a:ln>
        </p:spPr>
        <p:txBody>
          <a:bodyPr wrap="square" rtlCol="0">
            <a:spAutoFit/>
          </a:bodyPr>
          <a:lstStyle/>
          <a:p>
            <a:r>
              <a:rPr lang="en-US" altLang="zh-CN" b="1" dirty="0">
                <a:solidFill>
                  <a:schemeClr val="bg1"/>
                </a:solidFill>
              </a:rPr>
              <a:t>Program Counter (PC)</a:t>
            </a:r>
            <a:endParaRPr lang="en-US" altLang="zh-CN" b="1" dirty="0">
              <a:solidFill>
                <a:schemeClr val="bg1"/>
              </a:solidFill>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mn-lt"/>
              </a:rPr>
              <a:t>Load Word with Offset</a:t>
            </a:r>
            <a:endParaRPr lang="en-US" dirty="0">
              <a:latin typeface="+mn-lt"/>
              <a:cs typeface="+mn-lt"/>
            </a:endParaRPr>
          </a:p>
        </p:txBody>
      </p:sp>
      <p:sp>
        <p:nvSpPr>
          <p:cNvPr id="3" name="Content Placeholder 2"/>
          <p:cNvSpPr>
            <a:spLocks noGrp="1"/>
          </p:cNvSpPr>
          <p:nvPr>
            <p:ph idx="1"/>
          </p:nvPr>
        </p:nvSpPr>
        <p:spPr>
          <a:xfrm>
            <a:off x="609600" y="1340769"/>
            <a:ext cx="10972800" cy="5040560"/>
          </a:xfrm>
        </p:spPr>
        <p:txBody>
          <a:bodyPr/>
          <a:lstStyle/>
          <a:p>
            <a:pPr marL="0" indent="0">
              <a:buNone/>
            </a:pPr>
            <a:r>
              <a:rPr lang="en-US" sz="2800" b="1">
                <a:cs typeface="+mn-lt"/>
              </a:rPr>
              <a:t>An offset can</a:t>
            </a:r>
            <a:endParaRPr lang="en-US" sz="2800" b="1">
              <a:cs typeface="+mn-lt"/>
            </a:endParaRPr>
          </a:p>
          <a:p>
            <a:pPr marL="0" indent="0">
              <a:buNone/>
            </a:pPr>
            <a:r>
              <a:rPr lang="en-US" sz="2800" b="1">
                <a:cs typeface="+mn-lt"/>
              </a:rPr>
              <a:t>be added to</a:t>
            </a:r>
            <a:endParaRPr lang="en-US" sz="2800" b="1">
              <a:cs typeface="+mn-lt"/>
            </a:endParaRPr>
          </a:p>
          <a:p>
            <a:pPr marL="0" indent="0">
              <a:buNone/>
            </a:pPr>
            <a:r>
              <a:rPr lang="en-US" sz="2800" b="1">
                <a:cs typeface="+mn-lt"/>
              </a:rPr>
              <a:t>addresses as</a:t>
            </a:r>
            <a:endParaRPr lang="en-US" sz="2800" b="1">
              <a:cs typeface="+mn-lt"/>
            </a:endParaRPr>
          </a:p>
          <a:p>
            <a:pPr marL="0" indent="0">
              <a:buNone/>
            </a:pPr>
            <a:r>
              <a:rPr lang="en-US" sz="2800" b="1">
                <a:cs typeface="+mn-lt"/>
              </a:rPr>
              <a:t>part of the lw/sw</a:t>
            </a:r>
            <a:endParaRPr lang="en-US" sz="2800" b="1">
              <a:cs typeface="+mn-lt"/>
            </a:endParaRPr>
          </a:p>
          <a:p>
            <a:pPr marL="0" indent="0">
              <a:buNone/>
            </a:pPr>
            <a:r>
              <a:rPr lang="en-US" sz="2800" b="1">
                <a:cs typeface="+mn-lt"/>
              </a:rPr>
              <a:t>instructions.</a:t>
            </a:r>
            <a:endParaRPr lang="en-US" sz="2800" b="1">
              <a:cs typeface="+mn-lt"/>
            </a:endParaRPr>
          </a:p>
          <a:p>
            <a:pPr marL="0" indent="0">
              <a:buNone/>
            </a:pPr>
            <a:endParaRPr lang="en-US" sz="2800" b="1">
              <a:cs typeface="+mn-lt"/>
            </a:endParaRPr>
          </a:p>
          <a:p>
            <a:pPr marL="0" indent="0">
              <a:buNone/>
            </a:pPr>
            <a:r>
              <a:rPr lang="en-US" sz="2800" b="1">
                <a:cs typeface="+mn-lt"/>
              </a:rPr>
              <a:t>lw R6, 4(R5)</a:t>
            </a:r>
            <a:endParaRPr lang="en-US" sz="2800" b="1">
              <a:cs typeface="+mn-lt"/>
            </a:endParaRPr>
          </a:p>
          <a:p>
            <a:pPr marL="0" indent="0">
              <a:buNone/>
            </a:pPr>
            <a:endParaRPr lang="en-US" sz="2800" b="1">
              <a:cs typeface="+mn-lt"/>
            </a:endParaRPr>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latin typeface="+mn-lt"/>
                <a:cs typeface="+mn-lt"/>
              </a:rPr>
            </a:fld>
            <a:endParaRPr lang="en-US" altLang="en-US" dirty="0">
              <a:latin typeface="+mn-lt"/>
              <a:cs typeface="+mn-lt"/>
            </a:endParaRPr>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latin typeface="+mn-lt"/>
                  <a:cs typeface="+mn-lt"/>
                </a:rPr>
                <a:t>      Memory</a:t>
              </a:r>
              <a:endParaRPr lang="en-US" altLang="zh-CN" b="1">
                <a:solidFill>
                  <a:schemeClr val="bg1"/>
                </a:solidFill>
                <a:latin typeface="+mn-lt"/>
                <a:cs typeface="+mn-lt"/>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cs typeface="+mn-lt"/>
                        </a:rPr>
                        <a:t>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b="0">
                          <a:solidFill>
                            <a:schemeClr val="tx1"/>
                          </a:solidFill>
                          <a:cs typeface="+mn-lt"/>
                        </a:rPr>
                        <a:t>addi R5, R0, 12</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4</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lw R6, 4(R5)</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solidFill>
                            <a:schemeClr val="tx1"/>
                          </a:solidFill>
                          <a:cs typeface="+mn-lt"/>
                        </a:rPr>
                        <a:t>8</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12</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123456789</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16</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999999999</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20</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43205">
                <a:tc>
                  <a:txBody>
                    <a:bodyPr/>
                    <a:lstStyle/>
                    <a:p>
                      <a:pPr algn="dist">
                        <a:lnSpc>
                          <a:spcPct val="60000"/>
                        </a:lnSpc>
                        <a:buNone/>
                      </a:pPr>
                      <a:r>
                        <a:rPr lang="en-US" altLang="zh-CN">
                          <a:solidFill>
                            <a:schemeClr val="tx1"/>
                          </a:solidFill>
                          <a:cs typeface="+mn-lt"/>
                        </a:rPr>
                        <a:t>24</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28</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32</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05473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latin typeface="+mn-lt"/>
                  <a:cs typeface="+mn-lt"/>
                </a:rPr>
                <a:t>      Register File</a:t>
              </a:r>
              <a:endParaRPr lang="en-US" altLang="zh-CN" b="1">
                <a:solidFill>
                  <a:schemeClr val="bg1"/>
                </a:solidFill>
                <a:latin typeface="+mn-lt"/>
                <a:cs typeface="+mn-lt"/>
              </a:endParaRPr>
            </a:p>
          </p:txBody>
        </p:sp>
      </p:grpSp>
      <p:graphicFrame>
        <p:nvGraphicFramePr>
          <p:cNvPr id="15" name="表格 14"/>
          <p:cNvGraphicFramePr/>
          <p:nvPr>
            <p:custDataLst>
              <p:tags r:id="rId2"/>
            </p:custDataLst>
          </p:nvPr>
        </p:nvGraphicFramePr>
        <p:xfrm>
          <a:off x="3725545" y="161099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cs typeface="+mn-lt"/>
                        </a:rPr>
                        <a:t>R0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b="0">
                          <a:solidFill>
                            <a:schemeClr val="tx1"/>
                          </a:solidFill>
                          <a:cs typeface="+mn-lt"/>
                        </a:rPr>
                        <a:t>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cs typeface="+mn-lt"/>
                        </a:rPr>
                        <a:t>R1</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R2</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R3</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R4</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R5</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a:cs typeface="+mn-lt"/>
                        </a:rPr>
                        <a:t>12</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R6</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R7</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R8</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510405"/>
            <a:ext cx="2232660" cy="841375"/>
            <a:chOff x="5291" y="7782"/>
            <a:chExt cx="3516" cy="1325"/>
          </a:xfrm>
        </p:grpSpPr>
        <p:sp>
          <p:nvSpPr>
            <p:cNvPr id="8" name="矩形 7"/>
            <p:cNvSpPr/>
            <p:nvPr/>
          </p:nvSpPr>
          <p:spPr>
            <a:xfrm>
              <a:off x="5291" y="7782"/>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latin typeface="+mn-lt"/>
                  <a:cs typeface="+mn-lt"/>
                </a:rPr>
                <a:t>ALU</a:t>
              </a:r>
              <a:endParaRPr lang="en-US" altLang="zh-CN" sz="2000" b="1">
                <a:solidFill>
                  <a:schemeClr val="bg1"/>
                </a:solidFill>
                <a:latin typeface="+mn-lt"/>
                <a:cs typeface="+mn-lt"/>
              </a:endParaRPr>
            </a:p>
          </p:txBody>
        </p:sp>
        <p:sp>
          <p:nvSpPr>
            <p:cNvPr id="10" name="文本框 9"/>
            <p:cNvSpPr txBox="1"/>
            <p:nvPr/>
          </p:nvSpPr>
          <p:spPr>
            <a:xfrm>
              <a:off x="5554" y="8462"/>
              <a:ext cx="2990" cy="580"/>
            </a:xfrm>
            <a:prstGeom prst="rect">
              <a:avLst/>
            </a:prstGeom>
            <a:solidFill>
              <a:schemeClr val="bg1"/>
            </a:solidFill>
            <a:ln>
              <a:solidFill>
                <a:schemeClr val="tx1"/>
              </a:solidFill>
            </a:ln>
          </p:spPr>
          <p:txBody>
            <a:bodyPr wrap="square" rtlCol="0">
              <a:spAutoFit/>
            </a:bodyPr>
            <a:lstStyle/>
            <a:p>
              <a:pPr algn="ctr"/>
              <a:endParaRPr lang="en-US" altLang="zh-CN">
                <a:latin typeface="+mn-lt"/>
                <a:cs typeface="+mn-lt"/>
              </a:endParaRPr>
            </a:p>
          </p:txBody>
        </p:sp>
      </p:grpSp>
      <p:cxnSp>
        <p:nvCxnSpPr>
          <p:cNvPr id="32" name="直接箭头连接符 31"/>
          <p:cNvCxnSpPr/>
          <p:nvPr/>
        </p:nvCxnSpPr>
        <p:spPr>
          <a:xfrm>
            <a:off x="5088890" y="413321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a:endCxn id="13" idx="1"/>
          </p:cNvCxnSpPr>
          <p:nvPr/>
        </p:nvCxnSpPr>
        <p:spPr>
          <a:xfrm rot="16200000" flipV="1">
            <a:off x="2447290" y="3720465"/>
            <a:ext cx="3550285" cy="1297305"/>
          </a:xfrm>
          <a:prstGeom prst="bentConnector4">
            <a:avLst>
              <a:gd name="adj1" fmla="val -1341"/>
              <a:gd name="adj2" fmla="val 118355"/>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71720" y="5300980"/>
            <a:ext cx="0" cy="936625"/>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15036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735955" y="1268095"/>
            <a:ext cx="3384550" cy="3663367"/>
            <a:chOff x="9033" y="1997"/>
            <a:chExt cx="5330" cy="6394"/>
          </a:xfrm>
        </p:grpSpPr>
        <p:cxnSp>
          <p:nvCxnSpPr>
            <p:cNvPr id="29" name="直接箭头连接符 28"/>
            <p:cNvCxnSpPr>
              <a:stCxn id="25" idx="2"/>
              <a:endCxn id="27" idx="0"/>
            </p:cNvCxnSpPr>
            <p:nvPr/>
          </p:nvCxnSpPr>
          <p:spPr>
            <a:xfrm>
              <a:off x="11885" y="5040"/>
              <a:ext cx="11" cy="104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9033" y="1997"/>
              <a:ext cx="5330" cy="6394"/>
              <a:chOff x="9033" y="1997"/>
              <a:chExt cx="5330" cy="6394"/>
            </a:xfrm>
          </p:grpSpPr>
          <p:grpSp>
            <p:nvGrpSpPr>
              <p:cNvPr id="17" name="组合 16"/>
              <p:cNvGrpSpPr/>
              <p:nvPr/>
            </p:nvGrpSpPr>
            <p:grpSpPr>
              <a:xfrm>
                <a:off x="9941" y="1997"/>
                <a:ext cx="3754" cy="1467"/>
                <a:chOff x="5291" y="7895"/>
                <a:chExt cx="3754" cy="1467"/>
              </a:xfrm>
            </p:grpSpPr>
            <p:sp>
              <p:nvSpPr>
                <p:cNvPr id="18" name="矩形 17"/>
                <p:cNvSpPr/>
                <p:nvPr/>
              </p:nvSpPr>
              <p:spPr>
                <a:xfrm>
                  <a:off x="5291" y="7895"/>
                  <a:ext cx="3754" cy="1467"/>
                </a:xfrm>
                <a:prstGeom prst="rect">
                  <a:avLst/>
                </a:prstGeom>
                <a:solidFill>
                  <a:srgbClr val="C0000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20" name="文本框 19"/>
                <p:cNvSpPr txBox="1"/>
                <p:nvPr/>
              </p:nvSpPr>
              <p:spPr>
                <a:xfrm>
                  <a:off x="5600" y="8635"/>
                  <a:ext cx="3247" cy="643"/>
                </a:xfrm>
                <a:prstGeom prst="rect">
                  <a:avLst/>
                </a:prstGeom>
                <a:solidFill>
                  <a:schemeClr val="bg1"/>
                </a:solidFill>
                <a:ln>
                  <a:solidFill>
                    <a:schemeClr val="accent1">
                      <a:alpha val="20000"/>
                    </a:schemeClr>
                  </a:solidFill>
                </a:ln>
              </p:spPr>
              <p:txBody>
                <a:bodyPr wrap="square" rtlCol="0">
                  <a:spAutoFit/>
                </a:bodyPr>
                <a:lstStyle/>
                <a:p>
                  <a:r>
                    <a:rPr lang="en-US" altLang="zh-CN">
                      <a:latin typeface="+mn-lt"/>
                      <a:cs typeface="+mn-lt"/>
                    </a:rPr>
                    <a:t>                 4</a:t>
                  </a:r>
                  <a:endParaRPr lang="en-US" altLang="zh-CN">
                    <a:latin typeface="+mn-lt"/>
                    <a:cs typeface="+mn-lt"/>
                  </a:endParaRPr>
                </a:p>
              </p:txBody>
            </p:sp>
          </p:grpSp>
          <p:cxnSp>
            <p:nvCxnSpPr>
              <p:cNvPr id="21" name="直接箭头连接符 20"/>
              <p:cNvCxnSpPr/>
              <p:nvPr/>
            </p:nvCxnSpPr>
            <p:spPr>
              <a:xfrm flipV="1">
                <a:off x="13683" y="2791"/>
                <a:ext cx="680" cy="1"/>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952" y="3819"/>
                <a:ext cx="3816" cy="1467"/>
                <a:chOff x="5291" y="7895"/>
                <a:chExt cx="3816" cy="1467"/>
              </a:xfrm>
            </p:grpSpPr>
            <p:sp>
              <p:nvSpPr>
                <p:cNvPr id="23" name="矩形 22"/>
                <p:cNvSpPr/>
                <p:nvPr/>
              </p:nvSpPr>
              <p:spPr>
                <a:xfrm>
                  <a:off x="5291" y="7895"/>
                  <a:ext cx="3754" cy="1467"/>
                </a:xfrm>
                <a:prstGeom prst="rect">
                  <a:avLst/>
                </a:prstGeom>
                <a:solidFill>
                  <a:srgbClr val="C0000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24" name="文本框 23"/>
                <p:cNvSpPr txBox="1"/>
                <p:nvPr/>
              </p:nvSpPr>
              <p:spPr>
                <a:xfrm>
                  <a:off x="5437" y="7895"/>
                  <a:ext cx="3670" cy="696"/>
                </a:xfrm>
                <a:prstGeom prst="rect">
                  <a:avLst/>
                </a:prstGeom>
                <a:noFill/>
                <a:ln>
                  <a:noFill/>
                </a:ln>
              </p:spPr>
              <p:txBody>
                <a:bodyPr wrap="square" rtlCol="0">
                  <a:spAutoFit/>
                </a:bodyPr>
                <a:lstStyle/>
                <a:p>
                  <a:pPr algn="ctr"/>
                  <a:r>
                    <a:rPr lang="en-US" altLang="zh-CN" sz="2000" b="1" dirty="0">
                      <a:solidFill>
                        <a:schemeClr val="bg1"/>
                      </a:solidFill>
                      <a:latin typeface="+mn-lt"/>
                      <a:cs typeface="+mn-lt"/>
                    </a:rPr>
                    <a:t>Instruction</a:t>
                  </a:r>
                  <a:endParaRPr lang="en-US" altLang="zh-CN" sz="2000" b="1" dirty="0">
                    <a:solidFill>
                      <a:schemeClr val="bg1"/>
                    </a:solidFill>
                    <a:latin typeface="+mn-lt"/>
                    <a:cs typeface="+mn-lt"/>
                  </a:endParaRPr>
                </a:p>
              </p:txBody>
            </p:sp>
            <p:sp>
              <p:nvSpPr>
                <p:cNvPr id="25" name="文本框 24"/>
                <p:cNvSpPr txBox="1"/>
                <p:nvPr/>
              </p:nvSpPr>
              <p:spPr>
                <a:xfrm>
                  <a:off x="5600" y="8635"/>
                  <a:ext cx="3247" cy="481"/>
                </a:xfrm>
                <a:prstGeom prst="rect">
                  <a:avLst/>
                </a:prstGeom>
                <a:solidFill>
                  <a:schemeClr val="bg1"/>
                </a:solidFill>
                <a:ln>
                  <a:solidFill>
                    <a:schemeClr val="accent1">
                      <a:alpha val="20000"/>
                    </a:schemeClr>
                  </a:solidFill>
                </a:ln>
              </p:spPr>
              <p:txBody>
                <a:bodyPr wrap="square" rtlCol="0">
                  <a:spAutoFit/>
                </a:bodyPr>
                <a:lstStyle/>
                <a:p>
                  <a:pPr algn="ctr">
                    <a:lnSpc>
                      <a:spcPct val="60000"/>
                    </a:lnSpc>
                    <a:buNone/>
                  </a:pPr>
                  <a:endParaRPr lang="en-US" altLang="zh-CN" sz="2000">
                    <a:latin typeface="+mn-lt"/>
                    <a:cs typeface="+mn-lt"/>
                    <a:sym typeface="+mn-ea"/>
                  </a:endParaRPr>
                </a:p>
              </p:txBody>
            </p:sp>
          </p:grpSp>
          <p:cxnSp>
            <p:nvCxnSpPr>
              <p:cNvPr id="26" name="直接箭头连接符 25"/>
              <p:cNvCxnSpPr/>
              <p:nvPr/>
            </p:nvCxnSpPr>
            <p:spPr>
              <a:xfrm flipH="1">
                <a:off x="13675" y="4494"/>
                <a:ext cx="680" cy="26"/>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10478" y="6080"/>
                <a:ext cx="2835" cy="1473"/>
              </a:xfrm>
              <a:prstGeom prst="ellipse">
                <a:avLst/>
              </a:prstGeom>
              <a:solidFill>
                <a:srgbClr val="C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cs typeface="+mn-lt"/>
                  </a:rPr>
                  <a:t>Control</a:t>
                </a:r>
                <a:endParaRPr lang="en-US" altLang="zh-CN" sz="2000" b="1" dirty="0">
                  <a:cs typeface="+mn-lt"/>
                </a:endParaRPr>
              </a:p>
              <a:p>
                <a:pPr algn="ctr"/>
                <a:r>
                  <a:rPr lang="en-US" altLang="zh-CN" sz="2000" b="1" dirty="0">
                    <a:cs typeface="+mn-lt"/>
                  </a:rPr>
                  <a:t>Logic</a:t>
                </a:r>
                <a:endParaRPr lang="en-US" altLang="zh-CN" sz="2000" b="1" dirty="0">
                  <a:cs typeface="+mn-lt"/>
                </a:endParaRPr>
              </a:p>
            </p:txBody>
          </p:sp>
          <p:cxnSp>
            <p:nvCxnSpPr>
              <p:cNvPr id="28" name="直接箭头连接符 27"/>
              <p:cNvCxnSpPr>
                <a:stCxn id="27" idx="3"/>
                <a:endCxn id="8" idx="3"/>
              </p:cNvCxnSpPr>
              <p:nvPr/>
            </p:nvCxnSpPr>
            <p:spPr>
              <a:xfrm flipH="1">
                <a:off x="9145" y="7337"/>
                <a:ext cx="1748" cy="1054"/>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9033" y="5657"/>
                <a:ext cx="1860" cy="639"/>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9940" y="2731"/>
                <a:ext cx="537" cy="437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cxnSp>
        <p:nvCxnSpPr>
          <p:cNvPr id="43" name="直接箭头连接符 42"/>
          <p:cNvCxnSpPr/>
          <p:nvPr/>
        </p:nvCxnSpPr>
        <p:spPr>
          <a:xfrm>
            <a:off x="4871720" y="5517515"/>
            <a:ext cx="1490345" cy="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a:stCxn id="40" idx="3"/>
          </p:cNvCxnSpPr>
          <p:nvPr/>
        </p:nvCxnSpPr>
        <p:spPr>
          <a:xfrm flipV="1">
            <a:off x="8716010" y="5179060"/>
            <a:ext cx="374650" cy="635"/>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6362065" y="4765675"/>
            <a:ext cx="2353945" cy="828040"/>
            <a:chOff x="10019" y="8409"/>
            <a:chExt cx="3754" cy="1467"/>
          </a:xfrm>
        </p:grpSpPr>
        <p:sp>
          <p:nvSpPr>
            <p:cNvPr id="40" name="矩形 39"/>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41" name="文本框 40"/>
            <p:cNvSpPr txBox="1"/>
            <p:nvPr/>
          </p:nvSpPr>
          <p:spPr>
            <a:xfrm>
              <a:off x="10246" y="8409"/>
              <a:ext cx="3507" cy="707"/>
            </a:xfrm>
            <a:prstGeom prst="rect">
              <a:avLst/>
            </a:prstGeom>
            <a:solidFill>
              <a:srgbClr val="7030A0"/>
            </a:solidFill>
            <a:ln>
              <a:solidFill>
                <a:schemeClr val="accent1">
                  <a:alpha val="20000"/>
                </a:schemeClr>
              </a:solidFill>
            </a:ln>
          </p:spPr>
          <p:txBody>
            <a:bodyPr wrap="square" rtlCol="0">
              <a:spAutoFit/>
            </a:bodyPr>
            <a:lstStyle/>
            <a:p>
              <a:r>
                <a:rPr lang="en-US" altLang="zh-CN" sz="2000" b="1">
                  <a:solidFill>
                    <a:schemeClr val="bg1"/>
                  </a:solidFill>
                  <a:latin typeface="+mn-lt"/>
                  <a:cs typeface="+mn-lt"/>
                </a:rPr>
                <a:t>Memory Address</a:t>
              </a:r>
              <a:endParaRPr lang="en-US" altLang="zh-CN" sz="2000" b="1">
                <a:solidFill>
                  <a:schemeClr val="bg1"/>
                </a:solidFill>
                <a:latin typeface="+mn-lt"/>
                <a:cs typeface="+mn-lt"/>
              </a:endParaRPr>
            </a:p>
          </p:txBody>
        </p:sp>
        <p:sp>
          <p:nvSpPr>
            <p:cNvPr id="42" name="文本框 41"/>
            <p:cNvSpPr txBox="1"/>
            <p:nvPr/>
          </p:nvSpPr>
          <p:spPr>
            <a:xfrm>
              <a:off x="10328" y="9149"/>
              <a:ext cx="3247" cy="653"/>
            </a:xfrm>
            <a:prstGeom prst="rect">
              <a:avLst/>
            </a:prstGeom>
            <a:solidFill>
              <a:schemeClr val="bg1"/>
            </a:solidFill>
            <a:ln>
              <a:solidFill>
                <a:schemeClr val="accent1">
                  <a:alpha val="20000"/>
                </a:schemeClr>
              </a:solidFill>
            </a:ln>
          </p:spPr>
          <p:txBody>
            <a:bodyPr wrap="square" rtlCol="0">
              <a:spAutoFit/>
            </a:bodyPr>
            <a:lstStyle/>
            <a:p>
              <a:pPr algn="ctr"/>
              <a:r>
                <a:rPr lang="en-US" altLang="zh-CN">
                  <a:latin typeface="+mn-lt"/>
                  <a:cs typeface="+mn-lt"/>
                </a:rPr>
                <a:t>  </a:t>
              </a:r>
              <a:endParaRPr lang="en-US" altLang="zh-CN">
                <a:latin typeface="+mn-lt"/>
                <a:cs typeface="+mn-lt"/>
              </a:endParaRPr>
            </a:p>
          </p:txBody>
        </p:sp>
      </p:grpSp>
      <p:grpSp>
        <p:nvGrpSpPr>
          <p:cNvPr id="47" name="组合 46"/>
          <p:cNvGrpSpPr/>
          <p:nvPr/>
        </p:nvGrpSpPr>
        <p:grpSpPr>
          <a:xfrm>
            <a:off x="6383655" y="5791835"/>
            <a:ext cx="2362200" cy="820420"/>
            <a:chOff x="10019" y="8409"/>
            <a:chExt cx="3754" cy="1467"/>
          </a:xfrm>
        </p:grpSpPr>
        <p:sp>
          <p:nvSpPr>
            <p:cNvPr id="48" name="矩形 47"/>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49" name="文本框 48"/>
            <p:cNvSpPr txBox="1"/>
            <p:nvPr/>
          </p:nvSpPr>
          <p:spPr>
            <a:xfrm>
              <a:off x="10246" y="8409"/>
              <a:ext cx="3507" cy="713"/>
            </a:xfrm>
            <a:prstGeom prst="rect">
              <a:avLst/>
            </a:prstGeom>
            <a:solidFill>
              <a:srgbClr val="7030A0"/>
            </a:solidFill>
            <a:ln>
              <a:solidFill>
                <a:schemeClr val="accent1">
                  <a:alpha val="20000"/>
                </a:schemeClr>
              </a:solidFill>
            </a:ln>
          </p:spPr>
          <p:txBody>
            <a:bodyPr wrap="square" rtlCol="0">
              <a:spAutoFit/>
            </a:bodyPr>
            <a:lstStyle/>
            <a:p>
              <a:r>
                <a:rPr lang="en-US" altLang="zh-CN" sz="2000" b="1" dirty="0">
                  <a:solidFill>
                    <a:schemeClr val="bg1"/>
                  </a:solidFill>
                  <a:latin typeface="+mn-lt"/>
                  <a:cs typeface="+mn-lt"/>
                </a:rPr>
                <a:t>     Data</a:t>
              </a:r>
              <a:endParaRPr lang="en-US" altLang="zh-CN" sz="2000" b="1" dirty="0">
                <a:solidFill>
                  <a:schemeClr val="bg1"/>
                </a:solidFill>
                <a:latin typeface="+mn-lt"/>
                <a:cs typeface="+mn-lt"/>
              </a:endParaRPr>
            </a:p>
          </p:txBody>
        </p:sp>
        <p:sp>
          <p:nvSpPr>
            <p:cNvPr id="50" name="文本框 49"/>
            <p:cNvSpPr txBox="1"/>
            <p:nvPr/>
          </p:nvSpPr>
          <p:spPr>
            <a:xfrm>
              <a:off x="10328" y="9149"/>
              <a:ext cx="3247" cy="659"/>
            </a:xfrm>
            <a:prstGeom prst="rect">
              <a:avLst/>
            </a:prstGeom>
            <a:solidFill>
              <a:schemeClr val="bg1"/>
            </a:solidFill>
            <a:ln>
              <a:solidFill>
                <a:schemeClr val="accent1">
                  <a:alpha val="20000"/>
                </a:schemeClr>
              </a:solidFill>
            </a:ln>
          </p:spPr>
          <p:txBody>
            <a:bodyPr wrap="square" rtlCol="0">
              <a:spAutoFit/>
            </a:bodyPr>
            <a:lstStyle/>
            <a:p>
              <a:pPr algn="ctr"/>
              <a:r>
                <a:rPr lang="en-US" altLang="zh-CN">
                  <a:latin typeface="+mn-lt"/>
                  <a:cs typeface="+mn-lt"/>
                </a:rPr>
                <a:t> </a:t>
              </a:r>
              <a:endParaRPr lang="en-US" altLang="zh-CN">
                <a:latin typeface="+mn-lt"/>
                <a:cs typeface="+mn-lt"/>
              </a:endParaRPr>
            </a:p>
          </p:txBody>
        </p:sp>
      </p:grpSp>
      <p:cxnSp>
        <p:nvCxnSpPr>
          <p:cNvPr id="52" name="直接箭头连接符 51"/>
          <p:cNvCxnSpPr/>
          <p:nvPr/>
        </p:nvCxnSpPr>
        <p:spPr>
          <a:xfrm>
            <a:off x="4871720" y="6165215"/>
            <a:ext cx="15119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p:nvPr/>
        </p:nvCxnSpPr>
        <p:spPr>
          <a:xfrm>
            <a:off x="8688070" y="6021070"/>
            <a:ext cx="4324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3" name="矩形标注 52"/>
          <p:cNvSpPr/>
          <p:nvPr/>
        </p:nvSpPr>
        <p:spPr>
          <a:xfrm>
            <a:off x="9399905" y="393700"/>
            <a:ext cx="1870710" cy="958215"/>
          </a:xfrm>
          <a:prstGeom prst="wedgeRectCallout">
            <a:avLst>
              <a:gd name="adj1" fmla="val 1561"/>
              <a:gd name="adj2" fmla="val 121901"/>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Add 4 bytes to the address in R5</a:t>
            </a:r>
            <a:endParaRPr lang="en-US" altLang="zh-CN"/>
          </a:p>
        </p:txBody>
      </p:sp>
      <p:sp>
        <p:nvSpPr>
          <p:cNvPr id="54" name="文本框 18"/>
          <p:cNvSpPr txBox="1"/>
          <p:nvPr/>
        </p:nvSpPr>
        <p:spPr>
          <a:xfrm>
            <a:off x="6456680" y="1268095"/>
            <a:ext cx="2226945" cy="369545"/>
          </a:xfrm>
          <a:prstGeom prst="rect">
            <a:avLst/>
          </a:prstGeom>
          <a:noFill/>
          <a:ln>
            <a:noFill/>
          </a:ln>
        </p:spPr>
        <p:txBody>
          <a:bodyPr wrap="square" rtlCol="0">
            <a:spAutoFit/>
          </a:bodyPr>
          <a:lstStyle/>
          <a:p>
            <a:r>
              <a:rPr lang="en-US" altLang="zh-CN" b="1" dirty="0">
                <a:solidFill>
                  <a:schemeClr val="bg1"/>
                </a:solidFill>
              </a:rPr>
              <a:t>Program Counter (PC)</a:t>
            </a:r>
            <a:endParaRPr lang="en-US" altLang="zh-CN" b="1" dirty="0">
              <a:solidFill>
                <a:schemeClr val="bg1"/>
              </a:solidFill>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mn-lt"/>
              </a:rPr>
              <a:t>Load Word with Offset</a:t>
            </a:r>
            <a:endParaRPr lang="en-US" dirty="0">
              <a:latin typeface="+mn-lt"/>
              <a:cs typeface="+mn-lt"/>
            </a:endParaRPr>
          </a:p>
        </p:txBody>
      </p:sp>
      <p:sp>
        <p:nvSpPr>
          <p:cNvPr id="3" name="Content Placeholder 2"/>
          <p:cNvSpPr>
            <a:spLocks noGrp="1"/>
          </p:cNvSpPr>
          <p:nvPr>
            <p:ph idx="1"/>
          </p:nvPr>
        </p:nvSpPr>
        <p:spPr>
          <a:xfrm>
            <a:off x="609600" y="1340769"/>
            <a:ext cx="10972800" cy="5040560"/>
          </a:xfrm>
        </p:spPr>
        <p:txBody>
          <a:bodyPr/>
          <a:lstStyle/>
          <a:p>
            <a:pPr marL="0" indent="0">
              <a:buNone/>
            </a:pPr>
            <a:r>
              <a:rPr lang="en-US" sz="2800" b="1">
                <a:cs typeface="+mn-lt"/>
              </a:rPr>
              <a:t>An offset can</a:t>
            </a:r>
            <a:endParaRPr lang="en-US" sz="2800" b="1">
              <a:cs typeface="+mn-lt"/>
            </a:endParaRPr>
          </a:p>
          <a:p>
            <a:pPr marL="0" indent="0">
              <a:buNone/>
            </a:pPr>
            <a:r>
              <a:rPr lang="en-US" sz="2800" b="1">
                <a:cs typeface="+mn-lt"/>
              </a:rPr>
              <a:t>be added to</a:t>
            </a:r>
            <a:endParaRPr lang="en-US" sz="2800" b="1">
              <a:cs typeface="+mn-lt"/>
            </a:endParaRPr>
          </a:p>
          <a:p>
            <a:pPr marL="0" indent="0">
              <a:buNone/>
            </a:pPr>
            <a:r>
              <a:rPr lang="en-US" sz="2800" b="1">
                <a:cs typeface="+mn-lt"/>
              </a:rPr>
              <a:t>addresses as</a:t>
            </a:r>
            <a:endParaRPr lang="en-US" sz="2800" b="1">
              <a:cs typeface="+mn-lt"/>
            </a:endParaRPr>
          </a:p>
          <a:p>
            <a:pPr marL="0" indent="0">
              <a:buNone/>
            </a:pPr>
            <a:r>
              <a:rPr lang="en-US" sz="2800" b="1">
                <a:cs typeface="+mn-lt"/>
              </a:rPr>
              <a:t>part of the lw/sw</a:t>
            </a:r>
            <a:endParaRPr lang="en-US" sz="2800" b="1">
              <a:cs typeface="+mn-lt"/>
            </a:endParaRPr>
          </a:p>
          <a:p>
            <a:pPr marL="0" indent="0">
              <a:buNone/>
            </a:pPr>
            <a:r>
              <a:rPr lang="en-US" sz="2800" b="1">
                <a:cs typeface="+mn-lt"/>
              </a:rPr>
              <a:t>instructions.</a:t>
            </a:r>
            <a:endParaRPr lang="en-US" sz="2800" b="1">
              <a:cs typeface="+mn-lt"/>
            </a:endParaRPr>
          </a:p>
          <a:p>
            <a:pPr marL="0" indent="0">
              <a:buNone/>
            </a:pPr>
            <a:endParaRPr lang="en-US" sz="2800" b="1">
              <a:cs typeface="+mn-lt"/>
            </a:endParaRPr>
          </a:p>
          <a:p>
            <a:pPr marL="0" indent="0">
              <a:buNone/>
            </a:pPr>
            <a:r>
              <a:rPr lang="en-US" sz="2800" b="1">
                <a:cs typeface="+mn-lt"/>
              </a:rPr>
              <a:t>lw R6, 4(R5)</a:t>
            </a:r>
            <a:endParaRPr lang="en-US" sz="2800" b="1">
              <a:cs typeface="+mn-lt"/>
            </a:endParaRPr>
          </a:p>
          <a:p>
            <a:pPr marL="0" indent="0">
              <a:buNone/>
            </a:pPr>
            <a:endParaRPr lang="en-US" sz="2800" b="1">
              <a:cs typeface="+mn-lt"/>
            </a:endParaRPr>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latin typeface="+mn-lt"/>
                <a:cs typeface="+mn-lt"/>
              </a:rPr>
            </a:fld>
            <a:endParaRPr lang="en-US" altLang="en-US" dirty="0">
              <a:latin typeface="+mn-lt"/>
              <a:cs typeface="+mn-lt"/>
            </a:endParaRPr>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latin typeface="+mn-lt"/>
                  <a:cs typeface="+mn-lt"/>
                </a:rPr>
                <a:t>      Memory</a:t>
              </a:r>
              <a:endParaRPr lang="en-US" altLang="zh-CN" b="1">
                <a:solidFill>
                  <a:schemeClr val="bg1"/>
                </a:solidFill>
                <a:latin typeface="+mn-lt"/>
                <a:cs typeface="+mn-lt"/>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cs typeface="+mn-lt"/>
                        </a:rPr>
                        <a:t>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b="0">
                          <a:solidFill>
                            <a:schemeClr val="tx1"/>
                          </a:solidFill>
                          <a:cs typeface="+mn-lt"/>
                        </a:rPr>
                        <a:t>addi R5, R0, 12</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4</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lw R6, 4(R5)</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8</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12</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123456789</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16</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999999999</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20</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43205">
                <a:tc>
                  <a:txBody>
                    <a:bodyPr/>
                    <a:lstStyle/>
                    <a:p>
                      <a:pPr algn="dist">
                        <a:lnSpc>
                          <a:spcPct val="60000"/>
                        </a:lnSpc>
                        <a:buNone/>
                      </a:pPr>
                      <a:r>
                        <a:rPr lang="en-US" altLang="zh-CN">
                          <a:solidFill>
                            <a:schemeClr val="tx1"/>
                          </a:solidFill>
                          <a:cs typeface="+mn-lt"/>
                        </a:rPr>
                        <a:t>24</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28</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32</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05473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latin typeface="+mn-lt"/>
                  <a:cs typeface="+mn-lt"/>
                </a:rPr>
                <a:t>      Register File</a:t>
              </a:r>
              <a:endParaRPr lang="en-US" altLang="zh-CN" b="1">
                <a:solidFill>
                  <a:schemeClr val="bg1"/>
                </a:solidFill>
                <a:latin typeface="+mn-lt"/>
                <a:cs typeface="+mn-lt"/>
              </a:endParaRPr>
            </a:p>
          </p:txBody>
        </p:sp>
      </p:grpSp>
      <p:graphicFrame>
        <p:nvGraphicFramePr>
          <p:cNvPr id="15" name="表格 14"/>
          <p:cNvGraphicFramePr/>
          <p:nvPr>
            <p:custDataLst>
              <p:tags r:id="rId2"/>
            </p:custDataLst>
          </p:nvPr>
        </p:nvGraphicFramePr>
        <p:xfrm>
          <a:off x="3725545" y="161099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cs typeface="+mn-lt"/>
                        </a:rPr>
                        <a:t>R0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b="0">
                          <a:solidFill>
                            <a:schemeClr val="tx1"/>
                          </a:solidFill>
                          <a:cs typeface="+mn-lt"/>
                        </a:rPr>
                        <a:t>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cs typeface="+mn-lt"/>
                        </a:rPr>
                        <a:t>R1</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R2</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R3</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R4</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R5</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a:cs typeface="+mn-lt"/>
                        </a:rPr>
                        <a:t>12</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R6</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R7</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R8</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510405"/>
            <a:ext cx="2232660" cy="841375"/>
            <a:chOff x="5291" y="7782"/>
            <a:chExt cx="3516" cy="1325"/>
          </a:xfrm>
        </p:grpSpPr>
        <p:sp>
          <p:nvSpPr>
            <p:cNvPr id="8" name="矩形 7"/>
            <p:cNvSpPr/>
            <p:nvPr/>
          </p:nvSpPr>
          <p:spPr>
            <a:xfrm>
              <a:off x="5291" y="7782"/>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latin typeface="+mn-lt"/>
                  <a:cs typeface="+mn-lt"/>
                </a:rPr>
                <a:t>ALU</a:t>
              </a:r>
              <a:endParaRPr lang="en-US" altLang="zh-CN" sz="2000" b="1">
                <a:solidFill>
                  <a:schemeClr val="bg1"/>
                </a:solidFill>
                <a:latin typeface="+mn-lt"/>
                <a:cs typeface="+mn-lt"/>
              </a:endParaRPr>
            </a:p>
          </p:txBody>
        </p:sp>
        <p:sp>
          <p:nvSpPr>
            <p:cNvPr id="10" name="文本框 9"/>
            <p:cNvSpPr txBox="1"/>
            <p:nvPr/>
          </p:nvSpPr>
          <p:spPr>
            <a:xfrm>
              <a:off x="5554" y="8462"/>
              <a:ext cx="2990" cy="580"/>
            </a:xfrm>
            <a:prstGeom prst="rect">
              <a:avLst/>
            </a:prstGeom>
            <a:solidFill>
              <a:srgbClr val="FFFF00"/>
            </a:solidFill>
            <a:ln>
              <a:solidFill>
                <a:schemeClr val="tx1"/>
              </a:solidFill>
            </a:ln>
          </p:spPr>
          <p:txBody>
            <a:bodyPr wrap="square" rtlCol="0">
              <a:spAutoFit/>
            </a:bodyPr>
            <a:lstStyle/>
            <a:p>
              <a:pPr algn="ctr"/>
              <a:r>
                <a:rPr lang="en-US" altLang="zh-CN">
                  <a:latin typeface="+mn-lt"/>
                  <a:cs typeface="+mn-lt"/>
                </a:rPr>
                <a:t>add</a:t>
              </a:r>
              <a:endParaRPr lang="en-US" altLang="zh-CN">
                <a:latin typeface="+mn-lt"/>
                <a:cs typeface="+mn-lt"/>
              </a:endParaRPr>
            </a:p>
          </p:txBody>
        </p:sp>
      </p:grpSp>
      <p:cxnSp>
        <p:nvCxnSpPr>
          <p:cNvPr id="32" name="直接箭头连接符 31"/>
          <p:cNvCxnSpPr/>
          <p:nvPr/>
        </p:nvCxnSpPr>
        <p:spPr>
          <a:xfrm>
            <a:off x="5088890" y="413321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a:endCxn id="13" idx="1"/>
          </p:cNvCxnSpPr>
          <p:nvPr/>
        </p:nvCxnSpPr>
        <p:spPr>
          <a:xfrm rot="16200000" flipV="1">
            <a:off x="2447290" y="3720465"/>
            <a:ext cx="3550285" cy="1297305"/>
          </a:xfrm>
          <a:prstGeom prst="bentConnector4">
            <a:avLst>
              <a:gd name="adj1" fmla="val -1341"/>
              <a:gd name="adj2" fmla="val 118355"/>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71720" y="5300980"/>
            <a:ext cx="0" cy="936625"/>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15036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735955" y="1268095"/>
            <a:ext cx="3384550" cy="3663367"/>
            <a:chOff x="9033" y="1997"/>
            <a:chExt cx="5330" cy="6394"/>
          </a:xfrm>
        </p:grpSpPr>
        <p:cxnSp>
          <p:nvCxnSpPr>
            <p:cNvPr id="29" name="直接箭头连接符 28"/>
            <p:cNvCxnSpPr>
              <a:stCxn id="25" idx="2"/>
              <a:endCxn id="27" idx="0"/>
            </p:cNvCxnSpPr>
            <p:nvPr/>
          </p:nvCxnSpPr>
          <p:spPr>
            <a:xfrm>
              <a:off x="11885" y="5040"/>
              <a:ext cx="11" cy="104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9033" y="1997"/>
              <a:ext cx="5330" cy="6394"/>
              <a:chOff x="9033" y="1997"/>
              <a:chExt cx="5330" cy="6394"/>
            </a:xfrm>
          </p:grpSpPr>
          <p:grpSp>
            <p:nvGrpSpPr>
              <p:cNvPr id="17" name="组合 16"/>
              <p:cNvGrpSpPr/>
              <p:nvPr/>
            </p:nvGrpSpPr>
            <p:grpSpPr>
              <a:xfrm>
                <a:off x="9941" y="1997"/>
                <a:ext cx="3754" cy="1467"/>
                <a:chOff x="5291" y="7895"/>
                <a:chExt cx="3754" cy="1467"/>
              </a:xfrm>
            </p:grpSpPr>
            <p:sp>
              <p:nvSpPr>
                <p:cNvPr id="18" name="矩形 17"/>
                <p:cNvSpPr/>
                <p:nvPr/>
              </p:nvSpPr>
              <p:spPr>
                <a:xfrm>
                  <a:off x="5291" y="7895"/>
                  <a:ext cx="3754" cy="1467"/>
                </a:xfrm>
                <a:prstGeom prst="rect">
                  <a:avLst/>
                </a:prstGeom>
                <a:solidFill>
                  <a:srgbClr val="C0000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20" name="文本框 19"/>
                <p:cNvSpPr txBox="1"/>
                <p:nvPr/>
              </p:nvSpPr>
              <p:spPr>
                <a:xfrm>
                  <a:off x="5600" y="8635"/>
                  <a:ext cx="3247" cy="643"/>
                </a:xfrm>
                <a:prstGeom prst="rect">
                  <a:avLst/>
                </a:prstGeom>
                <a:solidFill>
                  <a:schemeClr val="bg1"/>
                </a:solidFill>
                <a:ln>
                  <a:solidFill>
                    <a:schemeClr val="accent1">
                      <a:alpha val="20000"/>
                    </a:schemeClr>
                  </a:solidFill>
                </a:ln>
              </p:spPr>
              <p:txBody>
                <a:bodyPr wrap="square" rtlCol="0">
                  <a:spAutoFit/>
                </a:bodyPr>
                <a:lstStyle/>
                <a:p>
                  <a:r>
                    <a:rPr lang="en-US" altLang="zh-CN">
                      <a:latin typeface="+mn-lt"/>
                      <a:cs typeface="+mn-lt"/>
                    </a:rPr>
                    <a:t>                 4</a:t>
                  </a:r>
                  <a:endParaRPr lang="en-US" altLang="zh-CN">
                    <a:latin typeface="+mn-lt"/>
                    <a:cs typeface="+mn-lt"/>
                  </a:endParaRPr>
                </a:p>
              </p:txBody>
            </p:sp>
          </p:grpSp>
          <p:cxnSp>
            <p:nvCxnSpPr>
              <p:cNvPr id="21" name="直接箭头连接符 20"/>
              <p:cNvCxnSpPr/>
              <p:nvPr/>
            </p:nvCxnSpPr>
            <p:spPr>
              <a:xfrm flipV="1">
                <a:off x="13683" y="2791"/>
                <a:ext cx="680" cy="1"/>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952" y="3819"/>
                <a:ext cx="3816" cy="1467"/>
                <a:chOff x="5291" y="7895"/>
                <a:chExt cx="3816" cy="1467"/>
              </a:xfrm>
            </p:grpSpPr>
            <p:sp>
              <p:nvSpPr>
                <p:cNvPr id="23" name="矩形 22"/>
                <p:cNvSpPr/>
                <p:nvPr/>
              </p:nvSpPr>
              <p:spPr>
                <a:xfrm>
                  <a:off x="5291" y="7895"/>
                  <a:ext cx="3754" cy="1467"/>
                </a:xfrm>
                <a:prstGeom prst="rect">
                  <a:avLst/>
                </a:prstGeom>
                <a:solidFill>
                  <a:srgbClr val="C0000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24" name="文本框 23"/>
                <p:cNvSpPr txBox="1"/>
                <p:nvPr/>
              </p:nvSpPr>
              <p:spPr>
                <a:xfrm>
                  <a:off x="5437" y="7895"/>
                  <a:ext cx="3670" cy="696"/>
                </a:xfrm>
                <a:prstGeom prst="rect">
                  <a:avLst/>
                </a:prstGeom>
                <a:noFill/>
                <a:ln>
                  <a:noFill/>
                </a:ln>
              </p:spPr>
              <p:txBody>
                <a:bodyPr wrap="square" rtlCol="0">
                  <a:spAutoFit/>
                </a:bodyPr>
                <a:lstStyle/>
                <a:p>
                  <a:pPr algn="ctr"/>
                  <a:r>
                    <a:rPr lang="en-US" altLang="zh-CN" sz="2000" b="1" dirty="0">
                      <a:solidFill>
                        <a:schemeClr val="bg1"/>
                      </a:solidFill>
                      <a:latin typeface="+mn-lt"/>
                      <a:cs typeface="+mn-lt"/>
                    </a:rPr>
                    <a:t>Instruction</a:t>
                  </a:r>
                  <a:endParaRPr lang="en-US" altLang="zh-CN" sz="2000" b="1" dirty="0">
                    <a:solidFill>
                      <a:schemeClr val="bg1"/>
                    </a:solidFill>
                    <a:latin typeface="+mn-lt"/>
                    <a:cs typeface="+mn-lt"/>
                  </a:endParaRPr>
                </a:p>
              </p:txBody>
            </p:sp>
            <p:sp>
              <p:nvSpPr>
                <p:cNvPr id="25" name="文本框 24"/>
                <p:cNvSpPr txBox="1"/>
                <p:nvPr/>
              </p:nvSpPr>
              <p:spPr>
                <a:xfrm>
                  <a:off x="5600" y="8635"/>
                  <a:ext cx="3247" cy="481"/>
                </a:xfrm>
                <a:prstGeom prst="rect">
                  <a:avLst/>
                </a:prstGeom>
                <a:solidFill>
                  <a:srgbClr val="FFFF00"/>
                </a:solidFill>
                <a:ln>
                  <a:solidFill>
                    <a:schemeClr val="accent1">
                      <a:alpha val="20000"/>
                    </a:schemeClr>
                  </a:solidFill>
                </a:ln>
              </p:spPr>
              <p:txBody>
                <a:bodyPr wrap="square" rtlCol="0">
                  <a:spAutoFit/>
                </a:bodyPr>
                <a:lstStyle/>
                <a:p>
                  <a:pPr algn="ctr">
                    <a:lnSpc>
                      <a:spcPct val="60000"/>
                    </a:lnSpc>
                    <a:buNone/>
                  </a:pPr>
                  <a:r>
                    <a:rPr lang="en-US" altLang="zh-CN" sz="2000">
                      <a:latin typeface="+mn-lt"/>
                      <a:cs typeface="+mn-lt"/>
                      <a:sym typeface="+mn-ea"/>
                    </a:rPr>
                    <a:t>lw R6, 4(R5)</a:t>
                  </a:r>
                  <a:endParaRPr lang="en-US" altLang="zh-CN" sz="2000">
                    <a:latin typeface="+mn-lt"/>
                    <a:cs typeface="+mn-lt"/>
                    <a:sym typeface="+mn-ea"/>
                  </a:endParaRPr>
                </a:p>
              </p:txBody>
            </p:sp>
          </p:grpSp>
          <p:cxnSp>
            <p:nvCxnSpPr>
              <p:cNvPr id="26" name="直接箭头连接符 25"/>
              <p:cNvCxnSpPr/>
              <p:nvPr/>
            </p:nvCxnSpPr>
            <p:spPr>
              <a:xfrm flipH="1">
                <a:off x="13675" y="4494"/>
                <a:ext cx="680" cy="26"/>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10478" y="6080"/>
                <a:ext cx="2835" cy="1473"/>
              </a:xfrm>
              <a:prstGeom prst="ellipse">
                <a:avLst/>
              </a:prstGeom>
              <a:solidFill>
                <a:srgbClr val="C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cs typeface="+mn-lt"/>
                  </a:rPr>
                  <a:t>Control</a:t>
                </a:r>
                <a:endParaRPr lang="en-US" altLang="zh-CN" sz="2000" b="1" dirty="0">
                  <a:cs typeface="+mn-lt"/>
                </a:endParaRPr>
              </a:p>
              <a:p>
                <a:pPr algn="ctr"/>
                <a:r>
                  <a:rPr lang="en-US" altLang="zh-CN" sz="2000" b="1" dirty="0">
                    <a:cs typeface="+mn-lt"/>
                  </a:rPr>
                  <a:t>Logic</a:t>
                </a:r>
                <a:endParaRPr lang="en-US" altLang="zh-CN" sz="2000" b="1" dirty="0">
                  <a:cs typeface="+mn-lt"/>
                </a:endParaRPr>
              </a:p>
            </p:txBody>
          </p:sp>
          <p:cxnSp>
            <p:nvCxnSpPr>
              <p:cNvPr id="28" name="直接箭头连接符 27"/>
              <p:cNvCxnSpPr>
                <a:stCxn id="27" idx="3"/>
                <a:endCxn id="8" idx="3"/>
              </p:cNvCxnSpPr>
              <p:nvPr/>
            </p:nvCxnSpPr>
            <p:spPr>
              <a:xfrm flipH="1">
                <a:off x="9145" y="7337"/>
                <a:ext cx="1748" cy="1054"/>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9033" y="5657"/>
                <a:ext cx="1860" cy="639"/>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9940" y="2731"/>
                <a:ext cx="537" cy="437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cxnSp>
        <p:nvCxnSpPr>
          <p:cNvPr id="43" name="直接箭头连接符 42"/>
          <p:cNvCxnSpPr/>
          <p:nvPr/>
        </p:nvCxnSpPr>
        <p:spPr>
          <a:xfrm>
            <a:off x="4871720" y="5517515"/>
            <a:ext cx="1490345" cy="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a:stCxn id="40" idx="3"/>
          </p:cNvCxnSpPr>
          <p:nvPr/>
        </p:nvCxnSpPr>
        <p:spPr>
          <a:xfrm flipV="1">
            <a:off x="8716010" y="5179060"/>
            <a:ext cx="374650" cy="635"/>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6362065" y="4765675"/>
            <a:ext cx="2353945" cy="828040"/>
            <a:chOff x="10019" y="8409"/>
            <a:chExt cx="3754" cy="1467"/>
          </a:xfrm>
        </p:grpSpPr>
        <p:sp>
          <p:nvSpPr>
            <p:cNvPr id="40" name="矩形 39"/>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41" name="文本框 40"/>
            <p:cNvSpPr txBox="1"/>
            <p:nvPr/>
          </p:nvSpPr>
          <p:spPr>
            <a:xfrm>
              <a:off x="10246" y="8409"/>
              <a:ext cx="3507" cy="707"/>
            </a:xfrm>
            <a:prstGeom prst="rect">
              <a:avLst/>
            </a:prstGeom>
            <a:solidFill>
              <a:srgbClr val="7030A0"/>
            </a:solidFill>
            <a:ln>
              <a:solidFill>
                <a:schemeClr val="accent1">
                  <a:alpha val="20000"/>
                </a:schemeClr>
              </a:solidFill>
            </a:ln>
          </p:spPr>
          <p:txBody>
            <a:bodyPr wrap="square" rtlCol="0">
              <a:spAutoFit/>
            </a:bodyPr>
            <a:lstStyle/>
            <a:p>
              <a:r>
                <a:rPr lang="en-US" altLang="zh-CN" sz="2000" b="1">
                  <a:solidFill>
                    <a:schemeClr val="bg1"/>
                  </a:solidFill>
                  <a:latin typeface="+mn-lt"/>
                  <a:cs typeface="+mn-lt"/>
                </a:rPr>
                <a:t>Memory Address</a:t>
              </a:r>
              <a:endParaRPr lang="en-US" altLang="zh-CN" sz="2000" b="1">
                <a:solidFill>
                  <a:schemeClr val="bg1"/>
                </a:solidFill>
                <a:latin typeface="+mn-lt"/>
                <a:cs typeface="+mn-lt"/>
              </a:endParaRPr>
            </a:p>
          </p:txBody>
        </p:sp>
        <p:sp>
          <p:nvSpPr>
            <p:cNvPr id="42" name="文本框 41"/>
            <p:cNvSpPr txBox="1"/>
            <p:nvPr/>
          </p:nvSpPr>
          <p:spPr>
            <a:xfrm>
              <a:off x="10328" y="9149"/>
              <a:ext cx="3247" cy="653"/>
            </a:xfrm>
            <a:prstGeom prst="rect">
              <a:avLst/>
            </a:prstGeom>
            <a:solidFill>
              <a:srgbClr val="FFFF00"/>
            </a:solidFill>
            <a:ln>
              <a:solidFill>
                <a:schemeClr val="accent1">
                  <a:alpha val="20000"/>
                </a:schemeClr>
              </a:solidFill>
            </a:ln>
          </p:spPr>
          <p:txBody>
            <a:bodyPr wrap="square" rtlCol="0">
              <a:spAutoFit/>
            </a:bodyPr>
            <a:lstStyle/>
            <a:p>
              <a:pPr algn="ctr"/>
              <a:r>
                <a:rPr lang="en-US" altLang="zh-CN">
                  <a:latin typeface="+mn-lt"/>
                  <a:cs typeface="+mn-lt"/>
                </a:rPr>
                <a:t>16  </a:t>
              </a:r>
              <a:endParaRPr lang="en-US" altLang="zh-CN">
                <a:latin typeface="+mn-lt"/>
                <a:cs typeface="+mn-lt"/>
              </a:endParaRPr>
            </a:p>
          </p:txBody>
        </p:sp>
      </p:grpSp>
      <p:grpSp>
        <p:nvGrpSpPr>
          <p:cNvPr id="47" name="组合 46"/>
          <p:cNvGrpSpPr/>
          <p:nvPr/>
        </p:nvGrpSpPr>
        <p:grpSpPr>
          <a:xfrm>
            <a:off x="6383655" y="5791835"/>
            <a:ext cx="2362200" cy="820420"/>
            <a:chOff x="10019" y="8409"/>
            <a:chExt cx="3754" cy="1467"/>
          </a:xfrm>
        </p:grpSpPr>
        <p:sp>
          <p:nvSpPr>
            <p:cNvPr id="48" name="矩形 47"/>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49" name="文本框 48"/>
            <p:cNvSpPr txBox="1"/>
            <p:nvPr/>
          </p:nvSpPr>
          <p:spPr>
            <a:xfrm>
              <a:off x="10246" y="8409"/>
              <a:ext cx="3507" cy="713"/>
            </a:xfrm>
            <a:prstGeom prst="rect">
              <a:avLst/>
            </a:prstGeom>
            <a:solidFill>
              <a:srgbClr val="7030A0"/>
            </a:solidFill>
            <a:ln>
              <a:solidFill>
                <a:schemeClr val="accent1">
                  <a:alpha val="20000"/>
                </a:schemeClr>
              </a:solidFill>
            </a:ln>
          </p:spPr>
          <p:txBody>
            <a:bodyPr wrap="square" rtlCol="0">
              <a:spAutoFit/>
            </a:bodyPr>
            <a:lstStyle/>
            <a:p>
              <a:r>
                <a:rPr lang="en-US" altLang="zh-CN" sz="2000" b="1" dirty="0">
                  <a:solidFill>
                    <a:schemeClr val="bg1"/>
                  </a:solidFill>
                  <a:latin typeface="+mn-lt"/>
                  <a:cs typeface="+mn-lt"/>
                </a:rPr>
                <a:t>     Data</a:t>
              </a:r>
              <a:endParaRPr lang="en-US" altLang="zh-CN" sz="2000" b="1" dirty="0">
                <a:solidFill>
                  <a:schemeClr val="bg1"/>
                </a:solidFill>
                <a:latin typeface="+mn-lt"/>
                <a:cs typeface="+mn-lt"/>
              </a:endParaRPr>
            </a:p>
          </p:txBody>
        </p:sp>
        <p:sp>
          <p:nvSpPr>
            <p:cNvPr id="50" name="文本框 49"/>
            <p:cNvSpPr txBox="1"/>
            <p:nvPr/>
          </p:nvSpPr>
          <p:spPr>
            <a:xfrm>
              <a:off x="10328" y="9149"/>
              <a:ext cx="3247" cy="659"/>
            </a:xfrm>
            <a:prstGeom prst="rect">
              <a:avLst/>
            </a:prstGeom>
            <a:solidFill>
              <a:schemeClr val="bg1"/>
            </a:solidFill>
            <a:ln>
              <a:solidFill>
                <a:schemeClr val="accent1">
                  <a:alpha val="20000"/>
                </a:schemeClr>
              </a:solidFill>
            </a:ln>
          </p:spPr>
          <p:txBody>
            <a:bodyPr wrap="square" rtlCol="0">
              <a:spAutoFit/>
            </a:bodyPr>
            <a:lstStyle/>
            <a:p>
              <a:pPr algn="ctr"/>
              <a:r>
                <a:rPr lang="en-US" altLang="zh-CN">
                  <a:latin typeface="+mn-lt"/>
                  <a:cs typeface="+mn-lt"/>
                </a:rPr>
                <a:t> </a:t>
              </a:r>
              <a:endParaRPr lang="en-US" altLang="zh-CN">
                <a:latin typeface="+mn-lt"/>
                <a:cs typeface="+mn-lt"/>
              </a:endParaRPr>
            </a:p>
          </p:txBody>
        </p:sp>
      </p:grpSp>
      <p:cxnSp>
        <p:nvCxnSpPr>
          <p:cNvPr id="52" name="直接箭头连接符 51"/>
          <p:cNvCxnSpPr/>
          <p:nvPr/>
        </p:nvCxnSpPr>
        <p:spPr>
          <a:xfrm>
            <a:off x="4871720" y="6165215"/>
            <a:ext cx="15119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p:nvPr/>
        </p:nvCxnSpPr>
        <p:spPr>
          <a:xfrm>
            <a:off x="8688070" y="6021070"/>
            <a:ext cx="4324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3" name="矩形标注 52"/>
          <p:cNvSpPr/>
          <p:nvPr/>
        </p:nvSpPr>
        <p:spPr>
          <a:xfrm>
            <a:off x="9399905" y="393700"/>
            <a:ext cx="1870710" cy="958215"/>
          </a:xfrm>
          <a:prstGeom prst="wedgeRectCallout">
            <a:avLst>
              <a:gd name="adj1" fmla="val 1561"/>
              <a:gd name="adj2" fmla="val 121901"/>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Add 4 bytes to the address in R5</a:t>
            </a:r>
            <a:endParaRPr lang="en-US" altLang="zh-CN"/>
          </a:p>
        </p:txBody>
      </p:sp>
      <p:cxnSp>
        <p:nvCxnSpPr>
          <p:cNvPr id="39" name="直接箭头连接符 38"/>
          <p:cNvCxnSpPr>
            <a:stCxn id="27" idx="1"/>
          </p:cNvCxnSpPr>
          <p:nvPr/>
        </p:nvCxnSpPr>
        <p:spPr>
          <a:xfrm flipH="1" flipV="1">
            <a:off x="5808345" y="3357245"/>
            <a:ext cx="1108710" cy="374015"/>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a:stCxn id="27" idx="3"/>
          </p:cNvCxnSpPr>
          <p:nvPr/>
        </p:nvCxnSpPr>
        <p:spPr>
          <a:xfrm flipH="1">
            <a:off x="5808345" y="4327525"/>
            <a:ext cx="1108710" cy="541655"/>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59" name="椭圆 58"/>
          <p:cNvSpPr/>
          <p:nvPr/>
        </p:nvSpPr>
        <p:spPr>
          <a:xfrm>
            <a:off x="4672965" y="2792730"/>
            <a:ext cx="378460" cy="360045"/>
          </a:xfrm>
          <a:prstGeom prst="ellipse">
            <a:avLst/>
          </a:prstGeom>
          <a:noFill/>
          <a:ln w="38100">
            <a:solidFill>
              <a:srgbClr val="FFC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4" name="直接箭头连接符 53"/>
          <p:cNvCxnSpPr>
            <a:stCxn id="59" idx="4"/>
          </p:cNvCxnSpPr>
          <p:nvPr/>
        </p:nvCxnSpPr>
        <p:spPr>
          <a:xfrm flipH="1">
            <a:off x="4368165" y="3152775"/>
            <a:ext cx="494030" cy="1356360"/>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p:nvPr/>
        </p:nvCxnSpPr>
        <p:spPr>
          <a:xfrm flipH="1">
            <a:off x="5088255" y="3033395"/>
            <a:ext cx="2493645" cy="147574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6" name="直接箭头连接符 55"/>
          <p:cNvCxnSpPr/>
          <p:nvPr/>
        </p:nvCxnSpPr>
        <p:spPr>
          <a:xfrm>
            <a:off x="4871720" y="5517515"/>
            <a:ext cx="1490345" cy="0"/>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a:endCxn id="25" idx="3"/>
          </p:cNvCxnSpPr>
          <p:nvPr/>
        </p:nvCxnSpPr>
        <p:spPr>
          <a:xfrm flipH="1">
            <a:off x="8577580" y="2179320"/>
            <a:ext cx="1223645" cy="694690"/>
          </a:xfrm>
          <a:prstGeom prst="straightConnector1">
            <a:avLst/>
          </a:prstGeom>
          <a:ln w="285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60" name="文本框 18"/>
          <p:cNvSpPr txBox="1"/>
          <p:nvPr/>
        </p:nvSpPr>
        <p:spPr>
          <a:xfrm>
            <a:off x="6456680" y="1268095"/>
            <a:ext cx="2226945" cy="369545"/>
          </a:xfrm>
          <a:prstGeom prst="rect">
            <a:avLst/>
          </a:prstGeom>
          <a:noFill/>
          <a:ln>
            <a:noFill/>
          </a:ln>
        </p:spPr>
        <p:txBody>
          <a:bodyPr wrap="square" rtlCol="0">
            <a:spAutoFit/>
          </a:bodyPr>
          <a:lstStyle/>
          <a:p>
            <a:r>
              <a:rPr lang="en-US" altLang="zh-CN" b="1" dirty="0">
                <a:solidFill>
                  <a:schemeClr val="bg1"/>
                </a:solidFill>
              </a:rPr>
              <a:t>Program Counter (PC)</a:t>
            </a:r>
            <a:endParaRPr lang="en-US" altLang="zh-CN" b="1" dirty="0">
              <a:solidFill>
                <a:schemeClr val="bg1"/>
              </a:solidFill>
            </a:endParaRPr>
          </a:p>
        </p:txBody>
      </p:sp>
      <p:sp>
        <p:nvSpPr>
          <p:cNvPr id="61" name="椭圆 56"/>
          <p:cNvSpPr/>
          <p:nvPr/>
        </p:nvSpPr>
        <p:spPr>
          <a:xfrm>
            <a:off x="7485743" y="2694402"/>
            <a:ext cx="378460" cy="360045"/>
          </a:xfrm>
          <a:prstGeom prst="ellipse">
            <a:avLst/>
          </a:prstGeom>
          <a:noFill/>
          <a:ln w="38100">
            <a:solidFill>
              <a:srgbClr val="92D05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Freeform: Shape 61"/>
          <p:cNvSpPr/>
          <p:nvPr/>
        </p:nvSpPr>
        <p:spPr>
          <a:xfrm>
            <a:off x="5504815" y="2997930"/>
            <a:ext cx="2124790" cy="1656081"/>
          </a:xfrm>
          <a:custGeom>
            <a:avLst/>
            <a:gdLst>
              <a:gd name="connsiteX0" fmla="*/ 2915920 w 2941320"/>
              <a:gd name="connsiteY0" fmla="*/ 0 h 1757680"/>
              <a:gd name="connsiteX1" fmla="*/ 2921000 w 2941320"/>
              <a:gd name="connsiteY1" fmla="*/ 35560 h 1757680"/>
              <a:gd name="connsiteX2" fmla="*/ 2931160 w 2941320"/>
              <a:gd name="connsiteY2" fmla="*/ 137160 h 1757680"/>
              <a:gd name="connsiteX3" fmla="*/ 2941320 w 2941320"/>
              <a:gd name="connsiteY3" fmla="*/ 182880 h 1757680"/>
              <a:gd name="connsiteX4" fmla="*/ 2936240 w 2941320"/>
              <a:gd name="connsiteY4" fmla="*/ 441960 h 1757680"/>
              <a:gd name="connsiteX5" fmla="*/ 2926080 w 2941320"/>
              <a:gd name="connsiteY5" fmla="*/ 482600 h 1757680"/>
              <a:gd name="connsiteX6" fmla="*/ 2921000 w 2941320"/>
              <a:gd name="connsiteY6" fmla="*/ 518160 h 1757680"/>
              <a:gd name="connsiteX7" fmla="*/ 2910840 w 2941320"/>
              <a:gd name="connsiteY7" fmla="*/ 680720 h 1757680"/>
              <a:gd name="connsiteX8" fmla="*/ 2870200 w 2941320"/>
              <a:gd name="connsiteY8" fmla="*/ 838200 h 1757680"/>
              <a:gd name="connsiteX9" fmla="*/ 2829560 w 2941320"/>
              <a:gd name="connsiteY9" fmla="*/ 848360 h 1757680"/>
              <a:gd name="connsiteX10" fmla="*/ 2748280 w 2941320"/>
              <a:gd name="connsiteY10" fmla="*/ 863600 h 1757680"/>
              <a:gd name="connsiteX11" fmla="*/ 2722880 w 2941320"/>
              <a:gd name="connsiteY11" fmla="*/ 873760 h 1757680"/>
              <a:gd name="connsiteX12" fmla="*/ 2697480 w 2941320"/>
              <a:gd name="connsiteY12" fmla="*/ 878840 h 1757680"/>
              <a:gd name="connsiteX13" fmla="*/ 2667000 w 2941320"/>
              <a:gd name="connsiteY13" fmla="*/ 889000 h 1757680"/>
              <a:gd name="connsiteX14" fmla="*/ 2646680 w 2941320"/>
              <a:gd name="connsiteY14" fmla="*/ 894080 h 1757680"/>
              <a:gd name="connsiteX15" fmla="*/ 2621280 w 2941320"/>
              <a:gd name="connsiteY15" fmla="*/ 904240 h 1757680"/>
              <a:gd name="connsiteX16" fmla="*/ 2575560 w 2941320"/>
              <a:gd name="connsiteY16" fmla="*/ 909320 h 1757680"/>
              <a:gd name="connsiteX17" fmla="*/ 2468880 w 2941320"/>
              <a:gd name="connsiteY17" fmla="*/ 939800 h 1757680"/>
              <a:gd name="connsiteX18" fmla="*/ 2453640 w 2941320"/>
              <a:gd name="connsiteY18" fmla="*/ 944880 h 1757680"/>
              <a:gd name="connsiteX19" fmla="*/ 2428240 w 2941320"/>
              <a:gd name="connsiteY19" fmla="*/ 955040 h 1757680"/>
              <a:gd name="connsiteX20" fmla="*/ 2357120 w 2941320"/>
              <a:gd name="connsiteY20" fmla="*/ 970280 h 1757680"/>
              <a:gd name="connsiteX21" fmla="*/ 2331720 w 2941320"/>
              <a:gd name="connsiteY21" fmla="*/ 980440 h 1757680"/>
              <a:gd name="connsiteX22" fmla="*/ 2311400 w 2941320"/>
              <a:gd name="connsiteY22" fmla="*/ 990600 h 1757680"/>
              <a:gd name="connsiteX23" fmla="*/ 2235200 w 2941320"/>
              <a:gd name="connsiteY23" fmla="*/ 1010920 h 1757680"/>
              <a:gd name="connsiteX24" fmla="*/ 2219960 w 2941320"/>
              <a:gd name="connsiteY24" fmla="*/ 1021080 h 1757680"/>
              <a:gd name="connsiteX25" fmla="*/ 2189480 w 2941320"/>
              <a:gd name="connsiteY25" fmla="*/ 1026160 h 1757680"/>
              <a:gd name="connsiteX26" fmla="*/ 2148840 w 2941320"/>
              <a:gd name="connsiteY26" fmla="*/ 1036320 h 1757680"/>
              <a:gd name="connsiteX27" fmla="*/ 2123440 w 2941320"/>
              <a:gd name="connsiteY27" fmla="*/ 1046480 h 1757680"/>
              <a:gd name="connsiteX28" fmla="*/ 2082800 w 2941320"/>
              <a:gd name="connsiteY28" fmla="*/ 1056640 h 1757680"/>
              <a:gd name="connsiteX29" fmla="*/ 2037080 w 2941320"/>
              <a:gd name="connsiteY29" fmla="*/ 1076960 h 1757680"/>
              <a:gd name="connsiteX30" fmla="*/ 1986280 w 2941320"/>
              <a:gd name="connsiteY30" fmla="*/ 1087120 h 1757680"/>
              <a:gd name="connsiteX31" fmla="*/ 1960880 w 2941320"/>
              <a:gd name="connsiteY31" fmla="*/ 1097280 h 1757680"/>
              <a:gd name="connsiteX32" fmla="*/ 1920240 w 2941320"/>
              <a:gd name="connsiteY32" fmla="*/ 1107440 h 1757680"/>
              <a:gd name="connsiteX33" fmla="*/ 1661160 w 2941320"/>
              <a:gd name="connsiteY33" fmla="*/ 1193800 h 1757680"/>
              <a:gd name="connsiteX34" fmla="*/ 1620520 w 2941320"/>
              <a:gd name="connsiteY34" fmla="*/ 1203960 h 1757680"/>
              <a:gd name="connsiteX35" fmla="*/ 1554480 w 2941320"/>
              <a:gd name="connsiteY35" fmla="*/ 1209040 h 1757680"/>
              <a:gd name="connsiteX36" fmla="*/ 1214120 w 2941320"/>
              <a:gd name="connsiteY36" fmla="*/ 1295400 h 1757680"/>
              <a:gd name="connsiteX37" fmla="*/ 1198880 w 2941320"/>
              <a:gd name="connsiteY37" fmla="*/ 1305560 h 1757680"/>
              <a:gd name="connsiteX38" fmla="*/ 1117600 w 2941320"/>
              <a:gd name="connsiteY38" fmla="*/ 1325880 h 1757680"/>
              <a:gd name="connsiteX39" fmla="*/ 1092200 w 2941320"/>
              <a:gd name="connsiteY39" fmla="*/ 1336040 h 1757680"/>
              <a:gd name="connsiteX40" fmla="*/ 1026160 w 2941320"/>
              <a:gd name="connsiteY40" fmla="*/ 1356360 h 1757680"/>
              <a:gd name="connsiteX41" fmla="*/ 995680 w 2941320"/>
              <a:gd name="connsiteY41" fmla="*/ 1361440 h 1757680"/>
              <a:gd name="connsiteX42" fmla="*/ 914400 w 2941320"/>
              <a:gd name="connsiteY42" fmla="*/ 1391920 h 1757680"/>
              <a:gd name="connsiteX43" fmla="*/ 894080 w 2941320"/>
              <a:gd name="connsiteY43" fmla="*/ 1402080 h 1757680"/>
              <a:gd name="connsiteX44" fmla="*/ 868680 w 2941320"/>
              <a:gd name="connsiteY44" fmla="*/ 1407160 h 1757680"/>
              <a:gd name="connsiteX45" fmla="*/ 822960 w 2941320"/>
              <a:gd name="connsiteY45" fmla="*/ 1427480 h 1757680"/>
              <a:gd name="connsiteX46" fmla="*/ 792480 w 2941320"/>
              <a:gd name="connsiteY46" fmla="*/ 1447800 h 1757680"/>
              <a:gd name="connsiteX47" fmla="*/ 736600 w 2941320"/>
              <a:gd name="connsiteY47" fmla="*/ 1463040 h 1757680"/>
              <a:gd name="connsiteX48" fmla="*/ 629920 w 2941320"/>
              <a:gd name="connsiteY48" fmla="*/ 1513840 h 1757680"/>
              <a:gd name="connsiteX49" fmla="*/ 599440 w 2941320"/>
              <a:gd name="connsiteY49" fmla="*/ 1534160 h 1757680"/>
              <a:gd name="connsiteX50" fmla="*/ 553720 w 2941320"/>
              <a:gd name="connsiteY50" fmla="*/ 1549400 h 1757680"/>
              <a:gd name="connsiteX51" fmla="*/ 177800 w 2941320"/>
              <a:gd name="connsiteY51" fmla="*/ 1701800 h 1757680"/>
              <a:gd name="connsiteX52" fmla="*/ 121920 w 2941320"/>
              <a:gd name="connsiteY52" fmla="*/ 1717040 h 1757680"/>
              <a:gd name="connsiteX53" fmla="*/ 76200 w 2941320"/>
              <a:gd name="connsiteY53" fmla="*/ 1732280 h 1757680"/>
              <a:gd name="connsiteX54" fmla="*/ 55880 w 2941320"/>
              <a:gd name="connsiteY54" fmla="*/ 1742440 h 1757680"/>
              <a:gd name="connsiteX55" fmla="*/ 30480 w 2941320"/>
              <a:gd name="connsiteY55" fmla="*/ 1752600 h 1757680"/>
              <a:gd name="connsiteX56" fmla="*/ 0 w 2941320"/>
              <a:gd name="connsiteY56" fmla="*/ 1757680 h 1757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941320" h="1757680">
                <a:moveTo>
                  <a:pt x="2915920" y="0"/>
                </a:moveTo>
                <a:cubicBezTo>
                  <a:pt x="2917613" y="11853"/>
                  <a:pt x="2919678" y="23660"/>
                  <a:pt x="2921000" y="35560"/>
                </a:cubicBezTo>
                <a:cubicBezTo>
                  <a:pt x="2924759" y="69387"/>
                  <a:pt x="2926509" y="103444"/>
                  <a:pt x="2931160" y="137160"/>
                </a:cubicBezTo>
                <a:cubicBezTo>
                  <a:pt x="2933293" y="152625"/>
                  <a:pt x="2937933" y="167640"/>
                  <a:pt x="2941320" y="182880"/>
                </a:cubicBezTo>
                <a:cubicBezTo>
                  <a:pt x="2939627" y="269240"/>
                  <a:pt x="2940626" y="355695"/>
                  <a:pt x="2936240" y="441960"/>
                </a:cubicBezTo>
                <a:cubicBezTo>
                  <a:pt x="2935531" y="455906"/>
                  <a:pt x="2928818" y="468908"/>
                  <a:pt x="2926080" y="482600"/>
                </a:cubicBezTo>
                <a:cubicBezTo>
                  <a:pt x="2923732" y="494341"/>
                  <a:pt x="2922693" y="506307"/>
                  <a:pt x="2921000" y="518160"/>
                </a:cubicBezTo>
                <a:cubicBezTo>
                  <a:pt x="2917613" y="572347"/>
                  <a:pt x="2913908" y="626514"/>
                  <a:pt x="2910840" y="680720"/>
                </a:cubicBezTo>
                <a:cubicBezTo>
                  <a:pt x="2907171" y="745531"/>
                  <a:pt x="2924785" y="794532"/>
                  <a:pt x="2870200" y="838200"/>
                </a:cubicBezTo>
                <a:cubicBezTo>
                  <a:pt x="2859296" y="846923"/>
                  <a:pt x="2843107" y="844973"/>
                  <a:pt x="2829560" y="848360"/>
                </a:cubicBezTo>
                <a:cubicBezTo>
                  <a:pt x="2792370" y="873154"/>
                  <a:pt x="2833353" y="849421"/>
                  <a:pt x="2748280" y="863600"/>
                </a:cubicBezTo>
                <a:cubicBezTo>
                  <a:pt x="2739285" y="865099"/>
                  <a:pt x="2731614" y="871140"/>
                  <a:pt x="2722880" y="873760"/>
                </a:cubicBezTo>
                <a:cubicBezTo>
                  <a:pt x="2714610" y="876241"/>
                  <a:pt x="2705810" y="876568"/>
                  <a:pt x="2697480" y="878840"/>
                </a:cubicBezTo>
                <a:cubicBezTo>
                  <a:pt x="2687148" y="881658"/>
                  <a:pt x="2677258" y="885923"/>
                  <a:pt x="2667000" y="889000"/>
                </a:cubicBezTo>
                <a:cubicBezTo>
                  <a:pt x="2660313" y="891006"/>
                  <a:pt x="2653304" y="891872"/>
                  <a:pt x="2646680" y="894080"/>
                </a:cubicBezTo>
                <a:cubicBezTo>
                  <a:pt x="2638029" y="896964"/>
                  <a:pt x="2630196" y="902329"/>
                  <a:pt x="2621280" y="904240"/>
                </a:cubicBezTo>
                <a:cubicBezTo>
                  <a:pt x="2606287" y="907453"/>
                  <a:pt x="2590800" y="907627"/>
                  <a:pt x="2575560" y="909320"/>
                </a:cubicBezTo>
                <a:cubicBezTo>
                  <a:pt x="2527992" y="941032"/>
                  <a:pt x="2598747" y="896511"/>
                  <a:pt x="2468880" y="939800"/>
                </a:cubicBezTo>
                <a:cubicBezTo>
                  <a:pt x="2463800" y="941493"/>
                  <a:pt x="2458654" y="943000"/>
                  <a:pt x="2453640" y="944880"/>
                </a:cubicBezTo>
                <a:cubicBezTo>
                  <a:pt x="2445102" y="948082"/>
                  <a:pt x="2436956" y="952358"/>
                  <a:pt x="2428240" y="955040"/>
                </a:cubicBezTo>
                <a:cubicBezTo>
                  <a:pt x="2398321" y="964246"/>
                  <a:pt x="2386095" y="965451"/>
                  <a:pt x="2357120" y="970280"/>
                </a:cubicBezTo>
                <a:cubicBezTo>
                  <a:pt x="2348653" y="973667"/>
                  <a:pt x="2340053" y="976736"/>
                  <a:pt x="2331720" y="980440"/>
                </a:cubicBezTo>
                <a:cubicBezTo>
                  <a:pt x="2324800" y="983516"/>
                  <a:pt x="2318517" y="988012"/>
                  <a:pt x="2311400" y="990600"/>
                </a:cubicBezTo>
                <a:cubicBezTo>
                  <a:pt x="2296004" y="996198"/>
                  <a:pt x="2249751" y="1007282"/>
                  <a:pt x="2235200" y="1010920"/>
                </a:cubicBezTo>
                <a:cubicBezTo>
                  <a:pt x="2230120" y="1014307"/>
                  <a:pt x="2225752" y="1019149"/>
                  <a:pt x="2219960" y="1021080"/>
                </a:cubicBezTo>
                <a:cubicBezTo>
                  <a:pt x="2210188" y="1024337"/>
                  <a:pt x="2199552" y="1024002"/>
                  <a:pt x="2189480" y="1026160"/>
                </a:cubicBezTo>
                <a:cubicBezTo>
                  <a:pt x="2175826" y="1029086"/>
                  <a:pt x="2162186" y="1032214"/>
                  <a:pt x="2148840" y="1036320"/>
                </a:cubicBezTo>
                <a:cubicBezTo>
                  <a:pt x="2140124" y="1039002"/>
                  <a:pt x="2132156" y="1043798"/>
                  <a:pt x="2123440" y="1046480"/>
                </a:cubicBezTo>
                <a:cubicBezTo>
                  <a:pt x="2110094" y="1050586"/>
                  <a:pt x="2095968" y="1051993"/>
                  <a:pt x="2082800" y="1056640"/>
                </a:cubicBezTo>
                <a:cubicBezTo>
                  <a:pt x="2067073" y="1062191"/>
                  <a:pt x="2052983" y="1071938"/>
                  <a:pt x="2037080" y="1076960"/>
                </a:cubicBezTo>
                <a:cubicBezTo>
                  <a:pt x="2020613" y="1082160"/>
                  <a:pt x="2002966" y="1082671"/>
                  <a:pt x="1986280" y="1087120"/>
                </a:cubicBezTo>
                <a:cubicBezTo>
                  <a:pt x="1977469" y="1089470"/>
                  <a:pt x="1969596" y="1094598"/>
                  <a:pt x="1960880" y="1097280"/>
                </a:cubicBezTo>
                <a:cubicBezTo>
                  <a:pt x="1947534" y="1101386"/>
                  <a:pt x="1933531" y="1103160"/>
                  <a:pt x="1920240" y="1107440"/>
                </a:cubicBezTo>
                <a:cubicBezTo>
                  <a:pt x="1833591" y="1135344"/>
                  <a:pt x="1747809" y="1165896"/>
                  <a:pt x="1661160" y="1193800"/>
                </a:cubicBezTo>
                <a:cubicBezTo>
                  <a:pt x="1647869" y="1198080"/>
                  <a:pt x="1634343" y="1201985"/>
                  <a:pt x="1620520" y="1203960"/>
                </a:cubicBezTo>
                <a:cubicBezTo>
                  <a:pt x="1598664" y="1207082"/>
                  <a:pt x="1576493" y="1207347"/>
                  <a:pt x="1554480" y="1209040"/>
                </a:cubicBezTo>
                <a:cubicBezTo>
                  <a:pt x="1413695" y="1255968"/>
                  <a:pt x="1627697" y="1185544"/>
                  <a:pt x="1214120" y="1295400"/>
                </a:cubicBezTo>
                <a:cubicBezTo>
                  <a:pt x="1208219" y="1296967"/>
                  <a:pt x="1204702" y="1303721"/>
                  <a:pt x="1198880" y="1305560"/>
                </a:cubicBezTo>
                <a:cubicBezTo>
                  <a:pt x="1172249" y="1313970"/>
                  <a:pt x="1143530" y="1315508"/>
                  <a:pt x="1117600" y="1325880"/>
                </a:cubicBezTo>
                <a:cubicBezTo>
                  <a:pt x="1109133" y="1329267"/>
                  <a:pt x="1100770" y="1332924"/>
                  <a:pt x="1092200" y="1336040"/>
                </a:cubicBezTo>
                <a:cubicBezTo>
                  <a:pt x="1076118" y="1341888"/>
                  <a:pt x="1041982" y="1352709"/>
                  <a:pt x="1026160" y="1356360"/>
                </a:cubicBezTo>
                <a:cubicBezTo>
                  <a:pt x="1016124" y="1358676"/>
                  <a:pt x="1005840" y="1359747"/>
                  <a:pt x="995680" y="1361440"/>
                </a:cubicBezTo>
                <a:cubicBezTo>
                  <a:pt x="949433" y="1398437"/>
                  <a:pt x="991535" y="1371351"/>
                  <a:pt x="914400" y="1391920"/>
                </a:cubicBezTo>
                <a:cubicBezTo>
                  <a:pt x="907083" y="1393871"/>
                  <a:pt x="901264" y="1399685"/>
                  <a:pt x="894080" y="1402080"/>
                </a:cubicBezTo>
                <a:cubicBezTo>
                  <a:pt x="885889" y="1404810"/>
                  <a:pt x="877147" y="1405467"/>
                  <a:pt x="868680" y="1407160"/>
                </a:cubicBezTo>
                <a:cubicBezTo>
                  <a:pt x="823851" y="1437046"/>
                  <a:pt x="895504" y="1391208"/>
                  <a:pt x="822960" y="1427480"/>
                </a:cubicBezTo>
                <a:cubicBezTo>
                  <a:pt x="812038" y="1432941"/>
                  <a:pt x="803567" y="1442683"/>
                  <a:pt x="792480" y="1447800"/>
                </a:cubicBezTo>
                <a:cubicBezTo>
                  <a:pt x="785343" y="1451094"/>
                  <a:pt x="748980" y="1459945"/>
                  <a:pt x="736600" y="1463040"/>
                </a:cubicBezTo>
                <a:cubicBezTo>
                  <a:pt x="680716" y="1507747"/>
                  <a:pt x="742406" y="1462710"/>
                  <a:pt x="629920" y="1513840"/>
                </a:cubicBezTo>
                <a:cubicBezTo>
                  <a:pt x="618804" y="1518893"/>
                  <a:pt x="610160" y="1528313"/>
                  <a:pt x="599440" y="1534160"/>
                </a:cubicBezTo>
                <a:cubicBezTo>
                  <a:pt x="535604" y="1568980"/>
                  <a:pt x="607351" y="1525213"/>
                  <a:pt x="553720" y="1549400"/>
                </a:cubicBezTo>
                <a:cubicBezTo>
                  <a:pt x="189204" y="1713790"/>
                  <a:pt x="444019" y="1618607"/>
                  <a:pt x="177800" y="1701800"/>
                </a:cubicBezTo>
                <a:cubicBezTo>
                  <a:pt x="121858" y="1719282"/>
                  <a:pt x="185090" y="1706512"/>
                  <a:pt x="121920" y="1717040"/>
                </a:cubicBezTo>
                <a:cubicBezTo>
                  <a:pt x="90242" y="1738159"/>
                  <a:pt x="125976" y="1717347"/>
                  <a:pt x="76200" y="1732280"/>
                </a:cubicBezTo>
                <a:cubicBezTo>
                  <a:pt x="68947" y="1734456"/>
                  <a:pt x="62800" y="1739364"/>
                  <a:pt x="55880" y="1742440"/>
                </a:cubicBezTo>
                <a:cubicBezTo>
                  <a:pt x="47547" y="1746144"/>
                  <a:pt x="39278" y="1750201"/>
                  <a:pt x="30480" y="1752600"/>
                </a:cubicBezTo>
                <a:cubicBezTo>
                  <a:pt x="20543" y="1755310"/>
                  <a:pt x="0" y="1757680"/>
                  <a:pt x="0" y="1757680"/>
                </a:cubicBezTo>
              </a:path>
            </a:pathLst>
          </a:custGeom>
          <a:ln w="38100">
            <a:solidFill>
              <a:srgbClr val="92D050"/>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mn-lt"/>
              </a:rPr>
              <a:t>Load Word with Offset</a:t>
            </a:r>
            <a:endParaRPr lang="en-US" dirty="0">
              <a:latin typeface="+mn-lt"/>
              <a:cs typeface="+mn-lt"/>
            </a:endParaRPr>
          </a:p>
        </p:txBody>
      </p:sp>
      <p:sp>
        <p:nvSpPr>
          <p:cNvPr id="3" name="Content Placeholder 2"/>
          <p:cNvSpPr>
            <a:spLocks noGrp="1"/>
          </p:cNvSpPr>
          <p:nvPr>
            <p:ph idx="1"/>
          </p:nvPr>
        </p:nvSpPr>
        <p:spPr>
          <a:xfrm>
            <a:off x="609600" y="1340769"/>
            <a:ext cx="10972800" cy="5040560"/>
          </a:xfrm>
        </p:spPr>
        <p:txBody>
          <a:bodyPr/>
          <a:lstStyle/>
          <a:p>
            <a:pPr marL="0" indent="0">
              <a:buNone/>
            </a:pPr>
            <a:r>
              <a:rPr lang="en-US" sz="2800" b="1">
                <a:cs typeface="+mn-lt"/>
              </a:rPr>
              <a:t>An offset can</a:t>
            </a:r>
            <a:endParaRPr lang="en-US" sz="2800" b="1">
              <a:cs typeface="+mn-lt"/>
            </a:endParaRPr>
          </a:p>
          <a:p>
            <a:pPr marL="0" indent="0">
              <a:buNone/>
            </a:pPr>
            <a:r>
              <a:rPr lang="en-US" sz="2800" b="1">
                <a:cs typeface="+mn-lt"/>
              </a:rPr>
              <a:t>be added to</a:t>
            </a:r>
            <a:endParaRPr lang="en-US" sz="2800" b="1">
              <a:cs typeface="+mn-lt"/>
            </a:endParaRPr>
          </a:p>
          <a:p>
            <a:pPr marL="0" indent="0">
              <a:buNone/>
            </a:pPr>
            <a:r>
              <a:rPr lang="en-US" sz="2800" b="1">
                <a:cs typeface="+mn-lt"/>
              </a:rPr>
              <a:t>addresses as</a:t>
            </a:r>
            <a:endParaRPr lang="en-US" sz="2800" b="1">
              <a:cs typeface="+mn-lt"/>
            </a:endParaRPr>
          </a:p>
          <a:p>
            <a:pPr marL="0" indent="0">
              <a:buNone/>
            </a:pPr>
            <a:r>
              <a:rPr lang="en-US" sz="2800" b="1">
                <a:cs typeface="+mn-lt"/>
              </a:rPr>
              <a:t>part of the lw/sw</a:t>
            </a:r>
            <a:endParaRPr lang="en-US" sz="2800" b="1">
              <a:cs typeface="+mn-lt"/>
            </a:endParaRPr>
          </a:p>
          <a:p>
            <a:pPr marL="0" indent="0">
              <a:buNone/>
            </a:pPr>
            <a:r>
              <a:rPr lang="en-US" sz="2800" b="1">
                <a:cs typeface="+mn-lt"/>
              </a:rPr>
              <a:t>instructions.</a:t>
            </a:r>
            <a:endParaRPr lang="en-US" sz="2800" b="1">
              <a:cs typeface="+mn-lt"/>
            </a:endParaRPr>
          </a:p>
          <a:p>
            <a:pPr marL="0" indent="0">
              <a:buNone/>
            </a:pPr>
            <a:endParaRPr lang="en-US" sz="2800" b="1">
              <a:cs typeface="+mn-lt"/>
            </a:endParaRPr>
          </a:p>
          <a:p>
            <a:pPr marL="0" indent="0">
              <a:buNone/>
            </a:pPr>
            <a:r>
              <a:rPr lang="en-US" sz="2800" b="1">
                <a:cs typeface="+mn-lt"/>
              </a:rPr>
              <a:t>lw R6, 4(R5)</a:t>
            </a:r>
            <a:endParaRPr lang="en-US" sz="2800" b="1">
              <a:cs typeface="+mn-lt"/>
            </a:endParaRPr>
          </a:p>
          <a:p>
            <a:pPr marL="0" indent="0">
              <a:buNone/>
            </a:pPr>
            <a:endParaRPr lang="en-US" sz="2800" b="1">
              <a:cs typeface="+mn-lt"/>
            </a:endParaRPr>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latin typeface="+mn-lt"/>
                <a:cs typeface="+mn-lt"/>
              </a:rPr>
            </a:fld>
            <a:endParaRPr lang="en-US" altLang="en-US" dirty="0">
              <a:latin typeface="+mn-lt"/>
              <a:cs typeface="+mn-lt"/>
            </a:endParaRPr>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latin typeface="+mn-lt"/>
                  <a:cs typeface="+mn-lt"/>
                </a:rPr>
                <a:t>      Memory</a:t>
              </a:r>
              <a:endParaRPr lang="en-US" altLang="zh-CN" b="1">
                <a:solidFill>
                  <a:schemeClr val="bg1"/>
                </a:solidFill>
                <a:latin typeface="+mn-lt"/>
                <a:cs typeface="+mn-lt"/>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cs typeface="+mn-lt"/>
                        </a:rPr>
                        <a:t>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b="0">
                          <a:solidFill>
                            <a:schemeClr val="tx1"/>
                          </a:solidFill>
                          <a:cs typeface="+mn-lt"/>
                        </a:rPr>
                        <a:t>addi R5, R0, 12</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4</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lw R6, 4(R5)</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8</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12</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123456789</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16</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999999999</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20</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43205">
                <a:tc>
                  <a:txBody>
                    <a:bodyPr/>
                    <a:lstStyle/>
                    <a:p>
                      <a:pPr algn="dist">
                        <a:lnSpc>
                          <a:spcPct val="60000"/>
                        </a:lnSpc>
                        <a:buNone/>
                      </a:pPr>
                      <a:r>
                        <a:rPr lang="en-US" altLang="zh-CN">
                          <a:solidFill>
                            <a:schemeClr val="tx1"/>
                          </a:solidFill>
                          <a:cs typeface="+mn-lt"/>
                        </a:rPr>
                        <a:t>24</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28</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32</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05473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latin typeface="+mn-lt"/>
                  <a:cs typeface="+mn-lt"/>
                </a:rPr>
                <a:t>      Register File</a:t>
              </a:r>
              <a:endParaRPr lang="en-US" altLang="zh-CN" b="1">
                <a:solidFill>
                  <a:schemeClr val="bg1"/>
                </a:solidFill>
                <a:latin typeface="+mn-lt"/>
                <a:cs typeface="+mn-lt"/>
              </a:endParaRPr>
            </a:p>
          </p:txBody>
        </p:sp>
      </p:grpSp>
      <p:graphicFrame>
        <p:nvGraphicFramePr>
          <p:cNvPr id="15" name="表格 14"/>
          <p:cNvGraphicFramePr/>
          <p:nvPr>
            <p:custDataLst>
              <p:tags r:id="rId2"/>
            </p:custDataLst>
          </p:nvPr>
        </p:nvGraphicFramePr>
        <p:xfrm>
          <a:off x="3725545" y="161099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cs typeface="+mn-lt"/>
                        </a:rPr>
                        <a:t>R0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b="0">
                          <a:solidFill>
                            <a:schemeClr val="tx1"/>
                          </a:solidFill>
                          <a:cs typeface="+mn-lt"/>
                        </a:rPr>
                        <a:t>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cs typeface="+mn-lt"/>
                        </a:rPr>
                        <a:t>R1</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R2</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R3</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R4</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R5</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a:cs typeface="+mn-lt"/>
                        </a:rPr>
                        <a:t>12</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R6</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a:cs typeface="+mn-lt"/>
                        </a:rPr>
                        <a:t>999999999</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cs typeface="+mn-lt"/>
                        </a:rPr>
                        <a:t>R7</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R8</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510405"/>
            <a:ext cx="2232660" cy="841375"/>
            <a:chOff x="5291" y="7782"/>
            <a:chExt cx="3516" cy="1325"/>
          </a:xfrm>
        </p:grpSpPr>
        <p:sp>
          <p:nvSpPr>
            <p:cNvPr id="8" name="矩形 7"/>
            <p:cNvSpPr/>
            <p:nvPr/>
          </p:nvSpPr>
          <p:spPr>
            <a:xfrm>
              <a:off x="5291" y="7782"/>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latin typeface="+mn-lt"/>
                  <a:cs typeface="+mn-lt"/>
                </a:rPr>
                <a:t>ALU</a:t>
              </a:r>
              <a:endParaRPr lang="en-US" altLang="zh-CN" sz="2000" b="1">
                <a:solidFill>
                  <a:schemeClr val="bg1"/>
                </a:solidFill>
                <a:latin typeface="+mn-lt"/>
                <a:cs typeface="+mn-lt"/>
              </a:endParaRPr>
            </a:p>
          </p:txBody>
        </p:sp>
        <p:sp>
          <p:nvSpPr>
            <p:cNvPr id="10" name="文本框 9"/>
            <p:cNvSpPr txBox="1"/>
            <p:nvPr/>
          </p:nvSpPr>
          <p:spPr>
            <a:xfrm>
              <a:off x="5554" y="8462"/>
              <a:ext cx="2990" cy="580"/>
            </a:xfrm>
            <a:prstGeom prst="rect">
              <a:avLst/>
            </a:prstGeom>
            <a:solidFill>
              <a:srgbClr val="FFFF00"/>
            </a:solidFill>
            <a:ln>
              <a:solidFill>
                <a:schemeClr val="tx1"/>
              </a:solidFill>
            </a:ln>
          </p:spPr>
          <p:txBody>
            <a:bodyPr wrap="square" rtlCol="0">
              <a:spAutoFit/>
            </a:bodyPr>
            <a:lstStyle/>
            <a:p>
              <a:pPr algn="ctr"/>
              <a:r>
                <a:rPr lang="en-US" altLang="zh-CN">
                  <a:latin typeface="+mn-lt"/>
                  <a:cs typeface="+mn-lt"/>
                </a:rPr>
                <a:t>add</a:t>
              </a:r>
              <a:endParaRPr lang="en-US" altLang="zh-CN">
                <a:latin typeface="+mn-lt"/>
                <a:cs typeface="+mn-lt"/>
              </a:endParaRPr>
            </a:p>
          </p:txBody>
        </p:sp>
      </p:grpSp>
      <p:cxnSp>
        <p:nvCxnSpPr>
          <p:cNvPr id="32" name="直接箭头连接符 31"/>
          <p:cNvCxnSpPr/>
          <p:nvPr/>
        </p:nvCxnSpPr>
        <p:spPr>
          <a:xfrm>
            <a:off x="5088890" y="413321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a:endCxn id="13" idx="1"/>
          </p:cNvCxnSpPr>
          <p:nvPr/>
        </p:nvCxnSpPr>
        <p:spPr>
          <a:xfrm rot="16200000" flipV="1">
            <a:off x="2447290" y="3720465"/>
            <a:ext cx="3550285" cy="1297305"/>
          </a:xfrm>
          <a:prstGeom prst="bentConnector4">
            <a:avLst>
              <a:gd name="adj1" fmla="val -1341"/>
              <a:gd name="adj2" fmla="val 118355"/>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71720" y="5300980"/>
            <a:ext cx="0" cy="936625"/>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15036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735955" y="1268095"/>
            <a:ext cx="3384550" cy="3663367"/>
            <a:chOff x="9033" y="1997"/>
            <a:chExt cx="5330" cy="6394"/>
          </a:xfrm>
        </p:grpSpPr>
        <p:cxnSp>
          <p:nvCxnSpPr>
            <p:cNvPr id="29" name="直接箭头连接符 28"/>
            <p:cNvCxnSpPr>
              <a:stCxn id="25" idx="2"/>
              <a:endCxn id="27" idx="0"/>
            </p:cNvCxnSpPr>
            <p:nvPr/>
          </p:nvCxnSpPr>
          <p:spPr>
            <a:xfrm>
              <a:off x="11885" y="5040"/>
              <a:ext cx="11" cy="104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9033" y="1997"/>
              <a:ext cx="5330" cy="6394"/>
              <a:chOff x="9033" y="1997"/>
              <a:chExt cx="5330" cy="6394"/>
            </a:xfrm>
          </p:grpSpPr>
          <p:grpSp>
            <p:nvGrpSpPr>
              <p:cNvPr id="17" name="组合 16"/>
              <p:cNvGrpSpPr/>
              <p:nvPr/>
            </p:nvGrpSpPr>
            <p:grpSpPr>
              <a:xfrm>
                <a:off x="9941" y="1997"/>
                <a:ext cx="3754" cy="1467"/>
                <a:chOff x="5291" y="7895"/>
                <a:chExt cx="3754" cy="1467"/>
              </a:xfrm>
            </p:grpSpPr>
            <p:sp>
              <p:nvSpPr>
                <p:cNvPr id="18" name="矩形 17"/>
                <p:cNvSpPr/>
                <p:nvPr/>
              </p:nvSpPr>
              <p:spPr>
                <a:xfrm>
                  <a:off x="5291" y="7895"/>
                  <a:ext cx="3754" cy="1467"/>
                </a:xfrm>
                <a:prstGeom prst="rect">
                  <a:avLst/>
                </a:prstGeom>
                <a:solidFill>
                  <a:srgbClr val="C0000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20" name="文本框 19"/>
                <p:cNvSpPr txBox="1"/>
                <p:nvPr/>
              </p:nvSpPr>
              <p:spPr>
                <a:xfrm>
                  <a:off x="5600" y="8635"/>
                  <a:ext cx="3247" cy="643"/>
                </a:xfrm>
                <a:prstGeom prst="rect">
                  <a:avLst/>
                </a:prstGeom>
                <a:solidFill>
                  <a:schemeClr val="bg1"/>
                </a:solidFill>
                <a:ln>
                  <a:solidFill>
                    <a:schemeClr val="accent1">
                      <a:alpha val="20000"/>
                    </a:schemeClr>
                  </a:solidFill>
                </a:ln>
              </p:spPr>
              <p:txBody>
                <a:bodyPr wrap="square" rtlCol="0">
                  <a:spAutoFit/>
                </a:bodyPr>
                <a:lstStyle/>
                <a:p>
                  <a:r>
                    <a:rPr lang="en-US" altLang="zh-CN">
                      <a:latin typeface="+mn-lt"/>
                      <a:cs typeface="+mn-lt"/>
                    </a:rPr>
                    <a:t>                 4</a:t>
                  </a:r>
                  <a:endParaRPr lang="en-US" altLang="zh-CN">
                    <a:latin typeface="+mn-lt"/>
                    <a:cs typeface="+mn-lt"/>
                  </a:endParaRPr>
                </a:p>
              </p:txBody>
            </p:sp>
          </p:grpSp>
          <p:cxnSp>
            <p:nvCxnSpPr>
              <p:cNvPr id="21" name="直接箭头连接符 20"/>
              <p:cNvCxnSpPr/>
              <p:nvPr/>
            </p:nvCxnSpPr>
            <p:spPr>
              <a:xfrm flipV="1">
                <a:off x="13683" y="2791"/>
                <a:ext cx="680" cy="1"/>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952" y="3819"/>
                <a:ext cx="3816" cy="1467"/>
                <a:chOff x="5291" y="7895"/>
                <a:chExt cx="3816" cy="1467"/>
              </a:xfrm>
            </p:grpSpPr>
            <p:sp>
              <p:nvSpPr>
                <p:cNvPr id="23" name="矩形 22"/>
                <p:cNvSpPr/>
                <p:nvPr/>
              </p:nvSpPr>
              <p:spPr>
                <a:xfrm>
                  <a:off x="5291" y="7895"/>
                  <a:ext cx="3754" cy="1467"/>
                </a:xfrm>
                <a:prstGeom prst="rect">
                  <a:avLst/>
                </a:prstGeom>
                <a:solidFill>
                  <a:srgbClr val="C0000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24" name="文本框 23"/>
                <p:cNvSpPr txBox="1"/>
                <p:nvPr/>
              </p:nvSpPr>
              <p:spPr>
                <a:xfrm>
                  <a:off x="5437" y="7895"/>
                  <a:ext cx="3670" cy="696"/>
                </a:xfrm>
                <a:prstGeom prst="rect">
                  <a:avLst/>
                </a:prstGeom>
                <a:noFill/>
                <a:ln>
                  <a:noFill/>
                </a:ln>
              </p:spPr>
              <p:txBody>
                <a:bodyPr wrap="square" rtlCol="0">
                  <a:spAutoFit/>
                </a:bodyPr>
                <a:lstStyle/>
                <a:p>
                  <a:pPr algn="ctr"/>
                  <a:r>
                    <a:rPr lang="en-US" altLang="zh-CN" sz="2000" b="1" dirty="0">
                      <a:solidFill>
                        <a:schemeClr val="bg1"/>
                      </a:solidFill>
                      <a:latin typeface="+mn-lt"/>
                      <a:cs typeface="+mn-lt"/>
                    </a:rPr>
                    <a:t>Instruction</a:t>
                  </a:r>
                  <a:endParaRPr lang="en-US" altLang="zh-CN" sz="2000" b="1" dirty="0">
                    <a:solidFill>
                      <a:schemeClr val="bg1"/>
                    </a:solidFill>
                    <a:latin typeface="+mn-lt"/>
                    <a:cs typeface="+mn-lt"/>
                  </a:endParaRPr>
                </a:p>
              </p:txBody>
            </p:sp>
            <p:sp>
              <p:nvSpPr>
                <p:cNvPr id="25" name="文本框 24"/>
                <p:cNvSpPr txBox="1"/>
                <p:nvPr/>
              </p:nvSpPr>
              <p:spPr>
                <a:xfrm>
                  <a:off x="5600" y="8635"/>
                  <a:ext cx="3247" cy="481"/>
                </a:xfrm>
                <a:prstGeom prst="rect">
                  <a:avLst/>
                </a:prstGeom>
                <a:solidFill>
                  <a:srgbClr val="FFFF00"/>
                </a:solidFill>
                <a:ln>
                  <a:solidFill>
                    <a:schemeClr val="accent1">
                      <a:alpha val="20000"/>
                    </a:schemeClr>
                  </a:solidFill>
                </a:ln>
              </p:spPr>
              <p:txBody>
                <a:bodyPr wrap="square" rtlCol="0">
                  <a:spAutoFit/>
                </a:bodyPr>
                <a:lstStyle/>
                <a:p>
                  <a:pPr algn="ctr">
                    <a:lnSpc>
                      <a:spcPct val="60000"/>
                    </a:lnSpc>
                    <a:buNone/>
                  </a:pPr>
                  <a:r>
                    <a:rPr lang="en-US" altLang="zh-CN" sz="2000">
                      <a:latin typeface="+mn-lt"/>
                      <a:cs typeface="+mn-lt"/>
                      <a:sym typeface="+mn-ea"/>
                    </a:rPr>
                    <a:t>lw R6, 4(R5)</a:t>
                  </a:r>
                  <a:endParaRPr lang="en-US" altLang="zh-CN" sz="2000">
                    <a:latin typeface="+mn-lt"/>
                    <a:cs typeface="+mn-lt"/>
                    <a:sym typeface="+mn-ea"/>
                  </a:endParaRPr>
                </a:p>
              </p:txBody>
            </p:sp>
          </p:grpSp>
          <p:cxnSp>
            <p:nvCxnSpPr>
              <p:cNvPr id="26" name="直接箭头连接符 25"/>
              <p:cNvCxnSpPr/>
              <p:nvPr/>
            </p:nvCxnSpPr>
            <p:spPr>
              <a:xfrm flipH="1">
                <a:off x="13675" y="4494"/>
                <a:ext cx="680" cy="26"/>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10478" y="6080"/>
                <a:ext cx="2835" cy="1473"/>
              </a:xfrm>
              <a:prstGeom prst="ellipse">
                <a:avLst/>
              </a:prstGeom>
              <a:solidFill>
                <a:srgbClr val="C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cs typeface="+mn-lt"/>
                  </a:rPr>
                  <a:t>Control</a:t>
                </a:r>
                <a:endParaRPr lang="en-US" altLang="zh-CN" sz="2000" b="1" dirty="0">
                  <a:cs typeface="+mn-lt"/>
                </a:endParaRPr>
              </a:p>
              <a:p>
                <a:pPr algn="ctr"/>
                <a:r>
                  <a:rPr lang="en-US" altLang="zh-CN" sz="2000" b="1" dirty="0">
                    <a:cs typeface="+mn-lt"/>
                  </a:rPr>
                  <a:t>Logic</a:t>
                </a:r>
                <a:endParaRPr lang="en-US" altLang="zh-CN" sz="2000" b="1" dirty="0">
                  <a:cs typeface="+mn-lt"/>
                </a:endParaRPr>
              </a:p>
            </p:txBody>
          </p:sp>
          <p:cxnSp>
            <p:nvCxnSpPr>
              <p:cNvPr id="28" name="直接箭头连接符 27"/>
              <p:cNvCxnSpPr>
                <a:stCxn id="27" idx="3"/>
                <a:endCxn id="8" idx="3"/>
              </p:cNvCxnSpPr>
              <p:nvPr/>
            </p:nvCxnSpPr>
            <p:spPr>
              <a:xfrm flipH="1">
                <a:off x="9145" y="7337"/>
                <a:ext cx="1748" cy="1054"/>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9033" y="5657"/>
                <a:ext cx="1860" cy="639"/>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9940" y="2731"/>
                <a:ext cx="537" cy="437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cxnSp>
        <p:nvCxnSpPr>
          <p:cNvPr id="43" name="直接箭头连接符 42"/>
          <p:cNvCxnSpPr/>
          <p:nvPr/>
        </p:nvCxnSpPr>
        <p:spPr>
          <a:xfrm>
            <a:off x="4871720" y="5517515"/>
            <a:ext cx="1490345" cy="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a:stCxn id="40" idx="3"/>
          </p:cNvCxnSpPr>
          <p:nvPr/>
        </p:nvCxnSpPr>
        <p:spPr>
          <a:xfrm flipV="1">
            <a:off x="8716010" y="5179060"/>
            <a:ext cx="374650" cy="635"/>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6362065" y="4765675"/>
            <a:ext cx="2353945" cy="828040"/>
            <a:chOff x="10019" y="8409"/>
            <a:chExt cx="3754" cy="1467"/>
          </a:xfrm>
        </p:grpSpPr>
        <p:sp>
          <p:nvSpPr>
            <p:cNvPr id="40" name="矩形 39"/>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41" name="文本框 40"/>
            <p:cNvSpPr txBox="1"/>
            <p:nvPr/>
          </p:nvSpPr>
          <p:spPr>
            <a:xfrm>
              <a:off x="10246" y="8409"/>
              <a:ext cx="3507" cy="707"/>
            </a:xfrm>
            <a:prstGeom prst="rect">
              <a:avLst/>
            </a:prstGeom>
            <a:solidFill>
              <a:srgbClr val="7030A0"/>
            </a:solidFill>
            <a:ln>
              <a:solidFill>
                <a:schemeClr val="accent1">
                  <a:alpha val="20000"/>
                </a:schemeClr>
              </a:solidFill>
            </a:ln>
          </p:spPr>
          <p:txBody>
            <a:bodyPr wrap="square" rtlCol="0">
              <a:spAutoFit/>
            </a:bodyPr>
            <a:lstStyle/>
            <a:p>
              <a:r>
                <a:rPr lang="en-US" altLang="zh-CN" sz="2000" b="1">
                  <a:solidFill>
                    <a:schemeClr val="bg1"/>
                  </a:solidFill>
                  <a:latin typeface="+mn-lt"/>
                  <a:cs typeface="+mn-lt"/>
                </a:rPr>
                <a:t>Memory Address</a:t>
              </a:r>
              <a:endParaRPr lang="en-US" altLang="zh-CN" sz="2000" b="1">
                <a:solidFill>
                  <a:schemeClr val="bg1"/>
                </a:solidFill>
                <a:latin typeface="+mn-lt"/>
                <a:cs typeface="+mn-lt"/>
              </a:endParaRPr>
            </a:p>
          </p:txBody>
        </p:sp>
        <p:sp>
          <p:nvSpPr>
            <p:cNvPr id="42" name="文本框 41"/>
            <p:cNvSpPr txBox="1"/>
            <p:nvPr/>
          </p:nvSpPr>
          <p:spPr>
            <a:xfrm>
              <a:off x="10328" y="9149"/>
              <a:ext cx="3247" cy="653"/>
            </a:xfrm>
            <a:prstGeom prst="rect">
              <a:avLst/>
            </a:prstGeom>
            <a:solidFill>
              <a:srgbClr val="FFFF00"/>
            </a:solidFill>
            <a:ln>
              <a:solidFill>
                <a:schemeClr val="accent1">
                  <a:alpha val="20000"/>
                </a:schemeClr>
              </a:solidFill>
            </a:ln>
          </p:spPr>
          <p:txBody>
            <a:bodyPr wrap="square" rtlCol="0">
              <a:spAutoFit/>
            </a:bodyPr>
            <a:lstStyle/>
            <a:p>
              <a:pPr algn="ctr"/>
              <a:r>
                <a:rPr lang="en-US" altLang="zh-CN">
                  <a:latin typeface="+mn-lt"/>
                  <a:cs typeface="+mn-lt"/>
                </a:rPr>
                <a:t>16  </a:t>
              </a:r>
              <a:endParaRPr lang="en-US" altLang="zh-CN">
                <a:latin typeface="+mn-lt"/>
                <a:cs typeface="+mn-lt"/>
              </a:endParaRPr>
            </a:p>
          </p:txBody>
        </p:sp>
      </p:grpSp>
      <p:grpSp>
        <p:nvGrpSpPr>
          <p:cNvPr id="47" name="组合 46"/>
          <p:cNvGrpSpPr/>
          <p:nvPr/>
        </p:nvGrpSpPr>
        <p:grpSpPr>
          <a:xfrm>
            <a:off x="6383655" y="5791835"/>
            <a:ext cx="2362200" cy="820420"/>
            <a:chOff x="10019" y="8409"/>
            <a:chExt cx="3754" cy="1467"/>
          </a:xfrm>
        </p:grpSpPr>
        <p:sp>
          <p:nvSpPr>
            <p:cNvPr id="48" name="矩形 47"/>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49" name="文本框 48"/>
            <p:cNvSpPr txBox="1"/>
            <p:nvPr/>
          </p:nvSpPr>
          <p:spPr>
            <a:xfrm>
              <a:off x="10246" y="8409"/>
              <a:ext cx="3507" cy="713"/>
            </a:xfrm>
            <a:prstGeom prst="rect">
              <a:avLst/>
            </a:prstGeom>
            <a:solidFill>
              <a:srgbClr val="7030A0"/>
            </a:solidFill>
            <a:ln>
              <a:solidFill>
                <a:schemeClr val="accent1">
                  <a:alpha val="20000"/>
                </a:schemeClr>
              </a:solidFill>
            </a:ln>
          </p:spPr>
          <p:txBody>
            <a:bodyPr wrap="square" rtlCol="0">
              <a:spAutoFit/>
            </a:bodyPr>
            <a:lstStyle/>
            <a:p>
              <a:r>
                <a:rPr lang="en-US" altLang="zh-CN" sz="2000" b="1" dirty="0">
                  <a:solidFill>
                    <a:schemeClr val="bg1"/>
                  </a:solidFill>
                  <a:latin typeface="+mn-lt"/>
                  <a:cs typeface="+mn-lt"/>
                </a:rPr>
                <a:t>     Data</a:t>
              </a:r>
              <a:endParaRPr lang="en-US" altLang="zh-CN" sz="2000" b="1" dirty="0">
                <a:solidFill>
                  <a:schemeClr val="bg1"/>
                </a:solidFill>
                <a:latin typeface="+mn-lt"/>
                <a:cs typeface="+mn-lt"/>
              </a:endParaRPr>
            </a:p>
          </p:txBody>
        </p:sp>
        <p:sp>
          <p:nvSpPr>
            <p:cNvPr id="50" name="文本框 49"/>
            <p:cNvSpPr txBox="1"/>
            <p:nvPr/>
          </p:nvSpPr>
          <p:spPr>
            <a:xfrm>
              <a:off x="10328" y="9149"/>
              <a:ext cx="3247" cy="659"/>
            </a:xfrm>
            <a:prstGeom prst="rect">
              <a:avLst/>
            </a:prstGeom>
            <a:solidFill>
              <a:srgbClr val="FFFF00"/>
            </a:solidFill>
            <a:ln>
              <a:solidFill>
                <a:schemeClr val="accent1">
                  <a:alpha val="20000"/>
                </a:schemeClr>
              </a:solidFill>
            </a:ln>
          </p:spPr>
          <p:txBody>
            <a:bodyPr wrap="square" rtlCol="0">
              <a:spAutoFit/>
            </a:bodyPr>
            <a:lstStyle/>
            <a:p>
              <a:pPr algn="ctr"/>
              <a:r>
                <a:rPr lang="en-US" altLang="zh-CN">
                  <a:latin typeface="+mn-lt"/>
                  <a:cs typeface="+mn-lt"/>
                </a:rPr>
                <a:t>999999999 </a:t>
              </a:r>
              <a:endParaRPr lang="en-US" altLang="zh-CN">
                <a:latin typeface="+mn-lt"/>
                <a:cs typeface="+mn-lt"/>
              </a:endParaRPr>
            </a:p>
          </p:txBody>
        </p:sp>
      </p:grpSp>
      <p:cxnSp>
        <p:nvCxnSpPr>
          <p:cNvPr id="52" name="直接箭头连接符 51"/>
          <p:cNvCxnSpPr/>
          <p:nvPr/>
        </p:nvCxnSpPr>
        <p:spPr>
          <a:xfrm>
            <a:off x="4871720" y="6165215"/>
            <a:ext cx="15119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p:nvPr/>
        </p:nvCxnSpPr>
        <p:spPr>
          <a:xfrm>
            <a:off x="8688070" y="6021070"/>
            <a:ext cx="4324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3" name="矩形标注 52"/>
          <p:cNvSpPr/>
          <p:nvPr/>
        </p:nvSpPr>
        <p:spPr>
          <a:xfrm>
            <a:off x="9399905" y="393700"/>
            <a:ext cx="1870710" cy="958215"/>
          </a:xfrm>
          <a:prstGeom prst="wedgeRectCallout">
            <a:avLst>
              <a:gd name="adj1" fmla="val 1561"/>
              <a:gd name="adj2" fmla="val 121901"/>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Add 4 bytes to the address in R5</a:t>
            </a:r>
            <a:endParaRPr lang="en-US" altLang="zh-CN"/>
          </a:p>
        </p:txBody>
      </p:sp>
      <p:cxnSp>
        <p:nvCxnSpPr>
          <p:cNvPr id="39" name="直接箭头连接符 38"/>
          <p:cNvCxnSpPr>
            <a:stCxn id="27" idx="1"/>
          </p:cNvCxnSpPr>
          <p:nvPr/>
        </p:nvCxnSpPr>
        <p:spPr>
          <a:xfrm flipH="1" flipV="1">
            <a:off x="5808345" y="3357245"/>
            <a:ext cx="1108710" cy="374015"/>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a:stCxn id="27" idx="3"/>
          </p:cNvCxnSpPr>
          <p:nvPr/>
        </p:nvCxnSpPr>
        <p:spPr>
          <a:xfrm flipH="1">
            <a:off x="5808345" y="4327525"/>
            <a:ext cx="1108710" cy="541655"/>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56" name="直接箭头连接符 55"/>
          <p:cNvCxnSpPr/>
          <p:nvPr/>
        </p:nvCxnSpPr>
        <p:spPr>
          <a:xfrm>
            <a:off x="4871720" y="5517515"/>
            <a:ext cx="1490345" cy="0"/>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a:endCxn id="25" idx="3"/>
          </p:cNvCxnSpPr>
          <p:nvPr/>
        </p:nvCxnSpPr>
        <p:spPr>
          <a:xfrm flipH="1">
            <a:off x="8577580" y="2179320"/>
            <a:ext cx="1223645" cy="694690"/>
          </a:xfrm>
          <a:prstGeom prst="straightConnector1">
            <a:avLst/>
          </a:prstGeom>
          <a:ln w="285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58" name="直接箭头连接符 57"/>
          <p:cNvCxnSpPr/>
          <p:nvPr/>
        </p:nvCxnSpPr>
        <p:spPr>
          <a:xfrm flipV="1">
            <a:off x="8716010" y="5179060"/>
            <a:ext cx="374650" cy="635"/>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60" name="直接箭头连接符 59"/>
          <p:cNvCxnSpPr/>
          <p:nvPr/>
        </p:nvCxnSpPr>
        <p:spPr>
          <a:xfrm>
            <a:off x="8733155" y="5991225"/>
            <a:ext cx="432435" cy="0"/>
          </a:xfrm>
          <a:prstGeom prst="straightConnector1">
            <a:avLst/>
          </a:prstGeom>
          <a:ln w="38100">
            <a:solidFill>
              <a:schemeClr val="tx1"/>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61" name="直接箭头连接符 60"/>
          <p:cNvCxnSpPr/>
          <p:nvPr/>
        </p:nvCxnSpPr>
        <p:spPr>
          <a:xfrm flipH="1">
            <a:off x="8472170" y="3011805"/>
            <a:ext cx="1842135" cy="3297555"/>
          </a:xfrm>
          <a:prstGeom prst="straightConnector1">
            <a:avLst/>
          </a:prstGeom>
          <a:ln w="285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flipV="1">
            <a:off x="3288030" y="6165215"/>
            <a:ext cx="2980690" cy="23495"/>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4" name="肘形连接符 63"/>
          <p:cNvCxnSpPr/>
          <p:nvPr/>
        </p:nvCxnSpPr>
        <p:spPr>
          <a:xfrm rot="16200000">
            <a:off x="2302510" y="4354830"/>
            <a:ext cx="2919730" cy="779780"/>
          </a:xfrm>
          <a:prstGeom prst="bentConnector3">
            <a:avLst>
              <a:gd name="adj1" fmla="val 100674"/>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63" name="文本框 18"/>
          <p:cNvSpPr txBox="1"/>
          <p:nvPr/>
        </p:nvSpPr>
        <p:spPr>
          <a:xfrm>
            <a:off x="6456680" y="1268095"/>
            <a:ext cx="2226945" cy="369545"/>
          </a:xfrm>
          <a:prstGeom prst="rect">
            <a:avLst/>
          </a:prstGeom>
          <a:noFill/>
          <a:ln>
            <a:noFill/>
          </a:ln>
        </p:spPr>
        <p:txBody>
          <a:bodyPr wrap="square" rtlCol="0">
            <a:spAutoFit/>
          </a:bodyPr>
          <a:lstStyle/>
          <a:p>
            <a:r>
              <a:rPr lang="en-US" altLang="zh-CN" b="1" dirty="0">
                <a:solidFill>
                  <a:schemeClr val="bg1"/>
                </a:solidFill>
              </a:rPr>
              <a:t>Program Counter (PC)</a:t>
            </a:r>
            <a:endParaRPr lang="en-US" altLang="zh-CN" b="1" dirty="0">
              <a:solidFill>
                <a:schemeClr val="bg1"/>
              </a:solidFill>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cs typeface="+mn-lt"/>
              </a:rPr>
              <a:t>Store Word</a:t>
            </a:r>
            <a:endParaRPr lang="en-US" dirty="0">
              <a:latin typeface="+mn-lt"/>
              <a:cs typeface="+mn-lt"/>
            </a:endParaRPr>
          </a:p>
        </p:txBody>
      </p:sp>
      <p:sp>
        <p:nvSpPr>
          <p:cNvPr id="3" name="Content Placeholder 2"/>
          <p:cNvSpPr>
            <a:spLocks noGrp="1"/>
          </p:cNvSpPr>
          <p:nvPr>
            <p:ph idx="1"/>
          </p:nvPr>
        </p:nvSpPr>
        <p:spPr>
          <a:xfrm>
            <a:off x="609600" y="1340769"/>
            <a:ext cx="10972800" cy="5040560"/>
          </a:xfrm>
        </p:spPr>
        <p:txBody>
          <a:bodyPr/>
          <a:lstStyle/>
          <a:p>
            <a:pPr marL="0" indent="0">
              <a:buNone/>
            </a:pPr>
            <a:r>
              <a:rPr lang="en-US" sz="2800" b="1">
                <a:cs typeface="+mn-lt"/>
              </a:rPr>
              <a:t>For stores we</a:t>
            </a:r>
            <a:endParaRPr lang="en-US" sz="2800" b="1">
              <a:cs typeface="+mn-lt"/>
            </a:endParaRPr>
          </a:p>
          <a:p>
            <a:pPr marL="0" indent="0">
              <a:buNone/>
            </a:pPr>
            <a:r>
              <a:rPr lang="en-US" sz="2800" b="1">
                <a:cs typeface="+mn-lt"/>
              </a:rPr>
              <a:t>need:</a:t>
            </a:r>
            <a:endParaRPr lang="en-US" sz="2800" b="1">
              <a:cs typeface="+mn-lt"/>
            </a:endParaRPr>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latin typeface="+mn-lt"/>
                <a:cs typeface="+mn-lt"/>
              </a:rPr>
            </a:fld>
            <a:endParaRPr lang="en-US" altLang="en-US" dirty="0">
              <a:latin typeface="+mn-lt"/>
              <a:cs typeface="+mn-lt"/>
            </a:endParaRPr>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latin typeface="+mn-lt"/>
                  <a:cs typeface="+mn-lt"/>
                </a:rPr>
                <a:t>      Memory</a:t>
              </a:r>
              <a:endParaRPr lang="en-US" altLang="zh-CN" b="1">
                <a:solidFill>
                  <a:schemeClr val="bg1"/>
                </a:solidFill>
                <a:latin typeface="+mn-lt"/>
                <a:cs typeface="+mn-lt"/>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cs typeface="+mn-lt"/>
                        </a:rPr>
                        <a:t>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b="0">
                          <a:solidFill>
                            <a:schemeClr val="tx1"/>
                          </a:solidFill>
                          <a:cs typeface="+mn-lt"/>
                        </a:rPr>
                        <a:t>addi R5, R0, 12</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4</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sw R6, R5</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8</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12</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16</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20</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43205">
                <a:tc>
                  <a:txBody>
                    <a:bodyPr/>
                    <a:lstStyle/>
                    <a:p>
                      <a:pPr algn="dist">
                        <a:lnSpc>
                          <a:spcPct val="60000"/>
                        </a:lnSpc>
                        <a:buNone/>
                      </a:pPr>
                      <a:r>
                        <a:rPr lang="en-US" altLang="zh-CN">
                          <a:solidFill>
                            <a:schemeClr val="tx1"/>
                          </a:solidFill>
                          <a:cs typeface="+mn-lt"/>
                        </a:rPr>
                        <a:t>24</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28</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32</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05473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latin typeface="+mn-lt"/>
                  <a:cs typeface="+mn-lt"/>
                </a:rPr>
                <a:t>      Register File</a:t>
              </a:r>
              <a:endParaRPr lang="en-US" altLang="zh-CN" b="1">
                <a:solidFill>
                  <a:schemeClr val="bg1"/>
                </a:solidFill>
                <a:latin typeface="+mn-lt"/>
                <a:cs typeface="+mn-lt"/>
              </a:endParaRPr>
            </a:p>
          </p:txBody>
        </p:sp>
      </p:grpSp>
      <p:graphicFrame>
        <p:nvGraphicFramePr>
          <p:cNvPr id="15" name="表格 14"/>
          <p:cNvGraphicFramePr/>
          <p:nvPr>
            <p:custDataLst>
              <p:tags r:id="rId2"/>
            </p:custDataLst>
          </p:nvPr>
        </p:nvGraphicFramePr>
        <p:xfrm>
          <a:off x="3725545" y="161099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cs typeface="+mn-lt"/>
                        </a:rPr>
                        <a:t>R0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b="0">
                          <a:solidFill>
                            <a:schemeClr val="tx1"/>
                          </a:solidFill>
                          <a:cs typeface="+mn-lt"/>
                        </a:rPr>
                        <a:t>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cs typeface="+mn-lt"/>
                        </a:rPr>
                        <a:t>R1</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R2</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R3</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R4</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R5</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a:cs typeface="+mn-lt"/>
                        </a:rPr>
                        <a:t>12</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R6</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a:cs typeface="+mn-lt"/>
                        </a:rPr>
                        <a:t>31415</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R7</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R8</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510405"/>
            <a:ext cx="2232660" cy="841375"/>
            <a:chOff x="5291" y="7782"/>
            <a:chExt cx="3516" cy="1325"/>
          </a:xfrm>
        </p:grpSpPr>
        <p:sp>
          <p:nvSpPr>
            <p:cNvPr id="8" name="矩形 7"/>
            <p:cNvSpPr/>
            <p:nvPr/>
          </p:nvSpPr>
          <p:spPr>
            <a:xfrm>
              <a:off x="5291" y="7782"/>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latin typeface="+mn-lt"/>
                  <a:cs typeface="+mn-lt"/>
                </a:rPr>
                <a:t>ALU</a:t>
              </a:r>
              <a:endParaRPr lang="en-US" altLang="zh-CN" sz="2000" b="1">
                <a:solidFill>
                  <a:schemeClr val="bg1"/>
                </a:solidFill>
                <a:latin typeface="+mn-lt"/>
                <a:cs typeface="+mn-lt"/>
              </a:endParaRPr>
            </a:p>
          </p:txBody>
        </p:sp>
        <p:sp>
          <p:nvSpPr>
            <p:cNvPr id="10" name="文本框 9"/>
            <p:cNvSpPr txBox="1"/>
            <p:nvPr/>
          </p:nvSpPr>
          <p:spPr>
            <a:xfrm>
              <a:off x="5554" y="8462"/>
              <a:ext cx="2990" cy="580"/>
            </a:xfrm>
            <a:prstGeom prst="rect">
              <a:avLst/>
            </a:prstGeom>
            <a:solidFill>
              <a:schemeClr val="bg1"/>
            </a:solidFill>
            <a:ln>
              <a:solidFill>
                <a:schemeClr val="tx1"/>
              </a:solidFill>
            </a:ln>
          </p:spPr>
          <p:txBody>
            <a:bodyPr wrap="square" rtlCol="0">
              <a:spAutoFit/>
            </a:bodyPr>
            <a:lstStyle/>
            <a:p>
              <a:pPr algn="ctr"/>
              <a:endParaRPr lang="en-US" altLang="zh-CN">
                <a:latin typeface="+mn-lt"/>
                <a:cs typeface="+mn-lt"/>
              </a:endParaRPr>
            </a:p>
          </p:txBody>
        </p:sp>
      </p:grpSp>
      <p:cxnSp>
        <p:nvCxnSpPr>
          <p:cNvPr id="32" name="直接箭头连接符 31"/>
          <p:cNvCxnSpPr/>
          <p:nvPr/>
        </p:nvCxnSpPr>
        <p:spPr>
          <a:xfrm>
            <a:off x="5088890" y="413321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a:endCxn id="13" idx="1"/>
          </p:cNvCxnSpPr>
          <p:nvPr/>
        </p:nvCxnSpPr>
        <p:spPr>
          <a:xfrm rot="16200000" flipV="1">
            <a:off x="2447290" y="3720465"/>
            <a:ext cx="3550285" cy="1297305"/>
          </a:xfrm>
          <a:prstGeom prst="bentConnector4">
            <a:avLst>
              <a:gd name="adj1" fmla="val -1341"/>
              <a:gd name="adj2" fmla="val 118355"/>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71720" y="5300980"/>
            <a:ext cx="0" cy="936625"/>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15036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735955" y="1268095"/>
            <a:ext cx="3384550" cy="3663367"/>
            <a:chOff x="9033" y="1997"/>
            <a:chExt cx="5330" cy="6394"/>
          </a:xfrm>
        </p:grpSpPr>
        <p:cxnSp>
          <p:nvCxnSpPr>
            <p:cNvPr id="29" name="直接箭头连接符 28"/>
            <p:cNvCxnSpPr>
              <a:stCxn id="25" idx="2"/>
              <a:endCxn id="27" idx="0"/>
            </p:cNvCxnSpPr>
            <p:nvPr/>
          </p:nvCxnSpPr>
          <p:spPr>
            <a:xfrm>
              <a:off x="11885" y="5040"/>
              <a:ext cx="11" cy="104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9033" y="1997"/>
              <a:ext cx="5330" cy="6394"/>
              <a:chOff x="9033" y="1997"/>
              <a:chExt cx="5330" cy="6394"/>
            </a:xfrm>
          </p:grpSpPr>
          <p:grpSp>
            <p:nvGrpSpPr>
              <p:cNvPr id="17" name="组合 16"/>
              <p:cNvGrpSpPr/>
              <p:nvPr/>
            </p:nvGrpSpPr>
            <p:grpSpPr>
              <a:xfrm>
                <a:off x="9941" y="1997"/>
                <a:ext cx="3754" cy="1467"/>
                <a:chOff x="5291" y="7895"/>
                <a:chExt cx="3754" cy="1467"/>
              </a:xfrm>
            </p:grpSpPr>
            <p:sp>
              <p:nvSpPr>
                <p:cNvPr id="18" name="矩形 17"/>
                <p:cNvSpPr/>
                <p:nvPr/>
              </p:nvSpPr>
              <p:spPr>
                <a:xfrm>
                  <a:off x="5291" y="7895"/>
                  <a:ext cx="3754" cy="1467"/>
                </a:xfrm>
                <a:prstGeom prst="rect">
                  <a:avLst/>
                </a:prstGeom>
                <a:solidFill>
                  <a:srgbClr val="C0000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20" name="文本框 19"/>
                <p:cNvSpPr txBox="1"/>
                <p:nvPr/>
              </p:nvSpPr>
              <p:spPr>
                <a:xfrm>
                  <a:off x="5600" y="8635"/>
                  <a:ext cx="3247" cy="643"/>
                </a:xfrm>
                <a:prstGeom prst="rect">
                  <a:avLst/>
                </a:prstGeom>
                <a:solidFill>
                  <a:schemeClr val="bg1"/>
                </a:solidFill>
                <a:ln>
                  <a:solidFill>
                    <a:schemeClr val="accent1">
                      <a:alpha val="20000"/>
                    </a:schemeClr>
                  </a:solidFill>
                </a:ln>
              </p:spPr>
              <p:txBody>
                <a:bodyPr wrap="square" rtlCol="0">
                  <a:spAutoFit/>
                </a:bodyPr>
                <a:lstStyle/>
                <a:p>
                  <a:r>
                    <a:rPr lang="en-US" altLang="zh-CN">
                      <a:latin typeface="+mn-lt"/>
                      <a:cs typeface="+mn-lt"/>
                    </a:rPr>
                    <a:t>                 4</a:t>
                  </a:r>
                  <a:endParaRPr lang="en-US" altLang="zh-CN">
                    <a:latin typeface="+mn-lt"/>
                    <a:cs typeface="+mn-lt"/>
                  </a:endParaRPr>
                </a:p>
              </p:txBody>
            </p:sp>
          </p:grpSp>
          <p:cxnSp>
            <p:nvCxnSpPr>
              <p:cNvPr id="21" name="直接箭头连接符 20"/>
              <p:cNvCxnSpPr/>
              <p:nvPr/>
            </p:nvCxnSpPr>
            <p:spPr>
              <a:xfrm flipV="1">
                <a:off x="13683" y="2791"/>
                <a:ext cx="680" cy="1"/>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952" y="3819"/>
                <a:ext cx="3816" cy="1467"/>
                <a:chOff x="5291" y="7895"/>
                <a:chExt cx="3816" cy="1467"/>
              </a:xfrm>
            </p:grpSpPr>
            <p:sp>
              <p:nvSpPr>
                <p:cNvPr id="23" name="矩形 22"/>
                <p:cNvSpPr/>
                <p:nvPr/>
              </p:nvSpPr>
              <p:spPr>
                <a:xfrm>
                  <a:off x="5291" y="7895"/>
                  <a:ext cx="3754" cy="1467"/>
                </a:xfrm>
                <a:prstGeom prst="rect">
                  <a:avLst/>
                </a:prstGeom>
                <a:solidFill>
                  <a:srgbClr val="C0000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24" name="文本框 23"/>
                <p:cNvSpPr txBox="1"/>
                <p:nvPr/>
              </p:nvSpPr>
              <p:spPr>
                <a:xfrm>
                  <a:off x="5437" y="7895"/>
                  <a:ext cx="3670" cy="696"/>
                </a:xfrm>
                <a:prstGeom prst="rect">
                  <a:avLst/>
                </a:prstGeom>
                <a:noFill/>
                <a:ln>
                  <a:noFill/>
                </a:ln>
              </p:spPr>
              <p:txBody>
                <a:bodyPr wrap="square" rtlCol="0">
                  <a:spAutoFit/>
                </a:bodyPr>
                <a:lstStyle/>
                <a:p>
                  <a:pPr algn="ctr"/>
                  <a:r>
                    <a:rPr lang="en-US" altLang="zh-CN" sz="2000" b="1" dirty="0">
                      <a:solidFill>
                        <a:schemeClr val="bg1"/>
                      </a:solidFill>
                      <a:latin typeface="+mn-lt"/>
                      <a:cs typeface="+mn-lt"/>
                    </a:rPr>
                    <a:t>Instruction</a:t>
                  </a:r>
                  <a:endParaRPr lang="en-US" altLang="zh-CN" sz="2000" b="1" dirty="0">
                    <a:solidFill>
                      <a:schemeClr val="bg1"/>
                    </a:solidFill>
                    <a:latin typeface="+mn-lt"/>
                    <a:cs typeface="+mn-lt"/>
                  </a:endParaRPr>
                </a:p>
              </p:txBody>
            </p:sp>
            <p:sp>
              <p:nvSpPr>
                <p:cNvPr id="25" name="文本框 24"/>
                <p:cNvSpPr txBox="1"/>
                <p:nvPr/>
              </p:nvSpPr>
              <p:spPr>
                <a:xfrm>
                  <a:off x="5600" y="8635"/>
                  <a:ext cx="3247" cy="481"/>
                </a:xfrm>
                <a:prstGeom prst="rect">
                  <a:avLst/>
                </a:prstGeom>
                <a:solidFill>
                  <a:schemeClr val="bg1"/>
                </a:solidFill>
                <a:ln>
                  <a:solidFill>
                    <a:schemeClr val="accent1">
                      <a:alpha val="20000"/>
                    </a:schemeClr>
                  </a:solidFill>
                </a:ln>
              </p:spPr>
              <p:txBody>
                <a:bodyPr wrap="square" rtlCol="0">
                  <a:spAutoFit/>
                </a:bodyPr>
                <a:lstStyle/>
                <a:p>
                  <a:pPr algn="ctr">
                    <a:lnSpc>
                      <a:spcPct val="60000"/>
                    </a:lnSpc>
                    <a:buNone/>
                  </a:pPr>
                  <a:endParaRPr lang="en-US" altLang="zh-CN" sz="2000">
                    <a:latin typeface="+mn-lt"/>
                    <a:cs typeface="+mn-lt"/>
                    <a:sym typeface="+mn-ea"/>
                  </a:endParaRPr>
                </a:p>
              </p:txBody>
            </p:sp>
          </p:grpSp>
          <p:cxnSp>
            <p:nvCxnSpPr>
              <p:cNvPr id="26" name="直接箭头连接符 25"/>
              <p:cNvCxnSpPr/>
              <p:nvPr/>
            </p:nvCxnSpPr>
            <p:spPr>
              <a:xfrm flipH="1">
                <a:off x="13675" y="4494"/>
                <a:ext cx="680" cy="26"/>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10478" y="6080"/>
                <a:ext cx="2835" cy="1473"/>
              </a:xfrm>
              <a:prstGeom prst="ellipse">
                <a:avLst/>
              </a:prstGeom>
              <a:solidFill>
                <a:srgbClr val="C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cs typeface="+mn-lt"/>
                  </a:rPr>
                  <a:t>Control</a:t>
                </a:r>
                <a:endParaRPr lang="en-US" altLang="zh-CN" sz="2000" b="1" dirty="0">
                  <a:cs typeface="+mn-lt"/>
                </a:endParaRPr>
              </a:p>
              <a:p>
                <a:pPr algn="ctr"/>
                <a:r>
                  <a:rPr lang="en-US" altLang="zh-CN" sz="2000" b="1" dirty="0">
                    <a:cs typeface="+mn-lt"/>
                  </a:rPr>
                  <a:t>Logic</a:t>
                </a:r>
                <a:endParaRPr lang="en-US" altLang="zh-CN" sz="2000" b="1" dirty="0">
                  <a:cs typeface="+mn-lt"/>
                </a:endParaRPr>
              </a:p>
            </p:txBody>
          </p:sp>
          <p:cxnSp>
            <p:nvCxnSpPr>
              <p:cNvPr id="28" name="直接箭头连接符 27"/>
              <p:cNvCxnSpPr>
                <a:stCxn id="27" idx="3"/>
                <a:endCxn id="8" idx="3"/>
              </p:cNvCxnSpPr>
              <p:nvPr/>
            </p:nvCxnSpPr>
            <p:spPr>
              <a:xfrm flipH="1">
                <a:off x="9145" y="7337"/>
                <a:ext cx="1748" cy="1054"/>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9033" y="5657"/>
                <a:ext cx="1860" cy="639"/>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9940" y="2731"/>
                <a:ext cx="537" cy="437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cxnSp>
        <p:nvCxnSpPr>
          <p:cNvPr id="43" name="直接箭头连接符 42"/>
          <p:cNvCxnSpPr/>
          <p:nvPr/>
        </p:nvCxnSpPr>
        <p:spPr>
          <a:xfrm>
            <a:off x="4871720" y="5517515"/>
            <a:ext cx="1490345" cy="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a:stCxn id="40" idx="3"/>
          </p:cNvCxnSpPr>
          <p:nvPr/>
        </p:nvCxnSpPr>
        <p:spPr>
          <a:xfrm flipV="1">
            <a:off x="8716010" y="5179060"/>
            <a:ext cx="374650" cy="635"/>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6362065" y="4765675"/>
            <a:ext cx="2353945" cy="828040"/>
            <a:chOff x="10019" y="8409"/>
            <a:chExt cx="3754" cy="1467"/>
          </a:xfrm>
        </p:grpSpPr>
        <p:sp>
          <p:nvSpPr>
            <p:cNvPr id="40" name="矩形 39"/>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41" name="文本框 40"/>
            <p:cNvSpPr txBox="1"/>
            <p:nvPr/>
          </p:nvSpPr>
          <p:spPr>
            <a:xfrm>
              <a:off x="10246" y="8409"/>
              <a:ext cx="3507" cy="707"/>
            </a:xfrm>
            <a:prstGeom prst="rect">
              <a:avLst/>
            </a:prstGeom>
            <a:solidFill>
              <a:srgbClr val="7030A0"/>
            </a:solidFill>
            <a:ln>
              <a:solidFill>
                <a:schemeClr val="accent1">
                  <a:alpha val="20000"/>
                </a:schemeClr>
              </a:solidFill>
            </a:ln>
          </p:spPr>
          <p:txBody>
            <a:bodyPr wrap="square" rtlCol="0">
              <a:spAutoFit/>
            </a:bodyPr>
            <a:lstStyle/>
            <a:p>
              <a:r>
                <a:rPr lang="en-US" altLang="zh-CN" sz="2000" b="1">
                  <a:solidFill>
                    <a:schemeClr val="bg1"/>
                  </a:solidFill>
                  <a:latin typeface="+mn-lt"/>
                  <a:cs typeface="+mn-lt"/>
                </a:rPr>
                <a:t>Memory Address</a:t>
              </a:r>
              <a:endParaRPr lang="en-US" altLang="zh-CN" sz="2000" b="1">
                <a:solidFill>
                  <a:schemeClr val="bg1"/>
                </a:solidFill>
                <a:latin typeface="+mn-lt"/>
                <a:cs typeface="+mn-lt"/>
              </a:endParaRPr>
            </a:p>
          </p:txBody>
        </p:sp>
        <p:sp>
          <p:nvSpPr>
            <p:cNvPr id="42" name="文本框 41"/>
            <p:cNvSpPr txBox="1"/>
            <p:nvPr/>
          </p:nvSpPr>
          <p:spPr>
            <a:xfrm>
              <a:off x="10328" y="9149"/>
              <a:ext cx="3247" cy="653"/>
            </a:xfrm>
            <a:prstGeom prst="rect">
              <a:avLst/>
            </a:prstGeom>
            <a:solidFill>
              <a:schemeClr val="bg1"/>
            </a:solidFill>
            <a:ln>
              <a:solidFill>
                <a:schemeClr val="accent1">
                  <a:alpha val="20000"/>
                </a:schemeClr>
              </a:solidFill>
            </a:ln>
          </p:spPr>
          <p:txBody>
            <a:bodyPr wrap="square" rtlCol="0">
              <a:spAutoFit/>
            </a:bodyPr>
            <a:lstStyle/>
            <a:p>
              <a:pPr algn="ctr"/>
              <a:r>
                <a:rPr lang="en-US" altLang="zh-CN">
                  <a:latin typeface="+mn-lt"/>
                  <a:cs typeface="+mn-lt"/>
                </a:rPr>
                <a:t>  </a:t>
              </a:r>
              <a:endParaRPr lang="en-US" altLang="zh-CN">
                <a:latin typeface="+mn-lt"/>
                <a:cs typeface="+mn-lt"/>
              </a:endParaRPr>
            </a:p>
          </p:txBody>
        </p:sp>
      </p:grpSp>
      <p:grpSp>
        <p:nvGrpSpPr>
          <p:cNvPr id="47" name="组合 46"/>
          <p:cNvGrpSpPr/>
          <p:nvPr/>
        </p:nvGrpSpPr>
        <p:grpSpPr>
          <a:xfrm>
            <a:off x="6383655" y="5791835"/>
            <a:ext cx="2362200" cy="820420"/>
            <a:chOff x="10019" y="8409"/>
            <a:chExt cx="3754" cy="1467"/>
          </a:xfrm>
        </p:grpSpPr>
        <p:sp>
          <p:nvSpPr>
            <p:cNvPr id="48" name="矩形 47"/>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49" name="文本框 48"/>
            <p:cNvSpPr txBox="1"/>
            <p:nvPr/>
          </p:nvSpPr>
          <p:spPr>
            <a:xfrm>
              <a:off x="10246" y="8409"/>
              <a:ext cx="3507" cy="713"/>
            </a:xfrm>
            <a:prstGeom prst="rect">
              <a:avLst/>
            </a:prstGeom>
            <a:solidFill>
              <a:srgbClr val="7030A0"/>
            </a:solidFill>
            <a:ln>
              <a:solidFill>
                <a:schemeClr val="accent1">
                  <a:alpha val="20000"/>
                </a:schemeClr>
              </a:solidFill>
            </a:ln>
          </p:spPr>
          <p:txBody>
            <a:bodyPr wrap="square" rtlCol="0">
              <a:spAutoFit/>
            </a:bodyPr>
            <a:lstStyle/>
            <a:p>
              <a:r>
                <a:rPr lang="en-US" altLang="zh-CN" sz="2000" b="1" dirty="0">
                  <a:solidFill>
                    <a:schemeClr val="bg1"/>
                  </a:solidFill>
                  <a:latin typeface="+mn-lt"/>
                  <a:cs typeface="+mn-lt"/>
                </a:rPr>
                <a:t>     Data</a:t>
              </a:r>
              <a:endParaRPr lang="en-US" altLang="zh-CN" sz="2000" b="1" dirty="0">
                <a:solidFill>
                  <a:schemeClr val="bg1"/>
                </a:solidFill>
                <a:latin typeface="+mn-lt"/>
                <a:cs typeface="+mn-lt"/>
              </a:endParaRPr>
            </a:p>
          </p:txBody>
        </p:sp>
        <p:sp>
          <p:nvSpPr>
            <p:cNvPr id="50" name="文本框 49"/>
            <p:cNvSpPr txBox="1"/>
            <p:nvPr/>
          </p:nvSpPr>
          <p:spPr>
            <a:xfrm>
              <a:off x="10328" y="9149"/>
              <a:ext cx="3247" cy="659"/>
            </a:xfrm>
            <a:prstGeom prst="rect">
              <a:avLst/>
            </a:prstGeom>
            <a:solidFill>
              <a:schemeClr val="bg1"/>
            </a:solidFill>
            <a:ln>
              <a:solidFill>
                <a:schemeClr val="accent1">
                  <a:alpha val="20000"/>
                </a:schemeClr>
              </a:solidFill>
            </a:ln>
          </p:spPr>
          <p:txBody>
            <a:bodyPr wrap="square" rtlCol="0">
              <a:spAutoFit/>
            </a:bodyPr>
            <a:lstStyle/>
            <a:p>
              <a:pPr algn="ctr"/>
              <a:r>
                <a:rPr lang="en-US" altLang="zh-CN">
                  <a:latin typeface="+mn-lt"/>
                  <a:cs typeface="+mn-lt"/>
                </a:rPr>
                <a:t> </a:t>
              </a:r>
              <a:endParaRPr lang="en-US" altLang="zh-CN">
                <a:latin typeface="+mn-lt"/>
                <a:cs typeface="+mn-lt"/>
              </a:endParaRPr>
            </a:p>
          </p:txBody>
        </p:sp>
      </p:grpSp>
      <p:cxnSp>
        <p:nvCxnSpPr>
          <p:cNvPr id="52" name="直接箭头连接符 51"/>
          <p:cNvCxnSpPr/>
          <p:nvPr/>
        </p:nvCxnSpPr>
        <p:spPr>
          <a:xfrm>
            <a:off x="4871720" y="6165215"/>
            <a:ext cx="15119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p:nvPr/>
        </p:nvCxnSpPr>
        <p:spPr>
          <a:xfrm>
            <a:off x="8688070" y="6021070"/>
            <a:ext cx="4324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3" name="文本框 18"/>
          <p:cNvSpPr txBox="1"/>
          <p:nvPr/>
        </p:nvSpPr>
        <p:spPr>
          <a:xfrm>
            <a:off x="6456680" y="1268095"/>
            <a:ext cx="2226945" cy="369545"/>
          </a:xfrm>
          <a:prstGeom prst="rect">
            <a:avLst/>
          </a:prstGeom>
          <a:noFill/>
          <a:ln>
            <a:noFill/>
          </a:ln>
        </p:spPr>
        <p:txBody>
          <a:bodyPr wrap="square" rtlCol="0">
            <a:spAutoFit/>
          </a:bodyPr>
          <a:lstStyle/>
          <a:p>
            <a:r>
              <a:rPr lang="en-US" altLang="zh-CN" b="1" dirty="0">
                <a:solidFill>
                  <a:schemeClr val="bg1"/>
                </a:solidFill>
              </a:rPr>
              <a:t>Program Counter (PC)</a:t>
            </a:r>
            <a:endParaRPr lang="en-US" altLang="zh-CN" b="1" dirty="0">
              <a:solidFill>
                <a:schemeClr val="bg1"/>
              </a:solidFill>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mn-lt"/>
              </a:rPr>
              <a:t>Store Word</a:t>
            </a:r>
            <a:endParaRPr lang="en-US" dirty="0">
              <a:latin typeface="+mn-lt"/>
              <a:cs typeface="+mn-lt"/>
            </a:endParaRPr>
          </a:p>
        </p:txBody>
      </p:sp>
      <p:sp>
        <p:nvSpPr>
          <p:cNvPr id="3" name="Content Placeholder 2"/>
          <p:cNvSpPr>
            <a:spLocks noGrp="1"/>
          </p:cNvSpPr>
          <p:nvPr>
            <p:ph idx="1"/>
          </p:nvPr>
        </p:nvSpPr>
        <p:spPr>
          <a:xfrm>
            <a:off x="609600" y="1340769"/>
            <a:ext cx="10972800" cy="5040560"/>
          </a:xfrm>
        </p:spPr>
        <p:txBody>
          <a:bodyPr/>
          <a:lstStyle/>
          <a:p>
            <a:pPr marL="0" indent="0">
              <a:buNone/>
            </a:pPr>
            <a:r>
              <a:rPr lang="en-US" sz="2800" b="1">
                <a:cs typeface="+mn-lt"/>
              </a:rPr>
              <a:t>For stores we</a:t>
            </a:r>
            <a:endParaRPr lang="en-US" sz="2800" b="1">
              <a:cs typeface="+mn-lt"/>
            </a:endParaRPr>
          </a:p>
          <a:p>
            <a:pPr marL="0" indent="0">
              <a:buNone/>
            </a:pPr>
            <a:r>
              <a:rPr lang="en-US" sz="2800" b="1">
                <a:cs typeface="+mn-lt"/>
              </a:rPr>
              <a:t>need:</a:t>
            </a:r>
            <a:endParaRPr lang="en-US" sz="2800" b="1">
              <a:cs typeface="+mn-lt"/>
            </a:endParaRPr>
          </a:p>
          <a:p>
            <a:pPr marL="0" indent="0">
              <a:buNone/>
            </a:pPr>
            <a:r>
              <a:rPr lang="en-US" sz="2400" b="1">
                <a:cs typeface="+mn-lt"/>
              </a:rPr>
              <a:t>the </a:t>
            </a:r>
            <a:r>
              <a:rPr lang="en-US" sz="2400" b="1">
                <a:solidFill>
                  <a:srgbClr val="C00000"/>
                </a:solidFill>
                <a:cs typeface="+mn-lt"/>
              </a:rPr>
              <a:t>address</a:t>
            </a:r>
            <a:endParaRPr lang="en-US" sz="2400" b="1">
              <a:cs typeface="+mn-lt"/>
            </a:endParaRPr>
          </a:p>
          <a:p>
            <a:pPr marL="0" indent="0">
              <a:buNone/>
            </a:pPr>
            <a:r>
              <a:rPr lang="en-US" sz="2400" b="1">
                <a:cs typeface="+mn-lt"/>
              </a:rPr>
              <a:t>(from ALU)</a:t>
            </a:r>
            <a:endParaRPr lang="en-US" sz="2400" b="1">
              <a:cs typeface="+mn-lt"/>
            </a:endParaRPr>
          </a:p>
          <a:p>
            <a:pPr marL="0" indent="0">
              <a:buNone/>
            </a:pPr>
            <a:r>
              <a:rPr lang="en-US" sz="2400" b="1">
                <a:cs typeface="+mn-lt"/>
              </a:rPr>
              <a:t>the </a:t>
            </a:r>
            <a:r>
              <a:rPr lang="en-US" sz="2400" b="1">
                <a:solidFill>
                  <a:srgbClr val="C00000"/>
                </a:solidFill>
                <a:cs typeface="+mn-lt"/>
              </a:rPr>
              <a:t>data</a:t>
            </a:r>
            <a:endParaRPr lang="en-US" sz="2400" b="1">
              <a:cs typeface="+mn-lt"/>
            </a:endParaRPr>
          </a:p>
          <a:p>
            <a:pPr marL="0" indent="0">
              <a:buNone/>
            </a:pPr>
            <a:r>
              <a:rPr lang="en-US" sz="2400" b="1">
                <a:cs typeface="+mn-lt"/>
              </a:rPr>
              <a:t>(from register)</a:t>
            </a:r>
            <a:endParaRPr lang="en-US" sz="2400" b="1">
              <a:cs typeface="+mn-lt"/>
            </a:endParaRPr>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latin typeface="+mn-lt"/>
                <a:cs typeface="+mn-lt"/>
              </a:rPr>
            </a:fld>
            <a:endParaRPr lang="en-US" altLang="en-US" dirty="0">
              <a:latin typeface="+mn-lt"/>
              <a:cs typeface="+mn-lt"/>
            </a:endParaRPr>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latin typeface="+mn-lt"/>
                  <a:cs typeface="+mn-lt"/>
                </a:rPr>
                <a:t>      Memory</a:t>
              </a:r>
              <a:endParaRPr lang="en-US" altLang="zh-CN" b="1">
                <a:solidFill>
                  <a:schemeClr val="bg1"/>
                </a:solidFill>
                <a:latin typeface="+mn-lt"/>
                <a:cs typeface="+mn-lt"/>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cs typeface="+mn-lt"/>
                        </a:rPr>
                        <a:t>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b="0">
                          <a:solidFill>
                            <a:schemeClr val="tx1"/>
                          </a:solidFill>
                          <a:cs typeface="+mn-lt"/>
                        </a:rPr>
                        <a:t>addi R5, R0, 12</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4</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sw R6, R5</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8</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12</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16</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20</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43205">
                <a:tc>
                  <a:txBody>
                    <a:bodyPr/>
                    <a:lstStyle/>
                    <a:p>
                      <a:pPr algn="dist">
                        <a:lnSpc>
                          <a:spcPct val="60000"/>
                        </a:lnSpc>
                        <a:buNone/>
                      </a:pPr>
                      <a:r>
                        <a:rPr lang="en-US" altLang="zh-CN">
                          <a:solidFill>
                            <a:schemeClr val="tx1"/>
                          </a:solidFill>
                          <a:cs typeface="+mn-lt"/>
                        </a:rPr>
                        <a:t>24</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28</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32</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05473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latin typeface="+mn-lt"/>
                  <a:cs typeface="+mn-lt"/>
                </a:rPr>
                <a:t>      Register File</a:t>
              </a:r>
              <a:endParaRPr lang="en-US" altLang="zh-CN" b="1">
                <a:solidFill>
                  <a:schemeClr val="bg1"/>
                </a:solidFill>
                <a:latin typeface="+mn-lt"/>
                <a:cs typeface="+mn-lt"/>
              </a:endParaRPr>
            </a:p>
          </p:txBody>
        </p:sp>
      </p:grpSp>
      <p:graphicFrame>
        <p:nvGraphicFramePr>
          <p:cNvPr id="15" name="表格 14"/>
          <p:cNvGraphicFramePr/>
          <p:nvPr>
            <p:custDataLst>
              <p:tags r:id="rId2"/>
            </p:custDataLst>
          </p:nvPr>
        </p:nvGraphicFramePr>
        <p:xfrm>
          <a:off x="3725545" y="161099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cs typeface="+mn-lt"/>
                        </a:rPr>
                        <a:t>R0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b="0">
                          <a:solidFill>
                            <a:schemeClr val="tx1"/>
                          </a:solidFill>
                          <a:cs typeface="+mn-lt"/>
                        </a:rPr>
                        <a:t>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cs typeface="+mn-lt"/>
                        </a:rPr>
                        <a:t>R1</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R2</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R3</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R4</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R5</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a:cs typeface="+mn-lt"/>
                        </a:rPr>
                        <a:t>12</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R6</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a:cs typeface="+mn-lt"/>
                        </a:rPr>
                        <a:t>31415</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R7</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R8</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510405"/>
            <a:ext cx="2232660" cy="841375"/>
            <a:chOff x="5291" y="7782"/>
            <a:chExt cx="3516" cy="1325"/>
          </a:xfrm>
        </p:grpSpPr>
        <p:sp>
          <p:nvSpPr>
            <p:cNvPr id="8" name="矩形 7"/>
            <p:cNvSpPr/>
            <p:nvPr/>
          </p:nvSpPr>
          <p:spPr>
            <a:xfrm>
              <a:off x="5291" y="7782"/>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latin typeface="+mn-lt"/>
                  <a:cs typeface="+mn-lt"/>
                </a:rPr>
                <a:t>ALU</a:t>
              </a:r>
              <a:endParaRPr lang="en-US" altLang="zh-CN" sz="2000" b="1">
                <a:solidFill>
                  <a:schemeClr val="bg1"/>
                </a:solidFill>
                <a:latin typeface="+mn-lt"/>
                <a:cs typeface="+mn-lt"/>
              </a:endParaRPr>
            </a:p>
          </p:txBody>
        </p:sp>
        <p:sp>
          <p:nvSpPr>
            <p:cNvPr id="10" name="文本框 9"/>
            <p:cNvSpPr txBox="1"/>
            <p:nvPr/>
          </p:nvSpPr>
          <p:spPr>
            <a:xfrm>
              <a:off x="5554" y="8462"/>
              <a:ext cx="2990" cy="580"/>
            </a:xfrm>
            <a:prstGeom prst="rect">
              <a:avLst/>
            </a:prstGeom>
            <a:solidFill>
              <a:schemeClr val="bg1"/>
            </a:solidFill>
            <a:ln>
              <a:solidFill>
                <a:schemeClr val="tx1"/>
              </a:solidFill>
            </a:ln>
          </p:spPr>
          <p:txBody>
            <a:bodyPr wrap="square" rtlCol="0">
              <a:spAutoFit/>
            </a:bodyPr>
            <a:lstStyle/>
            <a:p>
              <a:pPr algn="ctr"/>
              <a:endParaRPr lang="en-US" altLang="zh-CN">
                <a:latin typeface="+mn-lt"/>
                <a:cs typeface="+mn-lt"/>
              </a:endParaRPr>
            </a:p>
          </p:txBody>
        </p:sp>
      </p:grpSp>
      <p:cxnSp>
        <p:nvCxnSpPr>
          <p:cNvPr id="32" name="直接箭头连接符 31"/>
          <p:cNvCxnSpPr/>
          <p:nvPr/>
        </p:nvCxnSpPr>
        <p:spPr>
          <a:xfrm>
            <a:off x="5088890" y="413321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a:endCxn id="13" idx="1"/>
          </p:cNvCxnSpPr>
          <p:nvPr/>
        </p:nvCxnSpPr>
        <p:spPr>
          <a:xfrm rot="16200000" flipV="1">
            <a:off x="2447290" y="3720465"/>
            <a:ext cx="3550285" cy="1297305"/>
          </a:xfrm>
          <a:prstGeom prst="bentConnector4">
            <a:avLst>
              <a:gd name="adj1" fmla="val -1341"/>
              <a:gd name="adj2" fmla="val 118355"/>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71720" y="5300980"/>
            <a:ext cx="0" cy="936625"/>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15036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735955" y="1268095"/>
            <a:ext cx="3384550" cy="3663367"/>
            <a:chOff x="9033" y="1997"/>
            <a:chExt cx="5330" cy="6394"/>
          </a:xfrm>
        </p:grpSpPr>
        <p:cxnSp>
          <p:nvCxnSpPr>
            <p:cNvPr id="29" name="直接箭头连接符 28"/>
            <p:cNvCxnSpPr>
              <a:stCxn id="25" idx="2"/>
              <a:endCxn id="27" idx="0"/>
            </p:cNvCxnSpPr>
            <p:nvPr/>
          </p:nvCxnSpPr>
          <p:spPr>
            <a:xfrm>
              <a:off x="11885" y="5040"/>
              <a:ext cx="11" cy="104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9033" y="1997"/>
              <a:ext cx="5330" cy="6394"/>
              <a:chOff x="9033" y="1997"/>
              <a:chExt cx="5330" cy="6394"/>
            </a:xfrm>
          </p:grpSpPr>
          <p:grpSp>
            <p:nvGrpSpPr>
              <p:cNvPr id="17" name="组合 16"/>
              <p:cNvGrpSpPr/>
              <p:nvPr/>
            </p:nvGrpSpPr>
            <p:grpSpPr>
              <a:xfrm>
                <a:off x="9941" y="1997"/>
                <a:ext cx="3754" cy="1467"/>
                <a:chOff x="5291" y="7895"/>
                <a:chExt cx="3754" cy="1467"/>
              </a:xfrm>
            </p:grpSpPr>
            <p:sp>
              <p:nvSpPr>
                <p:cNvPr id="18" name="矩形 17"/>
                <p:cNvSpPr/>
                <p:nvPr/>
              </p:nvSpPr>
              <p:spPr>
                <a:xfrm>
                  <a:off x="5291" y="7895"/>
                  <a:ext cx="3754" cy="1467"/>
                </a:xfrm>
                <a:prstGeom prst="rect">
                  <a:avLst/>
                </a:prstGeom>
                <a:solidFill>
                  <a:srgbClr val="C0000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20" name="文本框 19"/>
                <p:cNvSpPr txBox="1"/>
                <p:nvPr/>
              </p:nvSpPr>
              <p:spPr>
                <a:xfrm>
                  <a:off x="5600" y="8635"/>
                  <a:ext cx="3247" cy="643"/>
                </a:xfrm>
                <a:prstGeom prst="rect">
                  <a:avLst/>
                </a:prstGeom>
                <a:solidFill>
                  <a:schemeClr val="bg1"/>
                </a:solidFill>
                <a:ln>
                  <a:solidFill>
                    <a:schemeClr val="accent1">
                      <a:alpha val="20000"/>
                    </a:schemeClr>
                  </a:solidFill>
                </a:ln>
              </p:spPr>
              <p:txBody>
                <a:bodyPr wrap="square" rtlCol="0">
                  <a:spAutoFit/>
                </a:bodyPr>
                <a:lstStyle/>
                <a:p>
                  <a:r>
                    <a:rPr lang="en-US" altLang="zh-CN">
                      <a:latin typeface="+mn-lt"/>
                      <a:cs typeface="+mn-lt"/>
                    </a:rPr>
                    <a:t>                 4</a:t>
                  </a:r>
                  <a:endParaRPr lang="en-US" altLang="zh-CN">
                    <a:latin typeface="+mn-lt"/>
                    <a:cs typeface="+mn-lt"/>
                  </a:endParaRPr>
                </a:p>
              </p:txBody>
            </p:sp>
          </p:grpSp>
          <p:cxnSp>
            <p:nvCxnSpPr>
              <p:cNvPr id="21" name="直接箭头连接符 20"/>
              <p:cNvCxnSpPr/>
              <p:nvPr/>
            </p:nvCxnSpPr>
            <p:spPr>
              <a:xfrm flipV="1">
                <a:off x="13683" y="2791"/>
                <a:ext cx="680" cy="1"/>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952" y="3819"/>
                <a:ext cx="3816" cy="1467"/>
                <a:chOff x="5291" y="7895"/>
                <a:chExt cx="3816" cy="1467"/>
              </a:xfrm>
            </p:grpSpPr>
            <p:sp>
              <p:nvSpPr>
                <p:cNvPr id="23" name="矩形 22"/>
                <p:cNvSpPr/>
                <p:nvPr/>
              </p:nvSpPr>
              <p:spPr>
                <a:xfrm>
                  <a:off x="5291" y="7895"/>
                  <a:ext cx="3754" cy="1467"/>
                </a:xfrm>
                <a:prstGeom prst="rect">
                  <a:avLst/>
                </a:prstGeom>
                <a:solidFill>
                  <a:srgbClr val="C0000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24" name="文本框 23"/>
                <p:cNvSpPr txBox="1"/>
                <p:nvPr/>
              </p:nvSpPr>
              <p:spPr>
                <a:xfrm>
                  <a:off x="5437" y="7895"/>
                  <a:ext cx="3670" cy="696"/>
                </a:xfrm>
                <a:prstGeom prst="rect">
                  <a:avLst/>
                </a:prstGeom>
                <a:noFill/>
                <a:ln>
                  <a:noFill/>
                </a:ln>
              </p:spPr>
              <p:txBody>
                <a:bodyPr wrap="square" rtlCol="0">
                  <a:spAutoFit/>
                </a:bodyPr>
                <a:lstStyle/>
                <a:p>
                  <a:pPr algn="ctr"/>
                  <a:r>
                    <a:rPr lang="en-US" altLang="zh-CN" sz="2000" b="1" dirty="0">
                      <a:solidFill>
                        <a:schemeClr val="bg1"/>
                      </a:solidFill>
                      <a:latin typeface="+mn-lt"/>
                      <a:cs typeface="+mn-lt"/>
                    </a:rPr>
                    <a:t>Instruction</a:t>
                  </a:r>
                  <a:endParaRPr lang="en-US" altLang="zh-CN" sz="2000" b="1" dirty="0">
                    <a:solidFill>
                      <a:schemeClr val="bg1"/>
                    </a:solidFill>
                    <a:latin typeface="+mn-lt"/>
                    <a:cs typeface="+mn-lt"/>
                  </a:endParaRPr>
                </a:p>
              </p:txBody>
            </p:sp>
            <p:sp>
              <p:nvSpPr>
                <p:cNvPr id="25" name="文本框 24"/>
                <p:cNvSpPr txBox="1"/>
                <p:nvPr/>
              </p:nvSpPr>
              <p:spPr>
                <a:xfrm>
                  <a:off x="5600" y="8635"/>
                  <a:ext cx="3247" cy="481"/>
                </a:xfrm>
                <a:prstGeom prst="rect">
                  <a:avLst/>
                </a:prstGeom>
                <a:solidFill>
                  <a:schemeClr val="bg1"/>
                </a:solidFill>
                <a:ln>
                  <a:solidFill>
                    <a:schemeClr val="accent1">
                      <a:alpha val="20000"/>
                    </a:schemeClr>
                  </a:solidFill>
                </a:ln>
              </p:spPr>
              <p:txBody>
                <a:bodyPr wrap="square" rtlCol="0">
                  <a:spAutoFit/>
                </a:bodyPr>
                <a:lstStyle/>
                <a:p>
                  <a:pPr algn="ctr">
                    <a:lnSpc>
                      <a:spcPct val="60000"/>
                    </a:lnSpc>
                    <a:buNone/>
                  </a:pPr>
                  <a:endParaRPr lang="en-US" altLang="zh-CN" sz="2000">
                    <a:latin typeface="+mn-lt"/>
                    <a:cs typeface="+mn-lt"/>
                    <a:sym typeface="+mn-ea"/>
                  </a:endParaRPr>
                </a:p>
              </p:txBody>
            </p:sp>
          </p:grpSp>
          <p:cxnSp>
            <p:nvCxnSpPr>
              <p:cNvPr id="26" name="直接箭头连接符 25"/>
              <p:cNvCxnSpPr/>
              <p:nvPr/>
            </p:nvCxnSpPr>
            <p:spPr>
              <a:xfrm flipH="1">
                <a:off x="13675" y="4494"/>
                <a:ext cx="680" cy="26"/>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10478" y="6080"/>
                <a:ext cx="2835" cy="1473"/>
              </a:xfrm>
              <a:prstGeom prst="ellipse">
                <a:avLst/>
              </a:prstGeom>
              <a:solidFill>
                <a:srgbClr val="C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cs typeface="+mn-lt"/>
                  </a:rPr>
                  <a:t>Control</a:t>
                </a:r>
                <a:endParaRPr lang="en-US" altLang="zh-CN" sz="2000" b="1" dirty="0">
                  <a:cs typeface="+mn-lt"/>
                </a:endParaRPr>
              </a:p>
              <a:p>
                <a:pPr algn="ctr"/>
                <a:r>
                  <a:rPr lang="en-US" altLang="zh-CN" sz="2000" b="1" dirty="0">
                    <a:cs typeface="+mn-lt"/>
                  </a:rPr>
                  <a:t>Logic</a:t>
                </a:r>
                <a:endParaRPr lang="en-US" altLang="zh-CN" sz="2000" b="1" dirty="0">
                  <a:cs typeface="+mn-lt"/>
                </a:endParaRPr>
              </a:p>
            </p:txBody>
          </p:sp>
          <p:cxnSp>
            <p:nvCxnSpPr>
              <p:cNvPr id="28" name="直接箭头连接符 27"/>
              <p:cNvCxnSpPr>
                <a:stCxn id="27" idx="3"/>
                <a:endCxn id="8" idx="3"/>
              </p:cNvCxnSpPr>
              <p:nvPr/>
            </p:nvCxnSpPr>
            <p:spPr>
              <a:xfrm flipH="1">
                <a:off x="9145" y="7337"/>
                <a:ext cx="1748" cy="1054"/>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9033" y="5657"/>
                <a:ext cx="1860" cy="639"/>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9940" y="2731"/>
                <a:ext cx="537" cy="437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cxnSp>
        <p:nvCxnSpPr>
          <p:cNvPr id="43" name="直接箭头连接符 42"/>
          <p:cNvCxnSpPr/>
          <p:nvPr/>
        </p:nvCxnSpPr>
        <p:spPr>
          <a:xfrm>
            <a:off x="4871720" y="5517515"/>
            <a:ext cx="1490345" cy="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a:stCxn id="40" idx="3"/>
          </p:cNvCxnSpPr>
          <p:nvPr/>
        </p:nvCxnSpPr>
        <p:spPr>
          <a:xfrm flipV="1">
            <a:off x="8716010" y="5179060"/>
            <a:ext cx="374650" cy="635"/>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6362065" y="4765675"/>
            <a:ext cx="2353945" cy="828040"/>
            <a:chOff x="10019" y="8409"/>
            <a:chExt cx="3754" cy="1467"/>
          </a:xfrm>
        </p:grpSpPr>
        <p:sp>
          <p:nvSpPr>
            <p:cNvPr id="40" name="矩形 39"/>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41" name="文本框 40"/>
            <p:cNvSpPr txBox="1"/>
            <p:nvPr/>
          </p:nvSpPr>
          <p:spPr>
            <a:xfrm>
              <a:off x="10246" y="8409"/>
              <a:ext cx="3507" cy="707"/>
            </a:xfrm>
            <a:prstGeom prst="rect">
              <a:avLst/>
            </a:prstGeom>
            <a:solidFill>
              <a:srgbClr val="7030A0"/>
            </a:solidFill>
            <a:ln>
              <a:solidFill>
                <a:schemeClr val="accent1">
                  <a:alpha val="20000"/>
                </a:schemeClr>
              </a:solidFill>
            </a:ln>
          </p:spPr>
          <p:txBody>
            <a:bodyPr wrap="square" rtlCol="0">
              <a:spAutoFit/>
            </a:bodyPr>
            <a:lstStyle/>
            <a:p>
              <a:r>
                <a:rPr lang="en-US" altLang="zh-CN" sz="2000" b="1">
                  <a:solidFill>
                    <a:schemeClr val="bg1"/>
                  </a:solidFill>
                  <a:latin typeface="+mn-lt"/>
                  <a:cs typeface="+mn-lt"/>
                </a:rPr>
                <a:t>Memory Address</a:t>
              </a:r>
              <a:endParaRPr lang="en-US" altLang="zh-CN" sz="2000" b="1">
                <a:solidFill>
                  <a:schemeClr val="bg1"/>
                </a:solidFill>
                <a:latin typeface="+mn-lt"/>
                <a:cs typeface="+mn-lt"/>
              </a:endParaRPr>
            </a:p>
          </p:txBody>
        </p:sp>
        <p:sp>
          <p:nvSpPr>
            <p:cNvPr id="42" name="文本框 41"/>
            <p:cNvSpPr txBox="1"/>
            <p:nvPr/>
          </p:nvSpPr>
          <p:spPr>
            <a:xfrm>
              <a:off x="10328" y="9149"/>
              <a:ext cx="3247" cy="653"/>
            </a:xfrm>
            <a:prstGeom prst="rect">
              <a:avLst/>
            </a:prstGeom>
            <a:solidFill>
              <a:schemeClr val="bg1"/>
            </a:solidFill>
            <a:ln>
              <a:solidFill>
                <a:schemeClr val="accent1">
                  <a:alpha val="20000"/>
                </a:schemeClr>
              </a:solidFill>
            </a:ln>
          </p:spPr>
          <p:txBody>
            <a:bodyPr wrap="square" rtlCol="0">
              <a:spAutoFit/>
            </a:bodyPr>
            <a:lstStyle/>
            <a:p>
              <a:pPr algn="ctr"/>
              <a:r>
                <a:rPr lang="en-US" altLang="zh-CN">
                  <a:latin typeface="+mn-lt"/>
                  <a:cs typeface="+mn-lt"/>
                </a:rPr>
                <a:t>  </a:t>
              </a:r>
              <a:endParaRPr lang="en-US" altLang="zh-CN">
                <a:latin typeface="+mn-lt"/>
                <a:cs typeface="+mn-lt"/>
              </a:endParaRPr>
            </a:p>
          </p:txBody>
        </p:sp>
      </p:grpSp>
      <p:grpSp>
        <p:nvGrpSpPr>
          <p:cNvPr id="47" name="组合 46"/>
          <p:cNvGrpSpPr/>
          <p:nvPr/>
        </p:nvGrpSpPr>
        <p:grpSpPr>
          <a:xfrm>
            <a:off x="6383655" y="5791835"/>
            <a:ext cx="2362200" cy="820420"/>
            <a:chOff x="10019" y="8409"/>
            <a:chExt cx="3754" cy="1467"/>
          </a:xfrm>
        </p:grpSpPr>
        <p:sp>
          <p:nvSpPr>
            <p:cNvPr id="48" name="矩形 47"/>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49" name="文本框 48"/>
            <p:cNvSpPr txBox="1"/>
            <p:nvPr/>
          </p:nvSpPr>
          <p:spPr>
            <a:xfrm>
              <a:off x="10246" y="8409"/>
              <a:ext cx="3507" cy="713"/>
            </a:xfrm>
            <a:prstGeom prst="rect">
              <a:avLst/>
            </a:prstGeom>
            <a:solidFill>
              <a:srgbClr val="7030A0"/>
            </a:solidFill>
            <a:ln>
              <a:solidFill>
                <a:schemeClr val="accent1">
                  <a:alpha val="20000"/>
                </a:schemeClr>
              </a:solidFill>
            </a:ln>
          </p:spPr>
          <p:txBody>
            <a:bodyPr wrap="square" rtlCol="0">
              <a:spAutoFit/>
            </a:bodyPr>
            <a:lstStyle/>
            <a:p>
              <a:r>
                <a:rPr lang="en-US" altLang="zh-CN" sz="2000" b="1" dirty="0">
                  <a:solidFill>
                    <a:schemeClr val="bg1"/>
                  </a:solidFill>
                  <a:latin typeface="+mn-lt"/>
                  <a:cs typeface="+mn-lt"/>
                </a:rPr>
                <a:t>     Data</a:t>
              </a:r>
              <a:endParaRPr lang="en-US" altLang="zh-CN" sz="2000" b="1" dirty="0">
                <a:solidFill>
                  <a:schemeClr val="bg1"/>
                </a:solidFill>
                <a:latin typeface="+mn-lt"/>
                <a:cs typeface="+mn-lt"/>
              </a:endParaRPr>
            </a:p>
          </p:txBody>
        </p:sp>
        <p:sp>
          <p:nvSpPr>
            <p:cNvPr id="50" name="文本框 49"/>
            <p:cNvSpPr txBox="1"/>
            <p:nvPr/>
          </p:nvSpPr>
          <p:spPr>
            <a:xfrm>
              <a:off x="10328" y="9149"/>
              <a:ext cx="3247" cy="659"/>
            </a:xfrm>
            <a:prstGeom prst="rect">
              <a:avLst/>
            </a:prstGeom>
            <a:solidFill>
              <a:schemeClr val="bg1"/>
            </a:solidFill>
            <a:ln>
              <a:solidFill>
                <a:schemeClr val="accent1">
                  <a:alpha val="20000"/>
                </a:schemeClr>
              </a:solidFill>
            </a:ln>
          </p:spPr>
          <p:txBody>
            <a:bodyPr wrap="square" rtlCol="0">
              <a:spAutoFit/>
            </a:bodyPr>
            <a:lstStyle/>
            <a:p>
              <a:pPr algn="ctr"/>
              <a:r>
                <a:rPr lang="en-US" altLang="zh-CN">
                  <a:latin typeface="+mn-lt"/>
                  <a:cs typeface="+mn-lt"/>
                </a:rPr>
                <a:t> </a:t>
              </a:r>
              <a:endParaRPr lang="en-US" altLang="zh-CN">
                <a:latin typeface="+mn-lt"/>
                <a:cs typeface="+mn-lt"/>
              </a:endParaRPr>
            </a:p>
          </p:txBody>
        </p:sp>
      </p:grpSp>
      <p:cxnSp>
        <p:nvCxnSpPr>
          <p:cNvPr id="52" name="直接箭头连接符 51"/>
          <p:cNvCxnSpPr/>
          <p:nvPr/>
        </p:nvCxnSpPr>
        <p:spPr>
          <a:xfrm>
            <a:off x="4871720" y="6165215"/>
            <a:ext cx="15119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p:nvPr/>
        </p:nvCxnSpPr>
        <p:spPr>
          <a:xfrm>
            <a:off x="8688070" y="6021070"/>
            <a:ext cx="4324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3" name="文本框 18"/>
          <p:cNvSpPr txBox="1"/>
          <p:nvPr/>
        </p:nvSpPr>
        <p:spPr>
          <a:xfrm>
            <a:off x="6456680" y="1268095"/>
            <a:ext cx="2226945" cy="369545"/>
          </a:xfrm>
          <a:prstGeom prst="rect">
            <a:avLst/>
          </a:prstGeom>
          <a:noFill/>
          <a:ln>
            <a:noFill/>
          </a:ln>
        </p:spPr>
        <p:txBody>
          <a:bodyPr wrap="square" rtlCol="0">
            <a:spAutoFit/>
          </a:bodyPr>
          <a:lstStyle/>
          <a:p>
            <a:r>
              <a:rPr lang="en-US" altLang="zh-CN" b="1" dirty="0">
                <a:solidFill>
                  <a:schemeClr val="bg1"/>
                </a:solidFill>
              </a:rPr>
              <a:t>Program Counter (PC)</a:t>
            </a:r>
            <a:endParaRPr lang="en-US" altLang="zh-CN" b="1" dirty="0">
              <a:solidFill>
                <a:schemeClr val="bg1"/>
              </a:solidFill>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mn-lt"/>
              </a:rPr>
              <a:t>Store Word</a:t>
            </a:r>
            <a:endParaRPr lang="en-US" dirty="0">
              <a:latin typeface="+mn-lt"/>
              <a:cs typeface="+mn-lt"/>
            </a:endParaRPr>
          </a:p>
        </p:txBody>
      </p:sp>
      <p:sp>
        <p:nvSpPr>
          <p:cNvPr id="3" name="Content Placeholder 2"/>
          <p:cNvSpPr>
            <a:spLocks noGrp="1"/>
          </p:cNvSpPr>
          <p:nvPr>
            <p:ph idx="1"/>
          </p:nvPr>
        </p:nvSpPr>
        <p:spPr>
          <a:xfrm>
            <a:off x="609600" y="1340769"/>
            <a:ext cx="10972800" cy="5040560"/>
          </a:xfrm>
        </p:spPr>
        <p:txBody>
          <a:bodyPr/>
          <a:lstStyle/>
          <a:p>
            <a:pPr marL="0" indent="0">
              <a:buNone/>
            </a:pPr>
            <a:r>
              <a:rPr lang="en-US" sz="2800" b="1">
                <a:cs typeface="+mn-lt"/>
              </a:rPr>
              <a:t>For stores we</a:t>
            </a:r>
            <a:endParaRPr lang="en-US" sz="2800" b="1">
              <a:cs typeface="+mn-lt"/>
            </a:endParaRPr>
          </a:p>
          <a:p>
            <a:pPr marL="0" indent="0">
              <a:buNone/>
            </a:pPr>
            <a:r>
              <a:rPr lang="en-US" sz="2800" b="1">
                <a:cs typeface="+mn-lt"/>
              </a:rPr>
              <a:t>need:</a:t>
            </a:r>
            <a:endParaRPr lang="en-US" sz="2800" b="1">
              <a:cs typeface="+mn-lt"/>
            </a:endParaRPr>
          </a:p>
          <a:p>
            <a:pPr marL="0" indent="0">
              <a:buNone/>
            </a:pPr>
            <a:r>
              <a:rPr lang="en-US" sz="2400" b="1">
                <a:cs typeface="+mn-lt"/>
              </a:rPr>
              <a:t>the </a:t>
            </a:r>
            <a:r>
              <a:rPr lang="en-US" sz="2400" b="1">
                <a:solidFill>
                  <a:srgbClr val="C00000"/>
                </a:solidFill>
                <a:cs typeface="+mn-lt"/>
              </a:rPr>
              <a:t>address</a:t>
            </a:r>
            <a:endParaRPr lang="en-US" sz="2400" b="1">
              <a:cs typeface="+mn-lt"/>
            </a:endParaRPr>
          </a:p>
          <a:p>
            <a:pPr marL="0" indent="0">
              <a:buNone/>
            </a:pPr>
            <a:r>
              <a:rPr lang="en-US" sz="2400" b="1">
                <a:cs typeface="+mn-lt"/>
              </a:rPr>
              <a:t>(from ALU)</a:t>
            </a:r>
            <a:endParaRPr lang="en-US" sz="2400" b="1">
              <a:cs typeface="+mn-lt"/>
            </a:endParaRPr>
          </a:p>
          <a:p>
            <a:pPr marL="0" indent="0">
              <a:buNone/>
            </a:pPr>
            <a:r>
              <a:rPr lang="en-US" sz="2400" b="1">
                <a:cs typeface="+mn-lt"/>
              </a:rPr>
              <a:t>the </a:t>
            </a:r>
            <a:r>
              <a:rPr lang="en-US" sz="2400" b="1">
                <a:solidFill>
                  <a:srgbClr val="C00000"/>
                </a:solidFill>
                <a:cs typeface="+mn-lt"/>
              </a:rPr>
              <a:t>data</a:t>
            </a:r>
            <a:endParaRPr lang="en-US" sz="2400" b="1">
              <a:cs typeface="+mn-lt"/>
            </a:endParaRPr>
          </a:p>
          <a:p>
            <a:pPr marL="0" indent="0">
              <a:buNone/>
            </a:pPr>
            <a:r>
              <a:rPr lang="en-US" sz="2400" b="1">
                <a:cs typeface="+mn-lt"/>
              </a:rPr>
              <a:t>(from register)</a:t>
            </a:r>
            <a:endParaRPr lang="en-US" sz="2400" b="1">
              <a:cs typeface="+mn-lt"/>
            </a:endParaRPr>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latin typeface="+mn-lt"/>
                <a:cs typeface="+mn-lt"/>
              </a:rPr>
            </a:fld>
            <a:endParaRPr lang="en-US" altLang="en-US" dirty="0">
              <a:latin typeface="+mn-lt"/>
              <a:cs typeface="+mn-lt"/>
            </a:endParaRPr>
          </a:p>
        </p:txBody>
      </p:sp>
      <p:grpSp>
        <p:nvGrpSpPr>
          <p:cNvPr id="5" name="组合 4"/>
          <p:cNvGrpSpPr/>
          <p:nvPr/>
        </p:nvGrpSpPr>
        <p:grpSpPr>
          <a:xfrm>
            <a:off x="9120505" y="1268095"/>
            <a:ext cx="2202815" cy="4875987"/>
            <a:chOff x="10847" y="1820"/>
            <a:chExt cx="3441" cy="6688"/>
          </a:xfrm>
        </p:grpSpPr>
        <p:sp>
          <p:nvSpPr>
            <p:cNvPr id="6" name="矩形 5"/>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7" name="文本框 6"/>
            <p:cNvSpPr txBox="1"/>
            <p:nvPr/>
          </p:nvSpPr>
          <p:spPr>
            <a:xfrm>
              <a:off x="11291" y="2014"/>
              <a:ext cx="2552" cy="505"/>
            </a:xfrm>
            <a:prstGeom prst="rect">
              <a:avLst/>
            </a:prstGeom>
            <a:noFill/>
            <a:ln>
              <a:noFill/>
            </a:ln>
          </p:spPr>
          <p:txBody>
            <a:bodyPr wrap="square" rtlCol="0">
              <a:spAutoFit/>
            </a:bodyPr>
            <a:lstStyle/>
            <a:p>
              <a:r>
                <a:rPr lang="en-US" altLang="zh-CN" b="1">
                  <a:solidFill>
                    <a:schemeClr val="bg1"/>
                  </a:solidFill>
                  <a:latin typeface="+mn-lt"/>
                  <a:cs typeface="+mn-lt"/>
                </a:rPr>
                <a:t>      Memory</a:t>
              </a:r>
              <a:endParaRPr lang="en-US" altLang="zh-CN" b="1">
                <a:solidFill>
                  <a:schemeClr val="bg1"/>
                </a:solidFill>
                <a:latin typeface="+mn-lt"/>
                <a:cs typeface="+mn-lt"/>
              </a:endParaRPr>
            </a:p>
          </p:txBody>
        </p:sp>
      </p:grpSp>
      <p:graphicFrame>
        <p:nvGraphicFramePr>
          <p:cNvPr id="11" name="表格 10"/>
          <p:cNvGraphicFramePr/>
          <p:nvPr>
            <p:custDataLst>
              <p:tags r:id="rId1"/>
            </p:custDataLst>
          </p:nvPr>
        </p:nvGraphicFramePr>
        <p:xfrm>
          <a:off x="9302750" y="177990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cs typeface="+mn-lt"/>
                        </a:rPr>
                        <a:t>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b="0">
                          <a:solidFill>
                            <a:schemeClr val="tx1"/>
                          </a:solidFill>
                          <a:cs typeface="+mn-lt"/>
                        </a:rPr>
                        <a:t>addi R5, R0, 12</a:t>
                      </a:r>
                      <a:endParaRPr lang="en-US" altLang="zh-CN" sz="1600"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4</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sw R6, R5</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solidFill>
                            <a:schemeClr val="tx1"/>
                          </a:solidFill>
                          <a:cs typeface="+mn-lt"/>
                        </a:rPr>
                        <a:t>8</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12</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sz="1600">
                          <a:solidFill>
                            <a:schemeClr val="tx1"/>
                          </a:solidFill>
                          <a:cs typeface="+mn-lt"/>
                        </a:rPr>
                        <a:t>31412</a:t>
                      </a: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r>
              <a:tr h="258445">
                <a:tc>
                  <a:txBody>
                    <a:bodyPr/>
                    <a:lstStyle/>
                    <a:p>
                      <a:pPr algn="dist">
                        <a:lnSpc>
                          <a:spcPct val="60000"/>
                        </a:lnSpc>
                        <a:buNone/>
                      </a:pPr>
                      <a:r>
                        <a:rPr lang="en-US" altLang="zh-CN">
                          <a:solidFill>
                            <a:schemeClr val="tx1"/>
                          </a:solidFill>
                          <a:cs typeface="+mn-lt"/>
                        </a:rPr>
                        <a:t>16</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20</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43205">
                <a:tc>
                  <a:txBody>
                    <a:bodyPr/>
                    <a:lstStyle/>
                    <a:p>
                      <a:pPr algn="dist">
                        <a:lnSpc>
                          <a:spcPct val="60000"/>
                        </a:lnSpc>
                        <a:buNone/>
                      </a:pPr>
                      <a:r>
                        <a:rPr lang="en-US" altLang="zh-CN">
                          <a:solidFill>
                            <a:schemeClr val="tx1"/>
                          </a:solidFill>
                          <a:cs typeface="+mn-lt"/>
                        </a:rPr>
                        <a:t>24</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en-US" altLang="zh-CN"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28</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solidFill>
                            <a:schemeClr val="tx1"/>
                          </a:solidFill>
                          <a:cs typeface="+mn-lt"/>
                        </a:rPr>
                        <a:t>32</a:t>
                      </a:r>
                      <a:endParaRPr lang="en-US" altLang="zh-CN">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sz="160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2" name="组合 11"/>
          <p:cNvGrpSpPr/>
          <p:nvPr/>
        </p:nvGrpSpPr>
        <p:grpSpPr>
          <a:xfrm>
            <a:off x="3574415" y="1054735"/>
            <a:ext cx="2202815" cy="3078480"/>
            <a:chOff x="10847" y="1820"/>
            <a:chExt cx="3441" cy="6688"/>
          </a:xfrm>
        </p:grpSpPr>
        <p:sp>
          <p:nvSpPr>
            <p:cNvPr id="13" name="矩形 12"/>
            <p:cNvSpPr/>
            <p:nvPr/>
          </p:nvSpPr>
          <p:spPr>
            <a:xfrm>
              <a:off x="10847" y="1820"/>
              <a:ext cx="3441" cy="6688"/>
            </a:xfrm>
            <a:prstGeom prst="rect">
              <a:avLst/>
            </a:prstGeom>
            <a:solidFill>
              <a:srgbClr val="917BB3"/>
            </a:solidFill>
            <a:ln>
              <a:solidFill>
                <a:srgbClr val="917B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14" name="文本框 13"/>
            <p:cNvSpPr txBox="1"/>
            <p:nvPr/>
          </p:nvSpPr>
          <p:spPr>
            <a:xfrm>
              <a:off x="10959" y="2089"/>
              <a:ext cx="2997" cy="800"/>
            </a:xfrm>
            <a:prstGeom prst="rect">
              <a:avLst/>
            </a:prstGeom>
            <a:noFill/>
            <a:ln>
              <a:noFill/>
            </a:ln>
          </p:spPr>
          <p:txBody>
            <a:bodyPr wrap="square" rtlCol="0">
              <a:spAutoFit/>
            </a:bodyPr>
            <a:lstStyle/>
            <a:p>
              <a:r>
                <a:rPr lang="en-US" altLang="zh-CN" b="1">
                  <a:solidFill>
                    <a:schemeClr val="bg1"/>
                  </a:solidFill>
                  <a:latin typeface="+mn-lt"/>
                  <a:cs typeface="+mn-lt"/>
                </a:rPr>
                <a:t>      Register File</a:t>
              </a:r>
              <a:endParaRPr lang="en-US" altLang="zh-CN" b="1">
                <a:solidFill>
                  <a:schemeClr val="bg1"/>
                </a:solidFill>
                <a:latin typeface="+mn-lt"/>
                <a:cs typeface="+mn-lt"/>
              </a:endParaRPr>
            </a:p>
          </p:txBody>
        </p:sp>
      </p:grpSp>
      <p:graphicFrame>
        <p:nvGraphicFramePr>
          <p:cNvPr id="15" name="表格 14"/>
          <p:cNvGraphicFramePr/>
          <p:nvPr>
            <p:custDataLst>
              <p:tags r:id="rId2"/>
            </p:custDataLst>
          </p:nvPr>
        </p:nvGraphicFramePr>
        <p:xfrm>
          <a:off x="3725545" y="1610995"/>
          <a:ext cx="1838960" cy="2476881"/>
        </p:xfrm>
        <a:graphic>
          <a:graphicData uri="http://schemas.openxmlformats.org/drawingml/2006/table">
            <a:tbl>
              <a:tblPr firstRow="1" bandRow="1">
                <a:tableStyleId>{5C22544A-7EE6-4342-B048-85BDC9FD1C3A}</a:tableStyleId>
              </a:tblPr>
              <a:tblGrid>
                <a:gridCol w="424815"/>
                <a:gridCol w="1414145"/>
              </a:tblGrid>
              <a:tr h="258445">
                <a:tc>
                  <a:txBody>
                    <a:bodyPr/>
                    <a:lstStyle/>
                    <a:p>
                      <a:pPr algn="dist">
                        <a:lnSpc>
                          <a:spcPct val="60000"/>
                        </a:lnSpc>
                        <a:buNone/>
                      </a:pPr>
                      <a:r>
                        <a:rPr lang="en-US" altLang="zh-CN" b="0">
                          <a:solidFill>
                            <a:schemeClr val="tx1"/>
                          </a:solidFill>
                          <a:cs typeface="+mn-lt"/>
                        </a:rPr>
                        <a:t>R0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b="0">
                          <a:solidFill>
                            <a:schemeClr val="tx1"/>
                          </a:solidFill>
                          <a:cs typeface="+mn-lt"/>
                        </a:rPr>
                        <a:t>0</a:t>
                      </a:r>
                      <a:endParaRPr lang="en-US" altLang="zh-CN" b="0">
                        <a:solidFill>
                          <a:schemeClr val="tx1"/>
                        </a:solidFill>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lumMod val="85000"/>
                      </a:schemeClr>
                    </a:solidFill>
                  </a:tcPr>
                </a:tc>
              </a:tr>
              <a:tr h="258445">
                <a:tc>
                  <a:txBody>
                    <a:bodyPr/>
                    <a:lstStyle/>
                    <a:p>
                      <a:pPr algn="dist">
                        <a:lnSpc>
                          <a:spcPct val="60000"/>
                        </a:lnSpc>
                        <a:buNone/>
                      </a:pPr>
                      <a:r>
                        <a:rPr lang="en-US" altLang="zh-CN">
                          <a:cs typeface="+mn-lt"/>
                        </a:rPr>
                        <a:t>R1</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R2</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R3</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R4</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R5</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a:cs typeface="+mn-lt"/>
                        </a:rPr>
                        <a:t>12</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R6</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r>
                        <a:rPr lang="en-US" altLang="zh-CN">
                          <a:cs typeface="+mn-lt"/>
                        </a:rPr>
                        <a:t>31415</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R7</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258445">
                <a:tc>
                  <a:txBody>
                    <a:bodyPr/>
                    <a:lstStyle/>
                    <a:p>
                      <a:pPr algn="dist">
                        <a:lnSpc>
                          <a:spcPct val="60000"/>
                        </a:lnSpc>
                        <a:buNone/>
                      </a:pPr>
                      <a:r>
                        <a:rPr lang="en-US" altLang="zh-CN">
                          <a:cs typeface="+mn-lt"/>
                        </a:rPr>
                        <a:t>R8</a:t>
                      </a:r>
                      <a:endParaRPr lang="en-US" altLang="zh-CN">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a:txBody>
                    <a:bodyPr/>
                    <a:lstStyle/>
                    <a:p>
                      <a:pPr algn="ctr">
                        <a:lnSpc>
                          <a:spcPct val="60000"/>
                        </a:lnSpc>
                        <a:buNone/>
                      </a:pPr>
                      <a:endParaRPr lang="zh-CN" altLang="en-US">
                        <a:cs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grpSp>
        <p:nvGrpSpPr>
          <p:cNvPr id="16" name="组合 15"/>
          <p:cNvGrpSpPr/>
          <p:nvPr/>
        </p:nvGrpSpPr>
        <p:grpSpPr>
          <a:xfrm>
            <a:off x="3574415" y="4510405"/>
            <a:ext cx="2232660" cy="841375"/>
            <a:chOff x="5291" y="7782"/>
            <a:chExt cx="3516" cy="1325"/>
          </a:xfrm>
        </p:grpSpPr>
        <p:sp>
          <p:nvSpPr>
            <p:cNvPr id="8" name="矩形 7"/>
            <p:cNvSpPr/>
            <p:nvPr/>
          </p:nvSpPr>
          <p:spPr>
            <a:xfrm>
              <a:off x="5291" y="7782"/>
              <a:ext cx="3516" cy="13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9" name="文本框 8"/>
            <p:cNvSpPr txBox="1"/>
            <p:nvPr/>
          </p:nvSpPr>
          <p:spPr>
            <a:xfrm>
              <a:off x="6481" y="7895"/>
              <a:ext cx="1136" cy="628"/>
            </a:xfrm>
            <a:prstGeom prst="rect">
              <a:avLst/>
            </a:prstGeom>
            <a:noFill/>
          </p:spPr>
          <p:txBody>
            <a:bodyPr wrap="square" rtlCol="0">
              <a:spAutoFit/>
            </a:bodyPr>
            <a:lstStyle/>
            <a:p>
              <a:r>
                <a:rPr lang="en-US" altLang="zh-CN" sz="2000" b="1">
                  <a:solidFill>
                    <a:schemeClr val="bg1"/>
                  </a:solidFill>
                  <a:latin typeface="+mn-lt"/>
                  <a:cs typeface="+mn-lt"/>
                </a:rPr>
                <a:t>ALU</a:t>
              </a:r>
              <a:endParaRPr lang="en-US" altLang="zh-CN" sz="2000" b="1">
                <a:solidFill>
                  <a:schemeClr val="bg1"/>
                </a:solidFill>
                <a:latin typeface="+mn-lt"/>
                <a:cs typeface="+mn-lt"/>
              </a:endParaRPr>
            </a:p>
          </p:txBody>
        </p:sp>
        <p:sp>
          <p:nvSpPr>
            <p:cNvPr id="10" name="文本框 9"/>
            <p:cNvSpPr txBox="1"/>
            <p:nvPr/>
          </p:nvSpPr>
          <p:spPr>
            <a:xfrm>
              <a:off x="5554" y="8462"/>
              <a:ext cx="2990" cy="580"/>
            </a:xfrm>
            <a:prstGeom prst="rect">
              <a:avLst/>
            </a:prstGeom>
            <a:solidFill>
              <a:srgbClr val="FFFF00"/>
            </a:solidFill>
            <a:ln>
              <a:solidFill>
                <a:schemeClr val="tx1"/>
              </a:solidFill>
            </a:ln>
          </p:spPr>
          <p:txBody>
            <a:bodyPr wrap="square" rtlCol="0">
              <a:spAutoFit/>
            </a:bodyPr>
            <a:lstStyle/>
            <a:p>
              <a:pPr algn="ctr"/>
              <a:r>
                <a:rPr lang="en-US" altLang="zh-CN">
                  <a:latin typeface="+mn-lt"/>
                  <a:cs typeface="+mn-lt"/>
                </a:rPr>
                <a:t>Pass through</a:t>
              </a:r>
              <a:endParaRPr lang="en-US" altLang="zh-CN">
                <a:latin typeface="+mn-lt"/>
                <a:cs typeface="+mn-lt"/>
              </a:endParaRPr>
            </a:p>
          </p:txBody>
        </p:sp>
      </p:grpSp>
      <p:cxnSp>
        <p:nvCxnSpPr>
          <p:cNvPr id="32" name="直接箭头连接符 31"/>
          <p:cNvCxnSpPr/>
          <p:nvPr/>
        </p:nvCxnSpPr>
        <p:spPr>
          <a:xfrm>
            <a:off x="5088890" y="4133215"/>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a:endCxn id="13" idx="1"/>
          </p:cNvCxnSpPr>
          <p:nvPr/>
        </p:nvCxnSpPr>
        <p:spPr>
          <a:xfrm rot="16200000" flipV="1">
            <a:off x="2447290" y="3720465"/>
            <a:ext cx="3550285" cy="1297305"/>
          </a:xfrm>
          <a:prstGeom prst="bentConnector4">
            <a:avLst>
              <a:gd name="adj1" fmla="val -1341"/>
              <a:gd name="adj2" fmla="val 118355"/>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4871720" y="5300980"/>
            <a:ext cx="0" cy="936625"/>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330065" y="4150360"/>
            <a:ext cx="0" cy="37719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735955" y="1268095"/>
            <a:ext cx="3384550" cy="3663367"/>
            <a:chOff x="9033" y="1997"/>
            <a:chExt cx="5330" cy="6394"/>
          </a:xfrm>
        </p:grpSpPr>
        <p:cxnSp>
          <p:nvCxnSpPr>
            <p:cNvPr id="29" name="直接箭头连接符 28"/>
            <p:cNvCxnSpPr>
              <a:stCxn id="25" idx="2"/>
              <a:endCxn id="27" idx="0"/>
            </p:cNvCxnSpPr>
            <p:nvPr/>
          </p:nvCxnSpPr>
          <p:spPr>
            <a:xfrm>
              <a:off x="11885" y="5040"/>
              <a:ext cx="11" cy="104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9033" y="1997"/>
              <a:ext cx="5330" cy="6394"/>
              <a:chOff x="9033" y="1997"/>
              <a:chExt cx="5330" cy="6394"/>
            </a:xfrm>
          </p:grpSpPr>
          <p:grpSp>
            <p:nvGrpSpPr>
              <p:cNvPr id="17" name="组合 16"/>
              <p:cNvGrpSpPr/>
              <p:nvPr/>
            </p:nvGrpSpPr>
            <p:grpSpPr>
              <a:xfrm>
                <a:off x="9941" y="1997"/>
                <a:ext cx="3754" cy="1467"/>
                <a:chOff x="5291" y="7895"/>
                <a:chExt cx="3754" cy="1467"/>
              </a:xfrm>
            </p:grpSpPr>
            <p:sp>
              <p:nvSpPr>
                <p:cNvPr id="18" name="矩形 17"/>
                <p:cNvSpPr/>
                <p:nvPr/>
              </p:nvSpPr>
              <p:spPr>
                <a:xfrm>
                  <a:off x="5291" y="7895"/>
                  <a:ext cx="3754" cy="1467"/>
                </a:xfrm>
                <a:prstGeom prst="rect">
                  <a:avLst/>
                </a:prstGeom>
                <a:solidFill>
                  <a:srgbClr val="C0000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20" name="文本框 19"/>
                <p:cNvSpPr txBox="1"/>
                <p:nvPr/>
              </p:nvSpPr>
              <p:spPr>
                <a:xfrm>
                  <a:off x="5600" y="8635"/>
                  <a:ext cx="3247" cy="643"/>
                </a:xfrm>
                <a:prstGeom prst="rect">
                  <a:avLst/>
                </a:prstGeom>
                <a:solidFill>
                  <a:schemeClr val="bg1"/>
                </a:solidFill>
                <a:ln>
                  <a:solidFill>
                    <a:schemeClr val="accent1">
                      <a:alpha val="20000"/>
                    </a:schemeClr>
                  </a:solidFill>
                </a:ln>
              </p:spPr>
              <p:txBody>
                <a:bodyPr wrap="square" rtlCol="0">
                  <a:spAutoFit/>
                </a:bodyPr>
                <a:lstStyle/>
                <a:p>
                  <a:r>
                    <a:rPr lang="en-US" altLang="zh-CN">
                      <a:latin typeface="+mn-lt"/>
                      <a:cs typeface="+mn-lt"/>
                    </a:rPr>
                    <a:t>                 4</a:t>
                  </a:r>
                  <a:endParaRPr lang="en-US" altLang="zh-CN">
                    <a:latin typeface="+mn-lt"/>
                    <a:cs typeface="+mn-lt"/>
                  </a:endParaRPr>
                </a:p>
              </p:txBody>
            </p:sp>
          </p:grpSp>
          <p:cxnSp>
            <p:nvCxnSpPr>
              <p:cNvPr id="21" name="直接箭头连接符 20"/>
              <p:cNvCxnSpPr/>
              <p:nvPr/>
            </p:nvCxnSpPr>
            <p:spPr>
              <a:xfrm flipV="1">
                <a:off x="13683" y="2791"/>
                <a:ext cx="680" cy="1"/>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952" y="3819"/>
                <a:ext cx="3816" cy="1467"/>
                <a:chOff x="5291" y="7895"/>
                <a:chExt cx="3816" cy="1467"/>
              </a:xfrm>
            </p:grpSpPr>
            <p:sp>
              <p:nvSpPr>
                <p:cNvPr id="23" name="矩形 22"/>
                <p:cNvSpPr/>
                <p:nvPr/>
              </p:nvSpPr>
              <p:spPr>
                <a:xfrm>
                  <a:off x="5291" y="7895"/>
                  <a:ext cx="3754" cy="1467"/>
                </a:xfrm>
                <a:prstGeom prst="rect">
                  <a:avLst/>
                </a:prstGeom>
                <a:solidFill>
                  <a:srgbClr val="C0000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24" name="文本框 23"/>
                <p:cNvSpPr txBox="1"/>
                <p:nvPr/>
              </p:nvSpPr>
              <p:spPr>
                <a:xfrm>
                  <a:off x="5437" y="7895"/>
                  <a:ext cx="3670" cy="696"/>
                </a:xfrm>
                <a:prstGeom prst="rect">
                  <a:avLst/>
                </a:prstGeom>
                <a:noFill/>
                <a:ln>
                  <a:noFill/>
                </a:ln>
              </p:spPr>
              <p:txBody>
                <a:bodyPr wrap="square" rtlCol="0">
                  <a:spAutoFit/>
                </a:bodyPr>
                <a:lstStyle/>
                <a:p>
                  <a:pPr algn="ctr"/>
                  <a:r>
                    <a:rPr lang="en-US" altLang="zh-CN" sz="2000" b="1" dirty="0">
                      <a:solidFill>
                        <a:schemeClr val="bg1"/>
                      </a:solidFill>
                      <a:latin typeface="+mn-lt"/>
                      <a:cs typeface="+mn-lt"/>
                    </a:rPr>
                    <a:t>Instruction</a:t>
                  </a:r>
                  <a:endParaRPr lang="en-US" altLang="zh-CN" sz="2000" b="1" dirty="0">
                    <a:solidFill>
                      <a:schemeClr val="bg1"/>
                    </a:solidFill>
                    <a:latin typeface="+mn-lt"/>
                    <a:cs typeface="+mn-lt"/>
                  </a:endParaRPr>
                </a:p>
              </p:txBody>
            </p:sp>
            <p:sp>
              <p:nvSpPr>
                <p:cNvPr id="25" name="文本框 24"/>
                <p:cNvSpPr txBox="1"/>
                <p:nvPr/>
              </p:nvSpPr>
              <p:spPr>
                <a:xfrm>
                  <a:off x="5600" y="8635"/>
                  <a:ext cx="3247" cy="481"/>
                </a:xfrm>
                <a:prstGeom prst="rect">
                  <a:avLst/>
                </a:prstGeom>
                <a:solidFill>
                  <a:srgbClr val="FFFF00"/>
                </a:solidFill>
                <a:ln>
                  <a:solidFill>
                    <a:schemeClr val="accent1">
                      <a:alpha val="20000"/>
                    </a:schemeClr>
                  </a:solidFill>
                </a:ln>
              </p:spPr>
              <p:txBody>
                <a:bodyPr wrap="square" rtlCol="0">
                  <a:spAutoFit/>
                </a:bodyPr>
                <a:lstStyle/>
                <a:p>
                  <a:pPr algn="ctr">
                    <a:lnSpc>
                      <a:spcPct val="60000"/>
                    </a:lnSpc>
                    <a:buNone/>
                  </a:pPr>
                  <a:r>
                    <a:rPr lang="en-US" altLang="zh-CN" sz="2000">
                      <a:latin typeface="+mn-lt"/>
                      <a:cs typeface="+mn-lt"/>
                      <a:sym typeface="+mn-ea"/>
                    </a:rPr>
                    <a:t>sw R6, R5</a:t>
                  </a:r>
                  <a:endParaRPr lang="en-US" altLang="zh-CN" sz="2000">
                    <a:latin typeface="+mn-lt"/>
                    <a:cs typeface="+mn-lt"/>
                    <a:sym typeface="+mn-ea"/>
                  </a:endParaRPr>
                </a:p>
              </p:txBody>
            </p:sp>
          </p:grpSp>
          <p:cxnSp>
            <p:nvCxnSpPr>
              <p:cNvPr id="26" name="直接箭头连接符 25"/>
              <p:cNvCxnSpPr/>
              <p:nvPr/>
            </p:nvCxnSpPr>
            <p:spPr>
              <a:xfrm flipH="1">
                <a:off x="13675" y="4494"/>
                <a:ext cx="680" cy="26"/>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10478" y="6080"/>
                <a:ext cx="2835" cy="1473"/>
              </a:xfrm>
              <a:prstGeom prst="ellipse">
                <a:avLst/>
              </a:prstGeom>
              <a:solidFill>
                <a:srgbClr val="C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cs typeface="+mn-lt"/>
                  </a:rPr>
                  <a:t>Control</a:t>
                </a:r>
                <a:endParaRPr lang="en-US" altLang="zh-CN" sz="2000" b="1" dirty="0">
                  <a:cs typeface="+mn-lt"/>
                </a:endParaRPr>
              </a:p>
              <a:p>
                <a:pPr algn="ctr"/>
                <a:r>
                  <a:rPr lang="en-US" altLang="zh-CN" sz="2000" b="1" dirty="0">
                    <a:cs typeface="+mn-lt"/>
                  </a:rPr>
                  <a:t>Logic</a:t>
                </a:r>
                <a:endParaRPr lang="en-US" altLang="zh-CN" sz="2000" b="1" dirty="0">
                  <a:cs typeface="+mn-lt"/>
                </a:endParaRPr>
              </a:p>
            </p:txBody>
          </p:sp>
          <p:cxnSp>
            <p:nvCxnSpPr>
              <p:cNvPr id="28" name="直接箭头连接符 27"/>
              <p:cNvCxnSpPr>
                <a:stCxn id="27" idx="3"/>
                <a:endCxn id="8" idx="3"/>
              </p:cNvCxnSpPr>
              <p:nvPr/>
            </p:nvCxnSpPr>
            <p:spPr>
              <a:xfrm flipH="1">
                <a:off x="9145" y="7337"/>
                <a:ext cx="1748" cy="1054"/>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27" idx="1"/>
              </p:cNvCxnSpPr>
              <p:nvPr/>
            </p:nvCxnSpPr>
            <p:spPr>
              <a:xfrm flipH="1" flipV="1">
                <a:off x="9033" y="5657"/>
                <a:ext cx="1860" cy="639"/>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a:off x="9940" y="2731"/>
                <a:ext cx="537" cy="4370"/>
              </a:xfrm>
              <a:prstGeom prst="bentConnector3">
                <a:avLst>
                  <a:gd name="adj1" fmla="val 169832"/>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cxnSp>
        <p:nvCxnSpPr>
          <p:cNvPr id="43" name="直接箭头连接符 42"/>
          <p:cNvCxnSpPr/>
          <p:nvPr/>
        </p:nvCxnSpPr>
        <p:spPr>
          <a:xfrm>
            <a:off x="4871720" y="5517515"/>
            <a:ext cx="1490345" cy="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a:stCxn id="40" idx="3"/>
          </p:cNvCxnSpPr>
          <p:nvPr/>
        </p:nvCxnSpPr>
        <p:spPr>
          <a:xfrm flipV="1">
            <a:off x="8716010" y="5179060"/>
            <a:ext cx="374650" cy="635"/>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6362065" y="4765675"/>
            <a:ext cx="2353945" cy="828040"/>
            <a:chOff x="10019" y="8409"/>
            <a:chExt cx="3754" cy="1467"/>
          </a:xfrm>
        </p:grpSpPr>
        <p:sp>
          <p:nvSpPr>
            <p:cNvPr id="40" name="矩形 39"/>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41" name="文本框 40"/>
            <p:cNvSpPr txBox="1"/>
            <p:nvPr/>
          </p:nvSpPr>
          <p:spPr>
            <a:xfrm>
              <a:off x="10246" y="8409"/>
              <a:ext cx="3507" cy="707"/>
            </a:xfrm>
            <a:prstGeom prst="rect">
              <a:avLst/>
            </a:prstGeom>
            <a:solidFill>
              <a:srgbClr val="7030A0"/>
            </a:solidFill>
            <a:ln>
              <a:solidFill>
                <a:schemeClr val="accent1">
                  <a:alpha val="20000"/>
                </a:schemeClr>
              </a:solidFill>
            </a:ln>
          </p:spPr>
          <p:txBody>
            <a:bodyPr wrap="square" rtlCol="0">
              <a:spAutoFit/>
            </a:bodyPr>
            <a:lstStyle/>
            <a:p>
              <a:r>
                <a:rPr lang="en-US" altLang="zh-CN" sz="2000" b="1">
                  <a:solidFill>
                    <a:schemeClr val="bg1"/>
                  </a:solidFill>
                  <a:latin typeface="+mn-lt"/>
                  <a:cs typeface="+mn-lt"/>
                </a:rPr>
                <a:t>Memory Address</a:t>
              </a:r>
              <a:endParaRPr lang="en-US" altLang="zh-CN" sz="2000" b="1">
                <a:solidFill>
                  <a:schemeClr val="bg1"/>
                </a:solidFill>
                <a:latin typeface="+mn-lt"/>
                <a:cs typeface="+mn-lt"/>
              </a:endParaRPr>
            </a:p>
          </p:txBody>
        </p:sp>
        <p:sp>
          <p:nvSpPr>
            <p:cNvPr id="42" name="文本框 41"/>
            <p:cNvSpPr txBox="1"/>
            <p:nvPr/>
          </p:nvSpPr>
          <p:spPr>
            <a:xfrm>
              <a:off x="10328" y="9149"/>
              <a:ext cx="3247" cy="653"/>
            </a:xfrm>
            <a:prstGeom prst="rect">
              <a:avLst/>
            </a:prstGeom>
            <a:solidFill>
              <a:srgbClr val="FFFF00"/>
            </a:solidFill>
            <a:ln>
              <a:solidFill>
                <a:schemeClr val="accent1">
                  <a:alpha val="20000"/>
                </a:schemeClr>
              </a:solidFill>
            </a:ln>
          </p:spPr>
          <p:txBody>
            <a:bodyPr wrap="square" rtlCol="0">
              <a:spAutoFit/>
            </a:bodyPr>
            <a:lstStyle/>
            <a:p>
              <a:pPr algn="ctr"/>
              <a:r>
                <a:rPr lang="en-US" altLang="zh-CN">
                  <a:latin typeface="+mn-lt"/>
                  <a:cs typeface="+mn-lt"/>
                </a:rPr>
                <a:t> 12 </a:t>
              </a:r>
              <a:endParaRPr lang="en-US" altLang="zh-CN">
                <a:latin typeface="+mn-lt"/>
                <a:cs typeface="+mn-lt"/>
              </a:endParaRPr>
            </a:p>
          </p:txBody>
        </p:sp>
      </p:grpSp>
      <p:grpSp>
        <p:nvGrpSpPr>
          <p:cNvPr id="47" name="组合 46"/>
          <p:cNvGrpSpPr/>
          <p:nvPr/>
        </p:nvGrpSpPr>
        <p:grpSpPr>
          <a:xfrm>
            <a:off x="6383655" y="5791835"/>
            <a:ext cx="2362200" cy="820420"/>
            <a:chOff x="10019" y="8409"/>
            <a:chExt cx="3754" cy="1467"/>
          </a:xfrm>
        </p:grpSpPr>
        <p:sp>
          <p:nvSpPr>
            <p:cNvPr id="48" name="矩形 47"/>
            <p:cNvSpPr/>
            <p:nvPr/>
          </p:nvSpPr>
          <p:spPr>
            <a:xfrm>
              <a:off x="10019" y="8409"/>
              <a:ext cx="3754" cy="1467"/>
            </a:xfrm>
            <a:prstGeom prst="rect">
              <a:avLst/>
            </a:prstGeom>
            <a:solidFill>
              <a:srgbClr val="7030A0"/>
            </a:solidFill>
            <a:ln>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lt"/>
              </a:endParaRPr>
            </a:p>
          </p:txBody>
        </p:sp>
        <p:sp>
          <p:nvSpPr>
            <p:cNvPr id="49" name="文本框 48"/>
            <p:cNvSpPr txBox="1"/>
            <p:nvPr/>
          </p:nvSpPr>
          <p:spPr>
            <a:xfrm>
              <a:off x="10246" y="8409"/>
              <a:ext cx="3507" cy="713"/>
            </a:xfrm>
            <a:prstGeom prst="rect">
              <a:avLst/>
            </a:prstGeom>
            <a:solidFill>
              <a:srgbClr val="7030A0"/>
            </a:solidFill>
            <a:ln>
              <a:solidFill>
                <a:schemeClr val="accent1">
                  <a:alpha val="20000"/>
                </a:schemeClr>
              </a:solidFill>
            </a:ln>
          </p:spPr>
          <p:txBody>
            <a:bodyPr wrap="square" rtlCol="0">
              <a:spAutoFit/>
            </a:bodyPr>
            <a:lstStyle/>
            <a:p>
              <a:r>
                <a:rPr lang="en-US" altLang="zh-CN" sz="2000" b="1" dirty="0">
                  <a:solidFill>
                    <a:schemeClr val="bg1"/>
                  </a:solidFill>
                  <a:latin typeface="+mn-lt"/>
                  <a:cs typeface="+mn-lt"/>
                </a:rPr>
                <a:t>     Data</a:t>
              </a:r>
              <a:endParaRPr lang="en-US" altLang="zh-CN" sz="2000" b="1" dirty="0">
                <a:solidFill>
                  <a:schemeClr val="bg1"/>
                </a:solidFill>
                <a:latin typeface="+mn-lt"/>
                <a:cs typeface="+mn-lt"/>
              </a:endParaRPr>
            </a:p>
          </p:txBody>
        </p:sp>
        <p:sp>
          <p:nvSpPr>
            <p:cNvPr id="50" name="文本框 49"/>
            <p:cNvSpPr txBox="1"/>
            <p:nvPr/>
          </p:nvSpPr>
          <p:spPr>
            <a:xfrm>
              <a:off x="10328" y="9149"/>
              <a:ext cx="3247" cy="659"/>
            </a:xfrm>
            <a:prstGeom prst="rect">
              <a:avLst/>
            </a:prstGeom>
            <a:solidFill>
              <a:srgbClr val="FFFF00"/>
            </a:solidFill>
            <a:ln>
              <a:solidFill>
                <a:schemeClr val="accent1">
                  <a:alpha val="20000"/>
                </a:schemeClr>
              </a:solidFill>
            </a:ln>
          </p:spPr>
          <p:txBody>
            <a:bodyPr wrap="square" rtlCol="0">
              <a:spAutoFit/>
            </a:bodyPr>
            <a:lstStyle/>
            <a:p>
              <a:pPr algn="ctr"/>
              <a:r>
                <a:rPr lang="en-US" altLang="zh-CN">
                  <a:latin typeface="+mn-lt"/>
                  <a:cs typeface="+mn-lt"/>
                </a:rPr>
                <a:t>31415 </a:t>
              </a:r>
              <a:endParaRPr lang="en-US" altLang="zh-CN">
                <a:latin typeface="+mn-lt"/>
                <a:cs typeface="+mn-lt"/>
              </a:endParaRPr>
            </a:p>
          </p:txBody>
        </p:sp>
      </p:grpSp>
      <p:cxnSp>
        <p:nvCxnSpPr>
          <p:cNvPr id="52" name="直接箭头连接符 51"/>
          <p:cNvCxnSpPr/>
          <p:nvPr/>
        </p:nvCxnSpPr>
        <p:spPr>
          <a:xfrm>
            <a:off x="4871720" y="6165215"/>
            <a:ext cx="15119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p:nvPr/>
        </p:nvCxnSpPr>
        <p:spPr>
          <a:xfrm>
            <a:off x="8688070" y="6021070"/>
            <a:ext cx="432435" cy="0"/>
          </a:xfrm>
          <a:prstGeom prst="straightConnector1">
            <a:avLst/>
          </a:prstGeom>
          <a:ln w="28575">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p:nvPr/>
        </p:nvCxnSpPr>
        <p:spPr>
          <a:xfrm flipH="1">
            <a:off x="8472170" y="2206625"/>
            <a:ext cx="1381125" cy="645795"/>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a:stCxn id="27" idx="3"/>
          </p:cNvCxnSpPr>
          <p:nvPr/>
        </p:nvCxnSpPr>
        <p:spPr>
          <a:xfrm flipH="1">
            <a:off x="5880100" y="4327525"/>
            <a:ext cx="1036955" cy="613410"/>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6" name="直接箭头连接符 45"/>
          <p:cNvCxnSpPr/>
          <p:nvPr/>
        </p:nvCxnSpPr>
        <p:spPr>
          <a:xfrm flipH="1" flipV="1">
            <a:off x="5807710" y="3356610"/>
            <a:ext cx="1109345" cy="366395"/>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59" name="椭圆 58"/>
          <p:cNvSpPr/>
          <p:nvPr/>
        </p:nvSpPr>
        <p:spPr>
          <a:xfrm>
            <a:off x="4570730" y="3146931"/>
            <a:ext cx="518160" cy="426085"/>
          </a:xfrm>
          <a:prstGeom prst="ellipse">
            <a:avLst/>
          </a:prstGeom>
          <a:noFill/>
          <a:ln w="38100">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4" name="直接箭头连接符 53"/>
          <p:cNvCxnSpPr/>
          <p:nvPr/>
        </p:nvCxnSpPr>
        <p:spPr>
          <a:xfrm flipH="1">
            <a:off x="4330065" y="2996565"/>
            <a:ext cx="360045" cy="1553210"/>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56" name="直接箭头连接符 55"/>
          <p:cNvCxnSpPr/>
          <p:nvPr/>
        </p:nvCxnSpPr>
        <p:spPr>
          <a:xfrm>
            <a:off x="4893310" y="5517515"/>
            <a:ext cx="1490345" cy="0"/>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53" name="椭圆 52"/>
          <p:cNvSpPr/>
          <p:nvPr/>
        </p:nvSpPr>
        <p:spPr>
          <a:xfrm>
            <a:off x="4682490" y="2852420"/>
            <a:ext cx="378460" cy="360045"/>
          </a:xfrm>
          <a:prstGeom prst="ellipse">
            <a:avLst/>
          </a:prstGeom>
          <a:noFill/>
          <a:ln w="38100">
            <a:solidFill>
              <a:srgbClr val="FFC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7" name="直接箭头连接符 56"/>
          <p:cNvCxnSpPr>
            <a:stCxn id="59" idx="5"/>
          </p:cNvCxnSpPr>
          <p:nvPr/>
        </p:nvCxnSpPr>
        <p:spPr>
          <a:xfrm>
            <a:off x="5012690" y="3510786"/>
            <a:ext cx="1587500" cy="273240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8" name="直接箭头连接符 57"/>
          <p:cNvCxnSpPr/>
          <p:nvPr/>
        </p:nvCxnSpPr>
        <p:spPr>
          <a:xfrm>
            <a:off x="8703310" y="6021070"/>
            <a:ext cx="432435" cy="0"/>
          </a:xfrm>
          <a:prstGeom prst="straightConnector1">
            <a:avLst/>
          </a:prstGeom>
          <a:ln w="28575">
            <a:solidFill>
              <a:schemeClr val="tx1"/>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60" name="直接箭头连接符 59"/>
          <p:cNvCxnSpPr>
            <a:stCxn id="50" idx="3"/>
          </p:cNvCxnSpPr>
          <p:nvPr/>
        </p:nvCxnSpPr>
        <p:spPr>
          <a:xfrm flipV="1">
            <a:off x="8621395" y="2636520"/>
            <a:ext cx="1506855" cy="3753485"/>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61" name="直接箭头连接符 60"/>
          <p:cNvCxnSpPr/>
          <p:nvPr/>
        </p:nvCxnSpPr>
        <p:spPr>
          <a:xfrm flipV="1">
            <a:off x="8731885" y="5182870"/>
            <a:ext cx="374650" cy="635"/>
          </a:xfrm>
          <a:prstGeom prst="straightConnector1">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62" name="文本框 18"/>
          <p:cNvSpPr txBox="1"/>
          <p:nvPr/>
        </p:nvSpPr>
        <p:spPr>
          <a:xfrm>
            <a:off x="6456680" y="1268095"/>
            <a:ext cx="2226945" cy="369545"/>
          </a:xfrm>
          <a:prstGeom prst="rect">
            <a:avLst/>
          </a:prstGeom>
          <a:noFill/>
          <a:ln>
            <a:noFill/>
          </a:ln>
        </p:spPr>
        <p:txBody>
          <a:bodyPr wrap="square" rtlCol="0">
            <a:spAutoFit/>
          </a:bodyPr>
          <a:lstStyle/>
          <a:p>
            <a:r>
              <a:rPr lang="en-US" altLang="zh-CN" b="1" dirty="0">
                <a:solidFill>
                  <a:schemeClr val="bg1"/>
                </a:solidFill>
              </a:rPr>
              <a:t>Program Counter (PC)</a:t>
            </a:r>
            <a:endParaRPr lang="en-US" altLang="zh-CN" b="1" dirty="0">
              <a:solidFill>
                <a:schemeClr val="bg1"/>
              </a:solidFill>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MIPS Instruction Set</a:t>
            </a:r>
            <a:endParaRPr lang="en-US" dirty="0"/>
          </a:p>
        </p:txBody>
      </p:sp>
      <p:sp>
        <p:nvSpPr>
          <p:cNvPr id="3" name="Content Placeholder 2"/>
          <p:cNvSpPr>
            <a:spLocks noGrp="1"/>
          </p:cNvSpPr>
          <p:nvPr>
            <p:ph idx="1"/>
          </p:nvPr>
        </p:nvSpPr>
        <p:spPr>
          <a:xfrm>
            <a:off x="609600" y="1340769"/>
            <a:ext cx="10972800" cy="5040560"/>
          </a:xfrm>
        </p:spPr>
        <p:txBody>
          <a:bodyPr/>
          <a:lstStyle/>
          <a:p>
            <a:r>
              <a:rPr lang="en-US" dirty="0">
                <a:solidFill>
                  <a:schemeClr val="bg1">
                    <a:lumMod val="85000"/>
                  </a:schemeClr>
                </a:solidFill>
              </a:rPr>
              <a:t>Data operations</a:t>
            </a:r>
            <a:endParaRPr lang="en-US" dirty="0">
              <a:solidFill>
                <a:schemeClr val="bg1">
                  <a:lumMod val="85000"/>
                </a:schemeClr>
              </a:solidFill>
            </a:endParaRPr>
          </a:p>
          <a:p>
            <a:pPr lvl="1"/>
            <a:r>
              <a:rPr lang="en-US" dirty="0">
                <a:solidFill>
                  <a:schemeClr val="bg1">
                    <a:lumMod val="85000"/>
                  </a:schemeClr>
                </a:solidFill>
              </a:rPr>
              <a:t>Arithmetic (add, sub, </a:t>
            </a:r>
            <a:r>
              <a:rPr lang="en-US" dirty="0" err="1">
                <a:solidFill>
                  <a:schemeClr val="bg1">
                    <a:lumMod val="85000"/>
                  </a:schemeClr>
                </a:solidFill>
              </a:rPr>
              <a:t>mul</a:t>
            </a:r>
            <a:r>
              <a:rPr lang="en-US" dirty="0">
                <a:solidFill>
                  <a:schemeClr val="bg1">
                    <a:lumMod val="85000"/>
                  </a:schemeClr>
                </a:solidFill>
              </a:rPr>
              <a:t>, div)</a:t>
            </a:r>
            <a:endParaRPr lang="en-US" dirty="0">
              <a:solidFill>
                <a:schemeClr val="bg1">
                  <a:lumMod val="85000"/>
                </a:schemeClr>
              </a:solidFill>
            </a:endParaRPr>
          </a:p>
          <a:p>
            <a:pPr lvl="1"/>
            <a:r>
              <a:rPr lang="en-US" dirty="0">
                <a:solidFill>
                  <a:schemeClr val="bg1">
                    <a:lumMod val="85000"/>
                  </a:schemeClr>
                </a:solidFill>
              </a:rPr>
              <a:t>Logical (and, or)</a:t>
            </a:r>
            <a:endParaRPr lang="en-US" dirty="0">
              <a:solidFill>
                <a:schemeClr val="bg1">
                  <a:lumMod val="85000"/>
                </a:schemeClr>
              </a:solidFill>
            </a:endParaRPr>
          </a:p>
          <a:p>
            <a:r>
              <a:rPr lang="en-US" dirty="0">
                <a:solidFill>
                  <a:schemeClr val="bg1">
                    <a:lumMod val="85000"/>
                  </a:schemeClr>
                </a:solidFill>
              </a:rPr>
              <a:t>Data transfer</a:t>
            </a:r>
            <a:endParaRPr lang="en-US" dirty="0">
              <a:solidFill>
                <a:schemeClr val="bg1">
                  <a:lumMod val="85000"/>
                </a:schemeClr>
              </a:solidFill>
            </a:endParaRPr>
          </a:p>
          <a:p>
            <a:pPr lvl="1"/>
            <a:r>
              <a:rPr lang="en-US" dirty="0">
                <a:solidFill>
                  <a:schemeClr val="bg1">
                    <a:lumMod val="85000"/>
                  </a:schemeClr>
                </a:solidFill>
              </a:rPr>
              <a:t>Load (memory -&gt; register)</a:t>
            </a:r>
            <a:endParaRPr lang="en-US" dirty="0">
              <a:solidFill>
                <a:schemeClr val="bg1">
                  <a:lumMod val="85000"/>
                </a:schemeClr>
              </a:solidFill>
            </a:endParaRPr>
          </a:p>
          <a:p>
            <a:pPr lvl="1"/>
            <a:r>
              <a:rPr lang="en-US" dirty="0">
                <a:solidFill>
                  <a:schemeClr val="bg1">
                    <a:lumMod val="85000"/>
                  </a:schemeClr>
                </a:solidFill>
              </a:rPr>
              <a:t>Save (register-&gt;memory)</a:t>
            </a:r>
            <a:endParaRPr lang="en-US" dirty="0">
              <a:solidFill>
                <a:schemeClr val="bg1">
                  <a:lumMod val="85000"/>
                </a:schemeClr>
              </a:solidFill>
            </a:endParaRPr>
          </a:p>
          <a:p>
            <a:r>
              <a:rPr lang="en-US" dirty="0"/>
              <a:t>Control</a:t>
            </a:r>
            <a:endParaRPr lang="en-US" dirty="0"/>
          </a:p>
          <a:p>
            <a:pPr lvl="1"/>
            <a:r>
              <a:rPr lang="en-US" dirty="0"/>
              <a:t>Conditional Branch (like “if … then … else” in C)</a:t>
            </a:r>
            <a:endParaRPr lang="en-US" dirty="0"/>
          </a:p>
          <a:p>
            <a:pPr lvl="1"/>
            <a:r>
              <a:rPr lang="en-US" dirty="0"/>
              <a:t>Unconditional Branch (like “</a:t>
            </a:r>
            <a:r>
              <a:rPr lang="en-US" dirty="0" err="1"/>
              <a:t>goto</a:t>
            </a:r>
            <a:r>
              <a:rPr lang="en-US" dirty="0"/>
              <a:t>” in C)</a:t>
            </a:r>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 Decisions: IF Statements</a:t>
            </a:r>
            <a:endParaRPr lang="en-US" dirty="0"/>
          </a:p>
        </p:txBody>
      </p:sp>
      <p:sp>
        <p:nvSpPr>
          <p:cNvPr id="3" name="Content Placeholder 2"/>
          <p:cNvSpPr>
            <a:spLocks noGrp="1"/>
          </p:cNvSpPr>
          <p:nvPr>
            <p:ph idx="1"/>
          </p:nvPr>
        </p:nvSpPr>
        <p:spPr/>
        <p:txBody>
          <a:bodyPr/>
          <a:lstStyle/>
          <a:p>
            <a:r>
              <a:rPr lang="en-US" b="1" dirty="0"/>
              <a:t>IF</a:t>
            </a:r>
            <a:r>
              <a:rPr lang="en-US" dirty="0"/>
              <a:t> statements in C</a:t>
            </a:r>
            <a:endParaRPr lang="en-US" dirty="0"/>
          </a:p>
          <a:p>
            <a:pPr lvl="1"/>
            <a:r>
              <a:rPr lang="en-US" b="1" i="1" dirty="0"/>
              <a:t>if</a:t>
            </a:r>
            <a:r>
              <a:rPr lang="en-US" i="1" dirty="0"/>
              <a:t> (condition) clause1 </a:t>
            </a:r>
            <a:r>
              <a:rPr lang="en-US" b="1" i="1" dirty="0"/>
              <a:t>else</a:t>
            </a:r>
            <a:r>
              <a:rPr lang="en-US" i="1" dirty="0"/>
              <a:t> clause2</a:t>
            </a:r>
            <a:endParaRPr lang="en-US" i="1" dirty="0"/>
          </a:p>
          <a:p>
            <a:r>
              <a:rPr lang="en-US" dirty="0"/>
              <a:t>Rearrange if-else using </a:t>
            </a:r>
            <a:r>
              <a:rPr lang="en-US" dirty="0" err="1"/>
              <a:t>goto</a:t>
            </a:r>
            <a:r>
              <a:rPr lang="en-US" dirty="0"/>
              <a:t> and labels into:</a:t>
            </a:r>
            <a:endParaRPr lang="en-US" dirty="0"/>
          </a:p>
          <a:p>
            <a:pPr lvl="1"/>
            <a:r>
              <a:rPr lang="en-US" dirty="0"/>
              <a:t>Not as elegant as if-else, but the same meaning</a:t>
            </a:r>
            <a:endParaRPr lang="en-US" dirty="0"/>
          </a:p>
          <a:p>
            <a:endParaRPr lang="en-US" i="1" dirty="0"/>
          </a:p>
          <a:p>
            <a:r>
              <a:rPr lang="en-US" dirty="0"/>
              <a:t>We need two types of branching</a:t>
            </a:r>
            <a:endParaRPr lang="en-US" dirty="0"/>
          </a:p>
          <a:p>
            <a:pPr lvl="1"/>
            <a:r>
              <a:rPr lang="en-US" dirty="0"/>
              <a:t>Conditional branch</a:t>
            </a:r>
            <a:endParaRPr lang="en-US" dirty="0"/>
          </a:p>
          <a:p>
            <a:pPr lvl="1"/>
            <a:r>
              <a:rPr lang="en-US" dirty="0"/>
              <a:t>Unconditional jump</a:t>
            </a:r>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pic>
        <p:nvPicPr>
          <p:cNvPr id="5" name="Picture 4"/>
          <p:cNvPicPr>
            <a:picLocks noChangeAspect="1"/>
          </p:cNvPicPr>
          <p:nvPr/>
        </p:nvPicPr>
        <p:blipFill>
          <a:blip r:embed="rId1"/>
          <a:stretch>
            <a:fillRect/>
          </a:stretch>
        </p:blipFill>
        <p:spPr>
          <a:xfrm>
            <a:off x="8728266" y="1597961"/>
            <a:ext cx="2868243" cy="1831039"/>
          </a:xfrm>
          <a:prstGeom prst="rect">
            <a:avLst/>
          </a:prstGeom>
        </p:spPr>
      </p:pic>
      <p:pic>
        <p:nvPicPr>
          <p:cNvPr id="6" name="Picture 5"/>
          <p:cNvPicPr>
            <a:picLocks noChangeAspect="1"/>
          </p:cNvPicPr>
          <p:nvPr/>
        </p:nvPicPr>
        <p:blipFill>
          <a:blip r:embed="rId2"/>
          <a:stretch>
            <a:fillRect/>
          </a:stretch>
        </p:blipFill>
        <p:spPr>
          <a:xfrm>
            <a:off x="4347133" y="4758832"/>
            <a:ext cx="2949451" cy="464813"/>
          </a:xfrm>
          <a:prstGeom prst="rect">
            <a:avLst/>
          </a:prstGeom>
        </p:spPr>
      </p:pic>
      <p:pic>
        <p:nvPicPr>
          <p:cNvPr id="7" name="Picture 6"/>
          <p:cNvPicPr>
            <a:picLocks noChangeAspect="1"/>
          </p:cNvPicPr>
          <p:nvPr/>
        </p:nvPicPr>
        <p:blipFill>
          <a:blip r:embed="rId3"/>
          <a:stretch>
            <a:fillRect/>
          </a:stretch>
        </p:blipFill>
        <p:spPr>
          <a:xfrm>
            <a:off x="4367808" y="5276985"/>
            <a:ext cx="1152128" cy="42048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Conditional Branch</a:t>
            </a:r>
            <a:endParaRPr lang="en-US" dirty="0"/>
          </a:p>
        </p:txBody>
      </p:sp>
      <p:sp>
        <p:nvSpPr>
          <p:cNvPr id="3" name="Content Placeholder 2"/>
          <p:cNvSpPr>
            <a:spLocks noGrp="1"/>
          </p:cNvSpPr>
          <p:nvPr>
            <p:ph idx="1"/>
          </p:nvPr>
        </p:nvSpPr>
        <p:spPr>
          <a:xfrm>
            <a:off x="609600" y="1340769"/>
            <a:ext cx="11319048" cy="5040560"/>
          </a:xfrm>
        </p:spPr>
        <p:txBody>
          <a:bodyPr/>
          <a:lstStyle/>
          <a:p>
            <a:r>
              <a:rPr lang="en-US" b="1" dirty="0" err="1"/>
              <a:t>beq</a:t>
            </a:r>
            <a:r>
              <a:rPr lang="en-US" dirty="0"/>
              <a:t> is “branch if equal”</a:t>
            </a:r>
            <a:endParaRPr lang="en-US" dirty="0"/>
          </a:p>
          <a:p>
            <a:pPr lvl="1"/>
            <a:r>
              <a:rPr lang="en-US" b="1" dirty="0" err="1"/>
              <a:t>beq</a:t>
            </a:r>
            <a:r>
              <a:rPr lang="en-US" dirty="0"/>
              <a:t> $s1, $s2, Label</a:t>
            </a:r>
            <a:endParaRPr lang="en-US" dirty="0"/>
          </a:p>
          <a:p>
            <a:pPr lvl="2"/>
            <a:r>
              <a:rPr lang="en-US" dirty="0"/>
              <a:t>If $s1 = $s2, jump to Label</a:t>
            </a:r>
            <a:endParaRPr lang="en-US" dirty="0"/>
          </a:p>
          <a:p>
            <a:pPr lvl="1"/>
            <a:r>
              <a:rPr lang="en-US" b="1" dirty="0" err="1"/>
              <a:t>beq</a:t>
            </a:r>
            <a:r>
              <a:rPr lang="en-US" dirty="0"/>
              <a:t> $s1, $s2, 100</a:t>
            </a:r>
            <a:endParaRPr lang="en-US" dirty="0"/>
          </a:p>
          <a:p>
            <a:pPr lvl="2"/>
            <a:r>
              <a:rPr lang="en-US" dirty="0"/>
              <a:t>If $s1 = $s2, jump to PC+4+400</a:t>
            </a:r>
            <a:endParaRPr lang="en-US" dirty="0"/>
          </a:p>
          <a:p>
            <a:pPr lvl="3"/>
            <a:r>
              <a:rPr lang="en-US" dirty="0"/>
              <a:t>the unit of “100” is word, so need to convert to 400 bytes</a:t>
            </a:r>
            <a:endParaRPr lang="en-US" dirty="0"/>
          </a:p>
          <a:p>
            <a:pPr lvl="3"/>
            <a:r>
              <a:rPr lang="en-US" dirty="0"/>
              <a:t>“+ 4” because PC already points to the next instruction when executing this one</a:t>
            </a:r>
            <a:endParaRPr lang="en-US" dirty="0"/>
          </a:p>
          <a:p>
            <a:r>
              <a:rPr lang="en-US" b="1" dirty="0" err="1"/>
              <a:t>bne</a:t>
            </a:r>
            <a:r>
              <a:rPr lang="en-US" dirty="0"/>
              <a:t> is “branch if not equal”, similar</a:t>
            </a:r>
            <a:endParaRPr lang="en-US" dirty="0"/>
          </a:p>
          <a:p>
            <a:pPr lvl="1"/>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Conditional Branch</a:t>
            </a:r>
            <a:endParaRPr lang="en-US" dirty="0"/>
          </a:p>
        </p:txBody>
      </p:sp>
      <p:sp>
        <p:nvSpPr>
          <p:cNvPr id="3" name="Content Placeholder 2"/>
          <p:cNvSpPr>
            <a:spLocks noGrp="1"/>
          </p:cNvSpPr>
          <p:nvPr>
            <p:ph idx="1"/>
          </p:nvPr>
        </p:nvSpPr>
        <p:spPr/>
        <p:txBody>
          <a:bodyPr/>
          <a:lstStyle/>
          <a:p>
            <a:r>
              <a:rPr lang="en-US" b="1" dirty="0" err="1"/>
              <a:t>bnez</a:t>
            </a:r>
            <a:r>
              <a:rPr lang="en-US" b="1" dirty="0"/>
              <a:t> </a:t>
            </a:r>
            <a:r>
              <a:rPr lang="en-US" dirty="0"/>
              <a:t>is “branch if not equal zero”</a:t>
            </a:r>
            <a:endParaRPr lang="en-US" dirty="0"/>
          </a:p>
          <a:p>
            <a:pPr lvl="1"/>
            <a:r>
              <a:rPr lang="en-US" b="1" dirty="0" err="1"/>
              <a:t>bnez</a:t>
            </a:r>
            <a:r>
              <a:rPr lang="en-US" dirty="0"/>
              <a:t> $s1, Label (i.e., </a:t>
            </a:r>
            <a:r>
              <a:rPr lang="en-US" b="1" dirty="0" err="1"/>
              <a:t>bne</a:t>
            </a:r>
            <a:r>
              <a:rPr lang="en-US" dirty="0"/>
              <a:t> $s1, $zero, Label)</a:t>
            </a:r>
            <a:endParaRPr lang="en-US" dirty="0"/>
          </a:p>
          <a:p>
            <a:endParaRPr lang="en-US" dirty="0"/>
          </a:p>
          <a:p>
            <a:r>
              <a:rPr lang="en-US" b="1" dirty="0" err="1"/>
              <a:t>bgtz</a:t>
            </a:r>
            <a:r>
              <a:rPr lang="en-US" dirty="0"/>
              <a:t> is </a:t>
            </a:r>
            <a:r>
              <a:rPr lang="en-US" dirty="0"/>
              <a:t>“branch if greater than zero”</a:t>
            </a:r>
            <a:endParaRPr lang="en-US" dirty="0"/>
          </a:p>
          <a:p>
            <a:pPr lvl="1"/>
            <a:r>
              <a:rPr lang="en-US" b="1" dirty="0" err="1"/>
              <a:t>bgtz</a:t>
            </a:r>
            <a:r>
              <a:rPr lang="en-US" dirty="0"/>
              <a:t> $s1, Label</a:t>
            </a:r>
            <a:endParaRPr lang="en-US" dirty="0"/>
          </a:p>
          <a:p>
            <a:pPr lvl="1"/>
            <a:endParaRPr lang="en-US" dirty="0"/>
          </a:p>
          <a:p>
            <a:r>
              <a:rPr lang="en-US" b="1" dirty="0" err="1"/>
              <a:t>blez</a:t>
            </a:r>
            <a:r>
              <a:rPr lang="en-US" dirty="0"/>
              <a:t> is </a:t>
            </a:r>
            <a:r>
              <a:rPr lang="en-US" dirty="0"/>
              <a:t>“branch if less than or equal to zero”</a:t>
            </a:r>
            <a:endParaRPr lang="en-US" dirty="0"/>
          </a:p>
          <a:p>
            <a:pPr lvl="1"/>
            <a:r>
              <a:rPr lang="en-US" b="1" dirty="0" err="1"/>
              <a:t>blez</a:t>
            </a:r>
            <a:r>
              <a:rPr lang="en-US" dirty="0"/>
              <a:t> $s1, Label</a:t>
            </a:r>
            <a:endParaRPr lang="en-US" dirty="0"/>
          </a:p>
          <a:p>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 on Less Than</a:t>
            </a:r>
            <a:endParaRPr lang="en-US" dirty="0"/>
          </a:p>
        </p:txBody>
      </p:sp>
      <p:sp>
        <p:nvSpPr>
          <p:cNvPr id="3" name="Content Placeholder 2"/>
          <p:cNvSpPr>
            <a:spLocks noGrp="1"/>
          </p:cNvSpPr>
          <p:nvPr>
            <p:ph idx="1"/>
          </p:nvPr>
        </p:nvSpPr>
        <p:spPr>
          <a:xfrm>
            <a:off x="609600" y="1340769"/>
            <a:ext cx="6350496" cy="5040560"/>
          </a:xfrm>
        </p:spPr>
        <p:txBody>
          <a:bodyPr/>
          <a:lstStyle/>
          <a:p>
            <a:r>
              <a:rPr lang="en-US" b="1" dirty="0" err="1">
                <a:solidFill>
                  <a:srgbClr val="0070C0"/>
                </a:solidFill>
              </a:rPr>
              <a:t>slt</a:t>
            </a:r>
            <a:r>
              <a:rPr lang="en-US" dirty="0">
                <a:solidFill>
                  <a:srgbClr val="0070C0"/>
                </a:solidFill>
              </a:rPr>
              <a:t> $t0, $s3, $s4 </a:t>
            </a:r>
            <a:endParaRPr lang="en-US" dirty="0">
              <a:solidFill>
                <a:srgbClr val="0070C0"/>
              </a:solidFill>
            </a:endParaRPr>
          </a:p>
          <a:p>
            <a:pPr lvl="1"/>
            <a:r>
              <a:rPr lang="en-US" b="1" dirty="0" err="1"/>
              <a:t>slt</a:t>
            </a:r>
            <a:r>
              <a:rPr lang="en-US" dirty="0"/>
              <a:t> is “set on less than”</a:t>
            </a:r>
            <a:endParaRPr lang="en-US" dirty="0"/>
          </a:p>
          <a:p>
            <a:pPr lvl="1"/>
            <a:r>
              <a:rPr lang="en-US" dirty="0"/>
              <a:t>$t0 = 1 if $s3 &lt; $s4</a:t>
            </a:r>
            <a:endParaRPr lang="en-US" dirty="0"/>
          </a:p>
          <a:p>
            <a:pPr lvl="1"/>
            <a:r>
              <a:rPr lang="en-US" b="1" dirty="0" err="1">
                <a:solidFill>
                  <a:srgbClr val="0070C0"/>
                </a:solidFill>
              </a:rPr>
              <a:t>sltu</a:t>
            </a:r>
            <a:r>
              <a:rPr lang="en-US" dirty="0"/>
              <a:t>, unsigned version, operands treated as unsigned numbers  </a:t>
            </a:r>
            <a:endParaRPr lang="en-US" dirty="0"/>
          </a:p>
          <a:p>
            <a:r>
              <a:rPr lang="en-US" b="1" dirty="0" err="1">
                <a:solidFill>
                  <a:srgbClr val="0070C0"/>
                </a:solidFill>
              </a:rPr>
              <a:t>slti</a:t>
            </a:r>
            <a:r>
              <a:rPr lang="en-US" dirty="0">
                <a:solidFill>
                  <a:srgbClr val="0070C0"/>
                </a:solidFill>
              </a:rPr>
              <a:t> $t0,$s2,10 </a:t>
            </a:r>
            <a:endParaRPr lang="en-US" dirty="0">
              <a:solidFill>
                <a:srgbClr val="0070C0"/>
              </a:solidFill>
            </a:endParaRPr>
          </a:p>
          <a:p>
            <a:pPr lvl="1"/>
            <a:r>
              <a:rPr lang="en-US" dirty="0"/>
              <a:t>The immediate version of </a:t>
            </a:r>
            <a:r>
              <a:rPr lang="en-US" b="1" dirty="0" err="1"/>
              <a:t>slt</a:t>
            </a:r>
            <a:endParaRPr lang="en-US" b="1" dirty="0"/>
          </a:p>
          <a:p>
            <a:pPr lvl="1"/>
            <a:r>
              <a:rPr lang="en-US" dirty="0"/>
              <a:t>$t0 = 1 if $s2 &lt; 10</a:t>
            </a:r>
            <a:endParaRPr lang="en-US" dirty="0"/>
          </a:p>
          <a:p>
            <a:pPr lvl="1"/>
            <a:r>
              <a:rPr lang="en-US" b="1" dirty="0" err="1">
                <a:solidFill>
                  <a:srgbClr val="0070C0"/>
                </a:solidFill>
              </a:rPr>
              <a:t>sltiu</a:t>
            </a:r>
            <a:r>
              <a:rPr lang="en-US" dirty="0"/>
              <a:t>, unsigned version</a:t>
            </a:r>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
        <p:nvSpPr>
          <p:cNvPr id="5" name="Rectangle 4"/>
          <p:cNvSpPr/>
          <p:nvPr/>
        </p:nvSpPr>
        <p:spPr>
          <a:xfrm>
            <a:off x="6672064" y="1320729"/>
            <a:ext cx="5242792" cy="2923877"/>
          </a:xfrm>
          <a:prstGeom prst="rect">
            <a:avLst/>
          </a:prstGeom>
        </p:spPr>
        <p:txBody>
          <a:bodyPr wrap="square">
            <a:spAutoFit/>
          </a:bodyPr>
          <a:lstStyle/>
          <a:p>
            <a:r>
              <a:rPr lang="en-US" sz="2400" dirty="0">
                <a:latin typeface="MinionPro-Regular"/>
              </a:rPr>
              <a:t>MIPS compilers use the </a:t>
            </a:r>
            <a:r>
              <a:rPr lang="en-US" sz="2400" b="1" dirty="0" err="1">
                <a:latin typeface="LetterGothicStd"/>
              </a:rPr>
              <a:t>slt</a:t>
            </a:r>
            <a:r>
              <a:rPr lang="en-US" sz="2400" dirty="0">
                <a:latin typeface="MinionPro-Regular"/>
              </a:rPr>
              <a:t>, </a:t>
            </a:r>
            <a:r>
              <a:rPr lang="en-US" sz="2400" b="1" dirty="0" err="1">
                <a:latin typeface="LetterGothicStd"/>
              </a:rPr>
              <a:t>slti</a:t>
            </a:r>
            <a:r>
              <a:rPr lang="en-US" sz="2400" dirty="0">
                <a:latin typeface="MinionPro-Regular"/>
              </a:rPr>
              <a:t>, </a:t>
            </a:r>
            <a:r>
              <a:rPr lang="en-US" sz="2400" b="1" dirty="0" err="1">
                <a:latin typeface="LetterGothicStd"/>
              </a:rPr>
              <a:t>beq</a:t>
            </a:r>
            <a:r>
              <a:rPr lang="en-US" sz="2400" dirty="0">
                <a:latin typeface="MinionPro-Regular"/>
              </a:rPr>
              <a:t>, </a:t>
            </a:r>
            <a:r>
              <a:rPr lang="en-US" sz="2400" b="1" dirty="0" err="1">
                <a:latin typeface="LetterGothicStd"/>
              </a:rPr>
              <a:t>bne</a:t>
            </a:r>
            <a:r>
              <a:rPr lang="en-US" sz="2400" dirty="0">
                <a:latin typeface="MinionPro-Regular"/>
              </a:rPr>
              <a:t> to create all relative conditions: equal, not equal, less than, less than or equal, greater than, greater than or equal</a:t>
            </a:r>
            <a:endParaRPr lang="en-US" sz="2400" dirty="0">
              <a:latin typeface="MinionPro-Regular"/>
            </a:endParaRPr>
          </a:p>
          <a:p>
            <a:pPr marL="800100" lvl="1" indent="-342900">
              <a:buFont typeface="Arial" panose="020B0604020202020204" pitchFamily="34" charset="0"/>
              <a:buChar char="•"/>
            </a:pPr>
            <a:r>
              <a:rPr lang="en-US" sz="2000" dirty="0" err="1"/>
              <a:t>bgtz</a:t>
            </a:r>
            <a:r>
              <a:rPr lang="en-US" sz="2000" dirty="0"/>
              <a:t>, </a:t>
            </a:r>
            <a:r>
              <a:rPr lang="en-US" sz="2000" dirty="0" err="1"/>
              <a:t>blez</a:t>
            </a:r>
            <a:r>
              <a:rPr lang="en-US" sz="2000" dirty="0"/>
              <a:t> … are </a:t>
            </a:r>
            <a:r>
              <a:rPr lang="en-US" sz="2000" dirty="0">
                <a:solidFill>
                  <a:srgbClr val="FF0000"/>
                </a:solidFill>
              </a:rPr>
              <a:t>pseudo-instructions</a:t>
            </a:r>
            <a:r>
              <a:rPr lang="en-US" sz="2000" dirty="0"/>
              <a:t> using them</a:t>
            </a:r>
            <a:endParaRPr lang="en-US" sz="2000" dirty="0">
              <a:latin typeface="MinionPro-Regular"/>
            </a:endParaRPr>
          </a:p>
          <a:p>
            <a:endParaRPr lang="en-US" sz="2400" dirty="0">
              <a:latin typeface="MinionPro-Regular"/>
            </a:endParaRPr>
          </a:p>
          <a:p>
            <a:r>
              <a:rPr lang="en-US" sz="2400" dirty="0">
                <a:latin typeface="MinionPro-Regular"/>
              </a:rPr>
              <a:t>e.g., “branch if $s1 is less than $s2”:</a:t>
            </a:r>
            <a:endParaRPr lang="en-US" sz="2400" dirty="0">
              <a:latin typeface="MinionPro-Regular"/>
            </a:endParaRPr>
          </a:p>
        </p:txBody>
      </p:sp>
      <p:sp>
        <p:nvSpPr>
          <p:cNvPr id="7" name="Rectangle 6"/>
          <p:cNvSpPr/>
          <p:nvPr/>
        </p:nvSpPr>
        <p:spPr>
          <a:xfrm>
            <a:off x="6672064" y="4553977"/>
            <a:ext cx="3384376" cy="830997"/>
          </a:xfrm>
          <a:prstGeom prst="rect">
            <a:avLst/>
          </a:prstGeom>
        </p:spPr>
        <p:txBody>
          <a:bodyPr wrap="square">
            <a:spAutoFit/>
          </a:bodyPr>
          <a:lstStyle/>
          <a:p>
            <a:r>
              <a:rPr lang="en-US" sz="2400" dirty="0" err="1">
                <a:solidFill>
                  <a:srgbClr val="0070C0"/>
                </a:solidFill>
              </a:rPr>
              <a:t>slt</a:t>
            </a:r>
            <a:r>
              <a:rPr lang="en-US" sz="2400" dirty="0">
                <a:solidFill>
                  <a:srgbClr val="0070C0"/>
                </a:solidFill>
              </a:rPr>
              <a:t> $t0, $s1, $s2</a:t>
            </a:r>
            <a:endParaRPr lang="en-US" sz="2400" dirty="0">
              <a:solidFill>
                <a:srgbClr val="0070C0"/>
              </a:solidFill>
            </a:endParaRPr>
          </a:p>
          <a:p>
            <a:r>
              <a:rPr lang="en-US" sz="2400" dirty="0" err="1">
                <a:solidFill>
                  <a:srgbClr val="0070C0"/>
                </a:solidFill>
              </a:rPr>
              <a:t>beq</a:t>
            </a:r>
            <a:r>
              <a:rPr lang="en-US" sz="2400" dirty="0">
                <a:solidFill>
                  <a:srgbClr val="0070C0"/>
                </a:solidFill>
              </a:rPr>
              <a:t> $t0</a:t>
            </a:r>
            <a:r>
              <a:rPr lang="en-US" sz="2400">
                <a:solidFill>
                  <a:srgbClr val="0070C0"/>
                </a:solidFill>
              </a:rPr>
              <a:t>, 1, </a:t>
            </a:r>
            <a:r>
              <a:rPr lang="en-US" sz="2400" dirty="0">
                <a:solidFill>
                  <a:srgbClr val="0070C0"/>
                </a:solidFill>
              </a:rPr>
              <a:t>L1</a:t>
            </a:r>
            <a:endParaRPr lang="en-US" sz="2400"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Unconditional Jump</a:t>
            </a:r>
            <a:endParaRPr lang="en-US" dirty="0"/>
          </a:p>
        </p:txBody>
      </p:sp>
      <p:sp>
        <p:nvSpPr>
          <p:cNvPr id="3" name="Content Placeholder 2"/>
          <p:cNvSpPr>
            <a:spLocks noGrp="1"/>
          </p:cNvSpPr>
          <p:nvPr>
            <p:ph idx="1"/>
          </p:nvPr>
        </p:nvSpPr>
        <p:spPr/>
        <p:txBody>
          <a:bodyPr/>
          <a:lstStyle/>
          <a:p>
            <a:r>
              <a:rPr lang="en-US" b="1" dirty="0"/>
              <a:t>j Label</a:t>
            </a:r>
            <a:endParaRPr lang="en-US" b="1" dirty="0"/>
          </a:p>
          <a:p>
            <a:pPr lvl="1"/>
            <a:r>
              <a:rPr lang="en-US" dirty="0"/>
              <a:t>Directly jump (branch) to the given label without needing to satisfy any condition</a:t>
            </a:r>
            <a:endParaRPr lang="en-US" dirty="0"/>
          </a:p>
          <a:p>
            <a:pPr lvl="1"/>
            <a:r>
              <a:rPr lang="en-US" dirty="0"/>
              <a:t>The same as “</a:t>
            </a:r>
            <a:r>
              <a:rPr lang="en-US" dirty="0" err="1"/>
              <a:t>goto</a:t>
            </a:r>
            <a:r>
              <a:rPr lang="en-US" dirty="0"/>
              <a:t> label” in C code</a:t>
            </a:r>
            <a:endParaRPr lang="en-US" dirty="0"/>
          </a:p>
          <a:p>
            <a:pPr lvl="1"/>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Control Instructions: Example </a:t>
            </a:r>
            <a:endParaRPr lang="en-US" dirty="0"/>
          </a:p>
        </p:txBody>
      </p:sp>
      <p:sp>
        <p:nvSpPr>
          <p:cNvPr id="3" name="Content Placeholder 2"/>
          <p:cNvSpPr>
            <a:spLocks noGrp="1"/>
          </p:cNvSpPr>
          <p:nvPr>
            <p:ph idx="1"/>
          </p:nvPr>
        </p:nvSpPr>
        <p:spPr/>
        <p:txBody>
          <a:bodyPr/>
          <a:lstStyle/>
          <a:p>
            <a:r>
              <a:rPr lang="en-US" dirty="0"/>
              <a:t>C code:</a:t>
            </a:r>
            <a:endParaRPr lang="en-US" dirty="0"/>
          </a:p>
          <a:p>
            <a:endParaRPr lang="en-US" dirty="0"/>
          </a:p>
          <a:p>
            <a:endParaRPr lang="en-US" dirty="0"/>
          </a:p>
          <a:p>
            <a:endParaRPr lang="en-US" dirty="0"/>
          </a:p>
          <a:p>
            <a:r>
              <a:rPr lang="en-US" dirty="0"/>
              <a:t>MIPS code:</a:t>
            </a:r>
            <a:endParaRPr lang="en-US" dirty="0"/>
          </a:p>
          <a:p>
            <a:pPr marL="0" indent="0">
              <a:buNone/>
            </a:pPr>
            <a:r>
              <a:rPr lang="en-US" b="1" dirty="0">
                <a:solidFill>
                  <a:srgbClr val="0070C0"/>
                </a:solidFill>
              </a:rPr>
              <a:t>		</a:t>
            </a:r>
            <a:r>
              <a:rPr lang="en-US" sz="2000" dirty="0" err="1">
                <a:solidFill>
                  <a:srgbClr val="0070C0"/>
                </a:solidFill>
              </a:rPr>
              <a:t>beq</a:t>
            </a:r>
            <a:r>
              <a:rPr lang="en-US" sz="2000" dirty="0">
                <a:solidFill>
                  <a:srgbClr val="0070C0"/>
                </a:solidFill>
              </a:rPr>
              <a:t> $s3,$s4,True 	# branch </a:t>
            </a:r>
            <a:r>
              <a:rPr lang="en-US" sz="2000" dirty="0" err="1">
                <a:solidFill>
                  <a:srgbClr val="0070C0"/>
                </a:solidFill>
              </a:rPr>
              <a:t>i</a:t>
            </a:r>
            <a:r>
              <a:rPr lang="en-US" sz="2000" dirty="0">
                <a:solidFill>
                  <a:srgbClr val="0070C0"/>
                </a:solidFill>
              </a:rPr>
              <a:t>==j</a:t>
            </a:r>
            <a:endParaRPr lang="en-US" sz="2000" dirty="0">
              <a:solidFill>
                <a:srgbClr val="0070C0"/>
              </a:solidFill>
            </a:endParaRPr>
          </a:p>
          <a:p>
            <a:pPr marL="0" indent="0">
              <a:buNone/>
            </a:pPr>
            <a:r>
              <a:rPr lang="pt-BR" sz="2000" dirty="0">
                <a:solidFill>
                  <a:srgbClr val="0070C0"/>
                </a:solidFill>
              </a:rPr>
              <a:t>		sub $s0,$s1,$s2 	# f=g-h (false)</a:t>
            </a:r>
            <a:endParaRPr lang="pt-BR" sz="2000" dirty="0">
              <a:solidFill>
                <a:srgbClr val="0070C0"/>
              </a:solidFill>
            </a:endParaRPr>
          </a:p>
          <a:p>
            <a:pPr marL="0" indent="0">
              <a:buNone/>
            </a:pPr>
            <a:r>
              <a:rPr lang="en-US" sz="2000" dirty="0">
                <a:solidFill>
                  <a:srgbClr val="0070C0"/>
                </a:solidFill>
              </a:rPr>
              <a:t>		j Exit 		# </a:t>
            </a:r>
            <a:r>
              <a:rPr lang="en-US" sz="2000" dirty="0" err="1">
                <a:solidFill>
                  <a:srgbClr val="0070C0"/>
                </a:solidFill>
              </a:rPr>
              <a:t>goto</a:t>
            </a:r>
            <a:r>
              <a:rPr lang="en-US" sz="2000" dirty="0">
                <a:solidFill>
                  <a:srgbClr val="0070C0"/>
                </a:solidFill>
              </a:rPr>
              <a:t> Exit</a:t>
            </a:r>
            <a:endParaRPr lang="en-US" sz="2000" dirty="0">
              <a:solidFill>
                <a:srgbClr val="0070C0"/>
              </a:solidFill>
            </a:endParaRPr>
          </a:p>
          <a:p>
            <a:pPr marL="0" indent="0">
              <a:buNone/>
            </a:pPr>
            <a:r>
              <a:rPr lang="en-US" sz="2000" dirty="0">
                <a:solidFill>
                  <a:srgbClr val="0070C0"/>
                </a:solidFill>
              </a:rPr>
              <a:t>	True: 	add $s0,$s1,$s2 	# f=</a:t>
            </a:r>
            <a:r>
              <a:rPr lang="en-US" sz="2000" dirty="0" err="1">
                <a:solidFill>
                  <a:srgbClr val="0070C0"/>
                </a:solidFill>
              </a:rPr>
              <a:t>g+h</a:t>
            </a:r>
            <a:r>
              <a:rPr lang="en-US" sz="2000" dirty="0">
                <a:solidFill>
                  <a:srgbClr val="0070C0"/>
                </a:solidFill>
              </a:rPr>
              <a:t> (true)</a:t>
            </a:r>
            <a:endParaRPr lang="en-US" sz="2000" dirty="0">
              <a:solidFill>
                <a:srgbClr val="0070C0"/>
              </a:solidFill>
            </a:endParaRPr>
          </a:p>
          <a:p>
            <a:pPr marL="0" indent="0">
              <a:buNone/>
            </a:pPr>
            <a:r>
              <a:rPr lang="en-US" sz="2000" dirty="0">
                <a:solidFill>
                  <a:srgbClr val="0070C0"/>
                </a:solidFill>
              </a:rPr>
              <a:t>	Exit:</a:t>
            </a:r>
            <a:endParaRPr lang="en-US" sz="2000" dirty="0">
              <a:solidFill>
                <a:srgbClr val="0070C0"/>
              </a:solidFill>
            </a:endParaRPr>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pic>
        <p:nvPicPr>
          <p:cNvPr id="5" name="Picture 4"/>
          <p:cNvPicPr>
            <a:picLocks noChangeAspect="1"/>
          </p:cNvPicPr>
          <p:nvPr/>
        </p:nvPicPr>
        <p:blipFill>
          <a:blip r:embed="rId1"/>
          <a:stretch>
            <a:fillRect/>
          </a:stretch>
        </p:blipFill>
        <p:spPr>
          <a:xfrm>
            <a:off x="3215680" y="1700808"/>
            <a:ext cx="1583294" cy="1152128"/>
          </a:xfrm>
          <a:prstGeom prst="rect">
            <a:avLst/>
          </a:prstGeom>
        </p:spPr>
      </p:pic>
      <p:pic>
        <p:nvPicPr>
          <p:cNvPr id="6" name="Picture 5"/>
          <p:cNvPicPr>
            <a:picLocks noChangeAspect="1"/>
          </p:cNvPicPr>
          <p:nvPr/>
        </p:nvPicPr>
        <p:blipFill>
          <a:blip r:embed="rId2"/>
          <a:stretch>
            <a:fillRect/>
          </a:stretch>
        </p:blipFill>
        <p:spPr>
          <a:xfrm>
            <a:off x="7248128" y="1291249"/>
            <a:ext cx="2850624" cy="2160239"/>
          </a:xfrm>
          <a:prstGeom prst="rect">
            <a:avLst/>
          </a:prstGeom>
        </p:spPr>
      </p:pic>
      <p:sp>
        <p:nvSpPr>
          <p:cNvPr id="7" name="Rectangle 6"/>
          <p:cNvSpPr/>
          <p:nvPr/>
        </p:nvSpPr>
        <p:spPr>
          <a:xfrm>
            <a:off x="2927648" y="3805010"/>
            <a:ext cx="6096000" cy="400110"/>
          </a:xfrm>
          <a:prstGeom prst="rect">
            <a:avLst/>
          </a:prstGeom>
        </p:spPr>
        <p:txBody>
          <a:bodyPr>
            <a:spAutoFit/>
          </a:bodyPr>
          <a:lstStyle/>
          <a:p>
            <a:r>
              <a:rPr lang="pt-BR" sz="2000" dirty="0">
                <a:latin typeface="TimesNewRomanPSMT"/>
              </a:rPr>
              <a:t>(Register mapping:  f: $s0, g: $s1, h: $s2, i: $s3, </a:t>
            </a:r>
            <a:r>
              <a:rPr lang="en-US" sz="2000" dirty="0">
                <a:latin typeface="TimesNewRomanPSMT"/>
              </a:rPr>
              <a:t>j: $s4)</a:t>
            </a: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Loop</a:t>
            </a:r>
            <a:endParaRPr lang="en-US" dirty="0"/>
          </a:p>
        </p:txBody>
      </p:sp>
      <p:sp>
        <p:nvSpPr>
          <p:cNvPr id="3" name="Content Placeholder 2"/>
          <p:cNvSpPr>
            <a:spLocks noGrp="1"/>
          </p:cNvSpPr>
          <p:nvPr>
            <p:ph idx="1"/>
          </p:nvPr>
        </p:nvSpPr>
        <p:spPr/>
        <p:txBody>
          <a:bodyPr/>
          <a:lstStyle/>
          <a:p>
            <a:r>
              <a:rPr lang="en-US" dirty="0"/>
              <a:t>Using conditional branch, unconditional jump and label, you can also create loops</a:t>
            </a:r>
            <a:endParaRPr lang="en-US" dirty="0"/>
          </a:p>
          <a:p>
            <a:r>
              <a:rPr lang="en-US" dirty="0"/>
              <a:t>Example:</a:t>
            </a:r>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pic>
        <p:nvPicPr>
          <p:cNvPr id="6" name="Picture 5"/>
          <p:cNvPicPr>
            <a:picLocks noChangeAspect="1"/>
          </p:cNvPicPr>
          <p:nvPr/>
        </p:nvPicPr>
        <p:blipFill>
          <a:blip r:embed="rId1"/>
          <a:stretch>
            <a:fillRect/>
          </a:stretch>
        </p:blipFill>
        <p:spPr>
          <a:xfrm>
            <a:off x="1665219" y="3212976"/>
            <a:ext cx="4448669" cy="2755141"/>
          </a:xfrm>
          <a:prstGeom prst="rect">
            <a:avLst/>
          </a:prstGeom>
        </p:spPr>
      </p:pic>
      <p:sp>
        <p:nvSpPr>
          <p:cNvPr id="8" name="Rectangle 7"/>
          <p:cNvSpPr/>
          <p:nvPr/>
        </p:nvSpPr>
        <p:spPr>
          <a:xfrm>
            <a:off x="8184232" y="2551837"/>
            <a:ext cx="2229265" cy="1754326"/>
          </a:xfrm>
          <a:prstGeom prst="rect">
            <a:avLst/>
          </a:prstGeom>
        </p:spPr>
        <p:txBody>
          <a:bodyPr wrap="none">
            <a:spAutoFit/>
          </a:bodyPr>
          <a:lstStyle/>
          <a:p>
            <a:r>
              <a:rPr lang="en-US" b="1" dirty="0"/>
              <a:t>int</a:t>
            </a:r>
            <a:r>
              <a:rPr lang="en-US" dirty="0"/>
              <a:t> count = 0;</a:t>
            </a:r>
            <a:endParaRPr lang="en-US" dirty="0"/>
          </a:p>
          <a:p>
            <a:r>
              <a:rPr lang="en-US" b="1" dirty="0"/>
              <a:t>int</a:t>
            </a:r>
            <a:r>
              <a:rPr lang="en-US" dirty="0"/>
              <a:t> sum = 0;</a:t>
            </a:r>
            <a:endParaRPr lang="en-US" dirty="0"/>
          </a:p>
          <a:p>
            <a:r>
              <a:rPr lang="en-US" b="1" dirty="0"/>
              <a:t>while</a:t>
            </a:r>
            <a:r>
              <a:rPr lang="en-US" dirty="0"/>
              <a:t> (count &lt;11){</a:t>
            </a:r>
            <a:endParaRPr lang="en-US" dirty="0"/>
          </a:p>
          <a:p>
            <a:r>
              <a:rPr lang="en-US" dirty="0"/>
              <a:t>    sum = sum + count;</a:t>
            </a:r>
            <a:endParaRPr lang="en-US" dirty="0"/>
          </a:p>
          <a:p>
            <a:r>
              <a:rPr lang="en-US" dirty="0"/>
              <a:t>    count = count + 1;</a:t>
            </a:r>
            <a:endParaRPr lang="en-US" dirty="0"/>
          </a:p>
          <a:p>
            <a:r>
              <a:rPr lang="en-US" dirty="0"/>
              <a:t>}</a:t>
            </a:r>
            <a:endParaRPr lang="en-US" dirty="0"/>
          </a:p>
        </p:txBody>
      </p:sp>
      <p:sp>
        <p:nvSpPr>
          <p:cNvPr id="9" name="Rectangle 8"/>
          <p:cNvSpPr/>
          <p:nvPr/>
        </p:nvSpPr>
        <p:spPr>
          <a:xfrm>
            <a:off x="8194545" y="4471952"/>
            <a:ext cx="3591561" cy="1477328"/>
          </a:xfrm>
          <a:prstGeom prst="rect">
            <a:avLst/>
          </a:prstGeom>
        </p:spPr>
        <p:txBody>
          <a:bodyPr wrap="none">
            <a:spAutoFit/>
          </a:bodyPr>
          <a:lstStyle/>
          <a:p>
            <a:r>
              <a:rPr lang="en-US" b="1" dirty="0"/>
              <a:t>int</a:t>
            </a:r>
            <a:r>
              <a:rPr lang="en-US" dirty="0"/>
              <a:t> count = 0;</a:t>
            </a:r>
            <a:endParaRPr lang="en-US" dirty="0"/>
          </a:p>
          <a:p>
            <a:r>
              <a:rPr lang="en-US" b="1" dirty="0"/>
              <a:t>int</a:t>
            </a:r>
            <a:r>
              <a:rPr lang="en-US" dirty="0"/>
              <a:t> sum = 0;</a:t>
            </a:r>
            <a:endParaRPr lang="en-US" dirty="0"/>
          </a:p>
          <a:p>
            <a:r>
              <a:rPr lang="en-US" b="1" dirty="0"/>
              <a:t>for </a:t>
            </a:r>
            <a:r>
              <a:rPr lang="en-US" dirty="0"/>
              <a:t>(count = 0; count &lt; 11; count++){</a:t>
            </a:r>
            <a:endParaRPr lang="en-US" dirty="0"/>
          </a:p>
          <a:p>
            <a:r>
              <a:rPr lang="en-US" dirty="0"/>
              <a:t>    sum = sum + count;</a:t>
            </a:r>
            <a:endParaRPr lang="en-US" dirty="0"/>
          </a:p>
          <a:p>
            <a:r>
              <a:rPr lang="en-US" dirty="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Procedure (Function)</a:t>
            </a:r>
            <a:endParaRPr lang="en-US" dirty="0"/>
          </a:p>
        </p:txBody>
      </p:sp>
      <p:sp>
        <p:nvSpPr>
          <p:cNvPr id="3" name="Content Placeholder 2"/>
          <p:cNvSpPr>
            <a:spLocks noGrp="1"/>
          </p:cNvSpPr>
          <p:nvPr>
            <p:ph idx="1"/>
          </p:nvPr>
        </p:nvSpPr>
        <p:spPr>
          <a:xfrm>
            <a:off x="609600" y="1340769"/>
            <a:ext cx="11391056" cy="5040560"/>
          </a:xfrm>
        </p:spPr>
        <p:txBody>
          <a:bodyPr/>
          <a:lstStyle/>
          <a:p>
            <a:r>
              <a:rPr lang="en-US" dirty="0"/>
              <a:t>Procedure (or Function in C) are used to repeated perform essentially the same task with slightly different details</a:t>
            </a:r>
            <a:endParaRPr lang="en-US" dirty="0"/>
          </a:p>
          <a:p>
            <a:r>
              <a:rPr lang="en-US" dirty="0"/>
              <a:t>Executing a procedure must follow these six </a:t>
            </a:r>
            <a:r>
              <a:rPr lang="en-US" dirty="0"/>
              <a:t>steps:</a:t>
            </a:r>
            <a:endParaRPr lang="en-US" dirty="0"/>
          </a:p>
          <a:p>
            <a:pPr marL="971550" lvl="1" indent="-514350">
              <a:buFont typeface="+mj-lt"/>
              <a:buAutoNum type="arabicPeriod"/>
            </a:pPr>
            <a:r>
              <a:rPr lang="en-US" dirty="0"/>
              <a:t>Put parameters in a place where the procedure can access them</a:t>
            </a:r>
            <a:endParaRPr lang="en-US" dirty="0"/>
          </a:p>
          <a:p>
            <a:pPr marL="971550" lvl="1" indent="-514350">
              <a:buFont typeface="+mj-lt"/>
              <a:buAutoNum type="arabicPeriod"/>
            </a:pPr>
            <a:r>
              <a:rPr lang="en-US" dirty="0"/>
              <a:t>Transfer control to the procedure</a:t>
            </a:r>
            <a:endParaRPr lang="en-US" dirty="0"/>
          </a:p>
          <a:p>
            <a:pPr marL="971550" lvl="1" indent="-514350">
              <a:buFont typeface="+mj-lt"/>
              <a:buAutoNum type="arabicPeriod"/>
            </a:pPr>
            <a:r>
              <a:rPr lang="en-US" dirty="0"/>
              <a:t>Acquire the storage resources needed for the procedure</a:t>
            </a:r>
            <a:endParaRPr lang="en-US" dirty="0"/>
          </a:p>
          <a:p>
            <a:pPr marL="971550" lvl="1" indent="-514350">
              <a:buFont typeface="+mj-lt"/>
              <a:buAutoNum type="arabicPeriod"/>
            </a:pPr>
            <a:r>
              <a:rPr lang="en-US" dirty="0"/>
              <a:t>Perform the desired task</a:t>
            </a:r>
            <a:endParaRPr lang="en-US" dirty="0"/>
          </a:p>
          <a:p>
            <a:pPr marL="971550" lvl="1" indent="-514350">
              <a:buFont typeface="+mj-lt"/>
              <a:buAutoNum type="arabicPeriod"/>
            </a:pPr>
            <a:r>
              <a:rPr lang="en-US" dirty="0"/>
              <a:t>Put the result value in a place where the calling program can access it</a:t>
            </a:r>
            <a:endParaRPr lang="en-US" dirty="0"/>
          </a:p>
          <a:p>
            <a:pPr marL="971550" lvl="1" indent="-514350">
              <a:buFont typeface="+mj-lt"/>
              <a:buAutoNum type="arabicPeriod"/>
            </a:pPr>
            <a:r>
              <a:rPr lang="en-US" dirty="0"/>
              <a:t>Return control to the point of origin, since a procedure can be called from several points in a program</a:t>
            </a:r>
            <a:endParaRPr lang="en-US" dirty="0"/>
          </a:p>
          <a:p>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Procedure Call Instructions</a:t>
            </a:r>
            <a:endParaRPr lang="en-US" dirty="0"/>
          </a:p>
        </p:txBody>
      </p:sp>
      <p:sp>
        <p:nvSpPr>
          <p:cNvPr id="3" name="Content Placeholder 2"/>
          <p:cNvSpPr>
            <a:spLocks noGrp="1"/>
          </p:cNvSpPr>
          <p:nvPr>
            <p:ph idx="1"/>
          </p:nvPr>
        </p:nvSpPr>
        <p:spPr/>
        <p:txBody>
          <a:bodyPr/>
          <a:lstStyle/>
          <a:p>
            <a:r>
              <a:rPr lang="en-US" b="1" dirty="0"/>
              <a:t>jump-and-link </a:t>
            </a:r>
            <a:r>
              <a:rPr lang="en-US" b="1" dirty="0"/>
              <a:t>instruction </a:t>
            </a:r>
            <a:r>
              <a:rPr lang="en-US" dirty="0"/>
              <a:t>(</a:t>
            </a:r>
            <a:r>
              <a:rPr lang="en-US" b="1" dirty="0" err="1"/>
              <a:t>jal</a:t>
            </a:r>
            <a:r>
              <a:rPr lang="en-US" dirty="0"/>
              <a:t>)</a:t>
            </a:r>
            <a:endParaRPr lang="en-US" dirty="0"/>
          </a:p>
          <a:p>
            <a:pPr marL="0" indent="0">
              <a:buNone/>
            </a:pPr>
            <a:r>
              <a:rPr lang="en-US" dirty="0"/>
              <a:t>	</a:t>
            </a:r>
            <a:r>
              <a:rPr lang="en-US" sz="2400" dirty="0">
                <a:solidFill>
                  <a:srgbClr val="0070C0"/>
                </a:solidFill>
                <a:latin typeface="Calibri" panose="020F0502020204030204" pitchFamily="34" charset="0"/>
                <a:ea typeface="PMingLiU" panose="02020500000000000000" pitchFamily="18" charset="-120"/>
                <a:cs typeface="Arial" panose="020B0604020202020204" pitchFamily="34" charset="0"/>
              </a:rPr>
              <a:t>	</a:t>
            </a:r>
            <a:r>
              <a:rPr lang="en-US" sz="2400" dirty="0" err="1">
                <a:solidFill>
                  <a:srgbClr val="0070C0"/>
                </a:solidFill>
                <a:latin typeface="Calibri" panose="020F0502020204030204" pitchFamily="34" charset="0"/>
                <a:ea typeface="PMingLiU" panose="02020500000000000000" pitchFamily="18" charset="-120"/>
                <a:cs typeface="Arial" panose="020B0604020202020204" pitchFamily="34" charset="0"/>
              </a:rPr>
              <a:t>jal</a:t>
            </a:r>
            <a:r>
              <a:rPr lang="en-US" sz="2400" dirty="0">
                <a:solidFill>
                  <a:srgbClr val="0070C0"/>
                </a:solidFill>
                <a:latin typeface="Calibri" panose="020F0502020204030204" pitchFamily="34" charset="0"/>
                <a:ea typeface="PMingLiU" panose="02020500000000000000" pitchFamily="18" charset="-120"/>
                <a:cs typeface="Arial" panose="020B0604020202020204" pitchFamily="34" charset="0"/>
              </a:rPr>
              <a:t> </a:t>
            </a:r>
            <a:r>
              <a:rPr lang="en-US" sz="2400" dirty="0" err="1">
                <a:solidFill>
                  <a:srgbClr val="0070C0"/>
                </a:solidFill>
                <a:latin typeface="Calibri" panose="020F0502020204030204" pitchFamily="34" charset="0"/>
                <a:ea typeface="PMingLiU" panose="02020500000000000000" pitchFamily="18" charset="-120"/>
                <a:cs typeface="Arial" panose="020B0604020202020204" pitchFamily="34" charset="0"/>
              </a:rPr>
              <a:t>ProcedureAddress</a:t>
            </a:r>
            <a:endParaRPr lang="en-US" sz="2400" dirty="0">
              <a:solidFill>
                <a:srgbClr val="0070C0"/>
              </a:solidFill>
              <a:latin typeface="Calibri" panose="020F0502020204030204" pitchFamily="34" charset="0"/>
              <a:ea typeface="PMingLiU" panose="02020500000000000000" pitchFamily="18" charset="-120"/>
              <a:cs typeface="Arial" panose="020B0604020202020204" pitchFamily="34" charset="0"/>
            </a:endParaRPr>
          </a:p>
          <a:p>
            <a:pPr lvl="1"/>
            <a:r>
              <a:rPr lang="en-US" dirty="0"/>
              <a:t>Jump to the starting address of the procedure</a:t>
            </a:r>
            <a:endParaRPr lang="en-US" dirty="0"/>
          </a:p>
          <a:p>
            <a:pPr lvl="1"/>
            <a:r>
              <a:rPr lang="en-US" dirty="0"/>
              <a:t>At the same time, store the return address into </a:t>
            </a:r>
            <a:r>
              <a:rPr lang="en-US" dirty="0">
                <a:solidFill>
                  <a:srgbClr val="0070C0"/>
                </a:solidFill>
              </a:rPr>
              <a:t>$ra</a:t>
            </a:r>
            <a:endParaRPr lang="en-US" dirty="0">
              <a:solidFill>
                <a:srgbClr val="0070C0"/>
              </a:solidFill>
            </a:endParaRPr>
          </a:p>
          <a:p>
            <a:pPr lvl="2"/>
            <a:r>
              <a:rPr lang="en-US" dirty="0">
                <a:solidFill>
                  <a:srgbClr val="0070C0"/>
                </a:solidFill>
              </a:rPr>
              <a:t>saves PC + 4 in</a:t>
            </a:r>
            <a:r>
              <a:rPr lang="en-US" dirty="0">
                <a:solidFill>
                  <a:srgbClr val="0070C0"/>
                </a:solidFill>
                <a:sym typeface="Wingdings" panose="05000000000000000000" pitchFamily="2" charset="2"/>
              </a:rPr>
              <a:t> $ra</a:t>
            </a:r>
            <a:endParaRPr lang="en-US" dirty="0">
              <a:solidFill>
                <a:srgbClr val="0070C0"/>
              </a:solidFill>
            </a:endParaRPr>
          </a:p>
          <a:p>
            <a:pPr lvl="1"/>
            <a:r>
              <a:rPr lang="en-US" dirty="0"/>
              <a:t>puts the parameter values in </a:t>
            </a:r>
            <a:r>
              <a:rPr lang="en-US" dirty="0">
                <a:solidFill>
                  <a:srgbClr val="0070C0"/>
                </a:solidFill>
              </a:rPr>
              <a:t>$a0–$a3</a:t>
            </a:r>
            <a:r>
              <a:rPr lang="en-US" dirty="0"/>
              <a:t> </a:t>
            </a:r>
            <a:endParaRPr lang="en-US" dirty="0"/>
          </a:p>
          <a:p>
            <a:r>
              <a:rPr lang="en-US" dirty="0"/>
              <a:t>When the procedure finishes, use the jump register instruction (</a:t>
            </a:r>
            <a:r>
              <a:rPr lang="en-US" dirty="0" err="1"/>
              <a:t>jr</a:t>
            </a:r>
            <a:r>
              <a:rPr lang="en-US" dirty="0"/>
              <a:t>) to jump back to the caller</a:t>
            </a:r>
            <a:endParaRPr lang="en-US" dirty="0"/>
          </a:p>
          <a:p>
            <a:pPr lvl="3"/>
            <a:endParaRPr lang="en-US" dirty="0"/>
          </a:p>
          <a:p>
            <a:pPr lvl="1"/>
            <a:r>
              <a:rPr lang="en-US" dirty="0"/>
              <a:t>The return values are stored in </a:t>
            </a:r>
            <a:r>
              <a:rPr lang="en-US" dirty="0">
                <a:solidFill>
                  <a:srgbClr val="0070C0"/>
                </a:solidFill>
              </a:rPr>
              <a:t>$v0–$v1</a:t>
            </a:r>
            <a:endParaRPr lang="en-US" dirty="0">
              <a:solidFill>
                <a:srgbClr val="0070C0"/>
              </a:solidFill>
            </a:endParaRPr>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
        <p:nvSpPr>
          <p:cNvPr id="6" name="Rectangle 5"/>
          <p:cNvSpPr/>
          <p:nvPr/>
        </p:nvSpPr>
        <p:spPr>
          <a:xfrm>
            <a:off x="2495600" y="5529395"/>
            <a:ext cx="1762149" cy="461665"/>
          </a:xfrm>
          <a:prstGeom prst="rect">
            <a:avLst/>
          </a:prstGeom>
        </p:spPr>
        <p:txBody>
          <a:bodyPr wrap="none">
            <a:spAutoFit/>
          </a:bodyPr>
          <a:lstStyle/>
          <a:p>
            <a:pPr marL="0" indent="0">
              <a:buNone/>
            </a:pPr>
            <a:r>
              <a:rPr lang="en-US" sz="2400" dirty="0"/>
              <a:t>	</a:t>
            </a:r>
            <a:r>
              <a:rPr lang="en-US" sz="2400" dirty="0" err="1">
                <a:solidFill>
                  <a:srgbClr val="0070C0"/>
                </a:solidFill>
              </a:rPr>
              <a:t>jr</a:t>
            </a:r>
            <a:r>
              <a:rPr lang="en-US" sz="2400" dirty="0">
                <a:solidFill>
                  <a:srgbClr val="0070C0"/>
                </a:solidFill>
              </a:rPr>
              <a:t> $</a:t>
            </a:r>
            <a:r>
              <a:rPr lang="en-US" sz="2400" dirty="0" err="1">
                <a:solidFill>
                  <a:srgbClr val="0070C0"/>
                </a:solidFill>
              </a:rPr>
              <a:t>ra</a:t>
            </a:r>
            <a:endParaRPr lang="en-US" sz="2400"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Procedure Call Instructions</a:t>
            </a:r>
            <a:endParaRPr lang="en-US" dirty="0"/>
          </a:p>
        </p:txBody>
      </p:sp>
      <p:sp>
        <p:nvSpPr>
          <p:cNvPr id="3" name="Content Placeholder 2"/>
          <p:cNvSpPr>
            <a:spLocks noGrp="1"/>
          </p:cNvSpPr>
          <p:nvPr>
            <p:ph idx="1"/>
          </p:nvPr>
        </p:nvSpPr>
        <p:spPr>
          <a:xfrm>
            <a:off x="609600" y="1340769"/>
            <a:ext cx="5126360" cy="5040560"/>
          </a:xfrm>
        </p:spPr>
        <p:txBody>
          <a:bodyPr/>
          <a:lstStyle/>
          <a:p>
            <a:r>
              <a:rPr lang="en-US" dirty="0"/>
              <a:t>Example:</a:t>
            </a:r>
            <a:endParaRPr lang="en-US" dirty="0"/>
          </a:p>
          <a:p>
            <a:pPr lvl="1"/>
            <a:r>
              <a:rPr lang="en-US" dirty="0"/>
              <a:t>Write a procedure to get the maximum of the two parameters</a:t>
            </a:r>
            <a:endParaRPr lang="en-US" dirty="0"/>
          </a:p>
          <a:p>
            <a:pPr lvl="1"/>
            <a:r>
              <a:rPr lang="en-US" dirty="0"/>
              <a:t>Call the procedure in “main”</a:t>
            </a:r>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pic>
        <p:nvPicPr>
          <p:cNvPr id="7" name="Picture 6"/>
          <p:cNvPicPr>
            <a:picLocks noChangeAspect="1"/>
          </p:cNvPicPr>
          <p:nvPr/>
        </p:nvPicPr>
        <p:blipFill>
          <a:blip r:embed="rId1"/>
          <a:stretch>
            <a:fillRect/>
          </a:stretch>
        </p:blipFill>
        <p:spPr>
          <a:xfrm>
            <a:off x="6672064" y="1340769"/>
            <a:ext cx="3845310" cy="475252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MIPS Pseudo-Instructions</a:t>
            </a:r>
            <a:endParaRPr lang="en-US" dirty="0"/>
          </a:p>
        </p:txBody>
      </p:sp>
      <p:sp>
        <p:nvSpPr>
          <p:cNvPr id="3" name="Content Placeholder 2"/>
          <p:cNvSpPr>
            <a:spLocks noGrp="1"/>
          </p:cNvSpPr>
          <p:nvPr>
            <p:ph idx="1"/>
          </p:nvPr>
        </p:nvSpPr>
        <p:spPr/>
        <p:txBody>
          <a:bodyPr/>
          <a:lstStyle/>
          <a:p>
            <a:r>
              <a:rPr lang="en-US" dirty="0"/>
              <a:t>Pseudo-instructions are legal MIPS assembly language instructions that do not have a direct hardware implementation. </a:t>
            </a:r>
            <a:endParaRPr lang="en-US" dirty="0"/>
          </a:p>
          <a:p>
            <a:r>
              <a:rPr lang="en-US" dirty="0"/>
              <a:t>They are provided as a convenience for the programmer. When you use pseudo-instructions in a MIPS assembly language program, the assembler translates them into equivalent real MIPS instructions. </a:t>
            </a:r>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MIPS Pseudo-Instructions</a:t>
            </a:r>
            <a:endParaRPr lang="en-US" dirty="0"/>
          </a:p>
        </p:txBody>
      </p:sp>
      <p:sp>
        <p:nvSpPr>
          <p:cNvPr id="3" name="Content Placeholder 2"/>
          <p:cNvSpPr>
            <a:spLocks noGrp="1"/>
          </p:cNvSpPr>
          <p:nvPr>
            <p:ph idx="1"/>
          </p:nvPr>
        </p:nvSpPr>
        <p:spPr/>
        <p:txBody>
          <a:bodyPr/>
          <a:lstStyle/>
          <a:p>
            <a:r>
              <a:rPr lang="en-US" dirty="0"/>
              <a:t>Examples:</a:t>
            </a:r>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pic>
        <p:nvPicPr>
          <p:cNvPr id="5" name="Picture 4"/>
          <p:cNvPicPr>
            <a:picLocks noChangeAspect="1"/>
          </p:cNvPicPr>
          <p:nvPr/>
        </p:nvPicPr>
        <p:blipFill>
          <a:blip r:embed="rId1"/>
          <a:stretch>
            <a:fillRect/>
          </a:stretch>
        </p:blipFill>
        <p:spPr>
          <a:xfrm>
            <a:off x="2135560" y="2344696"/>
            <a:ext cx="8158517" cy="3172535"/>
          </a:xfrm>
          <a:prstGeom prst="rect">
            <a:avLst/>
          </a:prstGeom>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MIPS Pseudo-Instructions</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pic>
        <p:nvPicPr>
          <p:cNvPr id="5" name="Picture 4"/>
          <p:cNvPicPr>
            <a:picLocks noChangeAspect="1"/>
          </p:cNvPicPr>
          <p:nvPr/>
        </p:nvPicPr>
        <p:blipFill>
          <a:blip r:embed="rId1"/>
          <a:stretch>
            <a:fillRect/>
          </a:stretch>
        </p:blipFill>
        <p:spPr>
          <a:xfrm>
            <a:off x="1495014" y="1412776"/>
            <a:ext cx="9201971" cy="4248472"/>
          </a:xfrm>
          <a:prstGeom prst="rect">
            <a:avLst/>
          </a:prstGeom>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Calls</a:t>
            </a:r>
            <a:endParaRPr lang="en-US" dirty="0"/>
          </a:p>
        </p:txBody>
      </p:sp>
      <p:sp>
        <p:nvSpPr>
          <p:cNvPr id="3" name="Content Placeholder 2"/>
          <p:cNvSpPr>
            <a:spLocks noGrp="1"/>
          </p:cNvSpPr>
          <p:nvPr>
            <p:ph idx="1"/>
          </p:nvPr>
        </p:nvSpPr>
        <p:spPr/>
        <p:txBody>
          <a:bodyPr/>
          <a:lstStyle/>
          <a:p>
            <a:r>
              <a:rPr lang="en-US" dirty="0"/>
              <a:t>A </a:t>
            </a:r>
            <a:r>
              <a:rPr lang="en-US" dirty="0">
                <a:solidFill>
                  <a:srgbClr val="FF0000"/>
                </a:solidFill>
              </a:rPr>
              <a:t>system call (</a:t>
            </a:r>
            <a:r>
              <a:rPr lang="en-US" dirty="0" err="1">
                <a:solidFill>
                  <a:srgbClr val="FF0000"/>
                </a:solidFill>
              </a:rPr>
              <a:t>syscall</a:t>
            </a:r>
            <a:r>
              <a:rPr lang="en-US" dirty="0">
                <a:solidFill>
                  <a:srgbClr val="FF0000"/>
                </a:solidFill>
              </a:rPr>
              <a:t>) </a:t>
            </a:r>
            <a:r>
              <a:rPr lang="en-US" dirty="0"/>
              <a:t>is the programmatic way in which a computer program requests a service from OS. </a:t>
            </a:r>
            <a:endParaRPr lang="en-US" dirty="0"/>
          </a:p>
          <a:p>
            <a:pPr lvl="1"/>
            <a:r>
              <a:rPr lang="en-US" dirty="0"/>
              <a:t>hardware-related services (for example, input/output)</a:t>
            </a:r>
            <a:endParaRPr lang="en-US" dirty="0"/>
          </a:p>
          <a:p>
            <a:pPr lvl="1"/>
            <a:r>
              <a:rPr lang="en-US" dirty="0"/>
              <a:t>creation and execution of new processes, and communication with integral kernel services such as process scheduling. </a:t>
            </a:r>
            <a:endParaRPr lang="en-US" dirty="0"/>
          </a:p>
          <a:p>
            <a:pPr lvl="1"/>
            <a:endParaRPr lang="en-US" dirty="0"/>
          </a:p>
          <a:p>
            <a:r>
              <a:rPr lang="en-US" dirty="0"/>
              <a:t>A number of system calls, mainly for input and output, are available for use by your MIPS program</a:t>
            </a:r>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Calls Table</a:t>
            </a:r>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aphicFrame>
        <p:nvGraphicFramePr>
          <p:cNvPr id="9" name="Table 8"/>
          <p:cNvGraphicFramePr>
            <a:graphicFrameLocks noGrp="1"/>
          </p:cNvGraphicFramePr>
          <p:nvPr/>
        </p:nvGraphicFramePr>
        <p:xfrm>
          <a:off x="335360" y="3010138"/>
          <a:ext cx="11449272" cy="3337560"/>
        </p:xfrm>
        <a:graphic>
          <a:graphicData uri="http://schemas.openxmlformats.org/drawingml/2006/table">
            <a:tbl>
              <a:tblPr firstRow="1" bandRow="1">
                <a:tableStyleId>{5C22544A-7EE6-4342-B048-85BDC9FD1C3A}</a:tableStyleId>
              </a:tblPr>
              <a:tblGrid>
                <a:gridCol w="1728192"/>
                <a:gridCol w="936104"/>
                <a:gridCol w="3960440"/>
                <a:gridCol w="4824536"/>
              </a:tblGrid>
              <a:tr h="370840">
                <a:tc>
                  <a:txBody>
                    <a:bodyPr/>
                    <a:lstStyle/>
                    <a:p>
                      <a:r>
                        <a:rPr lang="en-US" sz="1000" b="1" dirty="0"/>
                        <a:t>Service</a:t>
                      </a:r>
                      <a:endParaRPr lang="en-US" sz="1000" b="1" dirty="0"/>
                    </a:p>
                  </a:txBody>
                  <a:tcPr marL="39072" marR="39072" marT="19536" marB="19536" anchor="ctr"/>
                </a:tc>
                <a:tc>
                  <a:txBody>
                    <a:bodyPr/>
                    <a:lstStyle/>
                    <a:p>
                      <a:r>
                        <a:rPr lang="en-US" sz="1000" b="1" dirty="0"/>
                        <a:t>Code in $v0</a:t>
                      </a:r>
                      <a:endParaRPr lang="en-US" sz="1000" b="1" dirty="0"/>
                    </a:p>
                  </a:txBody>
                  <a:tcPr marL="39072" marR="39072" marT="19536" marB="19536" anchor="ctr"/>
                </a:tc>
                <a:tc>
                  <a:txBody>
                    <a:bodyPr/>
                    <a:lstStyle/>
                    <a:p>
                      <a:r>
                        <a:rPr lang="en-US" sz="1000" b="1" dirty="0"/>
                        <a:t>Arguments</a:t>
                      </a:r>
                      <a:endParaRPr lang="en-US" sz="1000" b="1" dirty="0"/>
                    </a:p>
                  </a:txBody>
                  <a:tcPr marL="39072" marR="39072" marT="19536" marB="19536" anchor="ctr"/>
                </a:tc>
                <a:tc>
                  <a:txBody>
                    <a:bodyPr/>
                    <a:lstStyle/>
                    <a:p>
                      <a:r>
                        <a:rPr lang="en-US" sz="1000" b="1" dirty="0"/>
                        <a:t>Result</a:t>
                      </a:r>
                      <a:endParaRPr lang="en-US" sz="1000" b="1" dirty="0"/>
                    </a:p>
                  </a:txBody>
                  <a:tcPr marL="39072" marR="39072" marT="19536" marB="19536" anchor="ctr"/>
                </a:tc>
              </a:tr>
              <a:tr h="370840">
                <a:tc>
                  <a:txBody>
                    <a:bodyPr/>
                    <a:lstStyle/>
                    <a:p>
                      <a:r>
                        <a:rPr lang="en-US" sz="1000" dirty="0"/>
                        <a:t>print integer</a:t>
                      </a:r>
                      <a:endParaRPr lang="en-US" sz="1000" dirty="0"/>
                    </a:p>
                  </a:txBody>
                  <a:tcPr marL="39072" marR="39072" marT="19536" marB="19536" anchor="ctr"/>
                </a:tc>
                <a:tc>
                  <a:txBody>
                    <a:bodyPr/>
                    <a:lstStyle/>
                    <a:p>
                      <a:pPr algn="ctr"/>
                      <a:r>
                        <a:rPr lang="en-US" sz="1000" dirty="0"/>
                        <a:t>1</a:t>
                      </a:r>
                      <a:endParaRPr lang="en-US" sz="1000" dirty="0"/>
                    </a:p>
                  </a:txBody>
                  <a:tcPr marL="39072" marR="39072" marT="19536" marB="19536" anchor="ctr"/>
                </a:tc>
                <a:tc>
                  <a:txBody>
                    <a:bodyPr/>
                    <a:lstStyle/>
                    <a:p>
                      <a:r>
                        <a:rPr lang="en-US" sz="1000"/>
                        <a:t>$a0 = integer to print</a:t>
                      </a:r>
                      <a:endParaRPr lang="en-US" sz="1000"/>
                    </a:p>
                  </a:txBody>
                  <a:tcPr marL="39072" marR="39072" marT="19536" marB="19536" anchor="ctr"/>
                </a:tc>
                <a:tc>
                  <a:txBody>
                    <a:bodyPr/>
                    <a:lstStyle/>
                    <a:p>
                      <a:r>
                        <a:rPr lang="en-US" sz="1000" dirty="0"/>
                        <a:t> </a:t>
                      </a:r>
                      <a:endParaRPr lang="en-US" sz="1000" dirty="0"/>
                    </a:p>
                  </a:txBody>
                  <a:tcPr marL="39072" marR="39072" marT="19536" marB="19536" anchor="ctr"/>
                </a:tc>
              </a:tr>
              <a:tr h="370840">
                <a:tc>
                  <a:txBody>
                    <a:bodyPr/>
                    <a:lstStyle/>
                    <a:p>
                      <a:r>
                        <a:rPr lang="en-US" sz="1000" dirty="0"/>
                        <a:t>print float</a:t>
                      </a:r>
                      <a:endParaRPr lang="en-US" sz="1000" dirty="0"/>
                    </a:p>
                  </a:txBody>
                  <a:tcPr marL="39072" marR="39072" marT="19536" marB="19536" anchor="ctr"/>
                </a:tc>
                <a:tc>
                  <a:txBody>
                    <a:bodyPr/>
                    <a:lstStyle/>
                    <a:p>
                      <a:pPr algn="ctr"/>
                      <a:r>
                        <a:rPr lang="en-US" sz="1000"/>
                        <a:t>2</a:t>
                      </a:r>
                      <a:endParaRPr lang="en-US" sz="1000"/>
                    </a:p>
                  </a:txBody>
                  <a:tcPr marL="39072" marR="39072" marT="19536" marB="19536" anchor="ctr"/>
                </a:tc>
                <a:tc>
                  <a:txBody>
                    <a:bodyPr/>
                    <a:lstStyle/>
                    <a:p>
                      <a:r>
                        <a:rPr lang="en-US" sz="1000" dirty="0"/>
                        <a:t>$f12 = float to print</a:t>
                      </a:r>
                      <a:endParaRPr lang="en-US" sz="1000" dirty="0"/>
                    </a:p>
                  </a:txBody>
                  <a:tcPr marL="39072" marR="39072" marT="19536" marB="19536" anchor="ctr"/>
                </a:tc>
                <a:tc>
                  <a:txBody>
                    <a:bodyPr/>
                    <a:lstStyle/>
                    <a:p>
                      <a:r>
                        <a:rPr lang="en-US" sz="1000"/>
                        <a:t> </a:t>
                      </a:r>
                      <a:endParaRPr lang="en-US" sz="1000"/>
                    </a:p>
                  </a:txBody>
                  <a:tcPr marL="39072" marR="39072" marT="19536" marB="19536" anchor="ctr"/>
                </a:tc>
              </a:tr>
              <a:tr h="370840">
                <a:tc>
                  <a:txBody>
                    <a:bodyPr/>
                    <a:lstStyle/>
                    <a:p>
                      <a:r>
                        <a:rPr lang="en-US" sz="1000" dirty="0"/>
                        <a:t>print double</a:t>
                      </a:r>
                      <a:endParaRPr lang="en-US" sz="1000" dirty="0"/>
                    </a:p>
                  </a:txBody>
                  <a:tcPr marL="39072" marR="39072" marT="19536" marB="19536" anchor="ctr"/>
                </a:tc>
                <a:tc>
                  <a:txBody>
                    <a:bodyPr/>
                    <a:lstStyle/>
                    <a:p>
                      <a:pPr algn="ctr"/>
                      <a:r>
                        <a:rPr lang="en-US" sz="1000"/>
                        <a:t>3</a:t>
                      </a:r>
                      <a:endParaRPr lang="en-US" sz="1000"/>
                    </a:p>
                  </a:txBody>
                  <a:tcPr marL="39072" marR="39072" marT="19536" marB="19536" anchor="ctr"/>
                </a:tc>
                <a:tc>
                  <a:txBody>
                    <a:bodyPr/>
                    <a:lstStyle/>
                    <a:p>
                      <a:r>
                        <a:rPr lang="en-US" sz="1000"/>
                        <a:t>$f12 = double to print</a:t>
                      </a:r>
                      <a:endParaRPr lang="en-US" sz="1000"/>
                    </a:p>
                  </a:txBody>
                  <a:tcPr marL="39072" marR="39072" marT="19536" marB="19536" anchor="ctr"/>
                </a:tc>
                <a:tc>
                  <a:txBody>
                    <a:bodyPr/>
                    <a:lstStyle/>
                    <a:p>
                      <a:r>
                        <a:rPr lang="en-US" sz="1000"/>
                        <a:t> </a:t>
                      </a:r>
                      <a:endParaRPr lang="en-US" sz="1000"/>
                    </a:p>
                  </a:txBody>
                  <a:tcPr marL="39072" marR="39072" marT="19536" marB="19536" anchor="ctr"/>
                </a:tc>
              </a:tr>
              <a:tr h="370840">
                <a:tc>
                  <a:txBody>
                    <a:bodyPr/>
                    <a:lstStyle/>
                    <a:p>
                      <a:r>
                        <a:rPr lang="en-US" sz="1000" dirty="0"/>
                        <a:t>print string</a:t>
                      </a:r>
                      <a:endParaRPr lang="en-US" sz="1000" dirty="0"/>
                    </a:p>
                  </a:txBody>
                  <a:tcPr marL="39072" marR="39072" marT="19536" marB="19536" anchor="ctr"/>
                </a:tc>
                <a:tc>
                  <a:txBody>
                    <a:bodyPr/>
                    <a:lstStyle/>
                    <a:p>
                      <a:pPr algn="ctr"/>
                      <a:r>
                        <a:rPr lang="en-US" sz="1000"/>
                        <a:t>4</a:t>
                      </a:r>
                      <a:endParaRPr lang="en-US" sz="1000"/>
                    </a:p>
                  </a:txBody>
                  <a:tcPr marL="39072" marR="39072" marT="19536" marB="19536" anchor="ctr"/>
                </a:tc>
                <a:tc>
                  <a:txBody>
                    <a:bodyPr/>
                    <a:lstStyle/>
                    <a:p>
                      <a:r>
                        <a:rPr lang="en-US" sz="1000" dirty="0"/>
                        <a:t>$a0 = address of null-terminated string to print</a:t>
                      </a:r>
                      <a:endParaRPr lang="en-US" sz="1000" dirty="0"/>
                    </a:p>
                  </a:txBody>
                  <a:tcPr marL="39072" marR="39072" marT="19536" marB="19536" anchor="ctr"/>
                </a:tc>
                <a:tc>
                  <a:txBody>
                    <a:bodyPr/>
                    <a:lstStyle/>
                    <a:p>
                      <a:r>
                        <a:rPr lang="en-US" sz="1000"/>
                        <a:t> </a:t>
                      </a:r>
                      <a:endParaRPr lang="en-US" sz="1000"/>
                    </a:p>
                  </a:txBody>
                  <a:tcPr marL="39072" marR="39072" marT="19536" marB="19536" anchor="ctr"/>
                </a:tc>
              </a:tr>
              <a:tr h="370840">
                <a:tc>
                  <a:txBody>
                    <a:bodyPr/>
                    <a:lstStyle/>
                    <a:p>
                      <a:r>
                        <a:rPr lang="en-US" sz="1000" dirty="0"/>
                        <a:t>read integer</a:t>
                      </a:r>
                      <a:endParaRPr lang="en-US" sz="1000" dirty="0"/>
                    </a:p>
                  </a:txBody>
                  <a:tcPr marL="39072" marR="39072" marT="19536" marB="19536" anchor="ctr"/>
                </a:tc>
                <a:tc>
                  <a:txBody>
                    <a:bodyPr/>
                    <a:lstStyle/>
                    <a:p>
                      <a:pPr algn="ctr"/>
                      <a:r>
                        <a:rPr lang="en-US" sz="1000"/>
                        <a:t>5</a:t>
                      </a:r>
                      <a:endParaRPr lang="en-US" sz="1000"/>
                    </a:p>
                  </a:txBody>
                  <a:tcPr marL="39072" marR="39072" marT="19536" marB="19536" anchor="ctr"/>
                </a:tc>
                <a:tc>
                  <a:txBody>
                    <a:bodyPr/>
                    <a:lstStyle/>
                    <a:p>
                      <a:r>
                        <a:rPr lang="en-US" sz="1000"/>
                        <a:t> </a:t>
                      </a:r>
                      <a:endParaRPr lang="en-US" sz="1000"/>
                    </a:p>
                  </a:txBody>
                  <a:tcPr marL="39072" marR="39072" marT="19536" marB="19536" anchor="ctr"/>
                </a:tc>
                <a:tc>
                  <a:txBody>
                    <a:bodyPr/>
                    <a:lstStyle/>
                    <a:p>
                      <a:r>
                        <a:rPr lang="en-US" sz="1000"/>
                        <a:t>$v0 contains integer read</a:t>
                      </a:r>
                      <a:endParaRPr lang="en-US" sz="1000"/>
                    </a:p>
                  </a:txBody>
                  <a:tcPr marL="39072" marR="39072" marT="19536" marB="19536" anchor="ctr"/>
                </a:tc>
              </a:tr>
              <a:tr h="370840">
                <a:tc>
                  <a:txBody>
                    <a:bodyPr/>
                    <a:lstStyle/>
                    <a:p>
                      <a:r>
                        <a:rPr lang="en-US" sz="1000" dirty="0"/>
                        <a:t>read float</a:t>
                      </a:r>
                      <a:endParaRPr lang="en-US" sz="1000" dirty="0"/>
                    </a:p>
                  </a:txBody>
                  <a:tcPr marL="39072" marR="39072" marT="19536" marB="19536" anchor="ctr"/>
                </a:tc>
                <a:tc>
                  <a:txBody>
                    <a:bodyPr/>
                    <a:lstStyle/>
                    <a:p>
                      <a:pPr algn="ctr"/>
                      <a:r>
                        <a:rPr lang="en-US" sz="1000"/>
                        <a:t>6</a:t>
                      </a:r>
                      <a:endParaRPr lang="en-US" sz="1000"/>
                    </a:p>
                  </a:txBody>
                  <a:tcPr marL="39072" marR="39072" marT="19536" marB="19536" anchor="ctr"/>
                </a:tc>
                <a:tc>
                  <a:txBody>
                    <a:bodyPr/>
                    <a:lstStyle/>
                    <a:p>
                      <a:r>
                        <a:rPr lang="en-US" sz="1000"/>
                        <a:t> </a:t>
                      </a:r>
                      <a:endParaRPr lang="en-US" sz="1000"/>
                    </a:p>
                  </a:txBody>
                  <a:tcPr marL="39072" marR="39072" marT="19536" marB="19536" anchor="ctr"/>
                </a:tc>
                <a:tc>
                  <a:txBody>
                    <a:bodyPr/>
                    <a:lstStyle/>
                    <a:p>
                      <a:r>
                        <a:rPr lang="en-US" sz="1000"/>
                        <a:t>$f0 contains float read</a:t>
                      </a:r>
                      <a:endParaRPr lang="en-US" sz="1000"/>
                    </a:p>
                  </a:txBody>
                  <a:tcPr marL="39072" marR="39072" marT="19536" marB="19536" anchor="ctr"/>
                </a:tc>
              </a:tr>
              <a:tr h="370840">
                <a:tc>
                  <a:txBody>
                    <a:bodyPr/>
                    <a:lstStyle/>
                    <a:p>
                      <a:r>
                        <a:rPr lang="en-US" sz="1000"/>
                        <a:t>read double</a:t>
                      </a:r>
                      <a:endParaRPr lang="en-US" sz="1000"/>
                    </a:p>
                  </a:txBody>
                  <a:tcPr marL="39072" marR="39072" marT="19536" marB="19536" anchor="ctr"/>
                </a:tc>
                <a:tc>
                  <a:txBody>
                    <a:bodyPr/>
                    <a:lstStyle/>
                    <a:p>
                      <a:pPr algn="ctr"/>
                      <a:r>
                        <a:rPr lang="en-US" sz="1000" dirty="0"/>
                        <a:t>7</a:t>
                      </a:r>
                      <a:endParaRPr lang="en-US" sz="1000" dirty="0"/>
                    </a:p>
                  </a:txBody>
                  <a:tcPr marL="39072" marR="39072" marT="19536" marB="19536" anchor="ctr"/>
                </a:tc>
                <a:tc>
                  <a:txBody>
                    <a:bodyPr/>
                    <a:lstStyle/>
                    <a:p>
                      <a:r>
                        <a:rPr lang="en-US" sz="1000" dirty="0"/>
                        <a:t> </a:t>
                      </a:r>
                      <a:endParaRPr lang="en-US" sz="1000" dirty="0"/>
                    </a:p>
                  </a:txBody>
                  <a:tcPr marL="39072" marR="39072" marT="19536" marB="19536" anchor="ctr"/>
                </a:tc>
                <a:tc>
                  <a:txBody>
                    <a:bodyPr/>
                    <a:lstStyle/>
                    <a:p>
                      <a:r>
                        <a:rPr lang="en-US" sz="1000"/>
                        <a:t>$f0 contains double read</a:t>
                      </a:r>
                      <a:endParaRPr lang="en-US" sz="1000"/>
                    </a:p>
                  </a:txBody>
                  <a:tcPr marL="39072" marR="39072" marT="19536" marB="19536" anchor="ctr"/>
                </a:tc>
              </a:tr>
              <a:tr h="370840">
                <a:tc>
                  <a:txBody>
                    <a:bodyPr/>
                    <a:lstStyle/>
                    <a:p>
                      <a:r>
                        <a:rPr lang="en-US" sz="1000"/>
                        <a:t>read string</a:t>
                      </a:r>
                      <a:endParaRPr lang="en-US" sz="1000"/>
                    </a:p>
                  </a:txBody>
                  <a:tcPr marL="39072" marR="39072" marT="19536" marB="19536" anchor="ctr"/>
                </a:tc>
                <a:tc>
                  <a:txBody>
                    <a:bodyPr/>
                    <a:lstStyle/>
                    <a:p>
                      <a:pPr algn="ctr"/>
                      <a:r>
                        <a:rPr lang="en-US" sz="1000" dirty="0"/>
                        <a:t>8</a:t>
                      </a:r>
                      <a:endParaRPr lang="en-US" sz="1000" dirty="0"/>
                    </a:p>
                  </a:txBody>
                  <a:tcPr marL="39072" marR="39072" marT="19536" marB="19536" anchor="ctr"/>
                </a:tc>
                <a:tc>
                  <a:txBody>
                    <a:bodyPr/>
                    <a:lstStyle/>
                    <a:p>
                      <a:r>
                        <a:rPr lang="en-US" sz="1000"/>
                        <a:t>$a0 = address of input buffer</a:t>
                      </a:r>
                      <a:br>
                        <a:rPr lang="en-US" sz="1000"/>
                      </a:br>
                      <a:r>
                        <a:rPr lang="en-US" sz="1000"/>
                        <a:t>$a1 = maximum number of characters to read</a:t>
                      </a:r>
                      <a:endParaRPr lang="en-US" sz="1000"/>
                    </a:p>
                  </a:txBody>
                  <a:tcPr marL="39072" marR="39072" marT="19536" marB="19536" anchor="ctr"/>
                </a:tc>
                <a:tc>
                  <a:txBody>
                    <a:bodyPr/>
                    <a:lstStyle/>
                    <a:p>
                      <a:r>
                        <a:rPr lang="en-US" sz="1000" i="1" dirty="0"/>
                        <a:t>See note below table</a:t>
                      </a:r>
                      <a:endParaRPr lang="en-US" sz="1000" dirty="0"/>
                    </a:p>
                  </a:txBody>
                  <a:tcPr marL="39072" marR="39072" marT="19536" marB="19536" anchor="ctr"/>
                </a:tc>
              </a:tr>
            </a:tbl>
          </a:graphicData>
        </a:graphic>
      </p:graphicFrame>
      <p:sp>
        <p:nvSpPr>
          <p:cNvPr id="5" name="Content Placeholder 2"/>
          <p:cNvSpPr>
            <a:spLocks noGrp="1"/>
          </p:cNvSpPr>
          <p:nvPr>
            <p:ph idx="1"/>
          </p:nvPr>
        </p:nvSpPr>
        <p:spPr>
          <a:xfrm>
            <a:off x="609600" y="1340769"/>
            <a:ext cx="11391056" cy="5040560"/>
          </a:xfrm>
        </p:spPr>
        <p:txBody>
          <a:bodyPr/>
          <a:lstStyle/>
          <a:p>
            <a:pPr marL="0" indent="0">
              <a:buNone/>
            </a:pPr>
            <a:r>
              <a:rPr lang="en-US" sz="2400" dirty="0"/>
              <a:t>Step 1. Load the service number in register </a:t>
            </a:r>
            <a:r>
              <a:rPr lang="en-US" sz="2400" dirty="0">
                <a:solidFill>
                  <a:srgbClr val="FF0000"/>
                </a:solidFill>
              </a:rPr>
              <a:t>$v0</a:t>
            </a:r>
            <a:r>
              <a:rPr lang="en-US" sz="2400" dirty="0"/>
              <a:t>.</a:t>
            </a:r>
            <a:br>
              <a:rPr lang="en-US" sz="2400" dirty="0"/>
            </a:br>
            <a:r>
              <a:rPr lang="en-US" sz="2400" dirty="0"/>
              <a:t>Step 2. Load argument values, if any, in $a0, $a1, $a2, or $f12 as specified.</a:t>
            </a:r>
            <a:br>
              <a:rPr lang="en-US" sz="2400" dirty="0"/>
            </a:br>
            <a:r>
              <a:rPr lang="en-US" sz="2400" dirty="0"/>
              <a:t>Step 3. Issue the SYSCALL instruction.</a:t>
            </a:r>
            <a:br>
              <a:rPr lang="en-US" sz="2400" dirty="0"/>
            </a:br>
            <a:r>
              <a:rPr lang="en-US" sz="2400" dirty="0"/>
              <a:t>Step 4. Retrieve return values, if any, from result registers as specified.</a:t>
            </a:r>
            <a:endParaRPr lang="en-US" sz="2400"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Calls Table</a:t>
            </a:r>
            <a:endParaRPr lang="en-US" dirty="0"/>
          </a:p>
        </p:txBody>
      </p:sp>
      <p:graphicFrame>
        <p:nvGraphicFramePr>
          <p:cNvPr id="5" name="Content Placeholder 4"/>
          <p:cNvGraphicFramePr>
            <a:graphicFrameLocks noGrp="1"/>
          </p:cNvGraphicFramePr>
          <p:nvPr>
            <p:ph idx="1"/>
          </p:nvPr>
        </p:nvGraphicFramePr>
        <p:xfrm>
          <a:off x="609600" y="1341438"/>
          <a:ext cx="11449272" cy="3980596"/>
        </p:xfrm>
        <a:graphic>
          <a:graphicData uri="http://schemas.openxmlformats.org/drawingml/2006/table">
            <a:tbl>
              <a:tblPr firstRow="1" bandRow="1">
                <a:tableStyleId>{5C22544A-7EE6-4342-B048-85BDC9FD1C3A}</a:tableStyleId>
              </a:tblPr>
              <a:tblGrid>
                <a:gridCol w="1728192"/>
                <a:gridCol w="936104"/>
                <a:gridCol w="3960440"/>
                <a:gridCol w="4824536"/>
              </a:tblGrid>
              <a:tr h="370840">
                <a:tc>
                  <a:txBody>
                    <a:bodyPr/>
                    <a:lstStyle/>
                    <a:p>
                      <a:r>
                        <a:rPr lang="en-US" sz="1000" b="1" dirty="0"/>
                        <a:t>Service</a:t>
                      </a:r>
                      <a:endParaRPr lang="en-US" sz="1000" b="1" dirty="0"/>
                    </a:p>
                  </a:txBody>
                  <a:tcPr marL="39072" marR="39072" marT="19536" marB="19536" anchor="ctr"/>
                </a:tc>
                <a:tc>
                  <a:txBody>
                    <a:bodyPr/>
                    <a:lstStyle/>
                    <a:p>
                      <a:r>
                        <a:rPr lang="en-US" sz="1000" b="1" dirty="0"/>
                        <a:t>Code in $v0</a:t>
                      </a:r>
                      <a:endParaRPr lang="en-US" sz="1000" b="1" dirty="0"/>
                    </a:p>
                  </a:txBody>
                  <a:tcPr marL="39072" marR="39072" marT="19536" marB="19536" anchor="ctr"/>
                </a:tc>
                <a:tc>
                  <a:txBody>
                    <a:bodyPr/>
                    <a:lstStyle/>
                    <a:p>
                      <a:r>
                        <a:rPr lang="en-US" sz="1000" b="1" dirty="0"/>
                        <a:t>Arguments</a:t>
                      </a:r>
                      <a:endParaRPr lang="en-US" sz="1000" b="1" dirty="0"/>
                    </a:p>
                  </a:txBody>
                  <a:tcPr marL="39072" marR="39072" marT="19536" marB="19536" anchor="ctr"/>
                </a:tc>
                <a:tc>
                  <a:txBody>
                    <a:bodyPr/>
                    <a:lstStyle/>
                    <a:p>
                      <a:r>
                        <a:rPr lang="en-US" sz="1000" b="1" dirty="0"/>
                        <a:t>Result</a:t>
                      </a:r>
                      <a:endParaRPr lang="en-US" sz="1000" b="1" dirty="0"/>
                    </a:p>
                  </a:txBody>
                  <a:tcPr marL="39072" marR="39072" marT="19536" marB="19536" anchor="ctr"/>
                </a:tc>
              </a:tr>
              <a:tr h="342518">
                <a:tc>
                  <a:txBody>
                    <a:bodyPr/>
                    <a:lstStyle/>
                    <a:p>
                      <a:r>
                        <a:rPr lang="en-US" sz="1000" dirty="0" err="1"/>
                        <a:t>sbrk</a:t>
                      </a:r>
                      <a:r>
                        <a:rPr lang="en-US" sz="1000" dirty="0"/>
                        <a:t> (allocate heap memory)</a:t>
                      </a:r>
                      <a:endParaRPr lang="en-US" sz="1000" dirty="0"/>
                    </a:p>
                  </a:txBody>
                  <a:tcPr marL="39072" marR="39072" marT="19536" marB="19536" anchor="ctr"/>
                </a:tc>
                <a:tc>
                  <a:txBody>
                    <a:bodyPr/>
                    <a:lstStyle/>
                    <a:p>
                      <a:pPr algn="ctr"/>
                      <a:r>
                        <a:rPr lang="en-US" sz="1000" dirty="0"/>
                        <a:t>9</a:t>
                      </a:r>
                      <a:endParaRPr lang="en-US" sz="1000" dirty="0"/>
                    </a:p>
                  </a:txBody>
                  <a:tcPr marL="39072" marR="39072" marT="19536" marB="19536" anchor="ctr"/>
                </a:tc>
                <a:tc>
                  <a:txBody>
                    <a:bodyPr/>
                    <a:lstStyle/>
                    <a:p>
                      <a:r>
                        <a:rPr lang="en-US" sz="1000" dirty="0"/>
                        <a:t>$a0 = number of bytes to allocate</a:t>
                      </a:r>
                      <a:endParaRPr lang="en-US" sz="1000" dirty="0"/>
                    </a:p>
                  </a:txBody>
                  <a:tcPr marL="39072" marR="39072" marT="19536" marB="19536" anchor="ctr"/>
                </a:tc>
                <a:tc>
                  <a:txBody>
                    <a:bodyPr/>
                    <a:lstStyle/>
                    <a:p>
                      <a:r>
                        <a:rPr lang="en-US" sz="1000" dirty="0"/>
                        <a:t>$v0 contains address of allocated memory</a:t>
                      </a:r>
                      <a:endParaRPr lang="en-US" sz="1000" dirty="0"/>
                    </a:p>
                  </a:txBody>
                  <a:tcPr marL="39072" marR="39072" marT="19536" marB="19536" anchor="ctr"/>
                </a:tc>
              </a:tr>
              <a:tr h="295062">
                <a:tc>
                  <a:txBody>
                    <a:bodyPr/>
                    <a:lstStyle/>
                    <a:p>
                      <a:r>
                        <a:rPr lang="en-US" sz="1000" dirty="0"/>
                        <a:t>exit (terminate execution)</a:t>
                      </a:r>
                      <a:endParaRPr lang="en-US" sz="1000" dirty="0"/>
                    </a:p>
                  </a:txBody>
                  <a:tcPr marL="39072" marR="39072" marT="19536" marB="19536" anchor="ctr"/>
                </a:tc>
                <a:tc>
                  <a:txBody>
                    <a:bodyPr/>
                    <a:lstStyle/>
                    <a:p>
                      <a:pPr algn="ctr"/>
                      <a:r>
                        <a:rPr lang="en-US" sz="1000" dirty="0"/>
                        <a:t>10</a:t>
                      </a:r>
                      <a:endParaRPr lang="en-US" sz="1000" dirty="0"/>
                    </a:p>
                  </a:txBody>
                  <a:tcPr marL="39072" marR="39072" marT="19536" marB="19536" anchor="ctr"/>
                </a:tc>
                <a:tc>
                  <a:txBody>
                    <a:bodyPr/>
                    <a:lstStyle/>
                    <a:p>
                      <a:r>
                        <a:rPr lang="en-US" sz="1000" dirty="0"/>
                        <a:t> </a:t>
                      </a:r>
                      <a:endParaRPr lang="en-US" sz="1000" dirty="0"/>
                    </a:p>
                  </a:txBody>
                  <a:tcPr marL="39072" marR="39072" marT="19536" marB="19536" anchor="ctr"/>
                </a:tc>
                <a:tc>
                  <a:txBody>
                    <a:bodyPr/>
                    <a:lstStyle/>
                    <a:p>
                      <a:r>
                        <a:rPr lang="en-US" sz="1000" dirty="0"/>
                        <a:t> </a:t>
                      </a:r>
                      <a:endParaRPr lang="en-US" sz="1000" dirty="0"/>
                    </a:p>
                  </a:txBody>
                  <a:tcPr marL="39072" marR="39072" marT="19536" marB="19536" anchor="ctr"/>
                </a:tc>
              </a:tr>
              <a:tr h="370840">
                <a:tc>
                  <a:txBody>
                    <a:bodyPr/>
                    <a:lstStyle/>
                    <a:p>
                      <a:r>
                        <a:rPr lang="en-US" sz="1000" dirty="0"/>
                        <a:t>print character</a:t>
                      </a:r>
                      <a:endParaRPr lang="en-US" sz="1000" dirty="0"/>
                    </a:p>
                  </a:txBody>
                  <a:tcPr marL="39072" marR="39072" marT="19536" marB="19536" anchor="ctr"/>
                </a:tc>
                <a:tc>
                  <a:txBody>
                    <a:bodyPr/>
                    <a:lstStyle/>
                    <a:p>
                      <a:pPr algn="ctr"/>
                      <a:r>
                        <a:rPr lang="en-US" sz="1000" dirty="0"/>
                        <a:t>11</a:t>
                      </a:r>
                      <a:endParaRPr lang="en-US" sz="1000" dirty="0"/>
                    </a:p>
                  </a:txBody>
                  <a:tcPr marL="39072" marR="39072" marT="19536" marB="19536" anchor="ctr"/>
                </a:tc>
                <a:tc>
                  <a:txBody>
                    <a:bodyPr/>
                    <a:lstStyle/>
                    <a:p>
                      <a:r>
                        <a:rPr lang="en-US" sz="1000" dirty="0"/>
                        <a:t>$a0 = character to print</a:t>
                      </a:r>
                      <a:endParaRPr lang="en-US" sz="1000" dirty="0"/>
                    </a:p>
                  </a:txBody>
                  <a:tcPr marL="39072" marR="39072" marT="19536" marB="19536" anchor="ctr"/>
                </a:tc>
                <a:tc>
                  <a:txBody>
                    <a:bodyPr/>
                    <a:lstStyle/>
                    <a:p>
                      <a:r>
                        <a:rPr lang="en-US" sz="1000" i="1"/>
                        <a:t>See note below table</a:t>
                      </a:r>
                      <a:endParaRPr lang="en-US" sz="1000"/>
                    </a:p>
                  </a:txBody>
                  <a:tcPr marL="39072" marR="39072" marT="19536" marB="19536" anchor="ctr"/>
                </a:tc>
              </a:tr>
              <a:tr h="370840">
                <a:tc>
                  <a:txBody>
                    <a:bodyPr/>
                    <a:lstStyle/>
                    <a:p>
                      <a:r>
                        <a:rPr lang="en-US" sz="1000"/>
                        <a:t>read character</a:t>
                      </a:r>
                      <a:endParaRPr lang="en-US" sz="1000"/>
                    </a:p>
                  </a:txBody>
                  <a:tcPr marL="39072" marR="39072" marT="19536" marB="19536" anchor="ctr"/>
                </a:tc>
                <a:tc>
                  <a:txBody>
                    <a:bodyPr/>
                    <a:lstStyle/>
                    <a:p>
                      <a:pPr algn="ctr"/>
                      <a:r>
                        <a:rPr lang="en-US" sz="1000" dirty="0"/>
                        <a:t>12</a:t>
                      </a:r>
                      <a:endParaRPr lang="en-US" sz="1000" dirty="0"/>
                    </a:p>
                  </a:txBody>
                  <a:tcPr marL="39072" marR="39072" marT="19536" marB="19536" anchor="ctr"/>
                </a:tc>
                <a:tc>
                  <a:txBody>
                    <a:bodyPr/>
                    <a:lstStyle/>
                    <a:p>
                      <a:r>
                        <a:rPr lang="en-US" sz="1000" dirty="0"/>
                        <a:t> </a:t>
                      </a:r>
                      <a:endParaRPr lang="en-US" sz="1000" dirty="0"/>
                    </a:p>
                  </a:txBody>
                  <a:tcPr marL="39072" marR="39072" marT="19536" marB="19536" anchor="ctr"/>
                </a:tc>
                <a:tc>
                  <a:txBody>
                    <a:bodyPr/>
                    <a:lstStyle/>
                    <a:p>
                      <a:r>
                        <a:rPr lang="en-US" sz="1000"/>
                        <a:t>$v0 contains character read</a:t>
                      </a:r>
                      <a:endParaRPr lang="en-US" sz="1000"/>
                    </a:p>
                  </a:txBody>
                  <a:tcPr marL="39072" marR="39072" marT="19536" marB="19536" anchor="ctr"/>
                </a:tc>
              </a:tr>
              <a:tr h="370840">
                <a:tc>
                  <a:txBody>
                    <a:bodyPr/>
                    <a:lstStyle/>
                    <a:p>
                      <a:r>
                        <a:rPr lang="en-US" sz="1000"/>
                        <a:t>open file</a:t>
                      </a:r>
                      <a:endParaRPr lang="en-US" sz="1000"/>
                    </a:p>
                  </a:txBody>
                  <a:tcPr marL="39072" marR="39072" marT="19536" marB="19536" anchor="ctr"/>
                </a:tc>
                <a:tc>
                  <a:txBody>
                    <a:bodyPr/>
                    <a:lstStyle/>
                    <a:p>
                      <a:pPr algn="ctr"/>
                      <a:r>
                        <a:rPr lang="en-US" sz="1000" dirty="0"/>
                        <a:t>13</a:t>
                      </a:r>
                      <a:endParaRPr lang="en-US" sz="1000" dirty="0"/>
                    </a:p>
                  </a:txBody>
                  <a:tcPr marL="39072" marR="39072" marT="19536" marB="19536" anchor="ctr"/>
                </a:tc>
                <a:tc>
                  <a:txBody>
                    <a:bodyPr/>
                    <a:lstStyle/>
                    <a:p>
                      <a:r>
                        <a:rPr lang="en-US" sz="1000" dirty="0"/>
                        <a:t>$a0 = address of null-terminated string containing filename</a:t>
                      </a:r>
                      <a:br>
                        <a:rPr lang="en-US" sz="1000" dirty="0"/>
                      </a:br>
                      <a:r>
                        <a:rPr lang="en-US" sz="1000" dirty="0"/>
                        <a:t>$a1 = flags</a:t>
                      </a:r>
                      <a:br>
                        <a:rPr lang="en-US" sz="1000" dirty="0"/>
                      </a:br>
                      <a:r>
                        <a:rPr lang="en-US" sz="1000" dirty="0"/>
                        <a:t>$a2 = mode</a:t>
                      </a:r>
                      <a:endParaRPr lang="en-US" sz="1000" dirty="0"/>
                    </a:p>
                  </a:txBody>
                  <a:tcPr marL="39072" marR="39072" marT="19536" marB="19536" anchor="ctr"/>
                </a:tc>
                <a:tc>
                  <a:txBody>
                    <a:bodyPr/>
                    <a:lstStyle/>
                    <a:p>
                      <a:r>
                        <a:rPr lang="en-US" sz="1000" dirty="0"/>
                        <a:t>$v0 contains file descriptor (negative if error). </a:t>
                      </a:r>
                      <a:r>
                        <a:rPr lang="en-US" sz="1000" i="1" dirty="0"/>
                        <a:t>See note below table</a:t>
                      </a:r>
                      <a:endParaRPr lang="en-US" sz="1000" dirty="0"/>
                    </a:p>
                  </a:txBody>
                  <a:tcPr marL="39072" marR="39072" marT="19536" marB="19536" anchor="ctr"/>
                </a:tc>
              </a:tr>
              <a:tr h="370840">
                <a:tc>
                  <a:txBody>
                    <a:bodyPr/>
                    <a:lstStyle/>
                    <a:p>
                      <a:r>
                        <a:rPr lang="en-US" sz="1000"/>
                        <a:t>read from file</a:t>
                      </a:r>
                      <a:endParaRPr lang="en-US" sz="1000"/>
                    </a:p>
                  </a:txBody>
                  <a:tcPr marL="39072" marR="39072" marT="19536" marB="19536" anchor="ctr"/>
                </a:tc>
                <a:tc>
                  <a:txBody>
                    <a:bodyPr/>
                    <a:lstStyle/>
                    <a:p>
                      <a:pPr algn="ctr"/>
                      <a:r>
                        <a:rPr lang="en-US" sz="1000"/>
                        <a:t>14</a:t>
                      </a:r>
                      <a:endParaRPr lang="en-US" sz="1000"/>
                    </a:p>
                  </a:txBody>
                  <a:tcPr marL="39072" marR="39072" marT="19536" marB="19536" anchor="ctr"/>
                </a:tc>
                <a:tc>
                  <a:txBody>
                    <a:bodyPr/>
                    <a:lstStyle/>
                    <a:p>
                      <a:r>
                        <a:rPr lang="en-US" sz="1000" dirty="0"/>
                        <a:t>$a0 = file descriptor</a:t>
                      </a:r>
                      <a:br>
                        <a:rPr lang="en-US" sz="1000" dirty="0"/>
                      </a:br>
                      <a:r>
                        <a:rPr lang="en-US" sz="1000" dirty="0"/>
                        <a:t>$a1 = address of input buffer</a:t>
                      </a:r>
                      <a:br>
                        <a:rPr lang="en-US" sz="1000" dirty="0"/>
                      </a:br>
                      <a:r>
                        <a:rPr lang="en-US" sz="1000" dirty="0"/>
                        <a:t>$a2 = maximum number of characters to read</a:t>
                      </a:r>
                      <a:endParaRPr lang="en-US" sz="1000" dirty="0"/>
                    </a:p>
                  </a:txBody>
                  <a:tcPr marL="39072" marR="39072" marT="19536" marB="19536" anchor="ctr"/>
                </a:tc>
                <a:tc>
                  <a:txBody>
                    <a:bodyPr/>
                    <a:lstStyle/>
                    <a:p>
                      <a:r>
                        <a:rPr lang="en-US" sz="1000" dirty="0"/>
                        <a:t>$v0 contains number of characters read (0 if end-of-file, negative if error). </a:t>
                      </a:r>
                      <a:r>
                        <a:rPr lang="en-US" sz="1000" i="1" dirty="0"/>
                        <a:t>See note below table</a:t>
                      </a:r>
                      <a:endParaRPr lang="en-US" sz="1000" dirty="0"/>
                    </a:p>
                  </a:txBody>
                  <a:tcPr marL="39072" marR="39072" marT="19536" marB="19536" anchor="ctr"/>
                </a:tc>
              </a:tr>
              <a:tr h="370840">
                <a:tc>
                  <a:txBody>
                    <a:bodyPr/>
                    <a:lstStyle/>
                    <a:p>
                      <a:r>
                        <a:rPr lang="en-US" sz="1000"/>
                        <a:t>write to file</a:t>
                      </a:r>
                      <a:endParaRPr lang="en-US" sz="1000"/>
                    </a:p>
                  </a:txBody>
                  <a:tcPr marL="39072" marR="39072" marT="19536" marB="19536" anchor="ctr"/>
                </a:tc>
                <a:tc>
                  <a:txBody>
                    <a:bodyPr/>
                    <a:lstStyle/>
                    <a:p>
                      <a:pPr algn="ctr"/>
                      <a:r>
                        <a:rPr lang="en-US" sz="1000"/>
                        <a:t>15</a:t>
                      </a:r>
                      <a:endParaRPr lang="en-US" sz="1000"/>
                    </a:p>
                  </a:txBody>
                  <a:tcPr marL="39072" marR="39072" marT="19536" marB="19536" anchor="ctr"/>
                </a:tc>
                <a:tc>
                  <a:txBody>
                    <a:bodyPr/>
                    <a:lstStyle/>
                    <a:p>
                      <a:r>
                        <a:rPr lang="en-US" sz="1000"/>
                        <a:t>$a0 = file descriptor</a:t>
                      </a:r>
                      <a:br>
                        <a:rPr lang="en-US" sz="1000"/>
                      </a:br>
                      <a:r>
                        <a:rPr lang="en-US" sz="1000"/>
                        <a:t>$a1 = address of output buffer</a:t>
                      </a:r>
                      <a:br>
                        <a:rPr lang="en-US" sz="1000"/>
                      </a:br>
                      <a:r>
                        <a:rPr lang="en-US" sz="1000"/>
                        <a:t>$a2 = number of characters to write</a:t>
                      </a:r>
                      <a:endParaRPr lang="en-US" sz="1000"/>
                    </a:p>
                  </a:txBody>
                  <a:tcPr marL="39072" marR="39072" marT="19536" marB="19536" anchor="ctr"/>
                </a:tc>
                <a:tc>
                  <a:txBody>
                    <a:bodyPr/>
                    <a:lstStyle/>
                    <a:p>
                      <a:r>
                        <a:rPr lang="en-US" sz="1000" dirty="0"/>
                        <a:t>$v0 contains number of characters written (negative if error). </a:t>
                      </a:r>
                      <a:r>
                        <a:rPr lang="en-US" sz="1000" i="1" dirty="0"/>
                        <a:t>See note below table</a:t>
                      </a:r>
                      <a:endParaRPr lang="en-US" sz="1000" dirty="0"/>
                    </a:p>
                  </a:txBody>
                  <a:tcPr marL="39072" marR="39072" marT="19536" marB="19536" anchor="ctr"/>
                </a:tc>
              </a:tr>
              <a:tr h="370840">
                <a:tc>
                  <a:txBody>
                    <a:bodyPr/>
                    <a:lstStyle/>
                    <a:p>
                      <a:r>
                        <a:rPr lang="en-US" sz="1000"/>
                        <a:t>close file</a:t>
                      </a:r>
                      <a:endParaRPr lang="en-US" sz="1000"/>
                    </a:p>
                  </a:txBody>
                  <a:tcPr marL="39072" marR="39072" marT="19536" marB="19536" anchor="ctr"/>
                </a:tc>
                <a:tc>
                  <a:txBody>
                    <a:bodyPr/>
                    <a:lstStyle/>
                    <a:p>
                      <a:pPr algn="ctr"/>
                      <a:r>
                        <a:rPr lang="en-US" sz="1000"/>
                        <a:t>16</a:t>
                      </a:r>
                      <a:endParaRPr lang="en-US" sz="1000"/>
                    </a:p>
                  </a:txBody>
                  <a:tcPr marL="39072" marR="39072" marT="19536" marB="19536" anchor="ctr"/>
                </a:tc>
                <a:tc>
                  <a:txBody>
                    <a:bodyPr/>
                    <a:lstStyle/>
                    <a:p>
                      <a:r>
                        <a:rPr lang="en-US" sz="1000"/>
                        <a:t>$a0 = file descriptor</a:t>
                      </a:r>
                      <a:endParaRPr lang="en-US" sz="1000"/>
                    </a:p>
                  </a:txBody>
                  <a:tcPr marL="39072" marR="39072" marT="19536" marB="19536" anchor="ctr"/>
                </a:tc>
                <a:tc>
                  <a:txBody>
                    <a:bodyPr/>
                    <a:lstStyle/>
                    <a:p>
                      <a:r>
                        <a:rPr lang="en-US" sz="1000" dirty="0"/>
                        <a:t> </a:t>
                      </a:r>
                      <a:endParaRPr lang="en-US" sz="1000" dirty="0"/>
                    </a:p>
                  </a:txBody>
                  <a:tcPr marL="39072" marR="39072" marT="19536" marB="19536" anchor="ctr"/>
                </a:tc>
              </a:tr>
              <a:tr h="370840">
                <a:tc>
                  <a:txBody>
                    <a:bodyPr/>
                    <a:lstStyle/>
                    <a:p>
                      <a:r>
                        <a:rPr lang="en-US" sz="1000"/>
                        <a:t>exit2 (terminate with value)</a:t>
                      </a:r>
                      <a:endParaRPr lang="en-US" sz="1000"/>
                    </a:p>
                  </a:txBody>
                  <a:tcPr marL="39072" marR="39072" marT="19536" marB="19536" anchor="ctr"/>
                </a:tc>
                <a:tc>
                  <a:txBody>
                    <a:bodyPr/>
                    <a:lstStyle/>
                    <a:p>
                      <a:pPr algn="ctr"/>
                      <a:r>
                        <a:rPr lang="en-US" sz="1000"/>
                        <a:t>17</a:t>
                      </a:r>
                      <a:endParaRPr lang="en-US" sz="1000"/>
                    </a:p>
                  </a:txBody>
                  <a:tcPr marL="39072" marR="39072" marT="19536" marB="19536" anchor="ctr"/>
                </a:tc>
                <a:tc>
                  <a:txBody>
                    <a:bodyPr/>
                    <a:lstStyle/>
                    <a:p>
                      <a:r>
                        <a:rPr lang="en-US" sz="1000"/>
                        <a:t>$a0 = termination result</a:t>
                      </a:r>
                      <a:endParaRPr lang="en-US" sz="1000"/>
                    </a:p>
                  </a:txBody>
                  <a:tcPr marL="39072" marR="39072" marT="19536" marB="19536" anchor="ctr"/>
                </a:tc>
                <a:tc>
                  <a:txBody>
                    <a:bodyPr/>
                    <a:lstStyle/>
                    <a:p>
                      <a:r>
                        <a:rPr lang="en-US" sz="1000" i="1" dirty="0"/>
                        <a:t>See note below table</a:t>
                      </a:r>
                      <a:endParaRPr lang="en-US" sz="1000" dirty="0"/>
                    </a:p>
                  </a:txBody>
                  <a:tcPr marL="39072" marR="39072" marT="19536" marB="19536" anchor="ctr"/>
                </a:tc>
              </a:tr>
            </a:tbl>
          </a:graphicData>
        </a:graphic>
      </p:graphicFrame>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Exampe</a:t>
            </a:r>
            <a:endParaRPr lang="en-US" dirty="0"/>
          </a:p>
        </p:txBody>
      </p:sp>
      <p:sp>
        <p:nvSpPr>
          <p:cNvPr id="3" name="Content Placeholder 2"/>
          <p:cNvSpPr>
            <a:spLocks noGrp="1"/>
          </p:cNvSpPr>
          <p:nvPr>
            <p:ph idx="1"/>
          </p:nvPr>
        </p:nvSpPr>
        <p:spPr/>
        <p:txBody>
          <a:bodyPr/>
          <a:lstStyle/>
          <a:p>
            <a:r>
              <a:rPr lang="en-US" dirty="0"/>
              <a:t>Write assembly codes to print “Hello world!”</a:t>
            </a:r>
            <a:endParaRPr lang="en-US" dirty="0"/>
          </a:p>
          <a:p>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pic>
        <p:nvPicPr>
          <p:cNvPr id="5" name="Picture 4"/>
          <p:cNvPicPr>
            <a:picLocks noChangeAspect="1"/>
          </p:cNvPicPr>
          <p:nvPr/>
        </p:nvPicPr>
        <p:blipFill>
          <a:blip r:embed="rId1"/>
          <a:stretch>
            <a:fillRect/>
          </a:stretch>
        </p:blipFill>
        <p:spPr>
          <a:xfrm>
            <a:off x="4057689" y="2615580"/>
            <a:ext cx="4076622" cy="1626839"/>
          </a:xfrm>
          <a:prstGeom prst="rect">
            <a:avLst/>
          </a:prstGeom>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endParaRPr lang="en-US" dirty="0"/>
          </a:p>
        </p:txBody>
      </p:sp>
      <p:sp>
        <p:nvSpPr>
          <p:cNvPr id="3" name="Content Placeholder 2"/>
          <p:cNvSpPr>
            <a:spLocks noGrp="1"/>
          </p:cNvSpPr>
          <p:nvPr>
            <p:ph idx="1"/>
          </p:nvPr>
        </p:nvSpPr>
        <p:spPr/>
        <p:txBody>
          <a:bodyPr/>
          <a:lstStyle/>
          <a:p>
            <a:r>
              <a:rPr lang="en-US" dirty="0"/>
              <a:t>Write assembly codes to calculate 256+172 and print the result</a:t>
            </a:r>
            <a:endParaRPr lang="en-US" dirty="0"/>
          </a:p>
          <a:p>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pic>
        <p:nvPicPr>
          <p:cNvPr id="5" name="Picture 4"/>
          <p:cNvPicPr>
            <a:picLocks noChangeAspect="1"/>
          </p:cNvPicPr>
          <p:nvPr/>
        </p:nvPicPr>
        <p:blipFill>
          <a:blip r:embed="rId1"/>
          <a:stretch>
            <a:fillRect/>
          </a:stretch>
        </p:blipFill>
        <p:spPr>
          <a:xfrm>
            <a:off x="4606318" y="2756548"/>
            <a:ext cx="2979363" cy="1344904"/>
          </a:xfrm>
          <a:prstGeom prst="rect">
            <a:avLst/>
          </a:prstGeom>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endParaRPr lang="en-US" dirty="0"/>
          </a:p>
        </p:txBody>
      </p:sp>
      <p:sp>
        <p:nvSpPr>
          <p:cNvPr id="3" name="Content Placeholder 2"/>
          <p:cNvSpPr>
            <a:spLocks noGrp="1"/>
          </p:cNvSpPr>
          <p:nvPr>
            <p:ph idx="1"/>
          </p:nvPr>
        </p:nvSpPr>
        <p:spPr/>
        <p:txBody>
          <a:bodyPr/>
          <a:lstStyle/>
          <a:p>
            <a:r>
              <a:rPr lang="en-US" dirty="0"/>
              <a:t>Write assembly codes print “Hello world! My name is xxx”, where “xxx” a character string input by the user</a:t>
            </a:r>
            <a:endParaRPr lang="en-US" dirty="0"/>
          </a:p>
          <a:p>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pSp>
        <p:nvGrpSpPr>
          <p:cNvPr id="7" name="Group 6"/>
          <p:cNvGrpSpPr/>
          <p:nvPr/>
        </p:nvGrpSpPr>
        <p:grpSpPr>
          <a:xfrm>
            <a:off x="3791744" y="2924944"/>
            <a:ext cx="4766219" cy="3242248"/>
            <a:chOff x="3791744" y="2924944"/>
            <a:chExt cx="4766219" cy="3242248"/>
          </a:xfrm>
        </p:grpSpPr>
        <p:pic>
          <p:nvPicPr>
            <p:cNvPr id="5" name="Picture 4"/>
            <p:cNvPicPr>
              <a:picLocks noChangeAspect="1"/>
            </p:cNvPicPr>
            <p:nvPr/>
          </p:nvPicPr>
          <p:blipFill>
            <a:blip r:embed="rId1"/>
            <a:stretch>
              <a:fillRect/>
            </a:stretch>
          </p:blipFill>
          <p:spPr>
            <a:xfrm>
              <a:off x="3791744" y="2924944"/>
              <a:ext cx="4766219" cy="3242248"/>
            </a:xfrm>
            <a:prstGeom prst="rect">
              <a:avLst/>
            </a:prstGeom>
          </p:spPr>
        </p:pic>
        <p:pic>
          <p:nvPicPr>
            <p:cNvPr id="6" name="Picture 5"/>
            <p:cNvPicPr>
              <a:picLocks noChangeAspect="1"/>
            </p:cNvPicPr>
            <p:nvPr/>
          </p:nvPicPr>
          <p:blipFill>
            <a:blip r:embed="rId2"/>
            <a:stretch>
              <a:fillRect/>
            </a:stretch>
          </p:blipFill>
          <p:spPr>
            <a:xfrm>
              <a:off x="4340376" y="3933056"/>
              <a:ext cx="144016" cy="135707"/>
            </a:xfrm>
            <a:prstGeom prst="rect">
              <a:avLst/>
            </a:prstGeom>
          </p:spPr>
        </p:pic>
      </p:gr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endParaRPr lang="en-US" dirty="0"/>
          </a:p>
        </p:txBody>
      </p:sp>
      <p:sp>
        <p:nvSpPr>
          <p:cNvPr id="3" name="Content Placeholder 2"/>
          <p:cNvSpPr>
            <a:spLocks noGrp="1"/>
          </p:cNvSpPr>
          <p:nvPr>
            <p:ph idx="1"/>
          </p:nvPr>
        </p:nvSpPr>
        <p:spPr/>
        <p:txBody>
          <a:bodyPr/>
          <a:lstStyle/>
          <a:p>
            <a:r>
              <a:rPr lang="en-US" dirty="0"/>
              <a:t>Write MIPS assembly codes to compute and print the result of </a:t>
            </a:r>
            <a:r>
              <a:rPr lang="en-US" b="1" dirty="0"/>
              <a:t>x+(x-1)+(x-2)+…+1</a:t>
            </a:r>
            <a:r>
              <a:rPr lang="en-US" dirty="0"/>
              <a:t>, where </a:t>
            </a:r>
            <a:r>
              <a:rPr lang="en-US" b="1" dirty="0"/>
              <a:t>x</a:t>
            </a:r>
            <a:r>
              <a:rPr lang="en-US" dirty="0"/>
              <a:t> is input by users (suppose </a:t>
            </a:r>
            <a:r>
              <a:rPr lang="en-US" b="1" dirty="0"/>
              <a:t>x</a:t>
            </a:r>
            <a:r>
              <a:rPr lang="en-US" dirty="0"/>
              <a:t> &lt; 100). The codes to read input and print the result are already given as follows, and please write the remaining codes.</a:t>
            </a:r>
            <a:endParaRPr lang="en-US" dirty="0"/>
          </a:p>
          <a:p>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endParaRPr lang="en-US" dirty="0"/>
          </a:p>
        </p:txBody>
      </p:sp>
      <p:sp>
        <p:nvSpPr>
          <p:cNvPr id="3" name="Content Placeholder 2"/>
          <p:cNvSpPr>
            <a:spLocks noGrp="1"/>
          </p:cNvSpPr>
          <p:nvPr>
            <p:ph idx="1"/>
          </p:nvPr>
        </p:nvSpPr>
        <p:spPr/>
        <p:txBody>
          <a:bodyPr/>
          <a:lstStyle/>
          <a:p>
            <a:r>
              <a:rPr lang="en-US" dirty="0"/>
              <a:t>Write MIPS assembly codes to compute and print the result of </a:t>
            </a:r>
            <a:r>
              <a:rPr lang="en-US" b="1" dirty="0"/>
              <a:t>x+(x-1)+(x-2)+…+1</a:t>
            </a:r>
            <a:r>
              <a:rPr lang="en-US" dirty="0"/>
              <a:t>, where </a:t>
            </a:r>
            <a:r>
              <a:rPr lang="en-US" b="1" dirty="0"/>
              <a:t>x</a:t>
            </a:r>
            <a:r>
              <a:rPr lang="en-US" dirty="0"/>
              <a:t> is input by users (suppose </a:t>
            </a:r>
            <a:r>
              <a:rPr lang="en-US" b="1" dirty="0"/>
              <a:t>x</a:t>
            </a:r>
            <a:r>
              <a:rPr lang="en-US" dirty="0"/>
              <a:t> &lt; 100). The codes to read input and print the result are already given as follows, and please write the remaining codes.</a:t>
            </a:r>
            <a:endParaRPr lang="en-US" dirty="0"/>
          </a:p>
          <a:p>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graphicFrame>
        <p:nvGraphicFramePr>
          <p:cNvPr id="5" name="Table 4"/>
          <p:cNvGraphicFramePr>
            <a:graphicFrameLocks noGrp="1"/>
          </p:cNvGraphicFramePr>
          <p:nvPr/>
        </p:nvGraphicFramePr>
        <p:xfrm>
          <a:off x="4475797" y="3466940"/>
          <a:ext cx="4212491" cy="2770372"/>
        </p:xfrm>
        <a:graphic>
          <a:graphicData uri="http://schemas.openxmlformats.org/drawingml/2006/table">
            <a:tbl>
              <a:tblPr firstRow="1" firstCol="1" bandRow="1">
                <a:tableStyleId>{5C22544A-7EE6-4342-B048-85BDC9FD1C3A}</a:tableStyleId>
              </a:tblPr>
              <a:tblGrid>
                <a:gridCol w="4212491"/>
              </a:tblGrid>
              <a:tr h="2770372">
                <a:tc>
                  <a:txBody>
                    <a:bodyPr/>
                    <a:lstStyle/>
                    <a:p>
                      <a:pPr marL="0" marR="0" algn="just">
                        <a:spcBef>
                          <a:spcPts val="0"/>
                        </a:spcBef>
                        <a:spcAft>
                          <a:spcPts val="0"/>
                        </a:spcAft>
                      </a:pPr>
                      <a:r>
                        <a:rPr lang="en-US" sz="1100" kern="100" dirty="0">
                          <a:effectLst/>
                        </a:rPr>
                        <a:t> </a:t>
                      </a:r>
                      <a:r>
                        <a:rPr lang="en-US" sz="1100" kern="100" dirty="0">
                          <a:effectLst/>
                        </a:rPr>
                        <a:t>     </a:t>
                      </a:r>
                      <a:endParaRPr lang="en-US" sz="1100" kern="100" dirty="0">
                        <a:effectLst/>
                      </a:endParaRPr>
                    </a:p>
                    <a:p>
                      <a:pPr marL="0" marR="0" algn="just">
                        <a:spcBef>
                          <a:spcPts val="0"/>
                        </a:spcBef>
                        <a:spcAft>
                          <a:spcPts val="0"/>
                        </a:spcAft>
                      </a:pPr>
                      <a:r>
                        <a:rPr lang="en-US" sz="1200" kern="100" dirty="0">
                          <a:effectLst/>
                        </a:rPr>
                        <a:t>.text</a:t>
                      </a:r>
                      <a:endParaRPr lang="en-US" sz="1200" kern="100" dirty="0">
                        <a:effectLst/>
                      </a:endParaRPr>
                    </a:p>
                    <a:p>
                      <a:pPr marL="0" marR="0" algn="just">
                        <a:spcBef>
                          <a:spcPts val="0"/>
                        </a:spcBef>
                        <a:spcAft>
                          <a:spcPts val="0"/>
                        </a:spcAft>
                      </a:pPr>
                      <a:r>
                        <a:rPr lang="en-US" sz="1200" kern="100" dirty="0">
                          <a:effectLst/>
                        </a:rPr>
                        <a:t>      move # read the input x, and put it into register $t1 </a:t>
                      </a:r>
                      <a:endParaRPr lang="en-US" sz="1200" kern="100" dirty="0">
                        <a:effectLst/>
                      </a:endParaRPr>
                    </a:p>
                    <a:p>
                      <a:pPr marL="0" marR="0" algn="just">
                        <a:spcBef>
                          <a:spcPts val="0"/>
                        </a:spcBef>
                        <a:spcAft>
                          <a:spcPts val="0"/>
                        </a:spcAft>
                      </a:pPr>
                      <a:r>
                        <a:rPr lang="en-US" sz="1200" kern="100" dirty="0">
                          <a:effectLst/>
                        </a:rPr>
                        <a:t>      li $v0, 5 </a:t>
                      </a:r>
                      <a:endParaRPr lang="en-US" sz="1200" kern="100" dirty="0">
                        <a:effectLst/>
                      </a:endParaRPr>
                    </a:p>
                    <a:p>
                      <a:pPr marL="0" marR="0" algn="just">
                        <a:spcBef>
                          <a:spcPts val="0"/>
                        </a:spcBef>
                        <a:spcAft>
                          <a:spcPts val="0"/>
                        </a:spcAft>
                      </a:pPr>
                      <a:r>
                        <a:rPr lang="en-US" sz="1200" kern="100" dirty="0">
                          <a:effectLst/>
                        </a:rPr>
                        <a:t>      </a:t>
                      </a:r>
                      <a:r>
                        <a:rPr lang="en-US" sz="1200" kern="100" dirty="0" err="1">
                          <a:effectLst/>
                        </a:rPr>
                        <a:t>syscall</a:t>
                      </a:r>
                      <a:r>
                        <a:rPr lang="en-US" sz="1200" kern="100" dirty="0">
                          <a:effectLst/>
                        </a:rPr>
                        <a:t> </a:t>
                      </a:r>
                      <a:endParaRPr lang="en-US" sz="1200" kern="100" dirty="0">
                        <a:effectLst/>
                      </a:endParaRPr>
                    </a:p>
                    <a:p>
                      <a:pPr marL="0" marR="0" algn="just">
                        <a:spcBef>
                          <a:spcPts val="0"/>
                        </a:spcBef>
                        <a:spcAft>
                          <a:spcPts val="0"/>
                        </a:spcAft>
                      </a:pPr>
                      <a:r>
                        <a:rPr lang="en-US" sz="1200" kern="100" dirty="0">
                          <a:effectLst/>
                        </a:rPr>
                        <a:t>      move $t1, $v0</a:t>
                      </a:r>
                      <a:endParaRPr lang="en-US" sz="1200" kern="100" dirty="0">
                        <a:effectLst/>
                      </a:endParaRPr>
                    </a:p>
                    <a:p>
                      <a:pPr marL="0" marR="0" algn="just">
                        <a:spcBef>
                          <a:spcPts val="0"/>
                        </a:spcBef>
                        <a:spcAft>
                          <a:spcPts val="0"/>
                        </a:spcAft>
                      </a:pPr>
                      <a:r>
                        <a:rPr lang="en-US" sz="1200" kern="100" dirty="0">
                          <a:effectLst/>
                        </a:rPr>
                        <a:t>      move $t2, $v0</a:t>
                      </a:r>
                      <a:endParaRPr lang="en-US" sz="1200" kern="100" dirty="0">
                        <a:effectLst/>
                      </a:endParaRPr>
                    </a:p>
                    <a:p>
                      <a:pPr marL="0" marR="0" algn="just">
                        <a:spcBef>
                          <a:spcPts val="0"/>
                        </a:spcBef>
                        <a:spcAft>
                          <a:spcPts val="0"/>
                        </a:spcAft>
                      </a:pPr>
                      <a:r>
                        <a:rPr lang="en-US" sz="1200" kern="100" dirty="0">
                          <a:effectLst/>
                        </a:rPr>
                        <a:t>loop:</a:t>
                      </a:r>
                      <a:endParaRPr lang="en-US" sz="1200" kern="100" dirty="0">
                        <a:effectLst/>
                      </a:endParaRPr>
                    </a:p>
                    <a:p>
                      <a:pPr marL="0" marR="0" algn="just">
                        <a:spcBef>
                          <a:spcPts val="0"/>
                        </a:spcBef>
                        <a:spcAft>
                          <a:spcPts val="0"/>
                        </a:spcAft>
                      </a:pPr>
                      <a:r>
                        <a:rPr lang="en-US" sz="1200" kern="100" dirty="0">
                          <a:effectLst/>
                        </a:rPr>
                        <a:t>      sub $t1, $t1, 1</a:t>
                      </a:r>
                      <a:endParaRPr lang="en-US" sz="1200" kern="100" dirty="0">
                        <a:effectLst/>
                      </a:endParaRPr>
                    </a:p>
                    <a:p>
                      <a:pPr marL="0" marR="0" algn="just">
                        <a:spcBef>
                          <a:spcPts val="0"/>
                        </a:spcBef>
                        <a:spcAft>
                          <a:spcPts val="0"/>
                        </a:spcAft>
                      </a:pPr>
                      <a:r>
                        <a:rPr lang="en-US" sz="1200" kern="100" dirty="0">
                          <a:effectLst/>
                        </a:rPr>
                        <a:t>      add $t2, $t2, $t1</a:t>
                      </a:r>
                      <a:endParaRPr lang="en-US" sz="1200" kern="100" dirty="0">
                        <a:effectLst/>
                      </a:endParaRPr>
                    </a:p>
                    <a:p>
                      <a:pPr marL="0" marR="0" algn="just">
                        <a:spcBef>
                          <a:spcPts val="0"/>
                        </a:spcBef>
                        <a:spcAft>
                          <a:spcPts val="0"/>
                        </a:spcAft>
                      </a:pPr>
                      <a:r>
                        <a:rPr lang="en-US" sz="1200" kern="100" dirty="0">
                          <a:effectLst/>
                        </a:rPr>
                        <a:t>      </a:t>
                      </a:r>
                      <a:r>
                        <a:rPr lang="en-US" sz="1200" kern="100" dirty="0" err="1">
                          <a:effectLst/>
                        </a:rPr>
                        <a:t>bne</a:t>
                      </a:r>
                      <a:r>
                        <a:rPr lang="en-US" sz="1200" kern="100" dirty="0">
                          <a:effectLst/>
                        </a:rPr>
                        <a:t> $t1, 1, loop</a:t>
                      </a:r>
                      <a:endParaRPr lang="en-US" sz="1200" kern="100" dirty="0">
                        <a:effectLst/>
                      </a:endParaRPr>
                    </a:p>
                    <a:p>
                      <a:pPr marL="0" marR="0" algn="just">
                        <a:spcBef>
                          <a:spcPts val="0"/>
                        </a:spcBef>
                        <a:spcAft>
                          <a:spcPts val="0"/>
                        </a:spcAft>
                      </a:pPr>
                      <a:r>
                        <a:rPr lang="en-US" sz="1200" kern="100" dirty="0">
                          <a:effectLst/>
                        </a:rPr>
                        <a:t>      li $v0, 5 </a:t>
                      </a:r>
                      <a:endParaRPr lang="en-US" sz="1200" kern="100" dirty="0">
                        <a:effectLst/>
                      </a:endParaRPr>
                    </a:p>
                    <a:p>
                      <a:pPr marL="0" marR="0" algn="just">
                        <a:spcBef>
                          <a:spcPts val="0"/>
                        </a:spcBef>
                        <a:spcAft>
                          <a:spcPts val="0"/>
                        </a:spcAft>
                      </a:pPr>
                      <a:r>
                        <a:rPr lang="en-US" sz="1200" kern="100" dirty="0">
                          <a:effectLst/>
                        </a:rPr>
                        <a:t>      </a:t>
                      </a:r>
                      <a:r>
                        <a:rPr lang="en-US" sz="1200" kern="100" dirty="0" err="1">
                          <a:effectLst/>
                        </a:rPr>
                        <a:t>syscall</a:t>
                      </a:r>
                      <a:r>
                        <a:rPr lang="en-US" sz="1200" kern="100" dirty="0">
                          <a:effectLst/>
                        </a:rPr>
                        <a:t> </a:t>
                      </a:r>
                      <a:endParaRPr lang="en-US" sz="1200" kern="100" dirty="0">
                        <a:effectLst/>
                        <a:latin typeface="Calibri" panose="020F0502020204030204" pitchFamily="34" charset="0"/>
                        <a:ea typeface="宋体" panose="02010600030101010101" pitchFamily="2" charset="-122"/>
                        <a:cs typeface="Times New Roman" panose="02020603050405020304" charset="0"/>
                      </a:endParaRPr>
                    </a:p>
                  </a:txBody>
                  <a:tcPr marL="68580" marR="68580" marT="0" marB="0"/>
                </a:tc>
              </a:tr>
            </a:tbl>
          </a:graphicData>
        </a:graphic>
      </p:graphicFrame>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Midterm</a:t>
            </a:r>
            <a:endParaRPr lang="en-US" dirty="0"/>
          </a:p>
        </p:txBody>
      </p:sp>
      <p:sp>
        <p:nvSpPr>
          <p:cNvPr id="3" name="Content Placeholder 2"/>
          <p:cNvSpPr>
            <a:spLocks noGrp="1"/>
          </p:cNvSpPr>
          <p:nvPr>
            <p:ph idx="1"/>
          </p:nvPr>
        </p:nvSpPr>
        <p:spPr/>
        <p:txBody>
          <a:bodyPr/>
          <a:lstStyle/>
          <a:p>
            <a:r>
              <a:rPr lang="en-US" dirty="0"/>
              <a:t>In-class: </a:t>
            </a:r>
            <a:r>
              <a:rPr lang="en-US" b="1" dirty="0">
                <a:solidFill>
                  <a:srgbClr val="FF0000"/>
                </a:solidFill>
              </a:rPr>
              <a:t>Oct. 18 </a:t>
            </a:r>
            <a:r>
              <a:rPr lang="en-US" dirty="0"/>
              <a:t>(Week 7, Wed)</a:t>
            </a:r>
            <a:endParaRPr lang="en-US" dirty="0"/>
          </a:p>
          <a:p>
            <a:r>
              <a:rPr lang="en-US" dirty="0">
                <a:solidFill>
                  <a:srgbClr val="FF0000"/>
                </a:solidFill>
              </a:rPr>
              <a:t>Closed-book</a:t>
            </a:r>
            <a:r>
              <a:rPr lang="en-US" dirty="0"/>
              <a:t>, calculator allowed</a:t>
            </a:r>
            <a:endParaRPr lang="en-US" dirty="0"/>
          </a:p>
          <a:p>
            <a:r>
              <a:rPr lang="en-US" dirty="0"/>
              <a:t>Scope: Chapter 1 - 4</a:t>
            </a:r>
            <a:endParaRPr lang="en-US" dirty="0"/>
          </a:p>
          <a:p>
            <a:r>
              <a:rPr lang="en-US" dirty="0">
                <a:solidFill>
                  <a:srgbClr val="FF0000"/>
                </a:solidFill>
              </a:rPr>
              <a:t>Bring your own white paper as answer sheets and draft paper</a:t>
            </a:r>
            <a:endParaRPr lang="en-US" dirty="0">
              <a:solidFill>
                <a:srgbClr val="FF0000"/>
              </a:solidFill>
            </a:endParaRPr>
          </a:p>
          <a:p>
            <a:r>
              <a:rPr lang="en-US" dirty="0"/>
              <a:t>Midterm exam time length: 2 hours (9:00-11:00)</a:t>
            </a:r>
            <a:endParaRPr lang="en-US" dirty="0"/>
          </a:p>
          <a:p>
            <a:pPr lvl="1"/>
            <a:r>
              <a:rPr lang="en-US" dirty="0"/>
              <a:t>11:00-11:20: collecting answer sheets &amp; break</a:t>
            </a:r>
            <a:endParaRPr lang="en-US" dirty="0"/>
          </a:p>
          <a:p>
            <a:pPr lvl="1"/>
            <a:r>
              <a:rPr lang="en-US" dirty="0"/>
              <a:t>11:20-11:50: Q&amp;A</a:t>
            </a:r>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Midterm</a:t>
            </a:r>
            <a:endParaRPr lang="en-US" dirty="0"/>
          </a:p>
        </p:txBody>
      </p:sp>
      <p:sp>
        <p:nvSpPr>
          <p:cNvPr id="3" name="Content Placeholder 2"/>
          <p:cNvSpPr>
            <a:spLocks noGrp="1"/>
          </p:cNvSpPr>
          <p:nvPr>
            <p:ph idx="1"/>
          </p:nvPr>
        </p:nvSpPr>
        <p:spPr/>
        <p:txBody>
          <a:bodyPr/>
          <a:lstStyle/>
          <a:p>
            <a:r>
              <a:rPr lang="en-US" dirty="0"/>
              <a:t>If you cannot come to campus for valid reasons, apply for online midterm here: </a:t>
            </a:r>
            <a:r>
              <a:rPr lang="en-US" dirty="0">
                <a:hlinkClick r:id="rId1"/>
              </a:rPr>
              <a:t>https://forms.gle/jhodWJru4TadvkRy8</a:t>
            </a:r>
            <a:endParaRPr lang="en-US" dirty="0"/>
          </a:p>
          <a:p>
            <a:pPr lvl="1"/>
            <a:r>
              <a:rPr lang="en-US" b="1" dirty="0"/>
              <a:t>Only applications with </a:t>
            </a:r>
            <a:r>
              <a:rPr lang="en-US" b="1" dirty="0">
                <a:solidFill>
                  <a:srgbClr val="FF0000"/>
                </a:solidFill>
              </a:rPr>
              <a:t>strong justifications </a:t>
            </a:r>
            <a:r>
              <a:rPr lang="en-US" b="1" dirty="0"/>
              <a:t>may be considered</a:t>
            </a:r>
            <a:endParaRPr lang="en-US" b="1" dirty="0"/>
          </a:p>
          <a:p>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sp>
        <p:nvSpPr>
          <p:cNvPr id="5" name="Rectangle 4"/>
          <p:cNvSpPr/>
          <p:nvPr/>
        </p:nvSpPr>
        <p:spPr>
          <a:xfrm>
            <a:off x="6957618" y="3789040"/>
            <a:ext cx="5234382" cy="1569660"/>
          </a:xfrm>
          <a:prstGeom prst="rect">
            <a:avLst/>
          </a:prstGeom>
        </p:spPr>
        <p:txBody>
          <a:bodyPr wrap="none">
            <a:spAutoFit/>
          </a:bodyPr>
          <a:lstStyle/>
          <a:p>
            <a:r>
              <a:rPr lang="en-US" sz="2400" b="1" dirty="0">
                <a:solidFill>
                  <a:srgbClr val="FF0000"/>
                </a:solidFill>
              </a:rPr>
              <a:t>Application due: Oct 15</a:t>
            </a:r>
            <a:endParaRPr lang="en-US" sz="2400" b="1" dirty="0">
              <a:solidFill>
                <a:srgbClr val="FF0000"/>
              </a:solidFill>
            </a:endParaRPr>
          </a:p>
          <a:p>
            <a:endParaRPr lang="en-US" sz="2400" b="1" dirty="0">
              <a:solidFill>
                <a:srgbClr val="FF0000"/>
              </a:solidFill>
            </a:endParaRPr>
          </a:p>
          <a:p>
            <a:r>
              <a:rPr lang="en-US" sz="2400" dirty="0">
                <a:solidFill>
                  <a:srgbClr val="FF0000"/>
                </a:solidFill>
              </a:rPr>
              <a:t>Spontaneous application considered</a:t>
            </a:r>
            <a:endParaRPr lang="en-US" sz="2400" dirty="0">
              <a:solidFill>
                <a:srgbClr val="FF0000"/>
              </a:solidFill>
            </a:endParaRPr>
          </a:p>
          <a:p>
            <a:r>
              <a:rPr lang="en-US" sz="2400" dirty="0">
                <a:solidFill>
                  <a:srgbClr val="FF0000"/>
                </a:solidFill>
              </a:rPr>
              <a:t>only for emergent reasons (e.g., health)</a:t>
            </a:r>
            <a:endParaRPr lang="en-US" sz="2400" dirty="0">
              <a:solidFill>
                <a:srgbClr val="FF0000"/>
              </a:solidFill>
            </a:endParaRPr>
          </a:p>
        </p:txBody>
      </p:sp>
      <p:pic>
        <p:nvPicPr>
          <p:cNvPr id="8" name="Picture 7"/>
          <p:cNvPicPr>
            <a:picLocks noChangeAspect="1"/>
          </p:cNvPicPr>
          <p:nvPr/>
        </p:nvPicPr>
        <p:blipFill>
          <a:blip r:embed="rId2"/>
          <a:stretch>
            <a:fillRect/>
          </a:stretch>
        </p:blipFill>
        <p:spPr>
          <a:xfrm>
            <a:off x="845218" y="2924944"/>
            <a:ext cx="5876782" cy="3243623"/>
          </a:xfrm>
          <a:prstGeom prst="rect">
            <a:avLst/>
          </a:prstGeom>
        </p:spPr>
      </p:pic>
      <p:sp>
        <p:nvSpPr>
          <p:cNvPr id="9" name="Oval 8"/>
          <p:cNvSpPr/>
          <p:nvPr/>
        </p:nvSpPr>
        <p:spPr>
          <a:xfrm>
            <a:off x="2351584" y="5687373"/>
            <a:ext cx="2232248" cy="288032"/>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Midterm</a:t>
            </a:r>
            <a:endParaRPr lang="en-US" dirty="0"/>
          </a:p>
        </p:txBody>
      </p:sp>
      <p:sp>
        <p:nvSpPr>
          <p:cNvPr id="3" name="Content Placeholder 2"/>
          <p:cNvSpPr>
            <a:spLocks noGrp="1"/>
          </p:cNvSpPr>
          <p:nvPr>
            <p:ph idx="1"/>
          </p:nvPr>
        </p:nvSpPr>
        <p:spPr/>
        <p:txBody>
          <a:bodyPr/>
          <a:lstStyle/>
          <a:p>
            <a:r>
              <a:rPr lang="en-US" dirty="0"/>
              <a:t>If you get my explicit approval for taking the midterm online</a:t>
            </a:r>
            <a:endParaRPr lang="en-US" dirty="0"/>
          </a:p>
          <a:p>
            <a:pPr lvl="1"/>
            <a:r>
              <a:rPr lang="en-US" dirty="0"/>
              <a:t>Zoom link for online exam will be posted on Canvas in due course </a:t>
            </a:r>
            <a:endParaRPr lang="en-US" dirty="0"/>
          </a:p>
          <a:p>
            <a:pPr lvl="1"/>
            <a:r>
              <a:rPr lang="en-US" dirty="0"/>
              <a:t>For the requirement of taking online exam, please read</a:t>
            </a:r>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fld>
            <a:endParaRPr lang="en-US" altLang="en-US" dirty="0"/>
          </a:p>
        </p:txBody>
      </p:sp>
      <p:pic>
        <p:nvPicPr>
          <p:cNvPr id="7" name="Picture 6"/>
          <p:cNvPicPr>
            <a:picLocks noChangeAspect="1"/>
          </p:cNvPicPr>
          <p:nvPr/>
        </p:nvPicPr>
        <p:blipFill>
          <a:blip r:embed="rId1"/>
          <a:stretch>
            <a:fillRect/>
          </a:stretch>
        </p:blipFill>
        <p:spPr>
          <a:xfrm>
            <a:off x="7358828" y="3821770"/>
            <a:ext cx="3528392" cy="2627333"/>
          </a:xfrm>
          <a:prstGeom prst="rect">
            <a:avLst/>
          </a:prstGeom>
        </p:spPr>
      </p:pic>
      <p:sp>
        <p:nvSpPr>
          <p:cNvPr id="8" name="Rectangle 7"/>
          <p:cNvSpPr/>
          <p:nvPr/>
        </p:nvSpPr>
        <p:spPr>
          <a:xfrm>
            <a:off x="1673240" y="5528275"/>
            <a:ext cx="4770473" cy="646331"/>
          </a:xfrm>
          <a:prstGeom prst="rect">
            <a:avLst/>
          </a:prstGeom>
        </p:spPr>
        <p:txBody>
          <a:bodyPr wrap="none">
            <a:spAutoFit/>
          </a:bodyPr>
          <a:lstStyle/>
          <a:p>
            <a:r>
              <a:rPr lang="en-US" b="1" i="1" dirty="0">
                <a:solidFill>
                  <a:srgbClr val="FF0000"/>
                </a:solidFill>
              </a:rPr>
              <a:t>If you fail to comply with the requirement, your </a:t>
            </a:r>
            <a:endParaRPr lang="en-US" b="1" i="1" dirty="0">
              <a:solidFill>
                <a:srgbClr val="FF0000"/>
              </a:solidFill>
            </a:endParaRPr>
          </a:p>
          <a:p>
            <a:r>
              <a:rPr lang="en-US" b="1" i="1" dirty="0">
                <a:solidFill>
                  <a:srgbClr val="FF0000"/>
                </a:solidFill>
              </a:rPr>
              <a:t>answer will not be graded.</a:t>
            </a:r>
            <a:endParaRPr lang="en-US" b="1" i="1" dirty="0">
              <a:solidFill>
                <a:srgbClr val="FF0000"/>
              </a:solidFill>
            </a:endParaRPr>
          </a:p>
        </p:txBody>
      </p:sp>
      <p:pic>
        <p:nvPicPr>
          <p:cNvPr id="5" name="Picture 4"/>
          <p:cNvPicPr>
            <a:picLocks noChangeAspect="1"/>
          </p:cNvPicPr>
          <p:nvPr/>
        </p:nvPicPr>
        <p:blipFill>
          <a:blip r:embed="rId2"/>
          <a:stretch>
            <a:fillRect/>
          </a:stretch>
        </p:blipFill>
        <p:spPr>
          <a:xfrm>
            <a:off x="757689" y="3068960"/>
            <a:ext cx="6439995" cy="2324445"/>
          </a:xfrm>
          <a:prstGeom prst="rect">
            <a:avLst/>
          </a:prstGeom>
        </p:spPr>
      </p:pic>
      <p:sp>
        <p:nvSpPr>
          <p:cNvPr id="6" name="Oval 5"/>
          <p:cNvSpPr/>
          <p:nvPr/>
        </p:nvSpPr>
        <p:spPr>
          <a:xfrm>
            <a:off x="1045721" y="4483290"/>
            <a:ext cx="648072" cy="216024"/>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926041" y="4411282"/>
            <a:ext cx="1728192" cy="360040"/>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tags/tag1.xml><?xml version="1.0" encoding="utf-8"?>
<p:tagLst xmlns:p="http://schemas.openxmlformats.org/presentationml/2006/main">
  <p:tag name="KSO_WM_UNIT_TABLE_BEAUTIFY" val="smartTable{46ef539a-f759-47e3-b091-f04bb0dc7fe1}"/>
  <p:tag name="TABLE_ENDDRAG_ORIGIN_RECT" val="169*263"/>
  <p:tag name="TABLE_ENDDRAG_RECT" val="694*175*169*263"/>
</p:tagLst>
</file>

<file path=ppt/tags/tag2.xml><?xml version="1.0" encoding="utf-8"?>
<p:tagLst xmlns:p="http://schemas.openxmlformats.org/presentationml/2006/main">
  <p:tag name="KSO_WM_UNIT_PLACING_PICTURE_USER_VIEWPORT" val="{&quot;height&quot;:5472,&quot;width&quot;:12120}"/>
</p:tagLst>
</file>

<file path=ppt/tags/tag3.xml><?xml version="1.0" encoding="utf-8"?>
<p:tagLst xmlns:p="http://schemas.openxmlformats.org/presentationml/2006/main">
  <p:tag name="KSO_WM_UNIT_PLACING_PICTURE_USER_VIEWPORT" val="{&quot;height&quot;:5472,&quot;width&quot;:12120}"/>
</p:tagLst>
</file>

<file path=ppt/tags/tag4.xml><?xml version="1.0" encoding="utf-8"?>
<p:tagLst xmlns:p="http://schemas.openxmlformats.org/presentationml/2006/main">
  <p:tag name="KSO_WM_UNIT_PLACING_PICTURE_USER_VIEWPORT" val="{&quot;height&quot;:5472,&quot;width&quot;:12120}"/>
</p:tagLst>
</file>

<file path=ppt/tags/tag5.xml><?xml version="1.0" encoding="utf-8"?>
<p:tagLst xmlns:p="http://schemas.openxmlformats.org/presentationml/2006/main">
  <p:tag name="KSO_WM_UNIT_PLACING_PICTURE_USER_VIEWPORT" val="{&quot;height&quot;:5472,&quot;width&quot;:12120}"/>
</p:tagLst>
</file>

<file path=ppt/tags/tag6.xml><?xml version="1.0" encoding="utf-8"?>
<p:tagLst xmlns:p="http://schemas.openxmlformats.org/presentationml/2006/main">
  <p:tag name="KSO_WM_UNIT_PLACING_PICTURE_USER_VIEWPORT" val="{&quot;height&quot;:5472,&quot;width&quot;:12120}"/>
</p:tagLst>
</file>

<file path=ppt/tags/tag7.xml><?xml version="1.0" encoding="utf-8"?>
<p:tagLst xmlns:p="http://schemas.openxmlformats.org/presentationml/2006/main">
  <p:tag name="KSO_WM_UNIT_PLACING_PICTURE_USER_VIEWPORT" val="{&quot;height&quot;:5472,&quot;width&quot;:12120}"/>
</p:tagLst>
</file>

<file path=ppt/tags/tag8.xml><?xml version="1.0" encoding="utf-8"?>
<p:tagLst xmlns:p="http://schemas.openxmlformats.org/presentationml/2006/main">
  <p:tag name="KSO_WM_UNIT_PLACING_PICTURE_USER_VIEWPORT" val="{&quot;height&quot;:5472,&quot;width&quot;:12120}"/>
</p:tagLst>
</file>

<file path=ppt/tags/tag9.xml><?xml version="1.0" encoding="utf-8"?>
<p:tagLst xmlns:p="http://schemas.openxmlformats.org/presentationml/2006/main">
  <p:tag name="KSO_WM_UNIT_PLACING_PICTURE_USER_VIEWPORT" val="{&quot;height&quot;:5016,&quot;width&quot;:3168}"/>
</p:tagLst>
</file>

<file path=ppt/tags/tag10.xml><?xml version="1.0" encoding="utf-8"?>
<p:tagLst xmlns:p="http://schemas.openxmlformats.org/presentationml/2006/main">
  <p:tag name="KSO_WM_UNIT_PLACING_PICTURE_USER_VIEWPORT" val="{&quot;height&quot;:5016,&quot;width&quot;:3168}"/>
</p:tagLst>
</file>

<file path=ppt/tags/tag11.xml><?xml version="1.0" encoding="utf-8"?>
<p:tagLst xmlns:p="http://schemas.openxmlformats.org/presentationml/2006/main">
  <p:tag name="KSO_WM_UNIT_PLACING_PICTURE_USER_VIEWPORT" val="{&quot;height&quot;:5016,&quot;width&quot;:3168}"/>
</p:tagLst>
</file>

<file path=ppt/tags/tag12.xml><?xml version="1.0" encoding="utf-8"?>
<p:tagLst xmlns:p="http://schemas.openxmlformats.org/presentationml/2006/main">
  <p:tag name="KSO_WM_UNIT_PLACING_PICTURE_USER_VIEWPORT" val="{&quot;height&quot;:5016,&quot;width&quot;:3168}"/>
</p:tagLst>
</file>

<file path=ppt/tags/tag13.xml><?xml version="1.0" encoding="utf-8"?>
<p:tagLst xmlns:p="http://schemas.openxmlformats.org/presentationml/2006/main">
  <p:tag name="KSO_WM_UNIT_PLACING_PICTURE_USER_VIEWPORT" val="{&quot;height&quot;:5016,&quot;width&quot;:3168}"/>
</p:tagLst>
</file>

<file path=ppt/tags/tag14.xml><?xml version="1.0" encoding="utf-8"?>
<p:tagLst xmlns:p="http://schemas.openxmlformats.org/presentationml/2006/main">
  <p:tag name="KSO_WM_UNIT_PLACING_PICTURE_USER_VIEWPORT" val="{&quot;height&quot;:5016,&quot;width&quot;:3168}"/>
</p:tagLst>
</file>

<file path=ppt/tags/tag15.xml><?xml version="1.0" encoding="utf-8"?>
<p:tagLst xmlns:p="http://schemas.openxmlformats.org/presentationml/2006/main">
  <p:tag name="KSO_WM_UNIT_PLACING_PICTURE_USER_VIEWPORT" val="{&quot;height&quot;:5016,&quot;width&quot;:3168}"/>
</p:tagLst>
</file>

<file path=ppt/tags/tag16.xml><?xml version="1.0" encoding="utf-8"?>
<p:tagLst xmlns:p="http://schemas.openxmlformats.org/presentationml/2006/main">
  <p:tag name="KSO_WM_UNIT_PLACING_PICTURE_USER_VIEWPORT" val="{&quot;height&quot;:5016,&quot;width&quot;:3168}"/>
</p:tagLst>
</file>

<file path=ppt/tags/tag17.xml><?xml version="1.0" encoding="utf-8"?>
<p:tagLst xmlns:p="http://schemas.openxmlformats.org/presentationml/2006/main">
  <p:tag name="TABLE_ENDDRAG_ORIGIN_RECT" val="98*370"/>
  <p:tag name="TABLE_ENDDRAG_RECT" val="701*134*98*370"/>
</p:tagLst>
</file>

<file path=ppt/tags/tag18.xml><?xml version="1.0" encoding="utf-8"?>
<p:tagLst xmlns:p="http://schemas.openxmlformats.org/presentationml/2006/main">
  <p:tag name="TABLE_ENDDRAG_ORIGIN_RECT" val="98*370"/>
  <p:tag name="TABLE_ENDDRAG_RECT" val="701*134*98*370"/>
</p:tagLst>
</file>

<file path=ppt/tags/tag19.xml><?xml version="1.0" encoding="utf-8"?>
<p:tagLst xmlns:p="http://schemas.openxmlformats.org/presentationml/2006/main">
  <p:tag name="TABLE_ENDDRAG_ORIGIN_RECT" val="98*370"/>
  <p:tag name="TABLE_ENDDRAG_RECT" val="701*134*98*370"/>
</p:tagLst>
</file>

<file path=ppt/tags/tag20.xml><?xml version="1.0" encoding="utf-8"?>
<p:tagLst xmlns:p="http://schemas.openxmlformats.org/presentationml/2006/main">
  <p:tag name="TABLE_ENDDRAG_ORIGIN_RECT" val="98*370"/>
  <p:tag name="TABLE_ENDDRAG_RECT" val="701*134*98*370"/>
</p:tagLst>
</file>

<file path=ppt/tags/tag21.xml><?xml version="1.0" encoding="utf-8"?>
<p:tagLst xmlns:p="http://schemas.openxmlformats.org/presentationml/2006/main">
  <p:tag name="TABLE_ENDDRAG_ORIGIN_RECT" val="103*162"/>
  <p:tag name="TABLE_ENDDRAG_RECT" val="48*105*103*162"/>
</p:tagLst>
</file>

<file path=ppt/tags/tag22.xml><?xml version="1.0" encoding="utf-8"?>
<p:tagLst xmlns:p="http://schemas.openxmlformats.org/presentationml/2006/main">
  <p:tag name="TABLE_ENDDRAG_ORIGIN_RECT" val="103*162"/>
  <p:tag name="TABLE_ENDDRAG_RECT" val="48*105*103*162"/>
</p:tagLst>
</file>

<file path=ppt/tags/tag23.xml><?xml version="1.0" encoding="utf-8"?>
<p:tagLst xmlns:p="http://schemas.openxmlformats.org/presentationml/2006/main">
  <p:tag name="TABLE_ENDDRAG_ORIGIN_RECT" val="103*162"/>
  <p:tag name="TABLE_ENDDRAG_RECT" val="48*105*103*162"/>
</p:tagLst>
</file>

<file path=ppt/tags/tag24.xml><?xml version="1.0" encoding="utf-8"?>
<p:tagLst xmlns:p="http://schemas.openxmlformats.org/presentationml/2006/main">
  <p:tag name="TABLE_ENDDRAG_ORIGIN_RECT" val="103*162"/>
  <p:tag name="TABLE_ENDDRAG_RECT" val="48*105*103*162"/>
</p:tagLst>
</file>

<file path=ppt/tags/tag25.xml><?xml version="1.0" encoding="utf-8"?>
<p:tagLst xmlns:p="http://schemas.openxmlformats.org/presentationml/2006/main">
  <p:tag name="TABLE_ENDDRAG_ORIGIN_RECT" val="103*162"/>
  <p:tag name="TABLE_ENDDRAG_RECT" val="48*105*103*162"/>
</p:tagLst>
</file>

<file path=ppt/tags/tag26.xml><?xml version="1.0" encoding="utf-8"?>
<p:tagLst xmlns:p="http://schemas.openxmlformats.org/presentationml/2006/main">
  <p:tag name="TABLE_ENDDRAG_ORIGIN_RECT" val="103*162"/>
  <p:tag name="TABLE_ENDDRAG_RECT" val="48*105*103*162"/>
</p:tagLst>
</file>

<file path=ppt/tags/tag27.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28.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29.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30.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31.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32.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33.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34.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35.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36.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37.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38.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39.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40.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41.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42.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43.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44.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45.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46.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47.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48.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49.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50.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51.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52.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53.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54.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55.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56.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57.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58.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59.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60.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61.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62.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63.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64.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65.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66.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67.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68.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69.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70.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71.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72.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73.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74.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75.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76.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77.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78.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79.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80.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81.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82.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83.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84.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85.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86.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87.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88.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89.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90.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91.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92.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93.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94.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95.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96.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97.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98.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99.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100.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101.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102.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103.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104.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105.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106.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107.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108.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109.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110.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111.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112.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113.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114.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115.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116.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117.xml><?xml version="1.0" encoding="utf-8"?>
<p:tagLst xmlns:p="http://schemas.openxmlformats.org/presentationml/2006/main">
  <p:tag name="KSO_WM_UNIT_TABLE_BEAUTIFY" val="smartTable{99eec235-ab95-4238-b1f0-729193f5730f}"/>
  <p:tag name="TABLE_ENDDRAG_ORIGIN_RECT" val="144*183"/>
  <p:tag name="TABLE_ENDDRAG_RECT" val="732*140*144*183"/>
</p:tagLst>
</file>

<file path=ppt/tags/tag118.xml><?xml version="1.0" encoding="utf-8"?>
<p:tagLst xmlns:p="http://schemas.openxmlformats.org/presentationml/2006/main">
  <p:tag name="KSO_WM_UNIT_TABLE_BEAUTIFY" val="smartTable{3bcaf150-0f60-481e-91c9-a314b61b2418}"/>
  <p:tag name="TABLE_ENDDRAG_ORIGIN_RECT" val="144*183"/>
  <p:tag name="TABLE_ENDDRAG_RECT" val="732*140*144*183"/>
</p:tagLst>
</file>

<file path=ppt/tags/tag122.xml><?xml version="1.0" encoding="utf-8"?>
<p:tagLst xmlns:p="http://schemas.openxmlformats.org/presentationml/2006/main">
  <p:tag name="commondata" val="eyJoZGlkIjoiYmU4NDVlNjQ0YTVhMDZmOWY5ZTZhYmFiZDI5ZGRhZjUifQ=="/>
</p:tagLst>
</file>

<file path=ppt/theme/theme1.xml><?xml version="1.0" encoding="utf-8"?>
<a:theme xmlns:a="http://schemas.openxmlformats.org/drawingml/2006/main" name="Office Theme">
  <a:themeElements>
    <a:clrScheme name="Custom 4">
      <a:dk1>
        <a:sysClr val="windowText" lastClr="000000"/>
      </a:dk1>
      <a:lt1>
        <a:sysClr val="window" lastClr="FFFFFF"/>
      </a:lt1>
      <a:dk2>
        <a:srgbClr val="323232"/>
      </a:dk2>
      <a:lt2>
        <a:srgbClr val="E5C243"/>
      </a:lt2>
      <a:accent1>
        <a:srgbClr val="7A0450"/>
      </a:accent1>
      <a:accent2>
        <a:srgbClr val="D55816"/>
      </a:accent2>
      <a:accent3>
        <a:srgbClr val="E19825"/>
      </a:accent3>
      <a:accent4>
        <a:srgbClr val="EFE4DA"/>
      </a:accent4>
      <a:accent5>
        <a:srgbClr val="CFBDB5"/>
      </a:accent5>
      <a:accent6>
        <a:srgbClr val="B27D4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19.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120.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121.xml"/></Relationships>
</file>

<file path=customXml/item1.xml>��
</file>

<file path=customXml/item2.xml>��
</file>

<file path=customXml/item3.xml>��
</file>

<file path=customXml/itemProps119.xml><?xml version="1.0" encoding="utf-8"?>
<ds:datastoreItem xmlns:ds="http://schemas.openxmlformats.org/officeDocument/2006/customXml" ds:itemID="{DF0878CD-5836-4B51-858A-27D6A6A15FD7}">
  <ds:schemaRefs/>
</ds:datastoreItem>
</file>

<file path=customXml/itemProps120.xml><?xml version="1.0" encoding="utf-8"?>
<ds:datastoreItem xmlns:ds="http://schemas.openxmlformats.org/officeDocument/2006/customXml" ds:itemID="{13C8D502-307D-4486-AF90-161DB99CEAEC}">
  <ds:schemaRefs/>
</ds:datastoreItem>
</file>

<file path=customXml/itemProps121.xml><?xml version="1.0" encoding="utf-8"?>
<ds:datastoreItem xmlns:ds="http://schemas.openxmlformats.org/officeDocument/2006/customXml" ds:itemID="{480BD3FA-497B-4EB4-B409-BB906D151E91}">
  <ds:schemaRefs/>
</ds:datastoreItem>
</file>

<file path=docProps/app.xml><?xml version="1.0" encoding="utf-8"?>
<Properties xmlns="http://schemas.openxmlformats.org/officeDocument/2006/extended-properties" xmlns:vt="http://schemas.openxmlformats.org/officeDocument/2006/docPropsVTypes">
  <TotalTime>0</TotalTime>
  <Words>38644</Words>
  <Application>WPS 演示</Application>
  <PresentationFormat>Widescreen</PresentationFormat>
  <Paragraphs>5206</Paragraphs>
  <Slides>130</Slides>
  <Notes>78</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130</vt:i4>
      </vt:variant>
    </vt:vector>
  </HeadingPairs>
  <TitlesOfParts>
    <vt:vector size="145" baseType="lpstr">
      <vt:lpstr>Arial</vt:lpstr>
      <vt:lpstr>宋体</vt:lpstr>
      <vt:lpstr>Wingdings</vt:lpstr>
      <vt:lpstr>Calibri</vt:lpstr>
      <vt:lpstr>PMingLiU</vt:lpstr>
      <vt:lpstr>PMingLiU-ExtB</vt:lpstr>
      <vt:lpstr>微软雅黑</vt:lpstr>
      <vt:lpstr>Arial Unicode MS</vt:lpstr>
      <vt:lpstr>TimesNewRomanPS-BoldMT</vt:lpstr>
      <vt:lpstr>Segoe Print</vt:lpstr>
      <vt:lpstr>TimesNewRomanPSMT</vt:lpstr>
      <vt:lpstr>Times New Roman</vt:lpstr>
      <vt:lpstr>MinionPro-Regular</vt:lpstr>
      <vt:lpstr>LetterGothicStd</vt:lpstr>
      <vt:lpstr>Office Theme</vt:lpstr>
      <vt:lpstr>CS2115 Computer Organization 2023/2024 Sem A</vt:lpstr>
      <vt:lpstr>ISA</vt:lpstr>
      <vt:lpstr>Layers of a Computer</vt:lpstr>
      <vt:lpstr>ISA</vt:lpstr>
      <vt:lpstr>RISC and CISC</vt:lpstr>
      <vt:lpstr>Programming a Processor</vt:lpstr>
      <vt:lpstr>Walking through Program Execution</vt:lpstr>
      <vt:lpstr>Walking through Program Execution</vt:lpstr>
      <vt:lpstr>Walking through Program Execution</vt:lpstr>
      <vt:lpstr>Walking through Program Execution</vt:lpstr>
      <vt:lpstr>Walking through Program Execution</vt:lpstr>
      <vt:lpstr>Walking through Program Execution</vt:lpstr>
      <vt:lpstr>Walking through Program Execution</vt:lpstr>
      <vt:lpstr>MIPS</vt:lpstr>
      <vt:lpstr>MIPS Registers</vt:lpstr>
      <vt:lpstr>Memory and Register</vt:lpstr>
      <vt:lpstr>Memory and Register</vt:lpstr>
      <vt:lpstr>Memory and Register</vt:lpstr>
      <vt:lpstr>Memory and Register</vt:lpstr>
      <vt:lpstr>Memory and Register</vt:lpstr>
      <vt:lpstr>Memory and Register</vt:lpstr>
      <vt:lpstr>Memory and Register</vt:lpstr>
      <vt:lpstr>Memory and Register</vt:lpstr>
      <vt:lpstr>Memory and Register</vt:lpstr>
      <vt:lpstr>Memory Organization</vt:lpstr>
      <vt:lpstr>Memory Organization</vt:lpstr>
      <vt:lpstr>Memory Organization</vt:lpstr>
      <vt:lpstr>Memory Organization</vt:lpstr>
      <vt:lpstr>Memory Organization</vt:lpstr>
      <vt:lpstr>Viewing Memory as Bytes or Words</vt:lpstr>
      <vt:lpstr>Viewing Memory as Bytes or Words</vt:lpstr>
      <vt:lpstr>Viewing Memory as Bytes or Words</vt:lpstr>
      <vt:lpstr>Viewing Memory as Bytes or Words</vt:lpstr>
      <vt:lpstr>Viewing Memory as Bytes or Words</vt:lpstr>
      <vt:lpstr>Viewing Memory as Bytes or Words</vt:lpstr>
      <vt:lpstr>Big- and Little-Endian Addressing</vt:lpstr>
      <vt:lpstr>Access alignment</vt:lpstr>
      <vt:lpstr>MIPS Instructions</vt:lpstr>
      <vt:lpstr>MIPS Instructions</vt:lpstr>
      <vt:lpstr>MIPS Instructions</vt:lpstr>
      <vt:lpstr>MIPS Instructions</vt:lpstr>
      <vt:lpstr>Symbols</vt:lpstr>
      <vt:lpstr>MIPS Directives</vt:lpstr>
      <vt:lpstr>Labels</vt:lpstr>
      <vt:lpstr>MIPS Instruction Set</vt:lpstr>
      <vt:lpstr>MIPS Instruction Set</vt:lpstr>
      <vt:lpstr>MIPS Instruction Set</vt:lpstr>
      <vt:lpstr>Data Operation Instructions</vt:lpstr>
      <vt:lpstr>Immediate Number</vt:lpstr>
      <vt:lpstr>Register Zero</vt:lpstr>
      <vt:lpstr>Multiplication and Division</vt:lpstr>
      <vt:lpstr>Multiplication and Division</vt:lpstr>
      <vt:lpstr>Shifts</vt:lpstr>
      <vt:lpstr>Move</vt:lpstr>
      <vt:lpstr>Some Data Operation Instruction</vt:lpstr>
      <vt:lpstr>Data Operations in Details</vt:lpstr>
      <vt:lpstr>Data Operations in Details</vt:lpstr>
      <vt:lpstr>Data Operations in Details</vt:lpstr>
      <vt:lpstr>Data Operations in Details</vt:lpstr>
      <vt:lpstr>Data Operations</vt:lpstr>
      <vt:lpstr>Data Operations</vt:lpstr>
      <vt:lpstr>Add/Sub Example</vt:lpstr>
      <vt:lpstr>Add/Sub Example</vt:lpstr>
      <vt:lpstr>Add/Sub Example</vt:lpstr>
      <vt:lpstr>Add/Sub Example</vt:lpstr>
      <vt:lpstr>Add/Sub Example</vt:lpstr>
      <vt:lpstr>Add/Sub Example</vt:lpstr>
      <vt:lpstr>Add/Sub Example</vt:lpstr>
      <vt:lpstr>Add/Sub Example</vt:lpstr>
      <vt:lpstr>Add/Sub Example</vt:lpstr>
      <vt:lpstr>Add/Sub Example</vt:lpstr>
      <vt:lpstr>Add/Sub Example</vt:lpstr>
      <vt:lpstr>Question: Incrementing the PC</vt:lpstr>
      <vt:lpstr>Question: Incrementing the PC</vt:lpstr>
      <vt:lpstr>Question: Incrementing the PC</vt:lpstr>
      <vt:lpstr>Question: Incrementing the PC</vt:lpstr>
      <vt:lpstr>Question: Incrementing the PC</vt:lpstr>
      <vt:lpstr>Question: Controlling The Register File</vt:lpstr>
      <vt:lpstr>Question: Controlling The Register File</vt:lpstr>
      <vt:lpstr>Question: Controlling The Register File</vt:lpstr>
      <vt:lpstr>MIPS Instruction Set</vt:lpstr>
      <vt:lpstr>Data Transfer Instructions</vt:lpstr>
      <vt:lpstr>Load and Store</vt:lpstr>
      <vt:lpstr>Load Immediate and Address</vt:lpstr>
      <vt:lpstr>Data Transfers</vt:lpstr>
      <vt:lpstr>Data Transfers</vt:lpstr>
      <vt:lpstr>Data Transfers</vt:lpstr>
      <vt:lpstr>Data Transfers</vt:lpstr>
      <vt:lpstr>Data Transfers</vt:lpstr>
      <vt:lpstr>Data Transfers</vt:lpstr>
      <vt:lpstr>Data Transfers</vt:lpstr>
      <vt:lpstr>Load Word</vt:lpstr>
      <vt:lpstr>Load Word</vt:lpstr>
      <vt:lpstr>Load Word</vt:lpstr>
      <vt:lpstr>Load Word</vt:lpstr>
      <vt:lpstr>Load Word</vt:lpstr>
      <vt:lpstr>Load Word</vt:lpstr>
      <vt:lpstr>Load Word</vt:lpstr>
      <vt:lpstr>Load Word with Offset</vt:lpstr>
      <vt:lpstr>Load Word with Offset</vt:lpstr>
      <vt:lpstr>Load Word with Offset</vt:lpstr>
      <vt:lpstr>Load Word with Offset</vt:lpstr>
      <vt:lpstr>Store Word</vt:lpstr>
      <vt:lpstr>Store Word</vt:lpstr>
      <vt:lpstr>Store Word</vt:lpstr>
      <vt:lpstr>MIPS Instruction Set</vt:lpstr>
      <vt:lpstr>C Decisions: IF Statements</vt:lpstr>
      <vt:lpstr>Conditional Branch</vt:lpstr>
      <vt:lpstr>Conditional Branch</vt:lpstr>
      <vt:lpstr>Set on Less Than</vt:lpstr>
      <vt:lpstr>Unconditional Jump</vt:lpstr>
      <vt:lpstr>Control Instructions: Example </vt:lpstr>
      <vt:lpstr>Loop</vt:lpstr>
      <vt:lpstr>Procedure (Function)</vt:lpstr>
      <vt:lpstr>Procedure Call Instructions</vt:lpstr>
      <vt:lpstr>Procedure Call Instructions</vt:lpstr>
      <vt:lpstr>MIPS Pseudo-Instructions</vt:lpstr>
      <vt:lpstr>MIPS Pseudo-Instructions</vt:lpstr>
      <vt:lpstr>MIPS Pseudo-Instructions</vt:lpstr>
      <vt:lpstr>System Calls</vt:lpstr>
      <vt:lpstr>System Calls Table</vt:lpstr>
      <vt:lpstr>System Calls Table</vt:lpstr>
      <vt:lpstr>Exampe</vt:lpstr>
      <vt:lpstr>Example</vt:lpstr>
      <vt:lpstr>Example</vt:lpstr>
      <vt:lpstr>Example</vt:lpstr>
      <vt:lpstr>Example</vt:lpstr>
      <vt:lpstr>Midterm</vt:lpstr>
      <vt:lpstr>Midterm</vt:lpstr>
      <vt:lpstr>Midterm</vt:lpstr>
    </vt:vector>
  </TitlesOfParts>
  <Company>City University of Hong Kong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CPRO</dc:creator>
  <cp:lastModifiedBy>刘恒澈</cp:lastModifiedBy>
  <cp:revision>722</cp:revision>
  <cp:lastPrinted>2014-05-21T09:26:00Z</cp:lastPrinted>
  <dcterms:created xsi:type="dcterms:W3CDTF">2010-09-21T06:40:00Z</dcterms:created>
  <dcterms:modified xsi:type="dcterms:W3CDTF">2023-12-10T14:42:22Z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0x01010006CB6D0143447345BC01F94D064BC753</vt:lpwstr>
  </property>
  <property fmtid="{D5CDD505-2E9C-101B-9397-08002B2CF9AE}" pid="3" name="ICV">
    <vt:lpwstr>1EF1D786C8C84B3793B0231C85418475_12</vt:lpwstr>
  </property>
  <property fmtid="{D5CDD505-2E9C-101B-9397-08002B2CF9AE}" pid="4" name="KSOProductBuildVer">
    <vt:lpwstr>2052-12.1.0.16120</vt:lpwstr>
  </property>
</Properties>
</file>