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4" r:id="rId3"/>
    <p:sldId id="272" r:id="rId4"/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62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16" y="9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79A02-14DB-49C0-B21B-574EC137DF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452EB-7BE3-417C-B3CE-4F1643BDC8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999014-2826-4927-B5C7-D4582D224C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FBC3F8-BAE8-446F-A2CF-85BEAC4B9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571E5-BE01-4DA9-BDFF-2797B6C74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2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7ED9D-BEAE-40AE-9F12-84D883812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5CEC2-82F2-4B62-B43C-357DFE360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35C81-0D72-4612-8C12-69193FF1C4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C93655-3BCA-4550-84D7-114551605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FBB2E9-1D37-43F8-8508-544B4F523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962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B145-D278-436F-80DF-8307FB27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0116E1-F8D8-418C-839C-0F745AD92C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FF6072-2B71-466A-A9B7-1F0B5AC46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12413F-168D-4309-A0C2-434A7F110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6BB225-1446-4F56-8961-B6D4443D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684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8BAC-AF33-4650-A7FB-98E3C31CD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BE36F-CDAE-4B9B-8894-B7E78301A6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A4F412-3AC7-4A12-9A35-7E9D0EC5C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EED19-FFBD-48B7-BB63-1890B7217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8BDF89-935D-4869-B0BA-7D3A9BD6A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4FA061-2522-4D23-BFED-FB580F0D2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5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BB881C-9EC2-4F37-A508-9A637B4171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E7B34-DAAC-409B-A0E6-83F83E79DF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8E862-970A-41DA-976A-407E4C2995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9B8849-28CB-4E2C-99F4-CCFA88E5F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292F8C-BFC6-4255-9240-E059C382B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08AAC2-93DB-454D-89A6-8142ED6A6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D529AE-AE0A-4F18-B685-970C8F6F5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B73BCF-B903-485C-9ABF-5C495984C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44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D471C-BF37-46B7-8275-8C681239C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20B461-42D3-4193-A5D5-1C65DDCFC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E9676F-C943-46C4-8EC7-4BF3579E3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3B3441-5C0E-47C8-A024-313495A0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56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8F0D65F-C8F5-4D22-9C6D-AF67D8B4D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BA0D24-51AF-4C72-A668-782BECC3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910EF1-66D1-48BB-B7D0-993FC0E16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661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017E9-72C8-407E-AD7A-1CB3F7595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8CBC71-2A6D-4A5A-91F2-DA4B36D70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444EE-D9C7-49D0-A417-356C3100A8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69D0A-8C00-4417-B40E-B2C01B24F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99604-D3ED-47DF-9C18-97EAA0E26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34A2A9-490E-446E-BD7A-04C46F19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48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B1F10-E040-4AA8-A70B-6D140280A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163551-CC6E-4F19-AA37-ED653B355A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1C689F-A66B-41E3-9147-98B8BA4BC8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4EC62E-345B-4CD2-9E47-CCF98A45F6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0858C-C603-4153-BB4E-B684240FC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B7618-6797-4A6C-8EAF-ADDD89559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885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3F594-CC18-439A-AC83-05BB18742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CE780D-6E08-4072-823C-A2B086D8C0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1170B1-415F-4618-BA18-ABCB1ECFC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7C3DEF-E775-431F-B356-6A2EB9F98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48C413-8D45-4ECE-8C43-F840808B6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122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45155E-0771-4F7E-9CE1-D238727B86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EDD591-2EE6-4742-AAE9-0D64CA847B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49254-151F-4A51-B708-AF4252995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31DFE-D64B-4968-B1D6-C92D64BFA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64E7D-AFF9-4AEA-B523-D4A9BD886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34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DC1764-A158-42DF-A0E7-587C1C39C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4AD1C5-E107-4509-99B5-59D84559EC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A5C6A-9F04-4F21-B731-0206CEBBF7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ED26D-80FF-4450-8281-F212104FF33A}" type="datetimeFigureOut">
              <a:rPr lang="en-US" smtClean="0"/>
              <a:t>2/29/24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4E4437-6AE6-48F8-8E93-38FB7396B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012B7-2CD4-4A6F-957E-351B5A2008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C58A27-C26E-4891-A99B-4668EA86DD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01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27399-FDFE-4C9A-93AA-AA83BEDF79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655762"/>
          </a:xfrm>
        </p:spPr>
        <p:txBody>
          <a:bodyPr>
            <a:normAutofit/>
          </a:bodyPr>
          <a:lstStyle/>
          <a:p>
            <a:r>
              <a:rPr lang="en-US" sz="4800" b="1" dirty="0"/>
              <a:t>EE3121 Diff Equations for EE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6D2E6E-26A9-4540-B557-E5353E54DE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CHUN, Young Jin</a:t>
            </a:r>
          </a:p>
          <a:p>
            <a:endParaRPr lang="en-US" dirty="0"/>
          </a:p>
          <a:p>
            <a:r>
              <a:rPr lang="en-US" dirty="0"/>
              <a:t>Week 6. Higher Order Differential Equation</a:t>
            </a:r>
          </a:p>
        </p:txBody>
      </p:sp>
    </p:spTree>
    <p:extLst>
      <p:ext uri="{BB962C8B-B14F-4D97-AF65-F5344CB8AC3E}">
        <p14:creationId xmlns:p14="http://schemas.microsoft.com/office/powerpoint/2010/main" val="3943341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4CACF-271C-4C01-9DD5-A550BFC9E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67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Solving Ordinary, Second-order, linear 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597218-1740-8AE4-787C-5CE065882C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9323" y="2681093"/>
            <a:ext cx="5092337" cy="3139321"/>
          </a:xfrm>
        </p:spPr>
        <p:txBody>
          <a:bodyPr>
            <a:normAutofit/>
          </a:bodyPr>
          <a:lstStyle/>
          <a:p>
            <a:r>
              <a:rPr lang="en-US" sz="2200" dirty="0"/>
              <a:t>Constant-coefficient, homogeneous DE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>
                <a:solidFill>
                  <a:srgbClr val="FF0000"/>
                </a:solidFill>
              </a:rPr>
              <a:t>Use characteristic equation</a:t>
            </a:r>
          </a:p>
          <a:p>
            <a:endParaRPr lang="en-US" sz="2200" dirty="0"/>
          </a:p>
          <a:p>
            <a:r>
              <a:rPr lang="en-US" sz="2200" dirty="0"/>
              <a:t>Constant-coefficient, inhomogeneous DE</a:t>
            </a:r>
          </a:p>
          <a:p>
            <a:pPr lvl="1"/>
            <a:endParaRPr lang="en-US" sz="2200" dirty="0"/>
          </a:p>
          <a:p>
            <a:pPr lvl="1"/>
            <a:r>
              <a:rPr lang="en-US" sz="2200" dirty="0">
                <a:solidFill>
                  <a:srgbClr val="FF0000"/>
                </a:solidFill>
              </a:rPr>
              <a:t>Undetermined Coefficients </a:t>
            </a:r>
          </a:p>
          <a:p>
            <a:pPr lvl="1"/>
            <a:r>
              <a:rPr lang="en-US" sz="2200" dirty="0">
                <a:solidFill>
                  <a:srgbClr val="FF0000"/>
                </a:solidFill>
              </a:rPr>
              <a:t>Variation of Parameters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9001867-F02E-49AB-EC80-3DC945566830}"/>
              </a:ext>
            </a:extLst>
          </p:cNvPr>
          <p:cNvSpPr txBox="1"/>
          <p:nvPr/>
        </p:nvSpPr>
        <p:spPr>
          <a:xfrm>
            <a:off x="6240963" y="2681093"/>
            <a:ext cx="5092335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Variable-coefficient, homogeneous 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Special Case: Euler-Cauchy 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Variable-coefficient, inhomogeneous 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Variation of Parameters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0000"/>
                </a:solidFill>
              </a:rPr>
              <a:t>Series Solution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FD2925D-2026-1502-0A2D-F52164D93CA3}"/>
              </a:ext>
            </a:extLst>
          </p:cNvPr>
          <p:cNvSpPr/>
          <p:nvPr/>
        </p:nvSpPr>
        <p:spPr>
          <a:xfrm>
            <a:off x="619580" y="2524975"/>
            <a:ext cx="5416731" cy="1483200"/>
          </a:xfrm>
          <a:prstGeom prst="round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3624286-F740-1337-7C72-A07167AA3834}"/>
              </a:ext>
            </a:extLst>
          </p:cNvPr>
          <p:cNvSpPr/>
          <p:nvPr/>
        </p:nvSpPr>
        <p:spPr>
          <a:xfrm>
            <a:off x="577125" y="4172694"/>
            <a:ext cx="5416731" cy="1803838"/>
          </a:xfrm>
          <a:prstGeom prst="round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BDDDC39-38A0-7674-3542-E326E9DBA32D}"/>
              </a:ext>
            </a:extLst>
          </p:cNvPr>
          <p:cNvSpPr/>
          <p:nvPr/>
        </p:nvSpPr>
        <p:spPr>
          <a:xfrm>
            <a:off x="6156054" y="2524975"/>
            <a:ext cx="5416731" cy="1483200"/>
          </a:xfrm>
          <a:prstGeom prst="round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A161EEBA-B3C4-2E5A-9B08-8B4CF00ABD88}"/>
              </a:ext>
            </a:extLst>
          </p:cNvPr>
          <p:cNvSpPr/>
          <p:nvPr/>
        </p:nvSpPr>
        <p:spPr>
          <a:xfrm>
            <a:off x="6156053" y="4172694"/>
            <a:ext cx="5416731" cy="1803838"/>
          </a:xfrm>
          <a:prstGeom prst="round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A black text with a plus and q&#10;&#10;Description automatically generated">
            <a:extLst>
              <a:ext uri="{FF2B5EF4-FFF2-40B4-BE49-F238E27FC236}">
                <a16:creationId xmlns:a16="http://schemas.microsoft.com/office/drawing/2014/main" id="{8DB67066-B5C3-4507-C776-7595A02FE0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832" y="1206852"/>
            <a:ext cx="5092335" cy="9279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43723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D271B-4DE3-DEED-406B-4DC7644AD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6543"/>
          </a:xfrm>
        </p:spPr>
        <p:txBody>
          <a:bodyPr>
            <a:normAutofit/>
          </a:bodyPr>
          <a:lstStyle/>
          <a:p>
            <a:r>
              <a:rPr lang="en-US" sz="3200" b="1" u="sng" dirty="0"/>
              <a:t>Euler-Cauchy DE</a:t>
            </a:r>
            <a:r>
              <a:rPr lang="en-US" sz="3200" b="1" dirty="0"/>
              <a:t> (PP230 in the text)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B617B-F02D-E3C7-20A5-77BE7467DCF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82029"/>
                <a:ext cx="10515600" cy="4994934"/>
              </a:xfrm>
            </p:spPr>
            <p:txBody>
              <a:bodyPr/>
              <a:lstStyle/>
              <a:p>
                <a:r>
                  <a:rPr lang="en-US" dirty="0"/>
                  <a:t>Variable-coefficient, homogeneous DE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There are two methods to solve it</a:t>
                </a:r>
              </a:p>
              <a:p>
                <a:endParaRPr lang="en-US" dirty="0"/>
              </a:p>
              <a:p>
                <a:pPr lvl="1"/>
                <a:r>
                  <a:rPr lang="en-US" sz="2800" dirty="0"/>
                  <a:t>Method 1:  Try </a:t>
                </a:r>
              </a:p>
              <a:p>
                <a:pPr lvl="1"/>
                <a:endParaRPr lang="en-US" sz="2800" dirty="0"/>
              </a:p>
              <a:p>
                <a:pPr lvl="1"/>
                <a:r>
                  <a:rPr lang="en-US" sz="2800" dirty="0"/>
                  <a:t>Method 2:  Substitute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800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3B617B-F02D-E3C7-20A5-77BE7467DCF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82029"/>
                <a:ext cx="10515600" cy="4994934"/>
              </a:xfrm>
              <a:blipFill>
                <a:blip r:embed="rId2"/>
                <a:stretch>
                  <a:fillRect l="-1086" t="-22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9C09BD9F-CDD9-6250-B399-9905833449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411" y="1806993"/>
            <a:ext cx="6157177" cy="1033888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0E9DC4-604B-042D-763C-A3575ADF0B23}"/>
                  </a:ext>
                </a:extLst>
              </p:cNvPr>
              <p:cNvSpPr txBox="1"/>
              <p:nvPr/>
            </p:nvSpPr>
            <p:spPr>
              <a:xfrm>
                <a:off x="3669786" y="4095179"/>
                <a:ext cx="242621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</a:rPr>
                        <m:t>𝑦</m:t>
                      </m:r>
                      <m:d>
                        <m:d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2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0E9DC4-604B-042D-763C-A3575ADF0B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786" y="4095179"/>
                <a:ext cx="2426213" cy="492443"/>
              </a:xfrm>
              <a:prstGeom prst="rect">
                <a:avLst/>
              </a:prstGeom>
              <a:blipFill>
                <a:blip r:embed="rId4"/>
                <a:stretch>
                  <a:fillRect b="-2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646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32B00-B15A-2C17-B242-0B661DFC4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71577"/>
          </a:xfrm>
        </p:spPr>
        <p:txBody>
          <a:bodyPr>
            <a:normAutofit/>
          </a:bodyPr>
          <a:lstStyle/>
          <a:p>
            <a:r>
              <a:rPr lang="en-US" sz="3200" dirty="0"/>
              <a:t>Examples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AFDF6B-0273-9633-C8C3-BC4F49DFBED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70878"/>
                <a:ext cx="10515600" cy="500608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Q1.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Q2.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9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Q3.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10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Q4. Solve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func>
                      <m:func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b="0" i="0" dirty="0" smtClean="0">
                            <a:latin typeface="Cambria Math" panose="02040503050406030204" pitchFamily="18" charset="0"/>
                          </a:rPr>
                          <m:t>ln</m:t>
                        </m:r>
                      </m:fName>
                      <m:e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en-US" dirty="0"/>
                  <a:t>      (Textbook Ex 5.5.6, PP231)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AFDF6B-0273-9633-C8C3-BC4F49DFBED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70878"/>
                <a:ext cx="10515600" cy="5006085"/>
              </a:xfrm>
              <a:blipFill>
                <a:blip r:embed="rId2"/>
                <a:stretch>
                  <a:fillRect l="-1086" t="-27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39599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1248</TotalTime>
  <Words>153</Words>
  <Application>Microsoft Macintosh PowerPoint</Application>
  <PresentationFormat>Widescreen</PresentationFormat>
  <Paragraphs>47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EE3121 Diff Equations for EE</vt:lpstr>
      <vt:lpstr>Solving Ordinary, Second-order, linear DE</vt:lpstr>
      <vt:lpstr>Euler-Cauchy DE (PP230 in the text)</vt:lpstr>
      <vt:lpstr>Examples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EE3121 Diff Equations for EE</dc:title>
  <dc:creator>Dr. CHUN Young Jin</dc:creator>
  <cp:lastModifiedBy>Prof. CHUN Young Jin</cp:lastModifiedBy>
  <cp:revision>22</cp:revision>
  <dcterms:created xsi:type="dcterms:W3CDTF">2024-01-19T00:06:34Z</dcterms:created>
  <dcterms:modified xsi:type="dcterms:W3CDTF">2024-03-01T00:12:44Z</dcterms:modified>
</cp:coreProperties>
</file>