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31"/>
  </p:notesMasterIdLst>
  <p:handoutMasterIdLst>
    <p:handoutMasterId r:id="rId32"/>
  </p:handoutMasterIdLst>
  <p:sldIdLst>
    <p:sldId id="373" r:id="rId2"/>
    <p:sldId id="367" r:id="rId3"/>
    <p:sldId id="419" r:id="rId4"/>
    <p:sldId id="379" r:id="rId5"/>
    <p:sldId id="380" r:id="rId6"/>
    <p:sldId id="382" r:id="rId7"/>
    <p:sldId id="383" r:id="rId8"/>
    <p:sldId id="384" r:id="rId9"/>
    <p:sldId id="369" r:id="rId10"/>
    <p:sldId id="387" r:id="rId11"/>
    <p:sldId id="388" r:id="rId12"/>
    <p:sldId id="429" r:id="rId13"/>
    <p:sldId id="430" r:id="rId14"/>
    <p:sldId id="392" r:id="rId15"/>
    <p:sldId id="393" r:id="rId16"/>
    <p:sldId id="394" r:id="rId17"/>
    <p:sldId id="395" r:id="rId18"/>
    <p:sldId id="396" r:id="rId19"/>
    <p:sldId id="397" r:id="rId20"/>
    <p:sldId id="398" r:id="rId21"/>
    <p:sldId id="399" r:id="rId22"/>
    <p:sldId id="400" r:id="rId23"/>
    <p:sldId id="426" r:id="rId24"/>
    <p:sldId id="425" r:id="rId25"/>
    <p:sldId id="403" r:id="rId26"/>
    <p:sldId id="427" r:id="rId27"/>
    <p:sldId id="370" r:id="rId28"/>
    <p:sldId id="421" r:id="rId29"/>
    <p:sldId id="420" r:id="rId30"/>
  </p:sldIdLst>
  <p:sldSz cx="9902825" cy="6858000"/>
  <p:notesSz cx="9928225" cy="6797675"/>
  <p:kinsoku lang="zh-TW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-10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99"/>
    <a:srgbClr val="0033CC"/>
    <a:srgbClr val="FF3300"/>
    <a:srgbClr val="FF66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89" autoAdjust="0"/>
    <p:restoredTop sz="87717" autoAdjust="0"/>
  </p:normalViewPr>
  <p:slideViewPr>
    <p:cSldViewPr>
      <p:cViewPr varScale="1">
        <p:scale>
          <a:sx n="78" d="100"/>
          <a:sy n="78" d="100"/>
        </p:scale>
        <p:origin x="244" y="56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986" y="-82"/>
      </p:cViewPr>
      <p:guideLst>
        <p:guide orient="horz" pos="2141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9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213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33725" y="515938"/>
            <a:ext cx="3660775" cy="253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861827" y="3348092"/>
            <a:ext cx="1822472" cy="26907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446" tIns="46223" rIns="92446" bIns="46223" anchor="ctr"/>
          <a:lstStyle/>
          <a:p>
            <a:endParaRPr lang="en-US"/>
          </a:p>
        </p:txBody>
      </p:sp>
      <p:sp useBgFill="1">
        <p:nvSpPr>
          <p:cNvPr id="33796" name="Rectangle 4"/>
          <p:cNvSpPr>
            <a:spLocks noChangeArrowheads="1"/>
          </p:cNvSpPr>
          <p:nvPr/>
        </p:nvSpPr>
        <p:spPr bwMode="auto">
          <a:xfrm>
            <a:off x="1436099" y="3433064"/>
            <a:ext cx="745168" cy="245759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2593" tIns="25679" rIns="62593" bIns="25679">
            <a:spAutoFit/>
          </a:bodyPr>
          <a:lstStyle/>
          <a:p>
            <a:pPr defTabSz="905199">
              <a:lnSpc>
                <a:spcPct val="90000"/>
              </a:lnSpc>
              <a:spcBef>
                <a:spcPct val="0"/>
              </a:spcBef>
            </a:pPr>
            <a:r>
              <a:rPr lang="en-US" altLang="zh-TW" sz="1400">
                <a:latin typeface="Arial" charset="0"/>
              </a:rPr>
              <a:t>NOTES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56108" y="3179329"/>
            <a:ext cx="8199979" cy="31238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446" tIns="46223" rIns="92446" bIns="46223" anchor="ctr"/>
          <a:lstStyle/>
          <a:p>
            <a:endParaRPr lang="en-US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714246" y="328083"/>
            <a:ext cx="1136300" cy="19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2593" tIns="25679" rIns="62593" bIns="25679">
            <a:spAutoFit/>
          </a:bodyPr>
          <a:lstStyle/>
          <a:p>
            <a:pPr defTabSz="905199">
              <a:lnSpc>
                <a:spcPct val="102000"/>
              </a:lnSpc>
              <a:spcBef>
                <a:spcPct val="0"/>
              </a:spcBef>
            </a:pPr>
            <a:r>
              <a:rPr lang="en-US" altLang="zh-TW" sz="900"/>
              <a:t>CPSC 613,  Fall 1991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5938550" y="348145"/>
            <a:ext cx="211435" cy="113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446" tIns="46223" rIns="92446" bIns="46223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260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3968" y="3229361"/>
            <a:ext cx="7942579" cy="305872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Many Computer algorithm</a:t>
            </a:r>
            <a:r>
              <a:rPr lang="en-US" baseline="0" dirty="0"/>
              <a:t>s </a:t>
            </a:r>
          </a:p>
          <a:p>
            <a:r>
              <a:rPr lang="en-US" baseline="0" dirty="0"/>
              <a:t>But 3 Basic Techniques. </a:t>
            </a:r>
          </a:p>
          <a:p>
            <a:r>
              <a:rPr lang="en-US" baseline="0" dirty="0"/>
              <a:t> </a:t>
            </a:r>
          </a:p>
          <a:p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74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50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r>
              <a:rPr lang="en-US"/>
              <a:t>Activity selection = interval scheduling</a:t>
            </a:r>
          </a:p>
          <a:p>
            <a:r>
              <a:rPr lang="en-US"/>
              <a:t>OPT = B, E, H</a:t>
            </a:r>
          </a:p>
          <a:p>
            <a:r>
              <a:rPr lang="en-US"/>
              <a:t>Note: smallest job (C) is not in any optimal solution, job that starts first (A) is not in any optimal solution.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50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962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836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3725" y="515938"/>
            <a:ext cx="3660775" cy="2535237"/>
          </a:xfrm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259" y="3229743"/>
            <a:ext cx="7275711" cy="3057570"/>
          </a:xfrm>
          <a:prstGeom prst="rect">
            <a:avLst/>
          </a:prstGeom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390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3725" y="515938"/>
            <a:ext cx="3660775" cy="2535237"/>
          </a:xfrm>
          <a:ln/>
        </p:spPr>
      </p:sp>
      <p:sp>
        <p:nvSpPr>
          <p:cNvPr id="74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259" y="3229743"/>
            <a:ext cx="7275711" cy="3057570"/>
          </a:xfrm>
          <a:prstGeom prst="rect">
            <a:avLst/>
          </a:prstGeom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92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3725" y="515938"/>
            <a:ext cx="3660775" cy="2535237"/>
          </a:xfrm>
          <a:ln/>
        </p:spPr>
      </p:sp>
      <p:sp>
        <p:nvSpPr>
          <p:cNvPr id="74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259" y="3229743"/>
            <a:ext cx="7275711" cy="3057570"/>
          </a:xfrm>
          <a:prstGeom prst="rect">
            <a:avLst/>
          </a:prstGeom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57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3725" y="515938"/>
            <a:ext cx="3660775" cy="2535237"/>
          </a:xfrm>
          <a:ln/>
        </p:spPr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259" y="3229743"/>
            <a:ext cx="7275711" cy="3057570"/>
          </a:xfrm>
          <a:prstGeom prst="rect">
            <a:avLst/>
          </a:prstGeom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68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3725" y="515938"/>
            <a:ext cx="3660775" cy="2535237"/>
          </a:xfrm>
          <a:ln/>
        </p:spPr>
      </p:sp>
      <p:sp>
        <p:nvSpPr>
          <p:cNvPr id="75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259" y="3229743"/>
            <a:ext cx="7275711" cy="3057570"/>
          </a:xfrm>
          <a:prstGeom prst="rect">
            <a:avLst/>
          </a:prstGeom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5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3725" y="515938"/>
            <a:ext cx="3660775" cy="2535237"/>
          </a:xfrm>
          <a:ln/>
        </p:spPr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259" y="3229743"/>
            <a:ext cx="7275711" cy="3057570"/>
          </a:xfrm>
          <a:prstGeom prst="rect">
            <a:avLst/>
          </a:prstGeom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9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3725" y="515938"/>
            <a:ext cx="3660775" cy="2535237"/>
          </a:xfrm>
          <a:ln/>
        </p:spPr>
      </p:sp>
      <p:sp>
        <p:nvSpPr>
          <p:cNvPr id="75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259" y="3229743"/>
            <a:ext cx="7275711" cy="3057570"/>
          </a:xfrm>
          <a:prstGeom prst="rect">
            <a:avLst/>
          </a:prstGeom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96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3725" y="515938"/>
            <a:ext cx="3660775" cy="2535237"/>
          </a:xfrm>
          <a:ln/>
        </p:spPr>
      </p:sp>
      <p:sp>
        <p:nvSpPr>
          <p:cNvPr id="75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6259" y="3229743"/>
            <a:ext cx="7275711" cy="3057570"/>
          </a:xfrm>
          <a:prstGeom prst="rect">
            <a:avLst/>
          </a:prstGeom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387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31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9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20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99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08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7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122613" y="509588"/>
            <a:ext cx="3683000" cy="25495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6259" y="3228205"/>
            <a:ext cx="7275711" cy="305910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446" tIns="46223" rIns="92446" bIns="46223"/>
          <a:lstStyle/>
          <a:p>
            <a:r>
              <a:rPr lang="en-US"/>
              <a:t>myopic</a:t>
            </a:r>
          </a:p>
          <a:p>
            <a:r>
              <a:rPr lang="en-US"/>
              <a:t>greed: "at every iteration, the algorithm chooses the best morsel it can swallow, without worrying about the future"</a:t>
            </a:r>
          </a:p>
          <a:p>
            <a:r>
              <a:rPr lang="en-US"/>
              <a:t>Objective function.  Does not explicitly appear in greedy algorithm!</a:t>
            </a:r>
          </a:p>
          <a:p>
            <a:r>
              <a:rPr lang="en-US"/>
              <a:t>Hard, if not impossible, to precisely define "greedy algorithm."</a:t>
            </a:r>
          </a:p>
        </p:txBody>
      </p:sp>
    </p:spTree>
    <p:extLst>
      <p:ext uri="{BB962C8B-B14F-4D97-AF65-F5344CB8AC3E}">
        <p14:creationId xmlns:p14="http://schemas.microsoft.com/office/powerpoint/2010/main" val="240659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2130428"/>
            <a:ext cx="84174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424" y="3886200"/>
            <a:ext cx="69319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7AA369-F431-4448-9007-86E39AE06E27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DENG Xiaotie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5D1125-4B9F-438D-9443-22A3113083F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6486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3440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255" y="4406903"/>
            <a:ext cx="84174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255" y="2906713"/>
            <a:ext cx="8417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A9CA5B-82CC-4968-B8CE-49EE732EF9AB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8BA43BC-BDE0-44C8-8BDE-67CE3EE27E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9079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405" y="1600203"/>
            <a:ext cx="474338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4835" y="1600203"/>
            <a:ext cx="47433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2946F5-CD5A-41A8-BAB7-7A56609C6576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E71F955D-3B9D-49DA-ACFD-5024319A35B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206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1" y="274638"/>
            <a:ext cx="891254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141" y="1535113"/>
            <a:ext cx="437546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141" y="2174875"/>
            <a:ext cx="437546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498" y="1535113"/>
            <a:ext cx="437718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498" y="2174875"/>
            <a:ext cx="437718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5F706C-633A-448E-923B-4D521B3875E3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6BEA9912-7363-4BD2-B94B-9C9E556A8B7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039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4EA43D-23AB-405F-A0F6-48077495EDAE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79706457-A462-407C-9482-31F4C247B89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401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A4B384-9B61-4225-80A3-C6F937C0394F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D0D917D2-5385-4D83-A290-E2E4657E759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869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3" y="273050"/>
            <a:ext cx="32579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730" y="273053"/>
            <a:ext cx="553595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143" y="1435103"/>
            <a:ext cx="32579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EE053A-06F8-4EE5-B17B-DA7DB173F914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E9CD7F7B-4ECC-4393-90BD-4321D3B0F4C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531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023" y="4800600"/>
            <a:ext cx="59416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023" y="612775"/>
            <a:ext cx="59416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023" y="5367338"/>
            <a:ext cx="59416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6D608-3A3C-46E7-80E5-1C1EA1578C4C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C8466C3F-BDFE-45C3-81AD-A05A9533DA0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074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8D3DDE-3ED2-4B16-B004-D68059BA9FB4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F963F3EA-3261-4C11-9DC6-41C5F7F7188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77208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6125" y="274641"/>
            <a:ext cx="241209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405" y="274641"/>
            <a:ext cx="707467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1C3723-D928-48A4-B960-652C1B665F7F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B3AE2489-CBB8-49B0-83B1-C8E40E1119B7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1472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141" y="274638"/>
            <a:ext cx="89125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141" y="1600203"/>
            <a:ext cx="89125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141" y="6356353"/>
            <a:ext cx="231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E3EFF2-C129-4E36-9098-3596320CCD3B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3465" y="6356353"/>
            <a:ext cx="31358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7026" y="6356353"/>
            <a:ext cx="231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TW"/>
              <a:t>Page </a:t>
            </a:r>
            <a:fld id="{8717F556-9AD9-4325-9680-A50A7995968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399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>
                <a:ea typeface="新細明體" pitchFamily="18" charset="-120"/>
              </a:rPr>
              <a:t>Week 2: Greedy Algorithms</a:t>
            </a:r>
          </a:p>
        </p:txBody>
      </p:sp>
      <p:sp>
        <p:nvSpPr>
          <p:cNvPr id="3075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fld id="{CEED8D2F-AB0C-452B-A224-A7A12C6F22D2}" type="datetime1">
              <a:rPr lang="zh-TW" altLang="en-US" sz="1400">
                <a:solidFill>
                  <a:schemeClr val="bg2"/>
                </a:solidFill>
              </a:rPr>
              <a:pPr/>
              <a:t>2019/9/12</a:t>
            </a:fld>
            <a:endParaRPr lang="en-US" altLang="zh-TW" sz="1400" dirty="0">
              <a:solidFill>
                <a:schemeClr val="bg2"/>
              </a:solidFill>
            </a:endParaRPr>
          </a:p>
        </p:txBody>
      </p:sp>
      <p:sp>
        <p:nvSpPr>
          <p:cNvPr id="307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 dirty="0">
                <a:solidFill>
                  <a:schemeClr val="bg2"/>
                </a:solidFill>
              </a:rPr>
              <a:t>Page </a:t>
            </a:r>
            <a:fld id="{C39363E4-0290-478B-9B92-6242150866DB}" type="slidenum">
              <a:rPr lang="en-US" altLang="zh-TW" sz="1400">
                <a:solidFill>
                  <a:schemeClr val="bg2"/>
                </a:solidFill>
              </a:rPr>
              <a:pPr/>
              <a:t>1</a:t>
            </a:fld>
            <a:endParaRPr lang="en-US" altLang="zh-TW" sz="1400" dirty="0">
              <a:solidFill>
                <a:schemeClr val="bg2"/>
              </a:solidFill>
            </a:endParaRPr>
          </a:p>
        </p:txBody>
      </p:sp>
      <p:pic>
        <p:nvPicPr>
          <p:cNvPr id="307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908175"/>
            <a:ext cx="5545138" cy="35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Greedy Algorithm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 technique to solve problems:</a:t>
            </a:r>
          </a:p>
          <a:p>
            <a:pPr lvl="1"/>
            <a:r>
              <a:rPr lang="en-US" altLang="zh-TW" dirty="0">
                <a:ea typeface="新細明體" pitchFamily="18" charset="-120"/>
              </a:rPr>
              <a:t>always makes the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locally best</a:t>
            </a:r>
            <a:r>
              <a:rPr lang="en-US" altLang="zh-TW" dirty="0">
                <a:ea typeface="新細明體" pitchFamily="18" charset="-120"/>
              </a:rPr>
              <a:t> choice at the moment (local optimal).  </a:t>
            </a:r>
          </a:p>
          <a:p>
            <a:pPr lvl="1"/>
            <a:r>
              <a:rPr lang="en-US" altLang="zh-TW" dirty="0">
                <a:ea typeface="新細明體" pitchFamily="18" charset="-120"/>
              </a:rPr>
              <a:t>Hopefully, a series of locally best choices will lead to a globally best solution.  </a:t>
            </a:r>
          </a:p>
          <a:p>
            <a:r>
              <a:rPr lang="en-US" altLang="zh-TW" dirty="0">
                <a:ea typeface="新細明體" pitchFamily="18" charset="-120"/>
              </a:rPr>
              <a:t>Greedy algorithms yield optimal solutions for many (but not all) problems. </a:t>
            </a:r>
          </a:p>
        </p:txBody>
      </p:sp>
      <p:sp>
        <p:nvSpPr>
          <p:cNvPr id="410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fld id="{BB48AFDC-C798-48CB-851C-1A2C00B9F6A8}" type="datetime1">
              <a:rPr lang="zh-TW" altLang="en-US" sz="1400">
                <a:solidFill>
                  <a:schemeClr val="bg2"/>
                </a:solidFill>
              </a:rPr>
              <a:pPr/>
              <a:t>2019/9/12</a:t>
            </a:fld>
            <a:endParaRPr lang="en-US" altLang="zh-TW" sz="1400" dirty="0">
              <a:solidFill>
                <a:schemeClr val="bg2"/>
              </a:solidFill>
            </a:endParaRP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 dirty="0">
                <a:solidFill>
                  <a:schemeClr val="bg2"/>
                </a:solidFill>
              </a:rPr>
              <a:t>CS4335  Design and Analysis of Algorithms/WANG </a:t>
            </a:r>
            <a:r>
              <a:rPr lang="en-US" altLang="zh-TW" sz="1400" dirty="0" err="1">
                <a:solidFill>
                  <a:schemeClr val="bg2"/>
                </a:solidFill>
              </a:rPr>
              <a:t>Lusheng</a:t>
            </a:r>
            <a:endParaRPr lang="en-US" altLang="zh-TW" sz="1400">
              <a:solidFill>
                <a:schemeClr val="bg2"/>
              </a:solidFill>
            </a:endParaRP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>
                <a:solidFill>
                  <a:schemeClr val="bg2"/>
                </a:solidFill>
              </a:rPr>
              <a:t>Page </a:t>
            </a:r>
            <a:fld id="{3F663A88-30AE-4FCF-9AB0-31609D6CB5ED}" type="slidenum">
              <a:rPr lang="en-US" altLang="zh-TW" sz="1400">
                <a:solidFill>
                  <a:schemeClr val="bg2"/>
                </a:solidFill>
              </a:rPr>
              <a:pPr/>
              <a:t>2</a:t>
            </a:fld>
            <a:endParaRPr lang="en-US" altLang="zh-TW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ctr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</p:spTree>
    <p:extLst>
      <p:ext uri="{BB962C8B-B14F-4D97-AF65-F5344CB8AC3E}">
        <p14:creationId xmlns:p14="http://schemas.microsoft.com/office/powerpoint/2010/main" val="416151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9DF673-AB18-4356-A976-EA0882F9DD28}" type="slidenum">
              <a:rPr lang="en-US"/>
              <a:pPr/>
              <a:t>4</a:t>
            </a:fld>
            <a:endParaRPr lang="en-US" sz="1400"/>
          </a:p>
        </p:txBody>
      </p:sp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8919" y="1196752"/>
            <a:ext cx="8912543" cy="175678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Interval scheduling.</a:t>
            </a:r>
          </a:p>
          <a:p>
            <a:pPr lvl="1"/>
            <a:r>
              <a:rPr lang="en-US" sz="2200" dirty="0"/>
              <a:t>Job j starts at </a:t>
            </a:r>
            <a:r>
              <a:rPr lang="en-US" sz="2200" dirty="0" err="1"/>
              <a:t>s</a:t>
            </a:r>
            <a:r>
              <a:rPr lang="en-US" sz="2200" baseline="-25000" dirty="0" err="1"/>
              <a:t>j</a:t>
            </a:r>
            <a:r>
              <a:rPr lang="en-US" sz="2200" dirty="0"/>
              <a:t> and finishes at </a:t>
            </a:r>
            <a:r>
              <a:rPr lang="en-US" sz="2200" dirty="0" err="1"/>
              <a:t>f</a:t>
            </a:r>
            <a:r>
              <a:rPr lang="en-US" sz="2200" baseline="-25000" dirty="0" err="1"/>
              <a:t>j</a:t>
            </a:r>
            <a:r>
              <a:rPr lang="en-US" sz="2200" dirty="0"/>
              <a:t>.</a:t>
            </a:r>
          </a:p>
          <a:p>
            <a:pPr lvl="1"/>
            <a:r>
              <a:rPr lang="en-US" sz="2200" dirty="0"/>
              <a:t>Two jobs </a:t>
            </a:r>
            <a:r>
              <a:rPr lang="en-US" sz="2200" dirty="0">
                <a:solidFill>
                  <a:schemeClr val="accent1"/>
                </a:solidFill>
              </a:rPr>
              <a:t>compatible </a:t>
            </a:r>
            <a:r>
              <a:rPr lang="en-US" sz="2200" dirty="0"/>
              <a:t>if they don't overlap.</a:t>
            </a:r>
          </a:p>
          <a:p>
            <a:pPr lvl="1"/>
            <a:r>
              <a:rPr lang="en-US" sz="2200" dirty="0"/>
              <a:t>Goal: find maximum subset of mutually compatible jobs.</a:t>
            </a:r>
          </a:p>
        </p:txBody>
      </p:sp>
      <p:sp>
        <p:nvSpPr>
          <p:cNvPr id="493572" name="Line 4"/>
          <p:cNvSpPr>
            <a:spLocks noChangeShapeType="1"/>
          </p:cNvSpPr>
          <p:nvPr/>
        </p:nvSpPr>
        <p:spPr bwMode="auto">
          <a:xfrm>
            <a:off x="1552475" y="6232525"/>
            <a:ext cx="6369785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73" name="Text Box 5"/>
          <p:cNvSpPr txBox="1">
            <a:spLocks noChangeArrowheads="1"/>
          </p:cNvSpPr>
          <p:nvPr/>
        </p:nvSpPr>
        <p:spPr bwMode="auto">
          <a:xfrm>
            <a:off x="4176035" y="6313489"/>
            <a:ext cx="1724398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493574" name="Text Box 6"/>
          <p:cNvSpPr txBox="1">
            <a:spLocks noChangeArrowheads="1"/>
          </p:cNvSpPr>
          <p:nvPr/>
        </p:nvSpPr>
        <p:spPr bwMode="auto">
          <a:xfrm>
            <a:off x="7922260" y="6024563"/>
            <a:ext cx="825235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493575" name="Line 7"/>
          <p:cNvSpPr>
            <a:spLocks noChangeShapeType="1"/>
          </p:cNvSpPr>
          <p:nvPr/>
        </p:nvSpPr>
        <p:spPr bwMode="auto">
          <a:xfrm>
            <a:off x="7098744" y="6232525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76" name="Text Box 8"/>
          <p:cNvSpPr txBox="1">
            <a:spLocks noChangeArrowheads="1"/>
          </p:cNvSpPr>
          <p:nvPr/>
        </p:nvSpPr>
        <p:spPr bwMode="auto">
          <a:xfrm>
            <a:off x="1402901" y="6232526"/>
            <a:ext cx="4504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0</a:t>
            </a:r>
          </a:p>
        </p:txBody>
      </p:sp>
      <p:sp>
        <p:nvSpPr>
          <p:cNvPr id="493577" name="Line 9"/>
          <p:cNvSpPr>
            <a:spLocks noChangeShapeType="1"/>
          </p:cNvSpPr>
          <p:nvPr/>
        </p:nvSpPr>
        <p:spPr bwMode="auto">
          <a:xfrm rot="-5400000">
            <a:off x="484580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78" name="Line 10"/>
          <p:cNvSpPr>
            <a:spLocks noChangeShapeType="1"/>
          </p:cNvSpPr>
          <p:nvPr/>
        </p:nvSpPr>
        <p:spPr bwMode="auto">
          <a:xfrm rot="-5400000">
            <a:off x="-39788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79" name="Line 11"/>
          <p:cNvSpPr>
            <a:spLocks noChangeShapeType="1"/>
          </p:cNvSpPr>
          <p:nvPr/>
        </p:nvSpPr>
        <p:spPr bwMode="auto">
          <a:xfrm rot="-5400000">
            <a:off x="1535036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0" name="Line 12"/>
          <p:cNvSpPr>
            <a:spLocks noChangeShapeType="1"/>
          </p:cNvSpPr>
          <p:nvPr/>
        </p:nvSpPr>
        <p:spPr bwMode="auto">
          <a:xfrm rot="-5400000">
            <a:off x="1008949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1" name="Line 13"/>
          <p:cNvSpPr>
            <a:spLocks noChangeShapeType="1"/>
          </p:cNvSpPr>
          <p:nvPr/>
        </p:nvSpPr>
        <p:spPr bwMode="auto">
          <a:xfrm rot="-5400000">
            <a:off x="2059404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2" name="Line 14"/>
          <p:cNvSpPr>
            <a:spLocks noChangeShapeType="1"/>
          </p:cNvSpPr>
          <p:nvPr/>
        </p:nvSpPr>
        <p:spPr bwMode="auto">
          <a:xfrm rot="-5400000">
            <a:off x="3632510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3" name="Line 15"/>
          <p:cNvSpPr>
            <a:spLocks noChangeShapeType="1"/>
          </p:cNvSpPr>
          <p:nvPr/>
        </p:nvSpPr>
        <p:spPr bwMode="auto">
          <a:xfrm rot="-5400000">
            <a:off x="3108141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4" name="Line 16"/>
          <p:cNvSpPr>
            <a:spLocks noChangeShapeType="1"/>
          </p:cNvSpPr>
          <p:nvPr/>
        </p:nvSpPr>
        <p:spPr bwMode="auto">
          <a:xfrm rot="-5400000">
            <a:off x="4681246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5" name="Line 17"/>
          <p:cNvSpPr>
            <a:spLocks noChangeShapeType="1"/>
          </p:cNvSpPr>
          <p:nvPr/>
        </p:nvSpPr>
        <p:spPr bwMode="auto">
          <a:xfrm rot="-5400000">
            <a:off x="4156878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6" name="Line 18"/>
          <p:cNvSpPr>
            <a:spLocks noChangeShapeType="1"/>
          </p:cNvSpPr>
          <p:nvPr/>
        </p:nvSpPr>
        <p:spPr bwMode="auto">
          <a:xfrm rot="-5400000">
            <a:off x="5731702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7" name="Line 19"/>
          <p:cNvSpPr>
            <a:spLocks noChangeShapeType="1"/>
          </p:cNvSpPr>
          <p:nvPr/>
        </p:nvSpPr>
        <p:spPr bwMode="auto">
          <a:xfrm rot="-5400000">
            <a:off x="5207334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588" name="Text Box 20"/>
          <p:cNvSpPr txBox="1">
            <a:spLocks noChangeArrowheads="1"/>
          </p:cNvSpPr>
          <p:nvPr/>
        </p:nvSpPr>
        <p:spPr bwMode="auto">
          <a:xfrm>
            <a:off x="1927270" y="6232526"/>
            <a:ext cx="4504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1</a:t>
            </a:r>
          </a:p>
        </p:txBody>
      </p:sp>
      <p:sp>
        <p:nvSpPr>
          <p:cNvPr id="493589" name="Text Box 21"/>
          <p:cNvSpPr txBox="1">
            <a:spLocks noChangeArrowheads="1"/>
          </p:cNvSpPr>
          <p:nvPr/>
        </p:nvSpPr>
        <p:spPr bwMode="auto">
          <a:xfrm>
            <a:off x="2451637" y="6232526"/>
            <a:ext cx="4504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2</a:t>
            </a:r>
          </a:p>
        </p:txBody>
      </p:sp>
      <p:sp>
        <p:nvSpPr>
          <p:cNvPr id="493590" name="Text Box 22"/>
          <p:cNvSpPr txBox="1">
            <a:spLocks noChangeArrowheads="1"/>
          </p:cNvSpPr>
          <p:nvPr/>
        </p:nvSpPr>
        <p:spPr bwMode="auto">
          <a:xfrm>
            <a:off x="2976006" y="6232526"/>
            <a:ext cx="4504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3</a:t>
            </a:r>
          </a:p>
        </p:txBody>
      </p:sp>
      <p:sp>
        <p:nvSpPr>
          <p:cNvPr id="493591" name="Text Box 23"/>
          <p:cNvSpPr txBox="1">
            <a:spLocks noChangeArrowheads="1"/>
          </p:cNvSpPr>
          <p:nvPr/>
        </p:nvSpPr>
        <p:spPr bwMode="auto">
          <a:xfrm>
            <a:off x="3502094" y="6232526"/>
            <a:ext cx="44872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4</a:t>
            </a:r>
          </a:p>
        </p:txBody>
      </p:sp>
      <p:sp>
        <p:nvSpPr>
          <p:cNvPr id="493592" name="Text Box 24"/>
          <p:cNvSpPr txBox="1">
            <a:spLocks noChangeArrowheads="1"/>
          </p:cNvSpPr>
          <p:nvPr/>
        </p:nvSpPr>
        <p:spPr bwMode="auto">
          <a:xfrm>
            <a:off x="4026461" y="6232526"/>
            <a:ext cx="44872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5</a:t>
            </a:r>
          </a:p>
        </p:txBody>
      </p:sp>
      <p:sp>
        <p:nvSpPr>
          <p:cNvPr id="493593" name="Text Box 25"/>
          <p:cNvSpPr txBox="1">
            <a:spLocks noChangeArrowheads="1"/>
          </p:cNvSpPr>
          <p:nvPr/>
        </p:nvSpPr>
        <p:spPr bwMode="auto">
          <a:xfrm>
            <a:off x="4550831" y="6232526"/>
            <a:ext cx="44872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6</a:t>
            </a:r>
          </a:p>
        </p:txBody>
      </p:sp>
      <p:sp>
        <p:nvSpPr>
          <p:cNvPr id="493594" name="Text Box 26"/>
          <p:cNvSpPr txBox="1">
            <a:spLocks noChangeArrowheads="1"/>
          </p:cNvSpPr>
          <p:nvPr/>
        </p:nvSpPr>
        <p:spPr bwMode="auto">
          <a:xfrm>
            <a:off x="5075198" y="6232526"/>
            <a:ext cx="4504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7</a:t>
            </a:r>
          </a:p>
        </p:txBody>
      </p:sp>
      <p:sp>
        <p:nvSpPr>
          <p:cNvPr id="493595" name="Text Box 27"/>
          <p:cNvSpPr txBox="1">
            <a:spLocks noChangeArrowheads="1"/>
          </p:cNvSpPr>
          <p:nvPr/>
        </p:nvSpPr>
        <p:spPr bwMode="auto">
          <a:xfrm>
            <a:off x="5599567" y="6232526"/>
            <a:ext cx="4504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8</a:t>
            </a:r>
          </a:p>
        </p:txBody>
      </p:sp>
      <p:sp>
        <p:nvSpPr>
          <p:cNvPr id="493596" name="Text Box 28"/>
          <p:cNvSpPr txBox="1">
            <a:spLocks noChangeArrowheads="1"/>
          </p:cNvSpPr>
          <p:nvPr/>
        </p:nvSpPr>
        <p:spPr bwMode="auto">
          <a:xfrm>
            <a:off x="6123935" y="6232526"/>
            <a:ext cx="4504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9</a:t>
            </a:r>
          </a:p>
        </p:txBody>
      </p:sp>
      <p:sp>
        <p:nvSpPr>
          <p:cNvPr id="493597" name="Text Box 29"/>
          <p:cNvSpPr txBox="1">
            <a:spLocks noChangeArrowheads="1"/>
          </p:cNvSpPr>
          <p:nvPr/>
        </p:nvSpPr>
        <p:spPr bwMode="auto">
          <a:xfrm>
            <a:off x="6574376" y="6232526"/>
            <a:ext cx="44872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10</a:t>
            </a:r>
          </a:p>
        </p:txBody>
      </p:sp>
      <p:sp>
        <p:nvSpPr>
          <p:cNvPr id="493598" name="Text Box 30"/>
          <p:cNvSpPr txBox="1">
            <a:spLocks noChangeArrowheads="1"/>
          </p:cNvSpPr>
          <p:nvPr/>
        </p:nvSpPr>
        <p:spPr bwMode="auto">
          <a:xfrm>
            <a:off x="7174392" y="6232526"/>
            <a:ext cx="44872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11</a:t>
            </a:r>
          </a:p>
        </p:txBody>
      </p:sp>
      <p:sp>
        <p:nvSpPr>
          <p:cNvPr id="493599" name="Rectangle 31"/>
          <p:cNvSpPr>
            <a:spLocks noChangeArrowheads="1"/>
          </p:cNvSpPr>
          <p:nvPr/>
        </p:nvSpPr>
        <p:spPr bwMode="auto">
          <a:xfrm>
            <a:off x="4176036" y="5124451"/>
            <a:ext cx="2097473" cy="2762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f</a:t>
            </a:r>
          </a:p>
        </p:txBody>
      </p:sp>
      <p:sp>
        <p:nvSpPr>
          <p:cNvPr id="493600" name="Rectangle 32"/>
          <p:cNvSpPr>
            <a:spLocks noChangeArrowheads="1"/>
          </p:cNvSpPr>
          <p:nvPr/>
        </p:nvSpPr>
        <p:spPr bwMode="auto">
          <a:xfrm>
            <a:off x="4700403" y="5540376"/>
            <a:ext cx="2099193" cy="2762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493601" name="Line 33"/>
          <p:cNvSpPr>
            <a:spLocks noChangeShapeType="1"/>
          </p:cNvSpPr>
          <p:nvPr/>
        </p:nvSpPr>
        <p:spPr bwMode="auto">
          <a:xfrm rot="-5400000">
            <a:off x="2583773" y="4640263"/>
            <a:ext cx="31845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3602" name="Rectangle 34"/>
          <p:cNvSpPr>
            <a:spLocks noChangeArrowheads="1"/>
          </p:cNvSpPr>
          <p:nvPr/>
        </p:nvSpPr>
        <p:spPr bwMode="auto">
          <a:xfrm>
            <a:off x="5749140" y="5943601"/>
            <a:ext cx="1574824" cy="277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  <p:sp>
        <p:nvSpPr>
          <p:cNvPr id="493603" name="Rectangle 35"/>
          <p:cNvSpPr>
            <a:spLocks noChangeArrowheads="1"/>
          </p:cNvSpPr>
          <p:nvPr/>
        </p:nvSpPr>
        <p:spPr bwMode="auto">
          <a:xfrm>
            <a:off x="3651667" y="4708526"/>
            <a:ext cx="1573106" cy="2778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493604" name="Rectangle 36"/>
          <p:cNvSpPr>
            <a:spLocks noChangeArrowheads="1"/>
          </p:cNvSpPr>
          <p:nvPr/>
        </p:nvSpPr>
        <p:spPr bwMode="auto">
          <a:xfrm>
            <a:off x="1552475" y="3048001"/>
            <a:ext cx="3147929" cy="2762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93605" name="Rectangle 37"/>
          <p:cNvSpPr>
            <a:spLocks noChangeArrowheads="1"/>
          </p:cNvSpPr>
          <p:nvPr/>
        </p:nvSpPr>
        <p:spPr bwMode="auto">
          <a:xfrm>
            <a:off x="2076843" y="3463926"/>
            <a:ext cx="1574824" cy="2762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493606" name="Rectangle 38"/>
          <p:cNvSpPr>
            <a:spLocks noChangeArrowheads="1"/>
          </p:cNvSpPr>
          <p:nvPr/>
        </p:nvSpPr>
        <p:spPr bwMode="auto">
          <a:xfrm>
            <a:off x="3127299" y="3878263"/>
            <a:ext cx="1048737" cy="2778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93607" name="Rectangle 39"/>
          <p:cNvSpPr>
            <a:spLocks noChangeArrowheads="1"/>
          </p:cNvSpPr>
          <p:nvPr/>
        </p:nvSpPr>
        <p:spPr bwMode="auto">
          <a:xfrm>
            <a:off x="3127300" y="4294189"/>
            <a:ext cx="2621841" cy="2762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43700" y="3231244"/>
            <a:ext cx="188046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b="1" dirty="0">
                <a:solidFill>
                  <a:srgbClr val="002060"/>
                </a:solidFill>
              </a:rPr>
              <a:t>Examples:</a:t>
            </a:r>
            <a:r>
              <a:rPr lang="en-US" altLang="zh-CN" dirty="0">
                <a:solidFill>
                  <a:srgbClr val="002060"/>
                </a:solidFill>
              </a:rPr>
              <a:t> </a:t>
            </a:r>
            <a:r>
              <a:rPr lang="en-US" altLang="zh-CN" sz="2000" dirty="0">
                <a:solidFill>
                  <a:srgbClr val="002060"/>
                </a:solidFill>
              </a:rPr>
              <a:t>{a, g} is a set of mutually compatible jobs.</a:t>
            </a:r>
          </a:p>
          <a:p>
            <a:pPr algn="l"/>
            <a:r>
              <a:rPr lang="en-US" altLang="zh-CN" sz="2000" dirty="0">
                <a:solidFill>
                  <a:srgbClr val="002060"/>
                </a:solidFill>
              </a:rPr>
              <a:t>{b, e, h} is also a set of mutually compatible jobs.</a:t>
            </a:r>
            <a:endParaRPr lang="zh-CN" alt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7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for Interval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Greedy Algorithm:  sort all the jobs in a list using a ‘greedy’ principle, and then choose it one by one  </a:t>
            </a:r>
          </a:p>
          <a:p>
            <a:r>
              <a:rPr lang="en-US" sz="2400" dirty="0"/>
              <a:t>What are possible rules for </a:t>
            </a:r>
            <a:r>
              <a:rPr lang="en-US" sz="2400" dirty="0">
                <a:solidFill>
                  <a:srgbClr val="FF0000"/>
                </a:solidFill>
              </a:rPr>
              <a:t>greedy sorting</a:t>
            </a:r>
            <a:r>
              <a:rPr lang="en-US" sz="2400" dirty="0"/>
              <a:t>?</a:t>
            </a:r>
          </a:p>
          <a:p>
            <a:pPr lvl="1"/>
            <a:r>
              <a:rPr lang="en-US" sz="2000" dirty="0"/>
              <a:t>Choose the interval that </a:t>
            </a:r>
            <a:r>
              <a:rPr lang="en-US" sz="2000" dirty="0">
                <a:solidFill>
                  <a:srgbClr val="FF0000"/>
                </a:solidFill>
              </a:rPr>
              <a:t>starts earliest</a:t>
            </a:r>
            <a:r>
              <a:rPr lang="en-US" sz="2000" dirty="0"/>
              <a:t>.</a:t>
            </a:r>
          </a:p>
          <a:p>
            <a:pPr lvl="2"/>
            <a:r>
              <a:rPr lang="en-US" sz="2000" dirty="0"/>
              <a:t>Rationale: start using the resource as soon as possible.</a:t>
            </a:r>
          </a:p>
          <a:p>
            <a:pPr lvl="1"/>
            <a:r>
              <a:rPr lang="en-US" sz="2000" dirty="0"/>
              <a:t>Choose the </a:t>
            </a:r>
            <a:r>
              <a:rPr lang="en-US" sz="2000" dirty="0">
                <a:solidFill>
                  <a:srgbClr val="FF0000"/>
                </a:solidFill>
              </a:rPr>
              <a:t>smallest interval</a:t>
            </a:r>
            <a:r>
              <a:rPr lang="en-US" sz="2000" dirty="0"/>
              <a:t>.</a:t>
            </a:r>
          </a:p>
          <a:p>
            <a:pPr lvl="2"/>
            <a:r>
              <a:rPr lang="en-US" sz="2000" dirty="0"/>
              <a:t>Rationale: try to have lots of small jobs.</a:t>
            </a:r>
          </a:p>
          <a:p>
            <a:pPr lvl="1"/>
            <a:r>
              <a:rPr lang="en-US" sz="2000" dirty="0"/>
              <a:t>Choose the interval that overlaps (conflicts) with the </a:t>
            </a:r>
            <a:r>
              <a:rPr lang="en-US" sz="2000" dirty="0">
                <a:solidFill>
                  <a:srgbClr val="FF0000"/>
                </a:solidFill>
              </a:rPr>
              <a:t>fewest remaining intervals</a:t>
            </a:r>
            <a:r>
              <a:rPr lang="en-US" sz="2000" dirty="0"/>
              <a:t>.</a:t>
            </a:r>
          </a:p>
          <a:p>
            <a:pPr lvl="2"/>
            <a:r>
              <a:rPr lang="en-US" sz="2000" dirty="0"/>
              <a:t>Rationale: keep our options open and eliminate as few intervals as possible.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6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That Don’t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6</a:t>
            </a:fld>
            <a:endParaRPr lang="en-US" altLang="zh-TW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33" y="1600200"/>
            <a:ext cx="6583759" cy="4525963"/>
          </a:xfrm>
        </p:spPr>
      </p:pic>
    </p:spTree>
    <p:extLst>
      <p:ext uri="{BB962C8B-B14F-4D97-AF65-F5344CB8AC3E}">
        <p14:creationId xmlns:p14="http://schemas.microsoft.com/office/powerpoint/2010/main" val="3389668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That Don’t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06" y="1600200"/>
            <a:ext cx="6577812" cy="4525963"/>
          </a:xfrm>
        </p:spPr>
      </p:pic>
    </p:spTree>
    <p:extLst>
      <p:ext uri="{BB962C8B-B14F-4D97-AF65-F5344CB8AC3E}">
        <p14:creationId xmlns:p14="http://schemas.microsoft.com/office/powerpoint/2010/main" val="3629269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That Don’t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8</a:t>
            </a:fld>
            <a:endParaRPr lang="en-US" altLang="zh-TW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877" y="1600200"/>
            <a:ext cx="6607071" cy="4525963"/>
          </a:xfrm>
        </p:spPr>
      </p:pic>
    </p:spTree>
    <p:extLst>
      <p:ext uri="{BB962C8B-B14F-4D97-AF65-F5344CB8AC3E}">
        <p14:creationId xmlns:p14="http://schemas.microsoft.com/office/powerpoint/2010/main" val="4071333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dirty="0">
                <a:ea typeface="新細明體" pitchFamily="18" charset="-120"/>
              </a:rPr>
              <a:t>Example:  sort based on finish time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>
                <a:ea typeface="新細明體" pitchFamily="18" charset="-120"/>
              </a:rPr>
              <a:t>Jobs (s, f): (0, 10), (3, 4), (2, 8), (1, 5), (4, 5), (4, 8), (5, 6) (7,9).</a:t>
            </a:r>
          </a:p>
          <a:p>
            <a:endParaRPr lang="en-US" altLang="zh-TW" sz="2000" dirty="0">
              <a:ea typeface="新細明體" pitchFamily="18" charset="-120"/>
            </a:endParaRPr>
          </a:p>
          <a:p>
            <a:r>
              <a:rPr lang="en-US" altLang="zh-TW" sz="2000" dirty="0">
                <a:ea typeface="新細明體" pitchFamily="18" charset="-120"/>
              </a:rPr>
              <a:t>Sorting based on f</a:t>
            </a:r>
            <a:r>
              <a:rPr lang="en-US" altLang="zh-TW" sz="2000" baseline="-25000" dirty="0">
                <a:ea typeface="新細明體" pitchFamily="18" charset="-120"/>
              </a:rPr>
              <a:t>i</a:t>
            </a:r>
            <a:r>
              <a:rPr lang="en-US" altLang="zh-TW" sz="2000" dirty="0">
                <a:ea typeface="新細明體" pitchFamily="18" charset="-120"/>
              </a:rPr>
              <a:t>: </a:t>
            </a:r>
          </a:p>
          <a:p>
            <a:pPr lvl="1"/>
            <a:r>
              <a:rPr lang="en-US" altLang="zh-TW" sz="2000" dirty="0">
                <a:ea typeface="新細明體" pitchFamily="18" charset="-120"/>
              </a:rPr>
              <a:t>(3, 4) (1, 5), (4, 5) (5, 6) (4,8) (2,8)  (7, 9)(0,10).</a:t>
            </a:r>
          </a:p>
          <a:p>
            <a:pPr marL="457200" lvl="1" indent="0">
              <a:buNone/>
            </a:pPr>
            <a:endParaRPr lang="en-US" altLang="zh-TW" sz="2000" dirty="0">
              <a:ea typeface="新細明體" pitchFamily="18" charset="-120"/>
            </a:endParaRPr>
          </a:p>
          <a:p>
            <a:r>
              <a:rPr lang="en-US" altLang="zh-TW" sz="2000" dirty="0">
                <a:ea typeface="新細明體" pitchFamily="18" charset="-120"/>
              </a:rPr>
              <a:t>Selecting jobs:</a:t>
            </a:r>
          </a:p>
          <a:p>
            <a:pPr lvl="1"/>
            <a:r>
              <a:rPr lang="en-US" altLang="zh-TW" sz="2000" dirty="0">
                <a:ea typeface="新細明體" pitchFamily="18" charset="-120"/>
              </a:rPr>
              <a:t>(3, 4),</a:t>
            </a:r>
          </a:p>
          <a:p>
            <a:pPr lvl="1"/>
            <a:r>
              <a:rPr lang="en-US" altLang="zh-TW" sz="2000" dirty="0">
                <a:ea typeface="新細明體" pitchFamily="18" charset="-120"/>
              </a:rPr>
              <a:t>(4, 5),</a:t>
            </a:r>
          </a:p>
          <a:p>
            <a:pPr lvl="1"/>
            <a:r>
              <a:rPr lang="en-US" altLang="zh-TW" sz="2000" dirty="0">
                <a:ea typeface="新細明體" pitchFamily="18" charset="-120"/>
              </a:rPr>
              <a:t>(5, 6), </a:t>
            </a:r>
          </a:p>
          <a:p>
            <a:pPr lvl="1"/>
            <a:r>
              <a:rPr lang="en-US" altLang="zh-TW" sz="2000" dirty="0">
                <a:ea typeface="新細明體" pitchFamily="18" charset="-120"/>
              </a:rPr>
              <a:t>(7, 9), </a:t>
            </a:r>
          </a:p>
        </p:txBody>
      </p:sp>
      <p:sp>
        <p:nvSpPr>
          <p:cNvPr id="1331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fld id="{FC7E3170-19E5-404A-91AD-6AC0A28AFFFF}" type="datetime1">
              <a:rPr lang="zh-TW" altLang="en-US" sz="1400">
                <a:solidFill>
                  <a:schemeClr val="bg2"/>
                </a:solidFill>
              </a:rPr>
              <a:pPr/>
              <a:t>2019/9/12</a:t>
            </a:fld>
            <a:endParaRPr lang="en-US" altLang="zh-TW" sz="1400">
              <a:solidFill>
                <a:schemeClr val="bg2"/>
              </a:solidFill>
            </a:endParaRPr>
          </a:p>
        </p:txBody>
      </p:sp>
      <p:sp>
        <p:nvSpPr>
          <p:cNvPr id="1331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>
                <a:solidFill>
                  <a:schemeClr val="bg2"/>
                </a:solidFill>
              </a:rPr>
              <a:t>CS4335  Design and Analysis of Algorithms/WANG Lusheng</a:t>
            </a:r>
          </a:p>
        </p:txBody>
      </p:sp>
      <p:sp>
        <p:nvSpPr>
          <p:cNvPr id="133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>
                <a:solidFill>
                  <a:schemeClr val="bg2"/>
                </a:solidFill>
              </a:rPr>
              <a:t>Page </a:t>
            </a:r>
            <a:fld id="{E2D73CFC-B914-4F8F-B69E-EBC2143EE7C9}" type="slidenum">
              <a:rPr lang="en-US" altLang="zh-TW" sz="1400">
                <a:solidFill>
                  <a:schemeClr val="bg2"/>
                </a:solidFill>
              </a:rPr>
              <a:pPr/>
              <a:t>9</a:t>
            </a:fld>
            <a:endParaRPr lang="en-US" altLang="zh-TW" sz="14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CA2495-CD1E-488B-AAD8-0A986F6F5F87}" type="slidenum">
              <a:rPr lang="en-US"/>
              <a:pPr/>
              <a:t>10</a:t>
            </a:fld>
            <a:endParaRPr lang="en-US" sz="1400"/>
          </a:p>
        </p:txBody>
      </p:sp>
      <p:sp>
        <p:nvSpPr>
          <p:cNvPr id="48743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95141" y="1268760"/>
            <a:ext cx="8912543" cy="518457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Greedy algorithm.  </a:t>
            </a:r>
            <a:r>
              <a:rPr lang="en-US" dirty="0">
                <a:solidFill>
                  <a:schemeClr val="tx1"/>
                </a:solidFill>
              </a:rPr>
              <a:t>Consider jobs in increasing order of finishing time. Take each job provided it's compatible with the ones already taken.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Implementation.  </a:t>
            </a:r>
            <a:r>
              <a:rPr lang="en-US" dirty="0">
                <a:solidFill>
                  <a:schemeClr val="tx1"/>
                </a:solidFill>
              </a:rPr>
              <a:t>O(n log n).</a:t>
            </a:r>
          </a:p>
          <a:p>
            <a:pPr lvl="1"/>
            <a:r>
              <a:rPr lang="en-US" dirty="0"/>
              <a:t>Remember job j* that was added last to A.</a:t>
            </a:r>
          </a:p>
          <a:p>
            <a:pPr lvl="1"/>
            <a:r>
              <a:rPr lang="en-US" dirty="0"/>
              <a:t>Job j is compatible with A if </a:t>
            </a:r>
            <a:r>
              <a:rPr lang="en-US" dirty="0" err="1"/>
              <a:t>s</a:t>
            </a:r>
            <a:r>
              <a:rPr lang="en-US" baseline="-25000" dirty="0" err="1"/>
              <a:t>j</a:t>
            </a:r>
            <a:r>
              <a:rPr lang="en-US" dirty="0"/>
              <a:t> </a:t>
            </a:r>
            <a:r>
              <a:rPr lang="en-US" dirty="0">
                <a:sym typeface="Symbol" pitchFamily="18" charset="2"/>
              </a:rPr>
              <a:t></a:t>
            </a:r>
            <a:r>
              <a:rPr lang="en-US" dirty="0"/>
              <a:t> </a:t>
            </a:r>
            <a:r>
              <a:rPr lang="en-US" dirty="0" err="1"/>
              <a:t>f</a:t>
            </a:r>
            <a:r>
              <a:rPr lang="en-US" baseline="-25000" dirty="0" err="1"/>
              <a:t>j</a:t>
            </a:r>
            <a:r>
              <a:rPr lang="en-US" baseline="-25000" dirty="0"/>
              <a:t>*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87428" name="Text Box 4"/>
          <p:cNvSpPr txBox="1">
            <a:spLocks noChangeArrowheads="1"/>
          </p:cNvSpPr>
          <p:nvPr/>
        </p:nvSpPr>
        <p:spPr bwMode="auto">
          <a:xfrm>
            <a:off x="1237853" y="1924958"/>
            <a:ext cx="7601991" cy="30162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 lIns="182880" tIns="91440" rIns="137160" bIns="91440">
            <a:spAutoFit/>
          </a:bodyPr>
          <a:lstStyle/>
          <a:p>
            <a:pPr algn="l"/>
            <a:r>
              <a:rPr lang="en-US" sz="1600" b="1" dirty="0">
                <a:solidFill>
                  <a:srgbClr val="003399"/>
                </a:solidFill>
                <a:latin typeface="Courier New" pitchFamily="-106" charset="0"/>
              </a:rPr>
              <a:t>Sort</a:t>
            </a:r>
            <a:r>
              <a:rPr lang="en-US" sz="1600" b="1" dirty="0">
                <a:latin typeface="Courier New" pitchFamily="-106" charset="0"/>
              </a:rPr>
              <a:t> jobs by finish times so that f</a:t>
            </a:r>
            <a:r>
              <a:rPr lang="en-US" sz="1600" b="1" baseline="-25000" dirty="0">
                <a:latin typeface="Courier New" pitchFamily="-106" charset="0"/>
              </a:rPr>
              <a:t>1</a:t>
            </a:r>
            <a:r>
              <a:rPr lang="en-US" sz="1600" b="1" dirty="0">
                <a:latin typeface="Courier New" pitchFamily="-106" charset="0"/>
              </a:rPr>
              <a:t> </a:t>
            </a:r>
            <a:r>
              <a:rPr lang="en-US" sz="1600" b="1" dirty="0">
                <a:latin typeface="Courier New" pitchFamily="-106" charset="0"/>
                <a:sym typeface="Symbol" pitchFamily="18" charset="2"/>
              </a:rPr>
              <a:t></a:t>
            </a:r>
            <a:r>
              <a:rPr lang="en-US" sz="1600" b="1" dirty="0">
                <a:latin typeface="Courier New" pitchFamily="-106" charset="0"/>
              </a:rPr>
              <a:t> f</a:t>
            </a:r>
            <a:r>
              <a:rPr lang="en-US" sz="1600" b="1" baseline="-25000" dirty="0">
                <a:latin typeface="Courier New" pitchFamily="-106" charset="0"/>
              </a:rPr>
              <a:t>2</a:t>
            </a:r>
            <a:r>
              <a:rPr lang="en-US" sz="1600" b="1" dirty="0">
                <a:latin typeface="Courier New" pitchFamily="-106" charset="0"/>
              </a:rPr>
              <a:t> </a:t>
            </a:r>
            <a:r>
              <a:rPr lang="en-US" sz="1600" b="1" dirty="0">
                <a:latin typeface="Courier New" pitchFamily="-106" charset="0"/>
                <a:sym typeface="Symbol" pitchFamily="18" charset="2"/>
              </a:rPr>
              <a:t></a:t>
            </a:r>
            <a:r>
              <a:rPr lang="en-US" sz="1600" b="1" dirty="0">
                <a:latin typeface="Courier New" pitchFamily="-106" charset="0"/>
              </a:rPr>
              <a:t> ... </a:t>
            </a:r>
            <a:r>
              <a:rPr lang="en-US" sz="1600" b="1" dirty="0">
                <a:latin typeface="Courier New" pitchFamily="-106" charset="0"/>
                <a:sym typeface="Symbol" pitchFamily="18" charset="2"/>
              </a:rPr>
              <a:t></a:t>
            </a:r>
            <a:r>
              <a:rPr lang="en-US" sz="1600" b="1" dirty="0">
                <a:latin typeface="Courier New" pitchFamily="-106" charset="0"/>
              </a:rPr>
              <a:t> f</a:t>
            </a:r>
            <a:r>
              <a:rPr lang="en-US" sz="1600" b="1" baseline="-25000" dirty="0">
                <a:latin typeface="Courier New" pitchFamily="-106" charset="0"/>
              </a:rPr>
              <a:t>n</a:t>
            </a:r>
            <a:r>
              <a:rPr lang="en-US" sz="1600" b="1" dirty="0">
                <a:latin typeface="Courier New" pitchFamily="-106" charset="0"/>
              </a:rPr>
              <a:t>.</a:t>
            </a:r>
          </a:p>
          <a:p>
            <a:pPr algn="l"/>
            <a:endParaRPr lang="en-US" sz="1600" b="1" dirty="0">
              <a:latin typeface="Courier New" pitchFamily="-106" charset="0"/>
            </a:endParaRPr>
          </a:p>
          <a:p>
            <a:pPr algn="l"/>
            <a:r>
              <a:rPr lang="en-US" sz="1600" b="1" dirty="0">
                <a:latin typeface="Courier New" pitchFamily="-106" charset="0"/>
              </a:rPr>
              <a:t>A </a:t>
            </a:r>
            <a:r>
              <a:rPr lang="en-US" sz="1600" b="1" dirty="0">
                <a:latin typeface="Courier New" pitchFamily="-106" charset="0"/>
                <a:sym typeface="Symbol" pitchFamily="18" charset="2"/>
              </a:rPr>
              <a:t></a:t>
            </a:r>
            <a:r>
              <a:rPr lang="en-US" sz="1600" b="1" dirty="0">
                <a:latin typeface="Courier New" pitchFamily="-106" charset="0"/>
              </a:rPr>
              <a:t> </a:t>
            </a:r>
            <a:r>
              <a:rPr lang="en-US" sz="1600" b="1" dirty="0">
                <a:latin typeface="Courier New" pitchFamily="-106" charset="0"/>
                <a:sym typeface="Symbol" pitchFamily="18" charset="2"/>
              </a:rPr>
              <a:t></a:t>
            </a:r>
            <a:endParaRPr lang="en-US" sz="1600" b="1" dirty="0">
              <a:latin typeface="Courier New" pitchFamily="-106" charset="0"/>
            </a:endParaRPr>
          </a:p>
          <a:p>
            <a:pPr algn="l"/>
            <a:r>
              <a:rPr lang="en-US" sz="1600" b="1" dirty="0">
                <a:solidFill>
                  <a:srgbClr val="003399"/>
                </a:solidFill>
                <a:latin typeface="Courier New" pitchFamily="-106" charset="0"/>
              </a:rPr>
              <a:t>for</a:t>
            </a:r>
            <a:r>
              <a:rPr lang="en-US" sz="1600" b="1" dirty="0">
                <a:latin typeface="Courier New" pitchFamily="-106" charset="0"/>
              </a:rPr>
              <a:t> j = 1 to n {</a:t>
            </a:r>
          </a:p>
          <a:p>
            <a:pPr algn="l"/>
            <a:r>
              <a:rPr lang="en-US" sz="1600" b="1" dirty="0">
                <a:latin typeface="Courier New" pitchFamily="-106" charset="0"/>
              </a:rPr>
              <a:t>   </a:t>
            </a:r>
            <a:r>
              <a:rPr lang="en-US" sz="1600" b="1" dirty="0">
                <a:solidFill>
                  <a:srgbClr val="003399"/>
                </a:solidFill>
                <a:latin typeface="Courier New" pitchFamily="-106" charset="0"/>
              </a:rPr>
              <a:t>if</a:t>
            </a:r>
            <a:r>
              <a:rPr lang="en-US" sz="1600" b="1" dirty="0">
                <a:latin typeface="Courier New" pitchFamily="-106" charset="0"/>
              </a:rPr>
              <a:t> (job j compatible with A)</a:t>
            </a:r>
          </a:p>
          <a:p>
            <a:pPr algn="l"/>
            <a:r>
              <a:rPr lang="en-US" sz="1600" b="1" dirty="0">
                <a:latin typeface="Courier New" pitchFamily="-106" charset="0"/>
              </a:rPr>
              <a:t>      A </a:t>
            </a:r>
            <a:r>
              <a:rPr lang="en-US" sz="1600" b="1" dirty="0">
                <a:latin typeface="Courier New" pitchFamily="-106" charset="0"/>
                <a:sym typeface="Symbol" pitchFamily="18" charset="2"/>
              </a:rPr>
              <a:t> A</a:t>
            </a:r>
            <a:r>
              <a:rPr lang="en-US" sz="1600" b="1" dirty="0">
                <a:latin typeface="Courier New" pitchFamily="-106" charset="0"/>
              </a:rPr>
              <a:t> </a:t>
            </a:r>
            <a:r>
              <a:rPr lang="en-US" sz="1600" b="1" dirty="0">
                <a:latin typeface="Courier New" pitchFamily="-106" charset="0"/>
                <a:sym typeface="Symbol" pitchFamily="18" charset="2"/>
              </a:rPr>
              <a:t></a:t>
            </a:r>
            <a:r>
              <a:rPr lang="en-US" sz="1600" b="1" dirty="0">
                <a:latin typeface="Courier New" pitchFamily="-106" charset="0"/>
              </a:rPr>
              <a:t> {j}</a:t>
            </a:r>
          </a:p>
          <a:p>
            <a:pPr algn="l"/>
            <a:r>
              <a:rPr lang="en-US" sz="1600" b="1" dirty="0">
                <a:latin typeface="Courier New" pitchFamily="-106" charset="0"/>
              </a:rPr>
              <a:t>}</a:t>
            </a:r>
          </a:p>
          <a:p>
            <a:pPr algn="l"/>
            <a:r>
              <a:rPr lang="en-US" sz="1600" b="1" dirty="0">
                <a:solidFill>
                  <a:srgbClr val="003399"/>
                </a:solidFill>
                <a:latin typeface="Courier New" pitchFamily="-106" charset="0"/>
              </a:rPr>
              <a:t>return</a:t>
            </a:r>
            <a:r>
              <a:rPr lang="en-US" sz="1600" b="1" dirty="0">
                <a:latin typeface="Courier New" pitchFamily="-106" charset="0"/>
              </a:rPr>
              <a:t> A  </a:t>
            </a:r>
          </a:p>
        </p:txBody>
      </p:sp>
      <p:sp>
        <p:nvSpPr>
          <p:cNvPr id="487429" name="Text Box 5"/>
          <p:cNvSpPr txBox="1">
            <a:spLocks noChangeArrowheads="1"/>
          </p:cNvSpPr>
          <p:nvPr/>
        </p:nvSpPr>
        <p:spPr bwMode="auto">
          <a:xfrm>
            <a:off x="1750013" y="2308230"/>
            <a:ext cx="10147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1pPr>
            <a:lvl2pPr marL="509588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2pPr>
            <a:lvl3pPr marL="1019175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3pPr>
            <a:lvl4pPr marL="1528763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4pPr>
            <a:lvl5pPr marL="2038350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5pPr>
            <a:lvl6pPr marL="24955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6pPr>
            <a:lvl7pPr marL="29527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7pPr>
            <a:lvl8pPr marL="34099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8pPr>
            <a:lvl9pPr marL="38671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dirty="0"/>
              <a:t>jobs selected </a:t>
            </a:r>
            <a:endParaRPr lang="en-US" sz="1200" dirty="0">
              <a:sym typeface="Symbol" pitchFamily="18" charset="2"/>
            </a:endParaRPr>
          </a:p>
        </p:txBody>
      </p:sp>
      <p:sp>
        <p:nvSpPr>
          <p:cNvPr id="487430" name="Line 6"/>
          <p:cNvSpPr>
            <a:spLocks noChangeShapeType="1"/>
          </p:cNvSpPr>
          <p:nvPr/>
        </p:nvSpPr>
        <p:spPr bwMode="auto">
          <a:xfrm flipH="1">
            <a:off x="1537001" y="2566045"/>
            <a:ext cx="122067" cy="1428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87431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Interval Scheduling:  Greedy Algorithm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3420" y="5229200"/>
            <a:ext cx="507594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dirty="0">
                <a:solidFill>
                  <a:srgbClr val="C00000"/>
                </a:solidFill>
              </a:rPr>
              <a:t>}</a:t>
            </a:r>
            <a:r>
              <a:rPr lang="en-US" sz="2000" dirty="0">
                <a:solidFill>
                  <a:srgbClr val="C00000"/>
                </a:solidFill>
              </a:rPr>
              <a:t>how to decide if job j is compatible with A </a:t>
            </a:r>
            <a:endParaRPr lang="en-US" sz="5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29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/>
              <a:t>How to Prove Optimality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How can we prove the schedule returned is optimal?</a:t>
            </a:r>
          </a:p>
          <a:p>
            <a:pPr lvl="1"/>
            <a:r>
              <a:rPr lang="en-US" sz="2200" dirty="0"/>
              <a:t>Let A be the schedule returned by this algorithm.</a:t>
            </a:r>
          </a:p>
          <a:p>
            <a:pPr lvl="1"/>
            <a:r>
              <a:rPr lang="en-US" sz="2200" dirty="0"/>
              <a:t>Let OPT be some optimal solution (there may be many optimal solutions!).</a:t>
            </a:r>
          </a:p>
          <a:p>
            <a:pPr lvl="1"/>
            <a:endParaRPr lang="en-US" sz="2200" dirty="0"/>
          </a:p>
          <a:p>
            <a:r>
              <a:rPr lang="en-US" dirty="0"/>
              <a:t>Might be hard to show that A = OPT, instead we need only to show that |A| = |OPT| or </a:t>
            </a:r>
            <a:r>
              <a:rPr lang="en-US" dirty="0">
                <a:solidFill>
                  <a:srgbClr val="0033CC"/>
                </a:solidFill>
              </a:rPr>
              <a:t>equivalently A is one of the optimal solutions. </a:t>
            </a:r>
          </a:p>
          <a:p>
            <a:endParaRPr lang="en-US" dirty="0"/>
          </a:p>
          <a:p>
            <a:r>
              <a:rPr lang="en-US" b="1" dirty="0"/>
              <a:t>Note the distinction</a:t>
            </a:r>
            <a:r>
              <a:rPr lang="en-US" dirty="0"/>
              <a:t>: instead of proving directly that a choice of intervals A is the same as an optimal choice, we prove that it has the same number of intervals as an optimal. Therefore, it is optimal.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2019/9/12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493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dirty="0">
                <a:ea typeface="新細明體" pitchFamily="18" charset="-120"/>
              </a:rPr>
              <a:t>Interval Scheduling: Analysis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95141" y="1268760"/>
            <a:ext cx="8912543" cy="4881217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ea typeface="新細明體" pitchFamily="18" charset="-120"/>
              </a:rPr>
              <a:t>Theorem. Greedy algorithm is optimal.</a:t>
            </a:r>
          </a:p>
          <a:p>
            <a:r>
              <a:rPr lang="en-US" altLang="zh-TW" sz="2000" dirty="0">
                <a:ea typeface="新細明體" pitchFamily="18" charset="-120"/>
              </a:rPr>
              <a:t>Proof: </a:t>
            </a:r>
          </a:p>
          <a:p>
            <a:pPr lvl="1"/>
            <a:r>
              <a:rPr lang="en-US" altLang="zh-TW" sz="1600" dirty="0">
                <a:ea typeface="新細明體" pitchFamily="18" charset="-120"/>
              </a:rPr>
              <a:t>We compare  the solution obtained from greedy algorithm with an optimal solution.</a:t>
            </a:r>
          </a:p>
          <a:p>
            <a:pPr lvl="1"/>
            <a:r>
              <a:rPr lang="en-US" altLang="zh-TW" sz="1600" dirty="0">
                <a:ea typeface="新細明體" pitchFamily="18" charset="-120"/>
              </a:rPr>
              <a:t>Let </a:t>
            </a:r>
            <a:r>
              <a:rPr lang="en-US" altLang="zh-TW" sz="1600" i="1" dirty="0">
                <a:ea typeface="新細明體" pitchFamily="18" charset="-120"/>
              </a:rPr>
              <a:t>G=i</a:t>
            </a:r>
            <a:r>
              <a:rPr lang="en-US" altLang="zh-TW" sz="1100" i="1" dirty="0">
                <a:ea typeface="新細明體" pitchFamily="18" charset="-120"/>
              </a:rPr>
              <a:t>1</a:t>
            </a:r>
            <a:r>
              <a:rPr lang="en-US" altLang="zh-TW" sz="1600" i="1" dirty="0">
                <a:ea typeface="新細明體" pitchFamily="18" charset="-120"/>
              </a:rPr>
              <a:t>, i</a:t>
            </a:r>
            <a:r>
              <a:rPr lang="en-US" altLang="zh-TW" sz="1050" i="1" dirty="0">
                <a:ea typeface="新細明體" pitchFamily="18" charset="-120"/>
              </a:rPr>
              <a:t>2</a:t>
            </a:r>
            <a:r>
              <a:rPr lang="en-US" altLang="zh-TW" sz="1600" i="1" dirty="0">
                <a:ea typeface="新細明體" pitchFamily="18" charset="-120"/>
              </a:rPr>
              <a:t>, …, </a:t>
            </a:r>
            <a:r>
              <a:rPr lang="en-US" altLang="zh-TW" sz="1600" i="1" dirty="0" err="1">
                <a:ea typeface="新細明體" pitchFamily="18" charset="-120"/>
              </a:rPr>
              <a:t>i</a:t>
            </a:r>
            <a:r>
              <a:rPr lang="en-US" altLang="zh-TW" sz="1200" i="1" dirty="0" err="1">
                <a:ea typeface="新細明體" pitchFamily="18" charset="-120"/>
              </a:rPr>
              <a:t>k</a:t>
            </a:r>
            <a:r>
              <a:rPr lang="en-US" altLang="zh-TW" sz="1600" i="1" dirty="0">
                <a:ea typeface="新細明體" pitchFamily="18" charset="-120"/>
              </a:rPr>
              <a:t> </a:t>
            </a:r>
            <a:r>
              <a:rPr lang="en-US" altLang="zh-TW" sz="1600" dirty="0">
                <a:ea typeface="新細明體" pitchFamily="18" charset="-120"/>
              </a:rPr>
              <a:t>denote the set of jobs selected by greedy.</a:t>
            </a:r>
          </a:p>
          <a:p>
            <a:pPr lvl="1"/>
            <a:r>
              <a:rPr lang="en-US" altLang="zh-TW" sz="1600" dirty="0">
                <a:ea typeface="新細明體" pitchFamily="18" charset="-120"/>
              </a:rPr>
              <a:t>Let Opt=j</a:t>
            </a:r>
            <a:r>
              <a:rPr lang="en-US" altLang="zh-TW" sz="1200" dirty="0">
                <a:ea typeface="新細明體" pitchFamily="18" charset="-120"/>
              </a:rPr>
              <a:t>1</a:t>
            </a:r>
            <a:r>
              <a:rPr lang="en-US" altLang="zh-TW" sz="1600" dirty="0">
                <a:ea typeface="新細明體" pitchFamily="18" charset="-120"/>
              </a:rPr>
              <a:t>, j</a:t>
            </a:r>
            <a:r>
              <a:rPr lang="en-US" altLang="zh-TW" sz="1200" dirty="0">
                <a:ea typeface="新細明體" pitchFamily="18" charset="-120"/>
              </a:rPr>
              <a:t>2</a:t>
            </a:r>
            <a:r>
              <a:rPr lang="en-US" altLang="zh-TW" sz="1600" dirty="0">
                <a:ea typeface="新細明體" pitchFamily="18" charset="-120"/>
              </a:rPr>
              <a:t>, …, </a:t>
            </a:r>
            <a:r>
              <a:rPr lang="en-US" altLang="zh-TW" sz="1600" dirty="0" err="1">
                <a:ea typeface="新細明體" pitchFamily="18" charset="-120"/>
              </a:rPr>
              <a:t>j</a:t>
            </a:r>
            <a:r>
              <a:rPr lang="en-US" altLang="zh-TW" sz="1200" dirty="0" err="1">
                <a:ea typeface="新細明體" pitchFamily="18" charset="-120"/>
              </a:rPr>
              <a:t>n</a:t>
            </a:r>
            <a:r>
              <a:rPr lang="en-US" altLang="zh-TW" sz="1600" dirty="0">
                <a:ea typeface="新細明體" pitchFamily="18" charset="-120"/>
              </a:rPr>
              <a:t> denote the set of jobs in the optimal solution.</a:t>
            </a:r>
          </a:p>
          <a:p>
            <a:pPr lvl="2"/>
            <a:r>
              <a:rPr lang="en-US" altLang="zh-TW" sz="1200" dirty="0">
                <a:ea typeface="新細明體" pitchFamily="18" charset="-120"/>
              </a:rPr>
              <a:t>The set of jobs are mutually compatible  and the number of jobs is the largest.</a:t>
            </a:r>
          </a:p>
          <a:p>
            <a:pPr lvl="1"/>
            <a:r>
              <a:rPr lang="en-US" altLang="zh-TW" sz="1600" dirty="0">
                <a:solidFill>
                  <a:srgbClr val="FF0000"/>
                </a:solidFill>
                <a:ea typeface="新細明體" pitchFamily="18" charset="-120"/>
              </a:rPr>
              <a:t>Without loss of generality</a:t>
            </a:r>
            <a:r>
              <a:rPr lang="en-US" altLang="zh-TW" sz="1600" dirty="0">
                <a:ea typeface="新細明體" pitchFamily="18" charset="-120"/>
              </a:rPr>
              <a:t>, we assume that </a:t>
            </a:r>
          </a:p>
          <a:p>
            <a:pPr marL="457200" lvl="1" indent="0">
              <a:buNone/>
            </a:pPr>
            <a:r>
              <a:rPr lang="en-US" altLang="zh-TW" sz="1600" dirty="0">
                <a:ea typeface="新細明體" pitchFamily="18" charset="-120"/>
              </a:rPr>
              <a:t>             i</a:t>
            </a:r>
            <a:r>
              <a:rPr lang="en-US" altLang="zh-TW" sz="1200" dirty="0">
                <a:ea typeface="新細明體" pitchFamily="18" charset="-120"/>
              </a:rPr>
              <a:t>1</a:t>
            </a:r>
            <a:r>
              <a:rPr lang="en-US" altLang="zh-TW" sz="1600" dirty="0">
                <a:ea typeface="新細明體" pitchFamily="18" charset="-120"/>
              </a:rPr>
              <a:t>=j</a:t>
            </a:r>
            <a:r>
              <a:rPr lang="en-US" altLang="zh-TW" sz="1200" dirty="0">
                <a:ea typeface="新細明體" pitchFamily="18" charset="-120"/>
              </a:rPr>
              <a:t>1</a:t>
            </a:r>
            <a:r>
              <a:rPr lang="en-US" altLang="zh-TW" sz="1600" dirty="0">
                <a:ea typeface="新細明體" pitchFamily="18" charset="-120"/>
              </a:rPr>
              <a:t>, i</a:t>
            </a:r>
            <a:r>
              <a:rPr lang="en-US" altLang="zh-TW" sz="1200" dirty="0">
                <a:ea typeface="新細明體" pitchFamily="18" charset="-120"/>
              </a:rPr>
              <a:t>2</a:t>
            </a:r>
            <a:r>
              <a:rPr lang="en-US" altLang="zh-TW" sz="1600" dirty="0">
                <a:ea typeface="新細明體" pitchFamily="18" charset="-120"/>
              </a:rPr>
              <a:t>=j</a:t>
            </a:r>
            <a:r>
              <a:rPr lang="en-US" altLang="zh-TW" sz="1200" dirty="0">
                <a:ea typeface="新細明體" pitchFamily="18" charset="-120"/>
              </a:rPr>
              <a:t>2</a:t>
            </a:r>
            <a:r>
              <a:rPr lang="en-US" altLang="zh-TW" sz="1600" dirty="0">
                <a:ea typeface="新細明體" pitchFamily="18" charset="-120"/>
              </a:rPr>
              <a:t>, …, </a:t>
            </a:r>
            <a:r>
              <a:rPr lang="en-US" altLang="zh-TW" sz="1600" dirty="0" err="1">
                <a:ea typeface="新細明體" pitchFamily="18" charset="-120"/>
              </a:rPr>
              <a:t>i</a:t>
            </a:r>
            <a:r>
              <a:rPr lang="en-US" altLang="zh-TW" sz="1200" dirty="0" err="1">
                <a:ea typeface="新細明體" pitchFamily="18" charset="-120"/>
              </a:rPr>
              <a:t>r</a:t>
            </a:r>
            <a:r>
              <a:rPr lang="en-US" altLang="zh-TW" sz="1600" dirty="0">
                <a:ea typeface="新細明體" pitchFamily="18" charset="-120"/>
              </a:rPr>
              <a:t>=</a:t>
            </a:r>
            <a:r>
              <a:rPr lang="en-US" altLang="zh-TW" sz="1600" dirty="0" err="1">
                <a:ea typeface="新細明體" pitchFamily="18" charset="-120"/>
              </a:rPr>
              <a:t>j</a:t>
            </a:r>
            <a:r>
              <a:rPr lang="en-US" altLang="zh-TW" sz="1200" dirty="0" err="1">
                <a:ea typeface="新細明體" pitchFamily="18" charset="-120"/>
              </a:rPr>
              <a:t>r</a:t>
            </a:r>
            <a:r>
              <a:rPr lang="en-US" altLang="zh-TW" sz="1600" dirty="0">
                <a:ea typeface="新細明體" pitchFamily="18" charset="-120"/>
              </a:rPr>
              <a:t> and i</a:t>
            </a:r>
            <a:r>
              <a:rPr lang="en-US" altLang="zh-TW" sz="1200" dirty="0">
                <a:ea typeface="新細明體" pitchFamily="18" charset="-120"/>
              </a:rPr>
              <a:t>r+1</a:t>
            </a:r>
            <a:r>
              <a:rPr lang="en-US" altLang="zh-TW" sz="1600" dirty="0">
                <a:ea typeface="新細明體" pitchFamily="18" charset="-120"/>
                <a:sym typeface="Symbol" panose="05050102010706020507" pitchFamily="18" charset="2"/>
              </a:rPr>
              <a:t>j</a:t>
            </a:r>
            <a:r>
              <a:rPr lang="en-US" altLang="zh-TW" sz="1200" dirty="0">
                <a:ea typeface="新細明體" pitchFamily="18" charset="-120"/>
                <a:sym typeface="Symbol" panose="05050102010706020507" pitchFamily="18" charset="2"/>
              </a:rPr>
              <a:t>r+1</a:t>
            </a:r>
            <a:r>
              <a:rPr lang="en-US" altLang="zh-TW" sz="1600" dirty="0">
                <a:ea typeface="新細明體" pitchFamily="18" charset="-120"/>
                <a:sym typeface="Symbol" panose="05050102010706020507" pitchFamily="18" charset="2"/>
              </a:rPr>
              <a:t>, where </a:t>
            </a:r>
            <a:r>
              <a:rPr lang="en-US" altLang="zh-TW" sz="1600" i="1" dirty="0">
                <a:ea typeface="新細明體" pitchFamily="18" charset="-120"/>
                <a:sym typeface="Symbol" panose="05050102010706020507" pitchFamily="18" charset="2"/>
              </a:rPr>
              <a:t>r</a:t>
            </a:r>
            <a:r>
              <a:rPr lang="en-US" altLang="zh-TW" sz="1600" dirty="0">
                <a:ea typeface="新細明體" pitchFamily="18" charset="-120"/>
                <a:sym typeface="Symbol" panose="05050102010706020507" pitchFamily="18" charset="2"/>
              </a:rPr>
              <a:t> could be 0, 1, 2, ….</a:t>
            </a:r>
          </a:p>
          <a:p>
            <a:pPr lvl="1"/>
            <a:r>
              <a:rPr lang="en-US" altLang="zh-TW" sz="1600" dirty="0">
                <a:ea typeface="新細明體" pitchFamily="18" charset="-120"/>
              </a:rPr>
              <a:t>Job i</a:t>
            </a:r>
            <a:r>
              <a:rPr lang="en-US" altLang="zh-TW" sz="1200" dirty="0">
                <a:ea typeface="新細明體" pitchFamily="18" charset="-120"/>
              </a:rPr>
              <a:t>r+1</a:t>
            </a:r>
            <a:r>
              <a:rPr lang="en-US" altLang="zh-TW" sz="1600" dirty="0">
                <a:ea typeface="新細明體" pitchFamily="18" charset="-120"/>
              </a:rPr>
              <a:t> finishes before (or at the same time of )  j</a:t>
            </a:r>
            <a:r>
              <a:rPr lang="en-US" altLang="zh-TW" sz="1200" dirty="0">
                <a:ea typeface="新細明體" pitchFamily="18" charset="-120"/>
              </a:rPr>
              <a:t>r+1</a:t>
            </a:r>
            <a:r>
              <a:rPr lang="en-US" altLang="zh-TW" sz="1600" dirty="0">
                <a:ea typeface="新細明體" pitchFamily="18" charset="-120"/>
              </a:rPr>
              <a:t> due to </a:t>
            </a:r>
            <a:r>
              <a:rPr lang="en-US" altLang="zh-TW" sz="1600" dirty="0">
                <a:solidFill>
                  <a:srgbClr val="FF0000"/>
                </a:solidFill>
                <a:ea typeface="新細明體" pitchFamily="18" charset="-120"/>
              </a:rPr>
              <a:t>our greedy algorithm</a:t>
            </a:r>
            <a:r>
              <a:rPr lang="en-US" altLang="zh-TW" sz="1600" dirty="0">
                <a:ea typeface="新細明體" pitchFamily="18" charset="-120"/>
              </a:rPr>
              <a:t>.</a:t>
            </a:r>
          </a:p>
          <a:p>
            <a:pPr marL="457200" lvl="1" indent="0">
              <a:buNone/>
            </a:pPr>
            <a:endParaRPr lang="en-US" altLang="zh-TW" sz="1600" dirty="0">
              <a:ea typeface="新細明體" pitchFamily="18" charset="-120"/>
            </a:endParaRPr>
          </a:p>
        </p:txBody>
      </p:sp>
      <p:sp>
        <p:nvSpPr>
          <p:cNvPr id="1331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fld id="{FC7E3170-19E5-404A-91AD-6AC0A28AFFFF}" type="datetime1">
              <a:rPr lang="zh-TW" altLang="en-US" sz="1400">
                <a:solidFill>
                  <a:schemeClr val="bg2"/>
                </a:solidFill>
              </a:rPr>
              <a:pPr/>
              <a:t>2019/9/12</a:t>
            </a:fld>
            <a:endParaRPr lang="en-US" altLang="zh-TW" sz="1400">
              <a:solidFill>
                <a:schemeClr val="bg2"/>
              </a:solidFill>
            </a:endParaRPr>
          </a:p>
        </p:txBody>
      </p:sp>
      <p:sp>
        <p:nvSpPr>
          <p:cNvPr id="1331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>
                <a:solidFill>
                  <a:schemeClr val="bg2"/>
                </a:solidFill>
              </a:rPr>
              <a:t>CS4335  Design and Analysis of Algorithms/WANG Lusheng</a:t>
            </a:r>
          </a:p>
        </p:txBody>
      </p:sp>
      <p:sp>
        <p:nvSpPr>
          <p:cNvPr id="133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>
                <a:solidFill>
                  <a:schemeClr val="bg2"/>
                </a:solidFill>
              </a:rPr>
              <a:t>Page </a:t>
            </a:r>
            <a:fld id="{E2D73CFC-B914-4F8F-B69E-EBC2143EE7C9}" type="slidenum">
              <a:rPr lang="en-US" altLang="zh-TW" sz="1400">
                <a:solidFill>
                  <a:schemeClr val="bg2"/>
                </a:solidFill>
              </a:rPr>
              <a:pPr/>
              <a:t>12</a:t>
            </a:fld>
            <a:endParaRPr lang="en-US" altLang="zh-TW" sz="1400">
              <a:solidFill>
                <a:schemeClr val="bg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70679" y="4149080"/>
            <a:ext cx="9152478" cy="2117725"/>
            <a:chOff x="270679" y="4149080"/>
            <a:chExt cx="9152478" cy="2117725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1402900" y="5581005"/>
              <a:ext cx="1072806" cy="3048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400"/>
                <a:t>j</a:t>
              </a:r>
              <a:r>
                <a:rPr lang="en-US" sz="1400" baseline="-25000"/>
                <a:t>1</a:t>
              </a:r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2723277" y="5581005"/>
              <a:ext cx="1402900" cy="3048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400"/>
                <a:t>j</a:t>
              </a:r>
              <a:r>
                <a:rPr lang="en-US" sz="1400" baseline="-25000"/>
                <a:t>2</a:t>
              </a: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4621318" y="5581005"/>
              <a:ext cx="907759" cy="3048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400"/>
                <a:t>j</a:t>
              </a:r>
              <a:r>
                <a:rPr lang="en-US" sz="1400" baseline="-25000"/>
                <a:t>r</a:t>
              </a: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402900" y="4742805"/>
              <a:ext cx="1072806" cy="3048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>
                <a:spcBef>
                  <a:spcPct val="50000"/>
                </a:spcBef>
              </a:pPr>
              <a:r>
                <a:rPr lang="en-US" sz="1400"/>
                <a:t>i</a:t>
              </a:r>
              <a:r>
                <a:rPr lang="en-US" sz="1400" baseline="-25000"/>
                <a:t>1</a:t>
              </a:r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2723277" y="4742805"/>
              <a:ext cx="1402900" cy="3048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400"/>
                <a:t>i</a:t>
              </a:r>
              <a:r>
                <a:rPr lang="en-US" sz="1400" baseline="-25000"/>
                <a:t>1</a:t>
              </a: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4621318" y="4742805"/>
              <a:ext cx="907759" cy="3048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400"/>
                <a:t>i</a:t>
              </a:r>
              <a:r>
                <a:rPr lang="en-US" sz="1400" baseline="-25000"/>
                <a:t>r</a:t>
              </a:r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5776648" y="4742805"/>
              <a:ext cx="1155330" cy="3048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1400"/>
                <a:t>i</a:t>
              </a:r>
              <a:r>
                <a:rPr lang="en-US" sz="1400" baseline="-25000"/>
                <a:t>r+1</a:t>
              </a:r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7427119" y="5581005"/>
              <a:ext cx="1567947" cy="3048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. . .</a:t>
              </a: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>
              <a:off x="443413" y="4632302"/>
              <a:ext cx="493726" cy="462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66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/>
                <a:t>G:</a:t>
              </a:r>
            </a:p>
          </p:txBody>
        </p:sp>
        <p:sp>
          <p:nvSpPr>
            <p:cNvPr id="17" name="Text Box 24"/>
            <p:cNvSpPr txBox="1">
              <a:spLocks noChangeArrowheads="1"/>
            </p:cNvSpPr>
            <p:nvPr/>
          </p:nvSpPr>
          <p:spPr bwMode="auto">
            <a:xfrm>
              <a:off x="270679" y="5532415"/>
              <a:ext cx="837473" cy="462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9966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OPT:</a:t>
              </a:r>
            </a:p>
          </p:txBody>
        </p:sp>
        <p:sp>
          <p:nvSpPr>
            <p:cNvPr id="18" name="Rectangle 35"/>
            <p:cNvSpPr>
              <a:spLocks noChangeArrowheads="1"/>
            </p:cNvSpPr>
            <p:nvPr/>
          </p:nvSpPr>
          <p:spPr bwMode="auto">
            <a:xfrm>
              <a:off x="6436836" y="5581005"/>
              <a:ext cx="742712" cy="3048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j</a:t>
              </a:r>
              <a:r>
                <a:rPr lang="en-US" sz="2000" baseline="-25000" dirty="0">
                  <a:solidFill>
                    <a:schemeClr val="bg1"/>
                  </a:solidFill>
                </a:rPr>
                <a:t>r+1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9" name="Line 43"/>
            <p:cNvSpPr>
              <a:spLocks noChangeShapeType="1"/>
            </p:cNvSpPr>
            <p:nvPr/>
          </p:nvSpPr>
          <p:spPr bwMode="auto">
            <a:xfrm flipV="1">
              <a:off x="6818508" y="6008043"/>
              <a:ext cx="0" cy="25876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20" name="Line 44"/>
            <p:cNvSpPr>
              <a:spLocks noChangeShapeType="1"/>
            </p:cNvSpPr>
            <p:nvPr/>
          </p:nvSpPr>
          <p:spPr bwMode="auto">
            <a:xfrm>
              <a:off x="1402900" y="5052368"/>
              <a:ext cx="80202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21" name="Line 46"/>
            <p:cNvSpPr>
              <a:spLocks noChangeShapeType="1"/>
            </p:cNvSpPr>
            <p:nvPr/>
          </p:nvSpPr>
          <p:spPr bwMode="auto">
            <a:xfrm>
              <a:off x="1402900" y="5885805"/>
              <a:ext cx="80202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22" name="Text Box 49"/>
            <p:cNvSpPr txBox="1">
              <a:spLocks noChangeArrowheads="1"/>
            </p:cNvSpPr>
            <p:nvPr/>
          </p:nvSpPr>
          <p:spPr bwMode="auto">
            <a:xfrm>
              <a:off x="5683809" y="4149080"/>
              <a:ext cx="232097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1019175"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509588" defTabSz="1019175"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019175" defTabSz="1019175"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528763" defTabSz="1019175"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38350" defTabSz="1019175"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49555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5275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0995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67150" defTabSz="1019175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200" dirty="0">
                  <a:solidFill>
                    <a:schemeClr val="accent2"/>
                  </a:solidFill>
                </a:rPr>
                <a:t>job i</a:t>
              </a:r>
              <a:r>
                <a:rPr lang="en-US" sz="1200" baseline="-25000" dirty="0">
                  <a:solidFill>
                    <a:schemeClr val="accent2"/>
                  </a:solidFill>
                </a:rPr>
                <a:t>r+1</a:t>
              </a:r>
              <a:r>
                <a:rPr lang="en-US" sz="1200" dirty="0">
                  <a:solidFill>
                    <a:schemeClr val="accent2"/>
                  </a:solidFill>
                </a:rPr>
                <a:t> finishes before j</a:t>
              </a:r>
              <a:r>
                <a:rPr lang="en-US" sz="1200" baseline="-25000" dirty="0">
                  <a:solidFill>
                    <a:schemeClr val="accent2"/>
                  </a:solidFill>
                </a:rPr>
                <a:t>r+1</a:t>
              </a:r>
            </a:p>
          </p:txBody>
        </p:sp>
        <p:sp>
          <p:nvSpPr>
            <p:cNvPr id="23" name="Line 50"/>
            <p:cNvSpPr>
              <a:spLocks noChangeShapeType="1"/>
            </p:cNvSpPr>
            <p:nvPr/>
          </p:nvSpPr>
          <p:spPr bwMode="auto">
            <a:xfrm>
              <a:off x="6364628" y="4473477"/>
              <a:ext cx="0" cy="22860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24" name="Line 52"/>
            <p:cNvSpPr>
              <a:spLocks noChangeShapeType="1"/>
            </p:cNvSpPr>
            <p:nvPr/>
          </p:nvSpPr>
          <p:spPr bwMode="auto">
            <a:xfrm>
              <a:off x="7179548" y="4438005"/>
              <a:ext cx="0" cy="14478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lgDash"/>
              <a:round/>
              <a:headEnd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25" name="Line 53"/>
            <p:cNvSpPr>
              <a:spLocks noChangeShapeType="1"/>
            </p:cNvSpPr>
            <p:nvPr/>
          </p:nvSpPr>
          <p:spPr bwMode="auto">
            <a:xfrm>
              <a:off x="5529077" y="4438005"/>
              <a:ext cx="0" cy="144780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lgDash"/>
              <a:round/>
              <a:headEnd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378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05424-DEEF-49E1-8926-DC35216BC177}" type="slidenum">
              <a:rPr lang="en-US"/>
              <a:pPr/>
              <a:t>13</a:t>
            </a:fld>
            <a:endParaRPr lang="en-US" sz="1400" dirty="0"/>
          </a:p>
        </p:txBody>
      </p:sp>
      <p:sp>
        <p:nvSpPr>
          <p:cNvPr id="542763" name="Rectangle 43"/>
          <p:cNvSpPr>
            <a:spLocks noChangeArrowheads="1"/>
          </p:cNvSpPr>
          <p:nvPr/>
        </p:nvSpPr>
        <p:spPr bwMode="auto">
          <a:xfrm>
            <a:off x="1402900" y="5181600"/>
            <a:ext cx="1072806" cy="304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j</a:t>
            </a:r>
            <a:r>
              <a:rPr lang="en-US" sz="1400" baseline="-25000"/>
              <a:t>1</a:t>
            </a:r>
          </a:p>
        </p:txBody>
      </p:sp>
      <p:sp>
        <p:nvSpPr>
          <p:cNvPr id="542764" name="Rectangle 44"/>
          <p:cNvSpPr>
            <a:spLocks noChangeArrowheads="1"/>
          </p:cNvSpPr>
          <p:nvPr/>
        </p:nvSpPr>
        <p:spPr bwMode="auto">
          <a:xfrm>
            <a:off x="2723277" y="5181600"/>
            <a:ext cx="1402900" cy="304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j</a:t>
            </a:r>
            <a:r>
              <a:rPr lang="en-US" sz="1400" baseline="-25000"/>
              <a:t>2</a:t>
            </a:r>
          </a:p>
        </p:txBody>
      </p:sp>
      <p:sp>
        <p:nvSpPr>
          <p:cNvPr id="542765" name="Rectangle 45"/>
          <p:cNvSpPr>
            <a:spLocks noChangeArrowheads="1"/>
          </p:cNvSpPr>
          <p:nvPr/>
        </p:nvSpPr>
        <p:spPr bwMode="auto">
          <a:xfrm>
            <a:off x="4621318" y="5181600"/>
            <a:ext cx="907759" cy="304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j</a:t>
            </a:r>
            <a:r>
              <a:rPr lang="en-US" sz="1400" baseline="-25000"/>
              <a:t>r</a:t>
            </a:r>
          </a:p>
        </p:txBody>
      </p:sp>
      <p:sp>
        <p:nvSpPr>
          <p:cNvPr id="542766" name="Rectangle 46"/>
          <p:cNvSpPr>
            <a:spLocks noChangeArrowheads="1"/>
          </p:cNvSpPr>
          <p:nvPr/>
        </p:nvSpPr>
        <p:spPr bwMode="auto">
          <a:xfrm>
            <a:off x="1402900" y="4343400"/>
            <a:ext cx="1072806" cy="304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spcBef>
                <a:spcPct val="50000"/>
              </a:spcBef>
            </a:pPr>
            <a:r>
              <a:rPr lang="en-US" sz="1400"/>
              <a:t>i</a:t>
            </a:r>
            <a:r>
              <a:rPr lang="en-US" sz="1400" baseline="-25000"/>
              <a:t>1</a:t>
            </a:r>
            <a:endParaRPr lang="en-US"/>
          </a:p>
        </p:txBody>
      </p:sp>
      <p:sp>
        <p:nvSpPr>
          <p:cNvPr id="542767" name="Rectangle 47"/>
          <p:cNvSpPr>
            <a:spLocks noChangeArrowheads="1"/>
          </p:cNvSpPr>
          <p:nvPr/>
        </p:nvSpPr>
        <p:spPr bwMode="auto">
          <a:xfrm>
            <a:off x="2723277" y="4343400"/>
            <a:ext cx="1402900" cy="304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i</a:t>
            </a:r>
            <a:r>
              <a:rPr lang="en-US" sz="1400" baseline="-25000"/>
              <a:t>1</a:t>
            </a:r>
          </a:p>
        </p:txBody>
      </p:sp>
      <p:sp>
        <p:nvSpPr>
          <p:cNvPr id="542768" name="Rectangle 48"/>
          <p:cNvSpPr>
            <a:spLocks noChangeArrowheads="1"/>
          </p:cNvSpPr>
          <p:nvPr/>
        </p:nvSpPr>
        <p:spPr bwMode="auto">
          <a:xfrm>
            <a:off x="4621318" y="4343400"/>
            <a:ext cx="907759" cy="304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i</a:t>
            </a:r>
            <a:r>
              <a:rPr lang="en-US" sz="1400" baseline="-25000"/>
              <a:t>r</a:t>
            </a:r>
          </a:p>
        </p:txBody>
      </p:sp>
      <p:sp>
        <p:nvSpPr>
          <p:cNvPr id="542769" name="Rectangle 49"/>
          <p:cNvSpPr>
            <a:spLocks noChangeArrowheads="1"/>
          </p:cNvSpPr>
          <p:nvPr/>
        </p:nvSpPr>
        <p:spPr bwMode="auto">
          <a:xfrm>
            <a:off x="5776648" y="4343400"/>
            <a:ext cx="1155330" cy="304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i</a:t>
            </a:r>
            <a:r>
              <a:rPr lang="en-US" sz="1400" baseline="-25000"/>
              <a:t>r+1</a:t>
            </a:r>
          </a:p>
        </p:txBody>
      </p:sp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Interval Scheduling:  Analysis</a:t>
            </a:r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885" y="1063277"/>
            <a:ext cx="92088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Theorem.  </a:t>
            </a:r>
            <a:r>
              <a:rPr lang="en-US" sz="2400" dirty="0">
                <a:solidFill>
                  <a:schemeClr val="tx1"/>
                </a:solidFill>
              </a:rPr>
              <a:t>Greedy algorithm is optimal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/>
              <a:t>Pf. </a:t>
            </a:r>
          </a:p>
          <a:p>
            <a:pPr lvl="1"/>
            <a:r>
              <a:rPr lang="en-US" sz="2400" dirty="0" smtClean="0"/>
              <a:t>Let A=i</a:t>
            </a:r>
            <a:r>
              <a:rPr lang="en-US" sz="2400" baseline="-25000" dirty="0" smtClean="0"/>
              <a:t>1</a:t>
            </a:r>
            <a:r>
              <a:rPr lang="en-US" sz="2400" dirty="0"/>
              <a:t>, i</a:t>
            </a:r>
            <a:r>
              <a:rPr lang="en-US" sz="2400" baseline="-25000" dirty="0"/>
              <a:t>2</a:t>
            </a:r>
            <a:r>
              <a:rPr lang="en-US" sz="2400" dirty="0"/>
              <a:t>, ... </a:t>
            </a:r>
            <a:r>
              <a:rPr lang="en-US" sz="2400" dirty="0" err="1"/>
              <a:t>i</a:t>
            </a:r>
            <a:r>
              <a:rPr lang="en-US" sz="2400" baseline="-25000" dirty="0" err="1"/>
              <a:t>k</a:t>
            </a:r>
            <a:r>
              <a:rPr lang="en-US" sz="2400" baseline="-25000" dirty="0"/>
              <a:t> </a:t>
            </a:r>
            <a:r>
              <a:rPr lang="en-US" sz="2400" dirty="0"/>
              <a:t>denote set of jobs selected by greedy.</a:t>
            </a:r>
          </a:p>
          <a:p>
            <a:pPr lvl="1"/>
            <a:r>
              <a:rPr lang="en-US" sz="2400" dirty="0"/>
              <a:t>Let </a:t>
            </a:r>
            <a:r>
              <a:rPr lang="en-US" sz="2400" dirty="0" smtClean="0"/>
              <a:t>Opt=j</a:t>
            </a:r>
            <a:r>
              <a:rPr lang="en-US" sz="2400" baseline="-25000" dirty="0" smtClean="0"/>
              <a:t>1</a:t>
            </a:r>
            <a:r>
              <a:rPr lang="en-US" sz="2400" dirty="0"/>
              <a:t>, j</a:t>
            </a:r>
            <a:r>
              <a:rPr lang="en-US" sz="2400" baseline="-25000" dirty="0"/>
              <a:t>2</a:t>
            </a:r>
            <a:r>
              <a:rPr lang="en-US" sz="2400" dirty="0"/>
              <a:t>, ... </a:t>
            </a:r>
            <a:r>
              <a:rPr lang="en-US" sz="2400" dirty="0" err="1"/>
              <a:t>j</a:t>
            </a:r>
            <a:r>
              <a:rPr lang="en-US" sz="2400" baseline="-25000" dirty="0" err="1"/>
              <a:t>m</a:t>
            </a:r>
            <a:r>
              <a:rPr lang="en-US" sz="2400" baseline="-25000" dirty="0"/>
              <a:t>  </a:t>
            </a:r>
            <a:r>
              <a:rPr lang="en-US" sz="2400" dirty="0"/>
              <a:t>denote set of jobs in the optimal solution with</a:t>
            </a:r>
            <a:br>
              <a:rPr lang="en-US" sz="2400" dirty="0"/>
            </a:br>
            <a:r>
              <a:rPr lang="en-US" sz="2400" dirty="0"/>
              <a:t>i</a:t>
            </a:r>
            <a:r>
              <a:rPr lang="en-US" sz="2400" baseline="-25000" dirty="0"/>
              <a:t>1</a:t>
            </a:r>
            <a:r>
              <a:rPr lang="en-US" sz="2400" dirty="0"/>
              <a:t> = j</a:t>
            </a:r>
            <a:r>
              <a:rPr lang="en-US" sz="2400" baseline="-25000" dirty="0"/>
              <a:t>1</a:t>
            </a:r>
            <a:r>
              <a:rPr lang="en-US" sz="2400" dirty="0"/>
              <a:t>, i</a:t>
            </a:r>
            <a:r>
              <a:rPr lang="en-US" sz="2400" baseline="-25000" dirty="0"/>
              <a:t>2 </a:t>
            </a:r>
            <a:r>
              <a:rPr lang="en-US" sz="2400" dirty="0"/>
              <a:t>= j</a:t>
            </a:r>
            <a:r>
              <a:rPr lang="en-US" sz="2400" baseline="-25000" dirty="0"/>
              <a:t>2</a:t>
            </a:r>
            <a:r>
              <a:rPr lang="en-US" sz="2400" dirty="0"/>
              <a:t>, ..., </a:t>
            </a:r>
            <a:r>
              <a:rPr lang="en-US" sz="2400" dirty="0" err="1"/>
              <a:t>i</a:t>
            </a:r>
            <a:r>
              <a:rPr lang="en-US" sz="2400" baseline="-25000" dirty="0" err="1"/>
              <a:t>r</a:t>
            </a:r>
            <a:r>
              <a:rPr lang="en-US" sz="2400" dirty="0"/>
              <a:t> = </a:t>
            </a:r>
            <a:r>
              <a:rPr lang="en-US" sz="2400" dirty="0" err="1"/>
              <a:t>j</a:t>
            </a:r>
            <a:r>
              <a:rPr lang="en-US" sz="2400" baseline="-25000" dirty="0" err="1"/>
              <a:t>r</a:t>
            </a:r>
            <a:r>
              <a:rPr lang="en-US" sz="2400" baseline="-25000" dirty="0"/>
              <a:t> </a:t>
            </a:r>
            <a:r>
              <a:rPr lang="en-US" sz="2400" dirty="0" smtClean="0"/>
              <a:t>and </a:t>
            </a:r>
            <a:r>
              <a:rPr lang="en-US" altLang="zh-CN" sz="2400" dirty="0" smtClean="0"/>
              <a:t>i</a:t>
            </a:r>
            <a:r>
              <a:rPr lang="en-US" altLang="zh-CN" sz="2400" baseline="-25000" dirty="0" smtClean="0"/>
              <a:t>r+1</a:t>
            </a:r>
            <a:r>
              <a:rPr lang="en-US" altLang="zh-CN" sz="2400" dirty="0" smtClean="0"/>
              <a:t> ≠ j</a:t>
            </a:r>
            <a:r>
              <a:rPr lang="en-US" altLang="zh-CN" sz="2400" baseline="-25000" dirty="0" smtClean="0"/>
              <a:t>r+1  </a:t>
            </a:r>
            <a:r>
              <a:rPr lang="en-US" altLang="zh-CN" sz="2400" dirty="0" smtClean="0"/>
              <a:t>(Note that r can be 0, 1, 2, …)</a:t>
            </a:r>
            <a:endParaRPr lang="en-US" sz="2400" dirty="0">
              <a:solidFill>
                <a:schemeClr val="hlink"/>
              </a:solidFill>
            </a:endParaRPr>
          </a:p>
          <a:p>
            <a:pPr lvl="1"/>
            <a:endParaRPr lang="en-US" sz="2400" dirty="0"/>
          </a:p>
        </p:txBody>
      </p:sp>
      <p:sp>
        <p:nvSpPr>
          <p:cNvPr id="542731" name="Rectangle 11"/>
          <p:cNvSpPr>
            <a:spLocks noChangeArrowheads="1"/>
          </p:cNvSpPr>
          <p:nvPr/>
        </p:nvSpPr>
        <p:spPr bwMode="auto">
          <a:xfrm>
            <a:off x="7427119" y="5181600"/>
            <a:ext cx="1567947" cy="304800"/>
          </a:xfrm>
          <a:prstGeom prst="rect">
            <a:avLst/>
          </a:prstGeom>
          <a:solidFill>
            <a:schemeClr val="tx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. . .</a:t>
            </a:r>
          </a:p>
        </p:txBody>
      </p:sp>
      <p:sp>
        <p:nvSpPr>
          <p:cNvPr id="542732" name="Text Box 12"/>
          <p:cNvSpPr txBox="1">
            <a:spLocks noChangeArrowheads="1"/>
          </p:cNvSpPr>
          <p:nvPr/>
        </p:nvSpPr>
        <p:spPr bwMode="auto">
          <a:xfrm>
            <a:off x="443413" y="4232897"/>
            <a:ext cx="493726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66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42733" name="Text Box 13"/>
          <p:cNvSpPr txBox="1">
            <a:spLocks noChangeArrowheads="1"/>
          </p:cNvSpPr>
          <p:nvPr/>
        </p:nvSpPr>
        <p:spPr bwMode="auto">
          <a:xfrm>
            <a:off x="270679" y="5133010"/>
            <a:ext cx="837473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66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OPT:</a:t>
            </a:r>
          </a:p>
        </p:txBody>
      </p:sp>
      <p:sp>
        <p:nvSpPr>
          <p:cNvPr id="542743" name="Line 23"/>
          <p:cNvSpPr>
            <a:spLocks noChangeShapeType="1"/>
          </p:cNvSpPr>
          <p:nvPr/>
        </p:nvSpPr>
        <p:spPr bwMode="auto">
          <a:xfrm>
            <a:off x="1402900" y="4652963"/>
            <a:ext cx="802025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542747" name="Line 27"/>
          <p:cNvSpPr>
            <a:spLocks noChangeShapeType="1"/>
          </p:cNvSpPr>
          <p:nvPr/>
        </p:nvSpPr>
        <p:spPr bwMode="auto">
          <a:xfrm>
            <a:off x="7179548" y="4038600"/>
            <a:ext cx="0" cy="1447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lgDash"/>
            <a:round/>
            <a:headEnd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542749" name="Line 29"/>
          <p:cNvSpPr>
            <a:spLocks noChangeShapeType="1"/>
          </p:cNvSpPr>
          <p:nvPr/>
        </p:nvSpPr>
        <p:spPr bwMode="auto">
          <a:xfrm flipV="1">
            <a:off x="6364628" y="5562600"/>
            <a:ext cx="0" cy="27463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542750" name="Rectangle 30"/>
          <p:cNvSpPr>
            <a:spLocks noChangeArrowheads="1"/>
          </p:cNvSpPr>
          <p:nvPr/>
        </p:nvSpPr>
        <p:spPr bwMode="auto">
          <a:xfrm>
            <a:off x="5776648" y="5181600"/>
            <a:ext cx="1155330" cy="304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i</a:t>
            </a:r>
            <a:r>
              <a:rPr lang="en-US" sz="1400" baseline="-25000"/>
              <a:t>r+1</a:t>
            </a:r>
            <a:endParaRPr lang="en-US"/>
          </a:p>
        </p:txBody>
      </p:sp>
      <p:sp>
        <p:nvSpPr>
          <p:cNvPr id="542744" name="Line 24"/>
          <p:cNvSpPr>
            <a:spLocks noChangeShapeType="1"/>
          </p:cNvSpPr>
          <p:nvPr/>
        </p:nvSpPr>
        <p:spPr bwMode="auto">
          <a:xfrm>
            <a:off x="1402900" y="5486400"/>
            <a:ext cx="802025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542771" name="Text Box 51"/>
          <p:cNvSpPr txBox="1">
            <a:spLocks noChangeArrowheads="1"/>
          </p:cNvSpPr>
          <p:nvPr/>
        </p:nvSpPr>
        <p:spPr bwMode="auto">
          <a:xfrm>
            <a:off x="5683809" y="3749675"/>
            <a:ext cx="232097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1pPr>
            <a:lvl2pPr marL="509588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2pPr>
            <a:lvl3pPr marL="1019175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3pPr>
            <a:lvl4pPr marL="1528763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4pPr>
            <a:lvl5pPr marL="2038350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5pPr>
            <a:lvl6pPr marL="24955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6pPr>
            <a:lvl7pPr marL="29527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7pPr>
            <a:lvl8pPr marL="34099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8pPr>
            <a:lvl9pPr marL="38671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/>
              <a:t>job i</a:t>
            </a:r>
            <a:r>
              <a:rPr lang="en-US" sz="1200" baseline="-25000"/>
              <a:t>r+1</a:t>
            </a:r>
            <a:r>
              <a:rPr lang="en-US" sz="1200"/>
              <a:t> finishes before j</a:t>
            </a:r>
            <a:r>
              <a:rPr lang="en-US" sz="1200" baseline="-25000"/>
              <a:t>r+1</a:t>
            </a:r>
          </a:p>
        </p:txBody>
      </p:sp>
      <p:sp>
        <p:nvSpPr>
          <p:cNvPr id="542772" name="Line 52"/>
          <p:cNvSpPr>
            <a:spLocks noChangeShapeType="1"/>
          </p:cNvSpPr>
          <p:nvPr/>
        </p:nvSpPr>
        <p:spPr bwMode="auto">
          <a:xfrm>
            <a:off x="6364628" y="4019550"/>
            <a:ext cx="0" cy="2286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542773" name="Line 53"/>
          <p:cNvSpPr>
            <a:spLocks noChangeShapeType="1"/>
          </p:cNvSpPr>
          <p:nvPr/>
        </p:nvSpPr>
        <p:spPr bwMode="auto">
          <a:xfrm>
            <a:off x="5529077" y="4038600"/>
            <a:ext cx="0" cy="1447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lgDash"/>
            <a:round/>
            <a:headEnd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5AA6A-17F8-4B82-B6EA-6FD16FB696A0}" type="slidenum">
              <a:rPr lang="en-US"/>
              <a:pPr/>
              <a:t>14</a:t>
            </a:fld>
            <a:endParaRPr lang="en-US" sz="1400"/>
          </a:p>
        </p:txBody>
      </p:sp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44624"/>
            <a:ext cx="8912543" cy="1143000"/>
          </a:xfrm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741379" name="Line 3"/>
          <p:cNvSpPr>
            <a:spLocks noChangeShapeType="1"/>
          </p:cNvSpPr>
          <p:nvPr/>
        </p:nvSpPr>
        <p:spPr bwMode="auto">
          <a:xfrm>
            <a:off x="1567947" y="61722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380" name="Text Box 4"/>
          <p:cNvSpPr txBox="1">
            <a:spLocks noChangeArrowheads="1"/>
          </p:cNvSpPr>
          <p:nvPr/>
        </p:nvSpPr>
        <p:spPr bwMode="auto">
          <a:xfrm>
            <a:off x="4456271" y="62626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1381" name="Text Box 5"/>
          <p:cNvSpPr txBox="1">
            <a:spLocks noChangeArrowheads="1"/>
          </p:cNvSpPr>
          <p:nvPr/>
        </p:nvSpPr>
        <p:spPr bwMode="auto">
          <a:xfrm>
            <a:off x="140290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741382" name="Group 6"/>
          <p:cNvGrpSpPr>
            <a:grpSpLocks/>
          </p:cNvGrpSpPr>
          <p:nvPr/>
        </p:nvGrpSpPr>
        <p:grpSpPr bwMode="auto">
          <a:xfrm>
            <a:off x="1567947" y="5867400"/>
            <a:ext cx="6354313" cy="304800"/>
            <a:chOff x="912" y="1776"/>
            <a:chExt cx="3696" cy="2208"/>
          </a:xfrm>
        </p:grpSpPr>
        <p:sp>
          <p:nvSpPr>
            <p:cNvPr id="741383" name="Line 7"/>
            <p:cNvSpPr>
              <a:spLocks noChangeShapeType="1"/>
            </p:cNvSpPr>
            <p:nvPr/>
          </p:nvSpPr>
          <p:spPr bwMode="auto">
            <a:xfrm rot="-5400000">
              <a:off x="14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84" name="Line 8"/>
            <p:cNvSpPr>
              <a:spLocks noChangeShapeType="1"/>
            </p:cNvSpPr>
            <p:nvPr/>
          </p:nvSpPr>
          <p:spPr bwMode="auto">
            <a:xfrm rot="-5400000">
              <a:off x="-19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85" name="Line 9"/>
            <p:cNvSpPr>
              <a:spLocks noChangeShapeType="1"/>
            </p:cNvSpPr>
            <p:nvPr/>
          </p:nvSpPr>
          <p:spPr bwMode="auto">
            <a:xfrm rot="-5400000">
              <a:off x="81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86" name="Line 10"/>
            <p:cNvSpPr>
              <a:spLocks noChangeShapeType="1"/>
            </p:cNvSpPr>
            <p:nvPr/>
          </p:nvSpPr>
          <p:spPr bwMode="auto">
            <a:xfrm rot="-5400000">
              <a:off x="48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87" name="Line 11"/>
            <p:cNvSpPr>
              <a:spLocks noChangeShapeType="1"/>
            </p:cNvSpPr>
            <p:nvPr/>
          </p:nvSpPr>
          <p:spPr bwMode="auto">
            <a:xfrm rot="-5400000">
              <a:off x="148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88" name="Line 12"/>
            <p:cNvSpPr>
              <a:spLocks noChangeShapeType="1"/>
            </p:cNvSpPr>
            <p:nvPr/>
          </p:nvSpPr>
          <p:spPr bwMode="auto">
            <a:xfrm rot="-5400000">
              <a:off x="115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89" name="Line 13"/>
            <p:cNvSpPr>
              <a:spLocks noChangeShapeType="1"/>
            </p:cNvSpPr>
            <p:nvPr/>
          </p:nvSpPr>
          <p:spPr bwMode="auto">
            <a:xfrm rot="-5400000">
              <a:off x="216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90" name="Line 14"/>
            <p:cNvSpPr>
              <a:spLocks noChangeShapeType="1"/>
            </p:cNvSpPr>
            <p:nvPr/>
          </p:nvSpPr>
          <p:spPr bwMode="auto">
            <a:xfrm rot="-5400000">
              <a:off x="182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91" name="Line 15"/>
            <p:cNvSpPr>
              <a:spLocks noChangeShapeType="1"/>
            </p:cNvSpPr>
            <p:nvPr/>
          </p:nvSpPr>
          <p:spPr bwMode="auto">
            <a:xfrm rot="-5400000">
              <a:off x="283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92" name="Line 16"/>
            <p:cNvSpPr>
              <a:spLocks noChangeShapeType="1"/>
            </p:cNvSpPr>
            <p:nvPr/>
          </p:nvSpPr>
          <p:spPr bwMode="auto">
            <a:xfrm rot="-5400000">
              <a:off x="249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93" name="Line 17"/>
            <p:cNvSpPr>
              <a:spLocks noChangeShapeType="1"/>
            </p:cNvSpPr>
            <p:nvPr/>
          </p:nvSpPr>
          <p:spPr bwMode="auto">
            <a:xfrm rot="-5400000">
              <a:off x="350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1394" name="Line 18"/>
            <p:cNvSpPr>
              <a:spLocks noChangeShapeType="1"/>
            </p:cNvSpPr>
            <p:nvPr/>
          </p:nvSpPr>
          <p:spPr bwMode="auto">
            <a:xfrm rot="-5400000">
              <a:off x="316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741395" name="Text Box 19"/>
          <p:cNvSpPr txBox="1">
            <a:spLocks noChangeArrowheads="1"/>
          </p:cNvSpPr>
          <p:nvPr/>
        </p:nvSpPr>
        <p:spPr bwMode="auto">
          <a:xfrm>
            <a:off x="198056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1396" name="Text Box 20"/>
          <p:cNvSpPr txBox="1">
            <a:spLocks noChangeArrowheads="1"/>
          </p:cNvSpPr>
          <p:nvPr/>
        </p:nvSpPr>
        <p:spPr bwMode="auto">
          <a:xfrm>
            <a:off x="255823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1397" name="Text Box 21"/>
          <p:cNvSpPr txBox="1">
            <a:spLocks noChangeArrowheads="1"/>
          </p:cNvSpPr>
          <p:nvPr/>
        </p:nvSpPr>
        <p:spPr bwMode="auto">
          <a:xfrm>
            <a:off x="313589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1398" name="Text Box 22"/>
          <p:cNvSpPr txBox="1">
            <a:spLocks noChangeArrowheads="1"/>
          </p:cNvSpPr>
          <p:nvPr/>
        </p:nvSpPr>
        <p:spPr bwMode="auto">
          <a:xfrm>
            <a:off x="371356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1399" name="Text Box 23"/>
          <p:cNvSpPr txBox="1">
            <a:spLocks noChangeArrowheads="1"/>
          </p:cNvSpPr>
          <p:nvPr/>
        </p:nvSpPr>
        <p:spPr bwMode="auto">
          <a:xfrm>
            <a:off x="429122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1400" name="Text Box 24"/>
          <p:cNvSpPr txBox="1">
            <a:spLocks noChangeArrowheads="1"/>
          </p:cNvSpPr>
          <p:nvPr/>
        </p:nvSpPr>
        <p:spPr bwMode="auto">
          <a:xfrm>
            <a:off x="486888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1401" name="Text Box 25"/>
          <p:cNvSpPr txBox="1">
            <a:spLocks noChangeArrowheads="1"/>
          </p:cNvSpPr>
          <p:nvPr/>
        </p:nvSpPr>
        <p:spPr bwMode="auto">
          <a:xfrm>
            <a:off x="544655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1402" name="Text Box 26"/>
          <p:cNvSpPr txBox="1">
            <a:spLocks noChangeArrowheads="1"/>
          </p:cNvSpPr>
          <p:nvPr/>
        </p:nvSpPr>
        <p:spPr bwMode="auto">
          <a:xfrm>
            <a:off x="602421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1403" name="Text Box 27"/>
          <p:cNvSpPr txBox="1">
            <a:spLocks noChangeArrowheads="1"/>
          </p:cNvSpPr>
          <p:nvPr/>
        </p:nvSpPr>
        <p:spPr bwMode="auto">
          <a:xfrm>
            <a:off x="660188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1404" name="Text Box 28"/>
          <p:cNvSpPr txBox="1">
            <a:spLocks noChangeArrowheads="1"/>
          </p:cNvSpPr>
          <p:nvPr/>
        </p:nvSpPr>
        <p:spPr bwMode="auto">
          <a:xfrm>
            <a:off x="709702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1405" name="Text Box 29"/>
          <p:cNvSpPr txBox="1">
            <a:spLocks noChangeArrowheads="1"/>
          </p:cNvSpPr>
          <p:nvPr/>
        </p:nvSpPr>
        <p:spPr bwMode="auto">
          <a:xfrm>
            <a:off x="775721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1406" name="Line 30"/>
          <p:cNvSpPr>
            <a:spLocks noChangeShapeType="1"/>
          </p:cNvSpPr>
          <p:nvPr/>
        </p:nvSpPr>
        <p:spPr bwMode="auto">
          <a:xfrm>
            <a:off x="1567947" y="58674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07" name="AutoShape 31"/>
          <p:cNvSpPr>
            <a:spLocks noChangeArrowheads="1"/>
          </p:cNvSpPr>
          <p:nvPr/>
        </p:nvSpPr>
        <p:spPr bwMode="auto">
          <a:xfrm>
            <a:off x="495141" y="914400"/>
            <a:ext cx="742712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bg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41408" name="Rectangle 32"/>
          <p:cNvSpPr>
            <a:spLocks noChangeArrowheads="1"/>
          </p:cNvSpPr>
          <p:nvPr/>
        </p:nvSpPr>
        <p:spPr bwMode="auto">
          <a:xfrm>
            <a:off x="2145612" y="58674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1409" name="Line 33"/>
          <p:cNvSpPr>
            <a:spLocks noChangeShapeType="1"/>
          </p:cNvSpPr>
          <p:nvPr/>
        </p:nvSpPr>
        <p:spPr bwMode="auto">
          <a:xfrm>
            <a:off x="1567947" y="4495800"/>
            <a:ext cx="7014501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10" name="Text Box 34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1411" name="Text Box 35"/>
          <p:cNvSpPr txBox="1">
            <a:spLocks noChangeArrowheads="1"/>
          </p:cNvSpPr>
          <p:nvPr/>
        </p:nvSpPr>
        <p:spPr bwMode="auto">
          <a:xfrm>
            <a:off x="8582448" y="4267200"/>
            <a:ext cx="90775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741412" name="Line 36"/>
          <p:cNvSpPr>
            <a:spLocks noChangeShapeType="1"/>
          </p:cNvSpPr>
          <p:nvPr/>
        </p:nvSpPr>
        <p:spPr bwMode="auto">
          <a:xfrm>
            <a:off x="7674689" y="44958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13" name="Text Box 37"/>
          <p:cNvSpPr txBox="1">
            <a:spLocks noChangeArrowheads="1"/>
          </p:cNvSpPr>
          <p:nvPr/>
        </p:nvSpPr>
        <p:spPr bwMode="auto">
          <a:xfrm>
            <a:off x="140290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741414" name="Rectangle 38"/>
          <p:cNvSpPr>
            <a:spLocks noChangeArrowheads="1"/>
          </p:cNvSpPr>
          <p:nvPr/>
        </p:nvSpPr>
        <p:spPr bwMode="auto">
          <a:xfrm>
            <a:off x="1567947" y="1905000"/>
            <a:ext cx="3465989" cy="30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 </a:t>
            </a:r>
          </a:p>
        </p:txBody>
      </p:sp>
      <p:sp>
        <p:nvSpPr>
          <p:cNvPr id="741415" name="Rectangle 39"/>
          <p:cNvSpPr>
            <a:spLocks noChangeArrowheads="1"/>
          </p:cNvSpPr>
          <p:nvPr/>
        </p:nvSpPr>
        <p:spPr bwMode="auto">
          <a:xfrm>
            <a:off x="3300941" y="1447800"/>
            <a:ext cx="1155330" cy="304800"/>
          </a:xfrm>
          <a:prstGeom prst="rect">
            <a:avLst/>
          </a:prstGeom>
          <a:solidFill>
            <a:srgbClr val="0033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41416" name="Rectangle 40"/>
          <p:cNvSpPr>
            <a:spLocks noChangeArrowheads="1"/>
          </p:cNvSpPr>
          <p:nvPr/>
        </p:nvSpPr>
        <p:spPr bwMode="auto">
          <a:xfrm>
            <a:off x="4456271" y="3276600"/>
            <a:ext cx="2310659" cy="304800"/>
          </a:xfrm>
          <a:prstGeom prst="rect">
            <a:avLst/>
          </a:prstGeom>
          <a:solidFill>
            <a:srgbClr val="FF00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41417" name="Rectangle 41"/>
          <p:cNvSpPr>
            <a:spLocks noChangeArrowheads="1"/>
          </p:cNvSpPr>
          <p:nvPr/>
        </p:nvSpPr>
        <p:spPr bwMode="auto">
          <a:xfrm>
            <a:off x="2145612" y="9906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1418" name="Rectangle 42"/>
          <p:cNvSpPr>
            <a:spLocks noChangeArrowheads="1"/>
          </p:cNvSpPr>
          <p:nvPr/>
        </p:nvSpPr>
        <p:spPr bwMode="auto">
          <a:xfrm>
            <a:off x="3300942" y="2819400"/>
            <a:ext cx="2888324" cy="304800"/>
          </a:xfrm>
          <a:prstGeom prst="rect">
            <a:avLst/>
          </a:prstGeom>
          <a:solidFill>
            <a:srgbClr val="00660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41419" name="Rectangle 43"/>
          <p:cNvSpPr>
            <a:spLocks noChangeArrowheads="1"/>
          </p:cNvSpPr>
          <p:nvPr/>
        </p:nvSpPr>
        <p:spPr bwMode="auto">
          <a:xfrm>
            <a:off x="5033936" y="3733800"/>
            <a:ext cx="2310659" cy="304800"/>
          </a:xfrm>
          <a:prstGeom prst="rect">
            <a:avLst/>
          </a:prstGeom>
          <a:solidFill>
            <a:srgbClr val="99CC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41420" name="Rectangle 44"/>
          <p:cNvSpPr>
            <a:spLocks noChangeArrowheads="1"/>
          </p:cNvSpPr>
          <p:nvPr/>
        </p:nvSpPr>
        <p:spPr bwMode="auto">
          <a:xfrm>
            <a:off x="3878607" y="23622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41421" name="Line 45"/>
          <p:cNvSpPr>
            <a:spLocks noChangeShapeType="1"/>
          </p:cNvSpPr>
          <p:nvPr/>
        </p:nvSpPr>
        <p:spPr bwMode="auto">
          <a:xfrm rot="-5400000">
            <a:off x="39301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22" name="Line 46"/>
          <p:cNvSpPr>
            <a:spLocks noChangeShapeType="1"/>
          </p:cNvSpPr>
          <p:nvPr/>
        </p:nvSpPr>
        <p:spPr bwMode="auto">
          <a:xfrm rot="-5400000">
            <a:off x="-184653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23" name="Line 47"/>
          <p:cNvSpPr>
            <a:spLocks noChangeShapeType="1"/>
          </p:cNvSpPr>
          <p:nvPr/>
        </p:nvSpPr>
        <p:spPr bwMode="auto">
          <a:xfrm rot="-5400000">
            <a:off x="154834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24" name="Line 48"/>
          <p:cNvSpPr>
            <a:spLocks noChangeShapeType="1"/>
          </p:cNvSpPr>
          <p:nvPr/>
        </p:nvSpPr>
        <p:spPr bwMode="auto">
          <a:xfrm rot="-5400000">
            <a:off x="970677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25" name="Line 49"/>
          <p:cNvSpPr>
            <a:spLocks noChangeShapeType="1"/>
          </p:cNvSpPr>
          <p:nvPr/>
        </p:nvSpPr>
        <p:spPr bwMode="auto">
          <a:xfrm rot="-5400000">
            <a:off x="270367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26" name="Line 50"/>
          <p:cNvSpPr>
            <a:spLocks noChangeShapeType="1"/>
          </p:cNvSpPr>
          <p:nvPr/>
        </p:nvSpPr>
        <p:spPr bwMode="auto">
          <a:xfrm rot="-5400000">
            <a:off x="212600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27" name="Line 51"/>
          <p:cNvSpPr>
            <a:spLocks noChangeShapeType="1"/>
          </p:cNvSpPr>
          <p:nvPr/>
        </p:nvSpPr>
        <p:spPr bwMode="auto">
          <a:xfrm rot="-5400000">
            <a:off x="385900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28" name="Line 52"/>
          <p:cNvSpPr>
            <a:spLocks noChangeShapeType="1"/>
          </p:cNvSpPr>
          <p:nvPr/>
        </p:nvSpPr>
        <p:spPr bwMode="auto">
          <a:xfrm rot="-5400000">
            <a:off x="328133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29" name="Line 53"/>
          <p:cNvSpPr>
            <a:spLocks noChangeShapeType="1"/>
          </p:cNvSpPr>
          <p:nvPr/>
        </p:nvSpPr>
        <p:spPr bwMode="auto">
          <a:xfrm rot="-5400000">
            <a:off x="501433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30" name="Line 54"/>
          <p:cNvSpPr>
            <a:spLocks noChangeShapeType="1"/>
          </p:cNvSpPr>
          <p:nvPr/>
        </p:nvSpPr>
        <p:spPr bwMode="auto">
          <a:xfrm rot="-5400000">
            <a:off x="443666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31" name="Line 55"/>
          <p:cNvSpPr>
            <a:spLocks noChangeShapeType="1"/>
          </p:cNvSpPr>
          <p:nvPr/>
        </p:nvSpPr>
        <p:spPr bwMode="auto">
          <a:xfrm rot="-5400000">
            <a:off x="616966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32" name="Line 56"/>
          <p:cNvSpPr>
            <a:spLocks noChangeShapeType="1"/>
          </p:cNvSpPr>
          <p:nvPr/>
        </p:nvSpPr>
        <p:spPr bwMode="auto">
          <a:xfrm rot="-5400000">
            <a:off x="5591995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1433" name="Text Box 57"/>
          <p:cNvSpPr txBox="1">
            <a:spLocks noChangeArrowheads="1"/>
          </p:cNvSpPr>
          <p:nvPr/>
        </p:nvSpPr>
        <p:spPr bwMode="auto">
          <a:xfrm>
            <a:off x="198056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1434" name="Text Box 58"/>
          <p:cNvSpPr txBox="1">
            <a:spLocks noChangeArrowheads="1"/>
          </p:cNvSpPr>
          <p:nvPr/>
        </p:nvSpPr>
        <p:spPr bwMode="auto">
          <a:xfrm>
            <a:off x="255823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1435" name="Text Box 59"/>
          <p:cNvSpPr txBox="1">
            <a:spLocks noChangeArrowheads="1"/>
          </p:cNvSpPr>
          <p:nvPr/>
        </p:nvSpPr>
        <p:spPr bwMode="auto">
          <a:xfrm>
            <a:off x="313589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1436" name="Text Box 60"/>
          <p:cNvSpPr txBox="1">
            <a:spLocks noChangeArrowheads="1"/>
          </p:cNvSpPr>
          <p:nvPr/>
        </p:nvSpPr>
        <p:spPr bwMode="auto">
          <a:xfrm>
            <a:off x="371356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1437" name="Text Box 61"/>
          <p:cNvSpPr txBox="1">
            <a:spLocks noChangeArrowheads="1"/>
          </p:cNvSpPr>
          <p:nvPr/>
        </p:nvSpPr>
        <p:spPr bwMode="auto">
          <a:xfrm>
            <a:off x="429122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1438" name="Text Box 62"/>
          <p:cNvSpPr txBox="1">
            <a:spLocks noChangeArrowheads="1"/>
          </p:cNvSpPr>
          <p:nvPr/>
        </p:nvSpPr>
        <p:spPr bwMode="auto">
          <a:xfrm>
            <a:off x="486888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1439" name="Text Box 63"/>
          <p:cNvSpPr txBox="1">
            <a:spLocks noChangeArrowheads="1"/>
          </p:cNvSpPr>
          <p:nvPr/>
        </p:nvSpPr>
        <p:spPr bwMode="auto">
          <a:xfrm>
            <a:off x="544655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1440" name="Text Box 64"/>
          <p:cNvSpPr txBox="1">
            <a:spLocks noChangeArrowheads="1"/>
          </p:cNvSpPr>
          <p:nvPr/>
        </p:nvSpPr>
        <p:spPr bwMode="auto">
          <a:xfrm>
            <a:off x="602421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1441" name="Text Box 65"/>
          <p:cNvSpPr txBox="1">
            <a:spLocks noChangeArrowheads="1"/>
          </p:cNvSpPr>
          <p:nvPr/>
        </p:nvSpPr>
        <p:spPr bwMode="auto">
          <a:xfrm>
            <a:off x="660188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1442" name="Text Box 66"/>
          <p:cNvSpPr txBox="1">
            <a:spLocks noChangeArrowheads="1"/>
          </p:cNvSpPr>
          <p:nvPr/>
        </p:nvSpPr>
        <p:spPr bwMode="auto">
          <a:xfrm>
            <a:off x="709702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1443" name="Text Box 67"/>
          <p:cNvSpPr txBox="1">
            <a:spLocks noChangeArrowheads="1"/>
          </p:cNvSpPr>
          <p:nvPr/>
        </p:nvSpPr>
        <p:spPr bwMode="auto">
          <a:xfrm>
            <a:off x="775721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1444" name="Rectangle 68"/>
          <p:cNvSpPr>
            <a:spLocks noChangeArrowheads="1"/>
          </p:cNvSpPr>
          <p:nvPr/>
        </p:nvSpPr>
        <p:spPr bwMode="auto">
          <a:xfrm>
            <a:off x="6189266" y="41910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09380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1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140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F6844-EE9E-466C-865B-4BF538625F59}" type="slidenum">
              <a:rPr lang="en-US"/>
              <a:pPr/>
              <a:t>15</a:t>
            </a:fld>
            <a:endParaRPr lang="en-US" sz="1400"/>
          </a:p>
        </p:txBody>
      </p:sp>
      <p:sp>
        <p:nvSpPr>
          <p:cNvPr id="74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53752"/>
            <a:ext cx="8912543" cy="1143000"/>
          </a:xfrm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743427" name="Text Box 3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3428" name="Line 4"/>
          <p:cNvSpPr>
            <a:spLocks noChangeShapeType="1"/>
          </p:cNvSpPr>
          <p:nvPr/>
        </p:nvSpPr>
        <p:spPr bwMode="auto">
          <a:xfrm>
            <a:off x="1567947" y="61722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29" name="Text Box 5"/>
          <p:cNvSpPr txBox="1">
            <a:spLocks noChangeArrowheads="1"/>
          </p:cNvSpPr>
          <p:nvPr/>
        </p:nvSpPr>
        <p:spPr bwMode="auto">
          <a:xfrm>
            <a:off x="4456271" y="62626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3430" name="Text Box 6"/>
          <p:cNvSpPr txBox="1">
            <a:spLocks noChangeArrowheads="1"/>
          </p:cNvSpPr>
          <p:nvPr/>
        </p:nvSpPr>
        <p:spPr bwMode="auto">
          <a:xfrm>
            <a:off x="140290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743431" name="Group 7"/>
          <p:cNvGrpSpPr>
            <a:grpSpLocks/>
          </p:cNvGrpSpPr>
          <p:nvPr/>
        </p:nvGrpSpPr>
        <p:grpSpPr bwMode="auto">
          <a:xfrm>
            <a:off x="1567947" y="5867400"/>
            <a:ext cx="6354313" cy="304800"/>
            <a:chOff x="912" y="1776"/>
            <a:chExt cx="3696" cy="2208"/>
          </a:xfrm>
        </p:grpSpPr>
        <p:sp>
          <p:nvSpPr>
            <p:cNvPr id="743432" name="Line 8"/>
            <p:cNvSpPr>
              <a:spLocks noChangeShapeType="1"/>
            </p:cNvSpPr>
            <p:nvPr/>
          </p:nvSpPr>
          <p:spPr bwMode="auto">
            <a:xfrm rot="-5400000">
              <a:off x="14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33" name="Line 9"/>
            <p:cNvSpPr>
              <a:spLocks noChangeShapeType="1"/>
            </p:cNvSpPr>
            <p:nvPr/>
          </p:nvSpPr>
          <p:spPr bwMode="auto">
            <a:xfrm rot="-5400000">
              <a:off x="-19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34" name="Line 10"/>
            <p:cNvSpPr>
              <a:spLocks noChangeShapeType="1"/>
            </p:cNvSpPr>
            <p:nvPr/>
          </p:nvSpPr>
          <p:spPr bwMode="auto">
            <a:xfrm rot="-5400000">
              <a:off x="81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35" name="Line 11"/>
            <p:cNvSpPr>
              <a:spLocks noChangeShapeType="1"/>
            </p:cNvSpPr>
            <p:nvPr/>
          </p:nvSpPr>
          <p:spPr bwMode="auto">
            <a:xfrm rot="-5400000">
              <a:off x="48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36" name="Line 12"/>
            <p:cNvSpPr>
              <a:spLocks noChangeShapeType="1"/>
            </p:cNvSpPr>
            <p:nvPr/>
          </p:nvSpPr>
          <p:spPr bwMode="auto">
            <a:xfrm rot="-5400000">
              <a:off x="148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37" name="Line 13"/>
            <p:cNvSpPr>
              <a:spLocks noChangeShapeType="1"/>
            </p:cNvSpPr>
            <p:nvPr/>
          </p:nvSpPr>
          <p:spPr bwMode="auto">
            <a:xfrm rot="-5400000">
              <a:off x="115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38" name="Line 14"/>
            <p:cNvSpPr>
              <a:spLocks noChangeShapeType="1"/>
            </p:cNvSpPr>
            <p:nvPr/>
          </p:nvSpPr>
          <p:spPr bwMode="auto">
            <a:xfrm rot="-5400000">
              <a:off x="216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39" name="Line 15"/>
            <p:cNvSpPr>
              <a:spLocks noChangeShapeType="1"/>
            </p:cNvSpPr>
            <p:nvPr/>
          </p:nvSpPr>
          <p:spPr bwMode="auto">
            <a:xfrm rot="-5400000">
              <a:off x="182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40" name="Line 16"/>
            <p:cNvSpPr>
              <a:spLocks noChangeShapeType="1"/>
            </p:cNvSpPr>
            <p:nvPr/>
          </p:nvSpPr>
          <p:spPr bwMode="auto">
            <a:xfrm rot="-5400000">
              <a:off x="283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41" name="Line 17"/>
            <p:cNvSpPr>
              <a:spLocks noChangeShapeType="1"/>
            </p:cNvSpPr>
            <p:nvPr/>
          </p:nvSpPr>
          <p:spPr bwMode="auto">
            <a:xfrm rot="-5400000">
              <a:off x="249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42" name="Line 18"/>
            <p:cNvSpPr>
              <a:spLocks noChangeShapeType="1"/>
            </p:cNvSpPr>
            <p:nvPr/>
          </p:nvSpPr>
          <p:spPr bwMode="auto">
            <a:xfrm rot="-5400000">
              <a:off x="350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3443" name="Line 19"/>
            <p:cNvSpPr>
              <a:spLocks noChangeShapeType="1"/>
            </p:cNvSpPr>
            <p:nvPr/>
          </p:nvSpPr>
          <p:spPr bwMode="auto">
            <a:xfrm rot="-5400000">
              <a:off x="316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743444" name="Text Box 20"/>
          <p:cNvSpPr txBox="1">
            <a:spLocks noChangeArrowheads="1"/>
          </p:cNvSpPr>
          <p:nvPr/>
        </p:nvSpPr>
        <p:spPr bwMode="auto">
          <a:xfrm>
            <a:off x="198056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3445" name="Text Box 21"/>
          <p:cNvSpPr txBox="1">
            <a:spLocks noChangeArrowheads="1"/>
          </p:cNvSpPr>
          <p:nvPr/>
        </p:nvSpPr>
        <p:spPr bwMode="auto">
          <a:xfrm>
            <a:off x="255823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3446" name="Text Box 22"/>
          <p:cNvSpPr txBox="1">
            <a:spLocks noChangeArrowheads="1"/>
          </p:cNvSpPr>
          <p:nvPr/>
        </p:nvSpPr>
        <p:spPr bwMode="auto">
          <a:xfrm>
            <a:off x="313589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3447" name="Text Box 23"/>
          <p:cNvSpPr txBox="1">
            <a:spLocks noChangeArrowheads="1"/>
          </p:cNvSpPr>
          <p:nvPr/>
        </p:nvSpPr>
        <p:spPr bwMode="auto">
          <a:xfrm>
            <a:off x="371356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3448" name="Text Box 24"/>
          <p:cNvSpPr txBox="1">
            <a:spLocks noChangeArrowheads="1"/>
          </p:cNvSpPr>
          <p:nvPr/>
        </p:nvSpPr>
        <p:spPr bwMode="auto">
          <a:xfrm>
            <a:off x="429122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3449" name="Text Box 25"/>
          <p:cNvSpPr txBox="1">
            <a:spLocks noChangeArrowheads="1"/>
          </p:cNvSpPr>
          <p:nvPr/>
        </p:nvSpPr>
        <p:spPr bwMode="auto">
          <a:xfrm>
            <a:off x="486888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3450" name="Text Box 26"/>
          <p:cNvSpPr txBox="1">
            <a:spLocks noChangeArrowheads="1"/>
          </p:cNvSpPr>
          <p:nvPr/>
        </p:nvSpPr>
        <p:spPr bwMode="auto">
          <a:xfrm>
            <a:off x="544655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3451" name="Text Box 27"/>
          <p:cNvSpPr txBox="1">
            <a:spLocks noChangeArrowheads="1"/>
          </p:cNvSpPr>
          <p:nvPr/>
        </p:nvSpPr>
        <p:spPr bwMode="auto">
          <a:xfrm>
            <a:off x="602421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3452" name="Text Box 28"/>
          <p:cNvSpPr txBox="1">
            <a:spLocks noChangeArrowheads="1"/>
          </p:cNvSpPr>
          <p:nvPr/>
        </p:nvSpPr>
        <p:spPr bwMode="auto">
          <a:xfrm>
            <a:off x="660188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3453" name="Text Box 29"/>
          <p:cNvSpPr txBox="1">
            <a:spLocks noChangeArrowheads="1"/>
          </p:cNvSpPr>
          <p:nvPr/>
        </p:nvSpPr>
        <p:spPr bwMode="auto">
          <a:xfrm>
            <a:off x="709702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3454" name="Text Box 30"/>
          <p:cNvSpPr txBox="1">
            <a:spLocks noChangeArrowheads="1"/>
          </p:cNvSpPr>
          <p:nvPr/>
        </p:nvSpPr>
        <p:spPr bwMode="auto">
          <a:xfrm>
            <a:off x="775721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3455" name="Line 31"/>
          <p:cNvSpPr>
            <a:spLocks noChangeShapeType="1"/>
          </p:cNvSpPr>
          <p:nvPr/>
        </p:nvSpPr>
        <p:spPr bwMode="auto">
          <a:xfrm>
            <a:off x="1567947" y="58674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56" name="AutoShape 32"/>
          <p:cNvSpPr>
            <a:spLocks noChangeArrowheads="1"/>
          </p:cNvSpPr>
          <p:nvPr/>
        </p:nvSpPr>
        <p:spPr bwMode="auto">
          <a:xfrm>
            <a:off x="495141" y="1371600"/>
            <a:ext cx="742712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bg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43457" name="Rectangle 33"/>
          <p:cNvSpPr>
            <a:spLocks noChangeArrowheads="1"/>
          </p:cNvSpPr>
          <p:nvPr/>
        </p:nvSpPr>
        <p:spPr bwMode="auto">
          <a:xfrm>
            <a:off x="2145612" y="58674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3458" name="Rectangle 34"/>
          <p:cNvSpPr>
            <a:spLocks noChangeArrowheads="1"/>
          </p:cNvSpPr>
          <p:nvPr/>
        </p:nvSpPr>
        <p:spPr bwMode="auto">
          <a:xfrm>
            <a:off x="3300941" y="5867400"/>
            <a:ext cx="1155330" cy="304800"/>
          </a:xfrm>
          <a:prstGeom prst="rect">
            <a:avLst/>
          </a:prstGeom>
          <a:solidFill>
            <a:srgbClr val="003399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43459" name="Line 35"/>
          <p:cNvSpPr>
            <a:spLocks noChangeShapeType="1"/>
          </p:cNvSpPr>
          <p:nvPr/>
        </p:nvSpPr>
        <p:spPr bwMode="auto">
          <a:xfrm>
            <a:off x="1567947" y="4495800"/>
            <a:ext cx="7014501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60" name="Text Box 36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3461" name="Text Box 37"/>
          <p:cNvSpPr txBox="1">
            <a:spLocks noChangeArrowheads="1"/>
          </p:cNvSpPr>
          <p:nvPr/>
        </p:nvSpPr>
        <p:spPr bwMode="auto">
          <a:xfrm>
            <a:off x="8582448" y="4267200"/>
            <a:ext cx="90775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743462" name="Line 38"/>
          <p:cNvSpPr>
            <a:spLocks noChangeShapeType="1"/>
          </p:cNvSpPr>
          <p:nvPr/>
        </p:nvSpPr>
        <p:spPr bwMode="auto">
          <a:xfrm>
            <a:off x="7674689" y="44958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63" name="Text Box 39"/>
          <p:cNvSpPr txBox="1">
            <a:spLocks noChangeArrowheads="1"/>
          </p:cNvSpPr>
          <p:nvPr/>
        </p:nvSpPr>
        <p:spPr bwMode="auto">
          <a:xfrm>
            <a:off x="140290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743464" name="Rectangle 40"/>
          <p:cNvSpPr>
            <a:spLocks noChangeArrowheads="1"/>
          </p:cNvSpPr>
          <p:nvPr/>
        </p:nvSpPr>
        <p:spPr bwMode="auto">
          <a:xfrm>
            <a:off x="1567947" y="1905000"/>
            <a:ext cx="3465989" cy="30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 </a:t>
            </a:r>
          </a:p>
        </p:txBody>
      </p:sp>
      <p:sp>
        <p:nvSpPr>
          <p:cNvPr id="743465" name="Rectangle 41"/>
          <p:cNvSpPr>
            <a:spLocks noChangeArrowheads="1"/>
          </p:cNvSpPr>
          <p:nvPr/>
        </p:nvSpPr>
        <p:spPr bwMode="auto">
          <a:xfrm>
            <a:off x="3300941" y="1447800"/>
            <a:ext cx="1155330" cy="304800"/>
          </a:xfrm>
          <a:prstGeom prst="rect">
            <a:avLst/>
          </a:prstGeom>
          <a:solidFill>
            <a:srgbClr val="0033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43466" name="Rectangle 42"/>
          <p:cNvSpPr>
            <a:spLocks noChangeArrowheads="1"/>
          </p:cNvSpPr>
          <p:nvPr/>
        </p:nvSpPr>
        <p:spPr bwMode="auto">
          <a:xfrm>
            <a:off x="4456271" y="3276600"/>
            <a:ext cx="2310659" cy="304800"/>
          </a:xfrm>
          <a:prstGeom prst="rect">
            <a:avLst/>
          </a:prstGeom>
          <a:solidFill>
            <a:srgbClr val="FF00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43467" name="Rectangle 43"/>
          <p:cNvSpPr>
            <a:spLocks noChangeArrowheads="1"/>
          </p:cNvSpPr>
          <p:nvPr/>
        </p:nvSpPr>
        <p:spPr bwMode="auto">
          <a:xfrm>
            <a:off x="2145612" y="9906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3468" name="Rectangle 44"/>
          <p:cNvSpPr>
            <a:spLocks noChangeArrowheads="1"/>
          </p:cNvSpPr>
          <p:nvPr/>
        </p:nvSpPr>
        <p:spPr bwMode="auto">
          <a:xfrm>
            <a:off x="3300942" y="2819400"/>
            <a:ext cx="2888324" cy="304800"/>
          </a:xfrm>
          <a:prstGeom prst="rect">
            <a:avLst/>
          </a:prstGeom>
          <a:solidFill>
            <a:srgbClr val="00660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43469" name="Rectangle 45"/>
          <p:cNvSpPr>
            <a:spLocks noChangeArrowheads="1"/>
          </p:cNvSpPr>
          <p:nvPr/>
        </p:nvSpPr>
        <p:spPr bwMode="auto">
          <a:xfrm>
            <a:off x="5033936" y="3733800"/>
            <a:ext cx="2310659" cy="304800"/>
          </a:xfrm>
          <a:prstGeom prst="rect">
            <a:avLst/>
          </a:prstGeom>
          <a:solidFill>
            <a:srgbClr val="99CC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43470" name="Rectangle 46"/>
          <p:cNvSpPr>
            <a:spLocks noChangeArrowheads="1"/>
          </p:cNvSpPr>
          <p:nvPr/>
        </p:nvSpPr>
        <p:spPr bwMode="auto">
          <a:xfrm>
            <a:off x="3878607" y="23622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43471" name="Line 47"/>
          <p:cNvSpPr>
            <a:spLocks noChangeShapeType="1"/>
          </p:cNvSpPr>
          <p:nvPr/>
        </p:nvSpPr>
        <p:spPr bwMode="auto">
          <a:xfrm rot="-5400000">
            <a:off x="39301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72" name="Line 48"/>
          <p:cNvSpPr>
            <a:spLocks noChangeShapeType="1"/>
          </p:cNvSpPr>
          <p:nvPr/>
        </p:nvSpPr>
        <p:spPr bwMode="auto">
          <a:xfrm rot="-5400000">
            <a:off x="-184653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73" name="Line 49"/>
          <p:cNvSpPr>
            <a:spLocks noChangeShapeType="1"/>
          </p:cNvSpPr>
          <p:nvPr/>
        </p:nvSpPr>
        <p:spPr bwMode="auto">
          <a:xfrm rot="-5400000">
            <a:off x="154834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74" name="Line 50"/>
          <p:cNvSpPr>
            <a:spLocks noChangeShapeType="1"/>
          </p:cNvSpPr>
          <p:nvPr/>
        </p:nvSpPr>
        <p:spPr bwMode="auto">
          <a:xfrm rot="-5400000">
            <a:off x="970677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75" name="Line 51"/>
          <p:cNvSpPr>
            <a:spLocks noChangeShapeType="1"/>
          </p:cNvSpPr>
          <p:nvPr/>
        </p:nvSpPr>
        <p:spPr bwMode="auto">
          <a:xfrm rot="-5400000">
            <a:off x="270367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76" name="Line 52"/>
          <p:cNvSpPr>
            <a:spLocks noChangeShapeType="1"/>
          </p:cNvSpPr>
          <p:nvPr/>
        </p:nvSpPr>
        <p:spPr bwMode="auto">
          <a:xfrm rot="-5400000">
            <a:off x="212600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77" name="Line 53"/>
          <p:cNvSpPr>
            <a:spLocks noChangeShapeType="1"/>
          </p:cNvSpPr>
          <p:nvPr/>
        </p:nvSpPr>
        <p:spPr bwMode="auto">
          <a:xfrm rot="-5400000">
            <a:off x="385900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78" name="Line 54"/>
          <p:cNvSpPr>
            <a:spLocks noChangeShapeType="1"/>
          </p:cNvSpPr>
          <p:nvPr/>
        </p:nvSpPr>
        <p:spPr bwMode="auto">
          <a:xfrm rot="-5400000">
            <a:off x="328133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79" name="Line 55"/>
          <p:cNvSpPr>
            <a:spLocks noChangeShapeType="1"/>
          </p:cNvSpPr>
          <p:nvPr/>
        </p:nvSpPr>
        <p:spPr bwMode="auto">
          <a:xfrm rot="-5400000">
            <a:off x="501433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80" name="Line 56"/>
          <p:cNvSpPr>
            <a:spLocks noChangeShapeType="1"/>
          </p:cNvSpPr>
          <p:nvPr/>
        </p:nvSpPr>
        <p:spPr bwMode="auto">
          <a:xfrm rot="-5400000">
            <a:off x="443666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81" name="Line 57"/>
          <p:cNvSpPr>
            <a:spLocks noChangeShapeType="1"/>
          </p:cNvSpPr>
          <p:nvPr/>
        </p:nvSpPr>
        <p:spPr bwMode="auto">
          <a:xfrm rot="-5400000">
            <a:off x="616966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82" name="Line 58"/>
          <p:cNvSpPr>
            <a:spLocks noChangeShapeType="1"/>
          </p:cNvSpPr>
          <p:nvPr/>
        </p:nvSpPr>
        <p:spPr bwMode="auto">
          <a:xfrm rot="-5400000">
            <a:off x="5591995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3483" name="Text Box 59"/>
          <p:cNvSpPr txBox="1">
            <a:spLocks noChangeArrowheads="1"/>
          </p:cNvSpPr>
          <p:nvPr/>
        </p:nvSpPr>
        <p:spPr bwMode="auto">
          <a:xfrm>
            <a:off x="198056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3484" name="Text Box 60"/>
          <p:cNvSpPr txBox="1">
            <a:spLocks noChangeArrowheads="1"/>
          </p:cNvSpPr>
          <p:nvPr/>
        </p:nvSpPr>
        <p:spPr bwMode="auto">
          <a:xfrm>
            <a:off x="255823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3485" name="Text Box 61"/>
          <p:cNvSpPr txBox="1">
            <a:spLocks noChangeArrowheads="1"/>
          </p:cNvSpPr>
          <p:nvPr/>
        </p:nvSpPr>
        <p:spPr bwMode="auto">
          <a:xfrm>
            <a:off x="313589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3486" name="Text Box 62"/>
          <p:cNvSpPr txBox="1">
            <a:spLocks noChangeArrowheads="1"/>
          </p:cNvSpPr>
          <p:nvPr/>
        </p:nvSpPr>
        <p:spPr bwMode="auto">
          <a:xfrm>
            <a:off x="371356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3487" name="Text Box 63"/>
          <p:cNvSpPr txBox="1">
            <a:spLocks noChangeArrowheads="1"/>
          </p:cNvSpPr>
          <p:nvPr/>
        </p:nvSpPr>
        <p:spPr bwMode="auto">
          <a:xfrm>
            <a:off x="429122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3488" name="Text Box 64"/>
          <p:cNvSpPr txBox="1">
            <a:spLocks noChangeArrowheads="1"/>
          </p:cNvSpPr>
          <p:nvPr/>
        </p:nvSpPr>
        <p:spPr bwMode="auto">
          <a:xfrm>
            <a:off x="486888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3489" name="Text Box 65"/>
          <p:cNvSpPr txBox="1">
            <a:spLocks noChangeArrowheads="1"/>
          </p:cNvSpPr>
          <p:nvPr/>
        </p:nvSpPr>
        <p:spPr bwMode="auto">
          <a:xfrm>
            <a:off x="544655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3490" name="Text Box 66"/>
          <p:cNvSpPr txBox="1">
            <a:spLocks noChangeArrowheads="1"/>
          </p:cNvSpPr>
          <p:nvPr/>
        </p:nvSpPr>
        <p:spPr bwMode="auto">
          <a:xfrm>
            <a:off x="602421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3491" name="Text Box 67"/>
          <p:cNvSpPr txBox="1">
            <a:spLocks noChangeArrowheads="1"/>
          </p:cNvSpPr>
          <p:nvPr/>
        </p:nvSpPr>
        <p:spPr bwMode="auto">
          <a:xfrm>
            <a:off x="660188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3492" name="Text Box 68"/>
          <p:cNvSpPr txBox="1">
            <a:spLocks noChangeArrowheads="1"/>
          </p:cNvSpPr>
          <p:nvPr/>
        </p:nvSpPr>
        <p:spPr bwMode="auto">
          <a:xfrm>
            <a:off x="709702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3493" name="Text Box 69"/>
          <p:cNvSpPr txBox="1">
            <a:spLocks noChangeArrowheads="1"/>
          </p:cNvSpPr>
          <p:nvPr/>
        </p:nvSpPr>
        <p:spPr bwMode="auto">
          <a:xfrm>
            <a:off x="775721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3494" name="Rectangle 70"/>
          <p:cNvSpPr>
            <a:spLocks noChangeArrowheads="1"/>
          </p:cNvSpPr>
          <p:nvPr/>
        </p:nvSpPr>
        <p:spPr bwMode="auto">
          <a:xfrm>
            <a:off x="6189266" y="41910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51678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3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458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9338D6-2ABD-469A-BA37-5F89DD56245A}" type="slidenum">
              <a:rPr lang="en-US"/>
              <a:pPr/>
              <a:t>16</a:t>
            </a:fld>
            <a:endParaRPr lang="en-US" sz="1400"/>
          </a:p>
        </p:txBody>
      </p:sp>
      <p:sp>
        <p:nvSpPr>
          <p:cNvPr id="74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44624"/>
            <a:ext cx="8912543" cy="1143000"/>
          </a:xfrm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745475" name="Line 3"/>
          <p:cNvSpPr>
            <a:spLocks noChangeShapeType="1"/>
          </p:cNvSpPr>
          <p:nvPr/>
        </p:nvSpPr>
        <p:spPr bwMode="auto">
          <a:xfrm>
            <a:off x="1567947" y="61722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476" name="Text Box 4"/>
          <p:cNvSpPr txBox="1">
            <a:spLocks noChangeArrowheads="1"/>
          </p:cNvSpPr>
          <p:nvPr/>
        </p:nvSpPr>
        <p:spPr bwMode="auto">
          <a:xfrm>
            <a:off x="4456271" y="62626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5477" name="Text Box 5"/>
          <p:cNvSpPr txBox="1">
            <a:spLocks noChangeArrowheads="1"/>
          </p:cNvSpPr>
          <p:nvPr/>
        </p:nvSpPr>
        <p:spPr bwMode="auto">
          <a:xfrm>
            <a:off x="140290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745478" name="Group 6"/>
          <p:cNvGrpSpPr>
            <a:grpSpLocks/>
          </p:cNvGrpSpPr>
          <p:nvPr/>
        </p:nvGrpSpPr>
        <p:grpSpPr bwMode="auto">
          <a:xfrm>
            <a:off x="1567947" y="5867400"/>
            <a:ext cx="6354313" cy="304800"/>
            <a:chOff x="912" y="1776"/>
            <a:chExt cx="3696" cy="2208"/>
          </a:xfrm>
        </p:grpSpPr>
        <p:sp>
          <p:nvSpPr>
            <p:cNvPr id="745479" name="Line 7"/>
            <p:cNvSpPr>
              <a:spLocks noChangeShapeType="1"/>
            </p:cNvSpPr>
            <p:nvPr/>
          </p:nvSpPr>
          <p:spPr bwMode="auto">
            <a:xfrm rot="-5400000">
              <a:off x="14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0" name="Line 8"/>
            <p:cNvSpPr>
              <a:spLocks noChangeShapeType="1"/>
            </p:cNvSpPr>
            <p:nvPr/>
          </p:nvSpPr>
          <p:spPr bwMode="auto">
            <a:xfrm rot="-5400000">
              <a:off x="-19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1" name="Line 9"/>
            <p:cNvSpPr>
              <a:spLocks noChangeShapeType="1"/>
            </p:cNvSpPr>
            <p:nvPr/>
          </p:nvSpPr>
          <p:spPr bwMode="auto">
            <a:xfrm rot="-5400000">
              <a:off x="81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2" name="Line 10"/>
            <p:cNvSpPr>
              <a:spLocks noChangeShapeType="1"/>
            </p:cNvSpPr>
            <p:nvPr/>
          </p:nvSpPr>
          <p:spPr bwMode="auto">
            <a:xfrm rot="-5400000">
              <a:off x="48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3" name="Line 11"/>
            <p:cNvSpPr>
              <a:spLocks noChangeShapeType="1"/>
            </p:cNvSpPr>
            <p:nvPr/>
          </p:nvSpPr>
          <p:spPr bwMode="auto">
            <a:xfrm rot="-5400000">
              <a:off x="148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4" name="Line 12"/>
            <p:cNvSpPr>
              <a:spLocks noChangeShapeType="1"/>
            </p:cNvSpPr>
            <p:nvPr/>
          </p:nvSpPr>
          <p:spPr bwMode="auto">
            <a:xfrm rot="-5400000">
              <a:off x="115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5" name="Line 13"/>
            <p:cNvSpPr>
              <a:spLocks noChangeShapeType="1"/>
            </p:cNvSpPr>
            <p:nvPr/>
          </p:nvSpPr>
          <p:spPr bwMode="auto">
            <a:xfrm rot="-5400000">
              <a:off x="216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6" name="Line 14"/>
            <p:cNvSpPr>
              <a:spLocks noChangeShapeType="1"/>
            </p:cNvSpPr>
            <p:nvPr/>
          </p:nvSpPr>
          <p:spPr bwMode="auto">
            <a:xfrm rot="-5400000">
              <a:off x="182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7" name="Line 15"/>
            <p:cNvSpPr>
              <a:spLocks noChangeShapeType="1"/>
            </p:cNvSpPr>
            <p:nvPr/>
          </p:nvSpPr>
          <p:spPr bwMode="auto">
            <a:xfrm rot="-5400000">
              <a:off x="283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8" name="Line 16"/>
            <p:cNvSpPr>
              <a:spLocks noChangeShapeType="1"/>
            </p:cNvSpPr>
            <p:nvPr/>
          </p:nvSpPr>
          <p:spPr bwMode="auto">
            <a:xfrm rot="-5400000">
              <a:off x="249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89" name="Line 17"/>
            <p:cNvSpPr>
              <a:spLocks noChangeShapeType="1"/>
            </p:cNvSpPr>
            <p:nvPr/>
          </p:nvSpPr>
          <p:spPr bwMode="auto">
            <a:xfrm rot="-5400000">
              <a:off x="350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5490" name="Line 18"/>
            <p:cNvSpPr>
              <a:spLocks noChangeShapeType="1"/>
            </p:cNvSpPr>
            <p:nvPr/>
          </p:nvSpPr>
          <p:spPr bwMode="auto">
            <a:xfrm rot="-5400000">
              <a:off x="316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745491" name="Text Box 19"/>
          <p:cNvSpPr txBox="1">
            <a:spLocks noChangeArrowheads="1"/>
          </p:cNvSpPr>
          <p:nvPr/>
        </p:nvSpPr>
        <p:spPr bwMode="auto">
          <a:xfrm>
            <a:off x="198056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5492" name="Text Box 20"/>
          <p:cNvSpPr txBox="1">
            <a:spLocks noChangeArrowheads="1"/>
          </p:cNvSpPr>
          <p:nvPr/>
        </p:nvSpPr>
        <p:spPr bwMode="auto">
          <a:xfrm>
            <a:off x="255823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5493" name="Text Box 21"/>
          <p:cNvSpPr txBox="1">
            <a:spLocks noChangeArrowheads="1"/>
          </p:cNvSpPr>
          <p:nvPr/>
        </p:nvSpPr>
        <p:spPr bwMode="auto">
          <a:xfrm>
            <a:off x="313589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5494" name="Text Box 22"/>
          <p:cNvSpPr txBox="1">
            <a:spLocks noChangeArrowheads="1"/>
          </p:cNvSpPr>
          <p:nvPr/>
        </p:nvSpPr>
        <p:spPr bwMode="auto">
          <a:xfrm>
            <a:off x="371356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5495" name="Text Box 23"/>
          <p:cNvSpPr txBox="1">
            <a:spLocks noChangeArrowheads="1"/>
          </p:cNvSpPr>
          <p:nvPr/>
        </p:nvSpPr>
        <p:spPr bwMode="auto">
          <a:xfrm>
            <a:off x="429122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5496" name="Text Box 24"/>
          <p:cNvSpPr txBox="1">
            <a:spLocks noChangeArrowheads="1"/>
          </p:cNvSpPr>
          <p:nvPr/>
        </p:nvSpPr>
        <p:spPr bwMode="auto">
          <a:xfrm>
            <a:off x="486888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5497" name="Text Box 25"/>
          <p:cNvSpPr txBox="1">
            <a:spLocks noChangeArrowheads="1"/>
          </p:cNvSpPr>
          <p:nvPr/>
        </p:nvSpPr>
        <p:spPr bwMode="auto">
          <a:xfrm>
            <a:off x="544655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5498" name="Text Box 26"/>
          <p:cNvSpPr txBox="1">
            <a:spLocks noChangeArrowheads="1"/>
          </p:cNvSpPr>
          <p:nvPr/>
        </p:nvSpPr>
        <p:spPr bwMode="auto">
          <a:xfrm>
            <a:off x="602421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5499" name="Text Box 27"/>
          <p:cNvSpPr txBox="1">
            <a:spLocks noChangeArrowheads="1"/>
          </p:cNvSpPr>
          <p:nvPr/>
        </p:nvSpPr>
        <p:spPr bwMode="auto">
          <a:xfrm>
            <a:off x="660188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5500" name="Text Box 28"/>
          <p:cNvSpPr txBox="1">
            <a:spLocks noChangeArrowheads="1"/>
          </p:cNvSpPr>
          <p:nvPr/>
        </p:nvSpPr>
        <p:spPr bwMode="auto">
          <a:xfrm>
            <a:off x="709702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5501" name="Text Box 29"/>
          <p:cNvSpPr txBox="1">
            <a:spLocks noChangeArrowheads="1"/>
          </p:cNvSpPr>
          <p:nvPr/>
        </p:nvSpPr>
        <p:spPr bwMode="auto">
          <a:xfrm>
            <a:off x="775721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5502" name="Line 30"/>
          <p:cNvSpPr>
            <a:spLocks noChangeShapeType="1"/>
          </p:cNvSpPr>
          <p:nvPr/>
        </p:nvSpPr>
        <p:spPr bwMode="auto">
          <a:xfrm>
            <a:off x="1567947" y="58674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03" name="AutoShape 31"/>
          <p:cNvSpPr>
            <a:spLocks noChangeArrowheads="1"/>
          </p:cNvSpPr>
          <p:nvPr/>
        </p:nvSpPr>
        <p:spPr bwMode="auto">
          <a:xfrm>
            <a:off x="495141" y="1828800"/>
            <a:ext cx="742712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bg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45504" name="Rectangle 32"/>
          <p:cNvSpPr>
            <a:spLocks noChangeArrowheads="1"/>
          </p:cNvSpPr>
          <p:nvPr/>
        </p:nvSpPr>
        <p:spPr bwMode="auto">
          <a:xfrm>
            <a:off x="2145612" y="58674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5505" name="Rectangle 33"/>
          <p:cNvSpPr>
            <a:spLocks noChangeArrowheads="1"/>
          </p:cNvSpPr>
          <p:nvPr/>
        </p:nvSpPr>
        <p:spPr bwMode="auto">
          <a:xfrm>
            <a:off x="1567947" y="5867400"/>
            <a:ext cx="3465989" cy="3048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745506" name="Line 34"/>
          <p:cNvSpPr>
            <a:spLocks noChangeShapeType="1"/>
          </p:cNvSpPr>
          <p:nvPr/>
        </p:nvSpPr>
        <p:spPr bwMode="auto">
          <a:xfrm>
            <a:off x="1567947" y="4495800"/>
            <a:ext cx="7014501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07" name="Text Box 35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5508" name="Text Box 36"/>
          <p:cNvSpPr txBox="1">
            <a:spLocks noChangeArrowheads="1"/>
          </p:cNvSpPr>
          <p:nvPr/>
        </p:nvSpPr>
        <p:spPr bwMode="auto">
          <a:xfrm>
            <a:off x="8582448" y="4267200"/>
            <a:ext cx="90775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745509" name="Line 37"/>
          <p:cNvSpPr>
            <a:spLocks noChangeShapeType="1"/>
          </p:cNvSpPr>
          <p:nvPr/>
        </p:nvSpPr>
        <p:spPr bwMode="auto">
          <a:xfrm>
            <a:off x="7674689" y="44958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10" name="Text Box 38"/>
          <p:cNvSpPr txBox="1">
            <a:spLocks noChangeArrowheads="1"/>
          </p:cNvSpPr>
          <p:nvPr/>
        </p:nvSpPr>
        <p:spPr bwMode="auto">
          <a:xfrm>
            <a:off x="140290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745511" name="Rectangle 39"/>
          <p:cNvSpPr>
            <a:spLocks noChangeArrowheads="1"/>
          </p:cNvSpPr>
          <p:nvPr/>
        </p:nvSpPr>
        <p:spPr bwMode="auto">
          <a:xfrm>
            <a:off x="1567947" y="1905000"/>
            <a:ext cx="3465989" cy="30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 </a:t>
            </a:r>
          </a:p>
        </p:txBody>
      </p:sp>
      <p:sp>
        <p:nvSpPr>
          <p:cNvPr id="745512" name="Rectangle 40"/>
          <p:cNvSpPr>
            <a:spLocks noChangeArrowheads="1"/>
          </p:cNvSpPr>
          <p:nvPr/>
        </p:nvSpPr>
        <p:spPr bwMode="auto">
          <a:xfrm>
            <a:off x="3300941" y="1447800"/>
            <a:ext cx="1155330" cy="304800"/>
          </a:xfrm>
          <a:prstGeom prst="rect">
            <a:avLst/>
          </a:prstGeom>
          <a:solidFill>
            <a:srgbClr val="0033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45513" name="Rectangle 41"/>
          <p:cNvSpPr>
            <a:spLocks noChangeArrowheads="1"/>
          </p:cNvSpPr>
          <p:nvPr/>
        </p:nvSpPr>
        <p:spPr bwMode="auto">
          <a:xfrm>
            <a:off x="4456271" y="3276600"/>
            <a:ext cx="2310659" cy="304800"/>
          </a:xfrm>
          <a:prstGeom prst="rect">
            <a:avLst/>
          </a:prstGeom>
          <a:solidFill>
            <a:srgbClr val="FF00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45514" name="Rectangle 42"/>
          <p:cNvSpPr>
            <a:spLocks noChangeArrowheads="1"/>
          </p:cNvSpPr>
          <p:nvPr/>
        </p:nvSpPr>
        <p:spPr bwMode="auto">
          <a:xfrm>
            <a:off x="2145612" y="9906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5515" name="Rectangle 43"/>
          <p:cNvSpPr>
            <a:spLocks noChangeArrowheads="1"/>
          </p:cNvSpPr>
          <p:nvPr/>
        </p:nvSpPr>
        <p:spPr bwMode="auto">
          <a:xfrm>
            <a:off x="3300942" y="2819400"/>
            <a:ext cx="2888324" cy="304800"/>
          </a:xfrm>
          <a:prstGeom prst="rect">
            <a:avLst/>
          </a:prstGeom>
          <a:solidFill>
            <a:srgbClr val="00660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45516" name="Rectangle 44"/>
          <p:cNvSpPr>
            <a:spLocks noChangeArrowheads="1"/>
          </p:cNvSpPr>
          <p:nvPr/>
        </p:nvSpPr>
        <p:spPr bwMode="auto">
          <a:xfrm>
            <a:off x="5033936" y="3733800"/>
            <a:ext cx="2310659" cy="304800"/>
          </a:xfrm>
          <a:prstGeom prst="rect">
            <a:avLst/>
          </a:prstGeom>
          <a:solidFill>
            <a:srgbClr val="99CC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45517" name="Rectangle 45"/>
          <p:cNvSpPr>
            <a:spLocks noChangeArrowheads="1"/>
          </p:cNvSpPr>
          <p:nvPr/>
        </p:nvSpPr>
        <p:spPr bwMode="auto">
          <a:xfrm>
            <a:off x="3878607" y="23622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45518" name="Line 46"/>
          <p:cNvSpPr>
            <a:spLocks noChangeShapeType="1"/>
          </p:cNvSpPr>
          <p:nvPr/>
        </p:nvSpPr>
        <p:spPr bwMode="auto">
          <a:xfrm rot="-5400000">
            <a:off x="39301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19" name="Line 47"/>
          <p:cNvSpPr>
            <a:spLocks noChangeShapeType="1"/>
          </p:cNvSpPr>
          <p:nvPr/>
        </p:nvSpPr>
        <p:spPr bwMode="auto">
          <a:xfrm rot="-5400000">
            <a:off x="-184653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0" name="Line 48"/>
          <p:cNvSpPr>
            <a:spLocks noChangeShapeType="1"/>
          </p:cNvSpPr>
          <p:nvPr/>
        </p:nvSpPr>
        <p:spPr bwMode="auto">
          <a:xfrm rot="-5400000">
            <a:off x="154834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1" name="Line 49"/>
          <p:cNvSpPr>
            <a:spLocks noChangeShapeType="1"/>
          </p:cNvSpPr>
          <p:nvPr/>
        </p:nvSpPr>
        <p:spPr bwMode="auto">
          <a:xfrm rot="-5400000">
            <a:off x="970677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2" name="Line 50"/>
          <p:cNvSpPr>
            <a:spLocks noChangeShapeType="1"/>
          </p:cNvSpPr>
          <p:nvPr/>
        </p:nvSpPr>
        <p:spPr bwMode="auto">
          <a:xfrm rot="-5400000">
            <a:off x="270367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3" name="Line 51"/>
          <p:cNvSpPr>
            <a:spLocks noChangeShapeType="1"/>
          </p:cNvSpPr>
          <p:nvPr/>
        </p:nvSpPr>
        <p:spPr bwMode="auto">
          <a:xfrm rot="-5400000">
            <a:off x="212600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4" name="Line 52"/>
          <p:cNvSpPr>
            <a:spLocks noChangeShapeType="1"/>
          </p:cNvSpPr>
          <p:nvPr/>
        </p:nvSpPr>
        <p:spPr bwMode="auto">
          <a:xfrm rot="-5400000">
            <a:off x="385900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5" name="Line 53"/>
          <p:cNvSpPr>
            <a:spLocks noChangeShapeType="1"/>
          </p:cNvSpPr>
          <p:nvPr/>
        </p:nvSpPr>
        <p:spPr bwMode="auto">
          <a:xfrm rot="-5400000">
            <a:off x="328133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6" name="Line 54"/>
          <p:cNvSpPr>
            <a:spLocks noChangeShapeType="1"/>
          </p:cNvSpPr>
          <p:nvPr/>
        </p:nvSpPr>
        <p:spPr bwMode="auto">
          <a:xfrm rot="-5400000">
            <a:off x="501433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7" name="Line 55"/>
          <p:cNvSpPr>
            <a:spLocks noChangeShapeType="1"/>
          </p:cNvSpPr>
          <p:nvPr/>
        </p:nvSpPr>
        <p:spPr bwMode="auto">
          <a:xfrm rot="-5400000">
            <a:off x="443666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8" name="Line 56"/>
          <p:cNvSpPr>
            <a:spLocks noChangeShapeType="1"/>
          </p:cNvSpPr>
          <p:nvPr/>
        </p:nvSpPr>
        <p:spPr bwMode="auto">
          <a:xfrm rot="-5400000">
            <a:off x="616966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29" name="Line 57"/>
          <p:cNvSpPr>
            <a:spLocks noChangeShapeType="1"/>
          </p:cNvSpPr>
          <p:nvPr/>
        </p:nvSpPr>
        <p:spPr bwMode="auto">
          <a:xfrm rot="-5400000">
            <a:off x="5591995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5530" name="Text Box 58"/>
          <p:cNvSpPr txBox="1">
            <a:spLocks noChangeArrowheads="1"/>
          </p:cNvSpPr>
          <p:nvPr/>
        </p:nvSpPr>
        <p:spPr bwMode="auto">
          <a:xfrm>
            <a:off x="198056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5531" name="Text Box 59"/>
          <p:cNvSpPr txBox="1">
            <a:spLocks noChangeArrowheads="1"/>
          </p:cNvSpPr>
          <p:nvPr/>
        </p:nvSpPr>
        <p:spPr bwMode="auto">
          <a:xfrm>
            <a:off x="255823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5532" name="Text Box 60"/>
          <p:cNvSpPr txBox="1">
            <a:spLocks noChangeArrowheads="1"/>
          </p:cNvSpPr>
          <p:nvPr/>
        </p:nvSpPr>
        <p:spPr bwMode="auto">
          <a:xfrm>
            <a:off x="313589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5533" name="Text Box 61"/>
          <p:cNvSpPr txBox="1">
            <a:spLocks noChangeArrowheads="1"/>
          </p:cNvSpPr>
          <p:nvPr/>
        </p:nvSpPr>
        <p:spPr bwMode="auto">
          <a:xfrm>
            <a:off x="371356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5534" name="Text Box 62"/>
          <p:cNvSpPr txBox="1">
            <a:spLocks noChangeArrowheads="1"/>
          </p:cNvSpPr>
          <p:nvPr/>
        </p:nvSpPr>
        <p:spPr bwMode="auto">
          <a:xfrm>
            <a:off x="429122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5535" name="Text Box 63"/>
          <p:cNvSpPr txBox="1">
            <a:spLocks noChangeArrowheads="1"/>
          </p:cNvSpPr>
          <p:nvPr/>
        </p:nvSpPr>
        <p:spPr bwMode="auto">
          <a:xfrm>
            <a:off x="486888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5536" name="Text Box 64"/>
          <p:cNvSpPr txBox="1">
            <a:spLocks noChangeArrowheads="1"/>
          </p:cNvSpPr>
          <p:nvPr/>
        </p:nvSpPr>
        <p:spPr bwMode="auto">
          <a:xfrm>
            <a:off x="544655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5537" name="Text Box 65"/>
          <p:cNvSpPr txBox="1">
            <a:spLocks noChangeArrowheads="1"/>
          </p:cNvSpPr>
          <p:nvPr/>
        </p:nvSpPr>
        <p:spPr bwMode="auto">
          <a:xfrm>
            <a:off x="602421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5538" name="Text Box 66"/>
          <p:cNvSpPr txBox="1">
            <a:spLocks noChangeArrowheads="1"/>
          </p:cNvSpPr>
          <p:nvPr/>
        </p:nvSpPr>
        <p:spPr bwMode="auto">
          <a:xfrm>
            <a:off x="660188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5539" name="Text Box 67"/>
          <p:cNvSpPr txBox="1">
            <a:spLocks noChangeArrowheads="1"/>
          </p:cNvSpPr>
          <p:nvPr/>
        </p:nvSpPr>
        <p:spPr bwMode="auto">
          <a:xfrm>
            <a:off x="709702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5540" name="Text Box 68"/>
          <p:cNvSpPr txBox="1">
            <a:spLocks noChangeArrowheads="1"/>
          </p:cNvSpPr>
          <p:nvPr/>
        </p:nvSpPr>
        <p:spPr bwMode="auto">
          <a:xfrm>
            <a:off x="775721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5541" name="Rectangle 69"/>
          <p:cNvSpPr>
            <a:spLocks noChangeArrowheads="1"/>
          </p:cNvSpPr>
          <p:nvPr/>
        </p:nvSpPr>
        <p:spPr bwMode="auto">
          <a:xfrm>
            <a:off x="6189266" y="41910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30183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5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505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A6E89-1A87-4C5F-9017-A3DE7C3F2CF4}" type="slidenum">
              <a:rPr lang="en-US"/>
              <a:pPr/>
              <a:t>17</a:t>
            </a:fld>
            <a:endParaRPr lang="en-US" sz="1400"/>
          </a:p>
        </p:txBody>
      </p:sp>
      <p:sp>
        <p:nvSpPr>
          <p:cNvPr id="74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44624"/>
            <a:ext cx="8912543" cy="1143000"/>
          </a:xfrm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747523" name="Line 3"/>
          <p:cNvSpPr>
            <a:spLocks noChangeShapeType="1"/>
          </p:cNvSpPr>
          <p:nvPr/>
        </p:nvSpPr>
        <p:spPr bwMode="auto">
          <a:xfrm>
            <a:off x="1567947" y="61722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24" name="Text Box 4"/>
          <p:cNvSpPr txBox="1">
            <a:spLocks noChangeArrowheads="1"/>
          </p:cNvSpPr>
          <p:nvPr/>
        </p:nvSpPr>
        <p:spPr bwMode="auto">
          <a:xfrm>
            <a:off x="4456271" y="62626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7525" name="Text Box 5"/>
          <p:cNvSpPr txBox="1">
            <a:spLocks noChangeArrowheads="1"/>
          </p:cNvSpPr>
          <p:nvPr/>
        </p:nvSpPr>
        <p:spPr bwMode="auto">
          <a:xfrm>
            <a:off x="140290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747526" name="Group 6"/>
          <p:cNvGrpSpPr>
            <a:grpSpLocks/>
          </p:cNvGrpSpPr>
          <p:nvPr/>
        </p:nvGrpSpPr>
        <p:grpSpPr bwMode="auto">
          <a:xfrm>
            <a:off x="1567947" y="5867400"/>
            <a:ext cx="6354313" cy="304800"/>
            <a:chOff x="912" y="1776"/>
            <a:chExt cx="3696" cy="2208"/>
          </a:xfrm>
        </p:grpSpPr>
        <p:sp>
          <p:nvSpPr>
            <p:cNvPr id="747527" name="Line 7"/>
            <p:cNvSpPr>
              <a:spLocks noChangeShapeType="1"/>
            </p:cNvSpPr>
            <p:nvPr/>
          </p:nvSpPr>
          <p:spPr bwMode="auto">
            <a:xfrm rot="-5400000">
              <a:off x="14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28" name="Line 8"/>
            <p:cNvSpPr>
              <a:spLocks noChangeShapeType="1"/>
            </p:cNvSpPr>
            <p:nvPr/>
          </p:nvSpPr>
          <p:spPr bwMode="auto">
            <a:xfrm rot="-5400000">
              <a:off x="-19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29" name="Line 9"/>
            <p:cNvSpPr>
              <a:spLocks noChangeShapeType="1"/>
            </p:cNvSpPr>
            <p:nvPr/>
          </p:nvSpPr>
          <p:spPr bwMode="auto">
            <a:xfrm rot="-5400000">
              <a:off x="81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0" name="Line 10"/>
            <p:cNvSpPr>
              <a:spLocks noChangeShapeType="1"/>
            </p:cNvSpPr>
            <p:nvPr/>
          </p:nvSpPr>
          <p:spPr bwMode="auto">
            <a:xfrm rot="-5400000">
              <a:off x="48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1" name="Line 11"/>
            <p:cNvSpPr>
              <a:spLocks noChangeShapeType="1"/>
            </p:cNvSpPr>
            <p:nvPr/>
          </p:nvSpPr>
          <p:spPr bwMode="auto">
            <a:xfrm rot="-5400000">
              <a:off x="148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2" name="Line 12"/>
            <p:cNvSpPr>
              <a:spLocks noChangeShapeType="1"/>
            </p:cNvSpPr>
            <p:nvPr/>
          </p:nvSpPr>
          <p:spPr bwMode="auto">
            <a:xfrm rot="-5400000">
              <a:off x="115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3" name="Line 13"/>
            <p:cNvSpPr>
              <a:spLocks noChangeShapeType="1"/>
            </p:cNvSpPr>
            <p:nvPr/>
          </p:nvSpPr>
          <p:spPr bwMode="auto">
            <a:xfrm rot="-5400000">
              <a:off x="216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4" name="Line 14"/>
            <p:cNvSpPr>
              <a:spLocks noChangeShapeType="1"/>
            </p:cNvSpPr>
            <p:nvPr/>
          </p:nvSpPr>
          <p:spPr bwMode="auto">
            <a:xfrm rot="-5400000">
              <a:off x="182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5" name="Line 15"/>
            <p:cNvSpPr>
              <a:spLocks noChangeShapeType="1"/>
            </p:cNvSpPr>
            <p:nvPr/>
          </p:nvSpPr>
          <p:spPr bwMode="auto">
            <a:xfrm rot="-5400000">
              <a:off x="283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6" name="Line 16"/>
            <p:cNvSpPr>
              <a:spLocks noChangeShapeType="1"/>
            </p:cNvSpPr>
            <p:nvPr/>
          </p:nvSpPr>
          <p:spPr bwMode="auto">
            <a:xfrm rot="-5400000">
              <a:off x="249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7" name="Line 17"/>
            <p:cNvSpPr>
              <a:spLocks noChangeShapeType="1"/>
            </p:cNvSpPr>
            <p:nvPr/>
          </p:nvSpPr>
          <p:spPr bwMode="auto">
            <a:xfrm rot="-5400000">
              <a:off x="350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7538" name="Line 18"/>
            <p:cNvSpPr>
              <a:spLocks noChangeShapeType="1"/>
            </p:cNvSpPr>
            <p:nvPr/>
          </p:nvSpPr>
          <p:spPr bwMode="auto">
            <a:xfrm rot="-5400000">
              <a:off x="316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747539" name="Text Box 19"/>
          <p:cNvSpPr txBox="1">
            <a:spLocks noChangeArrowheads="1"/>
          </p:cNvSpPr>
          <p:nvPr/>
        </p:nvSpPr>
        <p:spPr bwMode="auto">
          <a:xfrm>
            <a:off x="198056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7540" name="Text Box 20"/>
          <p:cNvSpPr txBox="1">
            <a:spLocks noChangeArrowheads="1"/>
          </p:cNvSpPr>
          <p:nvPr/>
        </p:nvSpPr>
        <p:spPr bwMode="auto">
          <a:xfrm>
            <a:off x="255823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7541" name="Text Box 21"/>
          <p:cNvSpPr txBox="1">
            <a:spLocks noChangeArrowheads="1"/>
          </p:cNvSpPr>
          <p:nvPr/>
        </p:nvSpPr>
        <p:spPr bwMode="auto">
          <a:xfrm>
            <a:off x="313589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7542" name="Text Box 22"/>
          <p:cNvSpPr txBox="1">
            <a:spLocks noChangeArrowheads="1"/>
          </p:cNvSpPr>
          <p:nvPr/>
        </p:nvSpPr>
        <p:spPr bwMode="auto">
          <a:xfrm>
            <a:off x="371356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7543" name="Text Box 23"/>
          <p:cNvSpPr txBox="1">
            <a:spLocks noChangeArrowheads="1"/>
          </p:cNvSpPr>
          <p:nvPr/>
        </p:nvSpPr>
        <p:spPr bwMode="auto">
          <a:xfrm>
            <a:off x="429122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7544" name="Text Box 24"/>
          <p:cNvSpPr txBox="1">
            <a:spLocks noChangeArrowheads="1"/>
          </p:cNvSpPr>
          <p:nvPr/>
        </p:nvSpPr>
        <p:spPr bwMode="auto">
          <a:xfrm>
            <a:off x="486888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7545" name="Text Box 25"/>
          <p:cNvSpPr txBox="1">
            <a:spLocks noChangeArrowheads="1"/>
          </p:cNvSpPr>
          <p:nvPr/>
        </p:nvSpPr>
        <p:spPr bwMode="auto">
          <a:xfrm>
            <a:off x="544655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7546" name="Text Box 26"/>
          <p:cNvSpPr txBox="1">
            <a:spLocks noChangeArrowheads="1"/>
          </p:cNvSpPr>
          <p:nvPr/>
        </p:nvSpPr>
        <p:spPr bwMode="auto">
          <a:xfrm>
            <a:off x="602421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7547" name="Text Box 27"/>
          <p:cNvSpPr txBox="1">
            <a:spLocks noChangeArrowheads="1"/>
          </p:cNvSpPr>
          <p:nvPr/>
        </p:nvSpPr>
        <p:spPr bwMode="auto">
          <a:xfrm>
            <a:off x="660188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7548" name="Text Box 28"/>
          <p:cNvSpPr txBox="1">
            <a:spLocks noChangeArrowheads="1"/>
          </p:cNvSpPr>
          <p:nvPr/>
        </p:nvSpPr>
        <p:spPr bwMode="auto">
          <a:xfrm>
            <a:off x="709702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7549" name="Text Box 29"/>
          <p:cNvSpPr txBox="1">
            <a:spLocks noChangeArrowheads="1"/>
          </p:cNvSpPr>
          <p:nvPr/>
        </p:nvSpPr>
        <p:spPr bwMode="auto">
          <a:xfrm>
            <a:off x="775721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7550" name="Line 30"/>
          <p:cNvSpPr>
            <a:spLocks noChangeShapeType="1"/>
          </p:cNvSpPr>
          <p:nvPr/>
        </p:nvSpPr>
        <p:spPr bwMode="auto">
          <a:xfrm>
            <a:off x="1567947" y="58674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51" name="AutoShape 31"/>
          <p:cNvSpPr>
            <a:spLocks noChangeArrowheads="1"/>
          </p:cNvSpPr>
          <p:nvPr/>
        </p:nvSpPr>
        <p:spPr bwMode="auto">
          <a:xfrm>
            <a:off x="495141" y="2286000"/>
            <a:ext cx="742712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bg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47552" name="Rectangle 32"/>
          <p:cNvSpPr>
            <a:spLocks noChangeArrowheads="1"/>
          </p:cNvSpPr>
          <p:nvPr/>
        </p:nvSpPr>
        <p:spPr bwMode="auto">
          <a:xfrm>
            <a:off x="2145612" y="58674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7553" name="Rectangle 33"/>
          <p:cNvSpPr>
            <a:spLocks noChangeArrowheads="1"/>
          </p:cNvSpPr>
          <p:nvPr/>
        </p:nvSpPr>
        <p:spPr bwMode="auto">
          <a:xfrm>
            <a:off x="3878607" y="58674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47554" name="Line 34"/>
          <p:cNvSpPr>
            <a:spLocks noChangeShapeType="1"/>
          </p:cNvSpPr>
          <p:nvPr/>
        </p:nvSpPr>
        <p:spPr bwMode="auto">
          <a:xfrm>
            <a:off x="1567947" y="4495800"/>
            <a:ext cx="7014501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55" name="Text Box 35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7556" name="Text Box 36"/>
          <p:cNvSpPr txBox="1">
            <a:spLocks noChangeArrowheads="1"/>
          </p:cNvSpPr>
          <p:nvPr/>
        </p:nvSpPr>
        <p:spPr bwMode="auto">
          <a:xfrm>
            <a:off x="8582448" y="4267200"/>
            <a:ext cx="90775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747557" name="Line 37"/>
          <p:cNvSpPr>
            <a:spLocks noChangeShapeType="1"/>
          </p:cNvSpPr>
          <p:nvPr/>
        </p:nvSpPr>
        <p:spPr bwMode="auto">
          <a:xfrm>
            <a:off x="7674689" y="44958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58" name="Text Box 38"/>
          <p:cNvSpPr txBox="1">
            <a:spLocks noChangeArrowheads="1"/>
          </p:cNvSpPr>
          <p:nvPr/>
        </p:nvSpPr>
        <p:spPr bwMode="auto">
          <a:xfrm>
            <a:off x="140290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747559" name="Rectangle 39"/>
          <p:cNvSpPr>
            <a:spLocks noChangeArrowheads="1"/>
          </p:cNvSpPr>
          <p:nvPr/>
        </p:nvSpPr>
        <p:spPr bwMode="auto">
          <a:xfrm>
            <a:off x="1567947" y="1905000"/>
            <a:ext cx="3465989" cy="30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 </a:t>
            </a:r>
          </a:p>
        </p:txBody>
      </p:sp>
      <p:sp>
        <p:nvSpPr>
          <p:cNvPr id="747560" name="Rectangle 40"/>
          <p:cNvSpPr>
            <a:spLocks noChangeArrowheads="1"/>
          </p:cNvSpPr>
          <p:nvPr/>
        </p:nvSpPr>
        <p:spPr bwMode="auto">
          <a:xfrm>
            <a:off x="3300941" y="1447800"/>
            <a:ext cx="1155330" cy="304800"/>
          </a:xfrm>
          <a:prstGeom prst="rect">
            <a:avLst/>
          </a:prstGeom>
          <a:solidFill>
            <a:srgbClr val="0033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47561" name="Rectangle 41"/>
          <p:cNvSpPr>
            <a:spLocks noChangeArrowheads="1"/>
          </p:cNvSpPr>
          <p:nvPr/>
        </p:nvSpPr>
        <p:spPr bwMode="auto">
          <a:xfrm>
            <a:off x="4456271" y="3276600"/>
            <a:ext cx="2310659" cy="304800"/>
          </a:xfrm>
          <a:prstGeom prst="rect">
            <a:avLst/>
          </a:prstGeom>
          <a:solidFill>
            <a:srgbClr val="FF00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47562" name="Rectangle 42"/>
          <p:cNvSpPr>
            <a:spLocks noChangeArrowheads="1"/>
          </p:cNvSpPr>
          <p:nvPr/>
        </p:nvSpPr>
        <p:spPr bwMode="auto">
          <a:xfrm>
            <a:off x="2145612" y="9906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7563" name="Rectangle 43"/>
          <p:cNvSpPr>
            <a:spLocks noChangeArrowheads="1"/>
          </p:cNvSpPr>
          <p:nvPr/>
        </p:nvSpPr>
        <p:spPr bwMode="auto">
          <a:xfrm>
            <a:off x="3300942" y="2819400"/>
            <a:ext cx="2888324" cy="304800"/>
          </a:xfrm>
          <a:prstGeom prst="rect">
            <a:avLst/>
          </a:prstGeom>
          <a:solidFill>
            <a:srgbClr val="00660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47564" name="Rectangle 44"/>
          <p:cNvSpPr>
            <a:spLocks noChangeArrowheads="1"/>
          </p:cNvSpPr>
          <p:nvPr/>
        </p:nvSpPr>
        <p:spPr bwMode="auto">
          <a:xfrm>
            <a:off x="5033936" y="3733800"/>
            <a:ext cx="2310659" cy="304800"/>
          </a:xfrm>
          <a:prstGeom prst="rect">
            <a:avLst/>
          </a:prstGeom>
          <a:solidFill>
            <a:srgbClr val="99CC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47565" name="Rectangle 45"/>
          <p:cNvSpPr>
            <a:spLocks noChangeArrowheads="1"/>
          </p:cNvSpPr>
          <p:nvPr/>
        </p:nvSpPr>
        <p:spPr bwMode="auto">
          <a:xfrm>
            <a:off x="3878607" y="23622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47566" name="Line 46"/>
          <p:cNvSpPr>
            <a:spLocks noChangeShapeType="1"/>
          </p:cNvSpPr>
          <p:nvPr/>
        </p:nvSpPr>
        <p:spPr bwMode="auto">
          <a:xfrm rot="-5400000">
            <a:off x="39301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67" name="Line 47"/>
          <p:cNvSpPr>
            <a:spLocks noChangeShapeType="1"/>
          </p:cNvSpPr>
          <p:nvPr/>
        </p:nvSpPr>
        <p:spPr bwMode="auto">
          <a:xfrm rot="-5400000">
            <a:off x="-184653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68" name="Line 48"/>
          <p:cNvSpPr>
            <a:spLocks noChangeShapeType="1"/>
          </p:cNvSpPr>
          <p:nvPr/>
        </p:nvSpPr>
        <p:spPr bwMode="auto">
          <a:xfrm rot="-5400000">
            <a:off x="154834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69" name="Line 49"/>
          <p:cNvSpPr>
            <a:spLocks noChangeShapeType="1"/>
          </p:cNvSpPr>
          <p:nvPr/>
        </p:nvSpPr>
        <p:spPr bwMode="auto">
          <a:xfrm rot="-5400000">
            <a:off x="970677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0" name="Line 50"/>
          <p:cNvSpPr>
            <a:spLocks noChangeShapeType="1"/>
          </p:cNvSpPr>
          <p:nvPr/>
        </p:nvSpPr>
        <p:spPr bwMode="auto">
          <a:xfrm rot="-5400000">
            <a:off x="270367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1" name="Line 51"/>
          <p:cNvSpPr>
            <a:spLocks noChangeShapeType="1"/>
          </p:cNvSpPr>
          <p:nvPr/>
        </p:nvSpPr>
        <p:spPr bwMode="auto">
          <a:xfrm rot="-5400000">
            <a:off x="212600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2" name="Line 52"/>
          <p:cNvSpPr>
            <a:spLocks noChangeShapeType="1"/>
          </p:cNvSpPr>
          <p:nvPr/>
        </p:nvSpPr>
        <p:spPr bwMode="auto">
          <a:xfrm rot="-5400000">
            <a:off x="385900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3" name="Line 53"/>
          <p:cNvSpPr>
            <a:spLocks noChangeShapeType="1"/>
          </p:cNvSpPr>
          <p:nvPr/>
        </p:nvSpPr>
        <p:spPr bwMode="auto">
          <a:xfrm rot="-5400000">
            <a:off x="328133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4" name="Line 54"/>
          <p:cNvSpPr>
            <a:spLocks noChangeShapeType="1"/>
          </p:cNvSpPr>
          <p:nvPr/>
        </p:nvSpPr>
        <p:spPr bwMode="auto">
          <a:xfrm rot="-5400000">
            <a:off x="501433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5" name="Line 55"/>
          <p:cNvSpPr>
            <a:spLocks noChangeShapeType="1"/>
          </p:cNvSpPr>
          <p:nvPr/>
        </p:nvSpPr>
        <p:spPr bwMode="auto">
          <a:xfrm rot="-5400000">
            <a:off x="443666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6" name="Line 56"/>
          <p:cNvSpPr>
            <a:spLocks noChangeShapeType="1"/>
          </p:cNvSpPr>
          <p:nvPr/>
        </p:nvSpPr>
        <p:spPr bwMode="auto">
          <a:xfrm rot="-5400000">
            <a:off x="616966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7" name="Line 57"/>
          <p:cNvSpPr>
            <a:spLocks noChangeShapeType="1"/>
          </p:cNvSpPr>
          <p:nvPr/>
        </p:nvSpPr>
        <p:spPr bwMode="auto">
          <a:xfrm rot="-5400000">
            <a:off x="5591995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7578" name="Text Box 58"/>
          <p:cNvSpPr txBox="1">
            <a:spLocks noChangeArrowheads="1"/>
          </p:cNvSpPr>
          <p:nvPr/>
        </p:nvSpPr>
        <p:spPr bwMode="auto">
          <a:xfrm>
            <a:off x="198056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7579" name="Text Box 59"/>
          <p:cNvSpPr txBox="1">
            <a:spLocks noChangeArrowheads="1"/>
          </p:cNvSpPr>
          <p:nvPr/>
        </p:nvSpPr>
        <p:spPr bwMode="auto">
          <a:xfrm>
            <a:off x="255823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7580" name="Text Box 60"/>
          <p:cNvSpPr txBox="1">
            <a:spLocks noChangeArrowheads="1"/>
          </p:cNvSpPr>
          <p:nvPr/>
        </p:nvSpPr>
        <p:spPr bwMode="auto">
          <a:xfrm>
            <a:off x="313589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7581" name="Text Box 61"/>
          <p:cNvSpPr txBox="1">
            <a:spLocks noChangeArrowheads="1"/>
          </p:cNvSpPr>
          <p:nvPr/>
        </p:nvSpPr>
        <p:spPr bwMode="auto">
          <a:xfrm>
            <a:off x="371356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7582" name="Text Box 62"/>
          <p:cNvSpPr txBox="1">
            <a:spLocks noChangeArrowheads="1"/>
          </p:cNvSpPr>
          <p:nvPr/>
        </p:nvSpPr>
        <p:spPr bwMode="auto">
          <a:xfrm>
            <a:off x="429122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7583" name="Text Box 63"/>
          <p:cNvSpPr txBox="1">
            <a:spLocks noChangeArrowheads="1"/>
          </p:cNvSpPr>
          <p:nvPr/>
        </p:nvSpPr>
        <p:spPr bwMode="auto">
          <a:xfrm>
            <a:off x="486888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7584" name="Text Box 64"/>
          <p:cNvSpPr txBox="1">
            <a:spLocks noChangeArrowheads="1"/>
          </p:cNvSpPr>
          <p:nvPr/>
        </p:nvSpPr>
        <p:spPr bwMode="auto">
          <a:xfrm>
            <a:off x="544655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7585" name="Text Box 65"/>
          <p:cNvSpPr txBox="1">
            <a:spLocks noChangeArrowheads="1"/>
          </p:cNvSpPr>
          <p:nvPr/>
        </p:nvSpPr>
        <p:spPr bwMode="auto">
          <a:xfrm>
            <a:off x="602421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7586" name="Text Box 66"/>
          <p:cNvSpPr txBox="1">
            <a:spLocks noChangeArrowheads="1"/>
          </p:cNvSpPr>
          <p:nvPr/>
        </p:nvSpPr>
        <p:spPr bwMode="auto">
          <a:xfrm>
            <a:off x="660188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7587" name="Text Box 67"/>
          <p:cNvSpPr txBox="1">
            <a:spLocks noChangeArrowheads="1"/>
          </p:cNvSpPr>
          <p:nvPr/>
        </p:nvSpPr>
        <p:spPr bwMode="auto">
          <a:xfrm>
            <a:off x="709702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7588" name="Text Box 68"/>
          <p:cNvSpPr txBox="1">
            <a:spLocks noChangeArrowheads="1"/>
          </p:cNvSpPr>
          <p:nvPr/>
        </p:nvSpPr>
        <p:spPr bwMode="auto">
          <a:xfrm>
            <a:off x="775721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7589" name="Rectangle 69"/>
          <p:cNvSpPr>
            <a:spLocks noChangeArrowheads="1"/>
          </p:cNvSpPr>
          <p:nvPr/>
        </p:nvSpPr>
        <p:spPr bwMode="auto">
          <a:xfrm>
            <a:off x="6189266" y="41910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02989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3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70461A-97B1-4287-B255-0FA4CEB5F9C3}" type="slidenum">
              <a:rPr lang="en-US"/>
              <a:pPr/>
              <a:t>18</a:t>
            </a:fld>
            <a:endParaRPr lang="en-US" sz="1400"/>
          </a:p>
        </p:txBody>
      </p:sp>
      <p:sp>
        <p:nvSpPr>
          <p:cNvPr id="74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44624"/>
            <a:ext cx="8912543" cy="1143000"/>
          </a:xfrm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749571" name="Line 3"/>
          <p:cNvSpPr>
            <a:spLocks noChangeShapeType="1"/>
          </p:cNvSpPr>
          <p:nvPr/>
        </p:nvSpPr>
        <p:spPr bwMode="auto">
          <a:xfrm>
            <a:off x="1567947" y="61722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572" name="Text Box 4"/>
          <p:cNvSpPr txBox="1">
            <a:spLocks noChangeArrowheads="1"/>
          </p:cNvSpPr>
          <p:nvPr/>
        </p:nvSpPr>
        <p:spPr bwMode="auto">
          <a:xfrm>
            <a:off x="4456271" y="62626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9573" name="Text Box 5"/>
          <p:cNvSpPr txBox="1">
            <a:spLocks noChangeArrowheads="1"/>
          </p:cNvSpPr>
          <p:nvPr/>
        </p:nvSpPr>
        <p:spPr bwMode="auto">
          <a:xfrm>
            <a:off x="140290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749574" name="Group 6"/>
          <p:cNvGrpSpPr>
            <a:grpSpLocks/>
          </p:cNvGrpSpPr>
          <p:nvPr/>
        </p:nvGrpSpPr>
        <p:grpSpPr bwMode="auto">
          <a:xfrm>
            <a:off x="1567947" y="5867400"/>
            <a:ext cx="6354313" cy="304800"/>
            <a:chOff x="912" y="1776"/>
            <a:chExt cx="3696" cy="2208"/>
          </a:xfrm>
        </p:grpSpPr>
        <p:sp>
          <p:nvSpPr>
            <p:cNvPr id="749575" name="Line 7"/>
            <p:cNvSpPr>
              <a:spLocks noChangeShapeType="1"/>
            </p:cNvSpPr>
            <p:nvPr/>
          </p:nvSpPr>
          <p:spPr bwMode="auto">
            <a:xfrm rot="-5400000">
              <a:off x="14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76" name="Line 8"/>
            <p:cNvSpPr>
              <a:spLocks noChangeShapeType="1"/>
            </p:cNvSpPr>
            <p:nvPr/>
          </p:nvSpPr>
          <p:spPr bwMode="auto">
            <a:xfrm rot="-5400000">
              <a:off x="-19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77" name="Line 9"/>
            <p:cNvSpPr>
              <a:spLocks noChangeShapeType="1"/>
            </p:cNvSpPr>
            <p:nvPr/>
          </p:nvSpPr>
          <p:spPr bwMode="auto">
            <a:xfrm rot="-5400000">
              <a:off x="81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78" name="Line 10"/>
            <p:cNvSpPr>
              <a:spLocks noChangeShapeType="1"/>
            </p:cNvSpPr>
            <p:nvPr/>
          </p:nvSpPr>
          <p:spPr bwMode="auto">
            <a:xfrm rot="-5400000">
              <a:off x="48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79" name="Line 11"/>
            <p:cNvSpPr>
              <a:spLocks noChangeShapeType="1"/>
            </p:cNvSpPr>
            <p:nvPr/>
          </p:nvSpPr>
          <p:spPr bwMode="auto">
            <a:xfrm rot="-5400000">
              <a:off x="148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80" name="Line 12"/>
            <p:cNvSpPr>
              <a:spLocks noChangeShapeType="1"/>
            </p:cNvSpPr>
            <p:nvPr/>
          </p:nvSpPr>
          <p:spPr bwMode="auto">
            <a:xfrm rot="-5400000">
              <a:off x="115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81" name="Line 13"/>
            <p:cNvSpPr>
              <a:spLocks noChangeShapeType="1"/>
            </p:cNvSpPr>
            <p:nvPr/>
          </p:nvSpPr>
          <p:spPr bwMode="auto">
            <a:xfrm rot="-5400000">
              <a:off x="216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82" name="Line 14"/>
            <p:cNvSpPr>
              <a:spLocks noChangeShapeType="1"/>
            </p:cNvSpPr>
            <p:nvPr/>
          </p:nvSpPr>
          <p:spPr bwMode="auto">
            <a:xfrm rot="-5400000">
              <a:off x="182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83" name="Line 15"/>
            <p:cNvSpPr>
              <a:spLocks noChangeShapeType="1"/>
            </p:cNvSpPr>
            <p:nvPr/>
          </p:nvSpPr>
          <p:spPr bwMode="auto">
            <a:xfrm rot="-5400000">
              <a:off x="283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84" name="Line 16"/>
            <p:cNvSpPr>
              <a:spLocks noChangeShapeType="1"/>
            </p:cNvSpPr>
            <p:nvPr/>
          </p:nvSpPr>
          <p:spPr bwMode="auto">
            <a:xfrm rot="-5400000">
              <a:off x="249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85" name="Line 17"/>
            <p:cNvSpPr>
              <a:spLocks noChangeShapeType="1"/>
            </p:cNvSpPr>
            <p:nvPr/>
          </p:nvSpPr>
          <p:spPr bwMode="auto">
            <a:xfrm rot="-5400000">
              <a:off x="350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49586" name="Line 18"/>
            <p:cNvSpPr>
              <a:spLocks noChangeShapeType="1"/>
            </p:cNvSpPr>
            <p:nvPr/>
          </p:nvSpPr>
          <p:spPr bwMode="auto">
            <a:xfrm rot="-5400000">
              <a:off x="316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749587" name="Text Box 19"/>
          <p:cNvSpPr txBox="1">
            <a:spLocks noChangeArrowheads="1"/>
          </p:cNvSpPr>
          <p:nvPr/>
        </p:nvSpPr>
        <p:spPr bwMode="auto">
          <a:xfrm>
            <a:off x="198056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9588" name="Text Box 20"/>
          <p:cNvSpPr txBox="1">
            <a:spLocks noChangeArrowheads="1"/>
          </p:cNvSpPr>
          <p:nvPr/>
        </p:nvSpPr>
        <p:spPr bwMode="auto">
          <a:xfrm>
            <a:off x="255823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9589" name="Text Box 21"/>
          <p:cNvSpPr txBox="1">
            <a:spLocks noChangeArrowheads="1"/>
          </p:cNvSpPr>
          <p:nvPr/>
        </p:nvSpPr>
        <p:spPr bwMode="auto">
          <a:xfrm>
            <a:off x="313589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9590" name="Text Box 22"/>
          <p:cNvSpPr txBox="1">
            <a:spLocks noChangeArrowheads="1"/>
          </p:cNvSpPr>
          <p:nvPr/>
        </p:nvSpPr>
        <p:spPr bwMode="auto">
          <a:xfrm>
            <a:off x="371356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9591" name="Text Box 23"/>
          <p:cNvSpPr txBox="1">
            <a:spLocks noChangeArrowheads="1"/>
          </p:cNvSpPr>
          <p:nvPr/>
        </p:nvSpPr>
        <p:spPr bwMode="auto">
          <a:xfrm>
            <a:off x="429122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9592" name="Text Box 24"/>
          <p:cNvSpPr txBox="1">
            <a:spLocks noChangeArrowheads="1"/>
          </p:cNvSpPr>
          <p:nvPr/>
        </p:nvSpPr>
        <p:spPr bwMode="auto">
          <a:xfrm>
            <a:off x="486888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9593" name="Text Box 25"/>
          <p:cNvSpPr txBox="1">
            <a:spLocks noChangeArrowheads="1"/>
          </p:cNvSpPr>
          <p:nvPr/>
        </p:nvSpPr>
        <p:spPr bwMode="auto">
          <a:xfrm>
            <a:off x="544655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9594" name="Text Box 26"/>
          <p:cNvSpPr txBox="1">
            <a:spLocks noChangeArrowheads="1"/>
          </p:cNvSpPr>
          <p:nvPr/>
        </p:nvSpPr>
        <p:spPr bwMode="auto">
          <a:xfrm>
            <a:off x="602421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9595" name="Text Box 27"/>
          <p:cNvSpPr txBox="1">
            <a:spLocks noChangeArrowheads="1"/>
          </p:cNvSpPr>
          <p:nvPr/>
        </p:nvSpPr>
        <p:spPr bwMode="auto">
          <a:xfrm>
            <a:off x="660188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9596" name="Text Box 28"/>
          <p:cNvSpPr txBox="1">
            <a:spLocks noChangeArrowheads="1"/>
          </p:cNvSpPr>
          <p:nvPr/>
        </p:nvSpPr>
        <p:spPr bwMode="auto">
          <a:xfrm>
            <a:off x="709702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9597" name="Text Box 29"/>
          <p:cNvSpPr txBox="1">
            <a:spLocks noChangeArrowheads="1"/>
          </p:cNvSpPr>
          <p:nvPr/>
        </p:nvSpPr>
        <p:spPr bwMode="auto">
          <a:xfrm>
            <a:off x="775721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9598" name="Line 30"/>
          <p:cNvSpPr>
            <a:spLocks noChangeShapeType="1"/>
          </p:cNvSpPr>
          <p:nvPr/>
        </p:nvSpPr>
        <p:spPr bwMode="auto">
          <a:xfrm>
            <a:off x="1567947" y="58674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599" name="AutoShape 31"/>
          <p:cNvSpPr>
            <a:spLocks noChangeArrowheads="1"/>
          </p:cNvSpPr>
          <p:nvPr/>
        </p:nvSpPr>
        <p:spPr bwMode="auto">
          <a:xfrm>
            <a:off x="495141" y="2743200"/>
            <a:ext cx="742712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bg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49600" name="Rectangle 32"/>
          <p:cNvSpPr>
            <a:spLocks noChangeArrowheads="1"/>
          </p:cNvSpPr>
          <p:nvPr/>
        </p:nvSpPr>
        <p:spPr bwMode="auto">
          <a:xfrm>
            <a:off x="2145612" y="58674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9601" name="Rectangle 33"/>
          <p:cNvSpPr>
            <a:spLocks noChangeArrowheads="1"/>
          </p:cNvSpPr>
          <p:nvPr/>
        </p:nvSpPr>
        <p:spPr bwMode="auto">
          <a:xfrm>
            <a:off x="3878607" y="58674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49602" name="Rectangle 34"/>
          <p:cNvSpPr>
            <a:spLocks noChangeArrowheads="1"/>
          </p:cNvSpPr>
          <p:nvPr/>
        </p:nvSpPr>
        <p:spPr bwMode="auto">
          <a:xfrm>
            <a:off x="3300942" y="5867400"/>
            <a:ext cx="2888324" cy="304800"/>
          </a:xfrm>
          <a:prstGeom prst="rect">
            <a:avLst/>
          </a:prstGeom>
          <a:solidFill>
            <a:srgbClr val="006600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49603" name="Line 35"/>
          <p:cNvSpPr>
            <a:spLocks noChangeShapeType="1"/>
          </p:cNvSpPr>
          <p:nvPr/>
        </p:nvSpPr>
        <p:spPr bwMode="auto">
          <a:xfrm>
            <a:off x="1567947" y="4495800"/>
            <a:ext cx="7014501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04" name="Text Box 36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49605" name="Text Box 37"/>
          <p:cNvSpPr txBox="1">
            <a:spLocks noChangeArrowheads="1"/>
          </p:cNvSpPr>
          <p:nvPr/>
        </p:nvSpPr>
        <p:spPr bwMode="auto">
          <a:xfrm>
            <a:off x="8582448" y="4267200"/>
            <a:ext cx="90775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749606" name="Line 38"/>
          <p:cNvSpPr>
            <a:spLocks noChangeShapeType="1"/>
          </p:cNvSpPr>
          <p:nvPr/>
        </p:nvSpPr>
        <p:spPr bwMode="auto">
          <a:xfrm>
            <a:off x="7674689" y="44958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07" name="Text Box 39"/>
          <p:cNvSpPr txBox="1">
            <a:spLocks noChangeArrowheads="1"/>
          </p:cNvSpPr>
          <p:nvPr/>
        </p:nvSpPr>
        <p:spPr bwMode="auto">
          <a:xfrm>
            <a:off x="140290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749608" name="Rectangle 40"/>
          <p:cNvSpPr>
            <a:spLocks noChangeArrowheads="1"/>
          </p:cNvSpPr>
          <p:nvPr/>
        </p:nvSpPr>
        <p:spPr bwMode="auto">
          <a:xfrm>
            <a:off x="1567947" y="1905000"/>
            <a:ext cx="3465989" cy="30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 </a:t>
            </a:r>
          </a:p>
        </p:txBody>
      </p:sp>
      <p:sp>
        <p:nvSpPr>
          <p:cNvPr id="749609" name="Rectangle 41"/>
          <p:cNvSpPr>
            <a:spLocks noChangeArrowheads="1"/>
          </p:cNvSpPr>
          <p:nvPr/>
        </p:nvSpPr>
        <p:spPr bwMode="auto">
          <a:xfrm>
            <a:off x="3300941" y="1447800"/>
            <a:ext cx="1155330" cy="304800"/>
          </a:xfrm>
          <a:prstGeom prst="rect">
            <a:avLst/>
          </a:prstGeom>
          <a:solidFill>
            <a:srgbClr val="0033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49610" name="Rectangle 42"/>
          <p:cNvSpPr>
            <a:spLocks noChangeArrowheads="1"/>
          </p:cNvSpPr>
          <p:nvPr/>
        </p:nvSpPr>
        <p:spPr bwMode="auto">
          <a:xfrm>
            <a:off x="4456271" y="3276600"/>
            <a:ext cx="2310659" cy="304800"/>
          </a:xfrm>
          <a:prstGeom prst="rect">
            <a:avLst/>
          </a:prstGeom>
          <a:solidFill>
            <a:srgbClr val="FF00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49611" name="Rectangle 43"/>
          <p:cNvSpPr>
            <a:spLocks noChangeArrowheads="1"/>
          </p:cNvSpPr>
          <p:nvPr/>
        </p:nvSpPr>
        <p:spPr bwMode="auto">
          <a:xfrm>
            <a:off x="2145612" y="9906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49612" name="Rectangle 44"/>
          <p:cNvSpPr>
            <a:spLocks noChangeArrowheads="1"/>
          </p:cNvSpPr>
          <p:nvPr/>
        </p:nvSpPr>
        <p:spPr bwMode="auto">
          <a:xfrm>
            <a:off x="3300942" y="2819400"/>
            <a:ext cx="2888324" cy="304800"/>
          </a:xfrm>
          <a:prstGeom prst="rect">
            <a:avLst/>
          </a:prstGeom>
          <a:solidFill>
            <a:srgbClr val="00660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49613" name="Rectangle 45"/>
          <p:cNvSpPr>
            <a:spLocks noChangeArrowheads="1"/>
          </p:cNvSpPr>
          <p:nvPr/>
        </p:nvSpPr>
        <p:spPr bwMode="auto">
          <a:xfrm>
            <a:off x="5033936" y="3733800"/>
            <a:ext cx="2310659" cy="304800"/>
          </a:xfrm>
          <a:prstGeom prst="rect">
            <a:avLst/>
          </a:prstGeom>
          <a:solidFill>
            <a:srgbClr val="99CC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49614" name="Rectangle 46"/>
          <p:cNvSpPr>
            <a:spLocks noChangeArrowheads="1"/>
          </p:cNvSpPr>
          <p:nvPr/>
        </p:nvSpPr>
        <p:spPr bwMode="auto">
          <a:xfrm>
            <a:off x="3878607" y="23622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49615" name="Line 47"/>
          <p:cNvSpPr>
            <a:spLocks noChangeShapeType="1"/>
          </p:cNvSpPr>
          <p:nvPr/>
        </p:nvSpPr>
        <p:spPr bwMode="auto">
          <a:xfrm rot="-5400000">
            <a:off x="39301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16" name="Line 48"/>
          <p:cNvSpPr>
            <a:spLocks noChangeShapeType="1"/>
          </p:cNvSpPr>
          <p:nvPr/>
        </p:nvSpPr>
        <p:spPr bwMode="auto">
          <a:xfrm rot="-5400000">
            <a:off x="-184653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17" name="Line 49"/>
          <p:cNvSpPr>
            <a:spLocks noChangeShapeType="1"/>
          </p:cNvSpPr>
          <p:nvPr/>
        </p:nvSpPr>
        <p:spPr bwMode="auto">
          <a:xfrm rot="-5400000">
            <a:off x="154834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18" name="Line 50"/>
          <p:cNvSpPr>
            <a:spLocks noChangeShapeType="1"/>
          </p:cNvSpPr>
          <p:nvPr/>
        </p:nvSpPr>
        <p:spPr bwMode="auto">
          <a:xfrm rot="-5400000">
            <a:off x="970677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19" name="Line 51"/>
          <p:cNvSpPr>
            <a:spLocks noChangeShapeType="1"/>
          </p:cNvSpPr>
          <p:nvPr/>
        </p:nvSpPr>
        <p:spPr bwMode="auto">
          <a:xfrm rot="-5400000">
            <a:off x="270367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20" name="Line 52"/>
          <p:cNvSpPr>
            <a:spLocks noChangeShapeType="1"/>
          </p:cNvSpPr>
          <p:nvPr/>
        </p:nvSpPr>
        <p:spPr bwMode="auto">
          <a:xfrm rot="-5400000">
            <a:off x="212600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21" name="Line 53"/>
          <p:cNvSpPr>
            <a:spLocks noChangeShapeType="1"/>
          </p:cNvSpPr>
          <p:nvPr/>
        </p:nvSpPr>
        <p:spPr bwMode="auto">
          <a:xfrm rot="-5400000">
            <a:off x="385900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22" name="Line 54"/>
          <p:cNvSpPr>
            <a:spLocks noChangeShapeType="1"/>
          </p:cNvSpPr>
          <p:nvPr/>
        </p:nvSpPr>
        <p:spPr bwMode="auto">
          <a:xfrm rot="-5400000">
            <a:off x="328133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23" name="Line 55"/>
          <p:cNvSpPr>
            <a:spLocks noChangeShapeType="1"/>
          </p:cNvSpPr>
          <p:nvPr/>
        </p:nvSpPr>
        <p:spPr bwMode="auto">
          <a:xfrm rot="-5400000">
            <a:off x="501433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24" name="Line 56"/>
          <p:cNvSpPr>
            <a:spLocks noChangeShapeType="1"/>
          </p:cNvSpPr>
          <p:nvPr/>
        </p:nvSpPr>
        <p:spPr bwMode="auto">
          <a:xfrm rot="-5400000">
            <a:off x="443666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25" name="Line 57"/>
          <p:cNvSpPr>
            <a:spLocks noChangeShapeType="1"/>
          </p:cNvSpPr>
          <p:nvPr/>
        </p:nvSpPr>
        <p:spPr bwMode="auto">
          <a:xfrm rot="-5400000">
            <a:off x="616966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26" name="Line 58"/>
          <p:cNvSpPr>
            <a:spLocks noChangeShapeType="1"/>
          </p:cNvSpPr>
          <p:nvPr/>
        </p:nvSpPr>
        <p:spPr bwMode="auto">
          <a:xfrm rot="-5400000">
            <a:off x="5591995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49627" name="Text Box 59"/>
          <p:cNvSpPr txBox="1">
            <a:spLocks noChangeArrowheads="1"/>
          </p:cNvSpPr>
          <p:nvPr/>
        </p:nvSpPr>
        <p:spPr bwMode="auto">
          <a:xfrm>
            <a:off x="198056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49628" name="Text Box 60"/>
          <p:cNvSpPr txBox="1">
            <a:spLocks noChangeArrowheads="1"/>
          </p:cNvSpPr>
          <p:nvPr/>
        </p:nvSpPr>
        <p:spPr bwMode="auto">
          <a:xfrm>
            <a:off x="255823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49629" name="Text Box 61"/>
          <p:cNvSpPr txBox="1">
            <a:spLocks noChangeArrowheads="1"/>
          </p:cNvSpPr>
          <p:nvPr/>
        </p:nvSpPr>
        <p:spPr bwMode="auto">
          <a:xfrm>
            <a:off x="313589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49630" name="Text Box 62"/>
          <p:cNvSpPr txBox="1">
            <a:spLocks noChangeArrowheads="1"/>
          </p:cNvSpPr>
          <p:nvPr/>
        </p:nvSpPr>
        <p:spPr bwMode="auto">
          <a:xfrm>
            <a:off x="371356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49631" name="Text Box 63"/>
          <p:cNvSpPr txBox="1">
            <a:spLocks noChangeArrowheads="1"/>
          </p:cNvSpPr>
          <p:nvPr/>
        </p:nvSpPr>
        <p:spPr bwMode="auto">
          <a:xfrm>
            <a:off x="429122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49632" name="Text Box 64"/>
          <p:cNvSpPr txBox="1">
            <a:spLocks noChangeArrowheads="1"/>
          </p:cNvSpPr>
          <p:nvPr/>
        </p:nvSpPr>
        <p:spPr bwMode="auto">
          <a:xfrm>
            <a:off x="486888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49633" name="Text Box 65"/>
          <p:cNvSpPr txBox="1">
            <a:spLocks noChangeArrowheads="1"/>
          </p:cNvSpPr>
          <p:nvPr/>
        </p:nvSpPr>
        <p:spPr bwMode="auto">
          <a:xfrm>
            <a:off x="544655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49634" name="Text Box 66"/>
          <p:cNvSpPr txBox="1">
            <a:spLocks noChangeArrowheads="1"/>
          </p:cNvSpPr>
          <p:nvPr/>
        </p:nvSpPr>
        <p:spPr bwMode="auto">
          <a:xfrm>
            <a:off x="602421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49635" name="Text Box 67"/>
          <p:cNvSpPr txBox="1">
            <a:spLocks noChangeArrowheads="1"/>
          </p:cNvSpPr>
          <p:nvPr/>
        </p:nvSpPr>
        <p:spPr bwMode="auto">
          <a:xfrm>
            <a:off x="660188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49636" name="Text Box 68"/>
          <p:cNvSpPr txBox="1">
            <a:spLocks noChangeArrowheads="1"/>
          </p:cNvSpPr>
          <p:nvPr/>
        </p:nvSpPr>
        <p:spPr bwMode="auto">
          <a:xfrm>
            <a:off x="709702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49637" name="Text Box 69"/>
          <p:cNvSpPr txBox="1">
            <a:spLocks noChangeArrowheads="1"/>
          </p:cNvSpPr>
          <p:nvPr/>
        </p:nvSpPr>
        <p:spPr bwMode="auto">
          <a:xfrm>
            <a:off x="775721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49638" name="Rectangle 70"/>
          <p:cNvSpPr>
            <a:spLocks noChangeArrowheads="1"/>
          </p:cNvSpPr>
          <p:nvPr/>
        </p:nvSpPr>
        <p:spPr bwMode="auto">
          <a:xfrm>
            <a:off x="6189266" y="41910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757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9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9602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07B97-8EF6-4BFE-9A21-F614FA3183B4}" type="slidenum">
              <a:rPr lang="en-US"/>
              <a:pPr/>
              <a:t>19</a:t>
            </a:fld>
            <a:endParaRPr lang="en-US" sz="1400"/>
          </a:p>
        </p:txBody>
      </p:sp>
      <p:sp>
        <p:nvSpPr>
          <p:cNvPr id="75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44624"/>
            <a:ext cx="8912543" cy="1143000"/>
          </a:xfrm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751619" name="Line 3"/>
          <p:cNvSpPr>
            <a:spLocks noChangeShapeType="1"/>
          </p:cNvSpPr>
          <p:nvPr/>
        </p:nvSpPr>
        <p:spPr bwMode="auto">
          <a:xfrm>
            <a:off x="1567947" y="61722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20" name="Text Box 4"/>
          <p:cNvSpPr txBox="1">
            <a:spLocks noChangeArrowheads="1"/>
          </p:cNvSpPr>
          <p:nvPr/>
        </p:nvSpPr>
        <p:spPr bwMode="auto">
          <a:xfrm>
            <a:off x="4456271" y="62626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51621" name="Text Box 5"/>
          <p:cNvSpPr txBox="1">
            <a:spLocks noChangeArrowheads="1"/>
          </p:cNvSpPr>
          <p:nvPr/>
        </p:nvSpPr>
        <p:spPr bwMode="auto">
          <a:xfrm>
            <a:off x="140290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751622" name="Group 6"/>
          <p:cNvGrpSpPr>
            <a:grpSpLocks/>
          </p:cNvGrpSpPr>
          <p:nvPr/>
        </p:nvGrpSpPr>
        <p:grpSpPr bwMode="auto">
          <a:xfrm>
            <a:off x="1567947" y="5867400"/>
            <a:ext cx="6354313" cy="304800"/>
            <a:chOff x="912" y="1776"/>
            <a:chExt cx="3696" cy="2208"/>
          </a:xfrm>
        </p:grpSpPr>
        <p:sp>
          <p:nvSpPr>
            <p:cNvPr id="751623" name="Line 7"/>
            <p:cNvSpPr>
              <a:spLocks noChangeShapeType="1"/>
            </p:cNvSpPr>
            <p:nvPr/>
          </p:nvSpPr>
          <p:spPr bwMode="auto">
            <a:xfrm rot="-5400000">
              <a:off x="14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24" name="Line 8"/>
            <p:cNvSpPr>
              <a:spLocks noChangeShapeType="1"/>
            </p:cNvSpPr>
            <p:nvPr/>
          </p:nvSpPr>
          <p:spPr bwMode="auto">
            <a:xfrm rot="-5400000">
              <a:off x="-19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25" name="Line 9"/>
            <p:cNvSpPr>
              <a:spLocks noChangeShapeType="1"/>
            </p:cNvSpPr>
            <p:nvPr/>
          </p:nvSpPr>
          <p:spPr bwMode="auto">
            <a:xfrm rot="-5400000">
              <a:off x="81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26" name="Line 10"/>
            <p:cNvSpPr>
              <a:spLocks noChangeShapeType="1"/>
            </p:cNvSpPr>
            <p:nvPr/>
          </p:nvSpPr>
          <p:spPr bwMode="auto">
            <a:xfrm rot="-5400000">
              <a:off x="48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27" name="Line 11"/>
            <p:cNvSpPr>
              <a:spLocks noChangeShapeType="1"/>
            </p:cNvSpPr>
            <p:nvPr/>
          </p:nvSpPr>
          <p:spPr bwMode="auto">
            <a:xfrm rot="-5400000">
              <a:off x="148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28" name="Line 12"/>
            <p:cNvSpPr>
              <a:spLocks noChangeShapeType="1"/>
            </p:cNvSpPr>
            <p:nvPr/>
          </p:nvSpPr>
          <p:spPr bwMode="auto">
            <a:xfrm rot="-5400000">
              <a:off x="115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29" name="Line 13"/>
            <p:cNvSpPr>
              <a:spLocks noChangeShapeType="1"/>
            </p:cNvSpPr>
            <p:nvPr/>
          </p:nvSpPr>
          <p:spPr bwMode="auto">
            <a:xfrm rot="-5400000">
              <a:off x="216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30" name="Line 14"/>
            <p:cNvSpPr>
              <a:spLocks noChangeShapeType="1"/>
            </p:cNvSpPr>
            <p:nvPr/>
          </p:nvSpPr>
          <p:spPr bwMode="auto">
            <a:xfrm rot="-5400000">
              <a:off x="182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31" name="Line 15"/>
            <p:cNvSpPr>
              <a:spLocks noChangeShapeType="1"/>
            </p:cNvSpPr>
            <p:nvPr/>
          </p:nvSpPr>
          <p:spPr bwMode="auto">
            <a:xfrm rot="-5400000">
              <a:off x="283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32" name="Line 16"/>
            <p:cNvSpPr>
              <a:spLocks noChangeShapeType="1"/>
            </p:cNvSpPr>
            <p:nvPr/>
          </p:nvSpPr>
          <p:spPr bwMode="auto">
            <a:xfrm rot="-5400000">
              <a:off x="249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33" name="Line 17"/>
            <p:cNvSpPr>
              <a:spLocks noChangeShapeType="1"/>
            </p:cNvSpPr>
            <p:nvPr/>
          </p:nvSpPr>
          <p:spPr bwMode="auto">
            <a:xfrm rot="-5400000">
              <a:off x="350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1634" name="Line 18"/>
            <p:cNvSpPr>
              <a:spLocks noChangeShapeType="1"/>
            </p:cNvSpPr>
            <p:nvPr/>
          </p:nvSpPr>
          <p:spPr bwMode="auto">
            <a:xfrm rot="-5400000">
              <a:off x="316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751635" name="Text Box 19"/>
          <p:cNvSpPr txBox="1">
            <a:spLocks noChangeArrowheads="1"/>
          </p:cNvSpPr>
          <p:nvPr/>
        </p:nvSpPr>
        <p:spPr bwMode="auto">
          <a:xfrm>
            <a:off x="198056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51636" name="Text Box 20"/>
          <p:cNvSpPr txBox="1">
            <a:spLocks noChangeArrowheads="1"/>
          </p:cNvSpPr>
          <p:nvPr/>
        </p:nvSpPr>
        <p:spPr bwMode="auto">
          <a:xfrm>
            <a:off x="255823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51637" name="Text Box 21"/>
          <p:cNvSpPr txBox="1">
            <a:spLocks noChangeArrowheads="1"/>
          </p:cNvSpPr>
          <p:nvPr/>
        </p:nvSpPr>
        <p:spPr bwMode="auto">
          <a:xfrm>
            <a:off x="313589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51638" name="Text Box 22"/>
          <p:cNvSpPr txBox="1">
            <a:spLocks noChangeArrowheads="1"/>
          </p:cNvSpPr>
          <p:nvPr/>
        </p:nvSpPr>
        <p:spPr bwMode="auto">
          <a:xfrm>
            <a:off x="371356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51639" name="Text Box 23"/>
          <p:cNvSpPr txBox="1">
            <a:spLocks noChangeArrowheads="1"/>
          </p:cNvSpPr>
          <p:nvPr/>
        </p:nvSpPr>
        <p:spPr bwMode="auto">
          <a:xfrm>
            <a:off x="429122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51640" name="Text Box 24"/>
          <p:cNvSpPr txBox="1">
            <a:spLocks noChangeArrowheads="1"/>
          </p:cNvSpPr>
          <p:nvPr/>
        </p:nvSpPr>
        <p:spPr bwMode="auto">
          <a:xfrm>
            <a:off x="486888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51641" name="Text Box 25"/>
          <p:cNvSpPr txBox="1">
            <a:spLocks noChangeArrowheads="1"/>
          </p:cNvSpPr>
          <p:nvPr/>
        </p:nvSpPr>
        <p:spPr bwMode="auto">
          <a:xfrm>
            <a:off x="544655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51642" name="Text Box 26"/>
          <p:cNvSpPr txBox="1">
            <a:spLocks noChangeArrowheads="1"/>
          </p:cNvSpPr>
          <p:nvPr/>
        </p:nvSpPr>
        <p:spPr bwMode="auto">
          <a:xfrm>
            <a:off x="602421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51643" name="Text Box 27"/>
          <p:cNvSpPr txBox="1">
            <a:spLocks noChangeArrowheads="1"/>
          </p:cNvSpPr>
          <p:nvPr/>
        </p:nvSpPr>
        <p:spPr bwMode="auto">
          <a:xfrm>
            <a:off x="660188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51644" name="Text Box 28"/>
          <p:cNvSpPr txBox="1">
            <a:spLocks noChangeArrowheads="1"/>
          </p:cNvSpPr>
          <p:nvPr/>
        </p:nvSpPr>
        <p:spPr bwMode="auto">
          <a:xfrm>
            <a:off x="709702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51645" name="Text Box 29"/>
          <p:cNvSpPr txBox="1">
            <a:spLocks noChangeArrowheads="1"/>
          </p:cNvSpPr>
          <p:nvPr/>
        </p:nvSpPr>
        <p:spPr bwMode="auto">
          <a:xfrm>
            <a:off x="775721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51646" name="Line 30"/>
          <p:cNvSpPr>
            <a:spLocks noChangeShapeType="1"/>
          </p:cNvSpPr>
          <p:nvPr/>
        </p:nvSpPr>
        <p:spPr bwMode="auto">
          <a:xfrm>
            <a:off x="1567947" y="58674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47" name="AutoShape 31"/>
          <p:cNvSpPr>
            <a:spLocks noChangeArrowheads="1"/>
          </p:cNvSpPr>
          <p:nvPr/>
        </p:nvSpPr>
        <p:spPr bwMode="auto">
          <a:xfrm>
            <a:off x="495141" y="3200400"/>
            <a:ext cx="742712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bg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51648" name="Rectangle 32"/>
          <p:cNvSpPr>
            <a:spLocks noChangeArrowheads="1"/>
          </p:cNvSpPr>
          <p:nvPr/>
        </p:nvSpPr>
        <p:spPr bwMode="auto">
          <a:xfrm>
            <a:off x="2145612" y="58674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51649" name="Rectangle 33"/>
          <p:cNvSpPr>
            <a:spLocks noChangeArrowheads="1"/>
          </p:cNvSpPr>
          <p:nvPr/>
        </p:nvSpPr>
        <p:spPr bwMode="auto">
          <a:xfrm>
            <a:off x="3878607" y="58674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51650" name="Rectangle 34"/>
          <p:cNvSpPr>
            <a:spLocks noChangeArrowheads="1"/>
          </p:cNvSpPr>
          <p:nvPr/>
        </p:nvSpPr>
        <p:spPr bwMode="auto">
          <a:xfrm>
            <a:off x="4456271" y="5867400"/>
            <a:ext cx="2310659" cy="304800"/>
          </a:xfrm>
          <a:prstGeom prst="rect">
            <a:avLst/>
          </a:prstGeom>
          <a:solidFill>
            <a:srgbClr val="FF00FF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51651" name="Line 35"/>
          <p:cNvSpPr>
            <a:spLocks noChangeShapeType="1"/>
          </p:cNvSpPr>
          <p:nvPr/>
        </p:nvSpPr>
        <p:spPr bwMode="auto">
          <a:xfrm>
            <a:off x="1567947" y="4495800"/>
            <a:ext cx="7014501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52" name="Text Box 36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51653" name="Text Box 37"/>
          <p:cNvSpPr txBox="1">
            <a:spLocks noChangeArrowheads="1"/>
          </p:cNvSpPr>
          <p:nvPr/>
        </p:nvSpPr>
        <p:spPr bwMode="auto">
          <a:xfrm>
            <a:off x="8582448" y="4267200"/>
            <a:ext cx="90775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751654" name="Line 38"/>
          <p:cNvSpPr>
            <a:spLocks noChangeShapeType="1"/>
          </p:cNvSpPr>
          <p:nvPr/>
        </p:nvSpPr>
        <p:spPr bwMode="auto">
          <a:xfrm>
            <a:off x="7674689" y="44958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55" name="Text Box 39"/>
          <p:cNvSpPr txBox="1">
            <a:spLocks noChangeArrowheads="1"/>
          </p:cNvSpPr>
          <p:nvPr/>
        </p:nvSpPr>
        <p:spPr bwMode="auto">
          <a:xfrm>
            <a:off x="140290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751656" name="Rectangle 40"/>
          <p:cNvSpPr>
            <a:spLocks noChangeArrowheads="1"/>
          </p:cNvSpPr>
          <p:nvPr/>
        </p:nvSpPr>
        <p:spPr bwMode="auto">
          <a:xfrm>
            <a:off x="1567947" y="1905000"/>
            <a:ext cx="3465989" cy="30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 </a:t>
            </a:r>
          </a:p>
        </p:txBody>
      </p:sp>
      <p:sp>
        <p:nvSpPr>
          <p:cNvPr id="751657" name="Rectangle 41"/>
          <p:cNvSpPr>
            <a:spLocks noChangeArrowheads="1"/>
          </p:cNvSpPr>
          <p:nvPr/>
        </p:nvSpPr>
        <p:spPr bwMode="auto">
          <a:xfrm>
            <a:off x="3300941" y="1447800"/>
            <a:ext cx="1155330" cy="304800"/>
          </a:xfrm>
          <a:prstGeom prst="rect">
            <a:avLst/>
          </a:prstGeom>
          <a:solidFill>
            <a:srgbClr val="0033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51658" name="Rectangle 42"/>
          <p:cNvSpPr>
            <a:spLocks noChangeArrowheads="1"/>
          </p:cNvSpPr>
          <p:nvPr/>
        </p:nvSpPr>
        <p:spPr bwMode="auto">
          <a:xfrm>
            <a:off x="4456271" y="3276600"/>
            <a:ext cx="2310659" cy="304800"/>
          </a:xfrm>
          <a:prstGeom prst="rect">
            <a:avLst/>
          </a:prstGeom>
          <a:solidFill>
            <a:srgbClr val="FF00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51659" name="Rectangle 43"/>
          <p:cNvSpPr>
            <a:spLocks noChangeArrowheads="1"/>
          </p:cNvSpPr>
          <p:nvPr/>
        </p:nvSpPr>
        <p:spPr bwMode="auto">
          <a:xfrm>
            <a:off x="2145612" y="9906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51660" name="Rectangle 44"/>
          <p:cNvSpPr>
            <a:spLocks noChangeArrowheads="1"/>
          </p:cNvSpPr>
          <p:nvPr/>
        </p:nvSpPr>
        <p:spPr bwMode="auto">
          <a:xfrm>
            <a:off x="3300942" y="2819400"/>
            <a:ext cx="2888324" cy="304800"/>
          </a:xfrm>
          <a:prstGeom prst="rect">
            <a:avLst/>
          </a:prstGeom>
          <a:solidFill>
            <a:srgbClr val="00660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51661" name="Rectangle 45"/>
          <p:cNvSpPr>
            <a:spLocks noChangeArrowheads="1"/>
          </p:cNvSpPr>
          <p:nvPr/>
        </p:nvSpPr>
        <p:spPr bwMode="auto">
          <a:xfrm>
            <a:off x="5033936" y="3733800"/>
            <a:ext cx="2310659" cy="304800"/>
          </a:xfrm>
          <a:prstGeom prst="rect">
            <a:avLst/>
          </a:prstGeom>
          <a:solidFill>
            <a:srgbClr val="99CC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51662" name="Rectangle 46"/>
          <p:cNvSpPr>
            <a:spLocks noChangeArrowheads="1"/>
          </p:cNvSpPr>
          <p:nvPr/>
        </p:nvSpPr>
        <p:spPr bwMode="auto">
          <a:xfrm>
            <a:off x="3878607" y="23622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51663" name="Line 47"/>
          <p:cNvSpPr>
            <a:spLocks noChangeShapeType="1"/>
          </p:cNvSpPr>
          <p:nvPr/>
        </p:nvSpPr>
        <p:spPr bwMode="auto">
          <a:xfrm rot="-5400000">
            <a:off x="39301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64" name="Line 48"/>
          <p:cNvSpPr>
            <a:spLocks noChangeShapeType="1"/>
          </p:cNvSpPr>
          <p:nvPr/>
        </p:nvSpPr>
        <p:spPr bwMode="auto">
          <a:xfrm rot="-5400000">
            <a:off x="-184653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65" name="Line 49"/>
          <p:cNvSpPr>
            <a:spLocks noChangeShapeType="1"/>
          </p:cNvSpPr>
          <p:nvPr/>
        </p:nvSpPr>
        <p:spPr bwMode="auto">
          <a:xfrm rot="-5400000">
            <a:off x="154834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66" name="Line 50"/>
          <p:cNvSpPr>
            <a:spLocks noChangeShapeType="1"/>
          </p:cNvSpPr>
          <p:nvPr/>
        </p:nvSpPr>
        <p:spPr bwMode="auto">
          <a:xfrm rot="-5400000">
            <a:off x="970677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67" name="Line 51"/>
          <p:cNvSpPr>
            <a:spLocks noChangeShapeType="1"/>
          </p:cNvSpPr>
          <p:nvPr/>
        </p:nvSpPr>
        <p:spPr bwMode="auto">
          <a:xfrm rot="-5400000">
            <a:off x="270367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68" name="Line 52"/>
          <p:cNvSpPr>
            <a:spLocks noChangeShapeType="1"/>
          </p:cNvSpPr>
          <p:nvPr/>
        </p:nvSpPr>
        <p:spPr bwMode="auto">
          <a:xfrm rot="-5400000">
            <a:off x="212600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69" name="Line 53"/>
          <p:cNvSpPr>
            <a:spLocks noChangeShapeType="1"/>
          </p:cNvSpPr>
          <p:nvPr/>
        </p:nvSpPr>
        <p:spPr bwMode="auto">
          <a:xfrm rot="-5400000">
            <a:off x="385900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70" name="Line 54"/>
          <p:cNvSpPr>
            <a:spLocks noChangeShapeType="1"/>
          </p:cNvSpPr>
          <p:nvPr/>
        </p:nvSpPr>
        <p:spPr bwMode="auto">
          <a:xfrm rot="-5400000">
            <a:off x="328133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71" name="Line 55"/>
          <p:cNvSpPr>
            <a:spLocks noChangeShapeType="1"/>
          </p:cNvSpPr>
          <p:nvPr/>
        </p:nvSpPr>
        <p:spPr bwMode="auto">
          <a:xfrm rot="-5400000">
            <a:off x="501433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72" name="Line 56"/>
          <p:cNvSpPr>
            <a:spLocks noChangeShapeType="1"/>
          </p:cNvSpPr>
          <p:nvPr/>
        </p:nvSpPr>
        <p:spPr bwMode="auto">
          <a:xfrm rot="-5400000">
            <a:off x="443666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73" name="Line 57"/>
          <p:cNvSpPr>
            <a:spLocks noChangeShapeType="1"/>
          </p:cNvSpPr>
          <p:nvPr/>
        </p:nvSpPr>
        <p:spPr bwMode="auto">
          <a:xfrm rot="-5400000">
            <a:off x="616966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74" name="Line 58"/>
          <p:cNvSpPr>
            <a:spLocks noChangeShapeType="1"/>
          </p:cNvSpPr>
          <p:nvPr/>
        </p:nvSpPr>
        <p:spPr bwMode="auto">
          <a:xfrm rot="-5400000">
            <a:off x="5591995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1675" name="Text Box 59"/>
          <p:cNvSpPr txBox="1">
            <a:spLocks noChangeArrowheads="1"/>
          </p:cNvSpPr>
          <p:nvPr/>
        </p:nvSpPr>
        <p:spPr bwMode="auto">
          <a:xfrm>
            <a:off x="198056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51676" name="Text Box 60"/>
          <p:cNvSpPr txBox="1">
            <a:spLocks noChangeArrowheads="1"/>
          </p:cNvSpPr>
          <p:nvPr/>
        </p:nvSpPr>
        <p:spPr bwMode="auto">
          <a:xfrm>
            <a:off x="255823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51677" name="Text Box 61"/>
          <p:cNvSpPr txBox="1">
            <a:spLocks noChangeArrowheads="1"/>
          </p:cNvSpPr>
          <p:nvPr/>
        </p:nvSpPr>
        <p:spPr bwMode="auto">
          <a:xfrm>
            <a:off x="313589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51678" name="Text Box 62"/>
          <p:cNvSpPr txBox="1">
            <a:spLocks noChangeArrowheads="1"/>
          </p:cNvSpPr>
          <p:nvPr/>
        </p:nvSpPr>
        <p:spPr bwMode="auto">
          <a:xfrm>
            <a:off x="371356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51679" name="Text Box 63"/>
          <p:cNvSpPr txBox="1">
            <a:spLocks noChangeArrowheads="1"/>
          </p:cNvSpPr>
          <p:nvPr/>
        </p:nvSpPr>
        <p:spPr bwMode="auto">
          <a:xfrm>
            <a:off x="429122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51680" name="Text Box 64"/>
          <p:cNvSpPr txBox="1">
            <a:spLocks noChangeArrowheads="1"/>
          </p:cNvSpPr>
          <p:nvPr/>
        </p:nvSpPr>
        <p:spPr bwMode="auto">
          <a:xfrm>
            <a:off x="486888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51681" name="Text Box 65"/>
          <p:cNvSpPr txBox="1">
            <a:spLocks noChangeArrowheads="1"/>
          </p:cNvSpPr>
          <p:nvPr/>
        </p:nvSpPr>
        <p:spPr bwMode="auto">
          <a:xfrm>
            <a:off x="544655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51682" name="Text Box 66"/>
          <p:cNvSpPr txBox="1">
            <a:spLocks noChangeArrowheads="1"/>
          </p:cNvSpPr>
          <p:nvPr/>
        </p:nvSpPr>
        <p:spPr bwMode="auto">
          <a:xfrm>
            <a:off x="602421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51683" name="Text Box 67"/>
          <p:cNvSpPr txBox="1">
            <a:spLocks noChangeArrowheads="1"/>
          </p:cNvSpPr>
          <p:nvPr/>
        </p:nvSpPr>
        <p:spPr bwMode="auto">
          <a:xfrm>
            <a:off x="660188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51684" name="Text Box 68"/>
          <p:cNvSpPr txBox="1">
            <a:spLocks noChangeArrowheads="1"/>
          </p:cNvSpPr>
          <p:nvPr/>
        </p:nvSpPr>
        <p:spPr bwMode="auto">
          <a:xfrm>
            <a:off x="709702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51685" name="Text Box 69"/>
          <p:cNvSpPr txBox="1">
            <a:spLocks noChangeArrowheads="1"/>
          </p:cNvSpPr>
          <p:nvPr/>
        </p:nvSpPr>
        <p:spPr bwMode="auto">
          <a:xfrm>
            <a:off x="775721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51686" name="Rectangle 70"/>
          <p:cNvSpPr>
            <a:spLocks noChangeArrowheads="1"/>
          </p:cNvSpPr>
          <p:nvPr/>
        </p:nvSpPr>
        <p:spPr bwMode="auto">
          <a:xfrm>
            <a:off x="6189266" y="41910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79780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1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50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AFBA3-6A2B-47F2-8E87-F3FF1F721189}" type="slidenum">
              <a:rPr lang="en-US"/>
              <a:pPr/>
              <a:t>20</a:t>
            </a:fld>
            <a:endParaRPr lang="en-US" sz="1400"/>
          </a:p>
        </p:txBody>
      </p:sp>
      <p:sp>
        <p:nvSpPr>
          <p:cNvPr id="75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44624"/>
            <a:ext cx="8912543" cy="1143000"/>
          </a:xfrm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753667" name="Line 3"/>
          <p:cNvSpPr>
            <a:spLocks noChangeShapeType="1"/>
          </p:cNvSpPr>
          <p:nvPr/>
        </p:nvSpPr>
        <p:spPr bwMode="auto">
          <a:xfrm>
            <a:off x="1567947" y="61722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668" name="Text Box 4"/>
          <p:cNvSpPr txBox="1">
            <a:spLocks noChangeArrowheads="1"/>
          </p:cNvSpPr>
          <p:nvPr/>
        </p:nvSpPr>
        <p:spPr bwMode="auto">
          <a:xfrm>
            <a:off x="4456271" y="62626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53669" name="Text Box 5"/>
          <p:cNvSpPr txBox="1">
            <a:spLocks noChangeArrowheads="1"/>
          </p:cNvSpPr>
          <p:nvPr/>
        </p:nvSpPr>
        <p:spPr bwMode="auto">
          <a:xfrm>
            <a:off x="140290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753670" name="Group 6"/>
          <p:cNvGrpSpPr>
            <a:grpSpLocks/>
          </p:cNvGrpSpPr>
          <p:nvPr/>
        </p:nvGrpSpPr>
        <p:grpSpPr bwMode="auto">
          <a:xfrm>
            <a:off x="1567947" y="5867400"/>
            <a:ext cx="6354313" cy="304800"/>
            <a:chOff x="912" y="1776"/>
            <a:chExt cx="3696" cy="2208"/>
          </a:xfrm>
        </p:grpSpPr>
        <p:sp>
          <p:nvSpPr>
            <p:cNvPr id="753671" name="Line 7"/>
            <p:cNvSpPr>
              <a:spLocks noChangeShapeType="1"/>
            </p:cNvSpPr>
            <p:nvPr/>
          </p:nvSpPr>
          <p:spPr bwMode="auto">
            <a:xfrm rot="-5400000">
              <a:off x="14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72" name="Line 8"/>
            <p:cNvSpPr>
              <a:spLocks noChangeShapeType="1"/>
            </p:cNvSpPr>
            <p:nvPr/>
          </p:nvSpPr>
          <p:spPr bwMode="auto">
            <a:xfrm rot="-5400000">
              <a:off x="-19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73" name="Line 9"/>
            <p:cNvSpPr>
              <a:spLocks noChangeShapeType="1"/>
            </p:cNvSpPr>
            <p:nvPr/>
          </p:nvSpPr>
          <p:spPr bwMode="auto">
            <a:xfrm rot="-5400000">
              <a:off x="81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74" name="Line 10"/>
            <p:cNvSpPr>
              <a:spLocks noChangeShapeType="1"/>
            </p:cNvSpPr>
            <p:nvPr/>
          </p:nvSpPr>
          <p:spPr bwMode="auto">
            <a:xfrm rot="-5400000">
              <a:off x="48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75" name="Line 11"/>
            <p:cNvSpPr>
              <a:spLocks noChangeShapeType="1"/>
            </p:cNvSpPr>
            <p:nvPr/>
          </p:nvSpPr>
          <p:spPr bwMode="auto">
            <a:xfrm rot="-5400000">
              <a:off x="148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76" name="Line 12"/>
            <p:cNvSpPr>
              <a:spLocks noChangeShapeType="1"/>
            </p:cNvSpPr>
            <p:nvPr/>
          </p:nvSpPr>
          <p:spPr bwMode="auto">
            <a:xfrm rot="-5400000">
              <a:off x="115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77" name="Line 13"/>
            <p:cNvSpPr>
              <a:spLocks noChangeShapeType="1"/>
            </p:cNvSpPr>
            <p:nvPr/>
          </p:nvSpPr>
          <p:spPr bwMode="auto">
            <a:xfrm rot="-5400000">
              <a:off x="216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78" name="Line 14"/>
            <p:cNvSpPr>
              <a:spLocks noChangeShapeType="1"/>
            </p:cNvSpPr>
            <p:nvPr/>
          </p:nvSpPr>
          <p:spPr bwMode="auto">
            <a:xfrm rot="-5400000">
              <a:off x="182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79" name="Line 15"/>
            <p:cNvSpPr>
              <a:spLocks noChangeShapeType="1"/>
            </p:cNvSpPr>
            <p:nvPr/>
          </p:nvSpPr>
          <p:spPr bwMode="auto">
            <a:xfrm rot="-5400000">
              <a:off x="283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80" name="Line 16"/>
            <p:cNvSpPr>
              <a:spLocks noChangeShapeType="1"/>
            </p:cNvSpPr>
            <p:nvPr/>
          </p:nvSpPr>
          <p:spPr bwMode="auto">
            <a:xfrm rot="-5400000">
              <a:off x="249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81" name="Line 17"/>
            <p:cNvSpPr>
              <a:spLocks noChangeShapeType="1"/>
            </p:cNvSpPr>
            <p:nvPr/>
          </p:nvSpPr>
          <p:spPr bwMode="auto">
            <a:xfrm rot="-5400000">
              <a:off x="350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3682" name="Line 18"/>
            <p:cNvSpPr>
              <a:spLocks noChangeShapeType="1"/>
            </p:cNvSpPr>
            <p:nvPr/>
          </p:nvSpPr>
          <p:spPr bwMode="auto">
            <a:xfrm rot="-5400000">
              <a:off x="316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753683" name="Text Box 19"/>
          <p:cNvSpPr txBox="1">
            <a:spLocks noChangeArrowheads="1"/>
          </p:cNvSpPr>
          <p:nvPr/>
        </p:nvSpPr>
        <p:spPr bwMode="auto">
          <a:xfrm>
            <a:off x="198056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53684" name="Text Box 20"/>
          <p:cNvSpPr txBox="1">
            <a:spLocks noChangeArrowheads="1"/>
          </p:cNvSpPr>
          <p:nvPr/>
        </p:nvSpPr>
        <p:spPr bwMode="auto">
          <a:xfrm>
            <a:off x="255823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53685" name="Text Box 21"/>
          <p:cNvSpPr txBox="1">
            <a:spLocks noChangeArrowheads="1"/>
          </p:cNvSpPr>
          <p:nvPr/>
        </p:nvSpPr>
        <p:spPr bwMode="auto">
          <a:xfrm>
            <a:off x="313589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53686" name="Text Box 22"/>
          <p:cNvSpPr txBox="1">
            <a:spLocks noChangeArrowheads="1"/>
          </p:cNvSpPr>
          <p:nvPr/>
        </p:nvSpPr>
        <p:spPr bwMode="auto">
          <a:xfrm>
            <a:off x="371356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53687" name="Text Box 23"/>
          <p:cNvSpPr txBox="1">
            <a:spLocks noChangeArrowheads="1"/>
          </p:cNvSpPr>
          <p:nvPr/>
        </p:nvSpPr>
        <p:spPr bwMode="auto">
          <a:xfrm>
            <a:off x="429122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53688" name="Text Box 24"/>
          <p:cNvSpPr txBox="1">
            <a:spLocks noChangeArrowheads="1"/>
          </p:cNvSpPr>
          <p:nvPr/>
        </p:nvSpPr>
        <p:spPr bwMode="auto">
          <a:xfrm>
            <a:off x="486888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53689" name="Text Box 25"/>
          <p:cNvSpPr txBox="1">
            <a:spLocks noChangeArrowheads="1"/>
          </p:cNvSpPr>
          <p:nvPr/>
        </p:nvSpPr>
        <p:spPr bwMode="auto">
          <a:xfrm>
            <a:off x="544655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53690" name="Text Box 26"/>
          <p:cNvSpPr txBox="1">
            <a:spLocks noChangeArrowheads="1"/>
          </p:cNvSpPr>
          <p:nvPr/>
        </p:nvSpPr>
        <p:spPr bwMode="auto">
          <a:xfrm>
            <a:off x="602421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53691" name="Text Box 27"/>
          <p:cNvSpPr txBox="1">
            <a:spLocks noChangeArrowheads="1"/>
          </p:cNvSpPr>
          <p:nvPr/>
        </p:nvSpPr>
        <p:spPr bwMode="auto">
          <a:xfrm>
            <a:off x="660188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53692" name="Text Box 28"/>
          <p:cNvSpPr txBox="1">
            <a:spLocks noChangeArrowheads="1"/>
          </p:cNvSpPr>
          <p:nvPr/>
        </p:nvSpPr>
        <p:spPr bwMode="auto">
          <a:xfrm>
            <a:off x="709702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53693" name="Text Box 29"/>
          <p:cNvSpPr txBox="1">
            <a:spLocks noChangeArrowheads="1"/>
          </p:cNvSpPr>
          <p:nvPr/>
        </p:nvSpPr>
        <p:spPr bwMode="auto">
          <a:xfrm>
            <a:off x="775721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53694" name="Line 30"/>
          <p:cNvSpPr>
            <a:spLocks noChangeShapeType="1"/>
          </p:cNvSpPr>
          <p:nvPr/>
        </p:nvSpPr>
        <p:spPr bwMode="auto">
          <a:xfrm>
            <a:off x="1567947" y="58674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695" name="AutoShape 31"/>
          <p:cNvSpPr>
            <a:spLocks noChangeArrowheads="1"/>
          </p:cNvSpPr>
          <p:nvPr/>
        </p:nvSpPr>
        <p:spPr bwMode="auto">
          <a:xfrm>
            <a:off x="495141" y="3657600"/>
            <a:ext cx="742712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bg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53696" name="Rectangle 32"/>
          <p:cNvSpPr>
            <a:spLocks noChangeArrowheads="1"/>
          </p:cNvSpPr>
          <p:nvPr/>
        </p:nvSpPr>
        <p:spPr bwMode="auto">
          <a:xfrm>
            <a:off x="2145612" y="58674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53697" name="Rectangle 33"/>
          <p:cNvSpPr>
            <a:spLocks noChangeArrowheads="1"/>
          </p:cNvSpPr>
          <p:nvPr/>
        </p:nvSpPr>
        <p:spPr bwMode="auto">
          <a:xfrm>
            <a:off x="3878607" y="58674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53698" name="Rectangle 34"/>
          <p:cNvSpPr>
            <a:spLocks noChangeArrowheads="1"/>
          </p:cNvSpPr>
          <p:nvPr/>
        </p:nvSpPr>
        <p:spPr bwMode="auto">
          <a:xfrm>
            <a:off x="5033936" y="5867400"/>
            <a:ext cx="2310659" cy="304800"/>
          </a:xfrm>
          <a:prstGeom prst="rect">
            <a:avLst/>
          </a:prstGeom>
          <a:solidFill>
            <a:srgbClr val="99CCFF">
              <a:alpha val="50000"/>
            </a:srgbClr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53699" name="Line 35"/>
          <p:cNvSpPr>
            <a:spLocks noChangeShapeType="1"/>
          </p:cNvSpPr>
          <p:nvPr/>
        </p:nvSpPr>
        <p:spPr bwMode="auto">
          <a:xfrm>
            <a:off x="1567947" y="4495800"/>
            <a:ext cx="7014501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00" name="Text Box 36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53701" name="Text Box 37"/>
          <p:cNvSpPr txBox="1">
            <a:spLocks noChangeArrowheads="1"/>
          </p:cNvSpPr>
          <p:nvPr/>
        </p:nvSpPr>
        <p:spPr bwMode="auto">
          <a:xfrm>
            <a:off x="8582448" y="4267200"/>
            <a:ext cx="90775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753702" name="Line 38"/>
          <p:cNvSpPr>
            <a:spLocks noChangeShapeType="1"/>
          </p:cNvSpPr>
          <p:nvPr/>
        </p:nvSpPr>
        <p:spPr bwMode="auto">
          <a:xfrm>
            <a:off x="7674689" y="44958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03" name="Text Box 39"/>
          <p:cNvSpPr txBox="1">
            <a:spLocks noChangeArrowheads="1"/>
          </p:cNvSpPr>
          <p:nvPr/>
        </p:nvSpPr>
        <p:spPr bwMode="auto">
          <a:xfrm>
            <a:off x="140290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753704" name="Rectangle 40"/>
          <p:cNvSpPr>
            <a:spLocks noChangeArrowheads="1"/>
          </p:cNvSpPr>
          <p:nvPr/>
        </p:nvSpPr>
        <p:spPr bwMode="auto">
          <a:xfrm>
            <a:off x="1567947" y="1905000"/>
            <a:ext cx="3465989" cy="30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 </a:t>
            </a:r>
          </a:p>
        </p:txBody>
      </p:sp>
      <p:sp>
        <p:nvSpPr>
          <p:cNvPr id="753705" name="Rectangle 41"/>
          <p:cNvSpPr>
            <a:spLocks noChangeArrowheads="1"/>
          </p:cNvSpPr>
          <p:nvPr/>
        </p:nvSpPr>
        <p:spPr bwMode="auto">
          <a:xfrm>
            <a:off x="3300941" y="1447800"/>
            <a:ext cx="1155330" cy="304800"/>
          </a:xfrm>
          <a:prstGeom prst="rect">
            <a:avLst/>
          </a:prstGeom>
          <a:solidFill>
            <a:srgbClr val="0033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53706" name="Rectangle 42"/>
          <p:cNvSpPr>
            <a:spLocks noChangeArrowheads="1"/>
          </p:cNvSpPr>
          <p:nvPr/>
        </p:nvSpPr>
        <p:spPr bwMode="auto">
          <a:xfrm>
            <a:off x="4456271" y="3276600"/>
            <a:ext cx="2310659" cy="304800"/>
          </a:xfrm>
          <a:prstGeom prst="rect">
            <a:avLst/>
          </a:prstGeom>
          <a:solidFill>
            <a:srgbClr val="FF00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53707" name="Rectangle 43"/>
          <p:cNvSpPr>
            <a:spLocks noChangeArrowheads="1"/>
          </p:cNvSpPr>
          <p:nvPr/>
        </p:nvSpPr>
        <p:spPr bwMode="auto">
          <a:xfrm>
            <a:off x="2145612" y="9906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53708" name="Rectangle 44"/>
          <p:cNvSpPr>
            <a:spLocks noChangeArrowheads="1"/>
          </p:cNvSpPr>
          <p:nvPr/>
        </p:nvSpPr>
        <p:spPr bwMode="auto">
          <a:xfrm>
            <a:off x="3300942" y="2819400"/>
            <a:ext cx="2888324" cy="304800"/>
          </a:xfrm>
          <a:prstGeom prst="rect">
            <a:avLst/>
          </a:prstGeom>
          <a:solidFill>
            <a:srgbClr val="00660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53709" name="Rectangle 45"/>
          <p:cNvSpPr>
            <a:spLocks noChangeArrowheads="1"/>
          </p:cNvSpPr>
          <p:nvPr/>
        </p:nvSpPr>
        <p:spPr bwMode="auto">
          <a:xfrm>
            <a:off x="5033936" y="3733800"/>
            <a:ext cx="2310659" cy="304800"/>
          </a:xfrm>
          <a:prstGeom prst="rect">
            <a:avLst/>
          </a:prstGeom>
          <a:solidFill>
            <a:srgbClr val="99CC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53710" name="Rectangle 46"/>
          <p:cNvSpPr>
            <a:spLocks noChangeArrowheads="1"/>
          </p:cNvSpPr>
          <p:nvPr/>
        </p:nvSpPr>
        <p:spPr bwMode="auto">
          <a:xfrm>
            <a:off x="3878607" y="23622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53711" name="Line 47"/>
          <p:cNvSpPr>
            <a:spLocks noChangeShapeType="1"/>
          </p:cNvSpPr>
          <p:nvPr/>
        </p:nvSpPr>
        <p:spPr bwMode="auto">
          <a:xfrm rot="-5400000">
            <a:off x="39301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12" name="Line 48"/>
          <p:cNvSpPr>
            <a:spLocks noChangeShapeType="1"/>
          </p:cNvSpPr>
          <p:nvPr/>
        </p:nvSpPr>
        <p:spPr bwMode="auto">
          <a:xfrm rot="-5400000">
            <a:off x="-184653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13" name="Line 49"/>
          <p:cNvSpPr>
            <a:spLocks noChangeShapeType="1"/>
          </p:cNvSpPr>
          <p:nvPr/>
        </p:nvSpPr>
        <p:spPr bwMode="auto">
          <a:xfrm rot="-5400000">
            <a:off x="154834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14" name="Line 50"/>
          <p:cNvSpPr>
            <a:spLocks noChangeShapeType="1"/>
          </p:cNvSpPr>
          <p:nvPr/>
        </p:nvSpPr>
        <p:spPr bwMode="auto">
          <a:xfrm rot="-5400000">
            <a:off x="970677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15" name="Line 51"/>
          <p:cNvSpPr>
            <a:spLocks noChangeShapeType="1"/>
          </p:cNvSpPr>
          <p:nvPr/>
        </p:nvSpPr>
        <p:spPr bwMode="auto">
          <a:xfrm rot="-5400000">
            <a:off x="270367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16" name="Line 52"/>
          <p:cNvSpPr>
            <a:spLocks noChangeShapeType="1"/>
          </p:cNvSpPr>
          <p:nvPr/>
        </p:nvSpPr>
        <p:spPr bwMode="auto">
          <a:xfrm rot="-5400000">
            <a:off x="212600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17" name="Line 53"/>
          <p:cNvSpPr>
            <a:spLocks noChangeShapeType="1"/>
          </p:cNvSpPr>
          <p:nvPr/>
        </p:nvSpPr>
        <p:spPr bwMode="auto">
          <a:xfrm rot="-5400000">
            <a:off x="385900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18" name="Line 54"/>
          <p:cNvSpPr>
            <a:spLocks noChangeShapeType="1"/>
          </p:cNvSpPr>
          <p:nvPr/>
        </p:nvSpPr>
        <p:spPr bwMode="auto">
          <a:xfrm rot="-5400000">
            <a:off x="328133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19" name="Line 55"/>
          <p:cNvSpPr>
            <a:spLocks noChangeShapeType="1"/>
          </p:cNvSpPr>
          <p:nvPr/>
        </p:nvSpPr>
        <p:spPr bwMode="auto">
          <a:xfrm rot="-5400000">
            <a:off x="501433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20" name="Line 56"/>
          <p:cNvSpPr>
            <a:spLocks noChangeShapeType="1"/>
          </p:cNvSpPr>
          <p:nvPr/>
        </p:nvSpPr>
        <p:spPr bwMode="auto">
          <a:xfrm rot="-5400000">
            <a:off x="443666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21" name="Line 57"/>
          <p:cNvSpPr>
            <a:spLocks noChangeShapeType="1"/>
          </p:cNvSpPr>
          <p:nvPr/>
        </p:nvSpPr>
        <p:spPr bwMode="auto">
          <a:xfrm rot="-5400000">
            <a:off x="616966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22" name="Line 58"/>
          <p:cNvSpPr>
            <a:spLocks noChangeShapeType="1"/>
          </p:cNvSpPr>
          <p:nvPr/>
        </p:nvSpPr>
        <p:spPr bwMode="auto">
          <a:xfrm rot="-5400000">
            <a:off x="5591995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3723" name="Text Box 59"/>
          <p:cNvSpPr txBox="1">
            <a:spLocks noChangeArrowheads="1"/>
          </p:cNvSpPr>
          <p:nvPr/>
        </p:nvSpPr>
        <p:spPr bwMode="auto">
          <a:xfrm>
            <a:off x="198056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53724" name="Text Box 60"/>
          <p:cNvSpPr txBox="1">
            <a:spLocks noChangeArrowheads="1"/>
          </p:cNvSpPr>
          <p:nvPr/>
        </p:nvSpPr>
        <p:spPr bwMode="auto">
          <a:xfrm>
            <a:off x="255823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53725" name="Text Box 61"/>
          <p:cNvSpPr txBox="1">
            <a:spLocks noChangeArrowheads="1"/>
          </p:cNvSpPr>
          <p:nvPr/>
        </p:nvSpPr>
        <p:spPr bwMode="auto">
          <a:xfrm>
            <a:off x="313589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53726" name="Text Box 62"/>
          <p:cNvSpPr txBox="1">
            <a:spLocks noChangeArrowheads="1"/>
          </p:cNvSpPr>
          <p:nvPr/>
        </p:nvSpPr>
        <p:spPr bwMode="auto">
          <a:xfrm>
            <a:off x="371356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53727" name="Text Box 63"/>
          <p:cNvSpPr txBox="1">
            <a:spLocks noChangeArrowheads="1"/>
          </p:cNvSpPr>
          <p:nvPr/>
        </p:nvSpPr>
        <p:spPr bwMode="auto">
          <a:xfrm>
            <a:off x="429122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53728" name="Text Box 64"/>
          <p:cNvSpPr txBox="1">
            <a:spLocks noChangeArrowheads="1"/>
          </p:cNvSpPr>
          <p:nvPr/>
        </p:nvSpPr>
        <p:spPr bwMode="auto">
          <a:xfrm>
            <a:off x="486888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53729" name="Text Box 65"/>
          <p:cNvSpPr txBox="1">
            <a:spLocks noChangeArrowheads="1"/>
          </p:cNvSpPr>
          <p:nvPr/>
        </p:nvSpPr>
        <p:spPr bwMode="auto">
          <a:xfrm>
            <a:off x="544655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53730" name="Text Box 66"/>
          <p:cNvSpPr txBox="1">
            <a:spLocks noChangeArrowheads="1"/>
          </p:cNvSpPr>
          <p:nvPr/>
        </p:nvSpPr>
        <p:spPr bwMode="auto">
          <a:xfrm>
            <a:off x="602421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53731" name="Text Box 67"/>
          <p:cNvSpPr txBox="1">
            <a:spLocks noChangeArrowheads="1"/>
          </p:cNvSpPr>
          <p:nvPr/>
        </p:nvSpPr>
        <p:spPr bwMode="auto">
          <a:xfrm>
            <a:off x="660188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53732" name="Text Box 68"/>
          <p:cNvSpPr txBox="1">
            <a:spLocks noChangeArrowheads="1"/>
          </p:cNvSpPr>
          <p:nvPr/>
        </p:nvSpPr>
        <p:spPr bwMode="auto">
          <a:xfrm>
            <a:off x="709702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53733" name="Text Box 69"/>
          <p:cNvSpPr txBox="1">
            <a:spLocks noChangeArrowheads="1"/>
          </p:cNvSpPr>
          <p:nvPr/>
        </p:nvSpPr>
        <p:spPr bwMode="auto">
          <a:xfrm>
            <a:off x="775721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53734" name="Rectangle 70"/>
          <p:cNvSpPr>
            <a:spLocks noChangeArrowheads="1"/>
          </p:cNvSpPr>
          <p:nvPr/>
        </p:nvSpPr>
        <p:spPr bwMode="auto">
          <a:xfrm>
            <a:off x="6189266" y="41910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42382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98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FB243-5337-4DA9-BD6B-9EC1C7F70C04}" type="slidenum">
              <a:rPr lang="en-US"/>
              <a:pPr/>
              <a:t>21</a:t>
            </a:fld>
            <a:endParaRPr lang="en-US" sz="1400"/>
          </a:p>
        </p:txBody>
      </p:sp>
      <p:sp>
        <p:nvSpPr>
          <p:cNvPr id="75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-27384"/>
            <a:ext cx="8912543" cy="1143000"/>
          </a:xfrm>
        </p:spPr>
        <p:txBody>
          <a:bodyPr/>
          <a:lstStyle/>
          <a:p>
            <a:r>
              <a:rPr lang="en-US" dirty="0"/>
              <a:t>Interval Scheduling</a:t>
            </a:r>
          </a:p>
        </p:txBody>
      </p:sp>
      <p:sp>
        <p:nvSpPr>
          <p:cNvPr id="755715" name="Line 3"/>
          <p:cNvSpPr>
            <a:spLocks noChangeShapeType="1"/>
          </p:cNvSpPr>
          <p:nvPr/>
        </p:nvSpPr>
        <p:spPr bwMode="auto">
          <a:xfrm>
            <a:off x="1567947" y="61722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16" name="Text Box 4"/>
          <p:cNvSpPr txBox="1">
            <a:spLocks noChangeArrowheads="1"/>
          </p:cNvSpPr>
          <p:nvPr/>
        </p:nvSpPr>
        <p:spPr bwMode="auto">
          <a:xfrm>
            <a:off x="4456271" y="62626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55717" name="Text Box 5"/>
          <p:cNvSpPr txBox="1">
            <a:spLocks noChangeArrowheads="1"/>
          </p:cNvSpPr>
          <p:nvPr/>
        </p:nvSpPr>
        <p:spPr bwMode="auto">
          <a:xfrm>
            <a:off x="140290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755718" name="Group 6"/>
          <p:cNvGrpSpPr>
            <a:grpSpLocks/>
          </p:cNvGrpSpPr>
          <p:nvPr/>
        </p:nvGrpSpPr>
        <p:grpSpPr bwMode="auto">
          <a:xfrm>
            <a:off x="1567947" y="5867400"/>
            <a:ext cx="6354313" cy="304800"/>
            <a:chOff x="912" y="1776"/>
            <a:chExt cx="3696" cy="2208"/>
          </a:xfrm>
        </p:grpSpPr>
        <p:sp>
          <p:nvSpPr>
            <p:cNvPr id="755719" name="Line 7"/>
            <p:cNvSpPr>
              <a:spLocks noChangeShapeType="1"/>
            </p:cNvSpPr>
            <p:nvPr/>
          </p:nvSpPr>
          <p:spPr bwMode="auto">
            <a:xfrm rot="-5400000">
              <a:off x="14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0" name="Line 8"/>
            <p:cNvSpPr>
              <a:spLocks noChangeShapeType="1"/>
            </p:cNvSpPr>
            <p:nvPr/>
          </p:nvSpPr>
          <p:spPr bwMode="auto">
            <a:xfrm rot="-5400000">
              <a:off x="-19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1" name="Line 9"/>
            <p:cNvSpPr>
              <a:spLocks noChangeShapeType="1"/>
            </p:cNvSpPr>
            <p:nvPr/>
          </p:nvSpPr>
          <p:spPr bwMode="auto">
            <a:xfrm rot="-5400000">
              <a:off x="81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2" name="Line 10"/>
            <p:cNvSpPr>
              <a:spLocks noChangeShapeType="1"/>
            </p:cNvSpPr>
            <p:nvPr/>
          </p:nvSpPr>
          <p:spPr bwMode="auto">
            <a:xfrm rot="-5400000">
              <a:off x="48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3" name="Line 11"/>
            <p:cNvSpPr>
              <a:spLocks noChangeShapeType="1"/>
            </p:cNvSpPr>
            <p:nvPr/>
          </p:nvSpPr>
          <p:spPr bwMode="auto">
            <a:xfrm rot="-5400000">
              <a:off x="148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4" name="Line 12"/>
            <p:cNvSpPr>
              <a:spLocks noChangeShapeType="1"/>
            </p:cNvSpPr>
            <p:nvPr/>
          </p:nvSpPr>
          <p:spPr bwMode="auto">
            <a:xfrm rot="-5400000">
              <a:off x="115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5" name="Line 13"/>
            <p:cNvSpPr>
              <a:spLocks noChangeShapeType="1"/>
            </p:cNvSpPr>
            <p:nvPr/>
          </p:nvSpPr>
          <p:spPr bwMode="auto">
            <a:xfrm rot="-5400000">
              <a:off x="2160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6" name="Line 14"/>
            <p:cNvSpPr>
              <a:spLocks noChangeShapeType="1"/>
            </p:cNvSpPr>
            <p:nvPr/>
          </p:nvSpPr>
          <p:spPr bwMode="auto">
            <a:xfrm rot="-5400000">
              <a:off x="182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7" name="Line 15"/>
            <p:cNvSpPr>
              <a:spLocks noChangeShapeType="1"/>
            </p:cNvSpPr>
            <p:nvPr/>
          </p:nvSpPr>
          <p:spPr bwMode="auto">
            <a:xfrm rot="-5400000">
              <a:off x="2832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8" name="Line 16"/>
            <p:cNvSpPr>
              <a:spLocks noChangeShapeType="1"/>
            </p:cNvSpPr>
            <p:nvPr/>
          </p:nvSpPr>
          <p:spPr bwMode="auto">
            <a:xfrm rot="-5400000">
              <a:off x="2496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29" name="Line 17"/>
            <p:cNvSpPr>
              <a:spLocks noChangeShapeType="1"/>
            </p:cNvSpPr>
            <p:nvPr/>
          </p:nvSpPr>
          <p:spPr bwMode="auto">
            <a:xfrm rot="-5400000">
              <a:off x="3504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755730" name="Line 18"/>
            <p:cNvSpPr>
              <a:spLocks noChangeShapeType="1"/>
            </p:cNvSpPr>
            <p:nvPr/>
          </p:nvSpPr>
          <p:spPr bwMode="auto">
            <a:xfrm rot="-5400000">
              <a:off x="3168" y="2880"/>
              <a:ext cx="220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755731" name="Text Box 19"/>
          <p:cNvSpPr txBox="1">
            <a:spLocks noChangeArrowheads="1"/>
          </p:cNvSpPr>
          <p:nvPr/>
        </p:nvSpPr>
        <p:spPr bwMode="auto">
          <a:xfrm>
            <a:off x="198056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55732" name="Text Box 20"/>
          <p:cNvSpPr txBox="1">
            <a:spLocks noChangeArrowheads="1"/>
          </p:cNvSpPr>
          <p:nvPr/>
        </p:nvSpPr>
        <p:spPr bwMode="auto">
          <a:xfrm>
            <a:off x="255823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55733" name="Text Box 21"/>
          <p:cNvSpPr txBox="1">
            <a:spLocks noChangeArrowheads="1"/>
          </p:cNvSpPr>
          <p:nvPr/>
        </p:nvSpPr>
        <p:spPr bwMode="auto">
          <a:xfrm>
            <a:off x="313589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55734" name="Text Box 22"/>
          <p:cNvSpPr txBox="1">
            <a:spLocks noChangeArrowheads="1"/>
          </p:cNvSpPr>
          <p:nvPr/>
        </p:nvSpPr>
        <p:spPr bwMode="auto">
          <a:xfrm>
            <a:off x="3713560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55735" name="Text Box 23"/>
          <p:cNvSpPr txBox="1">
            <a:spLocks noChangeArrowheads="1"/>
          </p:cNvSpPr>
          <p:nvPr/>
        </p:nvSpPr>
        <p:spPr bwMode="auto">
          <a:xfrm>
            <a:off x="429122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55736" name="Text Box 24"/>
          <p:cNvSpPr txBox="1">
            <a:spLocks noChangeArrowheads="1"/>
          </p:cNvSpPr>
          <p:nvPr/>
        </p:nvSpPr>
        <p:spPr bwMode="auto">
          <a:xfrm>
            <a:off x="486888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55737" name="Text Box 25"/>
          <p:cNvSpPr txBox="1">
            <a:spLocks noChangeArrowheads="1"/>
          </p:cNvSpPr>
          <p:nvPr/>
        </p:nvSpPr>
        <p:spPr bwMode="auto">
          <a:xfrm>
            <a:off x="5446554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55738" name="Text Box 26"/>
          <p:cNvSpPr txBox="1">
            <a:spLocks noChangeArrowheads="1"/>
          </p:cNvSpPr>
          <p:nvPr/>
        </p:nvSpPr>
        <p:spPr bwMode="auto">
          <a:xfrm>
            <a:off x="6024219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55739" name="Text Box 27"/>
          <p:cNvSpPr txBox="1">
            <a:spLocks noChangeArrowheads="1"/>
          </p:cNvSpPr>
          <p:nvPr/>
        </p:nvSpPr>
        <p:spPr bwMode="auto">
          <a:xfrm>
            <a:off x="660188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55740" name="Text Box 28"/>
          <p:cNvSpPr txBox="1">
            <a:spLocks noChangeArrowheads="1"/>
          </p:cNvSpPr>
          <p:nvPr/>
        </p:nvSpPr>
        <p:spPr bwMode="auto">
          <a:xfrm>
            <a:off x="7097025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55741" name="Text Box 29"/>
          <p:cNvSpPr txBox="1">
            <a:spLocks noChangeArrowheads="1"/>
          </p:cNvSpPr>
          <p:nvPr/>
        </p:nvSpPr>
        <p:spPr bwMode="auto">
          <a:xfrm>
            <a:off x="7757213" y="61722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55742" name="Line 30"/>
          <p:cNvSpPr>
            <a:spLocks noChangeShapeType="1"/>
          </p:cNvSpPr>
          <p:nvPr/>
        </p:nvSpPr>
        <p:spPr bwMode="auto">
          <a:xfrm>
            <a:off x="1567947" y="5867400"/>
            <a:ext cx="6354313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43" name="AutoShape 31"/>
          <p:cNvSpPr>
            <a:spLocks noChangeArrowheads="1"/>
          </p:cNvSpPr>
          <p:nvPr/>
        </p:nvSpPr>
        <p:spPr bwMode="auto">
          <a:xfrm>
            <a:off x="495141" y="4114800"/>
            <a:ext cx="742712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bg2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  <p:sp>
        <p:nvSpPr>
          <p:cNvPr id="755744" name="Rectangle 32"/>
          <p:cNvSpPr>
            <a:spLocks noChangeArrowheads="1"/>
          </p:cNvSpPr>
          <p:nvPr/>
        </p:nvSpPr>
        <p:spPr bwMode="auto">
          <a:xfrm>
            <a:off x="2145612" y="58674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55745" name="Rectangle 33"/>
          <p:cNvSpPr>
            <a:spLocks noChangeArrowheads="1"/>
          </p:cNvSpPr>
          <p:nvPr/>
        </p:nvSpPr>
        <p:spPr bwMode="auto">
          <a:xfrm>
            <a:off x="3878607" y="58674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55746" name="Rectangle 34"/>
          <p:cNvSpPr>
            <a:spLocks noChangeArrowheads="1"/>
          </p:cNvSpPr>
          <p:nvPr/>
        </p:nvSpPr>
        <p:spPr bwMode="auto">
          <a:xfrm>
            <a:off x="6189266" y="58674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  <p:sp>
        <p:nvSpPr>
          <p:cNvPr id="755747" name="Line 35"/>
          <p:cNvSpPr>
            <a:spLocks noChangeShapeType="1"/>
          </p:cNvSpPr>
          <p:nvPr/>
        </p:nvSpPr>
        <p:spPr bwMode="auto">
          <a:xfrm>
            <a:off x="1567947" y="4495800"/>
            <a:ext cx="7014501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48" name="Text Box 36"/>
          <p:cNvSpPr txBox="1">
            <a:spLocks noChangeArrowheads="1"/>
          </p:cNvSpPr>
          <p:nvPr/>
        </p:nvSpPr>
        <p:spPr bwMode="auto">
          <a:xfrm>
            <a:off x="4456271" y="4586288"/>
            <a:ext cx="18980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55749" name="Text Box 37"/>
          <p:cNvSpPr txBox="1">
            <a:spLocks noChangeArrowheads="1"/>
          </p:cNvSpPr>
          <p:nvPr/>
        </p:nvSpPr>
        <p:spPr bwMode="auto">
          <a:xfrm>
            <a:off x="8582448" y="4267200"/>
            <a:ext cx="90775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Time</a:t>
            </a:r>
          </a:p>
        </p:txBody>
      </p:sp>
      <p:sp>
        <p:nvSpPr>
          <p:cNvPr id="755750" name="Line 38"/>
          <p:cNvSpPr>
            <a:spLocks noChangeShapeType="1"/>
          </p:cNvSpPr>
          <p:nvPr/>
        </p:nvSpPr>
        <p:spPr bwMode="auto">
          <a:xfrm>
            <a:off x="7674689" y="44958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51" name="Text Box 39"/>
          <p:cNvSpPr txBox="1">
            <a:spLocks noChangeArrowheads="1"/>
          </p:cNvSpPr>
          <p:nvPr/>
        </p:nvSpPr>
        <p:spPr bwMode="auto">
          <a:xfrm>
            <a:off x="140290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755752" name="Rectangle 40"/>
          <p:cNvSpPr>
            <a:spLocks noChangeArrowheads="1"/>
          </p:cNvSpPr>
          <p:nvPr/>
        </p:nvSpPr>
        <p:spPr bwMode="auto">
          <a:xfrm>
            <a:off x="1567947" y="1905000"/>
            <a:ext cx="3465989" cy="304800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 </a:t>
            </a:r>
          </a:p>
        </p:txBody>
      </p:sp>
      <p:sp>
        <p:nvSpPr>
          <p:cNvPr id="755753" name="Rectangle 41"/>
          <p:cNvSpPr>
            <a:spLocks noChangeArrowheads="1"/>
          </p:cNvSpPr>
          <p:nvPr/>
        </p:nvSpPr>
        <p:spPr bwMode="auto">
          <a:xfrm>
            <a:off x="3300941" y="1447800"/>
            <a:ext cx="1155330" cy="304800"/>
          </a:xfrm>
          <a:prstGeom prst="rect">
            <a:avLst/>
          </a:prstGeom>
          <a:solidFill>
            <a:srgbClr val="0033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55754" name="Rectangle 42"/>
          <p:cNvSpPr>
            <a:spLocks noChangeArrowheads="1"/>
          </p:cNvSpPr>
          <p:nvPr/>
        </p:nvSpPr>
        <p:spPr bwMode="auto">
          <a:xfrm>
            <a:off x="4456271" y="3276600"/>
            <a:ext cx="2310659" cy="304800"/>
          </a:xfrm>
          <a:prstGeom prst="rect">
            <a:avLst/>
          </a:prstGeom>
          <a:solidFill>
            <a:srgbClr val="FF00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755755" name="Rectangle 43"/>
          <p:cNvSpPr>
            <a:spLocks noChangeArrowheads="1"/>
          </p:cNvSpPr>
          <p:nvPr/>
        </p:nvSpPr>
        <p:spPr bwMode="auto">
          <a:xfrm>
            <a:off x="2145612" y="990600"/>
            <a:ext cx="1732994" cy="30480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755756" name="Rectangle 44"/>
          <p:cNvSpPr>
            <a:spLocks noChangeArrowheads="1"/>
          </p:cNvSpPr>
          <p:nvPr/>
        </p:nvSpPr>
        <p:spPr bwMode="auto">
          <a:xfrm>
            <a:off x="3300942" y="2819400"/>
            <a:ext cx="2888324" cy="304800"/>
          </a:xfrm>
          <a:prstGeom prst="rect">
            <a:avLst/>
          </a:prstGeom>
          <a:solidFill>
            <a:srgbClr val="00660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755757" name="Rectangle 45"/>
          <p:cNvSpPr>
            <a:spLocks noChangeArrowheads="1"/>
          </p:cNvSpPr>
          <p:nvPr/>
        </p:nvSpPr>
        <p:spPr bwMode="auto">
          <a:xfrm>
            <a:off x="5033936" y="3733800"/>
            <a:ext cx="2310659" cy="304800"/>
          </a:xfrm>
          <a:prstGeom prst="rect">
            <a:avLst/>
          </a:prstGeom>
          <a:solidFill>
            <a:srgbClr val="99CCFF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G</a:t>
            </a:r>
          </a:p>
        </p:txBody>
      </p:sp>
      <p:sp>
        <p:nvSpPr>
          <p:cNvPr id="755758" name="Rectangle 46"/>
          <p:cNvSpPr>
            <a:spLocks noChangeArrowheads="1"/>
          </p:cNvSpPr>
          <p:nvPr/>
        </p:nvSpPr>
        <p:spPr bwMode="auto">
          <a:xfrm>
            <a:off x="3878607" y="2362200"/>
            <a:ext cx="1732994" cy="304800"/>
          </a:xfrm>
          <a:prstGeom prst="rect">
            <a:avLst/>
          </a:prstGeom>
          <a:solidFill>
            <a:srgbClr val="FF9966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E</a:t>
            </a:r>
          </a:p>
        </p:txBody>
      </p:sp>
      <p:sp>
        <p:nvSpPr>
          <p:cNvPr id="755759" name="Line 47"/>
          <p:cNvSpPr>
            <a:spLocks noChangeShapeType="1"/>
          </p:cNvSpPr>
          <p:nvPr/>
        </p:nvSpPr>
        <p:spPr bwMode="auto">
          <a:xfrm rot="-5400000">
            <a:off x="39301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0" name="Line 48"/>
          <p:cNvSpPr>
            <a:spLocks noChangeShapeType="1"/>
          </p:cNvSpPr>
          <p:nvPr/>
        </p:nvSpPr>
        <p:spPr bwMode="auto">
          <a:xfrm rot="-5400000">
            <a:off x="-184653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1" name="Line 49"/>
          <p:cNvSpPr>
            <a:spLocks noChangeShapeType="1"/>
          </p:cNvSpPr>
          <p:nvPr/>
        </p:nvSpPr>
        <p:spPr bwMode="auto">
          <a:xfrm rot="-5400000">
            <a:off x="1548342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2" name="Line 50"/>
          <p:cNvSpPr>
            <a:spLocks noChangeShapeType="1"/>
          </p:cNvSpPr>
          <p:nvPr/>
        </p:nvSpPr>
        <p:spPr bwMode="auto">
          <a:xfrm rot="-5400000">
            <a:off x="970677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3" name="Line 51"/>
          <p:cNvSpPr>
            <a:spLocks noChangeShapeType="1"/>
          </p:cNvSpPr>
          <p:nvPr/>
        </p:nvSpPr>
        <p:spPr bwMode="auto">
          <a:xfrm rot="-5400000">
            <a:off x="270367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4" name="Line 52"/>
          <p:cNvSpPr>
            <a:spLocks noChangeShapeType="1"/>
          </p:cNvSpPr>
          <p:nvPr/>
        </p:nvSpPr>
        <p:spPr bwMode="auto">
          <a:xfrm rot="-5400000">
            <a:off x="212600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5" name="Line 53"/>
          <p:cNvSpPr>
            <a:spLocks noChangeShapeType="1"/>
          </p:cNvSpPr>
          <p:nvPr/>
        </p:nvSpPr>
        <p:spPr bwMode="auto">
          <a:xfrm rot="-5400000">
            <a:off x="3859001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6" name="Line 54"/>
          <p:cNvSpPr>
            <a:spLocks noChangeShapeType="1"/>
          </p:cNvSpPr>
          <p:nvPr/>
        </p:nvSpPr>
        <p:spPr bwMode="auto">
          <a:xfrm rot="-5400000">
            <a:off x="328133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7" name="Line 55"/>
          <p:cNvSpPr>
            <a:spLocks noChangeShapeType="1"/>
          </p:cNvSpPr>
          <p:nvPr/>
        </p:nvSpPr>
        <p:spPr bwMode="auto">
          <a:xfrm rot="-5400000">
            <a:off x="501433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8" name="Line 56"/>
          <p:cNvSpPr>
            <a:spLocks noChangeShapeType="1"/>
          </p:cNvSpPr>
          <p:nvPr/>
        </p:nvSpPr>
        <p:spPr bwMode="auto">
          <a:xfrm rot="-5400000">
            <a:off x="4436666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69" name="Line 57"/>
          <p:cNvSpPr>
            <a:spLocks noChangeShapeType="1"/>
          </p:cNvSpPr>
          <p:nvPr/>
        </p:nvSpPr>
        <p:spPr bwMode="auto">
          <a:xfrm rot="-5400000">
            <a:off x="6169660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70" name="Line 58"/>
          <p:cNvSpPr>
            <a:spLocks noChangeShapeType="1"/>
          </p:cNvSpPr>
          <p:nvPr/>
        </p:nvSpPr>
        <p:spPr bwMode="auto">
          <a:xfrm rot="-5400000">
            <a:off x="5591995" y="2743200"/>
            <a:ext cx="3505200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55771" name="Text Box 59"/>
          <p:cNvSpPr txBox="1">
            <a:spLocks noChangeArrowheads="1"/>
          </p:cNvSpPr>
          <p:nvPr/>
        </p:nvSpPr>
        <p:spPr bwMode="auto">
          <a:xfrm>
            <a:off x="198056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755772" name="Text Box 60"/>
          <p:cNvSpPr txBox="1">
            <a:spLocks noChangeArrowheads="1"/>
          </p:cNvSpPr>
          <p:nvPr/>
        </p:nvSpPr>
        <p:spPr bwMode="auto">
          <a:xfrm>
            <a:off x="255823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755773" name="Text Box 61"/>
          <p:cNvSpPr txBox="1">
            <a:spLocks noChangeArrowheads="1"/>
          </p:cNvSpPr>
          <p:nvPr/>
        </p:nvSpPr>
        <p:spPr bwMode="auto">
          <a:xfrm>
            <a:off x="313589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755774" name="Text Box 62"/>
          <p:cNvSpPr txBox="1">
            <a:spLocks noChangeArrowheads="1"/>
          </p:cNvSpPr>
          <p:nvPr/>
        </p:nvSpPr>
        <p:spPr bwMode="auto">
          <a:xfrm>
            <a:off x="3713560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755775" name="Text Box 63"/>
          <p:cNvSpPr txBox="1">
            <a:spLocks noChangeArrowheads="1"/>
          </p:cNvSpPr>
          <p:nvPr/>
        </p:nvSpPr>
        <p:spPr bwMode="auto">
          <a:xfrm>
            <a:off x="429122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755776" name="Text Box 64"/>
          <p:cNvSpPr txBox="1">
            <a:spLocks noChangeArrowheads="1"/>
          </p:cNvSpPr>
          <p:nvPr/>
        </p:nvSpPr>
        <p:spPr bwMode="auto">
          <a:xfrm>
            <a:off x="486888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755777" name="Text Box 65"/>
          <p:cNvSpPr txBox="1">
            <a:spLocks noChangeArrowheads="1"/>
          </p:cNvSpPr>
          <p:nvPr/>
        </p:nvSpPr>
        <p:spPr bwMode="auto">
          <a:xfrm>
            <a:off x="5446554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755778" name="Text Box 66"/>
          <p:cNvSpPr txBox="1">
            <a:spLocks noChangeArrowheads="1"/>
          </p:cNvSpPr>
          <p:nvPr/>
        </p:nvSpPr>
        <p:spPr bwMode="auto">
          <a:xfrm>
            <a:off x="6024219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755779" name="Text Box 67"/>
          <p:cNvSpPr txBox="1">
            <a:spLocks noChangeArrowheads="1"/>
          </p:cNvSpPr>
          <p:nvPr/>
        </p:nvSpPr>
        <p:spPr bwMode="auto">
          <a:xfrm>
            <a:off x="660188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755780" name="Text Box 68"/>
          <p:cNvSpPr txBox="1">
            <a:spLocks noChangeArrowheads="1"/>
          </p:cNvSpPr>
          <p:nvPr/>
        </p:nvSpPr>
        <p:spPr bwMode="auto">
          <a:xfrm>
            <a:off x="7097025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755781" name="Text Box 69"/>
          <p:cNvSpPr txBox="1">
            <a:spLocks noChangeArrowheads="1"/>
          </p:cNvSpPr>
          <p:nvPr/>
        </p:nvSpPr>
        <p:spPr bwMode="auto">
          <a:xfrm>
            <a:off x="7757213" y="4495800"/>
            <a:ext cx="495141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755782" name="Rectangle 70"/>
          <p:cNvSpPr>
            <a:spLocks noChangeArrowheads="1"/>
          </p:cNvSpPr>
          <p:nvPr/>
        </p:nvSpPr>
        <p:spPr bwMode="auto">
          <a:xfrm>
            <a:off x="6189266" y="4191000"/>
            <a:ext cx="1732994" cy="304800"/>
          </a:xfrm>
          <a:prstGeom prst="rect">
            <a:avLst/>
          </a:prstGeom>
          <a:solidFill>
            <a:srgbClr val="C0C0C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57785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5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5746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ctr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Interval Partitioning</a:t>
            </a:r>
          </a:p>
        </p:txBody>
      </p:sp>
    </p:spTree>
    <p:extLst>
      <p:ext uri="{BB962C8B-B14F-4D97-AF65-F5344CB8AC3E}">
        <p14:creationId xmlns:p14="http://schemas.microsoft.com/office/powerpoint/2010/main" val="2850633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CC96B1-7FA6-4D28-930C-832650075656}" type="slidenum">
              <a:rPr lang="en-US"/>
              <a:pPr/>
              <a:t>23</a:t>
            </a:fld>
            <a:endParaRPr lang="en-US" sz="1400"/>
          </a:p>
        </p:txBody>
      </p:sp>
      <p:grpSp>
        <p:nvGrpSpPr>
          <p:cNvPr id="495661" name="Group 45"/>
          <p:cNvGrpSpPr>
            <a:grpSpLocks/>
          </p:cNvGrpSpPr>
          <p:nvPr/>
        </p:nvGrpSpPr>
        <p:grpSpPr bwMode="auto">
          <a:xfrm>
            <a:off x="1399462" y="3875088"/>
            <a:ext cx="4965166" cy="2259012"/>
            <a:chOff x="814" y="1926"/>
            <a:chExt cx="2888" cy="1938"/>
          </a:xfrm>
        </p:grpSpPr>
        <p:sp>
          <p:nvSpPr>
            <p:cNvPr id="495625" name="Line 9"/>
            <p:cNvSpPr>
              <a:spLocks noChangeShapeType="1"/>
            </p:cNvSpPr>
            <p:nvPr/>
          </p:nvSpPr>
          <p:spPr bwMode="auto">
            <a:xfrm rot="-5400000">
              <a:off x="107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26" name="Line 10"/>
            <p:cNvSpPr>
              <a:spLocks noChangeShapeType="1"/>
            </p:cNvSpPr>
            <p:nvPr/>
          </p:nvSpPr>
          <p:spPr bwMode="auto">
            <a:xfrm rot="-5400000">
              <a:off x="-155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27" name="Line 11"/>
            <p:cNvSpPr>
              <a:spLocks noChangeShapeType="1"/>
            </p:cNvSpPr>
            <p:nvPr/>
          </p:nvSpPr>
          <p:spPr bwMode="auto">
            <a:xfrm rot="-5400000">
              <a:off x="633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28" name="Line 12"/>
            <p:cNvSpPr>
              <a:spLocks noChangeShapeType="1"/>
            </p:cNvSpPr>
            <p:nvPr/>
          </p:nvSpPr>
          <p:spPr bwMode="auto">
            <a:xfrm rot="-5400000">
              <a:off x="370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29" name="Line 13"/>
            <p:cNvSpPr>
              <a:spLocks noChangeShapeType="1"/>
            </p:cNvSpPr>
            <p:nvPr/>
          </p:nvSpPr>
          <p:spPr bwMode="auto">
            <a:xfrm rot="-5400000">
              <a:off x="895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30" name="Line 14"/>
            <p:cNvSpPr>
              <a:spLocks noChangeShapeType="1"/>
            </p:cNvSpPr>
            <p:nvPr/>
          </p:nvSpPr>
          <p:spPr bwMode="auto">
            <a:xfrm rot="-5400000">
              <a:off x="1682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31" name="Line 15"/>
            <p:cNvSpPr>
              <a:spLocks noChangeShapeType="1"/>
            </p:cNvSpPr>
            <p:nvPr/>
          </p:nvSpPr>
          <p:spPr bwMode="auto">
            <a:xfrm rot="-5400000">
              <a:off x="1420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32" name="Line 16"/>
            <p:cNvSpPr>
              <a:spLocks noChangeShapeType="1"/>
            </p:cNvSpPr>
            <p:nvPr/>
          </p:nvSpPr>
          <p:spPr bwMode="auto">
            <a:xfrm rot="-5400000">
              <a:off x="2207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33" name="Line 17"/>
            <p:cNvSpPr>
              <a:spLocks noChangeShapeType="1"/>
            </p:cNvSpPr>
            <p:nvPr/>
          </p:nvSpPr>
          <p:spPr bwMode="auto">
            <a:xfrm rot="-5400000">
              <a:off x="1945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34" name="Line 18"/>
            <p:cNvSpPr>
              <a:spLocks noChangeShapeType="1"/>
            </p:cNvSpPr>
            <p:nvPr/>
          </p:nvSpPr>
          <p:spPr bwMode="auto">
            <a:xfrm rot="-5400000">
              <a:off x="2733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35" name="Line 19"/>
            <p:cNvSpPr>
              <a:spLocks noChangeShapeType="1"/>
            </p:cNvSpPr>
            <p:nvPr/>
          </p:nvSpPr>
          <p:spPr bwMode="auto">
            <a:xfrm rot="-5400000">
              <a:off x="2470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5649" name="Line 33"/>
            <p:cNvSpPr>
              <a:spLocks noChangeShapeType="1"/>
            </p:cNvSpPr>
            <p:nvPr/>
          </p:nvSpPr>
          <p:spPr bwMode="auto">
            <a:xfrm rot="-5400000">
              <a:off x="1158" y="2895"/>
              <a:ext cx="1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495663" name="Line 47"/>
          <p:cNvSpPr>
            <a:spLocks noChangeShapeType="1"/>
          </p:cNvSpPr>
          <p:nvPr/>
        </p:nvSpPr>
        <p:spPr bwMode="auto">
          <a:xfrm rot="-5400000">
            <a:off x="5690721" y="4993482"/>
            <a:ext cx="22590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5665" name="Line 49"/>
          <p:cNvSpPr>
            <a:spLocks noChangeShapeType="1"/>
          </p:cNvSpPr>
          <p:nvPr/>
        </p:nvSpPr>
        <p:spPr bwMode="auto">
          <a:xfrm rot="-5400000">
            <a:off x="6595041" y="4993482"/>
            <a:ext cx="22590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5666" name="Line 50"/>
          <p:cNvSpPr>
            <a:spLocks noChangeShapeType="1"/>
          </p:cNvSpPr>
          <p:nvPr/>
        </p:nvSpPr>
        <p:spPr bwMode="auto">
          <a:xfrm rot="-5400000">
            <a:off x="6142881" y="4993482"/>
            <a:ext cx="22590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5667" name="Line 51"/>
          <p:cNvSpPr>
            <a:spLocks noChangeShapeType="1"/>
          </p:cNvSpPr>
          <p:nvPr/>
        </p:nvSpPr>
        <p:spPr bwMode="auto">
          <a:xfrm rot="-5400000">
            <a:off x="7045482" y="4993482"/>
            <a:ext cx="22590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44624"/>
            <a:ext cx="8912543" cy="1143000"/>
          </a:xfrm>
        </p:spPr>
        <p:txBody>
          <a:bodyPr/>
          <a:lstStyle/>
          <a:p>
            <a:r>
              <a:rPr lang="en-US" dirty="0"/>
              <a:t>Interval Partitioning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416" y="914400"/>
            <a:ext cx="8499925" cy="5410200"/>
          </a:xfrm>
        </p:spPr>
        <p:txBody>
          <a:bodyPr>
            <a:normAutofit/>
          </a:bodyPr>
          <a:lstStyle/>
          <a:p>
            <a:r>
              <a:rPr lang="en-US" sz="2400" dirty="0"/>
              <a:t>Interval partitioning.</a:t>
            </a:r>
          </a:p>
          <a:p>
            <a:pPr lvl="1"/>
            <a:r>
              <a:rPr lang="en-US" sz="2400" dirty="0"/>
              <a:t>Lecture j starts at </a:t>
            </a:r>
            <a:r>
              <a:rPr lang="en-US" sz="2400" dirty="0" err="1"/>
              <a:t>s</a:t>
            </a:r>
            <a:r>
              <a:rPr lang="en-US" sz="2400" baseline="-25000" dirty="0" err="1"/>
              <a:t>j</a:t>
            </a:r>
            <a:r>
              <a:rPr lang="en-US" sz="2400" dirty="0"/>
              <a:t> and finishes at </a:t>
            </a:r>
            <a:r>
              <a:rPr lang="en-US" sz="2400" dirty="0" err="1"/>
              <a:t>f</a:t>
            </a:r>
            <a:r>
              <a:rPr lang="en-US" sz="2400" baseline="-25000" dirty="0" err="1"/>
              <a:t>j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Goal:  find minimum number of classrooms to schedule all lectures so that no two occur at the same time in the same room.</a:t>
            </a:r>
          </a:p>
          <a:p>
            <a:pPr lvl="1"/>
            <a:endParaRPr lang="en-US" sz="2400" dirty="0"/>
          </a:p>
          <a:p>
            <a:r>
              <a:rPr lang="en-US" sz="2400" dirty="0"/>
              <a:t>Ex:  </a:t>
            </a:r>
            <a:r>
              <a:rPr lang="en-US" sz="2400" dirty="0">
                <a:solidFill>
                  <a:schemeClr val="tx1"/>
                </a:solidFill>
              </a:rPr>
              <a:t>This schedule uses 4 classrooms to schedule 10 lectures.</a:t>
            </a:r>
          </a:p>
        </p:txBody>
      </p:sp>
      <p:sp>
        <p:nvSpPr>
          <p:cNvPr id="495620" name="Line 4"/>
          <p:cNvSpPr>
            <a:spLocks noChangeShapeType="1"/>
          </p:cNvSpPr>
          <p:nvPr/>
        </p:nvSpPr>
        <p:spPr bwMode="auto">
          <a:xfrm>
            <a:off x="1399462" y="6134100"/>
            <a:ext cx="7542308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5621" name="Text Box 5"/>
          <p:cNvSpPr txBox="1">
            <a:spLocks noChangeArrowheads="1"/>
          </p:cNvSpPr>
          <p:nvPr/>
        </p:nvSpPr>
        <p:spPr bwMode="auto">
          <a:xfrm>
            <a:off x="3656826" y="6211889"/>
            <a:ext cx="148198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 sz="1000"/>
          </a:p>
        </p:txBody>
      </p:sp>
      <p:sp>
        <p:nvSpPr>
          <p:cNvPr id="495622" name="Text Box 6"/>
          <p:cNvSpPr txBox="1">
            <a:spLocks noChangeArrowheads="1"/>
          </p:cNvSpPr>
          <p:nvPr/>
        </p:nvSpPr>
        <p:spPr bwMode="auto">
          <a:xfrm>
            <a:off x="8508522" y="6227764"/>
            <a:ext cx="710046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Time</a:t>
            </a:r>
          </a:p>
        </p:txBody>
      </p:sp>
      <p:sp>
        <p:nvSpPr>
          <p:cNvPr id="495623" name="Line 7"/>
          <p:cNvSpPr>
            <a:spLocks noChangeShapeType="1"/>
          </p:cNvSpPr>
          <p:nvPr/>
        </p:nvSpPr>
        <p:spPr bwMode="auto">
          <a:xfrm>
            <a:off x="6170355" y="61341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US"/>
          </a:p>
        </p:txBody>
      </p:sp>
      <p:sp>
        <p:nvSpPr>
          <p:cNvPr id="495624" name="Text Box 8"/>
          <p:cNvSpPr txBox="1">
            <a:spLocks noChangeArrowheads="1"/>
          </p:cNvSpPr>
          <p:nvPr/>
        </p:nvSpPr>
        <p:spPr bwMode="auto">
          <a:xfrm>
            <a:off x="1286462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9</a:t>
            </a:r>
          </a:p>
        </p:txBody>
      </p:sp>
      <p:sp>
        <p:nvSpPr>
          <p:cNvPr id="495636" name="Text Box 20"/>
          <p:cNvSpPr txBox="1">
            <a:spLocks noChangeArrowheads="1"/>
          </p:cNvSpPr>
          <p:nvPr/>
        </p:nvSpPr>
        <p:spPr bwMode="auto">
          <a:xfrm>
            <a:off x="1672342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9:30</a:t>
            </a:r>
          </a:p>
        </p:txBody>
      </p:sp>
      <p:sp>
        <p:nvSpPr>
          <p:cNvPr id="495637" name="Text Box 21"/>
          <p:cNvSpPr txBox="1">
            <a:spLocks noChangeArrowheads="1"/>
          </p:cNvSpPr>
          <p:nvPr/>
        </p:nvSpPr>
        <p:spPr bwMode="auto">
          <a:xfrm>
            <a:off x="2148407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495638" name="Text Box 22"/>
          <p:cNvSpPr txBox="1">
            <a:spLocks noChangeArrowheads="1"/>
          </p:cNvSpPr>
          <p:nvPr/>
        </p:nvSpPr>
        <p:spPr bwMode="auto">
          <a:xfrm>
            <a:off x="2575549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10:30</a:t>
            </a:r>
          </a:p>
        </p:txBody>
      </p:sp>
      <p:sp>
        <p:nvSpPr>
          <p:cNvPr id="495639" name="Text Box 23"/>
          <p:cNvSpPr txBox="1">
            <a:spLocks noChangeArrowheads="1"/>
          </p:cNvSpPr>
          <p:nvPr/>
        </p:nvSpPr>
        <p:spPr bwMode="auto">
          <a:xfrm>
            <a:off x="3088831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11</a:t>
            </a:r>
          </a:p>
        </p:txBody>
      </p:sp>
      <p:sp>
        <p:nvSpPr>
          <p:cNvPr id="495640" name="Text Box 24"/>
          <p:cNvSpPr txBox="1">
            <a:spLocks noChangeArrowheads="1"/>
          </p:cNvSpPr>
          <p:nvPr/>
        </p:nvSpPr>
        <p:spPr bwMode="auto">
          <a:xfrm>
            <a:off x="3466116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11:30</a:t>
            </a:r>
          </a:p>
        </p:txBody>
      </p:sp>
      <p:sp>
        <p:nvSpPr>
          <p:cNvPr id="495641" name="Text Box 25"/>
          <p:cNvSpPr txBox="1">
            <a:spLocks noChangeArrowheads="1"/>
          </p:cNvSpPr>
          <p:nvPr/>
        </p:nvSpPr>
        <p:spPr bwMode="auto">
          <a:xfrm>
            <a:off x="3996590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12</a:t>
            </a:r>
          </a:p>
        </p:txBody>
      </p:sp>
      <p:sp>
        <p:nvSpPr>
          <p:cNvPr id="495642" name="Text Box 26"/>
          <p:cNvSpPr txBox="1">
            <a:spLocks noChangeArrowheads="1"/>
          </p:cNvSpPr>
          <p:nvPr/>
        </p:nvSpPr>
        <p:spPr bwMode="auto">
          <a:xfrm>
            <a:off x="4358401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12:30</a:t>
            </a:r>
          </a:p>
        </p:txBody>
      </p:sp>
      <p:sp>
        <p:nvSpPr>
          <p:cNvPr id="495643" name="Text Box 27"/>
          <p:cNvSpPr txBox="1">
            <a:spLocks noChangeArrowheads="1"/>
          </p:cNvSpPr>
          <p:nvPr/>
        </p:nvSpPr>
        <p:spPr bwMode="auto">
          <a:xfrm>
            <a:off x="4889991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</a:t>
            </a:r>
          </a:p>
        </p:txBody>
      </p:sp>
      <p:sp>
        <p:nvSpPr>
          <p:cNvPr id="495644" name="Text Box 28"/>
          <p:cNvSpPr txBox="1">
            <a:spLocks noChangeArrowheads="1"/>
          </p:cNvSpPr>
          <p:nvPr/>
        </p:nvSpPr>
        <p:spPr bwMode="auto">
          <a:xfrm>
            <a:off x="5284466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1:30</a:t>
            </a:r>
          </a:p>
        </p:txBody>
      </p:sp>
      <p:sp>
        <p:nvSpPr>
          <p:cNvPr id="495645" name="Text Box 29"/>
          <p:cNvSpPr txBox="1">
            <a:spLocks noChangeArrowheads="1"/>
          </p:cNvSpPr>
          <p:nvPr/>
        </p:nvSpPr>
        <p:spPr bwMode="auto">
          <a:xfrm>
            <a:off x="5787434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</a:t>
            </a:r>
          </a:p>
        </p:txBody>
      </p:sp>
      <p:sp>
        <p:nvSpPr>
          <p:cNvPr id="495646" name="Text Box 30"/>
          <p:cNvSpPr txBox="1">
            <a:spLocks noChangeArrowheads="1"/>
          </p:cNvSpPr>
          <p:nvPr/>
        </p:nvSpPr>
        <p:spPr bwMode="auto">
          <a:xfrm>
            <a:off x="6214576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2:30</a:t>
            </a:r>
          </a:p>
        </p:txBody>
      </p:sp>
      <p:sp>
        <p:nvSpPr>
          <p:cNvPr id="495650" name="Rectangle 34"/>
          <p:cNvSpPr>
            <a:spLocks noChangeArrowheads="1"/>
          </p:cNvSpPr>
          <p:nvPr/>
        </p:nvSpPr>
        <p:spPr bwMode="auto">
          <a:xfrm>
            <a:off x="5917626" y="5156200"/>
            <a:ext cx="2259082" cy="2682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h</a:t>
            </a:r>
          </a:p>
        </p:txBody>
      </p:sp>
      <p:sp>
        <p:nvSpPr>
          <p:cNvPr id="495652" name="Rectangle 36"/>
          <p:cNvSpPr>
            <a:spLocks noChangeArrowheads="1"/>
          </p:cNvSpPr>
          <p:nvPr/>
        </p:nvSpPr>
        <p:spPr bwMode="auto">
          <a:xfrm>
            <a:off x="1402900" y="4752975"/>
            <a:ext cx="1363358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c</a:t>
            </a:r>
          </a:p>
        </p:txBody>
      </p:sp>
      <p:sp>
        <p:nvSpPr>
          <p:cNvPr id="495653" name="Rectangle 37"/>
          <p:cNvSpPr>
            <a:spLocks noChangeArrowheads="1"/>
          </p:cNvSpPr>
          <p:nvPr/>
        </p:nvSpPr>
        <p:spPr bwMode="auto">
          <a:xfrm>
            <a:off x="1413215" y="5154613"/>
            <a:ext cx="3149649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b</a:t>
            </a:r>
          </a:p>
        </p:txBody>
      </p:sp>
      <p:sp>
        <p:nvSpPr>
          <p:cNvPr id="495654" name="Rectangle 38"/>
          <p:cNvSpPr>
            <a:spLocks noChangeArrowheads="1"/>
          </p:cNvSpPr>
          <p:nvPr/>
        </p:nvSpPr>
        <p:spPr bwMode="auto">
          <a:xfrm>
            <a:off x="1409777" y="5554664"/>
            <a:ext cx="1347885" cy="2682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a</a:t>
            </a:r>
          </a:p>
        </p:txBody>
      </p:sp>
      <p:sp>
        <p:nvSpPr>
          <p:cNvPr id="495655" name="Rectangle 39"/>
          <p:cNvSpPr>
            <a:spLocks noChangeArrowheads="1"/>
          </p:cNvSpPr>
          <p:nvPr/>
        </p:nvSpPr>
        <p:spPr bwMode="auto">
          <a:xfrm>
            <a:off x="3204665" y="4244975"/>
            <a:ext cx="2712961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e</a:t>
            </a:r>
          </a:p>
        </p:txBody>
      </p:sp>
      <p:sp>
        <p:nvSpPr>
          <p:cNvPr id="495656" name="Rectangle 40"/>
          <p:cNvSpPr>
            <a:spLocks noChangeArrowheads="1"/>
          </p:cNvSpPr>
          <p:nvPr/>
        </p:nvSpPr>
        <p:spPr bwMode="auto">
          <a:xfrm>
            <a:off x="3213262" y="4752975"/>
            <a:ext cx="1349603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d</a:t>
            </a:r>
          </a:p>
        </p:txBody>
      </p:sp>
      <p:sp>
        <p:nvSpPr>
          <p:cNvPr id="495657" name="Rectangle 41"/>
          <p:cNvSpPr>
            <a:spLocks noChangeArrowheads="1"/>
          </p:cNvSpPr>
          <p:nvPr/>
        </p:nvSpPr>
        <p:spPr bwMode="auto">
          <a:xfrm>
            <a:off x="5016744" y="4748213"/>
            <a:ext cx="1349604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g</a:t>
            </a:r>
          </a:p>
        </p:txBody>
      </p:sp>
      <p:sp>
        <p:nvSpPr>
          <p:cNvPr id="495658" name="Rectangle 42"/>
          <p:cNvSpPr>
            <a:spLocks noChangeArrowheads="1"/>
          </p:cNvSpPr>
          <p:nvPr/>
        </p:nvSpPr>
        <p:spPr bwMode="auto">
          <a:xfrm>
            <a:off x="5013306" y="5567363"/>
            <a:ext cx="1359920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f</a:t>
            </a:r>
          </a:p>
        </p:txBody>
      </p:sp>
      <p:sp>
        <p:nvSpPr>
          <p:cNvPr id="495674" name="Line 58"/>
          <p:cNvSpPr>
            <a:spLocks noChangeShapeType="1"/>
          </p:cNvSpPr>
          <p:nvPr/>
        </p:nvSpPr>
        <p:spPr bwMode="auto">
          <a:xfrm rot="-5400000">
            <a:off x="7497642" y="4993482"/>
            <a:ext cx="22590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5675" name="Rectangle 59"/>
          <p:cNvSpPr>
            <a:spLocks noChangeArrowheads="1"/>
          </p:cNvSpPr>
          <p:nvPr/>
        </p:nvSpPr>
        <p:spPr bwMode="auto">
          <a:xfrm>
            <a:off x="6816789" y="5572125"/>
            <a:ext cx="1358200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i</a:t>
            </a:r>
          </a:p>
        </p:txBody>
      </p:sp>
      <p:sp>
        <p:nvSpPr>
          <p:cNvPr id="495677" name="Rectangle 61"/>
          <p:cNvSpPr>
            <a:spLocks noChangeArrowheads="1"/>
          </p:cNvSpPr>
          <p:nvPr/>
        </p:nvSpPr>
        <p:spPr bwMode="auto">
          <a:xfrm>
            <a:off x="6821946" y="4252913"/>
            <a:ext cx="1349604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j</a:t>
            </a:r>
          </a:p>
        </p:txBody>
      </p:sp>
      <p:sp>
        <p:nvSpPr>
          <p:cNvPr id="495679" name="Line 63"/>
          <p:cNvSpPr>
            <a:spLocks noChangeShapeType="1"/>
          </p:cNvSpPr>
          <p:nvPr/>
        </p:nvSpPr>
        <p:spPr bwMode="auto">
          <a:xfrm>
            <a:off x="7975557" y="6129338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US"/>
          </a:p>
        </p:txBody>
      </p:sp>
      <p:sp>
        <p:nvSpPr>
          <p:cNvPr id="495680" name="Text Box 64"/>
          <p:cNvSpPr txBox="1">
            <a:spLocks noChangeArrowheads="1"/>
          </p:cNvSpPr>
          <p:nvPr/>
        </p:nvSpPr>
        <p:spPr bwMode="auto">
          <a:xfrm>
            <a:off x="6702070" y="6129339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</a:t>
            </a:r>
          </a:p>
        </p:txBody>
      </p:sp>
      <p:sp>
        <p:nvSpPr>
          <p:cNvPr id="495681" name="Text Box 65"/>
          <p:cNvSpPr txBox="1">
            <a:spLocks noChangeArrowheads="1"/>
          </p:cNvSpPr>
          <p:nvPr/>
        </p:nvSpPr>
        <p:spPr bwMode="auto">
          <a:xfrm>
            <a:off x="7096545" y="6129339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3:30</a:t>
            </a:r>
          </a:p>
        </p:txBody>
      </p:sp>
      <p:sp>
        <p:nvSpPr>
          <p:cNvPr id="495682" name="Text Box 66"/>
          <p:cNvSpPr txBox="1">
            <a:spLocks noChangeArrowheads="1"/>
          </p:cNvSpPr>
          <p:nvPr/>
        </p:nvSpPr>
        <p:spPr bwMode="auto">
          <a:xfrm>
            <a:off x="7592636" y="6129339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</a:t>
            </a:r>
          </a:p>
        </p:txBody>
      </p:sp>
      <p:sp>
        <p:nvSpPr>
          <p:cNvPr id="495683" name="Text Box 67"/>
          <p:cNvSpPr txBox="1">
            <a:spLocks noChangeArrowheads="1"/>
          </p:cNvSpPr>
          <p:nvPr/>
        </p:nvSpPr>
        <p:spPr bwMode="auto">
          <a:xfrm>
            <a:off x="8019778" y="6129339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4:30</a:t>
            </a:r>
          </a:p>
        </p:txBody>
      </p:sp>
    </p:spTree>
    <p:extLst>
      <p:ext uri="{BB962C8B-B14F-4D97-AF65-F5344CB8AC3E}">
        <p14:creationId xmlns:p14="http://schemas.microsoft.com/office/powerpoint/2010/main" val="323094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74246-80C9-4964-8202-38A91EB6F3CF}" type="slidenum">
              <a:rPr lang="en-US"/>
              <a:pPr/>
              <a:t>24</a:t>
            </a:fld>
            <a:endParaRPr lang="en-US" sz="1400"/>
          </a:p>
        </p:txBody>
      </p:sp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-18256"/>
            <a:ext cx="8912543" cy="1143000"/>
          </a:xfrm>
        </p:spPr>
        <p:txBody>
          <a:bodyPr/>
          <a:lstStyle/>
          <a:p>
            <a:r>
              <a:rPr lang="en-US" dirty="0"/>
              <a:t>Interval Partitioning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416" y="914400"/>
            <a:ext cx="8499925" cy="5410200"/>
          </a:xfrm>
        </p:spPr>
        <p:txBody>
          <a:bodyPr>
            <a:normAutofit/>
          </a:bodyPr>
          <a:lstStyle/>
          <a:p>
            <a:r>
              <a:rPr lang="en-US" sz="2400" dirty="0"/>
              <a:t>Interval partitioning.</a:t>
            </a:r>
          </a:p>
          <a:p>
            <a:pPr lvl="1"/>
            <a:r>
              <a:rPr lang="en-US" sz="2400" dirty="0"/>
              <a:t>Lecture j starts at </a:t>
            </a:r>
            <a:r>
              <a:rPr lang="en-US" sz="2400" dirty="0" err="1"/>
              <a:t>s</a:t>
            </a:r>
            <a:r>
              <a:rPr lang="en-US" sz="2400" baseline="-25000" dirty="0" err="1"/>
              <a:t>j</a:t>
            </a:r>
            <a:r>
              <a:rPr lang="en-US" sz="2400" dirty="0"/>
              <a:t> and finishes at </a:t>
            </a:r>
            <a:r>
              <a:rPr lang="en-US" sz="2400" dirty="0" err="1"/>
              <a:t>f</a:t>
            </a:r>
            <a:r>
              <a:rPr lang="en-US" sz="2400" baseline="-25000" dirty="0" err="1"/>
              <a:t>j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Goal:  find minimum number of classrooms to schedule all lectures so that no two occur at the same time in the same room.</a:t>
            </a:r>
          </a:p>
          <a:p>
            <a:pPr lvl="1"/>
            <a:endParaRPr lang="en-US" sz="2400" dirty="0"/>
          </a:p>
          <a:p>
            <a:r>
              <a:rPr lang="en-US" sz="2400" dirty="0"/>
              <a:t>Ex:  </a:t>
            </a:r>
            <a:r>
              <a:rPr lang="en-US" sz="2400" dirty="0">
                <a:solidFill>
                  <a:schemeClr val="tx1"/>
                </a:solidFill>
              </a:rPr>
              <a:t>This schedule uses only 3.</a:t>
            </a:r>
          </a:p>
        </p:txBody>
      </p:sp>
      <p:grpSp>
        <p:nvGrpSpPr>
          <p:cNvPr id="497721" name="Group 57"/>
          <p:cNvGrpSpPr>
            <a:grpSpLocks/>
          </p:cNvGrpSpPr>
          <p:nvPr/>
        </p:nvGrpSpPr>
        <p:grpSpPr bwMode="auto">
          <a:xfrm>
            <a:off x="1399462" y="4448176"/>
            <a:ext cx="7227687" cy="1685925"/>
            <a:chOff x="814" y="2434"/>
            <a:chExt cx="4204" cy="1430"/>
          </a:xfrm>
        </p:grpSpPr>
        <p:sp>
          <p:nvSpPr>
            <p:cNvPr id="497722" name="Line 58"/>
            <p:cNvSpPr>
              <a:spLocks noChangeShapeType="1"/>
            </p:cNvSpPr>
            <p:nvPr/>
          </p:nvSpPr>
          <p:spPr bwMode="auto">
            <a:xfrm rot="-5400000">
              <a:off x="364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23" name="Line 59"/>
            <p:cNvSpPr>
              <a:spLocks noChangeShapeType="1"/>
            </p:cNvSpPr>
            <p:nvPr/>
          </p:nvSpPr>
          <p:spPr bwMode="auto">
            <a:xfrm rot="-5400000">
              <a:off x="102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24" name="Line 60"/>
            <p:cNvSpPr>
              <a:spLocks noChangeShapeType="1"/>
            </p:cNvSpPr>
            <p:nvPr/>
          </p:nvSpPr>
          <p:spPr bwMode="auto">
            <a:xfrm rot="-5400000">
              <a:off x="890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25" name="Line 61"/>
            <p:cNvSpPr>
              <a:spLocks noChangeShapeType="1"/>
            </p:cNvSpPr>
            <p:nvPr/>
          </p:nvSpPr>
          <p:spPr bwMode="auto">
            <a:xfrm rot="-5400000">
              <a:off x="627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26" name="Line 62"/>
            <p:cNvSpPr>
              <a:spLocks noChangeShapeType="1"/>
            </p:cNvSpPr>
            <p:nvPr/>
          </p:nvSpPr>
          <p:spPr bwMode="auto">
            <a:xfrm rot="-5400000">
              <a:off x="1152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27" name="Line 63"/>
            <p:cNvSpPr>
              <a:spLocks noChangeShapeType="1"/>
            </p:cNvSpPr>
            <p:nvPr/>
          </p:nvSpPr>
          <p:spPr bwMode="auto">
            <a:xfrm rot="-5400000">
              <a:off x="1939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28" name="Line 64"/>
            <p:cNvSpPr>
              <a:spLocks noChangeShapeType="1"/>
            </p:cNvSpPr>
            <p:nvPr/>
          </p:nvSpPr>
          <p:spPr bwMode="auto">
            <a:xfrm rot="-5400000">
              <a:off x="1677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29" name="Line 65"/>
            <p:cNvSpPr>
              <a:spLocks noChangeShapeType="1"/>
            </p:cNvSpPr>
            <p:nvPr/>
          </p:nvSpPr>
          <p:spPr bwMode="auto">
            <a:xfrm rot="-5400000">
              <a:off x="2464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0" name="Line 66"/>
            <p:cNvSpPr>
              <a:spLocks noChangeShapeType="1"/>
            </p:cNvSpPr>
            <p:nvPr/>
          </p:nvSpPr>
          <p:spPr bwMode="auto">
            <a:xfrm rot="-5400000">
              <a:off x="2202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1" name="Line 67"/>
            <p:cNvSpPr>
              <a:spLocks noChangeShapeType="1"/>
            </p:cNvSpPr>
            <p:nvPr/>
          </p:nvSpPr>
          <p:spPr bwMode="auto">
            <a:xfrm rot="-5400000">
              <a:off x="2990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2" name="Line 68"/>
            <p:cNvSpPr>
              <a:spLocks noChangeShapeType="1"/>
            </p:cNvSpPr>
            <p:nvPr/>
          </p:nvSpPr>
          <p:spPr bwMode="auto">
            <a:xfrm rot="-5400000">
              <a:off x="2727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3" name="Line 69"/>
            <p:cNvSpPr>
              <a:spLocks noChangeShapeType="1"/>
            </p:cNvSpPr>
            <p:nvPr/>
          </p:nvSpPr>
          <p:spPr bwMode="auto">
            <a:xfrm rot="-5400000">
              <a:off x="1415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4" name="Line 70"/>
            <p:cNvSpPr>
              <a:spLocks noChangeShapeType="1"/>
            </p:cNvSpPr>
            <p:nvPr/>
          </p:nvSpPr>
          <p:spPr bwMode="auto">
            <a:xfrm rot="-5400000">
              <a:off x="3255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5" name="Line 71"/>
            <p:cNvSpPr>
              <a:spLocks noChangeShapeType="1"/>
            </p:cNvSpPr>
            <p:nvPr/>
          </p:nvSpPr>
          <p:spPr bwMode="auto">
            <a:xfrm rot="-5400000">
              <a:off x="3781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6" name="Line 72"/>
            <p:cNvSpPr>
              <a:spLocks noChangeShapeType="1"/>
            </p:cNvSpPr>
            <p:nvPr/>
          </p:nvSpPr>
          <p:spPr bwMode="auto">
            <a:xfrm rot="-5400000">
              <a:off x="3518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7" name="Line 73"/>
            <p:cNvSpPr>
              <a:spLocks noChangeShapeType="1"/>
            </p:cNvSpPr>
            <p:nvPr/>
          </p:nvSpPr>
          <p:spPr bwMode="auto">
            <a:xfrm rot="-5400000">
              <a:off x="4043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7738" name="Line 74"/>
            <p:cNvSpPr>
              <a:spLocks noChangeShapeType="1"/>
            </p:cNvSpPr>
            <p:nvPr/>
          </p:nvSpPr>
          <p:spPr bwMode="auto">
            <a:xfrm rot="-5400000">
              <a:off x="4306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497739" name="Line 75"/>
          <p:cNvSpPr>
            <a:spLocks noChangeShapeType="1"/>
          </p:cNvSpPr>
          <p:nvPr/>
        </p:nvSpPr>
        <p:spPr bwMode="auto">
          <a:xfrm>
            <a:off x="1399462" y="6134100"/>
            <a:ext cx="7542308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7740" name="Text Box 76"/>
          <p:cNvSpPr txBox="1">
            <a:spLocks noChangeArrowheads="1"/>
          </p:cNvSpPr>
          <p:nvPr/>
        </p:nvSpPr>
        <p:spPr bwMode="auto">
          <a:xfrm>
            <a:off x="3656826" y="6211889"/>
            <a:ext cx="148198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 sz="1000"/>
          </a:p>
        </p:txBody>
      </p:sp>
      <p:sp>
        <p:nvSpPr>
          <p:cNvPr id="497741" name="Text Box 77"/>
          <p:cNvSpPr txBox="1">
            <a:spLocks noChangeArrowheads="1"/>
          </p:cNvSpPr>
          <p:nvPr/>
        </p:nvSpPr>
        <p:spPr bwMode="auto">
          <a:xfrm>
            <a:off x="8508522" y="6227764"/>
            <a:ext cx="710046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Time</a:t>
            </a:r>
          </a:p>
        </p:txBody>
      </p:sp>
      <p:sp>
        <p:nvSpPr>
          <p:cNvPr id="497742" name="Line 78"/>
          <p:cNvSpPr>
            <a:spLocks noChangeShapeType="1"/>
          </p:cNvSpPr>
          <p:nvPr/>
        </p:nvSpPr>
        <p:spPr bwMode="auto">
          <a:xfrm>
            <a:off x="6170355" y="61341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US"/>
          </a:p>
        </p:txBody>
      </p:sp>
      <p:sp>
        <p:nvSpPr>
          <p:cNvPr id="497743" name="Text Box 79"/>
          <p:cNvSpPr txBox="1">
            <a:spLocks noChangeArrowheads="1"/>
          </p:cNvSpPr>
          <p:nvPr/>
        </p:nvSpPr>
        <p:spPr bwMode="auto">
          <a:xfrm>
            <a:off x="1286462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9</a:t>
            </a:r>
          </a:p>
        </p:txBody>
      </p:sp>
      <p:sp>
        <p:nvSpPr>
          <p:cNvPr id="497744" name="Text Box 80"/>
          <p:cNvSpPr txBox="1">
            <a:spLocks noChangeArrowheads="1"/>
          </p:cNvSpPr>
          <p:nvPr/>
        </p:nvSpPr>
        <p:spPr bwMode="auto">
          <a:xfrm>
            <a:off x="1672342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9:30</a:t>
            </a:r>
          </a:p>
        </p:txBody>
      </p:sp>
      <p:sp>
        <p:nvSpPr>
          <p:cNvPr id="497745" name="Text Box 81"/>
          <p:cNvSpPr txBox="1">
            <a:spLocks noChangeArrowheads="1"/>
          </p:cNvSpPr>
          <p:nvPr/>
        </p:nvSpPr>
        <p:spPr bwMode="auto">
          <a:xfrm>
            <a:off x="2148407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497746" name="Text Box 82"/>
          <p:cNvSpPr txBox="1">
            <a:spLocks noChangeArrowheads="1"/>
          </p:cNvSpPr>
          <p:nvPr/>
        </p:nvSpPr>
        <p:spPr bwMode="auto">
          <a:xfrm>
            <a:off x="2575549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10:30</a:t>
            </a:r>
          </a:p>
        </p:txBody>
      </p:sp>
      <p:sp>
        <p:nvSpPr>
          <p:cNvPr id="497747" name="Text Box 83"/>
          <p:cNvSpPr txBox="1">
            <a:spLocks noChangeArrowheads="1"/>
          </p:cNvSpPr>
          <p:nvPr/>
        </p:nvSpPr>
        <p:spPr bwMode="auto">
          <a:xfrm>
            <a:off x="3088831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11</a:t>
            </a:r>
          </a:p>
        </p:txBody>
      </p:sp>
      <p:sp>
        <p:nvSpPr>
          <p:cNvPr id="497748" name="Text Box 84"/>
          <p:cNvSpPr txBox="1">
            <a:spLocks noChangeArrowheads="1"/>
          </p:cNvSpPr>
          <p:nvPr/>
        </p:nvSpPr>
        <p:spPr bwMode="auto">
          <a:xfrm>
            <a:off x="3466116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11:30</a:t>
            </a:r>
          </a:p>
        </p:txBody>
      </p:sp>
      <p:sp>
        <p:nvSpPr>
          <p:cNvPr id="497749" name="Text Box 85"/>
          <p:cNvSpPr txBox="1">
            <a:spLocks noChangeArrowheads="1"/>
          </p:cNvSpPr>
          <p:nvPr/>
        </p:nvSpPr>
        <p:spPr bwMode="auto">
          <a:xfrm>
            <a:off x="3996590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12</a:t>
            </a:r>
          </a:p>
        </p:txBody>
      </p:sp>
      <p:sp>
        <p:nvSpPr>
          <p:cNvPr id="497750" name="Text Box 86"/>
          <p:cNvSpPr txBox="1">
            <a:spLocks noChangeArrowheads="1"/>
          </p:cNvSpPr>
          <p:nvPr/>
        </p:nvSpPr>
        <p:spPr bwMode="auto">
          <a:xfrm>
            <a:off x="4358401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12:30</a:t>
            </a:r>
          </a:p>
        </p:txBody>
      </p:sp>
      <p:sp>
        <p:nvSpPr>
          <p:cNvPr id="497751" name="Text Box 87"/>
          <p:cNvSpPr txBox="1">
            <a:spLocks noChangeArrowheads="1"/>
          </p:cNvSpPr>
          <p:nvPr/>
        </p:nvSpPr>
        <p:spPr bwMode="auto">
          <a:xfrm>
            <a:off x="4889991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</a:t>
            </a:r>
          </a:p>
        </p:txBody>
      </p:sp>
      <p:sp>
        <p:nvSpPr>
          <p:cNvPr id="497752" name="Text Box 88"/>
          <p:cNvSpPr txBox="1">
            <a:spLocks noChangeArrowheads="1"/>
          </p:cNvSpPr>
          <p:nvPr/>
        </p:nvSpPr>
        <p:spPr bwMode="auto">
          <a:xfrm>
            <a:off x="5284466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1:30</a:t>
            </a:r>
          </a:p>
        </p:txBody>
      </p:sp>
      <p:sp>
        <p:nvSpPr>
          <p:cNvPr id="497753" name="Text Box 89"/>
          <p:cNvSpPr txBox="1">
            <a:spLocks noChangeArrowheads="1"/>
          </p:cNvSpPr>
          <p:nvPr/>
        </p:nvSpPr>
        <p:spPr bwMode="auto">
          <a:xfrm>
            <a:off x="5787434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</a:t>
            </a:r>
          </a:p>
        </p:txBody>
      </p:sp>
      <p:sp>
        <p:nvSpPr>
          <p:cNvPr id="497754" name="Text Box 90"/>
          <p:cNvSpPr txBox="1">
            <a:spLocks noChangeArrowheads="1"/>
          </p:cNvSpPr>
          <p:nvPr/>
        </p:nvSpPr>
        <p:spPr bwMode="auto">
          <a:xfrm>
            <a:off x="6214576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2:30</a:t>
            </a:r>
          </a:p>
        </p:txBody>
      </p:sp>
      <p:sp>
        <p:nvSpPr>
          <p:cNvPr id="497755" name="Rectangle 91"/>
          <p:cNvSpPr>
            <a:spLocks noChangeArrowheads="1"/>
          </p:cNvSpPr>
          <p:nvPr/>
        </p:nvSpPr>
        <p:spPr bwMode="auto">
          <a:xfrm>
            <a:off x="5917626" y="5565775"/>
            <a:ext cx="2259082" cy="2682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h</a:t>
            </a:r>
          </a:p>
        </p:txBody>
      </p:sp>
      <p:sp>
        <p:nvSpPr>
          <p:cNvPr id="497756" name="Rectangle 92"/>
          <p:cNvSpPr>
            <a:spLocks noChangeArrowheads="1"/>
          </p:cNvSpPr>
          <p:nvPr/>
        </p:nvSpPr>
        <p:spPr bwMode="auto">
          <a:xfrm>
            <a:off x="1402900" y="4752975"/>
            <a:ext cx="1363358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c</a:t>
            </a:r>
          </a:p>
        </p:txBody>
      </p:sp>
      <p:sp>
        <p:nvSpPr>
          <p:cNvPr id="497757" name="Rectangle 93"/>
          <p:cNvSpPr>
            <a:spLocks noChangeArrowheads="1"/>
          </p:cNvSpPr>
          <p:nvPr/>
        </p:nvSpPr>
        <p:spPr bwMode="auto">
          <a:xfrm>
            <a:off x="1409777" y="5554664"/>
            <a:ext cx="1347885" cy="2682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a</a:t>
            </a:r>
          </a:p>
        </p:txBody>
      </p:sp>
      <p:sp>
        <p:nvSpPr>
          <p:cNvPr id="497758" name="Rectangle 94"/>
          <p:cNvSpPr>
            <a:spLocks noChangeArrowheads="1"/>
          </p:cNvSpPr>
          <p:nvPr/>
        </p:nvSpPr>
        <p:spPr bwMode="auto">
          <a:xfrm>
            <a:off x="3204665" y="5567363"/>
            <a:ext cx="2712961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e</a:t>
            </a:r>
          </a:p>
        </p:txBody>
      </p:sp>
      <p:sp>
        <p:nvSpPr>
          <p:cNvPr id="497759" name="Rectangle 95"/>
          <p:cNvSpPr>
            <a:spLocks noChangeArrowheads="1"/>
          </p:cNvSpPr>
          <p:nvPr/>
        </p:nvSpPr>
        <p:spPr bwMode="auto">
          <a:xfrm>
            <a:off x="5016744" y="4748213"/>
            <a:ext cx="1349604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f</a:t>
            </a:r>
          </a:p>
        </p:txBody>
      </p:sp>
      <p:sp>
        <p:nvSpPr>
          <p:cNvPr id="497760" name="Rectangle 96"/>
          <p:cNvSpPr>
            <a:spLocks noChangeArrowheads="1"/>
          </p:cNvSpPr>
          <p:nvPr/>
        </p:nvSpPr>
        <p:spPr bwMode="auto">
          <a:xfrm>
            <a:off x="5013306" y="5157788"/>
            <a:ext cx="1359920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g</a:t>
            </a:r>
          </a:p>
        </p:txBody>
      </p:sp>
      <p:sp>
        <p:nvSpPr>
          <p:cNvPr id="497761" name="Rectangle 97"/>
          <p:cNvSpPr>
            <a:spLocks noChangeArrowheads="1"/>
          </p:cNvSpPr>
          <p:nvPr/>
        </p:nvSpPr>
        <p:spPr bwMode="auto">
          <a:xfrm>
            <a:off x="6821947" y="5143500"/>
            <a:ext cx="1358200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i</a:t>
            </a:r>
          </a:p>
        </p:txBody>
      </p:sp>
      <p:sp>
        <p:nvSpPr>
          <p:cNvPr id="497762" name="Rectangle 98"/>
          <p:cNvSpPr>
            <a:spLocks noChangeArrowheads="1"/>
          </p:cNvSpPr>
          <p:nvPr/>
        </p:nvSpPr>
        <p:spPr bwMode="auto">
          <a:xfrm>
            <a:off x="6830544" y="4754563"/>
            <a:ext cx="1349603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j</a:t>
            </a:r>
          </a:p>
        </p:txBody>
      </p:sp>
      <p:sp>
        <p:nvSpPr>
          <p:cNvPr id="497763" name="Line 99"/>
          <p:cNvSpPr>
            <a:spLocks noChangeShapeType="1"/>
          </p:cNvSpPr>
          <p:nvPr/>
        </p:nvSpPr>
        <p:spPr bwMode="auto">
          <a:xfrm>
            <a:off x="7975557" y="6129338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US"/>
          </a:p>
        </p:txBody>
      </p:sp>
      <p:sp>
        <p:nvSpPr>
          <p:cNvPr id="497764" name="Text Box 100"/>
          <p:cNvSpPr txBox="1">
            <a:spLocks noChangeArrowheads="1"/>
          </p:cNvSpPr>
          <p:nvPr/>
        </p:nvSpPr>
        <p:spPr bwMode="auto">
          <a:xfrm>
            <a:off x="6702070" y="6129339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</a:t>
            </a:r>
          </a:p>
        </p:txBody>
      </p:sp>
      <p:sp>
        <p:nvSpPr>
          <p:cNvPr id="497765" name="Text Box 101"/>
          <p:cNvSpPr txBox="1">
            <a:spLocks noChangeArrowheads="1"/>
          </p:cNvSpPr>
          <p:nvPr/>
        </p:nvSpPr>
        <p:spPr bwMode="auto">
          <a:xfrm>
            <a:off x="7096545" y="6129339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3:30</a:t>
            </a:r>
          </a:p>
        </p:txBody>
      </p:sp>
      <p:sp>
        <p:nvSpPr>
          <p:cNvPr id="497766" name="Text Box 102"/>
          <p:cNvSpPr txBox="1">
            <a:spLocks noChangeArrowheads="1"/>
          </p:cNvSpPr>
          <p:nvPr/>
        </p:nvSpPr>
        <p:spPr bwMode="auto">
          <a:xfrm>
            <a:off x="7592636" y="6129339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</a:t>
            </a:r>
          </a:p>
        </p:txBody>
      </p:sp>
      <p:sp>
        <p:nvSpPr>
          <p:cNvPr id="497767" name="Text Box 103"/>
          <p:cNvSpPr txBox="1">
            <a:spLocks noChangeArrowheads="1"/>
          </p:cNvSpPr>
          <p:nvPr/>
        </p:nvSpPr>
        <p:spPr bwMode="auto">
          <a:xfrm>
            <a:off x="8019778" y="6129339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4:30</a:t>
            </a:r>
          </a:p>
        </p:txBody>
      </p:sp>
      <p:sp>
        <p:nvSpPr>
          <p:cNvPr id="497768" name="Rectangle 104"/>
          <p:cNvSpPr>
            <a:spLocks noChangeArrowheads="1"/>
          </p:cNvSpPr>
          <p:nvPr/>
        </p:nvSpPr>
        <p:spPr bwMode="auto">
          <a:xfrm>
            <a:off x="3213262" y="4752975"/>
            <a:ext cx="1349603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d</a:t>
            </a:r>
          </a:p>
        </p:txBody>
      </p:sp>
      <p:sp>
        <p:nvSpPr>
          <p:cNvPr id="497769" name="Rectangle 105"/>
          <p:cNvSpPr>
            <a:spLocks noChangeArrowheads="1"/>
          </p:cNvSpPr>
          <p:nvPr/>
        </p:nvSpPr>
        <p:spPr bwMode="auto">
          <a:xfrm>
            <a:off x="1413215" y="5154613"/>
            <a:ext cx="3149649" cy="2667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559979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F0F2D-C10F-4B5D-B265-0DD3988759C4}" type="slidenum">
              <a:rPr lang="en-US"/>
              <a:pPr/>
              <a:t>25</a:t>
            </a:fld>
            <a:endParaRPr lang="en-US" sz="1400"/>
          </a:p>
        </p:txBody>
      </p:sp>
      <p:grpSp>
        <p:nvGrpSpPr>
          <p:cNvPr id="499767" name="Group 55"/>
          <p:cNvGrpSpPr>
            <a:grpSpLocks/>
          </p:cNvGrpSpPr>
          <p:nvPr/>
        </p:nvGrpSpPr>
        <p:grpSpPr bwMode="auto">
          <a:xfrm>
            <a:off x="1399462" y="4448176"/>
            <a:ext cx="7227687" cy="1685925"/>
            <a:chOff x="814" y="2434"/>
            <a:chExt cx="4204" cy="1430"/>
          </a:xfrm>
        </p:grpSpPr>
        <p:sp>
          <p:nvSpPr>
            <p:cNvPr id="499733" name="Line 21"/>
            <p:cNvSpPr>
              <a:spLocks noChangeShapeType="1"/>
            </p:cNvSpPr>
            <p:nvPr/>
          </p:nvSpPr>
          <p:spPr bwMode="auto">
            <a:xfrm rot="-5400000">
              <a:off x="364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34" name="Line 22"/>
            <p:cNvSpPr>
              <a:spLocks noChangeShapeType="1"/>
            </p:cNvSpPr>
            <p:nvPr/>
          </p:nvSpPr>
          <p:spPr bwMode="auto">
            <a:xfrm rot="-5400000">
              <a:off x="102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35" name="Line 23"/>
            <p:cNvSpPr>
              <a:spLocks noChangeShapeType="1"/>
            </p:cNvSpPr>
            <p:nvPr/>
          </p:nvSpPr>
          <p:spPr bwMode="auto">
            <a:xfrm rot="-5400000">
              <a:off x="890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36" name="Line 24"/>
            <p:cNvSpPr>
              <a:spLocks noChangeShapeType="1"/>
            </p:cNvSpPr>
            <p:nvPr/>
          </p:nvSpPr>
          <p:spPr bwMode="auto">
            <a:xfrm rot="-5400000">
              <a:off x="627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37" name="Line 25"/>
            <p:cNvSpPr>
              <a:spLocks noChangeShapeType="1"/>
            </p:cNvSpPr>
            <p:nvPr/>
          </p:nvSpPr>
          <p:spPr bwMode="auto">
            <a:xfrm rot="-5400000">
              <a:off x="1152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38" name="Line 26"/>
            <p:cNvSpPr>
              <a:spLocks noChangeShapeType="1"/>
            </p:cNvSpPr>
            <p:nvPr/>
          </p:nvSpPr>
          <p:spPr bwMode="auto">
            <a:xfrm rot="-5400000">
              <a:off x="1939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39" name="Line 27"/>
            <p:cNvSpPr>
              <a:spLocks noChangeShapeType="1"/>
            </p:cNvSpPr>
            <p:nvPr/>
          </p:nvSpPr>
          <p:spPr bwMode="auto">
            <a:xfrm rot="-5400000">
              <a:off x="1677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40" name="Line 28"/>
            <p:cNvSpPr>
              <a:spLocks noChangeShapeType="1"/>
            </p:cNvSpPr>
            <p:nvPr/>
          </p:nvSpPr>
          <p:spPr bwMode="auto">
            <a:xfrm rot="-5400000">
              <a:off x="2464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41" name="Line 29"/>
            <p:cNvSpPr>
              <a:spLocks noChangeShapeType="1"/>
            </p:cNvSpPr>
            <p:nvPr/>
          </p:nvSpPr>
          <p:spPr bwMode="auto">
            <a:xfrm rot="-5400000">
              <a:off x="2202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42" name="Line 30"/>
            <p:cNvSpPr>
              <a:spLocks noChangeShapeType="1"/>
            </p:cNvSpPr>
            <p:nvPr/>
          </p:nvSpPr>
          <p:spPr bwMode="auto">
            <a:xfrm rot="-5400000">
              <a:off x="2990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43" name="Line 31"/>
            <p:cNvSpPr>
              <a:spLocks noChangeShapeType="1"/>
            </p:cNvSpPr>
            <p:nvPr/>
          </p:nvSpPr>
          <p:spPr bwMode="auto">
            <a:xfrm rot="-5400000">
              <a:off x="2727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44" name="Line 32"/>
            <p:cNvSpPr>
              <a:spLocks noChangeShapeType="1"/>
            </p:cNvSpPr>
            <p:nvPr/>
          </p:nvSpPr>
          <p:spPr bwMode="auto">
            <a:xfrm rot="-5400000">
              <a:off x="1415" y="3153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51" name="Line 39"/>
            <p:cNvSpPr>
              <a:spLocks noChangeShapeType="1"/>
            </p:cNvSpPr>
            <p:nvPr/>
          </p:nvSpPr>
          <p:spPr bwMode="auto">
            <a:xfrm rot="-5400000">
              <a:off x="3255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52" name="Line 40"/>
            <p:cNvSpPr>
              <a:spLocks noChangeShapeType="1"/>
            </p:cNvSpPr>
            <p:nvPr/>
          </p:nvSpPr>
          <p:spPr bwMode="auto">
            <a:xfrm rot="-5400000">
              <a:off x="3781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53" name="Line 41"/>
            <p:cNvSpPr>
              <a:spLocks noChangeShapeType="1"/>
            </p:cNvSpPr>
            <p:nvPr/>
          </p:nvSpPr>
          <p:spPr bwMode="auto">
            <a:xfrm rot="-5400000">
              <a:off x="3518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54" name="Line 42"/>
            <p:cNvSpPr>
              <a:spLocks noChangeShapeType="1"/>
            </p:cNvSpPr>
            <p:nvPr/>
          </p:nvSpPr>
          <p:spPr bwMode="auto">
            <a:xfrm rot="-5400000">
              <a:off x="4043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499755" name="Line 43"/>
            <p:cNvSpPr>
              <a:spLocks noChangeShapeType="1"/>
            </p:cNvSpPr>
            <p:nvPr/>
          </p:nvSpPr>
          <p:spPr bwMode="auto">
            <a:xfrm rot="-5400000">
              <a:off x="4306" y="3146"/>
              <a:ext cx="14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endParaRPr lang="en-US"/>
            </a:p>
          </p:txBody>
        </p:sp>
      </p:grpSp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Interval Partitioning:  Lower Bound on Optimal Solution</a:t>
            </a:r>
          </a:p>
        </p:txBody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416" y="914400"/>
            <a:ext cx="8499925" cy="5410200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Def.  </a:t>
            </a:r>
            <a:r>
              <a:rPr lang="en-US" sz="2400" dirty="0">
                <a:solidFill>
                  <a:schemeClr val="tx1"/>
                </a:solidFill>
              </a:rPr>
              <a:t>The </a:t>
            </a:r>
            <a:r>
              <a:rPr lang="en-US" sz="2400" dirty="0">
                <a:solidFill>
                  <a:srgbClr val="FF0000"/>
                </a:solidFill>
              </a:rPr>
              <a:t>depth</a:t>
            </a:r>
            <a:r>
              <a:rPr lang="en-US" sz="2400" dirty="0">
                <a:solidFill>
                  <a:schemeClr val="tx1"/>
                </a:solidFill>
              </a:rPr>
              <a:t> of a set of </a:t>
            </a:r>
            <a:r>
              <a:rPr lang="en-US" sz="2400" dirty="0">
                <a:solidFill>
                  <a:srgbClr val="FF0000"/>
                </a:solidFill>
              </a:rPr>
              <a:t>open intervals </a:t>
            </a:r>
            <a:r>
              <a:rPr lang="en-US" sz="2400" dirty="0">
                <a:solidFill>
                  <a:schemeClr val="tx1"/>
                </a:solidFill>
              </a:rPr>
              <a:t>is the maximum number </a:t>
            </a:r>
            <a:r>
              <a:rPr lang="en-US" sz="2400" dirty="0"/>
              <a:t>of overlapped lectures during the whole period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US" sz="2400" dirty="0"/>
          </a:p>
          <a:p>
            <a:r>
              <a:rPr lang="en-US" sz="2400" b="1" dirty="0"/>
              <a:t>Key observation</a:t>
            </a:r>
            <a:r>
              <a:rPr lang="en-US" sz="2400" dirty="0"/>
              <a:t>.  </a:t>
            </a:r>
            <a:r>
              <a:rPr lang="en-US" sz="2400" dirty="0">
                <a:solidFill>
                  <a:schemeClr val="tx1"/>
                </a:solidFill>
              </a:rPr>
              <a:t>Number of classrooms needed  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  depth.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/>
              <a:t>Ex</a:t>
            </a:r>
            <a:r>
              <a:rPr lang="en-US" sz="2400" dirty="0"/>
              <a:t>:  </a:t>
            </a:r>
            <a:r>
              <a:rPr lang="en-US" sz="2400" dirty="0">
                <a:solidFill>
                  <a:schemeClr val="tx1"/>
                </a:solidFill>
              </a:rPr>
              <a:t>Depth of schedule below = 3  </a:t>
            </a:r>
            <a:r>
              <a:rPr lang="en-US" sz="2400" dirty="0">
                <a:solidFill>
                  <a:schemeClr val="tx1"/>
                </a:solidFill>
                <a:sym typeface="Symbol" pitchFamily="18" charset="2"/>
              </a:rPr>
              <a:t>  schedule below is optimal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/>
              <a:t>Q</a:t>
            </a:r>
            <a:r>
              <a:rPr lang="en-US" sz="2400" dirty="0"/>
              <a:t>.  </a:t>
            </a:r>
            <a:r>
              <a:rPr lang="en-US" sz="2400" dirty="0">
                <a:solidFill>
                  <a:schemeClr val="tx1"/>
                </a:solidFill>
              </a:rPr>
              <a:t>Does there always exist a schedule equal to depth of intervals?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99716" name="Line 4"/>
          <p:cNvSpPr>
            <a:spLocks noChangeShapeType="1"/>
          </p:cNvSpPr>
          <p:nvPr/>
        </p:nvSpPr>
        <p:spPr bwMode="auto">
          <a:xfrm>
            <a:off x="1399462" y="6134100"/>
            <a:ext cx="7542308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99717" name="Text Box 5"/>
          <p:cNvSpPr txBox="1">
            <a:spLocks noChangeArrowheads="1"/>
          </p:cNvSpPr>
          <p:nvPr/>
        </p:nvSpPr>
        <p:spPr bwMode="auto">
          <a:xfrm>
            <a:off x="3656826" y="6211889"/>
            <a:ext cx="148198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endParaRPr lang="en-US" sz="1000"/>
          </a:p>
        </p:txBody>
      </p:sp>
      <p:sp>
        <p:nvSpPr>
          <p:cNvPr id="499718" name="Text Box 6"/>
          <p:cNvSpPr txBox="1">
            <a:spLocks noChangeArrowheads="1"/>
          </p:cNvSpPr>
          <p:nvPr/>
        </p:nvSpPr>
        <p:spPr bwMode="auto">
          <a:xfrm>
            <a:off x="8508522" y="6227764"/>
            <a:ext cx="710046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Time</a:t>
            </a:r>
          </a:p>
        </p:txBody>
      </p:sp>
      <p:sp>
        <p:nvSpPr>
          <p:cNvPr id="499719" name="Line 7"/>
          <p:cNvSpPr>
            <a:spLocks noChangeShapeType="1"/>
          </p:cNvSpPr>
          <p:nvPr/>
        </p:nvSpPr>
        <p:spPr bwMode="auto">
          <a:xfrm>
            <a:off x="6170355" y="6134100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US"/>
          </a:p>
        </p:txBody>
      </p:sp>
      <p:sp>
        <p:nvSpPr>
          <p:cNvPr id="499720" name="Text Box 8"/>
          <p:cNvSpPr txBox="1">
            <a:spLocks noChangeArrowheads="1"/>
          </p:cNvSpPr>
          <p:nvPr/>
        </p:nvSpPr>
        <p:spPr bwMode="auto">
          <a:xfrm>
            <a:off x="1286462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9</a:t>
            </a:r>
          </a:p>
        </p:txBody>
      </p:sp>
      <p:sp>
        <p:nvSpPr>
          <p:cNvPr id="499721" name="Text Box 9"/>
          <p:cNvSpPr txBox="1">
            <a:spLocks noChangeArrowheads="1"/>
          </p:cNvSpPr>
          <p:nvPr/>
        </p:nvSpPr>
        <p:spPr bwMode="auto">
          <a:xfrm>
            <a:off x="1672342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9:30</a:t>
            </a:r>
          </a:p>
        </p:txBody>
      </p:sp>
      <p:sp>
        <p:nvSpPr>
          <p:cNvPr id="499722" name="Text Box 10"/>
          <p:cNvSpPr txBox="1">
            <a:spLocks noChangeArrowheads="1"/>
          </p:cNvSpPr>
          <p:nvPr/>
        </p:nvSpPr>
        <p:spPr bwMode="auto">
          <a:xfrm>
            <a:off x="2148407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</a:t>
            </a:r>
          </a:p>
        </p:txBody>
      </p:sp>
      <p:sp>
        <p:nvSpPr>
          <p:cNvPr id="499723" name="Text Box 11"/>
          <p:cNvSpPr txBox="1">
            <a:spLocks noChangeArrowheads="1"/>
          </p:cNvSpPr>
          <p:nvPr/>
        </p:nvSpPr>
        <p:spPr bwMode="auto">
          <a:xfrm>
            <a:off x="2575549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10:30</a:t>
            </a:r>
          </a:p>
        </p:txBody>
      </p:sp>
      <p:sp>
        <p:nvSpPr>
          <p:cNvPr id="499724" name="Text Box 12"/>
          <p:cNvSpPr txBox="1">
            <a:spLocks noChangeArrowheads="1"/>
          </p:cNvSpPr>
          <p:nvPr/>
        </p:nvSpPr>
        <p:spPr bwMode="auto">
          <a:xfrm>
            <a:off x="3088831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11</a:t>
            </a:r>
          </a:p>
        </p:txBody>
      </p:sp>
      <p:sp>
        <p:nvSpPr>
          <p:cNvPr id="499725" name="Text Box 13"/>
          <p:cNvSpPr txBox="1">
            <a:spLocks noChangeArrowheads="1"/>
          </p:cNvSpPr>
          <p:nvPr/>
        </p:nvSpPr>
        <p:spPr bwMode="auto">
          <a:xfrm>
            <a:off x="3466116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11:30</a:t>
            </a:r>
          </a:p>
        </p:txBody>
      </p:sp>
      <p:sp>
        <p:nvSpPr>
          <p:cNvPr id="499726" name="Text Box 14"/>
          <p:cNvSpPr txBox="1">
            <a:spLocks noChangeArrowheads="1"/>
          </p:cNvSpPr>
          <p:nvPr/>
        </p:nvSpPr>
        <p:spPr bwMode="auto">
          <a:xfrm>
            <a:off x="3996590" y="6134101"/>
            <a:ext cx="314189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12</a:t>
            </a:r>
          </a:p>
        </p:txBody>
      </p:sp>
      <p:sp>
        <p:nvSpPr>
          <p:cNvPr id="499727" name="Text Box 15"/>
          <p:cNvSpPr txBox="1">
            <a:spLocks noChangeArrowheads="1"/>
          </p:cNvSpPr>
          <p:nvPr/>
        </p:nvSpPr>
        <p:spPr bwMode="auto">
          <a:xfrm>
            <a:off x="4358401" y="6134101"/>
            <a:ext cx="47769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12:30</a:t>
            </a:r>
          </a:p>
        </p:txBody>
      </p:sp>
      <p:sp>
        <p:nvSpPr>
          <p:cNvPr id="499728" name="Text Box 16"/>
          <p:cNvSpPr txBox="1">
            <a:spLocks noChangeArrowheads="1"/>
          </p:cNvSpPr>
          <p:nvPr/>
        </p:nvSpPr>
        <p:spPr bwMode="auto">
          <a:xfrm>
            <a:off x="4889991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</a:t>
            </a:r>
          </a:p>
        </p:txBody>
      </p:sp>
      <p:sp>
        <p:nvSpPr>
          <p:cNvPr id="499729" name="Text Box 17"/>
          <p:cNvSpPr txBox="1">
            <a:spLocks noChangeArrowheads="1"/>
          </p:cNvSpPr>
          <p:nvPr/>
        </p:nvSpPr>
        <p:spPr bwMode="auto">
          <a:xfrm>
            <a:off x="5284466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1:30</a:t>
            </a:r>
          </a:p>
        </p:txBody>
      </p:sp>
      <p:sp>
        <p:nvSpPr>
          <p:cNvPr id="499730" name="Text Box 18"/>
          <p:cNvSpPr txBox="1">
            <a:spLocks noChangeArrowheads="1"/>
          </p:cNvSpPr>
          <p:nvPr/>
        </p:nvSpPr>
        <p:spPr bwMode="auto">
          <a:xfrm>
            <a:off x="5787434" y="6134101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</a:t>
            </a:r>
          </a:p>
        </p:txBody>
      </p:sp>
      <p:sp>
        <p:nvSpPr>
          <p:cNvPr id="499731" name="Text Box 19"/>
          <p:cNvSpPr txBox="1">
            <a:spLocks noChangeArrowheads="1"/>
          </p:cNvSpPr>
          <p:nvPr/>
        </p:nvSpPr>
        <p:spPr bwMode="auto">
          <a:xfrm>
            <a:off x="6214576" y="6134101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2:30</a:t>
            </a:r>
          </a:p>
        </p:txBody>
      </p:sp>
      <p:sp>
        <p:nvSpPr>
          <p:cNvPr id="499745" name="Rectangle 33"/>
          <p:cNvSpPr>
            <a:spLocks noChangeArrowheads="1"/>
          </p:cNvSpPr>
          <p:nvPr/>
        </p:nvSpPr>
        <p:spPr bwMode="auto">
          <a:xfrm>
            <a:off x="5917626" y="5565775"/>
            <a:ext cx="2259082" cy="2682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h</a:t>
            </a:r>
          </a:p>
        </p:txBody>
      </p:sp>
      <p:sp>
        <p:nvSpPr>
          <p:cNvPr id="499746" name="Rectangle 34"/>
          <p:cNvSpPr>
            <a:spLocks noChangeArrowheads="1"/>
          </p:cNvSpPr>
          <p:nvPr/>
        </p:nvSpPr>
        <p:spPr bwMode="auto">
          <a:xfrm>
            <a:off x="1402900" y="4752975"/>
            <a:ext cx="1363358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c</a:t>
            </a:r>
          </a:p>
        </p:txBody>
      </p:sp>
      <p:sp>
        <p:nvSpPr>
          <p:cNvPr id="499747" name="Rectangle 35"/>
          <p:cNvSpPr>
            <a:spLocks noChangeArrowheads="1"/>
          </p:cNvSpPr>
          <p:nvPr/>
        </p:nvSpPr>
        <p:spPr bwMode="auto">
          <a:xfrm>
            <a:off x="1409777" y="5554664"/>
            <a:ext cx="1347885" cy="2682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a</a:t>
            </a:r>
          </a:p>
        </p:txBody>
      </p:sp>
      <p:sp>
        <p:nvSpPr>
          <p:cNvPr id="499748" name="Rectangle 36"/>
          <p:cNvSpPr>
            <a:spLocks noChangeArrowheads="1"/>
          </p:cNvSpPr>
          <p:nvPr/>
        </p:nvSpPr>
        <p:spPr bwMode="auto">
          <a:xfrm>
            <a:off x="3204665" y="5567363"/>
            <a:ext cx="2712961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e</a:t>
            </a:r>
          </a:p>
        </p:txBody>
      </p:sp>
      <p:sp>
        <p:nvSpPr>
          <p:cNvPr id="499749" name="Rectangle 37"/>
          <p:cNvSpPr>
            <a:spLocks noChangeArrowheads="1"/>
          </p:cNvSpPr>
          <p:nvPr/>
        </p:nvSpPr>
        <p:spPr bwMode="auto">
          <a:xfrm>
            <a:off x="5016744" y="4748213"/>
            <a:ext cx="1349604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f</a:t>
            </a:r>
          </a:p>
        </p:txBody>
      </p:sp>
      <p:sp>
        <p:nvSpPr>
          <p:cNvPr id="499750" name="Rectangle 38"/>
          <p:cNvSpPr>
            <a:spLocks noChangeArrowheads="1"/>
          </p:cNvSpPr>
          <p:nvPr/>
        </p:nvSpPr>
        <p:spPr bwMode="auto">
          <a:xfrm>
            <a:off x="5013306" y="5157788"/>
            <a:ext cx="1359920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g</a:t>
            </a:r>
          </a:p>
        </p:txBody>
      </p:sp>
      <p:sp>
        <p:nvSpPr>
          <p:cNvPr id="499756" name="Rectangle 44"/>
          <p:cNvSpPr>
            <a:spLocks noChangeArrowheads="1"/>
          </p:cNvSpPr>
          <p:nvPr/>
        </p:nvSpPr>
        <p:spPr bwMode="auto">
          <a:xfrm>
            <a:off x="6821947" y="5143500"/>
            <a:ext cx="1358200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i</a:t>
            </a:r>
          </a:p>
        </p:txBody>
      </p:sp>
      <p:sp>
        <p:nvSpPr>
          <p:cNvPr id="499757" name="Rectangle 45"/>
          <p:cNvSpPr>
            <a:spLocks noChangeArrowheads="1"/>
          </p:cNvSpPr>
          <p:nvPr/>
        </p:nvSpPr>
        <p:spPr bwMode="auto">
          <a:xfrm>
            <a:off x="6830544" y="4754563"/>
            <a:ext cx="1349603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j</a:t>
            </a:r>
          </a:p>
        </p:txBody>
      </p:sp>
      <p:sp>
        <p:nvSpPr>
          <p:cNvPr id="499758" name="Line 46"/>
          <p:cNvSpPr>
            <a:spLocks noChangeShapeType="1"/>
          </p:cNvSpPr>
          <p:nvPr/>
        </p:nvSpPr>
        <p:spPr bwMode="auto">
          <a:xfrm>
            <a:off x="7975557" y="6129338"/>
            <a:ext cx="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endParaRPr lang="en-US"/>
          </a:p>
        </p:txBody>
      </p:sp>
      <p:sp>
        <p:nvSpPr>
          <p:cNvPr id="499759" name="Text Box 47"/>
          <p:cNvSpPr txBox="1">
            <a:spLocks noChangeArrowheads="1"/>
          </p:cNvSpPr>
          <p:nvPr/>
        </p:nvSpPr>
        <p:spPr bwMode="auto">
          <a:xfrm>
            <a:off x="6702070" y="6129339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</a:t>
            </a:r>
          </a:p>
        </p:txBody>
      </p:sp>
      <p:sp>
        <p:nvSpPr>
          <p:cNvPr id="499760" name="Text Box 48"/>
          <p:cNvSpPr txBox="1">
            <a:spLocks noChangeArrowheads="1"/>
          </p:cNvSpPr>
          <p:nvPr/>
        </p:nvSpPr>
        <p:spPr bwMode="auto">
          <a:xfrm>
            <a:off x="7096545" y="6129339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3:30</a:t>
            </a:r>
          </a:p>
        </p:txBody>
      </p:sp>
      <p:sp>
        <p:nvSpPr>
          <p:cNvPr id="499761" name="Text Box 49"/>
          <p:cNvSpPr txBox="1">
            <a:spLocks noChangeArrowheads="1"/>
          </p:cNvSpPr>
          <p:nvPr/>
        </p:nvSpPr>
        <p:spPr bwMode="auto">
          <a:xfrm>
            <a:off x="7592636" y="6129339"/>
            <a:ext cx="250068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</a:t>
            </a:r>
          </a:p>
        </p:txBody>
      </p:sp>
      <p:sp>
        <p:nvSpPr>
          <p:cNvPr id="499762" name="Text Box 50"/>
          <p:cNvSpPr txBox="1">
            <a:spLocks noChangeArrowheads="1"/>
          </p:cNvSpPr>
          <p:nvPr/>
        </p:nvSpPr>
        <p:spPr bwMode="auto">
          <a:xfrm>
            <a:off x="8019778" y="6129339"/>
            <a:ext cx="413575" cy="2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4:30</a:t>
            </a:r>
          </a:p>
        </p:txBody>
      </p:sp>
      <p:sp>
        <p:nvSpPr>
          <p:cNvPr id="499763" name="Rectangle 51"/>
          <p:cNvSpPr>
            <a:spLocks noChangeArrowheads="1"/>
          </p:cNvSpPr>
          <p:nvPr/>
        </p:nvSpPr>
        <p:spPr bwMode="auto">
          <a:xfrm>
            <a:off x="3213262" y="4752975"/>
            <a:ext cx="1349603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d</a:t>
            </a:r>
          </a:p>
        </p:txBody>
      </p:sp>
      <p:sp>
        <p:nvSpPr>
          <p:cNvPr id="499764" name="Rectangle 52"/>
          <p:cNvSpPr>
            <a:spLocks noChangeArrowheads="1"/>
          </p:cNvSpPr>
          <p:nvPr/>
        </p:nvSpPr>
        <p:spPr bwMode="auto">
          <a:xfrm>
            <a:off x="1413215" y="5154613"/>
            <a:ext cx="3149649" cy="266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sz="1400"/>
              <a:t>b</a:t>
            </a:r>
          </a:p>
        </p:txBody>
      </p:sp>
      <p:sp>
        <p:nvSpPr>
          <p:cNvPr id="499765" name="Text Box 53"/>
          <p:cNvSpPr txBox="1">
            <a:spLocks noChangeArrowheads="1"/>
          </p:cNvSpPr>
          <p:nvPr/>
        </p:nvSpPr>
        <p:spPr bwMode="auto">
          <a:xfrm>
            <a:off x="3699806" y="3175001"/>
            <a:ext cx="195821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1pPr>
            <a:lvl2pPr marL="509588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2pPr>
            <a:lvl3pPr marL="1019175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3pPr>
            <a:lvl4pPr marL="1528763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4pPr>
            <a:lvl5pPr marL="2038350" defTabSz="1019175"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5pPr>
            <a:lvl6pPr marL="24955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6pPr>
            <a:lvl7pPr marL="29527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7pPr>
            <a:lvl8pPr marL="34099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8pPr>
            <a:lvl9pPr marL="3867150" defTabSz="1019175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/>
              <a:t>a, b, c all contain 9:30</a:t>
            </a:r>
            <a:endParaRPr lang="en-US" sz="1200">
              <a:sym typeface="Symbol" pitchFamily="18" charset="2"/>
            </a:endParaRPr>
          </a:p>
        </p:txBody>
      </p:sp>
      <p:sp>
        <p:nvSpPr>
          <p:cNvPr id="499766" name="Line 54"/>
          <p:cNvSpPr>
            <a:spLocks noChangeShapeType="1"/>
          </p:cNvSpPr>
          <p:nvPr/>
        </p:nvSpPr>
        <p:spPr bwMode="auto">
          <a:xfrm flipV="1">
            <a:off x="4500972" y="2952751"/>
            <a:ext cx="0" cy="214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21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9C551-B5DC-4294-8135-A7B2C67E9036}" type="slidenum">
              <a:rPr lang="en-US"/>
              <a:pPr/>
              <a:t>26</a:t>
            </a:fld>
            <a:endParaRPr lang="en-US" sz="1400"/>
          </a:p>
        </p:txBody>
      </p:sp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-27384"/>
            <a:ext cx="8912543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Interval Partitioning:  Greedy Algorithm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416" y="764704"/>
            <a:ext cx="8499925" cy="5410200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Greedy algorithm.  </a:t>
            </a:r>
            <a:r>
              <a:rPr lang="en-US" dirty="0">
                <a:solidFill>
                  <a:schemeClr val="tx1"/>
                </a:solidFill>
              </a:rPr>
              <a:t>Consider lectures in increasing order of start time:  assign lecture to any compatible classroom (</a:t>
            </a:r>
            <a:r>
              <a:rPr lang="en-US" dirty="0">
                <a:solidFill>
                  <a:srgbClr val="FF0000"/>
                </a:solidFill>
              </a:rPr>
              <a:t>Don’t open any new classroom unless necessary</a:t>
            </a:r>
            <a:r>
              <a:rPr lang="en-US" dirty="0">
                <a:solidFill>
                  <a:schemeClr val="tx1"/>
                </a:solidFill>
              </a:rPr>
              <a:t>).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Implementation.  </a:t>
            </a:r>
            <a:r>
              <a:rPr lang="en-US" dirty="0">
                <a:solidFill>
                  <a:schemeClr val="tx1"/>
                </a:solidFill>
              </a:rPr>
              <a:t>O(n log n).</a:t>
            </a:r>
          </a:p>
          <a:p>
            <a:pPr lvl="1"/>
            <a:r>
              <a:rPr lang="en-US" dirty="0"/>
              <a:t>For each classroom k, maintain the finish time of the last job added.</a:t>
            </a:r>
          </a:p>
          <a:p>
            <a:pPr lvl="1"/>
            <a:r>
              <a:rPr lang="en-US" dirty="0"/>
              <a:t>Keep the classrooms in a priority queue.</a:t>
            </a:r>
          </a:p>
        </p:txBody>
      </p:sp>
      <p:sp>
        <p:nvSpPr>
          <p:cNvPr id="501815" name="Text Box 55"/>
          <p:cNvSpPr txBox="1">
            <a:spLocks noChangeArrowheads="1"/>
          </p:cNvSpPr>
          <p:nvPr/>
        </p:nvSpPr>
        <p:spPr bwMode="auto">
          <a:xfrm>
            <a:off x="1279005" y="1848594"/>
            <a:ext cx="6912768" cy="33085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 lIns="182880" tIns="91440" rIns="137160" bIns="91440">
            <a:spAutoFit/>
          </a:bodyPr>
          <a:lstStyle/>
          <a:p>
            <a:pPr algn="l"/>
            <a:r>
              <a:rPr lang="en-US" sz="1400" b="1" dirty="0">
                <a:solidFill>
                  <a:srgbClr val="003399"/>
                </a:solidFill>
                <a:latin typeface="Courier New" pitchFamily="-106" charset="0"/>
              </a:rPr>
              <a:t>Sort</a:t>
            </a:r>
            <a:r>
              <a:rPr lang="en-US" sz="1400" b="1" dirty="0">
                <a:latin typeface="Courier New" pitchFamily="-106" charset="0"/>
              </a:rPr>
              <a:t> intervals by starting time so that s</a:t>
            </a:r>
            <a:r>
              <a:rPr lang="en-US" sz="1400" b="1" baseline="-25000" dirty="0">
                <a:latin typeface="Courier New" pitchFamily="-106" charset="0"/>
              </a:rPr>
              <a:t>1</a:t>
            </a:r>
            <a:r>
              <a:rPr lang="en-US" sz="1400" b="1" dirty="0">
                <a:latin typeface="Courier New" pitchFamily="-106" charset="0"/>
              </a:rPr>
              <a:t> </a:t>
            </a:r>
            <a:r>
              <a:rPr lang="en-US" sz="1400" b="1" dirty="0">
                <a:latin typeface="Courier New" pitchFamily="-106" charset="0"/>
                <a:sym typeface="Symbol" pitchFamily="18" charset="2"/>
              </a:rPr>
              <a:t></a:t>
            </a:r>
            <a:r>
              <a:rPr lang="en-US" sz="1400" b="1" dirty="0">
                <a:latin typeface="Courier New" pitchFamily="-106" charset="0"/>
              </a:rPr>
              <a:t> s</a:t>
            </a:r>
            <a:r>
              <a:rPr lang="en-US" sz="1400" b="1" baseline="-25000" dirty="0">
                <a:latin typeface="Courier New" pitchFamily="-106" charset="0"/>
              </a:rPr>
              <a:t>2</a:t>
            </a:r>
            <a:r>
              <a:rPr lang="en-US" sz="1400" b="1" dirty="0">
                <a:latin typeface="Courier New" pitchFamily="-106" charset="0"/>
              </a:rPr>
              <a:t> </a:t>
            </a:r>
            <a:r>
              <a:rPr lang="en-US" sz="1400" b="1" dirty="0">
                <a:latin typeface="Courier New" pitchFamily="-106" charset="0"/>
                <a:sym typeface="Symbol" pitchFamily="18" charset="2"/>
              </a:rPr>
              <a:t></a:t>
            </a:r>
            <a:r>
              <a:rPr lang="en-US" sz="1400" b="1" dirty="0">
                <a:latin typeface="Courier New" pitchFamily="-106" charset="0"/>
              </a:rPr>
              <a:t> ... </a:t>
            </a:r>
            <a:r>
              <a:rPr lang="en-US" sz="1400" b="1" dirty="0">
                <a:latin typeface="Courier New" pitchFamily="-106" charset="0"/>
                <a:sym typeface="Symbol" pitchFamily="18" charset="2"/>
              </a:rPr>
              <a:t></a:t>
            </a:r>
            <a:r>
              <a:rPr lang="en-US" sz="1400" b="1" dirty="0">
                <a:latin typeface="Courier New" pitchFamily="-106" charset="0"/>
              </a:rPr>
              <a:t> </a:t>
            </a:r>
            <a:r>
              <a:rPr lang="en-US" sz="1400" b="1" dirty="0" err="1">
                <a:latin typeface="Courier New" pitchFamily="-106" charset="0"/>
              </a:rPr>
              <a:t>s</a:t>
            </a:r>
            <a:r>
              <a:rPr lang="en-US" sz="1400" b="1" baseline="-25000" dirty="0" err="1">
                <a:latin typeface="Courier New" pitchFamily="-106" charset="0"/>
              </a:rPr>
              <a:t>n</a:t>
            </a:r>
            <a:r>
              <a:rPr lang="en-US" sz="1400" b="1" dirty="0">
                <a:latin typeface="Courier New" pitchFamily="-106" charset="0"/>
              </a:rPr>
              <a:t>.</a:t>
            </a:r>
          </a:p>
          <a:p>
            <a:pPr algn="l"/>
            <a:r>
              <a:rPr lang="en-US" sz="1400" b="1" dirty="0">
                <a:latin typeface="Courier New" pitchFamily="-106" charset="0"/>
              </a:rPr>
              <a:t>d </a:t>
            </a:r>
            <a:r>
              <a:rPr lang="en-US" sz="1400" b="1" dirty="0">
                <a:latin typeface="Courier New" pitchFamily="-106" charset="0"/>
                <a:sym typeface="Symbol" pitchFamily="18" charset="2"/>
              </a:rPr>
              <a:t></a:t>
            </a:r>
            <a:r>
              <a:rPr lang="en-US" sz="1400" b="1" dirty="0">
                <a:latin typeface="Courier New" pitchFamily="-106" charset="0"/>
              </a:rPr>
              <a:t> 0</a:t>
            </a:r>
          </a:p>
          <a:p>
            <a:pPr algn="l"/>
            <a:r>
              <a:rPr lang="en-US" sz="1400" b="1" dirty="0">
                <a:solidFill>
                  <a:srgbClr val="003399"/>
                </a:solidFill>
                <a:latin typeface="Courier New" pitchFamily="-106" charset="0"/>
              </a:rPr>
              <a:t>for</a:t>
            </a:r>
            <a:r>
              <a:rPr lang="en-US" sz="1400" b="1" dirty="0">
                <a:latin typeface="Courier New" pitchFamily="-106" charset="0"/>
              </a:rPr>
              <a:t> j = 1 to n {</a:t>
            </a:r>
          </a:p>
          <a:p>
            <a:pPr algn="l"/>
            <a:r>
              <a:rPr lang="en-US" sz="1400" b="1" dirty="0">
                <a:solidFill>
                  <a:srgbClr val="003399"/>
                </a:solidFill>
                <a:latin typeface="Courier New" pitchFamily="-106" charset="0"/>
              </a:rPr>
              <a:t>   if</a:t>
            </a:r>
            <a:r>
              <a:rPr lang="en-US" sz="1400" b="1" dirty="0">
                <a:latin typeface="Courier New" pitchFamily="-106" charset="0"/>
              </a:rPr>
              <a:t> (lecture j is compatible with some classroom k)</a:t>
            </a:r>
          </a:p>
          <a:p>
            <a:pPr algn="l"/>
            <a:r>
              <a:rPr lang="en-US" sz="1400" b="1" dirty="0">
                <a:latin typeface="Courier New" pitchFamily="-106" charset="0"/>
              </a:rPr>
              <a:t>      schedule lecture j in classroom k</a:t>
            </a:r>
          </a:p>
          <a:p>
            <a:pPr algn="l"/>
            <a:r>
              <a:rPr lang="en-US" sz="1400" b="1" dirty="0">
                <a:solidFill>
                  <a:srgbClr val="003399"/>
                </a:solidFill>
                <a:latin typeface="Courier New" pitchFamily="-106" charset="0"/>
              </a:rPr>
              <a:t>   else</a:t>
            </a:r>
            <a:endParaRPr lang="en-US" sz="1400" b="1" dirty="0">
              <a:latin typeface="Courier New" pitchFamily="-106" charset="0"/>
            </a:endParaRPr>
          </a:p>
          <a:p>
            <a:pPr algn="l"/>
            <a:r>
              <a:rPr lang="en-US" sz="1400" b="1" dirty="0">
                <a:latin typeface="Courier New" pitchFamily="-106" charset="0"/>
              </a:rPr>
              <a:t>      allocate a new classroom d + 1</a:t>
            </a:r>
          </a:p>
          <a:p>
            <a:pPr algn="l"/>
            <a:r>
              <a:rPr lang="en-US" sz="1400" b="1" dirty="0">
                <a:latin typeface="Courier New" pitchFamily="-106" charset="0"/>
              </a:rPr>
              <a:t>      schedule lecture j in classroom d + 1</a:t>
            </a:r>
          </a:p>
          <a:p>
            <a:pPr algn="l"/>
            <a:r>
              <a:rPr lang="en-US" sz="1400" b="1" dirty="0">
                <a:latin typeface="Courier New" pitchFamily="-106" charset="0"/>
              </a:rPr>
              <a:t>      d </a:t>
            </a:r>
            <a:r>
              <a:rPr lang="en-US" sz="1400" b="1" dirty="0">
                <a:latin typeface="Courier New" pitchFamily="-106" charset="0"/>
                <a:sym typeface="Symbol" pitchFamily="18" charset="2"/>
              </a:rPr>
              <a:t> d + 1</a:t>
            </a:r>
            <a:r>
              <a:rPr lang="en-US" sz="1400" b="1" dirty="0">
                <a:latin typeface="Courier New" pitchFamily="-106" charset="0"/>
              </a:rPr>
              <a:t> </a:t>
            </a:r>
          </a:p>
          <a:p>
            <a:pPr algn="l"/>
            <a:r>
              <a:rPr lang="en-US" sz="1400" b="1" dirty="0">
                <a:latin typeface="Courier New" pitchFamily="-106" charset="0"/>
              </a:rPr>
              <a:t>}    </a:t>
            </a:r>
          </a:p>
        </p:txBody>
      </p:sp>
      <p:sp>
        <p:nvSpPr>
          <p:cNvPr id="501818" name="Rectangle 58"/>
          <p:cNvSpPr>
            <a:spLocks noChangeArrowheads="1"/>
          </p:cNvSpPr>
          <p:nvPr/>
        </p:nvSpPr>
        <p:spPr bwMode="auto">
          <a:xfrm>
            <a:off x="2575148" y="2143247"/>
            <a:ext cx="2144818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1200" dirty="0"/>
              <a:t>number of allocated classrooms</a:t>
            </a:r>
          </a:p>
        </p:txBody>
      </p:sp>
      <p:sp>
        <p:nvSpPr>
          <p:cNvPr id="501819" name="Line 59"/>
          <p:cNvSpPr>
            <a:spLocks noChangeShapeType="1"/>
          </p:cNvSpPr>
          <p:nvPr/>
        </p:nvSpPr>
        <p:spPr bwMode="auto">
          <a:xfrm flipH="1">
            <a:off x="2215107" y="2348880"/>
            <a:ext cx="40845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81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fld id="{B28F73F4-95B2-4D74-AAE5-B91EB88E7A2D}" type="datetime1">
              <a:rPr lang="zh-TW" altLang="en-US" sz="1400">
                <a:solidFill>
                  <a:schemeClr val="bg2"/>
                </a:solidFill>
              </a:rPr>
              <a:pPr/>
              <a:t>2019/9/12</a:t>
            </a:fld>
            <a:endParaRPr lang="en-US" altLang="zh-TW" sz="1400">
              <a:solidFill>
                <a:schemeClr val="bg2"/>
              </a:solidFill>
            </a:endParaRPr>
          </a:p>
        </p:txBody>
      </p:sp>
      <p:sp>
        <p:nvSpPr>
          <p:cNvPr id="2150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>
                <a:solidFill>
                  <a:schemeClr val="bg2"/>
                </a:solidFill>
              </a:rPr>
              <a:t>CS4335  Design and Analysis of Algorithms/WANG Lusheng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altLang="zh-TW" sz="1400">
                <a:solidFill>
                  <a:schemeClr val="bg2"/>
                </a:solidFill>
              </a:rPr>
              <a:t>Page </a:t>
            </a:r>
            <a:fld id="{D44538D5-30DE-4903-8328-4E770A08A92D}" type="slidenum">
              <a:rPr lang="en-US" altLang="zh-TW" sz="1400">
                <a:solidFill>
                  <a:schemeClr val="bg2"/>
                </a:solidFill>
              </a:rPr>
              <a:pPr/>
              <a:t>27</a:t>
            </a:fld>
            <a:endParaRPr lang="en-US" altLang="zh-TW" sz="1400">
              <a:solidFill>
                <a:schemeClr val="bg2"/>
              </a:solidFill>
            </a:endParaRP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0"/>
            <a:ext cx="8929687" cy="623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0" name="Text Box 3"/>
          <p:cNvSpPr txBox="1">
            <a:spLocks noChangeArrowheads="1"/>
          </p:cNvSpPr>
          <p:nvPr/>
        </p:nvSpPr>
        <p:spPr bwMode="auto">
          <a:xfrm>
            <a:off x="990600" y="3068638"/>
            <a:ext cx="8640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pPr algn="l"/>
            <a:r>
              <a:rPr lang="en-US" sz="2000">
                <a:solidFill>
                  <a:srgbClr val="0033CC"/>
                </a:solidFill>
                <a:latin typeface="Comic Sans MS" pitchFamily="66" charset="0"/>
              </a:rPr>
              <a:t>Depth:</a:t>
            </a:r>
            <a:r>
              <a:rPr lang="en-US" sz="2000">
                <a:latin typeface="Comic Sans MS" pitchFamily="66" charset="0"/>
              </a:rPr>
              <a:t> The maximum No. of jobs required at any time.</a:t>
            </a:r>
            <a:r>
              <a:rPr lang="en-US"/>
              <a:t>   </a:t>
            </a:r>
          </a:p>
        </p:txBody>
      </p:sp>
      <p:sp>
        <p:nvSpPr>
          <p:cNvPr id="21511" name="Text Box 4"/>
          <p:cNvSpPr txBox="1">
            <a:spLocks noChangeArrowheads="1"/>
          </p:cNvSpPr>
          <p:nvPr/>
        </p:nvSpPr>
        <p:spPr bwMode="auto">
          <a:xfrm>
            <a:off x="8335963" y="4652963"/>
            <a:ext cx="11525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Depth:3</a:t>
            </a:r>
          </a:p>
        </p:txBody>
      </p:sp>
      <p:sp>
        <p:nvSpPr>
          <p:cNvPr id="21512" name="Rectangle 5"/>
          <p:cNvSpPr>
            <a:spLocks noChangeArrowheads="1"/>
          </p:cNvSpPr>
          <p:nvPr/>
        </p:nvSpPr>
        <p:spPr bwMode="auto">
          <a:xfrm>
            <a:off x="558800" y="260350"/>
            <a:ext cx="9001125" cy="3384550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1523" name="Text Box 19"/>
          <p:cNvSpPr txBox="1">
            <a:spLocks noChangeArrowheads="1"/>
          </p:cNvSpPr>
          <p:nvPr/>
        </p:nvSpPr>
        <p:spPr bwMode="auto">
          <a:xfrm>
            <a:off x="1422400" y="1125538"/>
            <a:ext cx="6265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-10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-10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-106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-106" charset="0"/>
              </a:defRPr>
            </a:lvl9pPr>
          </a:lstStyle>
          <a:p>
            <a:r>
              <a:rPr lang="en-US" b="1" i="1">
                <a:latin typeface="Comic Sans MS" pitchFamily="66" charset="0"/>
              </a:rPr>
              <a:t>Greedy Algorithm: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38300" y="3213100"/>
            <a:ext cx="1225550" cy="366713"/>
            <a:chOff x="1638300" y="3213100"/>
            <a:chExt cx="1225550" cy="366713"/>
          </a:xfrm>
        </p:grpSpPr>
        <p:sp>
          <p:nvSpPr>
            <p:cNvPr id="21515" name="Line 8"/>
            <p:cNvSpPr>
              <a:spLocks noChangeShapeType="1"/>
            </p:cNvSpPr>
            <p:nvPr/>
          </p:nvSpPr>
          <p:spPr bwMode="auto">
            <a:xfrm>
              <a:off x="1638300" y="3429000"/>
              <a:ext cx="1225550" cy="0"/>
            </a:xfrm>
            <a:prstGeom prst="line">
              <a:avLst/>
            </a:prstGeom>
            <a:noFill/>
            <a:ln w="203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24" name="Text Box 20"/>
            <p:cNvSpPr txBox="1">
              <a:spLocks noChangeArrowheads="1"/>
            </p:cNvSpPr>
            <p:nvPr/>
          </p:nvSpPr>
          <p:spPr bwMode="auto">
            <a:xfrm>
              <a:off x="1855788" y="3213100"/>
              <a:ext cx="287337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800" dirty="0"/>
                <a:t>a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638300" y="2420938"/>
            <a:ext cx="1225550" cy="366712"/>
            <a:chOff x="1638300" y="2420938"/>
            <a:chExt cx="1225550" cy="366712"/>
          </a:xfrm>
        </p:grpSpPr>
        <p:sp>
          <p:nvSpPr>
            <p:cNvPr id="21513" name="Line 6"/>
            <p:cNvSpPr>
              <a:spLocks noChangeShapeType="1"/>
            </p:cNvSpPr>
            <p:nvPr/>
          </p:nvSpPr>
          <p:spPr bwMode="auto">
            <a:xfrm>
              <a:off x="1638300" y="2636838"/>
              <a:ext cx="1225550" cy="0"/>
            </a:xfrm>
            <a:prstGeom prst="line">
              <a:avLst/>
            </a:prstGeom>
            <a:noFill/>
            <a:ln w="203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25" name="Text Box 21"/>
            <p:cNvSpPr txBox="1">
              <a:spLocks noChangeArrowheads="1"/>
            </p:cNvSpPr>
            <p:nvPr/>
          </p:nvSpPr>
          <p:spPr bwMode="auto">
            <a:xfrm>
              <a:off x="1998663" y="2420938"/>
              <a:ext cx="2889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800" dirty="0"/>
                <a:t>c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638300" y="2781300"/>
            <a:ext cx="2808288" cy="336550"/>
            <a:chOff x="1638300" y="2781300"/>
            <a:chExt cx="2808288" cy="336550"/>
          </a:xfrm>
        </p:grpSpPr>
        <p:sp>
          <p:nvSpPr>
            <p:cNvPr id="21514" name="Line 7"/>
            <p:cNvSpPr>
              <a:spLocks noChangeShapeType="1"/>
            </p:cNvSpPr>
            <p:nvPr/>
          </p:nvSpPr>
          <p:spPr bwMode="auto">
            <a:xfrm>
              <a:off x="1638300" y="2997200"/>
              <a:ext cx="2808288" cy="0"/>
            </a:xfrm>
            <a:prstGeom prst="line">
              <a:avLst/>
            </a:prstGeom>
            <a:noFill/>
            <a:ln w="203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26" name="Text Box 22"/>
            <p:cNvSpPr txBox="1">
              <a:spLocks noChangeArrowheads="1"/>
            </p:cNvSpPr>
            <p:nvPr/>
          </p:nvSpPr>
          <p:spPr bwMode="auto">
            <a:xfrm>
              <a:off x="2719388" y="2781300"/>
              <a:ext cx="4318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600" b="1" dirty="0"/>
                <a:t>b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222625" y="2420938"/>
            <a:ext cx="1223963" cy="366712"/>
            <a:chOff x="3222625" y="2420938"/>
            <a:chExt cx="1223963" cy="366712"/>
          </a:xfrm>
        </p:grpSpPr>
        <p:sp>
          <p:nvSpPr>
            <p:cNvPr id="21516" name="Line 9"/>
            <p:cNvSpPr>
              <a:spLocks noChangeShapeType="1"/>
            </p:cNvSpPr>
            <p:nvPr/>
          </p:nvSpPr>
          <p:spPr bwMode="auto">
            <a:xfrm>
              <a:off x="3222625" y="2636838"/>
              <a:ext cx="1223963" cy="0"/>
            </a:xfrm>
            <a:prstGeom prst="line">
              <a:avLst/>
            </a:prstGeom>
            <a:noFill/>
            <a:ln w="203200">
              <a:solidFill>
                <a:srgbClr val="FF66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27" name="Text Box 23"/>
            <p:cNvSpPr txBox="1">
              <a:spLocks noChangeArrowheads="1"/>
            </p:cNvSpPr>
            <p:nvPr/>
          </p:nvSpPr>
          <p:spPr bwMode="auto">
            <a:xfrm>
              <a:off x="3511550" y="2420938"/>
              <a:ext cx="4318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800" dirty="0"/>
                <a:t>d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222625" y="3213100"/>
            <a:ext cx="2305050" cy="366713"/>
            <a:chOff x="3222625" y="3213100"/>
            <a:chExt cx="2305050" cy="366713"/>
          </a:xfrm>
        </p:grpSpPr>
        <p:sp>
          <p:nvSpPr>
            <p:cNvPr id="21517" name="Line 10"/>
            <p:cNvSpPr>
              <a:spLocks noChangeShapeType="1"/>
            </p:cNvSpPr>
            <p:nvPr/>
          </p:nvSpPr>
          <p:spPr bwMode="auto">
            <a:xfrm>
              <a:off x="3222625" y="3429000"/>
              <a:ext cx="2305050" cy="0"/>
            </a:xfrm>
            <a:prstGeom prst="line">
              <a:avLst/>
            </a:prstGeom>
            <a:noFill/>
            <a:ln w="2032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28" name="Text Box 24"/>
            <p:cNvSpPr txBox="1">
              <a:spLocks noChangeArrowheads="1"/>
            </p:cNvSpPr>
            <p:nvPr/>
          </p:nvSpPr>
          <p:spPr bwMode="auto">
            <a:xfrm>
              <a:off x="4087813" y="3213100"/>
              <a:ext cx="431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800" dirty="0"/>
                <a:t>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735513" y="2420938"/>
            <a:ext cx="1152525" cy="366712"/>
            <a:chOff x="4735513" y="2420938"/>
            <a:chExt cx="1152525" cy="366712"/>
          </a:xfrm>
        </p:grpSpPr>
        <p:sp>
          <p:nvSpPr>
            <p:cNvPr id="21518" name="Line 13"/>
            <p:cNvSpPr>
              <a:spLocks noChangeShapeType="1"/>
            </p:cNvSpPr>
            <p:nvPr/>
          </p:nvSpPr>
          <p:spPr bwMode="auto">
            <a:xfrm>
              <a:off x="4735513" y="2636838"/>
              <a:ext cx="1152525" cy="0"/>
            </a:xfrm>
            <a:prstGeom prst="line">
              <a:avLst/>
            </a:prstGeom>
            <a:noFill/>
            <a:ln w="2032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29" name="Text Box 25"/>
            <p:cNvSpPr txBox="1">
              <a:spLocks noChangeArrowheads="1"/>
            </p:cNvSpPr>
            <p:nvPr/>
          </p:nvSpPr>
          <p:spPr bwMode="auto">
            <a:xfrm>
              <a:off x="5095875" y="2420938"/>
              <a:ext cx="4318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800" dirty="0"/>
                <a:t>g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35513" y="2852738"/>
            <a:ext cx="1152525" cy="336550"/>
            <a:chOff x="4735513" y="2852738"/>
            <a:chExt cx="1152525" cy="336550"/>
          </a:xfrm>
        </p:grpSpPr>
        <p:sp>
          <p:nvSpPr>
            <p:cNvPr id="21519" name="Line 14"/>
            <p:cNvSpPr>
              <a:spLocks noChangeShapeType="1"/>
            </p:cNvSpPr>
            <p:nvPr/>
          </p:nvSpPr>
          <p:spPr bwMode="auto">
            <a:xfrm>
              <a:off x="4735513" y="2997200"/>
              <a:ext cx="1152525" cy="0"/>
            </a:xfrm>
            <a:prstGeom prst="line">
              <a:avLst/>
            </a:prstGeom>
            <a:noFill/>
            <a:ln w="203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30" name="Text Box 26"/>
            <p:cNvSpPr txBox="1">
              <a:spLocks noChangeArrowheads="1"/>
            </p:cNvSpPr>
            <p:nvPr/>
          </p:nvSpPr>
          <p:spPr bwMode="auto">
            <a:xfrm>
              <a:off x="5167313" y="2852738"/>
              <a:ext cx="3603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600" b="1" dirty="0"/>
                <a:t>f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391275" y="2420938"/>
            <a:ext cx="1152525" cy="336550"/>
            <a:chOff x="6391275" y="2420938"/>
            <a:chExt cx="1152525" cy="336550"/>
          </a:xfrm>
        </p:grpSpPr>
        <p:sp>
          <p:nvSpPr>
            <p:cNvPr id="21521" name="Line 16"/>
            <p:cNvSpPr>
              <a:spLocks noChangeShapeType="1"/>
            </p:cNvSpPr>
            <p:nvPr/>
          </p:nvSpPr>
          <p:spPr bwMode="auto">
            <a:xfrm>
              <a:off x="6391275" y="2636838"/>
              <a:ext cx="1152525" cy="0"/>
            </a:xfrm>
            <a:prstGeom prst="line">
              <a:avLst/>
            </a:prstGeom>
            <a:noFill/>
            <a:ln w="2032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31" name="Text Box 27"/>
            <p:cNvSpPr txBox="1">
              <a:spLocks noChangeArrowheads="1"/>
            </p:cNvSpPr>
            <p:nvPr/>
          </p:nvSpPr>
          <p:spPr bwMode="auto">
            <a:xfrm>
              <a:off x="6751638" y="2420938"/>
              <a:ext cx="3603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600" b="1" dirty="0"/>
                <a:t>j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19838" y="2852738"/>
            <a:ext cx="1152525" cy="336550"/>
            <a:chOff x="6319838" y="2852738"/>
            <a:chExt cx="1152525" cy="336550"/>
          </a:xfrm>
        </p:grpSpPr>
        <p:sp>
          <p:nvSpPr>
            <p:cNvPr id="21522" name="Line 17"/>
            <p:cNvSpPr>
              <a:spLocks noChangeShapeType="1"/>
            </p:cNvSpPr>
            <p:nvPr/>
          </p:nvSpPr>
          <p:spPr bwMode="auto">
            <a:xfrm>
              <a:off x="6319838" y="2997200"/>
              <a:ext cx="1152525" cy="0"/>
            </a:xfrm>
            <a:prstGeom prst="line">
              <a:avLst/>
            </a:prstGeom>
            <a:noFill/>
            <a:ln w="203200">
              <a:solidFill>
                <a:srgbClr val="FF66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32" name="Text Box 28"/>
            <p:cNvSpPr txBox="1">
              <a:spLocks noChangeArrowheads="1"/>
            </p:cNvSpPr>
            <p:nvPr/>
          </p:nvSpPr>
          <p:spPr bwMode="auto">
            <a:xfrm>
              <a:off x="6823075" y="2852738"/>
              <a:ext cx="2889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600" b="1" dirty="0" err="1"/>
                <a:t>i</a:t>
              </a:r>
              <a:endParaRPr lang="en-US" sz="16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599113" y="3213100"/>
            <a:ext cx="1944687" cy="366713"/>
            <a:chOff x="5599113" y="3213100"/>
            <a:chExt cx="1944687" cy="366713"/>
          </a:xfrm>
        </p:grpSpPr>
        <p:sp>
          <p:nvSpPr>
            <p:cNvPr id="21520" name="Line 15"/>
            <p:cNvSpPr>
              <a:spLocks noChangeShapeType="1"/>
            </p:cNvSpPr>
            <p:nvPr/>
          </p:nvSpPr>
          <p:spPr bwMode="auto">
            <a:xfrm>
              <a:off x="5599113" y="3429000"/>
              <a:ext cx="1944687" cy="0"/>
            </a:xfrm>
            <a:prstGeom prst="line">
              <a:avLst/>
            </a:prstGeom>
            <a:noFill/>
            <a:ln w="203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1533" name="Text Box 29"/>
            <p:cNvSpPr txBox="1">
              <a:spLocks noChangeArrowheads="1"/>
            </p:cNvSpPr>
            <p:nvPr/>
          </p:nvSpPr>
          <p:spPr bwMode="auto">
            <a:xfrm>
              <a:off x="6464300" y="3213100"/>
              <a:ext cx="358775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-106" charset="0"/>
                </a:defRPr>
              </a:lvl9pPr>
            </a:lstStyle>
            <a:p>
              <a:r>
                <a:rPr lang="en-US" sz="1800" dirty="0"/>
                <a:t>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8A576-8682-4CE2-971D-23306F2FC2EC}" type="slidenum">
              <a:rPr lang="en-US"/>
              <a:pPr/>
              <a:t>28</a:t>
            </a:fld>
            <a:endParaRPr lang="en-US" sz="1400"/>
          </a:p>
        </p:txBody>
      </p:sp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95141" y="-99392"/>
            <a:ext cx="8912543" cy="1143000"/>
          </a:xfrm>
        </p:spPr>
        <p:txBody>
          <a:bodyPr>
            <a:normAutofit/>
          </a:bodyPr>
          <a:lstStyle/>
          <a:p>
            <a:r>
              <a:rPr lang="en-US" sz="3200" dirty="0"/>
              <a:t>Interval Partitioning:  Greedy Analysis</a:t>
            </a:r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908" y="692696"/>
            <a:ext cx="8910252" cy="5631904"/>
          </a:xfrm>
        </p:spPr>
        <p:txBody>
          <a:bodyPr>
            <a:noAutofit/>
          </a:bodyPr>
          <a:lstStyle/>
          <a:p>
            <a:r>
              <a:rPr lang="en-US" sz="2400" b="1" dirty="0"/>
              <a:t>Observation</a:t>
            </a:r>
            <a:r>
              <a:rPr lang="en-US" sz="2400" dirty="0"/>
              <a:t>.  </a:t>
            </a:r>
            <a:r>
              <a:rPr lang="en-US" sz="2400" dirty="0">
                <a:solidFill>
                  <a:schemeClr val="tx1"/>
                </a:solidFill>
              </a:rPr>
              <a:t>Greedy algorithm never schedules two incompatible lectures in the same classroom (</a:t>
            </a:r>
            <a:r>
              <a:rPr lang="en-US" sz="2400" dirty="0">
                <a:solidFill>
                  <a:srgbClr val="FF0000"/>
                </a:solidFill>
              </a:rPr>
              <a:t>its solution is always feasible</a:t>
            </a:r>
            <a:r>
              <a:rPr lang="en-US" sz="2400" dirty="0">
                <a:solidFill>
                  <a:schemeClr val="tx1"/>
                </a:solidFill>
              </a:rPr>
              <a:t>).</a:t>
            </a:r>
            <a:endParaRPr lang="en-US" sz="2400" dirty="0"/>
          </a:p>
          <a:p>
            <a:r>
              <a:rPr lang="en-US" sz="2400" b="1" dirty="0"/>
              <a:t>Theorem</a:t>
            </a:r>
            <a:r>
              <a:rPr lang="en-US" sz="2400" dirty="0"/>
              <a:t>.  </a:t>
            </a:r>
            <a:r>
              <a:rPr lang="en-US" sz="2400" dirty="0">
                <a:solidFill>
                  <a:schemeClr val="tx1"/>
                </a:solidFill>
              </a:rPr>
              <a:t>Greedy algorithm is optimal.</a:t>
            </a:r>
          </a:p>
          <a:p>
            <a:r>
              <a:rPr lang="en-US" sz="2400" dirty="0"/>
              <a:t>Pf.  </a:t>
            </a:r>
          </a:p>
          <a:p>
            <a:pPr lvl="1"/>
            <a:r>
              <a:rPr lang="en-US" sz="2400" dirty="0"/>
              <a:t>Let d = number of classrooms that the greedy algorithm allocates.</a:t>
            </a:r>
          </a:p>
          <a:p>
            <a:pPr lvl="1"/>
            <a:r>
              <a:rPr lang="en-US" sz="2400" dirty="0"/>
              <a:t>Classroom d is opened because we needed to schedule a job, say j, that is incompatible with all d-1 other classrooms.</a:t>
            </a:r>
          </a:p>
          <a:p>
            <a:pPr lvl="1"/>
            <a:r>
              <a:rPr lang="en-US" sz="2400" dirty="0"/>
              <a:t>Since we sorted by start time, all these incompatibilities are caused by lectures that start no later than </a:t>
            </a:r>
            <a:r>
              <a:rPr lang="en-US" sz="2400" dirty="0" err="1"/>
              <a:t>s</a:t>
            </a:r>
            <a:r>
              <a:rPr lang="en-US" sz="2400" baseline="-25000" dirty="0" err="1"/>
              <a:t>j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Thus, we have d lectures overlapping at time </a:t>
            </a:r>
            <a:r>
              <a:rPr lang="en-US" sz="2400" dirty="0" err="1"/>
              <a:t>s</a:t>
            </a:r>
            <a:r>
              <a:rPr lang="en-US" sz="2400" baseline="-25000" dirty="0" err="1"/>
              <a:t>j</a:t>
            </a:r>
            <a:r>
              <a:rPr lang="en-US" sz="2400" dirty="0"/>
              <a:t> .</a:t>
            </a:r>
          </a:p>
          <a:p>
            <a:pPr lvl="1"/>
            <a:r>
              <a:rPr lang="en-US" sz="2400" dirty="0" err="1"/>
              <a:t>d</a:t>
            </a:r>
            <a:r>
              <a:rPr lang="en-US" sz="2400" dirty="0" err="1">
                <a:sym typeface="Symbol" panose="05050102010706020507" pitchFamily="18" charset="2"/>
              </a:rPr>
              <a:t>depth</a:t>
            </a:r>
            <a:endParaRPr lang="en-US" sz="2400" dirty="0"/>
          </a:p>
          <a:p>
            <a:pPr lvl="1"/>
            <a:r>
              <a:rPr lang="en-US" sz="2400" dirty="0"/>
              <a:t>Key observation  </a:t>
            </a:r>
            <a:r>
              <a:rPr lang="en-US" sz="2400" dirty="0">
                <a:sym typeface="Symbol" pitchFamily="18" charset="2"/>
              </a:rPr>
              <a:t>  </a:t>
            </a:r>
            <a:r>
              <a:rPr lang="en-US" sz="2400" dirty="0"/>
              <a:t>all schedules need to use </a:t>
            </a:r>
            <a:r>
              <a:rPr lang="en-US" sz="2400" dirty="0">
                <a:sym typeface="Symbol" pitchFamily="18" charset="2"/>
              </a:rPr>
              <a:t></a:t>
            </a:r>
            <a:r>
              <a:rPr lang="en-US" sz="2400" dirty="0"/>
              <a:t> depth classrooms.  </a:t>
            </a:r>
            <a:endParaRPr lang="en-US" sz="24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26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D8CE0-BB1A-4E3C-A7C9-4416DDAF105B}" type="slidenum">
              <a:rPr lang="en-US"/>
              <a:pPr/>
              <a:t>29</a:t>
            </a:fld>
            <a:endParaRPr lang="en-US" sz="1400"/>
          </a:p>
        </p:txBody>
      </p:sp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Greedy Analysis Strategies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b="1" dirty="0"/>
              <a:t>Exchange argument</a:t>
            </a:r>
            <a:r>
              <a:rPr lang="en-US" dirty="0"/>
              <a:t>.  </a:t>
            </a:r>
            <a:r>
              <a:rPr lang="en-US" dirty="0">
                <a:solidFill>
                  <a:schemeClr val="tx1"/>
                </a:solidFill>
              </a:rPr>
              <a:t>Gradually transform any solution to the one found by the greedy algorithm without hurting its quality.</a:t>
            </a:r>
          </a:p>
          <a:p>
            <a:endParaRPr lang="en-US" dirty="0"/>
          </a:p>
          <a:p>
            <a:r>
              <a:rPr lang="en-US" b="1" dirty="0"/>
              <a:t>Structural</a:t>
            </a:r>
            <a:r>
              <a:rPr lang="en-US" dirty="0"/>
              <a:t>.  </a:t>
            </a:r>
            <a:r>
              <a:rPr lang="en-US" dirty="0">
                <a:solidFill>
                  <a:schemeClr val="tx1"/>
                </a:solidFill>
              </a:rPr>
              <a:t>Discover a simple "structural" bound asserting that every possible solution must have a certain value. Then show that your algorithm always achieves this bound.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541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AAAAAA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AAAAAA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23015</TotalTime>
  <Pages>9</Pages>
  <Words>1900</Words>
  <PresentationFormat>Custom</PresentationFormat>
  <Paragraphs>636</Paragraphs>
  <Slides>29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PMingLiU</vt:lpstr>
      <vt:lpstr>SimSun</vt:lpstr>
      <vt:lpstr>Arial</vt:lpstr>
      <vt:lpstr>Calibri</vt:lpstr>
      <vt:lpstr>Comic Sans MS</vt:lpstr>
      <vt:lpstr>Courier New</vt:lpstr>
      <vt:lpstr>Symbol</vt:lpstr>
      <vt:lpstr>Times New Roman</vt:lpstr>
      <vt:lpstr>Office Theme</vt:lpstr>
      <vt:lpstr>Week 2: Greedy Algorithms</vt:lpstr>
      <vt:lpstr>Greedy Algorithm </vt:lpstr>
      <vt:lpstr>Interval Scheduling</vt:lpstr>
      <vt:lpstr>Interval Scheduling</vt:lpstr>
      <vt:lpstr>Ideas for Interval Scheduling</vt:lpstr>
      <vt:lpstr>Rules That Don’t Work</vt:lpstr>
      <vt:lpstr>Rules That Don’t Work</vt:lpstr>
      <vt:lpstr>Rules That Don’t Work</vt:lpstr>
      <vt:lpstr>Example:  sort based on finish time</vt:lpstr>
      <vt:lpstr>Interval Scheduling:  Greedy Algorithm</vt:lpstr>
      <vt:lpstr>How to Prove Optimality</vt:lpstr>
      <vt:lpstr>Interval Scheduling: Analysis</vt:lpstr>
      <vt:lpstr>Interval Scheduling:  Analysis</vt:lpstr>
      <vt:lpstr>Interval Scheduling</vt:lpstr>
      <vt:lpstr>Interval Scheduling</vt:lpstr>
      <vt:lpstr>Interval Scheduling</vt:lpstr>
      <vt:lpstr>Interval Scheduling</vt:lpstr>
      <vt:lpstr>Interval Scheduling</vt:lpstr>
      <vt:lpstr>Interval Scheduling</vt:lpstr>
      <vt:lpstr>Interval Scheduling</vt:lpstr>
      <vt:lpstr>Interval Scheduling</vt:lpstr>
      <vt:lpstr>Interval Partitioning</vt:lpstr>
      <vt:lpstr>Interval Partitioning</vt:lpstr>
      <vt:lpstr>Interval Partitioning</vt:lpstr>
      <vt:lpstr>Interval Partitioning:  Lower Bound on Optimal Solution</vt:lpstr>
      <vt:lpstr>Interval Partitioning:  Greedy Algorithm</vt:lpstr>
      <vt:lpstr>PowerPoint Presentation</vt:lpstr>
      <vt:lpstr>Interval Partitioning:  Greedy Analysis</vt:lpstr>
      <vt:lpstr>Greedy Analysis Strategies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2017-09-11T03:53:20Z</cp:lastPrinted>
  <dcterms:created xsi:type="dcterms:W3CDTF">1996-09-03T20:45:46Z</dcterms:created>
  <dcterms:modified xsi:type="dcterms:W3CDTF">2019-09-12T12:18:16Z</dcterms:modified>
</cp:coreProperties>
</file>