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323" r:id="rId3"/>
    <p:sldId id="341" r:id="rId4"/>
    <p:sldId id="342" r:id="rId5"/>
    <p:sldId id="343" r:id="rId6"/>
    <p:sldId id="344" r:id="rId7"/>
    <p:sldId id="345" r:id="rId8"/>
    <p:sldId id="346" r:id="rId9"/>
    <p:sldId id="347" r:id="rId10"/>
    <p:sldId id="348" r:id="rId11"/>
    <p:sldId id="349" r:id="rId12"/>
    <p:sldId id="350" r:id="rId13"/>
    <p:sldId id="351" r:id="rId14"/>
    <p:sldId id="352" r:id="rId15"/>
    <p:sldId id="353" r:id="rId16"/>
    <p:sldId id="355" r:id="rId17"/>
    <p:sldId id="356" r:id="rId18"/>
    <p:sldId id="358" r:id="rId19"/>
    <p:sldId id="359" r:id="rId20"/>
    <p:sldId id="360" r:id="rId21"/>
    <p:sldId id="361" r:id="rId22"/>
    <p:sldId id="375" r:id="rId23"/>
    <p:sldId id="362" r:id="rId24"/>
    <p:sldId id="363" r:id="rId25"/>
    <p:sldId id="364" r:id="rId26"/>
    <p:sldId id="369" r:id="rId27"/>
    <p:sldId id="370" r:id="rId28"/>
    <p:sldId id="371" r:id="rId29"/>
    <p:sldId id="372" r:id="rId30"/>
    <p:sldId id="373" r:id="rId31"/>
    <p:sldId id="374" r:id="rId32"/>
    <p:sldId id="340" r:id="rId33"/>
    <p:sldId id="365" r:id="rId34"/>
    <p:sldId id="366" r:id="rId35"/>
    <p:sldId id="367" r:id="rId36"/>
    <p:sldId id="368" r:id="rId37"/>
    <p:sldId id="354" r:id="rId38"/>
    <p:sldId id="357" r:id="rId39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59" d="100"/>
          <a:sy n="159" d="100"/>
        </p:scale>
        <p:origin x="2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indam BASU" userId="e44240ce-abb5-476a-bff8-f15d6aa47beb" providerId="ADAL" clId="{E7C927C8-61FD-4548-90D2-B7A6CD3D795C}"/>
    <pc:docChg chg="modSld">
      <pc:chgData name="Arindam BASU" userId="e44240ce-abb5-476a-bff8-f15d6aa47beb" providerId="ADAL" clId="{E7C927C8-61FD-4548-90D2-B7A6CD3D795C}" dt="2025-03-27T03:28:20.632" v="185"/>
      <pc:docMkLst>
        <pc:docMk/>
      </pc:docMkLst>
      <pc:sldChg chg="addSp modSp">
        <pc:chgData name="Arindam BASU" userId="e44240ce-abb5-476a-bff8-f15d6aa47beb" providerId="ADAL" clId="{E7C927C8-61FD-4548-90D2-B7A6CD3D795C}" dt="2025-03-20T07:37:31.394" v="58" actId="20577"/>
        <pc:sldMkLst>
          <pc:docMk/>
          <pc:sldMk cId="1206181518" sldId="352"/>
        </pc:sldMkLst>
        <pc:spChg chg="add mod">
          <ac:chgData name="Arindam BASU" userId="e44240ce-abb5-476a-bff8-f15d6aa47beb" providerId="ADAL" clId="{E7C927C8-61FD-4548-90D2-B7A6CD3D795C}" dt="2025-03-20T07:37:31.394" v="58" actId="20577"/>
          <ac:spMkLst>
            <pc:docMk/>
            <pc:sldMk cId="1206181518" sldId="352"/>
            <ac:spMk id="3" creationId="{4BFA0445-C587-41BA-BF44-D5995528525A}"/>
          </ac:spMkLst>
        </pc:spChg>
      </pc:sldChg>
      <pc:sldChg chg="addSp modSp">
        <pc:chgData name="Arindam BASU" userId="e44240ce-abb5-476a-bff8-f15d6aa47beb" providerId="ADAL" clId="{E7C927C8-61FD-4548-90D2-B7A6CD3D795C}" dt="2025-03-27T03:24:57.985" v="183" actId="207"/>
        <pc:sldMkLst>
          <pc:docMk/>
          <pc:sldMk cId="1907850858" sldId="353"/>
        </pc:sldMkLst>
        <pc:spChg chg="add mod">
          <ac:chgData name="Arindam BASU" userId="e44240ce-abb5-476a-bff8-f15d6aa47beb" providerId="ADAL" clId="{E7C927C8-61FD-4548-90D2-B7A6CD3D795C}" dt="2025-03-27T03:18:41.221" v="179"/>
          <ac:spMkLst>
            <pc:docMk/>
            <pc:sldMk cId="1907850858" sldId="353"/>
            <ac:spMk id="3" creationId="{17F5AA60-7388-42EE-ABE3-8BDF3B464CBF}"/>
          </ac:spMkLst>
        </pc:spChg>
        <pc:spChg chg="add">
          <ac:chgData name="Arindam BASU" userId="e44240ce-abb5-476a-bff8-f15d6aa47beb" providerId="ADAL" clId="{E7C927C8-61FD-4548-90D2-B7A6CD3D795C}" dt="2025-03-27T03:18:51.545" v="180"/>
          <ac:spMkLst>
            <pc:docMk/>
            <pc:sldMk cId="1907850858" sldId="353"/>
            <ac:spMk id="5" creationId="{E70F86D9-B96D-41E8-96AB-37228CFE3B8A}"/>
          </ac:spMkLst>
        </pc:spChg>
        <pc:spChg chg="add mod">
          <ac:chgData name="Arindam BASU" userId="e44240ce-abb5-476a-bff8-f15d6aa47beb" providerId="ADAL" clId="{E7C927C8-61FD-4548-90D2-B7A6CD3D795C}" dt="2025-03-27T03:24:57.985" v="183" actId="207"/>
          <ac:spMkLst>
            <pc:docMk/>
            <pc:sldMk cId="1907850858" sldId="353"/>
            <ac:spMk id="6" creationId="{D1BA28CD-D6BB-4078-967F-438DAA24D8C3}"/>
          </ac:spMkLst>
        </pc:spChg>
      </pc:sldChg>
      <pc:sldChg chg="addSp modSp">
        <pc:chgData name="Arindam BASU" userId="e44240ce-abb5-476a-bff8-f15d6aa47beb" providerId="ADAL" clId="{E7C927C8-61FD-4548-90D2-B7A6CD3D795C}" dt="2025-03-27T03:28:20.632" v="185"/>
        <pc:sldMkLst>
          <pc:docMk/>
          <pc:sldMk cId="1354214782" sldId="356"/>
        </pc:sldMkLst>
        <pc:spChg chg="add">
          <ac:chgData name="Arindam BASU" userId="e44240ce-abb5-476a-bff8-f15d6aa47beb" providerId="ADAL" clId="{E7C927C8-61FD-4548-90D2-B7A6CD3D795C}" dt="2025-03-27T03:24:03.163" v="181"/>
          <ac:spMkLst>
            <pc:docMk/>
            <pc:sldMk cId="1354214782" sldId="356"/>
            <ac:spMk id="4" creationId="{79B23526-42FD-42FA-9930-8389801213D8}"/>
          </ac:spMkLst>
        </pc:spChg>
        <pc:spChg chg="add">
          <ac:chgData name="Arindam BASU" userId="e44240ce-abb5-476a-bff8-f15d6aa47beb" providerId="ADAL" clId="{E7C927C8-61FD-4548-90D2-B7A6CD3D795C}" dt="2025-03-27T03:24:03.163" v="181"/>
          <ac:spMkLst>
            <pc:docMk/>
            <pc:sldMk cId="1354214782" sldId="356"/>
            <ac:spMk id="6" creationId="{3B978C23-33D7-4571-BFA8-43D682D540A4}"/>
          </ac:spMkLst>
        </pc:spChg>
        <pc:spChg chg="add mod">
          <ac:chgData name="Arindam BASU" userId="e44240ce-abb5-476a-bff8-f15d6aa47beb" providerId="ADAL" clId="{E7C927C8-61FD-4548-90D2-B7A6CD3D795C}" dt="2025-03-27T03:28:20.632" v="185"/>
          <ac:spMkLst>
            <pc:docMk/>
            <pc:sldMk cId="1354214782" sldId="356"/>
            <ac:spMk id="7" creationId="{CFBE1B42-33B5-41EB-B09C-0D716AB994F6}"/>
          </ac:spMkLst>
        </pc:spChg>
      </pc:sldChg>
      <pc:sldChg chg="addSp modSp">
        <pc:chgData name="Arindam BASU" userId="e44240ce-abb5-476a-bff8-f15d6aa47beb" providerId="ADAL" clId="{E7C927C8-61FD-4548-90D2-B7A6CD3D795C}" dt="2025-03-20T07:44:03.931" v="175" actId="14100"/>
        <pc:sldMkLst>
          <pc:docMk/>
          <pc:sldMk cId="3779246779" sldId="358"/>
        </pc:sldMkLst>
        <pc:spChg chg="add mod">
          <ac:chgData name="Arindam BASU" userId="e44240ce-abb5-476a-bff8-f15d6aa47beb" providerId="ADAL" clId="{E7C927C8-61FD-4548-90D2-B7A6CD3D795C}" dt="2025-03-20T07:41:11.393" v="83" actId="20577"/>
          <ac:spMkLst>
            <pc:docMk/>
            <pc:sldMk cId="3779246779" sldId="358"/>
            <ac:spMk id="3" creationId="{AA57C519-E5C7-430A-B13F-71B410443530}"/>
          </ac:spMkLst>
        </pc:spChg>
        <pc:spChg chg="add mod">
          <ac:chgData name="Arindam BASU" userId="e44240ce-abb5-476a-bff8-f15d6aa47beb" providerId="ADAL" clId="{E7C927C8-61FD-4548-90D2-B7A6CD3D795C}" dt="2025-03-20T07:43:35.346" v="114" actId="1076"/>
          <ac:spMkLst>
            <pc:docMk/>
            <pc:sldMk cId="3779246779" sldId="358"/>
            <ac:spMk id="5" creationId="{459D950C-53D4-410C-B280-D376762A2270}"/>
          </ac:spMkLst>
        </pc:spChg>
        <pc:spChg chg="add mod">
          <ac:chgData name="Arindam BASU" userId="e44240ce-abb5-476a-bff8-f15d6aa47beb" providerId="ADAL" clId="{E7C927C8-61FD-4548-90D2-B7A6CD3D795C}" dt="2025-03-20T07:44:03.931" v="175" actId="14100"/>
          <ac:spMkLst>
            <pc:docMk/>
            <pc:sldMk cId="3779246779" sldId="358"/>
            <ac:spMk id="6" creationId="{1E4CB5AB-D66A-4F63-A4E2-3B56742C0616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DAEDF-935B-4885-8B2B-5BE87261A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0E9ED62-50DE-4303-B863-93DA69B64F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F7F9C8-863A-48D4-8D68-FC417DAA2A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27-Mar-25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6F271A-A251-49AC-8994-49EFB5CB9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A202BF-1E53-4974-8219-CA73DF7AE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38956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E8C61-4E3D-4729-B063-FB2F47EE6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6E131-C28D-4DB3-842B-323D13ED0E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FEDC75-6BBB-4237-8BDC-C0817A2E9E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27-Mar-25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F3CC7C-4D4D-47D7-94C4-26F6FBA07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FAEC4-FD59-4AE0-A1EC-2AB44FF854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377B78-019F-7678-0228-F8919C59504E}"/>
              </a:ext>
            </a:extLst>
          </p:cNvPr>
          <p:cNvCxnSpPr/>
          <p:nvPr userDrawn="1"/>
        </p:nvCxnSpPr>
        <p:spPr>
          <a:xfrm>
            <a:off x="159026" y="1524000"/>
            <a:ext cx="11767931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EBB8D71C-4DCE-4FBD-AE42-06E3BCBA2DD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6256080"/>
            <a:ext cx="992777" cy="60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45653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BB5C3-5088-48E4-BC2F-04761501C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B32E0C-B40F-4950-AE97-5C9C879EE92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5F705C-D17A-440F-9A41-95AF9ACC7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27-Mar-25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9E2B69-E165-4811-B5D6-8791326F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31D41-2FD9-4728-B9BC-5C420695E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088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6C758-3B35-4D4F-823C-A073A2314C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82B558-2C4E-40A2-9811-19983A7F9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7C8FC5-D125-4879-9617-47C76FB489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580B507-6898-474A-9133-1BD88139F8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27-Mar-25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B0CAD4-9825-470E-81CA-27ECE7A9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B2CED-894B-42FF-9477-F19C26CBB0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5289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2844FB-718A-4610-82E8-A264A6490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E164C2-ACD1-45AA-A0A1-901D1C5B1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39F8E5A-1E37-421C-A584-AD17B2B794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7A5452-7BBF-446F-9FD7-DFD079757F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2327770-8194-4220-879B-98995152A7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94F6649-F8D3-41CF-8FBC-9D52F1D066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27-Mar-25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E2A64C5-F64F-4686-8159-F3BC7E7247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7822A0-73C6-4796-88CC-E6FF805BA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703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1072A0-CAD3-4B04-BC5A-7FE9F05B8B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F40B69-E3F8-4EF7-9A05-E255886423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27-Mar-25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123153-DE49-4B0F-A959-453E62ED60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477E4E0-03FD-4BCC-8E4C-88B78C34A6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2225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308C56-E4C4-467B-BC64-F97379C622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27-Mar-25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37DCBEE-920E-44C6-A93C-EB70C8D46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036707-6C91-4F67-A37B-B0EFBB3A5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859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2B56C-271E-42E6-A6B9-259E0FCCF9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43464-53CF-4AED-B24A-CEC5D17548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DFEF61-1760-4C7C-8FD0-CB710E087B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92E010-DCF5-483C-B7D7-E46742974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27-Mar-25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C391F5-2DB5-4EE0-A52E-5FD145507C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DA26A4C-9B4E-4725-BB0A-2F898488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7634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B0723-0DA9-46EF-A7B0-B2C8F77A5B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37E27F9-D4F1-4E55-AC4F-D4ABDBC9B6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A4421-FC5D-4EA3-A155-5D15B60D04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27D509-1429-4373-BAA8-8CB4B1D4F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27-Mar-25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9FBCE4-67CF-4FF5-811E-5F25356471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E3CA18-B028-442B-B2DF-9253A615B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9461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0AA02-2F46-45AA-9BC4-EA6CE2D2C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1A86DA-7E93-4593-A3F9-6DB3C38EC8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46D5BB-55D9-4794-A33D-6AE152B93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27-Mar-25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16117B-2EE4-4075-ABA0-198425C5CC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7C5E9-7E9A-493A-B0F0-955CF9A54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882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8950BDE-6138-46F1-9C30-7EA526A5C2D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1DF142-00E4-4DF9-9C70-F22043D92C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A54AE-D24C-41FC-9C06-E288D91669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809F8A-87C5-4491-8C55-C40BBAF22785}" type="datetimeFigureOut">
              <a:rPr lang="en-US" smtClean="0"/>
              <a:t>27-Mar-25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279926-BD1F-4998-8CCB-ADB4B6AE24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C827DE7-12A6-4C5B-85D8-03011AED9E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656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3CC7B9-864F-4C8B-A0AA-67FD8CF98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2C487D-8A5C-461E-8A89-81E0E5B4E8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987C42-B342-4374-9B71-316A2B1B1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809F8A-87C5-4491-8C55-C40BBAF22785}" type="datetimeFigureOut">
              <a:rPr lang="en-US" smtClean="0"/>
              <a:t>27-Mar-25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BC19CE-2DCC-40F9-816F-2E12F30C3D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9BEE8B-3B8A-49AF-B14E-73BE540580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525B38-4D38-4704-B127-763D6811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248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0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1.png"/><Relationship Id="rId4" Type="http://schemas.openxmlformats.org/officeDocument/2006/relationships/image" Target="../media/image4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6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48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>
            <a:extLst>
              <a:ext uri="{FF2B5EF4-FFF2-40B4-BE49-F238E27FC236}">
                <a16:creationId xmlns:a16="http://schemas.microsoft.com/office/drawing/2014/main" id="{94E3FAA0-25D2-481C-8712-7356599C141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Department of Electrical Engineering</a:t>
            </a:r>
          </a:p>
          <a:p>
            <a:r>
              <a:rPr lang="en-US" altLang="zh-CN" dirty="0"/>
              <a:t>City University of Hong Kong</a:t>
            </a:r>
          </a:p>
          <a:p>
            <a:r>
              <a:rPr lang="en-US" altLang="zh-CN" dirty="0"/>
              <a:t>Prof. Arindam BASU</a:t>
            </a:r>
            <a:endParaRPr lang="zh-CN" altLang="en-US" dirty="0"/>
          </a:p>
        </p:txBody>
      </p:sp>
      <p:sp>
        <p:nvSpPr>
          <p:cNvPr id="6" name="标题 1">
            <a:extLst>
              <a:ext uri="{FF2B5EF4-FFF2-40B4-BE49-F238E27FC236}">
                <a16:creationId xmlns:a16="http://schemas.microsoft.com/office/drawing/2014/main" id="{FE941A56-3021-6F30-42EC-7A38ADBA35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21633" y="1122363"/>
            <a:ext cx="10018643" cy="1329289"/>
          </a:xfrm>
        </p:spPr>
        <p:txBody>
          <a:bodyPr>
            <a:normAutofit fontScale="90000"/>
          </a:bodyPr>
          <a:lstStyle/>
          <a:p>
            <a:r>
              <a:rPr lang="en-US" altLang="zh-CN" sz="5400" b="1" dirty="0">
                <a:latin typeface="Arial" panose="020B0604020202020204" pitchFamily="34" charset="0"/>
                <a:cs typeface="Arial" panose="020B0604020202020204" pitchFamily="34" charset="0"/>
              </a:rPr>
              <a:t>EE3122: Analogue Circuit Fundamentals</a:t>
            </a:r>
            <a:endParaRPr lang="zh-CN" altLang="en-US" sz="5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标题 1">
            <a:extLst>
              <a:ext uri="{FF2B5EF4-FFF2-40B4-BE49-F238E27FC236}">
                <a16:creationId xmlns:a16="http://schemas.microsoft.com/office/drawing/2014/main" id="{90A0BEE0-2FD6-F9BF-405B-FD666C65EBFF}"/>
              </a:ext>
            </a:extLst>
          </p:cNvPr>
          <p:cNvSpPr txBox="1">
            <a:spLocks/>
          </p:cNvSpPr>
          <p:nvPr/>
        </p:nvSpPr>
        <p:spPr>
          <a:xfrm>
            <a:off x="1524000" y="1122363"/>
            <a:ext cx="9358564" cy="2387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 dirty="0"/>
              <a:t>Frequency Response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88960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ADF97E-BDFE-4AA0-B67C-E64ADEC5E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658" y="1633140"/>
            <a:ext cx="2616448" cy="334191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D6DA6D9-BC3F-4D81-A568-FF7DD7D04A1D}"/>
              </a:ext>
            </a:extLst>
          </p:cNvPr>
          <p:cNvSpPr txBox="1"/>
          <p:nvPr/>
        </p:nvSpPr>
        <p:spPr>
          <a:xfrm>
            <a:off x="126332" y="5179595"/>
            <a:ext cx="25386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Real life signals have different frequencies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5D6CC8-0619-4B5A-A51C-A2AE34DDCC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9731" y="1661914"/>
            <a:ext cx="5268213" cy="334191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19F9C7-62A3-44BA-B8C9-B0EE0C339274}"/>
              </a:ext>
            </a:extLst>
          </p:cNvPr>
          <p:cNvSpPr txBox="1"/>
          <p:nvPr/>
        </p:nvSpPr>
        <p:spPr>
          <a:xfrm>
            <a:off x="4561974" y="5179594"/>
            <a:ext cx="7630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 electronic circuits, what is the limitation for signal frequency?</a:t>
            </a:r>
          </a:p>
        </p:txBody>
      </p:sp>
    </p:spTree>
    <p:extLst>
      <p:ext uri="{BB962C8B-B14F-4D97-AF65-F5344CB8AC3E}">
        <p14:creationId xmlns:p14="http://schemas.microsoft.com/office/powerpoint/2010/main" val="3265321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Motivation: Why study frequency response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1E8FF2E-2630-4AE8-83E2-2BCCE52AD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635" y="1576389"/>
            <a:ext cx="3829802" cy="382433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571FFDA-A272-49D2-BE9D-9B7D3ABCAAF9}"/>
              </a:ext>
            </a:extLst>
          </p:cNvPr>
          <p:cNvSpPr txBox="1"/>
          <p:nvPr/>
        </p:nvSpPr>
        <p:spPr>
          <a:xfrm>
            <a:off x="104524" y="5400728"/>
            <a:ext cx="53999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Gain of amplifier reduces at high frequency! –WHY?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0A68133-BF1F-4E26-BD5D-DF3817880E5E}"/>
              </a:ext>
            </a:extLst>
          </p:cNvPr>
          <p:cNvSpPr txBox="1"/>
          <p:nvPr/>
        </p:nvSpPr>
        <p:spPr>
          <a:xfrm>
            <a:off x="104523" y="5770060"/>
            <a:ext cx="4305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(Gain is a graph –not 1 number!)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717173-3B17-4F88-B568-0ABC5E2B5C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6116" y="1648326"/>
            <a:ext cx="7143142" cy="290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9690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5C9D13-BA29-4A89-AE27-D79E4745EC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427" y="1756611"/>
            <a:ext cx="5699380" cy="286514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D5CB5EE1-4994-47E8-876F-6706794950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7282" y="3777916"/>
            <a:ext cx="6294718" cy="308008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9D5C7A-D3EB-4DF9-A102-7F79BBD2F19F}"/>
              </a:ext>
            </a:extLst>
          </p:cNvPr>
          <p:cNvSpPr txBox="1"/>
          <p:nvPr/>
        </p:nvSpPr>
        <p:spPr>
          <a:xfrm>
            <a:off x="6096000" y="2701089"/>
            <a:ext cx="58754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Periodic signals described in terms of sinusoids by Fourier series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752976-3F60-4AFD-A25B-F62CE09E9947}"/>
              </a:ext>
            </a:extLst>
          </p:cNvPr>
          <p:cNvSpPr txBox="1"/>
          <p:nvPr/>
        </p:nvSpPr>
        <p:spPr>
          <a:xfrm>
            <a:off x="234616" y="5354053"/>
            <a:ext cx="53179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Non-periodic signals analyzed in frequency domain by Fourier Transform</a:t>
            </a:r>
          </a:p>
        </p:txBody>
      </p:sp>
    </p:spTree>
    <p:extLst>
      <p:ext uri="{BB962C8B-B14F-4D97-AF65-F5344CB8AC3E}">
        <p14:creationId xmlns:p14="http://schemas.microsoft.com/office/powerpoint/2010/main" val="3614354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Transfer Function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86EFDE-1E23-4825-990D-A0044C7394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018" y="1642275"/>
            <a:ext cx="12192000" cy="47766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0E3E0B8-4DE2-4717-B866-1FDEF2069B73}"/>
              </a:ext>
            </a:extLst>
          </p:cNvPr>
          <p:cNvSpPr txBox="1"/>
          <p:nvPr/>
        </p:nvSpPr>
        <p:spPr>
          <a:xfrm>
            <a:off x="1882942" y="6485021"/>
            <a:ext cx="6400800" cy="37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(Laplace transform being used to capture frequency dependence)</a:t>
            </a:r>
          </a:p>
        </p:txBody>
      </p:sp>
    </p:spTree>
    <p:extLst>
      <p:ext uri="{BB962C8B-B14F-4D97-AF65-F5344CB8AC3E}">
        <p14:creationId xmlns:p14="http://schemas.microsoft.com/office/powerpoint/2010/main" val="202257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Impedances &amp; frequency dependence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96468EF-97E6-473C-9489-4A9B0C9EF3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690688"/>
            <a:ext cx="12192000" cy="45621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69873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of RC circuit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E1C0698-D775-C3E6-F03F-B902D2EC64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341" y="1690688"/>
            <a:ext cx="4233383" cy="40651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7BF0E58-68DD-364D-DF73-4014516364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0237" y="1717257"/>
            <a:ext cx="6402405" cy="37808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ECEC309-1BE5-D99C-C35A-20297FD1756C}"/>
              </a:ext>
            </a:extLst>
          </p:cNvPr>
          <p:cNvSpPr txBox="1"/>
          <p:nvPr/>
        </p:nvSpPr>
        <p:spPr>
          <a:xfrm>
            <a:off x="3102796" y="6030930"/>
            <a:ext cx="84761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SG" dirty="0">
                <a:solidFill>
                  <a:srgbClr val="FF0000"/>
                </a:solidFill>
              </a:rPr>
              <a:t>To get intuition, always try to find the gain for small and large w</a:t>
            </a:r>
          </a:p>
        </p:txBody>
      </p:sp>
    </p:spTree>
    <p:extLst>
      <p:ext uri="{BB962C8B-B14F-4D97-AF65-F5344CB8AC3E}">
        <p14:creationId xmlns:p14="http://schemas.microsoft.com/office/powerpoint/2010/main" val="22281270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Recap: Complex Numbers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0BB8F17-28F9-91C7-7CF0-836C400B0C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680" y="1858919"/>
            <a:ext cx="5498655" cy="306566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4F3C039-B35F-B78E-6AF8-04E5963F1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3849" y="3866828"/>
            <a:ext cx="6668151" cy="2991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702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Numbers Arithmetic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7719357-C31D-C3C6-C9A2-7ADFDED30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984" y="1570577"/>
            <a:ext cx="2834388" cy="45939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8931C6-11DD-3700-CC1D-FB6F22035A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1612" y="1690689"/>
            <a:ext cx="4065214" cy="338474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D158FF9-A8A2-22D7-2BDE-07BFEE0CE3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42480" y="1690688"/>
            <a:ext cx="3437971" cy="418683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237EDA7-24A8-C82F-8BF3-3A6088F2D2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36694" y="5229359"/>
            <a:ext cx="2622318" cy="148218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B46F882-D99C-B70A-02EA-D98D179437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50892" y="5108378"/>
            <a:ext cx="2834388" cy="174962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E087541-A6E3-CC46-1440-1A4DCD048CD9}"/>
              </a:ext>
            </a:extLst>
          </p:cNvPr>
          <p:cNvSpPr/>
          <p:nvPr/>
        </p:nvSpPr>
        <p:spPr>
          <a:xfrm>
            <a:off x="3336694" y="5075434"/>
            <a:ext cx="5540178" cy="178256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4960801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Numbers: Roots of polynomials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71CB7F-8654-80B7-21BC-AD1E082EF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100" y="1690688"/>
            <a:ext cx="8396127" cy="3634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181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Complex Numbers: Polar Form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B88223F-6300-3B6F-812C-15B7FFF289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67155"/>
            <a:ext cx="4924896" cy="400692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B36B004-3CD6-75E8-08FB-21625408F6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0348" y="1613095"/>
            <a:ext cx="6501652" cy="8629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DC2306F-0FA2-0FDA-8CB5-D1DF57CD3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1" y="2476072"/>
            <a:ext cx="4924897" cy="246574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0A9729-4973-64B8-B0CA-E099C83BE8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5044" y="4941817"/>
            <a:ext cx="2823534" cy="1916183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924DAB4B-94A6-797B-79B8-AFE6B1D4AB79}"/>
              </a:ext>
            </a:extLst>
          </p:cNvPr>
          <p:cNvCxnSpPr>
            <a:cxnSpLocks/>
          </p:cNvCxnSpPr>
          <p:nvPr/>
        </p:nvCxnSpPr>
        <p:spPr>
          <a:xfrm>
            <a:off x="5834270" y="4941817"/>
            <a:ext cx="609402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8316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General Transfer Function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D670A7-D6FB-40C8-E324-89D94168F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04" y="1611585"/>
            <a:ext cx="8454347" cy="18174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71593F2-48CC-571B-D097-6F41447C7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677" y="3429000"/>
            <a:ext cx="5159126" cy="156901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F68972-8973-B0C3-E0AF-9835B2CA442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1790" y="3277456"/>
            <a:ext cx="4110210" cy="3580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769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Poles and Zeros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4BFCE7-1B84-FABC-3608-D0402CB7BBC7}"/>
              </a:ext>
            </a:extLst>
          </p:cNvPr>
          <p:cNvSpPr txBox="1"/>
          <p:nvPr/>
        </p:nvSpPr>
        <p:spPr>
          <a:xfrm>
            <a:off x="504438" y="1690688"/>
            <a:ext cx="10995135" cy="2808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SG" sz="105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 The values of poles and zeros can be either real or imaginary. </a:t>
            </a:r>
          </a:p>
          <a:p>
            <a:endParaRPr lang="en-SG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 For a </a:t>
            </a:r>
            <a:r>
              <a:rPr lang="en-US" sz="1800" b="1" i="0" u="none" strike="noStrike" baseline="0" dirty="0">
                <a:solidFill>
                  <a:srgbClr val="990000"/>
                </a:solidFill>
                <a:latin typeface="Arial" panose="020B0604020202020204" pitchFamily="34" charset="0"/>
              </a:rPr>
              <a:t>physical system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, all the coefficients are real, hence, the poles and zeros can only have two forms: </a:t>
            </a:r>
          </a:p>
          <a:p>
            <a:endParaRPr lang="en-SG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1.The roots are real. 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	2.If one root is complex, its complex conjugate has to be another root, i.e., if 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 = a + </a:t>
            </a:r>
            <a:r>
              <a:rPr lang="en-US" sz="2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jb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is a root, 	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p*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= 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 –</a:t>
            </a:r>
            <a:r>
              <a:rPr lang="en-US" sz="2000" b="0" i="1" u="none" strike="noStrike" baseline="0" dirty="0" err="1">
                <a:solidFill>
                  <a:srgbClr val="000000"/>
                </a:solidFill>
                <a:latin typeface="Times New Roman" panose="02020603050405020304" pitchFamily="18" charset="0"/>
              </a:rPr>
              <a:t>jb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must be another root.</a:t>
            </a:r>
          </a:p>
          <a:p>
            <a:endParaRPr lang="en-SG" sz="1800" b="0" i="0" u="none" strike="noStrike" baseline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en-SG" sz="1800" b="0" i="0" u="none" strike="noStrike" baseline="0" dirty="0">
                <a:solidFill>
                  <a:srgbClr val="000000"/>
                </a:solidFill>
                <a:latin typeface="Arial" panose="020B0604020202020204" pitchFamily="34" charset="0"/>
              </a:rPr>
              <a:t>• Both poles and zeros can be located in either left half-plane(LHP) or the right half-plane(RHP).</a:t>
            </a:r>
          </a:p>
        </p:txBody>
      </p:sp>
    </p:spTree>
    <p:extLst>
      <p:ext uri="{BB962C8B-B14F-4D97-AF65-F5344CB8AC3E}">
        <p14:creationId xmlns:p14="http://schemas.microsoft.com/office/powerpoint/2010/main" val="42008225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Bode Plots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B6B3E8-C887-8718-DE8B-42646C17EF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723" y="1690688"/>
            <a:ext cx="10640602" cy="452441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FA0445-C587-41BA-BF44-D5995528525A}"/>
              </a:ext>
            </a:extLst>
          </p:cNvPr>
          <p:cNvSpPr txBox="1"/>
          <p:nvPr/>
        </p:nvSpPr>
        <p:spPr>
          <a:xfrm>
            <a:off x="2003258" y="6316579"/>
            <a:ext cx="95169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In this course, we will only study Bode magnitude plots</a:t>
            </a:r>
          </a:p>
        </p:txBody>
      </p:sp>
    </p:spTree>
    <p:extLst>
      <p:ext uri="{BB962C8B-B14F-4D97-AF65-F5344CB8AC3E}">
        <p14:creationId xmlns:p14="http://schemas.microsoft.com/office/powerpoint/2010/main" val="12061815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Bode Plots: Magnitude of Single pole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0617942-E50C-7F07-31AC-A782171E58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0574" y="1679814"/>
            <a:ext cx="10671425" cy="517818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7F5AA60-7388-42EE-ABE3-8BDF3B464CBF}"/>
              </a:ext>
            </a:extLst>
          </p:cNvPr>
          <p:cNvSpPr/>
          <p:nvPr/>
        </p:nvSpPr>
        <p:spPr>
          <a:xfrm>
            <a:off x="3410952" y="1961147"/>
            <a:ext cx="703847" cy="32485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0F86D9-B96D-41E8-96AB-37228CFE3B8A}"/>
              </a:ext>
            </a:extLst>
          </p:cNvPr>
          <p:cNvSpPr/>
          <p:nvPr/>
        </p:nvSpPr>
        <p:spPr>
          <a:xfrm>
            <a:off x="3308712" y="1916668"/>
            <a:ext cx="9083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|H(</a:t>
            </a:r>
            <a:r>
              <a:rPr lang="en-US" dirty="0" err="1"/>
              <a:t>jw</a:t>
            </a:r>
            <a:r>
              <a:rPr lang="en-US" dirty="0"/>
              <a:t>)|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BA28CD-D6BB-4078-967F-438DAA24D8C3}"/>
              </a:ext>
            </a:extLst>
          </p:cNvPr>
          <p:cNvSpPr txBox="1"/>
          <p:nvPr/>
        </p:nvSpPr>
        <p:spPr>
          <a:xfrm>
            <a:off x="1025691" y="5648827"/>
            <a:ext cx="61782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pole frequency is an important point on X axis-slope changes after this point</a:t>
            </a:r>
          </a:p>
        </p:txBody>
      </p:sp>
    </p:spTree>
    <p:extLst>
      <p:ext uri="{BB962C8B-B14F-4D97-AF65-F5344CB8AC3E}">
        <p14:creationId xmlns:p14="http://schemas.microsoft.com/office/powerpoint/2010/main" val="19078508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Bode Plots: Summary of Single pole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AEF32F-C6EF-42C0-8C5F-9311FC1E2C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3720" y="1769198"/>
            <a:ext cx="10928279" cy="508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5092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Bode Plots: Magnitude of Single zero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F476BD-5955-D8D0-41DD-FAB347857A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204" y="1634490"/>
            <a:ext cx="10722796" cy="522351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9B23526-42FD-42FA-9930-8389801213D8}"/>
              </a:ext>
            </a:extLst>
          </p:cNvPr>
          <p:cNvSpPr/>
          <p:nvPr/>
        </p:nvSpPr>
        <p:spPr>
          <a:xfrm>
            <a:off x="3164305" y="2003258"/>
            <a:ext cx="860257" cy="4030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FBE1B42-33B5-41EB-B09C-0D716AB994F6}"/>
              </a:ext>
            </a:extLst>
          </p:cNvPr>
          <p:cNvSpPr txBox="1"/>
          <p:nvPr/>
        </p:nvSpPr>
        <p:spPr>
          <a:xfrm>
            <a:off x="1070810" y="5961648"/>
            <a:ext cx="104133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The zero frequency is an important point on X axis-slope changes after this point</a:t>
            </a:r>
          </a:p>
        </p:txBody>
      </p:sp>
    </p:spTree>
    <p:extLst>
      <p:ext uri="{BB962C8B-B14F-4D97-AF65-F5344CB8AC3E}">
        <p14:creationId xmlns:p14="http://schemas.microsoft.com/office/powerpoint/2010/main" val="13542147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Bode Plots: Many pole-zero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6A6D68-ABAE-BAE8-710F-7129DD7F8D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4544" y="1793096"/>
            <a:ext cx="10897456" cy="506490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57C519-E5C7-430A-B13F-71B410443530}"/>
                  </a:ext>
                </a:extLst>
              </p:cNvPr>
              <p:cNvSpPr txBox="1"/>
              <p:nvPr/>
            </p:nvSpPr>
            <p:spPr>
              <a:xfrm>
                <a:off x="6096000" y="3141132"/>
                <a:ext cx="545431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FF0000"/>
                    </a:solidFill>
                  </a:rPr>
                  <a:t>(only 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0,</m:t>
                    </m:r>
                    <m:sSub>
                      <m:sSub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  <m:r>
                      <a:rPr lang="en-US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57C519-E5C7-430A-B13F-71B41044353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141132"/>
                <a:ext cx="5454316" cy="369332"/>
              </a:xfrm>
              <a:prstGeom prst="rect">
                <a:avLst/>
              </a:prstGeom>
              <a:blipFill>
                <a:blip r:embed="rId3"/>
                <a:stretch>
                  <a:fillRect l="-894" t="-8197" b="-245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459D950C-53D4-410C-B280-D376762A2270}"/>
              </a:ext>
            </a:extLst>
          </p:cNvPr>
          <p:cNvSpPr txBox="1"/>
          <p:nvPr/>
        </p:nvSpPr>
        <p:spPr>
          <a:xfrm>
            <a:off x="7802479" y="4501200"/>
            <a:ext cx="34771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(this part only tells slope)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4CB5AB-D66A-4F63-A4E2-3B56742C0616}"/>
              </a:ext>
            </a:extLst>
          </p:cNvPr>
          <p:cNvSpPr txBox="1"/>
          <p:nvPr/>
        </p:nvSpPr>
        <p:spPr>
          <a:xfrm>
            <a:off x="7756358" y="6049264"/>
            <a:ext cx="45218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(this part adds exact magnitude information)</a:t>
            </a:r>
          </a:p>
        </p:txBody>
      </p:sp>
    </p:spTree>
    <p:extLst>
      <p:ext uri="{BB962C8B-B14F-4D97-AF65-F5344CB8AC3E}">
        <p14:creationId xmlns:p14="http://schemas.microsoft.com/office/powerpoint/2010/main" val="37792467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Bode Plots: Many pole-zero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56D716-1F55-1085-5D60-23BEDCC905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9097" y="1573193"/>
            <a:ext cx="9102903" cy="10528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5DCFA48-8E37-99A6-5B5C-3A74CFA25C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683"/>
          <a:stretch/>
        </p:blipFill>
        <p:spPr>
          <a:xfrm>
            <a:off x="0" y="2626091"/>
            <a:ext cx="5578867" cy="260763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12FD29C-F2E5-FEF4-8C64-CCB663616EC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5852" y="3164986"/>
            <a:ext cx="6726147" cy="369301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BBF68CC-55B4-55BB-EA54-FC43D6C6C9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60801" y="5349065"/>
            <a:ext cx="1149547" cy="820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69226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-3 dB frequency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04A5C3-4025-C44E-1868-04AC7E290B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0706" y="1943620"/>
            <a:ext cx="11041294" cy="4914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4082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circuit examples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5C934E-8609-2070-8CD2-E49589F71A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350" y="1839644"/>
            <a:ext cx="10979649" cy="5018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94043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circuit examples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BF82CB-5059-47EE-9EB9-CF74590E0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6816" y="1943100"/>
            <a:ext cx="10808535" cy="426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8286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circuit examples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F89FFA-4B9C-4E2E-93D5-D22B5CD88A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32898" y="1698394"/>
            <a:ext cx="10959101" cy="5159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1082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Parasitic Capacitors in Transistors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EE2948-E393-C92A-19E9-BE34E7A83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430" y="1669899"/>
            <a:ext cx="11051569" cy="449584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A5A749-E139-C193-C002-042B1A9235C5}"/>
              </a:ext>
            </a:extLst>
          </p:cNvPr>
          <p:cNvSpPr txBox="1"/>
          <p:nvPr/>
        </p:nvSpPr>
        <p:spPr>
          <a:xfrm>
            <a:off x="3256908" y="6165742"/>
            <a:ext cx="741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b="1" dirty="0"/>
              <a:t>Typically Cgs &gt;&gt; </a:t>
            </a:r>
            <a:r>
              <a:rPr lang="en-SG" b="1" dirty="0" err="1"/>
              <a:t>Cgd</a:t>
            </a:r>
            <a:r>
              <a:rPr lang="en-SG" b="1" dirty="0"/>
              <a:t> (though effect of </a:t>
            </a:r>
            <a:r>
              <a:rPr lang="en-SG" b="1" dirty="0" err="1"/>
              <a:t>Cgd</a:t>
            </a:r>
            <a:r>
              <a:rPr lang="en-SG" b="1" dirty="0"/>
              <a:t> may be amplified by Miller Effect)</a:t>
            </a:r>
          </a:p>
        </p:txBody>
      </p:sp>
    </p:spTree>
    <p:extLst>
      <p:ext uri="{BB962C8B-B14F-4D97-AF65-F5344CB8AC3E}">
        <p14:creationId xmlns:p14="http://schemas.microsoft.com/office/powerpoint/2010/main" val="32928557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small signal model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FA5A749-E139-C193-C002-042B1A9235C5}"/>
              </a:ext>
            </a:extLst>
          </p:cNvPr>
          <p:cNvSpPr txBox="1"/>
          <p:nvPr/>
        </p:nvSpPr>
        <p:spPr>
          <a:xfrm>
            <a:off x="3256908" y="6165742"/>
            <a:ext cx="74176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SG" b="1" dirty="0"/>
              <a:t>Typically Cgs &gt;&gt; </a:t>
            </a:r>
            <a:r>
              <a:rPr lang="en-SG" b="1" dirty="0" err="1"/>
              <a:t>Cgd</a:t>
            </a:r>
            <a:r>
              <a:rPr lang="en-SG" b="1" dirty="0"/>
              <a:t> (though effect of </a:t>
            </a:r>
            <a:r>
              <a:rPr lang="en-SG" b="1" dirty="0" err="1"/>
              <a:t>Cgd</a:t>
            </a:r>
            <a:r>
              <a:rPr lang="en-SG" b="1" dirty="0"/>
              <a:t> may be amplified by Miller Effect)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E32836-5956-447C-A596-35AD433423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31" b="17410"/>
          <a:stretch>
            <a:fillRect/>
          </a:stretch>
        </p:blipFill>
        <p:spPr bwMode="auto">
          <a:xfrm>
            <a:off x="301859" y="2147109"/>
            <a:ext cx="4402732" cy="1781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8DCE0F5-E588-4F40-93E5-053DF958E8F0}"/>
              </a:ext>
            </a:extLst>
          </p:cNvPr>
          <p:cNvSpPr txBox="1"/>
          <p:nvPr/>
        </p:nvSpPr>
        <p:spPr>
          <a:xfrm>
            <a:off x="361191" y="4362595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Earlier model (valid for low frequency)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925E2696-D705-4140-B43E-07C44326776A}"/>
              </a:ext>
            </a:extLst>
          </p:cNvPr>
          <p:cNvGrpSpPr/>
          <p:nvPr/>
        </p:nvGrpSpPr>
        <p:grpSpPr>
          <a:xfrm>
            <a:off x="2978404" y="2766156"/>
            <a:ext cx="461985" cy="416912"/>
            <a:chOff x="2978404" y="2766156"/>
            <a:chExt cx="461985" cy="416912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9B0B474-9B36-4086-AB31-1AB5D0D69555}"/>
                </a:ext>
              </a:extLst>
            </p:cNvPr>
            <p:cNvSpPr/>
            <p:nvPr/>
          </p:nvSpPr>
          <p:spPr>
            <a:xfrm>
              <a:off x="3073426" y="2766156"/>
              <a:ext cx="366963" cy="416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81FD3769-A5A3-4683-B234-DA526CBE26C5}"/>
                </a:ext>
              </a:extLst>
            </p:cNvPr>
            <p:cNvSpPr/>
            <p:nvPr/>
          </p:nvSpPr>
          <p:spPr>
            <a:xfrm>
              <a:off x="2978404" y="2789672"/>
              <a:ext cx="4363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US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gs</a:t>
              </a:r>
              <a:endPara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8A83A4E5-D086-4164-B52A-D3A87E8D8BD7}"/>
              </a:ext>
            </a:extLst>
          </p:cNvPr>
          <p:cNvSpPr/>
          <p:nvPr/>
        </p:nvSpPr>
        <p:spPr>
          <a:xfrm>
            <a:off x="1373860" y="2753214"/>
            <a:ext cx="366963" cy="416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baseline="-25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1027166-78FC-4B27-B356-6E13094C2B39}"/>
              </a:ext>
            </a:extLst>
          </p:cNvPr>
          <p:cNvSpPr/>
          <p:nvPr/>
        </p:nvSpPr>
        <p:spPr>
          <a:xfrm>
            <a:off x="1278838" y="2776730"/>
            <a:ext cx="4363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gs</a:t>
            </a:r>
            <a:endParaRPr 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E564CD-5493-4AC1-BBB7-2CD27267BF0D}"/>
              </a:ext>
            </a:extLst>
          </p:cNvPr>
          <p:cNvGrpSpPr/>
          <p:nvPr/>
        </p:nvGrpSpPr>
        <p:grpSpPr>
          <a:xfrm>
            <a:off x="6590192" y="1720767"/>
            <a:ext cx="4611451" cy="2219791"/>
            <a:chOff x="3179239" y="1693612"/>
            <a:chExt cx="4611451" cy="2219791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6A178A9D-1D53-4FE1-808E-A748255A8B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5431" b="17410"/>
            <a:stretch>
              <a:fillRect/>
            </a:stretch>
          </p:blipFill>
          <p:spPr bwMode="auto">
            <a:xfrm>
              <a:off x="3387958" y="2132298"/>
              <a:ext cx="4402732" cy="17811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57B05AEC-5CC9-47B0-A701-BB0C339A7E7E}"/>
                </a:ext>
              </a:extLst>
            </p:cNvPr>
            <p:cNvCxnSpPr/>
            <p:nvPr/>
          </p:nvCxnSpPr>
          <p:spPr>
            <a:xfrm>
              <a:off x="4000500" y="2225842"/>
              <a:ext cx="0" cy="59031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16FE06F4-0583-4431-920B-43760E86783C}"/>
                </a:ext>
              </a:extLst>
            </p:cNvPr>
            <p:cNvCxnSpPr/>
            <p:nvPr/>
          </p:nvCxnSpPr>
          <p:spPr>
            <a:xfrm>
              <a:off x="3820026" y="2816160"/>
              <a:ext cx="31282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282D5801-2BCE-4849-A538-78620998494A}"/>
                </a:ext>
              </a:extLst>
            </p:cNvPr>
            <p:cNvCxnSpPr/>
            <p:nvPr/>
          </p:nvCxnSpPr>
          <p:spPr>
            <a:xfrm>
              <a:off x="3820026" y="3011589"/>
              <a:ext cx="312821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0031D8AD-79B3-4B7A-85F1-E32B70A90104}"/>
                </a:ext>
              </a:extLst>
            </p:cNvPr>
            <p:cNvCxnSpPr/>
            <p:nvPr/>
          </p:nvCxnSpPr>
          <p:spPr>
            <a:xfrm>
              <a:off x="4000500" y="3022850"/>
              <a:ext cx="0" cy="694908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8C35B67-4D69-45D8-99D1-66EE4BB6BE70}"/>
                    </a:ext>
                  </a:extLst>
                </p:cNvPr>
                <p:cNvSpPr txBox="1"/>
                <p:nvPr/>
              </p:nvSpPr>
              <p:spPr>
                <a:xfrm>
                  <a:off x="3179239" y="2746119"/>
                  <a:ext cx="442044" cy="113056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sub>
                        </m:sSub>
                      </m:oMath>
                    </m:oMathPara>
                  </a14:m>
                  <a:endParaRPr lang="en-US" b="0" dirty="0"/>
                </a:p>
                <a:p>
                  <a:r>
                    <a:rPr lang="en-US" dirty="0"/>
                    <a:t>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sub>
                      </m:sSub>
                    </m:oMath>
                  </a14:m>
                  <a:r>
                    <a:rPr lang="en-US" dirty="0"/>
                    <a:t> </a:t>
                  </a:r>
                </a:p>
                <a:p>
                  <a:r>
                    <a:rPr lang="en-US" dirty="0"/>
                    <a:t>For</a:t>
                  </a:r>
                </a:p>
                <a:p>
                  <a:r>
                    <a:rPr lang="en-US" dirty="0"/>
                    <a:t>BJT)</a:t>
                  </a: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98C35B67-4D69-45D8-99D1-66EE4BB6BE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179239" y="2746119"/>
                  <a:ext cx="442044" cy="1130566"/>
                </a:xfrm>
                <a:prstGeom prst="rect">
                  <a:avLst/>
                </a:prstGeom>
                <a:blipFill>
                  <a:blip r:embed="rId3"/>
                  <a:stretch>
                    <a:fillRect l="-31507" r="-20548" b="-118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2859929D-EF47-4713-8D69-06C46C62A448}"/>
                </a:ext>
              </a:extLst>
            </p:cNvPr>
            <p:cNvCxnSpPr>
              <a:cxnSpLocks/>
            </p:cNvCxnSpPr>
            <p:nvPr/>
          </p:nvCxnSpPr>
          <p:spPr>
            <a:xfrm>
              <a:off x="4722394" y="2219826"/>
              <a:ext cx="240632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F94CC115-4CDF-4FF7-90F8-061ED09EC1DF}"/>
                </a:ext>
              </a:extLst>
            </p:cNvPr>
            <p:cNvCxnSpPr/>
            <p:nvPr/>
          </p:nvCxnSpPr>
          <p:spPr>
            <a:xfrm>
              <a:off x="4957011" y="2069432"/>
              <a:ext cx="0" cy="28274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id="{9BC3290A-25C9-4A4B-9C08-3276738981BD}"/>
                </a:ext>
              </a:extLst>
            </p:cNvPr>
            <p:cNvCxnSpPr/>
            <p:nvPr/>
          </p:nvCxnSpPr>
          <p:spPr>
            <a:xfrm>
              <a:off x="5101390" y="2078455"/>
              <a:ext cx="0" cy="282742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3E6D6DBE-F633-43A1-A97D-046B350D7B5E}"/>
                </a:ext>
              </a:extLst>
            </p:cNvPr>
            <p:cNvCxnSpPr/>
            <p:nvPr/>
          </p:nvCxnSpPr>
          <p:spPr>
            <a:xfrm>
              <a:off x="5107405" y="2219826"/>
              <a:ext cx="553453" cy="0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BCD9045-2B49-4C5B-B101-B498D350EA31}"/>
                    </a:ext>
                  </a:extLst>
                </p:cNvPr>
                <p:cNvSpPr txBox="1"/>
                <p:nvPr/>
              </p:nvSpPr>
              <p:spPr>
                <a:xfrm>
                  <a:off x="4884258" y="1693612"/>
                  <a:ext cx="1681038" cy="29956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𝑔𝑑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𝜇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𝑓𝑜𝑟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𝐵𝐽𝑇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3BCD9045-2B49-4C5B-B101-B498D350EA3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4258" y="1693612"/>
                  <a:ext cx="1681038" cy="299569"/>
                </a:xfrm>
                <a:prstGeom prst="rect">
                  <a:avLst/>
                </a:prstGeom>
                <a:blipFill>
                  <a:blip r:embed="rId4"/>
                  <a:stretch>
                    <a:fillRect l="-2899" r="-4710" b="-28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6" name="TextBox 25">
            <a:extLst>
              <a:ext uri="{FF2B5EF4-FFF2-40B4-BE49-F238E27FC236}">
                <a16:creationId xmlns:a16="http://schemas.microsoft.com/office/drawing/2014/main" id="{61E2F945-8E27-4782-B704-814476E561F5}"/>
              </a:ext>
            </a:extLst>
          </p:cNvPr>
          <p:cNvSpPr txBox="1"/>
          <p:nvPr/>
        </p:nvSpPr>
        <p:spPr>
          <a:xfrm>
            <a:off x="7032236" y="4362595"/>
            <a:ext cx="434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New model (including capacitors)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16F1C687-8F4D-49FD-A75D-0C79E0FCB7FE}"/>
              </a:ext>
            </a:extLst>
          </p:cNvPr>
          <p:cNvGrpSpPr/>
          <p:nvPr/>
        </p:nvGrpSpPr>
        <p:grpSpPr>
          <a:xfrm>
            <a:off x="7823752" y="2766156"/>
            <a:ext cx="461985" cy="416912"/>
            <a:chOff x="2978404" y="2766156"/>
            <a:chExt cx="461985" cy="416912"/>
          </a:xfrm>
        </p:grpSpPr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4F34384-EBDF-452C-89ED-37645D9267B5}"/>
                </a:ext>
              </a:extLst>
            </p:cNvPr>
            <p:cNvSpPr/>
            <p:nvPr/>
          </p:nvSpPr>
          <p:spPr>
            <a:xfrm>
              <a:off x="3073426" y="2766156"/>
              <a:ext cx="366963" cy="416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389B7092-1D7E-4A4F-B61D-520F0BE78897}"/>
                </a:ext>
              </a:extLst>
            </p:cNvPr>
            <p:cNvSpPr/>
            <p:nvPr/>
          </p:nvSpPr>
          <p:spPr>
            <a:xfrm>
              <a:off x="2978404" y="2789672"/>
              <a:ext cx="4363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US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gs</a:t>
              </a:r>
              <a:endPara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E71D51D-9977-4736-BF54-E0D158D760C8}"/>
              </a:ext>
            </a:extLst>
          </p:cNvPr>
          <p:cNvGrpSpPr/>
          <p:nvPr/>
        </p:nvGrpSpPr>
        <p:grpSpPr>
          <a:xfrm>
            <a:off x="9494087" y="2750671"/>
            <a:ext cx="461985" cy="416912"/>
            <a:chOff x="2978404" y="2766156"/>
            <a:chExt cx="461985" cy="416912"/>
          </a:xfrm>
        </p:grpSpPr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32550834-B899-414F-811F-86A72029EEC0}"/>
                </a:ext>
              </a:extLst>
            </p:cNvPr>
            <p:cNvSpPr/>
            <p:nvPr/>
          </p:nvSpPr>
          <p:spPr>
            <a:xfrm>
              <a:off x="3073426" y="2766156"/>
              <a:ext cx="366963" cy="4169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E0BEFF5D-BC44-4A31-9C32-E97A2050F92E}"/>
                </a:ext>
              </a:extLst>
            </p:cNvPr>
            <p:cNvSpPr/>
            <p:nvPr/>
          </p:nvSpPr>
          <p:spPr>
            <a:xfrm>
              <a:off x="2978404" y="2789672"/>
              <a:ext cx="43633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v</a:t>
              </a:r>
              <a:r>
                <a:rPr lang="en-US" baseline="-25000" dirty="0" err="1">
                  <a:latin typeface="Times New Roman" panose="02020603050405020304" pitchFamily="18" charset="0"/>
                  <a:cs typeface="Times New Roman" panose="02020603050405020304" pitchFamily="18" charset="0"/>
                </a:rPr>
                <a:t>gs</a:t>
              </a:r>
              <a:endPara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021B966E-E2AB-4F96-989B-52F19C9C1E0D}"/>
              </a:ext>
            </a:extLst>
          </p:cNvPr>
          <p:cNvSpPr/>
          <p:nvPr/>
        </p:nvSpPr>
        <p:spPr>
          <a:xfrm>
            <a:off x="3954867" y="2813736"/>
            <a:ext cx="402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7DC317EE-C865-412A-940A-CA9167068C91}"/>
              </a:ext>
            </a:extLst>
          </p:cNvPr>
          <p:cNvSpPr/>
          <p:nvPr/>
        </p:nvSpPr>
        <p:spPr>
          <a:xfrm>
            <a:off x="10457667" y="2835044"/>
            <a:ext cx="4026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en-US" baseline="-25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endParaRPr lang="en-US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61562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CE amplifier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B6CA2F8-7D69-445E-B599-E4FDE5C8D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8032" y="1690688"/>
            <a:ext cx="5797968" cy="305265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7D0EDEE-406B-4AD4-BFE0-3974D2A2D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635" y="4743347"/>
            <a:ext cx="5869156" cy="108266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FDA234C0-A405-4A8B-8C22-7C45F9A8A100}"/>
              </a:ext>
            </a:extLst>
          </p:cNvPr>
          <p:cNvSpPr txBox="1"/>
          <p:nvPr/>
        </p:nvSpPr>
        <p:spPr>
          <a:xfrm>
            <a:off x="1798721" y="2707102"/>
            <a:ext cx="407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D35A117-F002-4DC9-9E87-3DC32EB1B2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5395" y="1690688"/>
            <a:ext cx="6326605" cy="250283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6E5045C-B099-4607-A857-6F8CC89D31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52782" y="3808102"/>
            <a:ext cx="451851" cy="35533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E555BDC-13B1-42F8-B36E-5119AE3963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01486" y="2453208"/>
            <a:ext cx="195203" cy="495755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283D21F9-322B-4784-A297-862B9FAD8E28}"/>
              </a:ext>
            </a:extLst>
          </p:cNvPr>
          <p:cNvGrpSpPr/>
          <p:nvPr/>
        </p:nvGrpSpPr>
        <p:grpSpPr>
          <a:xfrm>
            <a:off x="9004633" y="2370221"/>
            <a:ext cx="446172" cy="609668"/>
            <a:chOff x="9004633" y="2370221"/>
            <a:chExt cx="446172" cy="609668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38B4839-88C6-4CC6-BB0E-BCBF17646F19}"/>
                </a:ext>
              </a:extLst>
            </p:cNvPr>
            <p:cNvCxnSpPr/>
            <p:nvPr/>
          </p:nvCxnSpPr>
          <p:spPr>
            <a:xfrm>
              <a:off x="9004633" y="2370221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22331DF-8F00-49FF-9532-973CDFDEFC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8697" y="2370221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30DAC9D-3467-4400-8F9D-F2101215A068}"/>
              </a:ext>
            </a:extLst>
          </p:cNvPr>
          <p:cNvGrpSpPr/>
          <p:nvPr/>
        </p:nvGrpSpPr>
        <p:grpSpPr>
          <a:xfrm>
            <a:off x="10083214" y="2912183"/>
            <a:ext cx="446172" cy="609668"/>
            <a:chOff x="10083214" y="2912183"/>
            <a:chExt cx="446172" cy="609668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2C04D00-DCB0-469D-9F1F-E501E2668E8C}"/>
                </a:ext>
              </a:extLst>
            </p:cNvPr>
            <p:cNvCxnSpPr/>
            <p:nvPr/>
          </p:nvCxnSpPr>
          <p:spPr>
            <a:xfrm>
              <a:off x="10083214" y="2912183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C196FB4-266E-4977-98C5-7221578C6E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07278" y="2912183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6C4652A5-A9AD-44DC-A7C2-08AD57EB3C45}"/>
              </a:ext>
            </a:extLst>
          </p:cNvPr>
          <p:cNvCxnSpPr/>
          <p:nvPr/>
        </p:nvCxnSpPr>
        <p:spPr>
          <a:xfrm flipH="1">
            <a:off x="9841832" y="3429000"/>
            <a:ext cx="529389" cy="15701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C8BA52CB-CAFA-4501-ADB5-CBB3740470B0}"/>
              </a:ext>
            </a:extLst>
          </p:cNvPr>
          <p:cNvCxnSpPr>
            <a:cxnSpLocks/>
          </p:cNvCxnSpPr>
          <p:nvPr/>
        </p:nvCxnSpPr>
        <p:spPr>
          <a:xfrm>
            <a:off x="9095874" y="2979889"/>
            <a:ext cx="620377" cy="20192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673460E9-3102-43E9-9E24-678D7C0CA774}"/>
              </a:ext>
            </a:extLst>
          </p:cNvPr>
          <p:cNvSpPr txBox="1"/>
          <p:nvPr/>
        </p:nvSpPr>
        <p:spPr>
          <a:xfrm>
            <a:off x="8299909" y="4999121"/>
            <a:ext cx="34790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Ignored since very small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Also, Cc &gt;&gt; C</a:t>
            </a:r>
            <a:r>
              <a:rPr lang="el-GR" baseline="-25000" dirty="0"/>
              <a:t>Π</a:t>
            </a:r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84EB94BD-8087-4938-BE74-DD840492E660}"/>
              </a:ext>
            </a:extLst>
          </p:cNvPr>
          <p:cNvSpPr/>
          <p:nvPr/>
        </p:nvSpPr>
        <p:spPr>
          <a:xfrm>
            <a:off x="7904747" y="4999121"/>
            <a:ext cx="3074069" cy="128173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52338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CE amplifier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D35A117-F002-4DC9-9E87-3DC32EB1B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4" y="1576388"/>
            <a:ext cx="6326605" cy="250283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6E5045C-B099-4607-A857-6F8CC89D3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561" y="3693802"/>
            <a:ext cx="451851" cy="35533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E555BDC-13B1-42F8-B36E-5119AE396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265" y="2338908"/>
            <a:ext cx="195203" cy="495755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283D21F9-322B-4784-A297-862B9FAD8E28}"/>
              </a:ext>
            </a:extLst>
          </p:cNvPr>
          <p:cNvGrpSpPr/>
          <p:nvPr/>
        </p:nvGrpSpPr>
        <p:grpSpPr>
          <a:xfrm>
            <a:off x="3205412" y="2255921"/>
            <a:ext cx="446172" cy="609668"/>
            <a:chOff x="9004633" y="2370221"/>
            <a:chExt cx="446172" cy="609668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38B4839-88C6-4CC6-BB0E-BCBF17646F19}"/>
                </a:ext>
              </a:extLst>
            </p:cNvPr>
            <p:cNvCxnSpPr/>
            <p:nvPr/>
          </p:nvCxnSpPr>
          <p:spPr>
            <a:xfrm>
              <a:off x="9004633" y="2370221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22331DF-8F00-49FF-9532-973CDFDEFC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8697" y="2370221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30DAC9D-3467-4400-8F9D-F2101215A068}"/>
              </a:ext>
            </a:extLst>
          </p:cNvPr>
          <p:cNvGrpSpPr/>
          <p:nvPr/>
        </p:nvGrpSpPr>
        <p:grpSpPr>
          <a:xfrm>
            <a:off x="4283993" y="2797883"/>
            <a:ext cx="446172" cy="609668"/>
            <a:chOff x="10083214" y="2912183"/>
            <a:chExt cx="446172" cy="609668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2C04D00-DCB0-469D-9F1F-E501E2668E8C}"/>
                </a:ext>
              </a:extLst>
            </p:cNvPr>
            <p:cNvCxnSpPr/>
            <p:nvPr/>
          </p:nvCxnSpPr>
          <p:spPr>
            <a:xfrm>
              <a:off x="10083214" y="2912183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C196FB4-266E-4977-98C5-7221578C6E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07278" y="2912183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10F0EBB6-8DB3-4A3B-858C-62C5C43AB139}"/>
              </a:ext>
            </a:extLst>
          </p:cNvPr>
          <p:cNvSpPr txBox="1"/>
          <p:nvPr/>
        </p:nvSpPr>
        <p:spPr>
          <a:xfrm>
            <a:off x="6677526" y="1822784"/>
            <a:ext cx="47584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V</a:t>
            </a:r>
            <a:r>
              <a:rPr lang="en-US" baseline="-25000" dirty="0" err="1"/>
              <a:t>out</a:t>
            </a:r>
            <a:r>
              <a:rPr lang="en-US" dirty="0"/>
              <a:t> = -</a:t>
            </a:r>
            <a:r>
              <a:rPr lang="en-US" dirty="0" err="1"/>
              <a:t>g</a:t>
            </a:r>
            <a:r>
              <a:rPr lang="en-US" baseline="-25000" dirty="0" err="1"/>
              <a:t>m</a:t>
            </a:r>
            <a:r>
              <a:rPr lang="en-US" dirty="0" err="1"/>
              <a:t>v</a:t>
            </a:r>
            <a:r>
              <a:rPr lang="en-US" baseline="-25000" dirty="0" err="1"/>
              <a:t>be</a:t>
            </a:r>
            <a:r>
              <a:rPr lang="en-US" dirty="0"/>
              <a:t>*(R</a:t>
            </a:r>
            <a:r>
              <a:rPr lang="en-US" baseline="-25000" dirty="0"/>
              <a:t>L</a:t>
            </a:r>
            <a:r>
              <a:rPr lang="en-US" dirty="0"/>
              <a:t>||</a:t>
            </a:r>
            <a:r>
              <a:rPr lang="en-US" dirty="0" err="1"/>
              <a:t>r</a:t>
            </a:r>
            <a:r>
              <a:rPr lang="en-US" baseline="-25000" dirty="0" err="1"/>
              <a:t>o</a:t>
            </a:r>
            <a:r>
              <a:rPr lang="en-US" dirty="0"/>
              <a:t>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7539717-E5AB-4A95-8DC8-707B508BF49B}"/>
              </a:ext>
            </a:extLst>
          </p:cNvPr>
          <p:cNvSpPr txBox="1"/>
          <p:nvPr/>
        </p:nvSpPr>
        <p:spPr>
          <a:xfrm>
            <a:off x="6714977" y="2610853"/>
            <a:ext cx="432791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Denote R</a:t>
            </a:r>
            <a:r>
              <a:rPr lang="en-US" baseline="-25000" dirty="0"/>
              <a:t>B</a:t>
            </a:r>
            <a:r>
              <a:rPr lang="en-US" dirty="0"/>
              <a:t> || r</a:t>
            </a:r>
            <a:r>
              <a:rPr lang="el-GR" baseline="-25000" dirty="0"/>
              <a:t>Π</a:t>
            </a:r>
            <a:r>
              <a:rPr lang="en-US" dirty="0"/>
              <a:t> = R</a:t>
            </a:r>
            <a:r>
              <a:rPr lang="en-US" baseline="-25000" dirty="0"/>
              <a:t>B</a:t>
            </a:r>
            <a:r>
              <a:rPr lang="en-US" dirty="0"/>
              <a:t>’</a:t>
            </a:r>
          </a:p>
          <a:p>
            <a:endParaRPr lang="en-US" dirty="0"/>
          </a:p>
          <a:p>
            <a:r>
              <a:rPr lang="en-US" dirty="0"/>
              <a:t>Denote Z</a:t>
            </a:r>
            <a:r>
              <a:rPr lang="el-GR" baseline="-25000" dirty="0"/>
              <a:t> Π</a:t>
            </a:r>
            <a:r>
              <a:rPr lang="en-US" dirty="0"/>
              <a:t> = R</a:t>
            </a:r>
            <a:r>
              <a:rPr lang="en-US" baseline="-25000" dirty="0"/>
              <a:t>B</a:t>
            </a:r>
            <a:r>
              <a:rPr lang="en-US" dirty="0"/>
              <a:t>’ || (1/</a:t>
            </a:r>
            <a:r>
              <a:rPr lang="en-US" dirty="0" err="1"/>
              <a:t>sC</a:t>
            </a:r>
            <a:r>
              <a:rPr lang="el-GR" baseline="-25000" dirty="0"/>
              <a:t> Π</a:t>
            </a:r>
            <a:r>
              <a:rPr lang="en-US" dirty="0"/>
              <a:t>) = R</a:t>
            </a:r>
            <a:r>
              <a:rPr lang="en-US" baseline="-25000" dirty="0"/>
              <a:t>B</a:t>
            </a:r>
            <a:r>
              <a:rPr lang="en-US" dirty="0"/>
              <a:t>’/(1+s R</a:t>
            </a:r>
            <a:r>
              <a:rPr lang="en-US" baseline="-25000" dirty="0"/>
              <a:t>B</a:t>
            </a:r>
            <a:r>
              <a:rPr lang="en-US" dirty="0"/>
              <a:t>’ C</a:t>
            </a:r>
            <a:r>
              <a:rPr lang="el-GR" baseline="-25000" dirty="0"/>
              <a:t> Π</a:t>
            </a:r>
            <a:r>
              <a:rPr lang="en-US" dirty="0"/>
              <a:t>)</a:t>
            </a:r>
          </a:p>
          <a:p>
            <a:endParaRPr lang="en-US" dirty="0"/>
          </a:p>
          <a:p>
            <a:r>
              <a:rPr lang="en-US" dirty="0"/>
              <a:t>Denote </a:t>
            </a:r>
            <a:r>
              <a:rPr lang="en-US" dirty="0" err="1"/>
              <a:t>Z</a:t>
            </a:r>
            <a:r>
              <a:rPr lang="en-US" baseline="-25000" dirty="0" err="1"/>
              <a:t>s</a:t>
            </a:r>
            <a:r>
              <a:rPr lang="en-US" dirty="0"/>
              <a:t> = R</a:t>
            </a:r>
            <a:r>
              <a:rPr lang="en-US" baseline="-25000" dirty="0"/>
              <a:t>s</a:t>
            </a:r>
            <a:r>
              <a:rPr lang="en-US" dirty="0"/>
              <a:t> + 1/</a:t>
            </a:r>
            <a:r>
              <a:rPr lang="en-US" dirty="0" err="1"/>
              <a:t>sC</a:t>
            </a:r>
            <a:r>
              <a:rPr lang="en-US" baseline="-25000" dirty="0" err="1"/>
              <a:t>c</a:t>
            </a:r>
            <a:r>
              <a:rPr lang="en-US" dirty="0"/>
              <a:t> =(1+s R</a:t>
            </a:r>
            <a:r>
              <a:rPr lang="en-US" baseline="-25000" dirty="0"/>
              <a:t>s </a:t>
            </a:r>
            <a:r>
              <a:rPr lang="en-US" dirty="0"/>
              <a:t>C</a:t>
            </a:r>
            <a:r>
              <a:rPr lang="en-US" baseline="-25000" dirty="0"/>
              <a:t>c</a:t>
            </a:r>
            <a:r>
              <a:rPr lang="en-US" dirty="0"/>
              <a:t>)/</a:t>
            </a:r>
            <a:r>
              <a:rPr lang="en-US" dirty="0" err="1"/>
              <a:t>sC</a:t>
            </a:r>
            <a:r>
              <a:rPr lang="en-US" baseline="-25000" dirty="0" err="1"/>
              <a:t>c</a:t>
            </a:r>
            <a:r>
              <a:rPr lang="en-US" dirty="0"/>
              <a:t> </a:t>
            </a:r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FD55FC7-40B8-42DD-BDCC-237D4F3C726F}"/>
                  </a:ext>
                </a:extLst>
              </p:cNvPr>
              <p:cNvSpPr/>
              <p:nvPr/>
            </p:nvSpPr>
            <p:spPr>
              <a:xfrm>
                <a:off x="467419" y="4439013"/>
                <a:ext cx="8785803" cy="13635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dirty="0"/>
                  <a:t>v</a:t>
                </a:r>
                <a:r>
                  <a:rPr lang="en-US" baseline="-25000" dirty="0" err="1"/>
                  <a:t>be</a:t>
                </a:r>
                <a:r>
                  <a:rPr lang="en-US" dirty="0"/>
                  <a:t> is formed due to potential divider between </a:t>
                </a:r>
                <a:r>
                  <a:rPr lang="en-US" dirty="0" err="1"/>
                  <a:t>Z</a:t>
                </a:r>
                <a:r>
                  <a:rPr lang="en-US" baseline="-25000" dirty="0" err="1"/>
                  <a:t>s</a:t>
                </a:r>
                <a:r>
                  <a:rPr lang="en-US" dirty="0"/>
                  <a:t> and Z</a:t>
                </a:r>
                <a:r>
                  <a:rPr lang="el-GR" baseline="-25000" dirty="0"/>
                  <a:t> Π</a:t>
                </a:r>
                <a:r>
                  <a:rPr lang="en-US" dirty="0"/>
                  <a:t> : </a:t>
                </a:r>
              </a:p>
              <a:p>
                <a:r>
                  <a:rPr lang="en-US" dirty="0" err="1"/>
                  <a:t>v</a:t>
                </a:r>
                <a:r>
                  <a:rPr lang="en-US" baseline="-25000" dirty="0" err="1"/>
                  <a:t>be</a:t>
                </a:r>
                <a:r>
                  <a:rPr lang="en-US" dirty="0"/>
                  <a:t> = v</a:t>
                </a:r>
                <a:r>
                  <a:rPr lang="en-US" baseline="-25000" dirty="0"/>
                  <a:t>in</a:t>
                </a:r>
                <a:r>
                  <a:rPr lang="en-US" dirty="0"/>
                  <a:t>*(Z</a:t>
                </a:r>
                <a:r>
                  <a:rPr lang="el-GR" baseline="-25000" dirty="0"/>
                  <a:t> Π</a:t>
                </a:r>
                <a:r>
                  <a:rPr lang="en-US" dirty="0"/>
                  <a:t>)/(Z</a:t>
                </a:r>
                <a:r>
                  <a:rPr lang="el-GR" baseline="-25000" dirty="0"/>
                  <a:t> Π</a:t>
                </a:r>
                <a:r>
                  <a:rPr lang="en-US" dirty="0"/>
                  <a:t> + </a:t>
                </a:r>
                <a:r>
                  <a:rPr lang="en-US" dirty="0" err="1"/>
                  <a:t>Z</a:t>
                </a:r>
                <a:r>
                  <a:rPr lang="en-US" baseline="-25000" dirty="0" err="1"/>
                  <a:t>s</a:t>
                </a:r>
                <a:r>
                  <a:rPr lang="en-US" dirty="0"/>
                  <a:t>)=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f>
                          <m:f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</m:num>
                          <m:den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</m:den>
                        </m:f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𝑠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sub>
                        </m:sSub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𝜋</m:t>
                            </m:r>
                          </m:sub>
                        </m:sSub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sub>
                        </m:sSub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𝐵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′</m:t>
                            </m:r>
                          </m:sup>
                        </m:sSubSup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𝑆</m:t>
                            </m:r>
                          </m:sub>
                        </m:sSub>
                      </m:den>
                    </m:f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4FD55FC7-40B8-42DD-BDCC-237D4F3C72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419" y="4439013"/>
                <a:ext cx="8785803" cy="1363515"/>
              </a:xfrm>
              <a:prstGeom prst="rect">
                <a:avLst/>
              </a:prstGeom>
              <a:blipFill>
                <a:blip r:embed="rId5"/>
                <a:stretch>
                  <a:fillRect l="-625" t="-223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1C47DF-2FE2-4962-92FC-9D00E1BA1CE9}"/>
                  </a:ext>
                </a:extLst>
              </p:cNvPr>
              <p:cNvSpPr txBox="1"/>
              <p:nvPr/>
            </p:nvSpPr>
            <p:spPr>
              <a:xfrm>
                <a:off x="3328403" y="5898404"/>
                <a:ext cx="5309530" cy="8554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1C47DF-2FE2-4962-92FC-9D00E1BA1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8403" y="5898404"/>
                <a:ext cx="5309530" cy="8554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846236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CE amplifier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D35A117-F002-4DC9-9E87-3DC32EB1B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4" y="1576388"/>
            <a:ext cx="6326605" cy="250283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6E5045C-B099-4607-A857-6F8CC89D3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561" y="3693802"/>
            <a:ext cx="451851" cy="35533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E555BDC-13B1-42F8-B36E-5119AE396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265" y="2338908"/>
            <a:ext cx="195203" cy="495755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283D21F9-322B-4784-A297-862B9FAD8E28}"/>
              </a:ext>
            </a:extLst>
          </p:cNvPr>
          <p:cNvGrpSpPr/>
          <p:nvPr/>
        </p:nvGrpSpPr>
        <p:grpSpPr>
          <a:xfrm>
            <a:off x="3205412" y="2255921"/>
            <a:ext cx="446172" cy="609668"/>
            <a:chOff x="9004633" y="2370221"/>
            <a:chExt cx="446172" cy="609668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38B4839-88C6-4CC6-BB0E-BCBF17646F19}"/>
                </a:ext>
              </a:extLst>
            </p:cNvPr>
            <p:cNvCxnSpPr/>
            <p:nvPr/>
          </p:nvCxnSpPr>
          <p:spPr>
            <a:xfrm>
              <a:off x="9004633" y="2370221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22331DF-8F00-49FF-9532-973CDFDEFC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8697" y="2370221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30DAC9D-3467-4400-8F9D-F2101215A068}"/>
              </a:ext>
            </a:extLst>
          </p:cNvPr>
          <p:cNvGrpSpPr/>
          <p:nvPr/>
        </p:nvGrpSpPr>
        <p:grpSpPr>
          <a:xfrm>
            <a:off x="4283993" y="2797883"/>
            <a:ext cx="446172" cy="609668"/>
            <a:chOff x="10083214" y="2912183"/>
            <a:chExt cx="446172" cy="609668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2C04D00-DCB0-469D-9F1F-E501E2668E8C}"/>
                </a:ext>
              </a:extLst>
            </p:cNvPr>
            <p:cNvCxnSpPr/>
            <p:nvPr/>
          </p:nvCxnSpPr>
          <p:spPr>
            <a:xfrm>
              <a:off x="10083214" y="2912183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C196FB4-266E-4977-98C5-7221578C6E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07278" y="2912183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1C47DF-2FE2-4962-92FC-9D00E1BA1CE9}"/>
                  </a:ext>
                </a:extLst>
              </p:cNvPr>
              <p:cNvSpPr txBox="1"/>
              <p:nvPr/>
            </p:nvSpPr>
            <p:spPr>
              <a:xfrm>
                <a:off x="651377" y="4153825"/>
                <a:ext cx="5309530" cy="8554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1C47DF-2FE2-4962-92FC-9D00E1BA1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377" y="4153825"/>
                <a:ext cx="5309530" cy="8554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07270F6F-0831-43A4-B3C5-EB250076C31A}"/>
              </a:ext>
            </a:extLst>
          </p:cNvPr>
          <p:cNvSpPr txBox="1"/>
          <p:nvPr/>
        </p:nvSpPr>
        <p:spPr>
          <a:xfrm>
            <a:off x="6466974" y="1690688"/>
            <a:ext cx="551923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Highest power of s in numerator is 1 </a:t>
            </a:r>
            <a:r>
              <a:rPr lang="en-US" dirty="0">
                <a:sym typeface="Wingdings" panose="05000000000000000000" pitchFamily="2" charset="2"/>
              </a:rPr>
              <a:t> 1 zero</a:t>
            </a:r>
          </a:p>
          <a:p>
            <a:r>
              <a:rPr lang="en-US" dirty="0"/>
              <a:t>Highest power of s in denominator is 2 </a:t>
            </a:r>
            <a:r>
              <a:rPr lang="en-US" dirty="0">
                <a:sym typeface="Wingdings" panose="05000000000000000000" pitchFamily="2" charset="2"/>
              </a:rPr>
              <a:t> 2 poles</a:t>
            </a:r>
          </a:p>
          <a:p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Tough to say anything else!!!</a:t>
            </a:r>
          </a:p>
          <a:p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B5D7F1-A75F-4F95-A406-92A13799730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7389" y="2865589"/>
            <a:ext cx="3594070" cy="284888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2FF51A1-1634-4739-BD36-1D1764C4F06F}"/>
              </a:ext>
            </a:extLst>
          </p:cNvPr>
          <p:cNvSpPr txBox="1"/>
          <p:nvPr/>
        </p:nvSpPr>
        <p:spPr>
          <a:xfrm>
            <a:off x="5486400" y="5823284"/>
            <a:ext cx="6326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Most important is p1 which dominates the bandwidth </a:t>
            </a:r>
            <a:r>
              <a:rPr lang="en-US" dirty="0">
                <a:sym typeface="Wingdings" panose="05000000000000000000" pitchFamily="2" charset="2"/>
              </a:rPr>
              <a:t> Can approximate based on that!!</a:t>
            </a:r>
            <a:endParaRPr lang="en-US" dirty="0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00246AF-67A9-4D40-818C-DCC2B44823E9}"/>
              </a:ext>
            </a:extLst>
          </p:cNvPr>
          <p:cNvGrpSpPr/>
          <p:nvPr/>
        </p:nvGrpSpPr>
        <p:grpSpPr>
          <a:xfrm>
            <a:off x="3045457" y="4791309"/>
            <a:ext cx="416594" cy="233942"/>
            <a:chOff x="9004633" y="2370221"/>
            <a:chExt cx="446172" cy="609668"/>
          </a:xfrm>
        </p:grpSpPr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A63018B6-386E-4271-B2E5-9A4626EBB965}"/>
                </a:ext>
              </a:extLst>
            </p:cNvPr>
            <p:cNvCxnSpPr/>
            <p:nvPr/>
          </p:nvCxnSpPr>
          <p:spPr>
            <a:xfrm>
              <a:off x="9004633" y="2370221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>
              <a:extLst>
                <a:ext uri="{FF2B5EF4-FFF2-40B4-BE49-F238E27FC236}">
                  <a16:creationId xmlns:a16="http://schemas.microsoft.com/office/drawing/2014/main" id="{8480C0DD-DA08-4D43-983E-C6EB4603D8C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8697" y="2370221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8A40385-80FF-42C4-9D4C-4A504258A728}"/>
              </a:ext>
            </a:extLst>
          </p:cNvPr>
          <p:cNvCxnSpPr>
            <a:cxnSpLocks/>
          </p:cNvCxnSpPr>
          <p:nvPr/>
        </p:nvCxnSpPr>
        <p:spPr>
          <a:xfrm flipH="1">
            <a:off x="2979486" y="5083856"/>
            <a:ext cx="225926" cy="3484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470DB15-D029-4C55-AC2E-9C3F4C0D0BA0}"/>
              </a:ext>
            </a:extLst>
          </p:cNvPr>
          <p:cNvSpPr txBox="1"/>
          <p:nvPr/>
        </p:nvSpPr>
        <p:spPr>
          <a:xfrm>
            <a:off x="2586864" y="5345145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Cc &gt;&gt; C</a:t>
            </a:r>
            <a:r>
              <a:rPr lang="el-GR" baseline="-25000" dirty="0">
                <a:solidFill>
                  <a:srgbClr val="FF0000"/>
                </a:solidFill>
              </a:rPr>
              <a:t>Π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265002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Dominant pole approximation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CF2249-49F6-438B-B854-DE8A365919D7}"/>
                  </a:ext>
                </a:extLst>
              </p:cNvPr>
              <p:cNvSpPr txBox="1"/>
              <p:nvPr/>
            </p:nvSpPr>
            <p:spPr>
              <a:xfrm>
                <a:off x="228600" y="1828800"/>
                <a:ext cx="11646568" cy="11922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For Transfer function with 2 poles p1,p2: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𝐻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1)(1+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2)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1+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7CF2249-49F6-438B-B854-DE8A365919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8600" y="1828800"/>
                <a:ext cx="11646568" cy="1192249"/>
              </a:xfrm>
              <a:prstGeom prst="rect">
                <a:avLst/>
              </a:prstGeom>
              <a:blipFill>
                <a:blip r:embed="rId2"/>
                <a:stretch>
                  <a:fillRect l="-471" t="-25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0FACE5D-3025-409B-9BA1-283B99FE6AE7}"/>
              </a:ext>
            </a:extLst>
          </p:cNvPr>
          <p:cNvSpPr txBox="1"/>
          <p:nvPr/>
        </p:nvSpPr>
        <p:spPr>
          <a:xfrm>
            <a:off x="228600" y="3350795"/>
            <a:ext cx="11544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Pole p1 is dominant means p1&lt;&lt;p2</a:t>
            </a:r>
          </a:p>
          <a:p>
            <a:endParaRPr lang="en-US" dirty="0"/>
          </a:p>
          <a:p>
            <a:r>
              <a:rPr lang="en-US" dirty="0"/>
              <a:t>Hence, a~1/p1 </a:t>
            </a:r>
            <a:r>
              <a:rPr lang="en-US" dirty="0">
                <a:sym typeface="Wingdings" panose="05000000000000000000" pitchFamily="2" charset="2"/>
              </a:rPr>
              <a:t> p1 = 1/a</a:t>
            </a:r>
          </a:p>
          <a:p>
            <a:r>
              <a:rPr lang="en-US" dirty="0">
                <a:sym typeface="Wingdings" panose="05000000000000000000" pitchFamily="2" charset="2"/>
              </a:rPr>
              <a:t>Also, b = 1/p1p2 ~a/p2  p2 = a/b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540305E-5D7D-4D26-BB08-8462742A84BC}"/>
              </a:ext>
            </a:extLst>
          </p:cNvPr>
          <p:cNvSpPr/>
          <p:nvPr/>
        </p:nvSpPr>
        <p:spPr>
          <a:xfrm>
            <a:off x="150395" y="3284621"/>
            <a:ext cx="4229100" cy="1377616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72345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CE amplifier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D35A117-F002-4DC9-9E87-3DC32EB1B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4" y="1576388"/>
            <a:ext cx="6326605" cy="250283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6E5045C-B099-4607-A857-6F8CC89D3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561" y="3693802"/>
            <a:ext cx="451851" cy="35533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E555BDC-13B1-42F8-B36E-5119AE396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265" y="2338908"/>
            <a:ext cx="195203" cy="495755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283D21F9-322B-4784-A297-862B9FAD8E28}"/>
              </a:ext>
            </a:extLst>
          </p:cNvPr>
          <p:cNvGrpSpPr/>
          <p:nvPr/>
        </p:nvGrpSpPr>
        <p:grpSpPr>
          <a:xfrm>
            <a:off x="3205412" y="2255921"/>
            <a:ext cx="446172" cy="609668"/>
            <a:chOff x="9004633" y="2370221"/>
            <a:chExt cx="446172" cy="609668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38B4839-88C6-4CC6-BB0E-BCBF17646F19}"/>
                </a:ext>
              </a:extLst>
            </p:cNvPr>
            <p:cNvCxnSpPr/>
            <p:nvPr/>
          </p:nvCxnSpPr>
          <p:spPr>
            <a:xfrm>
              <a:off x="9004633" y="2370221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22331DF-8F00-49FF-9532-973CDFDEFC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8697" y="2370221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30DAC9D-3467-4400-8F9D-F2101215A068}"/>
              </a:ext>
            </a:extLst>
          </p:cNvPr>
          <p:cNvGrpSpPr/>
          <p:nvPr/>
        </p:nvGrpSpPr>
        <p:grpSpPr>
          <a:xfrm>
            <a:off x="4283993" y="2797883"/>
            <a:ext cx="446172" cy="609668"/>
            <a:chOff x="10083214" y="2912183"/>
            <a:chExt cx="446172" cy="609668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2C04D00-DCB0-469D-9F1F-E501E2668E8C}"/>
                </a:ext>
              </a:extLst>
            </p:cNvPr>
            <p:cNvCxnSpPr/>
            <p:nvPr/>
          </p:nvCxnSpPr>
          <p:spPr>
            <a:xfrm>
              <a:off x="10083214" y="2912183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C196FB4-266E-4977-98C5-7221578C6E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07278" y="2912183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1C47DF-2FE2-4962-92FC-9D00E1BA1CE9}"/>
                  </a:ext>
                </a:extLst>
              </p:cNvPr>
              <p:cNvSpPr txBox="1"/>
              <p:nvPr/>
            </p:nvSpPr>
            <p:spPr>
              <a:xfrm>
                <a:off x="651377" y="4153825"/>
                <a:ext cx="5309530" cy="8554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∴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𝑔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||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</m:num>
                            <m:den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×</m:t>
                          </m:r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𝑠</m:t>
                          </m:r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1+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𝜋</m:t>
                                  </m:r>
                                </m:sub>
                              </m:sSub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b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𝑅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𝑆</m:t>
                                  </m:r>
                                </m:sub>
                              </m:sSub>
                            </m:e>
                          </m:d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𝜋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𝐵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bSup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E1C47DF-2FE2-4962-92FC-9D00E1BA1C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377" y="4153825"/>
                <a:ext cx="5309530" cy="85542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07270F6F-0831-43A4-B3C5-EB250076C31A}"/>
              </a:ext>
            </a:extLst>
          </p:cNvPr>
          <p:cNvSpPr txBox="1"/>
          <p:nvPr/>
        </p:nvSpPr>
        <p:spPr>
          <a:xfrm>
            <a:off x="6466974" y="1690688"/>
            <a:ext cx="55192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Applying dominant pole approximation,</a:t>
            </a:r>
          </a:p>
          <a:p>
            <a:endParaRPr lang="en-US" dirty="0"/>
          </a:p>
          <a:p>
            <a:r>
              <a:rPr lang="en-US" dirty="0"/>
              <a:t>p1 ~1/(C</a:t>
            </a:r>
            <a:r>
              <a:rPr lang="en-US" baseline="-25000" dirty="0"/>
              <a:t>C</a:t>
            </a:r>
            <a:r>
              <a:rPr lang="en-US" dirty="0"/>
              <a:t>R</a:t>
            </a:r>
            <a:r>
              <a:rPr lang="en-US" baseline="-25000" dirty="0"/>
              <a:t>B</a:t>
            </a:r>
            <a:r>
              <a:rPr lang="en-US" dirty="0"/>
              <a:t>’+C</a:t>
            </a:r>
            <a:r>
              <a:rPr lang="en-US" baseline="-25000" dirty="0"/>
              <a:t>C</a:t>
            </a:r>
            <a:r>
              <a:rPr lang="en-US" dirty="0"/>
              <a:t>R</a:t>
            </a:r>
            <a:r>
              <a:rPr lang="en-US" baseline="-25000" dirty="0"/>
              <a:t>S</a:t>
            </a:r>
            <a:r>
              <a:rPr lang="en-US" dirty="0"/>
              <a:t>)</a:t>
            </a:r>
          </a:p>
          <a:p>
            <a:r>
              <a:rPr lang="en-US" dirty="0"/>
              <a:t>p2 ~C</a:t>
            </a:r>
            <a:r>
              <a:rPr lang="en-US" baseline="-25000" dirty="0"/>
              <a:t>C</a:t>
            </a:r>
            <a:r>
              <a:rPr lang="en-US" dirty="0"/>
              <a:t>(R</a:t>
            </a:r>
            <a:r>
              <a:rPr lang="en-US" baseline="-25000" dirty="0"/>
              <a:t>B</a:t>
            </a:r>
            <a:r>
              <a:rPr lang="en-US" dirty="0"/>
              <a:t>’+R</a:t>
            </a:r>
            <a:r>
              <a:rPr lang="en-US" baseline="-25000" dirty="0"/>
              <a:t>S</a:t>
            </a:r>
            <a:r>
              <a:rPr lang="en-US" dirty="0"/>
              <a:t>)/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C</a:t>
            </a:r>
            <a:r>
              <a:rPr lang="el-GR" baseline="-25000" dirty="0"/>
              <a:t>Π </a:t>
            </a:r>
            <a:r>
              <a:rPr lang="en-US" dirty="0"/>
              <a:t>C</a:t>
            </a:r>
            <a:r>
              <a:rPr lang="en-US" baseline="-25000" dirty="0"/>
              <a:t>C</a:t>
            </a:r>
            <a:r>
              <a:rPr lang="en-US" dirty="0"/>
              <a:t>R</a:t>
            </a:r>
            <a:r>
              <a:rPr lang="en-US" baseline="-25000" dirty="0"/>
              <a:t>B</a:t>
            </a:r>
            <a:r>
              <a:rPr lang="en-US" dirty="0"/>
              <a:t>’R</a:t>
            </a:r>
            <a:r>
              <a:rPr lang="en-US" baseline="-25000" dirty="0"/>
              <a:t>S </a:t>
            </a:r>
            <a:r>
              <a:rPr lang="en-US" dirty="0"/>
              <a:t>=1/ (C</a:t>
            </a:r>
            <a:r>
              <a:rPr lang="el-GR" baseline="-25000" dirty="0"/>
              <a:t>Π</a:t>
            </a:r>
            <a:r>
              <a:rPr lang="en-US" dirty="0"/>
              <a:t>(R</a:t>
            </a:r>
            <a:r>
              <a:rPr lang="en-US" baseline="-25000" dirty="0"/>
              <a:t>B</a:t>
            </a:r>
            <a:r>
              <a:rPr lang="en-US" dirty="0"/>
              <a:t>’||R</a:t>
            </a:r>
            <a:r>
              <a:rPr lang="en-US" baseline="-25000" dirty="0"/>
              <a:t>S</a:t>
            </a:r>
            <a:r>
              <a:rPr lang="en-US" dirty="0"/>
              <a:t>))</a:t>
            </a:r>
          </a:p>
          <a:p>
            <a:endParaRPr lang="en-US" dirty="0"/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E72BBCA-67E9-4752-AB0C-2510DF6E26FB}"/>
              </a:ext>
            </a:extLst>
          </p:cNvPr>
          <p:cNvGrpSpPr/>
          <p:nvPr/>
        </p:nvGrpSpPr>
        <p:grpSpPr>
          <a:xfrm>
            <a:off x="3045457" y="4791309"/>
            <a:ext cx="416594" cy="233942"/>
            <a:chOff x="9004633" y="2370221"/>
            <a:chExt cx="446172" cy="609668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28911A8A-E4A8-4C10-B25B-DC7AC68C4633}"/>
                </a:ext>
              </a:extLst>
            </p:cNvPr>
            <p:cNvCxnSpPr/>
            <p:nvPr/>
          </p:nvCxnSpPr>
          <p:spPr>
            <a:xfrm>
              <a:off x="9004633" y="2370221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04ED2834-A7D2-41B1-B62E-EFA8C1A3E30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8697" y="2370221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A98075DD-3B67-4E10-9F2E-05965769EBE8}"/>
              </a:ext>
            </a:extLst>
          </p:cNvPr>
          <p:cNvCxnSpPr>
            <a:cxnSpLocks/>
          </p:cNvCxnSpPr>
          <p:nvPr/>
        </p:nvCxnSpPr>
        <p:spPr>
          <a:xfrm flipH="1">
            <a:off x="2979486" y="5083856"/>
            <a:ext cx="225926" cy="3484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3BD46623-B0F4-4671-A405-834ADBEAC82A}"/>
              </a:ext>
            </a:extLst>
          </p:cNvPr>
          <p:cNvSpPr txBox="1"/>
          <p:nvPr/>
        </p:nvSpPr>
        <p:spPr>
          <a:xfrm>
            <a:off x="2586864" y="5345145"/>
            <a:ext cx="9621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Cc &gt;&gt; C</a:t>
            </a:r>
            <a:r>
              <a:rPr lang="el-GR" baseline="-25000" dirty="0">
                <a:solidFill>
                  <a:srgbClr val="FF0000"/>
                </a:solidFill>
              </a:rPr>
              <a:t>Π</a:t>
            </a:r>
            <a:endParaRPr lang="en-US" dirty="0">
              <a:solidFill>
                <a:srgbClr val="FF0000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18248B0-35D4-4DC0-B2CA-A6B9E2CBA80B}"/>
              </a:ext>
            </a:extLst>
          </p:cNvPr>
          <p:cNvGrpSpPr/>
          <p:nvPr/>
        </p:nvGrpSpPr>
        <p:grpSpPr>
          <a:xfrm>
            <a:off x="5988250" y="3037974"/>
            <a:ext cx="4810740" cy="3243960"/>
            <a:chOff x="5988250" y="3037974"/>
            <a:chExt cx="4810740" cy="3243960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B45EC99-FE6F-4BE5-80D5-71FCF664BD5D}"/>
                </a:ext>
              </a:extLst>
            </p:cNvPr>
            <p:cNvCxnSpPr>
              <a:cxnSpLocks/>
            </p:cNvCxnSpPr>
            <p:nvPr/>
          </p:nvCxnSpPr>
          <p:spPr>
            <a:xfrm>
              <a:off x="8109284" y="3037974"/>
              <a:ext cx="0" cy="238853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70FC7F0-1E8D-421D-9C1B-79E5D3283DBD}"/>
                    </a:ext>
                  </a:extLst>
                </p:cNvPr>
                <p:cNvSpPr txBox="1"/>
                <p:nvPr/>
              </p:nvSpPr>
              <p:spPr>
                <a:xfrm>
                  <a:off x="5988250" y="5426507"/>
                  <a:ext cx="4810740" cy="8554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𝑜𝑢𝑡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𝑖𝑛</m:t>
                                </m:r>
                              </m:sub>
                            </m:sSub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||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num>
                              <m:den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)(1+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))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70FC7F0-1E8D-421D-9C1B-79E5D3283D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8250" y="5426507"/>
                  <a:ext cx="4810740" cy="855427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4119419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CE amplifier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9D35A117-F002-4DC9-9E87-3DC32EB1B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74" y="1576388"/>
            <a:ext cx="6326605" cy="2502833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6E5045C-B099-4607-A857-6F8CC89D31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561" y="3693802"/>
            <a:ext cx="451851" cy="355339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5E555BDC-13B1-42F8-B36E-5119AE3963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02265" y="2338908"/>
            <a:ext cx="195203" cy="495755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283D21F9-322B-4784-A297-862B9FAD8E28}"/>
              </a:ext>
            </a:extLst>
          </p:cNvPr>
          <p:cNvGrpSpPr/>
          <p:nvPr/>
        </p:nvGrpSpPr>
        <p:grpSpPr>
          <a:xfrm>
            <a:off x="3205412" y="2255921"/>
            <a:ext cx="446172" cy="609668"/>
            <a:chOff x="9004633" y="2370221"/>
            <a:chExt cx="446172" cy="609668"/>
          </a:xfrm>
        </p:grpSpPr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138B4839-88C6-4CC6-BB0E-BCBF17646F19}"/>
                </a:ext>
              </a:extLst>
            </p:cNvPr>
            <p:cNvCxnSpPr/>
            <p:nvPr/>
          </p:nvCxnSpPr>
          <p:spPr>
            <a:xfrm>
              <a:off x="9004633" y="2370221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E22331DF-8F00-49FF-9532-973CDFDEFCF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28697" y="2370221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A30DAC9D-3467-4400-8F9D-F2101215A068}"/>
              </a:ext>
            </a:extLst>
          </p:cNvPr>
          <p:cNvGrpSpPr/>
          <p:nvPr/>
        </p:nvGrpSpPr>
        <p:grpSpPr>
          <a:xfrm>
            <a:off x="4283993" y="2797883"/>
            <a:ext cx="446172" cy="609668"/>
            <a:chOff x="10083214" y="2912183"/>
            <a:chExt cx="446172" cy="609668"/>
          </a:xfrm>
        </p:grpSpPr>
        <p:cxnSp>
          <p:nvCxnSpPr>
            <p:cNvPr id="45" name="Straight Connector 44">
              <a:extLst>
                <a:ext uri="{FF2B5EF4-FFF2-40B4-BE49-F238E27FC236}">
                  <a16:creationId xmlns:a16="http://schemas.microsoft.com/office/drawing/2014/main" id="{F2C04D00-DCB0-469D-9F1F-E501E2668E8C}"/>
                </a:ext>
              </a:extLst>
            </p:cNvPr>
            <p:cNvCxnSpPr/>
            <p:nvPr/>
          </p:nvCxnSpPr>
          <p:spPr>
            <a:xfrm>
              <a:off x="10083214" y="2912183"/>
              <a:ext cx="446172" cy="578742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C196FB4-266E-4977-98C5-7221578C6E7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107278" y="2912183"/>
              <a:ext cx="422108" cy="60966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07270F6F-0831-43A4-B3C5-EB250076C31A}"/>
              </a:ext>
            </a:extLst>
          </p:cNvPr>
          <p:cNvSpPr txBox="1"/>
          <p:nvPr/>
        </p:nvSpPr>
        <p:spPr>
          <a:xfrm>
            <a:off x="6466974" y="1690688"/>
            <a:ext cx="551923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Applying dominant pole approximation,</a:t>
            </a:r>
          </a:p>
          <a:p>
            <a:endParaRPr lang="en-US" dirty="0"/>
          </a:p>
          <a:p>
            <a:r>
              <a:rPr lang="en-US" dirty="0"/>
              <a:t>p1 ~1/(C</a:t>
            </a:r>
            <a:r>
              <a:rPr lang="en-US" baseline="-25000" dirty="0"/>
              <a:t>C</a:t>
            </a:r>
            <a:r>
              <a:rPr lang="en-US" dirty="0"/>
              <a:t>R</a:t>
            </a:r>
            <a:r>
              <a:rPr lang="en-US" baseline="-25000" dirty="0"/>
              <a:t>B</a:t>
            </a:r>
            <a:r>
              <a:rPr lang="en-US" dirty="0"/>
              <a:t>’+C</a:t>
            </a:r>
            <a:r>
              <a:rPr lang="en-US" baseline="-25000" dirty="0"/>
              <a:t>C</a:t>
            </a:r>
            <a:r>
              <a:rPr lang="en-US" dirty="0"/>
              <a:t>R</a:t>
            </a:r>
            <a:r>
              <a:rPr lang="en-US" baseline="-25000" dirty="0"/>
              <a:t>S</a:t>
            </a:r>
            <a:r>
              <a:rPr lang="en-US" dirty="0"/>
              <a:t>)</a:t>
            </a:r>
          </a:p>
          <a:p>
            <a:r>
              <a:rPr lang="en-US" dirty="0"/>
              <a:t>p2 ~C</a:t>
            </a:r>
            <a:r>
              <a:rPr lang="en-US" baseline="-25000" dirty="0"/>
              <a:t>C</a:t>
            </a:r>
            <a:r>
              <a:rPr lang="en-US" dirty="0"/>
              <a:t>(R</a:t>
            </a:r>
            <a:r>
              <a:rPr lang="en-US" baseline="-25000" dirty="0"/>
              <a:t>B</a:t>
            </a:r>
            <a:r>
              <a:rPr lang="en-US" dirty="0"/>
              <a:t>’+R</a:t>
            </a:r>
            <a:r>
              <a:rPr lang="en-US" baseline="-25000" dirty="0"/>
              <a:t>S</a:t>
            </a:r>
            <a:r>
              <a:rPr lang="en-US" dirty="0"/>
              <a:t>)/</a:t>
            </a:r>
            <a:r>
              <a:rPr lang="en-US" dirty="0">
                <a:solidFill>
                  <a:srgbClr val="FF0000"/>
                </a:solidFill>
              </a:rPr>
              <a:t> </a:t>
            </a:r>
            <a:r>
              <a:rPr lang="en-US" dirty="0"/>
              <a:t>C</a:t>
            </a:r>
            <a:r>
              <a:rPr lang="el-GR" baseline="-25000" dirty="0"/>
              <a:t>Π </a:t>
            </a:r>
            <a:r>
              <a:rPr lang="en-US" dirty="0"/>
              <a:t>C</a:t>
            </a:r>
            <a:r>
              <a:rPr lang="en-US" baseline="-25000" dirty="0"/>
              <a:t>C</a:t>
            </a:r>
            <a:r>
              <a:rPr lang="en-US" dirty="0"/>
              <a:t>R</a:t>
            </a:r>
            <a:r>
              <a:rPr lang="en-US" baseline="-25000" dirty="0"/>
              <a:t>B</a:t>
            </a:r>
            <a:r>
              <a:rPr lang="en-US" dirty="0"/>
              <a:t>’R</a:t>
            </a:r>
            <a:r>
              <a:rPr lang="en-US" baseline="-25000" dirty="0"/>
              <a:t>S </a:t>
            </a:r>
            <a:r>
              <a:rPr lang="en-US" dirty="0"/>
              <a:t>=1/ (C</a:t>
            </a:r>
            <a:r>
              <a:rPr lang="el-GR" baseline="-25000" dirty="0"/>
              <a:t>Π</a:t>
            </a:r>
            <a:r>
              <a:rPr lang="en-US" dirty="0"/>
              <a:t>(R</a:t>
            </a:r>
            <a:r>
              <a:rPr lang="en-US" baseline="-25000" dirty="0"/>
              <a:t>B</a:t>
            </a:r>
            <a:r>
              <a:rPr lang="en-US" dirty="0"/>
              <a:t>’||R</a:t>
            </a:r>
            <a:r>
              <a:rPr lang="en-US" baseline="-25000" dirty="0"/>
              <a:t>S</a:t>
            </a:r>
            <a:r>
              <a:rPr lang="en-US" dirty="0"/>
              <a:t>))</a:t>
            </a:r>
          </a:p>
          <a:p>
            <a:endParaRPr lang="en-US" dirty="0"/>
          </a:p>
          <a:p>
            <a:endParaRPr lang="en-US" dirty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18248B0-35D4-4DC0-B2CA-A6B9E2CBA80B}"/>
              </a:ext>
            </a:extLst>
          </p:cNvPr>
          <p:cNvGrpSpPr/>
          <p:nvPr/>
        </p:nvGrpSpPr>
        <p:grpSpPr>
          <a:xfrm>
            <a:off x="5988250" y="3037974"/>
            <a:ext cx="4810740" cy="3243960"/>
            <a:chOff x="5988250" y="3037974"/>
            <a:chExt cx="4810740" cy="3243960"/>
          </a:xfrm>
        </p:grpSpPr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5B45EC99-FE6F-4BE5-80D5-71FCF664BD5D}"/>
                </a:ext>
              </a:extLst>
            </p:cNvPr>
            <p:cNvCxnSpPr>
              <a:cxnSpLocks/>
            </p:cNvCxnSpPr>
            <p:nvPr/>
          </p:nvCxnSpPr>
          <p:spPr>
            <a:xfrm>
              <a:off x="8109284" y="3037974"/>
              <a:ext cx="0" cy="238853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70FC7F0-1E8D-421D-9C1B-79E5D3283DBD}"/>
                    </a:ext>
                  </a:extLst>
                </p:cNvPr>
                <p:cNvSpPr txBox="1"/>
                <p:nvPr/>
              </p:nvSpPr>
              <p:spPr>
                <a:xfrm>
                  <a:off x="5988250" y="5426507"/>
                  <a:ext cx="4810740" cy="855427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𝑜𝑢𝑡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𝑣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𝑖𝑛</m:t>
                                </m:r>
                              </m:sub>
                            </m:sSub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𝑔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||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f>
                              <m:f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</m:num>
                              <m:den>
                                <m:sSubSup>
                                  <m:sSub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𝐵</m:t>
                                    </m:r>
                                  </m:sub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′</m:t>
                                    </m:r>
                                  </m:sup>
                                </m:sSub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𝑅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𝑆</m:t>
                                    </m:r>
                                  </m:sub>
                                </m:sSub>
                              </m:den>
                            </m:f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×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𝑠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  <m:r>
                              <a:rPr lang="en-US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𝑐</m:t>
                                </m:r>
                              </m:sub>
                            </m:sSub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(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)(1+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𝑠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𝜋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′</m:t>
                                </m:r>
                              </m:sup>
                            </m:sSub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||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𝑅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𝑆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))</m:t>
                            </m:r>
                          </m:den>
                        </m:f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25" name="TextBox 24">
                  <a:extLst>
                    <a:ext uri="{FF2B5EF4-FFF2-40B4-BE49-F238E27FC236}">
                      <a16:creationId xmlns:a16="http://schemas.microsoft.com/office/drawing/2014/main" id="{C70FC7F0-1E8D-421D-9C1B-79E5D3283DBD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88250" y="5426507"/>
                  <a:ext cx="4810740" cy="855427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5715DA15-D623-4DFF-A920-3F810E848F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93010" y="4327848"/>
            <a:ext cx="3430997" cy="175448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E08FD6-F96D-401F-B0AD-2836B97B9E4A}"/>
              </a:ext>
            </a:extLst>
          </p:cNvPr>
          <p:cNvSpPr txBox="1"/>
          <p:nvPr/>
        </p:nvSpPr>
        <p:spPr>
          <a:xfrm>
            <a:off x="366963" y="4514746"/>
            <a:ext cx="98296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20log|H(s)|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7F255DB-F608-4DD7-AEC1-BE30E6126984}"/>
              </a:ext>
            </a:extLst>
          </p:cNvPr>
          <p:cNvSpPr/>
          <p:nvPr/>
        </p:nvSpPr>
        <p:spPr>
          <a:xfrm>
            <a:off x="7073267" y="5443409"/>
            <a:ext cx="3791249" cy="1083723"/>
          </a:xfrm>
          <a:custGeom>
            <a:avLst/>
            <a:gdLst>
              <a:gd name="connsiteX0" fmla="*/ 2606138 w 3791249"/>
              <a:gd name="connsiteY0" fmla="*/ 6896 h 1083723"/>
              <a:gd name="connsiteX1" fmla="*/ 2545980 w 3791249"/>
              <a:gd name="connsiteY1" fmla="*/ 49007 h 1083723"/>
              <a:gd name="connsiteX2" fmla="*/ 2521917 w 3791249"/>
              <a:gd name="connsiteY2" fmla="*/ 85102 h 1083723"/>
              <a:gd name="connsiteX3" fmla="*/ 2509886 w 3791249"/>
              <a:gd name="connsiteY3" fmla="*/ 103149 h 1083723"/>
              <a:gd name="connsiteX4" fmla="*/ 2497854 w 3791249"/>
              <a:gd name="connsiteY4" fmla="*/ 151275 h 1083723"/>
              <a:gd name="connsiteX5" fmla="*/ 2485822 w 3791249"/>
              <a:gd name="connsiteY5" fmla="*/ 247528 h 1083723"/>
              <a:gd name="connsiteX6" fmla="*/ 2479807 w 3791249"/>
              <a:gd name="connsiteY6" fmla="*/ 265575 h 1083723"/>
              <a:gd name="connsiteX7" fmla="*/ 2467775 w 3791249"/>
              <a:gd name="connsiteY7" fmla="*/ 307686 h 1083723"/>
              <a:gd name="connsiteX8" fmla="*/ 2443712 w 3791249"/>
              <a:gd name="connsiteY8" fmla="*/ 343780 h 1083723"/>
              <a:gd name="connsiteX9" fmla="*/ 2413633 w 3791249"/>
              <a:gd name="connsiteY9" fmla="*/ 385891 h 1083723"/>
              <a:gd name="connsiteX10" fmla="*/ 2383554 w 3791249"/>
              <a:gd name="connsiteY10" fmla="*/ 421986 h 1083723"/>
              <a:gd name="connsiteX11" fmla="*/ 2377538 w 3791249"/>
              <a:gd name="connsiteY11" fmla="*/ 440033 h 1083723"/>
              <a:gd name="connsiteX12" fmla="*/ 2359491 w 3791249"/>
              <a:gd name="connsiteY12" fmla="*/ 446049 h 1083723"/>
              <a:gd name="connsiteX13" fmla="*/ 2299333 w 3791249"/>
              <a:gd name="connsiteY13" fmla="*/ 452065 h 1083723"/>
              <a:gd name="connsiteX14" fmla="*/ 2094796 w 3791249"/>
              <a:gd name="connsiteY14" fmla="*/ 458080 h 1083723"/>
              <a:gd name="connsiteX15" fmla="*/ 1998544 w 3791249"/>
              <a:gd name="connsiteY15" fmla="*/ 470112 h 1083723"/>
              <a:gd name="connsiteX16" fmla="*/ 1980496 w 3791249"/>
              <a:gd name="connsiteY16" fmla="*/ 476128 h 1083723"/>
              <a:gd name="connsiteX17" fmla="*/ 1854165 w 3791249"/>
              <a:gd name="connsiteY17" fmla="*/ 488159 h 1083723"/>
              <a:gd name="connsiteX18" fmla="*/ 1775959 w 3791249"/>
              <a:gd name="connsiteY18" fmla="*/ 500191 h 1083723"/>
              <a:gd name="connsiteX19" fmla="*/ 1721817 w 3791249"/>
              <a:gd name="connsiteY19" fmla="*/ 518238 h 1083723"/>
              <a:gd name="connsiteX20" fmla="*/ 1655644 w 3791249"/>
              <a:gd name="connsiteY20" fmla="*/ 530270 h 1083723"/>
              <a:gd name="connsiteX21" fmla="*/ 1619549 w 3791249"/>
              <a:gd name="connsiteY21" fmla="*/ 536286 h 1083723"/>
              <a:gd name="connsiteX22" fmla="*/ 1306728 w 3791249"/>
              <a:gd name="connsiteY22" fmla="*/ 542302 h 1083723"/>
              <a:gd name="connsiteX23" fmla="*/ 831480 w 3791249"/>
              <a:gd name="connsiteY23" fmla="*/ 548317 h 1083723"/>
              <a:gd name="connsiteX24" fmla="*/ 729212 w 3791249"/>
              <a:gd name="connsiteY24" fmla="*/ 560349 h 1083723"/>
              <a:gd name="connsiteX25" fmla="*/ 91538 w 3791249"/>
              <a:gd name="connsiteY25" fmla="*/ 566365 h 1083723"/>
              <a:gd name="connsiteX26" fmla="*/ 61459 w 3791249"/>
              <a:gd name="connsiteY26" fmla="*/ 596444 h 1083723"/>
              <a:gd name="connsiteX27" fmla="*/ 43412 w 3791249"/>
              <a:gd name="connsiteY27" fmla="*/ 608475 h 1083723"/>
              <a:gd name="connsiteX28" fmla="*/ 19349 w 3791249"/>
              <a:gd name="connsiteY28" fmla="*/ 644570 h 1083723"/>
              <a:gd name="connsiteX29" fmla="*/ 7317 w 3791249"/>
              <a:gd name="connsiteY29" fmla="*/ 680665 h 1083723"/>
              <a:gd name="connsiteX30" fmla="*/ 7317 w 3791249"/>
              <a:gd name="connsiteY30" fmla="*/ 867154 h 1083723"/>
              <a:gd name="connsiteX31" fmla="*/ 13333 w 3791249"/>
              <a:gd name="connsiteY31" fmla="*/ 885202 h 1083723"/>
              <a:gd name="connsiteX32" fmla="*/ 43412 w 3791249"/>
              <a:gd name="connsiteY32" fmla="*/ 909265 h 1083723"/>
              <a:gd name="connsiteX33" fmla="*/ 97554 w 3791249"/>
              <a:gd name="connsiteY33" fmla="*/ 939344 h 1083723"/>
              <a:gd name="connsiteX34" fmla="*/ 127633 w 3791249"/>
              <a:gd name="connsiteY34" fmla="*/ 951375 h 1083723"/>
              <a:gd name="connsiteX35" fmla="*/ 169744 w 3791249"/>
              <a:gd name="connsiteY35" fmla="*/ 975438 h 1083723"/>
              <a:gd name="connsiteX36" fmla="*/ 193807 w 3791249"/>
              <a:gd name="connsiteY36" fmla="*/ 981454 h 1083723"/>
              <a:gd name="connsiteX37" fmla="*/ 217870 w 3791249"/>
              <a:gd name="connsiteY37" fmla="*/ 993486 h 1083723"/>
              <a:gd name="connsiteX38" fmla="*/ 259980 w 3791249"/>
              <a:gd name="connsiteY38" fmla="*/ 1011533 h 1083723"/>
              <a:gd name="connsiteX39" fmla="*/ 284044 w 3791249"/>
              <a:gd name="connsiteY39" fmla="*/ 1023565 h 1083723"/>
              <a:gd name="connsiteX40" fmla="*/ 314122 w 3791249"/>
              <a:gd name="connsiteY40" fmla="*/ 1029580 h 1083723"/>
              <a:gd name="connsiteX41" fmla="*/ 338186 w 3791249"/>
              <a:gd name="connsiteY41" fmla="*/ 1041612 h 1083723"/>
              <a:gd name="connsiteX42" fmla="*/ 416391 w 3791249"/>
              <a:gd name="connsiteY42" fmla="*/ 1059659 h 1083723"/>
              <a:gd name="connsiteX43" fmla="*/ 482565 w 3791249"/>
              <a:gd name="connsiteY43" fmla="*/ 1071691 h 1083723"/>
              <a:gd name="connsiteX44" fmla="*/ 500612 w 3791249"/>
              <a:gd name="connsiteY44" fmla="*/ 1077707 h 1083723"/>
              <a:gd name="connsiteX45" fmla="*/ 530691 w 3791249"/>
              <a:gd name="connsiteY45" fmla="*/ 1083723 h 1083723"/>
              <a:gd name="connsiteX46" fmla="*/ 981875 w 3791249"/>
              <a:gd name="connsiteY46" fmla="*/ 1077707 h 1083723"/>
              <a:gd name="connsiteX47" fmla="*/ 1023986 w 3791249"/>
              <a:gd name="connsiteY47" fmla="*/ 1065675 h 1083723"/>
              <a:gd name="connsiteX48" fmla="*/ 1078128 w 3791249"/>
              <a:gd name="connsiteY48" fmla="*/ 1059659 h 1083723"/>
              <a:gd name="connsiteX49" fmla="*/ 1126254 w 3791249"/>
              <a:gd name="connsiteY49" fmla="*/ 1047628 h 1083723"/>
              <a:gd name="connsiteX50" fmla="*/ 1144301 w 3791249"/>
              <a:gd name="connsiteY50" fmla="*/ 1041612 h 1083723"/>
              <a:gd name="connsiteX51" fmla="*/ 1186412 w 3791249"/>
              <a:gd name="connsiteY51" fmla="*/ 1035596 h 1083723"/>
              <a:gd name="connsiteX52" fmla="*/ 1216491 w 3791249"/>
              <a:gd name="connsiteY52" fmla="*/ 1029580 h 1083723"/>
              <a:gd name="connsiteX53" fmla="*/ 1234538 w 3791249"/>
              <a:gd name="connsiteY53" fmla="*/ 1023565 h 1083723"/>
              <a:gd name="connsiteX54" fmla="*/ 1312744 w 3791249"/>
              <a:gd name="connsiteY54" fmla="*/ 1017549 h 1083723"/>
              <a:gd name="connsiteX55" fmla="*/ 1439075 w 3791249"/>
              <a:gd name="connsiteY55" fmla="*/ 1005517 h 1083723"/>
              <a:gd name="connsiteX56" fmla="*/ 1685722 w 3791249"/>
              <a:gd name="connsiteY56" fmla="*/ 999502 h 1083723"/>
              <a:gd name="connsiteX57" fmla="*/ 1721817 w 3791249"/>
              <a:gd name="connsiteY57" fmla="*/ 987470 h 1083723"/>
              <a:gd name="connsiteX58" fmla="*/ 1739865 w 3791249"/>
              <a:gd name="connsiteY58" fmla="*/ 981454 h 1083723"/>
              <a:gd name="connsiteX59" fmla="*/ 1800022 w 3791249"/>
              <a:gd name="connsiteY59" fmla="*/ 939344 h 1083723"/>
              <a:gd name="connsiteX60" fmla="*/ 1818070 w 3791249"/>
              <a:gd name="connsiteY60" fmla="*/ 921296 h 1083723"/>
              <a:gd name="connsiteX61" fmla="*/ 1842133 w 3791249"/>
              <a:gd name="connsiteY61" fmla="*/ 885202 h 1083723"/>
              <a:gd name="connsiteX62" fmla="*/ 1848149 w 3791249"/>
              <a:gd name="connsiteY62" fmla="*/ 861138 h 1083723"/>
              <a:gd name="connsiteX63" fmla="*/ 1854165 w 3791249"/>
              <a:gd name="connsiteY63" fmla="*/ 698712 h 1083723"/>
              <a:gd name="connsiteX64" fmla="*/ 1860180 w 3791249"/>
              <a:gd name="connsiteY64" fmla="*/ 680665 h 1083723"/>
              <a:gd name="connsiteX65" fmla="*/ 1884244 w 3791249"/>
              <a:gd name="connsiteY65" fmla="*/ 644570 h 1083723"/>
              <a:gd name="connsiteX66" fmla="*/ 1896275 w 3791249"/>
              <a:gd name="connsiteY66" fmla="*/ 626523 h 1083723"/>
              <a:gd name="connsiteX67" fmla="*/ 1950417 w 3791249"/>
              <a:gd name="connsiteY67" fmla="*/ 614491 h 1083723"/>
              <a:gd name="connsiteX68" fmla="*/ 1986512 w 3791249"/>
              <a:gd name="connsiteY68" fmla="*/ 608475 h 1083723"/>
              <a:gd name="connsiteX69" fmla="*/ 2034638 w 3791249"/>
              <a:gd name="connsiteY69" fmla="*/ 596444 h 1083723"/>
              <a:gd name="connsiteX70" fmla="*/ 2076749 w 3791249"/>
              <a:gd name="connsiteY70" fmla="*/ 590428 h 1083723"/>
              <a:gd name="connsiteX71" fmla="*/ 2106828 w 3791249"/>
              <a:gd name="connsiteY71" fmla="*/ 584412 h 1083723"/>
              <a:gd name="connsiteX72" fmla="*/ 2154954 w 3791249"/>
              <a:gd name="connsiteY72" fmla="*/ 578396 h 1083723"/>
              <a:gd name="connsiteX73" fmla="*/ 2185033 w 3791249"/>
              <a:gd name="connsiteY73" fmla="*/ 572380 h 1083723"/>
              <a:gd name="connsiteX74" fmla="*/ 2281286 w 3791249"/>
              <a:gd name="connsiteY74" fmla="*/ 566365 h 1083723"/>
              <a:gd name="connsiteX75" fmla="*/ 2329412 w 3791249"/>
              <a:gd name="connsiteY75" fmla="*/ 554333 h 1083723"/>
              <a:gd name="connsiteX76" fmla="*/ 2347459 w 3791249"/>
              <a:gd name="connsiteY76" fmla="*/ 548317 h 1083723"/>
              <a:gd name="connsiteX77" fmla="*/ 2413633 w 3791249"/>
              <a:gd name="connsiteY77" fmla="*/ 536286 h 1083723"/>
              <a:gd name="connsiteX78" fmla="*/ 2473791 w 3791249"/>
              <a:gd name="connsiteY78" fmla="*/ 524254 h 1083723"/>
              <a:gd name="connsiteX79" fmla="*/ 2521917 w 3791249"/>
              <a:gd name="connsiteY79" fmla="*/ 512223 h 1083723"/>
              <a:gd name="connsiteX80" fmla="*/ 2545980 w 3791249"/>
              <a:gd name="connsiteY80" fmla="*/ 506207 h 1083723"/>
              <a:gd name="connsiteX81" fmla="*/ 2648249 w 3791249"/>
              <a:gd name="connsiteY81" fmla="*/ 494175 h 1083723"/>
              <a:gd name="connsiteX82" fmla="*/ 3081386 w 3791249"/>
              <a:gd name="connsiteY82" fmla="*/ 494175 h 1083723"/>
              <a:gd name="connsiteX83" fmla="*/ 3303970 w 3791249"/>
              <a:gd name="connsiteY83" fmla="*/ 488159 h 1083723"/>
              <a:gd name="connsiteX84" fmla="*/ 3364128 w 3791249"/>
              <a:gd name="connsiteY84" fmla="*/ 476128 h 1083723"/>
              <a:gd name="connsiteX85" fmla="*/ 3412254 w 3791249"/>
              <a:gd name="connsiteY85" fmla="*/ 464096 h 1083723"/>
              <a:gd name="connsiteX86" fmla="*/ 3484444 w 3791249"/>
              <a:gd name="connsiteY86" fmla="*/ 452065 h 1083723"/>
              <a:gd name="connsiteX87" fmla="*/ 3514522 w 3791249"/>
              <a:gd name="connsiteY87" fmla="*/ 446049 h 1083723"/>
              <a:gd name="connsiteX88" fmla="*/ 3556633 w 3791249"/>
              <a:gd name="connsiteY88" fmla="*/ 440033 h 1083723"/>
              <a:gd name="connsiteX89" fmla="*/ 3628822 w 3791249"/>
              <a:gd name="connsiteY89" fmla="*/ 428002 h 1083723"/>
              <a:gd name="connsiteX90" fmla="*/ 3682965 w 3791249"/>
              <a:gd name="connsiteY90" fmla="*/ 397923 h 1083723"/>
              <a:gd name="connsiteX91" fmla="*/ 3749138 w 3791249"/>
              <a:gd name="connsiteY91" fmla="*/ 349796 h 1083723"/>
              <a:gd name="connsiteX92" fmla="*/ 3767186 w 3791249"/>
              <a:gd name="connsiteY92" fmla="*/ 331749 h 1083723"/>
              <a:gd name="connsiteX93" fmla="*/ 3779217 w 3791249"/>
              <a:gd name="connsiteY93" fmla="*/ 313702 h 1083723"/>
              <a:gd name="connsiteX94" fmla="*/ 3791249 w 3791249"/>
              <a:gd name="connsiteY94" fmla="*/ 277607 h 1083723"/>
              <a:gd name="connsiteX95" fmla="*/ 3785233 w 3791249"/>
              <a:gd name="connsiteY95" fmla="*/ 223465 h 1083723"/>
              <a:gd name="connsiteX96" fmla="*/ 3767186 w 3791249"/>
              <a:gd name="connsiteY96" fmla="*/ 163307 h 1083723"/>
              <a:gd name="connsiteX97" fmla="*/ 3755154 w 3791249"/>
              <a:gd name="connsiteY97" fmla="*/ 121196 h 1083723"/>
              <a:gd name="connsiteX98" fmla="*/ 3737107 w 3791249"/>
              <a:gd name="connsiteY98" fmla="*/ 109165 h 1083723"/>
              <a:gd name="connsiteX99" fmla="*/ 3719059 w 3791249"/>
              <a:gd name="connsiteY99" fmla="*/ 91117 h 1083723"/>
              <a:gd name="connsiteX100" fmla="*/ 3676949 w 3791249"/>
              <a:gd name="connsiteY100" fmla="*/ 61038 h 1083723"/>
              <a:gd name="connsiteX101" fmla="*/ 3658901 w 3791249"/>
              <a:gd name="connsiteY101" fmla="*/ 55023 h 1083723"/>
              <a:gd name="connsiteX102" fmla="*/ 3640854 w 3791249"/>
              <a:gd name="connsiteY102" fmla="*/ 42991 h 1083723"/>
              <a:gd name="connsiteX103" fmla="*/ 3622807 w 3791249"/>
              <a:gd name="connsiteY103" fmla="*/ 36975 h 1083723"/>
              <a:gd name="connsiteX104" fmla="*/ 3466396 w 3791249"/>
              <a:gd name="connsiteY104" fmla="*/ 18928 h 1083723"/>
              <a:gd name="connsiteX105" fmla="*/ 3033259 w 3791249"/>
              <a:gd name="connsiteY105" fmla="*/ 6896 h 1083723"/>
              <a:gd name="connsiteX106" fmla="*/ 2870833 w 3791249"/>
              <a:gd name="connsiteY106" fmla="*/ 6896 h 1083723"/>
              <a:gd name="connsiteX107" fmla="*/ 2852786 w 3791249"/>
              <a:gd name="connsiteY107" fmla="*/ 12912 h 1083723"/>
              <a:gd name="connsiteX108" fmla="*/ 2804659 w 3791249"/>
              <a:gd name="connsiteY108" fmla="*/ 18928 h 1083723"/>
              <a:gd name="connsiteX109" fmla="*/ 2762549 w 3791249"/>
              <a:gd name="connsiteY109" fmla="*/ 24944 h 1083723"/>
              <a:gd name="connsiteX110" fmla="*/ 2744501 w 3791249"/>
              <a:gd name="connsiteY110" fmla="*/ 30959 h 1083723"/>
              <a:gd name="connsiteX111" fmla="*/ 2618170 w 3791249"/>
              <a:gd name="connsiteY111" fmla="*/ 30959 h 1083723"/>
              <a:gd name="connsiteX112" fmla="*/ 2606138 w 3791249"/>
              <a:gd name="connsiteY112" fmla="*/ 6896 h 1083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3791249" h="1083723">
                <a:moveTo>
                  <a:pt x="2606138" y="6896"/>
                </a:moveTo>
                <a:cubicBezTo>
                  <a:pt x="2586085" y="20933"/>
                  <a:pt x="2559558" y="28640"/>
                  <a:pt x="2545980" y="49007"/>
                </a:cubicBezTo>
                <a:lnTo>
                  <a:pt x="2521917" y="85102"/>
                </a:lnTo>
                <a:lnTo>
                  <a:pt x="2509886" y="103149"/>
                </a:lnTo>
                <a:cubicBezTo>
                  <a:pt x="2505875" y="119191"/>
                  <a:pt x="2499905" y="134867"/>
                  <a:pt x="2497854" y="151275"/>
                </a:cubicBezTo>
                <a:cubicBezTo>
                  <a:pt x="2493843" y="183359"/>
                  <a:pt x="2496046" y="216853"/>
                  <a:pt x="2485822" y="247528"/>
                </a:cubicBezTo>
                <a:cubicBezTo>
                  <a:pt x="2483817" y="253544"/>
                  <a:pt x="2481549" y="259478"/>
                  <a:pt x="2479807" y="265575"/>
                </a:cubicBezTo>
                <a:cubicBezTo>
                  <a:pt x="2477975" y="271988"/>
                  <a:pt x="2472017" y="300051"/>
                  <a:pt x="2467775" y="307686"/>
                </a:cubicBezTo>
                <a:cubicBezTo>
                  <a:pt x="2460753" y="320326"/>
                  <a:pt x="2450179" y="330847"/>
                  <a:pt x="2443712" y="343780"/>
                </a:cubicBezTo>
                <a:cubicBezTo>
                  <a:pt x="2421449" y="388306"/>
                  <a:pt x="2444118" y="349310"/>
                  <a:pt x="2413633" y="385891"/>
                </a:cubicBezTo>
                <a:cubicBezTo>
                  <a:pt x="2371749" y="436151"/>
                  <a:pt x="2436287" y="369250"/>
                  <a:pt x="2383554" y="421986"/>
                </a:cubicBezTo>
                <a:cubicBezTo>
                  <a:pt x="2381549" y="428002"/>
                  <a:pt x="2382022" y="435549"/>
                  <a:pt x="2377538" y="440033"/>
                </a:cubicBezTo>
                <a:cubicBezTo>
                  <a:pt x="2373054" y="444517"/>
                  <a:pt x="2365758" y="445085"/>
                  <a:pt x="2359491" y="446049"/>
                </a:cubicBezTo>
                <a:cubicBezTo>
                  <a:pt x="2339573" y="449113"/>
                  <a:pt x="2319465" y="451150"/>
                  <a:pt x="2299333" y="452065"/>
                </a:cubicBezTo>
                <a:cubicBezTo>
                  <a:pt x="2231195" y="455162"/>
                  <a:pt x="2162975" y="456075"/>
                  <a:pt x="2094796" y="458080"/>
                </a:cubicBezTo>
                <a:cubicBezTo>
                  <a:pt x="2035505" y="472903"/>
                  <a:pt x="2113441" y="454792"/>
                  <a:pt x="1998544" y="470112"/>
                </a:cubicBezTo>
                <a:cubicBezTo>
                  <a:pt x="1992258" y="470950"/>
                  <a:pt x="1986714" y="474884"/>
                  <a:pt x="1980496" y="476128"/>
                </a:cubicBezTo>
                <a:cubicBezTo>
                  <a:pt x="1941619" y="483904"/>
                  <a:pt x="1890807" y="485542"/>
                  <a:pt x="1854165" y="488159"/>
                </a:cubicBezTo>
                <a:cubicBezTo>
                  <a:pt x="1761994" y="511202"/>
                  <a:pt x="1949206" y="465540"/>
                  <a:pt x="1775959" y="500191"/>
                </a:cubicBezTo>
                <a:cubicBezTo>
                  <a:pt x="1745967" y="506190"/>
                  <a:pt x="1745837" y="512233"/>
                  <a:pt x="1721817" y="518238"/>
                </a:cubicBezTo>
                <a:cubicBezTo>
                  <a:pt x="1680647" y="528531"/>
                  <a:pt x="1711686" y="521648"/>
                  <a:pt x="1655644" y="530270"/>
                </a:cubicBezTo>
                <a:cubicBezTo>
                  <a:pt x="1643588" y="532125"/>
                  <a:pt x="1631739" y="535866"/>
                  <a:pt x="1619549" y="536286"/>
                </a:cubicBezTo>
                <a:cubicBezTo>
                  <a:pt x="1515318" y="539880"/>
                  <a:pt x="1411009" y="540710"/>
                  <a:pt x="1306728" y="542302"/>
                </a:cubicBezTo>
                <a:lnTo>
                  <a:pt x="831480" y="548317"/>
                </a:lnTo>
                <a:cubicBezTo>
                  <a:pt x="794823" y="554427"/>
                  <a:pt x="768882" y="559671"/>
                  <a:pt x="729212" y="560349"/>
                </a:cubicBezTo>
                <a:lnTo>
                  <a:pt x="91538" y="566365"/>
                </a:lnTo>
                <a:cubicBezTo>
                  <a:pt x="43414" y="598447"/>
                  <a:pt x="101564" y="556339"/>
                  <a:pt x="61459" y="596444"/>
                </a:cubicBezTo>
                <a:cubicBezTo>
                  <a:pt x="56347" y="601556"/>
                  <a:pt x="49428" y="604465"/>
                  <a:pt x="43412" y="608475"/>
                </a:cubicBezTo>
                <a:cubicBezTo>
                  <a:pt x="23509" y="668183"/>
                  <a:pt x="56901" y="576977"/>
                  <a:pt x="19349" y="644570"/>
                </a:cubicBezTo>
                <a:cubicBezTo>
                  <a:pt x="13190" y="655657"/>
                  <a:pt x="7317" y="680665"/>
                  <a:pt x="7317" y="680665"/>
                </a:cubicBezTo>
                <a:cubicBezTo>
                  <a:pt x="-2333" y="767513"/>
                  <a:pt x="-2546" y="743869"/>
                  <a:pt x="7317" y="867154"/>
                </a:cubicBezTo>
                <a:cubicBezTo>
                  <a:pt x="7823" y="873475"/>
                  <a:pt x="10497" y="879530"/>
                  <a:pt x="13333" y="885202"/>
                </a:cubicBezTo>
                <a:cubicBezTo>
                  <a:pt x="27868" y="914272"/>
                  <a:pt x="19396" y="895923"/>
                  <a:pt x="43412" y="909265"/>
                </a:cubicBezTo>
                <a:cubicBezTo>
                  <a:pt x="126945" y="955672"/>
                  <a:pt x="47300" y="920499"/>
                  <a:pt x="97554" y="939344"/>
                </a:cubicBezTo>
                <a:cubicBezTo>
                  <a:pt x="107665" y="943136"/>
                  <a:pt x="117974" y="946546"/>
                  <a:pt x="127633" y="951375"/>
                </a:cubicBezTo>
                <a:cubicBezTo>
                  <a:pt x="162551" y="968834"/>
                  <a:pt x="127542" y="959613"/>
                  <a:pt x="169744" y="975438"/>
                </a:cubicBezTo>
                <a:cubicBezTo>
                  <a:pt x="177485" y="978341"/>
                  <a:pt x="186066" y="978551"/>
                  <a:pt x="193807" y="981454"/>
                </a:cubicBezTo>
                <a:cubicBezTo>
                  <a:pt x="202204" y="984603"/>
                  <a:pt x="209706" y="989775"/>
                  <a:pt x="217870" y="993486"/>
                </a:cubicBezTo>
                <a:cubicBezTo>
                  <a:pt x="231773" y="999805"/>
                  <a:pt x="246077" y="1005214"/>
                  <a:pt x="259980" y="1011533"/>
                </a:cubicBezTo>
                <a:cubicBezTo>
                  <a:pt x="268144" y="1015244"/>
                  <a:pt x="275536" y="1020729"/>
                  <a:pt x="284044" y="1023565"/>
                </a:cubicBezTo>
                <a:cubicBezTo>
                  <a:pt x="293744" y="1026798"/>
                  <a:pt x="304096" y="1027575"/>
                  <a:pt x="314122" y="1029580"/>
                </a:cubicBezTo>
                <a:cubicBezTo>
                  <a:pt x="322143" y="1033591"/>
                  <a:pt x="329758" y="1038547"/>
                  <a:pt x="338186" y="1041612"/>
                </a:cubicBezTo>
                <a:cubicBezTo>
                  <a:pt x="370730" y="1053447"/>
                  <a:pt x="383688" y="1054209"/>
                  <a:pt x="416391" y="1059659"/>
                </a:cubicBezTo>
                <a:cubicBezTo>
                  <a:pt x="457779" y="1073456"/>
                  <a:pt x="407739" y="1058086"/>
                  <a:pt x="482565" y="1071691"/>
                </a:cubicBezTo>
                <a:cubicBezTo>
                  <a:pt x="488804" y="1072825"/>
                  <a:pt x="494460" y="1076169"/>
                  <a:pt x="500612" y="1077707"/>
                </a:cubicBezTo>
                <a:cubicBezTo>
                  <a:pt x="510532" y="1080187"/>
                  <a:pt x="520665" y="1081718"/>
                  <a:pt x="530691" y="1083723"/>
                </a:cubicBezTo>
                <a:lnTo>
                  <a:pt x="981875" y="1077707"/>
                </a:lnTo>
                <a:cubicBezTo>
                  <a:pt x="1003862" y="1077150"/>
                  <a:pt x="1004405" y="1068939"/>
                  <a:pt x="1023986" y="1065675"/>
                </a:cubicBezTo>
                <a:cubicBezTo>
                  <a:pt x="1041897" y="1062690"/>
                  <a:pt x="1060081" y="1061664"/>
                  <a:pt x="1078128" y="1059659"/>
                </a:cubicBezTo>
                <a:cubicBezTo>
                  <a:pt x="1119390" y="1045907"/>
                  <a:pt x="1068165" y="1062151"/>
                  <a:pt x="1126254" y="1047628"/>
                </a:cubicBezTo>
                <a:cubicBezTo>
                  <a:pt x="1132406" y="1046090"/>
                  <a:pt x="1138083" y="1042856"/>
                  <a:pt x="1144301" y="1041612"/>
                </a:cubicBezTo>
                <a:cubicBezTo>
                  <a:pt x="1158205" y="1038831"/>
                  <a:pt x="1172425" y="1037927"/>
                  <a:pt x="1186412" y="1035596"/>
                </a:cubicBezTo>
                <a:cubicBezTo>
                  <a:pt x="1196498" y="1033915"/>
                  <a:pt x="1206571" y="1032060"/>
                  <a:pt x="1216491" y="1029580"/>
                </a:cubicBezTo>
                <a:cubicBezTo>
                  <a:pt x="1222643" y="1028042"/>
                  <a:pt x="1228246" y="1024351"/>
                  <a:pt x="1234538" y="1023565"/>
                </a:cubicBezTo>
                <a:cubicBezTo>
                  <a:pt x="1260482" y="1020322"/>
                  <a:pt x="1286728" y="1020151"/>
                  <a:pt x="1312744" y="1017549"/>
                </a:cubicBezTo>
                <a:cubicBezTo>
                  <a:pt x="1402534" y="1008570"/>
                  <a:pt x="1301374" y="1010524"/>
                  <a:pt x="1439075" y="1005517"/>
                </a:cubicBezTo>
                <a:cubicBezTo>
                  <a:pt x="1521261" y="1002529"/>
                  <a:pt x="1603506" y="1001507"/>
                  <a:pt x="1685722" y="999502"/>
                </a:cubicBezTo>
                <a:lnTo>
                  <a:pt x="1721817" y="987470"/>
                </a:lnTo>
                <a:cubicBezTo>
                  <a:pt x="1727833" y="985465"/>
                  <a:pt x="1734589" y="984972"/>
                  <a:pt x="1739865" y="981454"/>
                </a:cubicBezTo>
                <a:cubicBezTo>
                  <a:pt x="1755392" y="971103"/>
                  <a:pt x="1784436" y="952703"/>
                  <a:pt x="1800022" y="939344"/>
                </a:cubicBezTo>
                <a:cubicBezTo>
                  <a:pt x="1806482" y="933807"/>
                  <a:pt x="1812847" y="928012"/>
                  <a:pt x="1818070" y="921296"/>
                </a:cubicBezTo>
                <a:cubicBezTo>
                  <a:pt x="1826948" y="909882"/>
                  <a:pt x="1842133" y="885202"/>
                  <a:pt x="1842133" y="885202"/>
                </a:cubicBezTo>
                <a:cubicBezTo>
                  <a:pt x="1844138" y="877181"/>
                  <a:pt x="1847617" y="869389"/>
                  <a:pt x="1848149" y="861138"/>
                </a:cubicBezTo>
                <a:cubicBezTo>
                  <a:pt x="1851637" y="807071"/>
                  <a:pt x="1850561" y="752771"/>
                  <a:pt x="1854165" y="698712"/>
                </a:cubicBezTo>
                <a:cubicBezTo>
                  <a:pt x="1854587" y="692385"/>
                  <a:pt x="1857101" y="686208"/>
                  <a:pt x="1860180" y="680665"/>
                </a:cubicBezTo>
                <a:cubicBezTo>
                  <a:pt x="1867203" y="668024"/>
                  <a:pt x="1876223" y="656602"/>
                  <a:pt x="1884244" y="644570"/>
                </a:cubicBezTo>
                <a:cubicBezTo>
                  <a:pt x="1888254" y="638554"/>
                  <a:pt x="1889261" y="628277"/>
                  <a:pt x="1896275" y="626523"/>
                </a:cubicBezTo>
                <a:cubicBezTo>
                  <a:pt x="1922024" y="620086"/>
                  <a:pt x="1922414" y="619583"/>
                  <a:pt x="1950417" y="614491"/>
                </a:cubicBezTo>
                <a:cubicBezTo>
                  <a:pt x="1962418" y="612309"/>
                  <a:pt x="1974585" y="611031"/>
                  <a:pt x="1986512" y="608475"/>
                </a:cubicBezTo>
                <a:cubicBezTo>
                  <a:pt x="2002681" y="605010"/>
                  <a:pt x="2018269" y="598783"/>
                  <a:pt x="2034638" y="596444"/>
                </a:cubicBezTo>
                <a:cubicBezTo>
                  <a:pt x="2048675" y="594439"/>
                  <a:pt x="2062762" y="592759"/>
                  <a:pt x="2076749" y="590428"/>
                </a:cubicBezTo>
                <a:cubicBezTo>
                  <a:pt x="2086835" y="588747"/>
                  <a:pt x="2096722" y="585967"/>
                  <a:pt x="2106828" y="584412"/>
                </a:cubicBezTo>
                <a:cubicBezTo>
                  <a:pt x="2122807" y="581954"/>
                  <a:pt x="2138975" y="580854"/>
                  <a:pt x="2154954" y="578396"/>
                </a:cubicBezTo>
                <a:cubicBezTo>
                  <a:pt x="2165060" y="576841"/>
                  <a:pt x="2174854" y="573349"/>
                  <a:pt x="2185033" y="572380"/>
                </a:cubicBezTo>
                <a:cubicBezTo>
                  <a:pt x="2217035" y="569332"/>
                  <a:pt x="2249202" y="568370"/>
                  <a:pt x="2281286" y="566365"/>
                </a:cubicBezTo>
                <a:cubicBezTo>
                  <a:pt x="2322539" y="552613"/>
                  <a:pt x="2271337" y="568852"/>
                  <a:pt x="2329412" y="554333"/>
                </a:cubicBezTo>
                <a:cubicBezTo>
                  <a:pt x="2335564" y="552795"/>
                  <a:pt x="2341307" y="549855"/>
                  <a:pt x="2347459" y="548317"/>
                </a:cubicBezTo>
                <a:cubicBezTo>
                  <a:pt x="2364262" y="544116"/>
                  <a:pt x="2397558" y="538965"/>
                  <a:pt x="2413633" y="536286"/>
                </a:cubicBezTo>
                <a:cubicBezTo>
                  <a:pt x="2454403" y="522695"/>
                  <a:pt x="2404671" y="538078"/>
                  <a:pt x="2473791" y="524254"/>
                </a:cubicBezTo>
                <a:cubicBezTo>
                  <a:pt x="2490006" y="521011"/>
                  <a:pt x="2505875" y="516233"/>
                  <a:pt x="2521917" y="512223"/>
                </a:cubicBezTo>
                <a:cubicBezTo>
                  <a:pt x="2529938" y="510218"/>
                  <a:pt x="2537763" y="507120"/>
                  <a:pt x="2545980" y="506207"/>
                </a:cubicBezTo>
                <a:cubicBezTo>
                  <a:pt x="2616190" y="498406"/>
                  <a:pt x="2582104" y="502443"/>
                  <a:pt x="2648249" y="494175"/>
                </a:cubicBezTo>
                <a:cubicBezTo>
                  <a:pt x="2798412" y="444118"/>
                  <a:pt x="2641633" y="494175"/>
                  <a:pt x="3081386" y="494175"/>
                </a:cubicBezTo>
                <a:cubicBezTo>
                  <a:pt x="3155608" y="494175"/>
                  <a:pt x="3229775" y="490164"/>
                  <a:pt x="3303970" y="488159"/>
                </a:cubicBezTo>
                <a:cubicBezTo>
                  <a:pt x="3344746" y="474568"/>
                  <a:pt x="3294994" y="489955"/>
                  <a:pt x="3364128" y="476128"/>
                </a:cubicBezTo>
                <a:cubicBezTo>
                  <a:pt x="3380343" y="472885"/>
                  <a:pt x="3396039" y="467339"/>
                  <a:pt x="3412254" y="464096"/>
                </a:cubicBezTo>
                <a:cubicBezTo>
                  <a:pt x="3483145" y="449917"/>
                  <a:pt x="3394896" y="466989"/>
                  <a:pt x="3484444" y="452065"/>
                </a:cubicBezTo>
                <a:cubicBezTo>
                  <a:pt x="3494529" y="450384"/>
                  <a:pt x="3504437" y="447730"/>
                  <a:pt x="3514522" y="446049"/>
                </a:cubicBezTo>
                <a:cubicBezTo>
                  <a:pt x="3528509" y="443718"/>
                  <a:pt x="3542627" y="442244"/>
                  <a:pt x="3556633" y="440033"/>
                </a:cubicBezTo>
                <a:lnTo>
                  <a:pt x="3628822" y="428002"/>
                </a:lnTo>
                <a:cubicBezTo>
                  <a:pt x="3670193" y="400420"/>
                  <a:pt x="3651198" y="408510"/>
                  <a:pt x="3682965" y="397923"/>
                </a:cubicBezTo>
                <a:cubicBezTo>
                  <a:pt x="3712969" y="377920"/>
                  <a:pt x="3722662" y="372962"/>
                  <a:pt x="3749138" y="349796"/>
                </a:cubicBezTo>
                <a:cubicBezTo>
                  <a:pt x="3755541" y="344194"/>
                  <a:pt x="3761739" y="338285"/>
                  <a:pt x="3767186" y="331749"/>
                </a:cubicBezTo>
                <a:cubicBezTo>
                  <a:pt x="3771815" y="326195"/>
                  <a:pt x="3776281" y="320309"/>
                  <a:pt x="3779217" y="313702"/>
                </a:cubicBezTo>
                <a:cubicBezTo>
                  <a:pt x="3784368" y="302113"/>
                  <a:pt x="3791249" y="277607"/>
                  <a:pt x="3791249" y="277607"/>
                </a:cubicBezTo>
                <a:cubicBezTo>
                  <a:pt x="3789244" y="259560"/>
                  <a:pt x="3787994" y="241412"/>
                  <a:pt x="3785233" y="223465"/>
                </a:cubicBezTo>
                <a:cubicBezTo>
                  <a:pt x="3781415" y="198650"/>
                  <a:pt x="3773741" y="189526"/>
                  <a:pt x="3767186" y="163307"/>
                </a:cubicBezTo>
                <a:cubicBezTo>
                  <a:pt x="3766793" y="161735"/>
                  <a:pt x="3758292" y="125119"/>
                  <a:pt x="3755154" y="121196"/>
                </a:cubicBezTo>
                <a:cubicBezTo>
                  <a:pt x="3750638" y="115550"/>
                  <a:pt x="3742661" y="113793"/>
                  <a:pt x="3737107" y="109165"/>
                </a:cubicBezTo>
                <a:cubicBezTo>
                  <a:pt x="3730571" y="103718"/>
                  <a:pt x="3725519" y="96654"/>
                  <a:pt x="3719059" y="91117"/>
                </a:cubicBezTo>
                <a:cubicBezTo>
                  <a:pt x="3715249" y="87851"/>
                  <a:pt x="3684563" y="64845"/>
                  <a:pt x="3676949" y="61038"/>
                </a:cubicBezTo>
                <a:cubicBezTo>
                  <a:pt x="3671277" y="58202"/>
                  <a:pt x="3664917" y="57028"/>
                  <a:pt x="3658901" y="55023"/>
                </a:cubicBezTo>
                <a:cubicBezTo>
                  <a:pt x="3652885" y="51012"/>
                  <a:pt x="3647321" y="46225"/>
                  <a:pt x="3640854" y="42991"/>
                </a:cubicBezTo>
                <a:cubicBezTo>
                  <a:pt x="3635182" y="40155"/>
                  <a:pt x="3628959" y="38513"/>
                  <a:pt x="3622807" y="36975"/>
                </a:cubicBezTo>
                <a:cubicBezTo>
                  <a:pt x="3577533" y="25656"/>
                  <a:pt x="3494165" y="19545"/>
                  <a:pt x="3466396" y="18928"/>
                </a:cubicBezTo>
                <a:cubicBezTo>
                  <a:pt x="3141520" y="11708"/>
                  <a:pt x="3285883" y="16253"/>
                  <a:pt x="3033259" y="6896"/>
                </a:cubicBezTo>
                <a:cubicBezTo>
                  <a:pt x="2955399" y="-1755"/>
                  <a:pt x="2972937" y="-2829"/>
                  <a:pt x="2870833" y="6896"/>
                </a:cubicBezTo>
                <a:cubicBezTo>
                  <a:pt x="2864520" y="7497"/>
                  <a:pt x="2859025" y="11778"/>
                  <a:pt x="2852786" y="12912"/>
                </a:cubicBezTo>
                <a:cubicBezTo>
                  <a:pt x="2836880" y="15804"/>
                  <a:pt x="2820684" y="16791"/>
                  <a:pt x="2804659" y="18928"/>
                </a:cubicBezTo>
                <a:lnTo>
                  <a:pt x="2762549" y="24944"/>
                </a:lnTo>
                <a:cubicBezTo>
                  <a:pt x="2756533" y="26949"/>
                  <a:pt x="2750691" y="29583"/>
                  <a:pt x="2744501" y="30959"/>
                </a:cubicBezTo>
                <a:cubicBezTo>
                  <a:pt x="2695643" y="41816"/>
                  <a:pt x="2678631" y="38072"/>
                  <a:pt x="2618170" y="30959"/>
                </a:cubicBezTo>
                <a:cubicBezTo>
                  <a:pt x="2613717" y="30435"/>
                  <a:pt x="2610149" y="26949"/>
                  <a:pt x="2606138" y="6896"/>
                </a:cubicBezTo>
                <a:close/>
              </a:path>
            </a:pathLst>
          </a:cu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6FC9CA96-8CCA-4AA2-837B-C4CFD4982A07}"/>
              </a:ext>
            </a:extLst>
          </p:cNvPr>
          <p:cNvSpPr/>
          <p:nvPr/>
        </p:nvSpPr>
        <p:spPr>
          <a:xfrm>
            <a:off x="2063416" y="4824663"/>
            <a:ext cx="5065295" cy="1824573"/>
          </a:xfrm>
          <a:custGeom>
            <a:avLst/>
            <a:gdLst>
              <a:gd name="connsiteX0" fmla="*/ 5065295 w 5065295"/>
              <a:gd name="connsiteY0" fmla="*/ 1594184 h 1824573"/>
              <a:gd name="connsiteX1" fmla="*/ 1239252 w 5065295"/>
              <a:gd name="connsiteY1" fmla="*/ 1690437 h 1824573"/>
              <a:gd name="connsiteX2" fmla="*/ 0 w 5065295"/>
              <a:gd name="connsiteY2" fmla="*/ 0 h 1824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065295" h="1824573">
                <a:moveTo>
                  <a:pt x="5065295" y="1594184"/>
                </a:moveTo>
                <a:cubicBezTo>
                  <a:pt x="3574381" y="1775159"/>
                  <a:pt x="2083468" y="1956134"/>
                  <a:pt x="1239252" y="1690437"/>
                </a:cubicBezTo>
                <a:cubicBezTo>
                  <a:pt x="395036" y="1424740"/>
                  <a:pt x="197518" y="712370"/>
                  <a:pt x="0" y="0"/>
                </a:cubicBezTo>
              </a:path>
            </a:pathLst>
          </a:custGeom>
          <a:noFill/>
          <a:ln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C71C230-0217-412C-8CFB-7EC4E556349C}"/>
              </a:ext>
            </a:extLst>
          </p:cNvPr>
          <p:cNvSpPr/>
          <p:nvPr/>
        </p:nvSpPr>
        <p:spPr>
          <a:xfrm>
            <a:off x="8981574" y="6322595"/>
            <a:ext cx="1558089" cy="180473"/>
          </a:xfrm>
          <a:custGeom>
            <a:avLst/>
            <a:gdLst>
              <a:gd name="connsiteX0" fmla="*/ 0 w 1558089"/>
              <a:gd name="connsiteY0" fmla="*/ 0 h 180473"/>
              <a:gd name="connsiteX1" fmla="*/ 24063 w 1558089"/>
              <a:gd name="connsiteY1" fmla="*/ 36094 h 180473"/>
              <a:gd name="connsiteX2" fmla="*/ 78205 w 1558089"/>
              <a:gd name="connsiteY2" fmla="*/ 72189 h 180473"/>
              <a:gd name="connsiteX3" fmla="*/ 114300 w 1558089"/>
              <a:gd name="connsiteY3" fmla="*/ 84221 h 180473"/>
              <a:gd name="connsiteX4" fmla="*/ 264694 w 1558089"/>
              <a:gd name="connsiteY4" fmla="*/ 78205 h 180473"/>
              <a:gd name="connsiteX5" fmla="*/ 288758 w 1558089"/>
              <a:gd name="connsiteY5" fmla="*/ 54142 h 180473"/>
              <a:gd name="connsiteX6" fmla="*/ 330868 w 1558089"/>
              <a:gd name="connsiteY6" fmla="*/ 42110 h 180473"/>
              <a:gd name="connsiteX7" fmla="*/ 348915 w 1558089"/>
              <a:gd name="connsiteY7" fmla="*/ 30079 h 180473"/>
              <a:gd name="connsiteX8" fmla="*/ 451184 w 1558089"/>
              <a:gd name="connsiteY8" fmla="*/ 30079 h 180473"/>
              <a:gd name="connsiteX9" fmla="*/ 469231 w 1558089"/>
              <a:gd name="connsiteY9" fmla="*/ 42110 h 180473"/>
              <a:gd name="connsiteX10" fmla="*/ 511342 w 1558089"/>
              <a:gd name="connsiteY10" fmla="*/ 54142 h 180473"/>
              <a:gd name="connsiteX11" fmla="*/ 553452 w 1558089"/>
              <a:gd name="connsiteY11" fmla="*/ 78205 h 180473"/>
              <a:gd name="connsiteX12" fmla="*/ 571500 w 1558089"/>
              <a:gd name="connsiteY12" fmla="*/ 84221 h 180473"/>
              <a:gd name="connsiteX13" fmla="*/ 613610 w 1558089"/>
              <a:gd name="connsiteY13" fmla="*/ 96252 h 180473"/>
              <a:gd name="connsiteX14" fmla="*/ 649705 w 1558089"/>
              <a:gd name="connsiteY14" fmla="*/ 114300 h 180473"/>
              <a:gd name="connsiteX15" fmla="*/ 697831 w 1558089"/>
              <a:gd name="connsiteY15" fmla="*/ 132347 h 180473"/>
              <a:gd name="connsiteX16" fmla="*/ 727910 w 1558089"/>
              <a:gd name="connsiteY16" fmla="*/ 168442 h 180473"/>
              <a:gd name="connsiteX17" fmla="*/ 745958 w 1558089"/>
              <a:gd name="connsiteY17" fmla="*/ 180473 h 180473"/>
              <a:gd name="connsiteX18" fmla="*/ 764005 w 1558089"/>
              <a:gd name="connsiteY18" fmla="*/ 138363 h 180473"/>
              <a:gd name="connsiteX19" fmla="*/ 788068 w 1558089"/>
              <a:gd name="connsiteY19" fmla="*/ 84221 h 180473"/>
              <a:gd name="connsiteX20" fmla="*/ 806115 w 1558089"/>
              <a:gd name="connsiteY20" fmla="*/ 66173 h 180473"/>
              <a:gd name="connsiteX21" fmla="*/ 860258 w 1558089"/>
              <a:gd name="connsiteY21" fmla="*/ 48126 h 180473"/>
              <a:gd name="connsiteX22" fmla="*/ 920415 w 1558089"/>
              <a:gd name="connsiteY22" fmla="*/ 54142 h 180473"/>
              <a:gd name="connsiteX23" fmla="*/ 956510 w 1558089"/>
              <a:gd name="connsiteY23" fmla="*/ 66173 h 180473"/>
              <a:gd name="connsiteX24" fmla="*/ 1004637 w 1558089"/>
              <a:gd name="connsiteY24" fmla="*/ 78205 h 180473"/>
              <a:gd name="connsiteX25" fmla="*/ 1022684 w 1558089"/>
              <a:gd name="connsiteY25" fmla="*/ 84221 h 180473"/>
              <a:gd name="connsiteX26" fmla="*/ 1052763 w 1558089"/>
              <a:gd name="connsiteY26" fmla="*/ 90237 h 180473"/>
              <a:gd name="connsiteX27" fmla="*/ 1100889 w 1558089"/>
              <a:gd name="connsiteY27" fmla="*/ 102268 h 180473"/>
              <a:gd name="connsiteX28" fmla="*/ 1143000 w 1558089"/>
              <a:gd name="connsiteY28" fmla="*/ 108284 h 180473"/>
              <a:gd name="connsiteX29" fmla="*/ 1167063 w 1558089"/>
              <a:gd name="connsiteY29" fmla="*/ 114300 h 180473"/>
              <a:gd name="connsiteX30" fmla="*/ 1227221 w 1558089"/>
              <a:gd name="connsiteY30" fmla="*/ 120316 h 180473"/>
              <a:gd name="connsiteX31" fmla="*/ 1263315 w 1558089"/>
              <a:gd name="connsiteY31" fmla="*/ 132347 h 180473"/>
              <a:gd name="connsiteX32" fmla="*/ 1281363 w 1558089"/>
              <a:gd name="connsiteY32" fmla="*/ 138363 h 180473"/>
              <a:gd name="connsiteX33" fmla="*/ 1389647 w 1558089"/>
              <a:gd name="connsiteY33" fmla="*/ 132347 h 180473"/>
              <a:gd name="connsiteX34" fmla="*/ 1413710 w 1558089"/>
              <a:gd name="connsiteY34" fmla="*/ 126331 h 180473"/>
              <a:gd name="connsiteX35" fmla="*/ 1449805 w 1558089"/>
              <a:gd name="connsiteY35" fmla="*/ 102268 h 180473"/>
              <a:gd name="connsiteX36" fmla="*/ 1467852 w 1558089"/>
              <a:gd name="connsiteY36" fmla="*/ 90237 h 180473"/>
              <a:gd name="connsiteX37" fmla="*/ 1503947 w 1558089"/>
              <a:gd name="connsiteY37" fmla="*/ 66173 h 180473"/>
              <a:gd name="connsiteX38" fmla="*/ 1521994 w 1558089"/>
              <a:gd name="connsiteY38" fmla="*/ 48126 h 180473"/>
              <a:gd name="connsiteX39" fmla="*/ 1558089 w 1558089"/>
              <a:gd name="connsiteY39" fmla="*/ 24063 h 180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1558089" h="180473">
                <a:moveTo>
                  <a:pt x="0" y="0"/>
                </a:moveTo>
                <a:cubicBezTo>
                  <a:pt x="8021" y="12031"/>
                  <a:pt x="14456" y="25286"/>
                  <a:pt x="24063" y="36094"/>
                </a:cubicBezTo>
                <a:cubicBezTo>
                  <a:pt x="31596" y="44569"/>
                  <a:pt x="69714" y="68329"/>
                  <a:pt x="78205" y="72189"/>
                </a:cubicBezTo>
                <a:cubicBezTo>
                  <a:pt x="89751" y="77437"/>
                  <a:pt x="114300" y="84221"/>
                  <a:pt x="114300" y="84221"/>
                </a:cubicBezTo>
                <a:cubicBezTo>
                  <a:pt x="164431" y="82216"/>
                  <a:pt x="215252" y="86729"/>
                  <a:pt x="264694" y="78205"/>
                </a:cubicBezTo>
                <a:cubicBezTo>
                  <a:pt x="275873" y="76278"/>
                  <a:pt x="279527" y="60735"/>
                  <a:pt x="288758" y="54142"/>
                </a:cubicBezTo>
                <a:cubicBezTo>
                  <a:pt x="293406" y="50822"/>
                  <a:pt x="328351" y="42739"/>
                  <a:pt x="330868" y="42110"/>
                </a:cubicBezTo>
                <a:cubicBezTo>
                  <a:pt x="336884" y="38100"/>
                  <a:pt x="342056" y="32365"/>
                  <a:pt x="348915" y="30079"/>
                </a:cubicBezTo>
                <a:cubicBezTo>
                  <a:pt x="384096" y="18352"/>
                  <a:pt x="414194" y="26716"/>
                  <a:pt x="451184" y="30079"/>
                </a:cubicBezTo>
                <a:cubicBezTo>
                  <a:pt x="457200" y="34089"/>
                  <a:pt x="462586" y="39262"/>
                  <a:pt x="469231" y="42110"/>
                </a:cubicBezTo>
                <a:cubicBezTo>
                  <a:pt x="496217" y="53675"/>
                  <a:pt x="487927" y="42435"/>
                  <a:pt x="511342" y="54142"/>
                </a:cubicBezTo>
                <a:cubicBezTo>
                  <a:pt x="571765" y="84352"/>
                  <a:pt x="479616" y="46560"/>
                  <a:pt x="553452" y="78205"/>
                </a:cubicBezTo>
                <a:cubicBezTo>
                  <a:pt x="559281" y="80703"/>
                  <a:pt x="565426" y="82399"/>
                  <a:pt x="571500" y="84221"/>
                </a:cubicBezTo>
                <a:cubicBezTo>
                  <a:pt x="585483" y="88416"/>
                  <a:pt x="599573" y="92242"/>
                  <a:pt x="613610" y="96252"/>
                </a:cubicBezTo>
                <a:cubicBezTo>
                  <a:pt x="648291" y="119373"/>
                  <a:pt x="614839" y="99357"/>
                  <a:pt x="649705" y="114300"/>
                </a:cubicBezTo>
                <a:cubicBezTo>
                  <a:pt x="693744" y="133174"/>
                  <a:pt x="653469" y="121256"/>
                  <a:pt x="697831" y="132347"/>
                </a:cubicBezTo>
                <a:cubicBezTo>
                  <a:pt x="709660" y="150089"/>
                  <a:pt x="710543" y="153970"/>
                  <a:pt x="727910" y="168442"/>
                </a:cubicBezTo>
                <a:cubicBezTo>
                  <a:pt x="733464" y="173071"/>
                  <a:pt x="739942" y="176463"/>
                  <a:pt x="745958" y="180473"/>
                </a:cubicBezTo>
                <a:cubicBezTo>
                  <a:pt x="765313" y="122403"/>
                  <a:pt x="734282" y="212669"/>
                  <a:pt x="764005" y="138363"/>
                </a:cubicBezTo>
                <a:cubicBezTo>
                  <a:pt x="776112" y="108096"/>
                  <a:pt x="770263" y="105588"/>
                  <a:pt x="788068" y="84221"/>
                </a:cubicBezTo>
                <a:cubicBezTo>
                  <a:pt x="793514" y="77685"/>
                  <a:pt x="798506" y="69978"/>
                  <a:pt x="806115" y="66173"/>
                </a:cubicBezTo>
                <a:cubicBezTo>
                  <a:pt x="823130" y="57665"/>
                  <a:pt x="860258" y="48126"/>
                  <a:pt x="860258" y="48126"/>
                </a:cubicBezTo>
                <a:cubicBezTo>
                  <a:pt x="880310" y="50131"/>
                  <a:pt x="900608" y="50428"/>
                  <a:pt x="920415" y="54142"/>
                </a:cubicBezTo>
                <a:cubicBezTo>
                  <a:pt x="932880" y="56479"/>
                  <a:pt x="944316" y="62689"/>
                  <a:pt x="956510" y="66173"/>
                </a:cubicBezTo>
                <a:cubicBezTo>
                  <a:pt x="972410" y="70716"/>
                  <a:pt x="988950" y="72976"/>
                  <a:pt x="1004637" y="78205"/>
                </a:cubicBezTo>
                <a:cubicBezTo>
                  <a:pt x="1010653" y="80210"/>
                  <a:pt x="1016532" y="82683"/>
                  <a:pt x="1022684" y="84221"/>
                </a:cubicBezTo>
                <a:cubicBezTo>
                  <a:pt x="1032604" y="86701"/>
                  <a:pt x="1042800" y="87938"/>
                  <a:pt x="1052763" y="90237"/>
                </a:cubicBezTo>
                <a:cubicBezTo>
                  <a:pt x="1068875" y="93955"/>
                  <a:pt x="1084674" y="99025"/>
                  <a:pt x="1100889" y="102268"/>
                </a:cubicBezTo>
                <a:cubicBezTo>
                  <a:pt x="1114793" y="105049"/>
                  <a:pt x="1129049" y="105747"/>
                  <a:pt x="1143000" y="108284"/>
                </a:cubicBezTo>
                <a:cubicBezTo>
                  <a:pt x="1151135" y="109763"/>
                  <a:pt x="1158878" y="113131"/>
                  <a:pt x="1167063" y="114300"/>
                </a:cubicBezTo>
                <a:cubicBezTo>
                  <a:pt x="1187013" y="117150"/>
                  <a:pt x="1207168" y="118311"/>
                  <a:pt x="1227221" y="120316"/>
                </a:cubicBezTo>
                <a:lnTo>
                  <a:pt x="1263315" y="132347"/>
                </a:lnTo>
                <a:lnTo>
                  <a:pt x="1281363" y="138363"/>
                </a:lnTo>
                <a:cubicBezTo>
                  <a:pt x="1317458" y="136358"/>
                  <a:pt x="1353645" y="135620"/>
                  <a:pt x="1389647" y="132347"/>
                </a:cubicBezTo>
                <a:cubicBezTo>
                  <a:pt x="1397881" y="131598"/>
                  <a:pt x="1406315" y="130029"/>
                  <a:pt x="1413710" y="126331"/>
                </a:cubicBezTo>
                <a:cubicBezTo>
                  <a:pt x="1426644" y="119864"/>
                  <a:pt x="1437773" y="110289"/>
                  <a:pt x="1449805" y="102268"/>
                </a:cubicBezTo>
                <a:lnTo>
                  <a:pt x="1467852" y="90237"/>
                </a:lnTo>
                <a:lnTo>
                  <a:pt x="1503947" y="66173"/>
                </a:lnTo>
                <a:cubicBezTo>
                  <a:pt x="1509963" y="60157"/>
                  <a:pt x="1515279" y="53349"/>
                  <a:pt x="1521994" y="48126"/>
                </a:cubicBezTo>
                <a:cubicBezTo>
                  <a:pt x="1533408" y="39248"/>
                  <a:pt x="1558089" y="24063"/>
                  <a:pt x="1558089" y="24063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EF24103B-2014-461D-9A7D-85FBB11CE743}"/>
              </a:ext>
            </a:extLst>
          </p:cNvPr>
          <p:cNvSpPr/>
          <p:nvPr/>
        </p:nvSpPr>
        <p:spPr>
          <a:xfrm>
            <a:off x="3305573" y="4770521"/>
            <a:ext cx="6433990" cy="1963210"/>
          </a:xfrm>
          <a:custGeom>
            <a:avLst/>
            <a:gdLst>
              <a:gd name="connsiteX0" fmla="*/ 6433990 w 6433990"/>
              <a:gd name="connsiteY0" fmla="*/ 1762626 h 1963210"/>
              <a:gd name="connsiteX1" fmla="*/ 4996216 w 6433990"/>
              <a:gd name="connsiteY1" fmla="*/ 1955132 h 1963210"/>
              <a:gd name="connsiteX2" fmla="*/ 382106 w 6433990"/>
              <a:gd name="connsiteY2" fmla="*/ 1521995 h 1963210"/>
              <a:gd name="connsiteX3" fmla="*/ 586643 w 6433990"/>
              <a:gd name="connsiteY3" fmla="*/ 0 h 19632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33990" h="1963210">
                <a:moveTo>
                  <a:pt x="6433990" y="1762626"/>
                </a:moveTo>
                <a:cubicBezTo>
                  <a:pt x="6219426" y="1878931"/>
                  <a:pt x="6004863" y="1995237"/>
                  <a:pt x="4996216" y="1955132"/>
                </a:cubicBezTo>
                <a:cubicBezTo>
                  <a:pt x="3987569" y="1915027"/>
                  <a:pt x="1117035" y="1847850"/>
                  <a:pt x="382106" y="1521995"/>
                </a:cubicBezTo>
                <a:cubicBezTo>
                  <a:pt x="-352823" y="1196140"/>
                  <a:pt x="116910" y="598070"/>
                  <a:pt x="586643" y="0"/>
                </a:cubicBezTo>
              </a:path>
            </a:pathLst>
          </a:custGeom>
          <a:noFill/>
          <a:ln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F743479C-F422-4DEC-8D31-6BA7828BF219}"/>
              </a:ext>
            </a:extLst>
          </p:cNvPr>
          <p:cNvSpPr txBox="1"/>
          <p:nvPr/>
        </p:nvSpPr>
        <p:spPr>
          <a:xfrm>
            <a:off x="4382848" y="4096123"/>
            <a:ext cx="28434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One zero, Two poles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AE71D80-8E12-4D19-AA59-DCF3854A07BF}"/>
                  </a:ext>
                </a:extLst>
              </p:cNvPr>
              <p:cNvSpPr txBox="1"/>
              <p:nvPr/>
            </p:nvSpPr>
            <p:spPr>
              <a:xfrm>
                <a:off x="4635201" y="4453331"/>
                <a:ext cx="162070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𝐿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 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1AE71D80-8E12-4D19-AA59-DCF3854A07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35201" y="4453331"/>
                <a:ext cx="1620700" cy="553998"/>
              </a:xfrm>
              <a:prstGeom prst="rect">
                <a:avLst/>
              </a:prstGeom>
              <a:blipFill>
                <a:blip r:embed="rId7"/>
                <a:stretch>
                  <a:fillRect l="-3383" r="-1128" b="-177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72D4DDE4-7D32-4438-95DE-82008ED7662F}"/>
              </a:ext>
            </a:extLst>
          </p:cNvPr>
          <p:cNvSpPr txBox="1"/>
          <p:nvPr/>
        </p:nvSpPr>
        <p:spPr>
          <a:xfrm>
            <a:off x="8440153" y="3086100"/>
            <a:ext cx="36202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(Open-circuit/Short-circuit time constant method can allow you to directly get p1,p2)</a:t>
            </a:r>
          </a:p>
        </p:txBody>
      </p:sp>
    </p:spTree>
    <p:extLst>
      <p:ext uri="{BB962C8B-B14F-4D97-AF65-F5344CB8AC3E}">
        <p14:creationId xmlns:p14="http://schemas.microsoft.com/office/powerpoint/2010/main" val="2924950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Appendix</a:t>
            </a:r>
          </a:p>
        </p:txBody>
      </p:sp>
    </p:spTree>
    <p:extLst>
      <p:ext uri="{BB962C8B-B14F-4D97-AF65-F5344CB8AC3E}">
        <p14:creationId xmlns:p14="http://schemas.microsoft.com/office/powerpoint/2010/main" val="18088690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Poles &amp; Zeros (Year 1 Linear Systems)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D470ED-956E-4AC1-B053-9236ABC18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6926" y="1639169"/>
            <a:ext cx="8337811" cy="5218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284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Poles &amp; Zeros (Year 1 Linear Systems)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2A0D574-2E41-4BB9-9225-28F599B45E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9274" y="1617578"/>
            <a:ext cx="7680788" cy="5240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51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Poles &amp; Zeros (Year 1 Linear Systems)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C80236-A49E-4EA1-9D8F-24256B7D1E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1" y="1624111"/>
            <a:ext cx="9129460" cy="5233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8818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Poles &amp; Zeros (Year 1 Linear Systems)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C8B4381-D66A-40E4-831F-B02B9C3A6B5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07" b="-1"/>
          <a:stretch/>
        </p:blipFill>
        <p:spPr>
          <a:xfrm>
            <a:off x="1431758" y="1690434"/>
            <a:ext cx="8691276" cy="510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12493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Bode Plots: Phase of Single pole system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010929-E77D-6B8D-2B84-46D6C01CAF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6462" y="1726774"/>
            <a:ext cx="10825537" cy="5131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10306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DB9B55-D95D-4E03-8F8A-BE7EC7A69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Bode Plots: Summary of Single zero system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8E868D1-1960-FD39-CC39-1409EF764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3172" y="1689061"/>
            <a:ext cx="10948827" cy="51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33129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19619</TotalTime>
  <Words>860</Words>
  <Application>Microsoft Office PowerPoint</Application>
  <PresentationFormat>Widescreen</PresentationFormat>
  <Paragraphs>128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等线</vt:lpstr>
      <vt:lpstr>等线 Light</vt:lpstr>
      <vt:lpstr>Arial</vt:lpstr>
      <vt:lpstr>Calibri</vt:lpstr>
      <vt:lpstr>Calibri Light</vt:lpstr>
      <vt:lpstr>Cambria Math</vt:lpstr>
      <vt:lpstr>Times New Roman</vt:lpstr>
      <vt:lpstr>Wingdings</vt:lpstr>
      <vt:lpstr>Office Theme</vt:lpstr>
      <vt:lpstr>EE3122: Analogue Circuit Fundamentals</vt:lpstr>
      <vt:lpstr>Introduction</vt:lpstr>
      <vt:lpstr>Motivation: Why study frequency response</vt:lpstr>
      <vt:lpstr>Recap</vt:lpstr>
      <vt:lpstr>Recap: Transfer Function</vt:lpstr>
      <vt:lpstr>Impedances &amp; frequency dependence</vt:lpstr>
      <vt:lpstr>Example of RC circuit</vt:lpstr>
      <vt:lpstr>Recap: Complex Numbers</vt:lpstr>
      <vt:lpstr>Complex Numbers Arithmetic</vt:lpstr>
      <vt:lpstr>Complex Numbers: Roots of polynomials</vt:lpstr>
      <vt:lpstr>Complex Numbers: Polar Form</vt:lpstr>
      <vt:lpstr>General Transfer Function</vt:lpstr>
      <vt:lpstr>Poles and Zeros</vt:lpstr>
      <vt:lpstr>Bode Plots</vt:lpstr>
      <vt:lpstr>Bode Plots: Magnitude of Single pole system</vt:lpstr>
      <vt:lpstr>Bode Plots: Summary of Single pole system</vt:lpstr>
      <vt:lpstr>Bode Plots: Magnitude of Single zero system</vt:lpstr>
      <vt:lpstr>Bode Plots: Many pole-zero system</vt:lpstr>
      <vt:lpstr>Bode Plots: Many pole-zero system</vt:lpstr>
      <vt:lpstr>-3 dB frequency</vt:lpstr>
      <vt:lpstr>Real circuit examples</vt:lpstr>
      <vt:lpstr>Real circuit examples</vt:lpstr>
      <vt:lpstr>Real circuit examples</vt:lpstr>
      <vt:lpstr>Parasitic Capacitors in Transistors</vt:lpstr>
      <vt:lpstr>New small signal model</vt:lpstr>
      <vt:lpstr>Example: CE amplifier</vt:lpstr>
      <vt:lpstr>Example: CE amplifier</vt:lpstr>
      <vt:lpstr>Example: CE amplifier</vt:lpstr>
      <vt:lpstr>Dominant pole approximation</vt:lpstr>
      <vt:lpstr>Example: CE amplifier</vt:lpstr>
      <vt:lpstr>Example: CE amplifier</vt:lpstr>
      <vt:lpstr>Appendix</vt:lpstr>
      <vt:lpstr>Poles &amp; Zeros (Year 1 Linear Systems)</vt:lpstr>
      <vt:lpstr>Poles &amp; Zeros (Year 1 Linear Systems)</vt:lpstr>
      <vt:lpstr>Poles &amp; Zeros (Year 1 Linear Systems)</vt:lpstr>
      <vt:lpstr>Poles &amp; Zeros (Year 1 Linear Systems)</vt:lpstr>
      <vt:lpstr>Bode Plots: Phase of Single pole system</vt:lpstr>
      <vt:lpstr>Bode Plots: Summary of Single zero system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Analogue Circuit Fundamentals</dc:title>
  <dc:creator>Dr. LI Haoliang</dc:creator>
  <cp:lastModifiedBy>Prof. Arindam BASU</cp:lastModifiedBy>
  <cp:revision>560</cp:revision>
  <dcterms:created xsi:type="dcterms:W3CDTF">2021-12-02T05:28:30Z</dcterms:created>
  <dcterms:modified xsi:type="dcterms:W3CDTF">2025-03-27T03:28:25Z</dcterms:modified>
</cp:coreProperties>
</file>