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35" r:id="rId1"/>
    <p:sldMasterId id="2147483748" r:id="rId2"/>
  </p:sldMasterIdLst>
  <p:notesMasterIdLst>
    <p:notesMasterId r:id="rId34"/>
  </p:notesMasterIdLst>
  <p:sldIdLst>
    <p:sldId id="495" r:id="rId3"/>
    <p:sldId id="404" r:id="rId4"/>
    <p:sldId id="513" r:id="rId5"/>
    <p:sldId id="509" r:id="rId6"/>
    <p:sldId id="511" r:id="rId7"/>
    <p:sldId id="512" r:id="rId8"/>
    <p:sldId id="510" r:id="rId9"/>
    <p:sldId id="405" r:id="rId10"/>
    <p:sldId id="500" r:id="rId11"/>
    <p:sldId id="501" r:id="rId12"/>
    <p:sldId id="457" r:id="rId13"/>
    <p:sldId id="407" r:id="rId14"/>
    <p:sldId id="499" r:id="rId15"/>
    <p:sldId id="410" r:id="rId16"/>
    <p:sldId id="492" r:id="rId17"/>
    <p:sldId id="494" r:id="rId18"/>
    <p:sldId id="412" r:id="rId19"/>
    <p:sldId id="456" r:id="rId20"/>
    <p:sldId id="443" r:id="rId21"/>
    <p:sldId id="449" r:id="rId22"/>
    <p:sldId id="452" r:id="rId23"/>
    <p:sldId id="453" r:id="rId24"/>
    <p:sldId id="454" r:id="rId25"/>
    <p:sldId id="479" r:id="rId26"/>
    <p:sldId id="478" r:id="rId27"/>
    <p:sldId id="503" r:id="rId28"/>
    <p:sldId id="448" r:id="rId29"/>
    <p:sldId id="450" r:id="rId30"/>
    <p:sldId id="438" r:id="rId31"/>
    <p:sldId id="480" r:id="rId32"/>
    <p:sldId id="439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FF"/>
    <a:srgbClr val="FF9966"/>
    <a:srgbClr val="FF9900"/>
    <a:srgbClr val="FF3300"/>
    <a:srgbClr val="6699FF"/>
    <a:srgbClr val="00CC00"/>
    <a:srgbClr val="99FF66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89728" autoAdjust="0"/>
  </p:normalViewPr>
  <p:slideViewPr>
    <p:cSldViewPr>
      <p:cViewPr varScale="1">
        <p:scale>
          <a:sx n="114" d="100"/>
          <a:sy n="114" d="100"/>
        </p:scale>
        <p:origin x="210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2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440114C-438D-41AE-8A19-22843485070A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67073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14196-70E2-4D90-A2E3-BFDED2C3A698}" type="slidenum">
              <a:rPr lang="en-US" altLang="zh-HK" smtClean="0"/>
              <a:pPr/>
              <a:t>1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1893237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6543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5376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1562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87748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3567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846257A-F502-463A-9124-4E86C58A8CFD}" type="slidenum">
              <a:rPr lang="zh-TW" altLang="en-US" smtClean="0">
                <a:latin typeface="Arial" charset="0"/>
              </a:rPr>
              <a:pPr/>
              <a:t>7</a:t>
            </a:fld>
            <a:endParaRPr lang="en-US" altLang="zh-TW">
              <a:latin typeface="Arial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586" y="4343704"/>
            <a:ext cx="5482828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65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6306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E2C7C1E-4251-4781-BF6A-47BA034A8847}" type="slidenum">
              <a:rPr lang="zh-TW" altLang="en-US" smtClean="0">
                <a:latin typeface="Arial" charset="0"/>
              </a:rPr>
              <a:pPr/>
              <a:t>9</a:t>
            </a:fld>
            <a:endParaRPr lang="en-US" altLang="zh-TW">
              <a:latin typeface="Arial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586" y="4343704"/>
            <a:ext cx="5482828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335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8E63E53-23CD-4FB8-A9DF-DCA0C12F7CB2}" type="slidenum">
              <a:rPr lang="zh-TW" altLang="en-US" smtClean="0">
                <a:latin typeface="Arial" charset="0"/>
              </a:rPr>
              <a:pPr/>
              <a:t>10</a:t>
            </a:fld>
            <a:endParaRPr lang="en-US" altLang="zh-TW">
              <a:latin typeface="Arial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586" y="4343704"/>
            <a:ext cx="5482828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9274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5952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49945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375767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88101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67030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59835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690669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90961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49693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109158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60908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70931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805351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5961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5021919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12458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31332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02825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29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1457746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440114C-438D-41AE-8A19-22843485070A}" type="slidenum">
              <a:rPr lang="zh-TW" altLang="en-US" smtClean="0"/>
              <a:pPr>
                <a:defRPr/>
              </a:pPr>
              <a:t>30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94408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02756" indent="-270291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081164" indent="-216233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513629" indent="-216233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1946095" indent="-216233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C153BB0-D130-4AFD-9E4F-283F2EFA5D36}" type="slidenum">
              <a:rPr lang="zh-TW" altLang="en-US" smtClean="0">
                <a:latin typeface="Arial" charset="0"/>
              </a:rPr>
              <a:pPr/>
              <a:t>31</a:t>
            </a:fld>
            <a:endParaRPr lang="en-US" altLang="zh-TW">
              <a:latin typeface="Arial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900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586" y="4343704"/>
            <a:ext cx="5482828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None/>
            </a:pPr>
            <a:endParaRPr lang="en-US" altLang="zh-TW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022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HK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F7318C0-23B1-4E0F-8D65-9D3DB8875649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  <a:effectLst/>
        </p:spPr>
        <p:txBody>
          <a:bodyPr/>
          <a:lstStyle>
            <a:lvl1pPr>
              <a:defRPr u="none"/>
            </a:lvl1pPr>
          </a:lstStyle>
          <a:p>
            <a:r>
              <a:rPr kumimoji="0" lang="en-US" altLang="zh-HK" dirty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‹#›</a:t>
            </a:fld>
            <a:endParaRPr lang="en-US" altLang="zh-TW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 vert="horz"/>
          <a:lstStyle/>
          <a:p>
            <a:pPr lvl="0" eaLnBrk="1" latinLnBrk="0" hangingPunct="1"/>
            <a:r>
              <a:rPr lang="en-US" altLang="zh-HK" dirty="0"/>
              <a:t>Click to edit Master text styles</a:t>
            </a:r>
          </a:p>
          <a:p>
            <a:pPr lvl="1" eaLnBrk="1" latinLnBrk="0" hangingPunct="1"/>
            <a:r>
              <a:rPr lang="en-US" altLang="zh-HK" dirty="0"/>
              <a:t>Second level</a:t>
            </a:r>
          </a:p>
          <a:p>
            <a:pPr lvl="2" eaLnBrk="1" latinLnBrk="0" hangingPunct="1"/>
            <a:r>
              <a:rPr lang="en-US" altLang="zh-HK" dirty="0"/>
              <a:t>Third level</a:t>
            </a:r>
          </a:p>
          <a:p>
            <a:pPr lvl="3" eaLnBrk="1" latinLnBrk="0" hangingPunct="1"/>
            <a:r>
              <a:rPr lang="en-US" altLang="zh-HK" dirty="0"/>
              <a:t>Fourth level</a:t>
            </a:r>
          </a:p>
          <a:p>
            <a:pPr lvl="4" eaLnBrk="1" latinLnBrk="0" hangingPunct="1"/>
            <a:r>
              <a:rPr lang="en-US" altLang="zh-HK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F6A79CB2-D442-47F7-9869-8F1C8429824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B9F6CF-FF31-44CC-A7E3-2B84D447579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 dirty="0"/>
              <a:t>Click to edit Master text styles</a:t>
            </a:r>
          </a:p>
          <a:p>
            <a:pPr lvl="1" eaLnBrk="1" latinLnBrk="0" hangingPunct="1"/>
            <a:r>
              <a:rPr lang="en-US" altLang="zh-HK" dirty="0"/>
              <a:t>Second level</a:t>
            </a:r>
          </a:p>
          <a:p>
            <a:pPr lvl="2" eaLnBrk="1" latinLnBrk="0" hangingPunct="1"/>
            <a:r>
              <a:rPr lang="en-US" altLang="zh-HK" dirty="0"/>
              <a:t>Third level</a:t>
            </a:r>
          </a:p>
          <a:p>
            <a:pPr lvl="3" eaLnBrk="1" latinLnBrk="0" hangingPunct="1"/>
            <a:r>
              <a:rPr lang="en-US" altLang="zh-HK" dirty="0"/>
              <a:t>Fourth level</a:t>
            </a:r>
          </a:p>
          <a:p>
            <a:pPr lvl="4" eaLnBrk="1" latinLnBrk="0" hangingPunct="1"/>
            <a:r>
              <a:rPr lang="en-US" altLang="zh-HK" dirty="0"/>
              <a:t>Fifth level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C46E0F-3FEA-44B6-B6A0-306281AC5E6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1C0C62-F237-4EE7-8E56-C3048349730F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240DFE-B1F7-4A06-ACD6-EE5F1F2F3F71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A45DBD-E7B2-4DD5-9E10-F5F5B599A52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53A40601-4156-4116-9F98-47A5D9FB892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altLang="zh-HK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556428-7DE2-48A0-96D2-E8EFFD27BC6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82913A-83B9-448F-A5B7-D2D66AAFD67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76200" y="3962400"/>
            <a:ext cx="9144000" cy="74613"/>
            <a:chOff x="0" y="866"/>
            <a:chExt cx="6238" cy="46"/>
          </a:xfrm>
          <a:gradFill>
            <a:gsLst>
              <a:gs pos="0">
                <a:srgbClr val="002060"/>
              </a:gs>
              <a:gs pos="50000">
                <a:srgbClr val="002060"/>
              </a:gs>
              <a:gs pos="100000">
                <a:schemeClr val="bg1"/>
              </a:gs>
            </a:gsLst>
            <a:lin ang="0" scaled="1"/>
          </a:gradFill>
        </p:grpSpPr>
        <p:sp>
          <p:nvSpPr>
            <p:cNvPr id="5" name="Rectangle 9"/>
            <p:cNvSpPr>
              <a:spLocks noChangeArrowheads="1"/>
            </p:cNvSpPr>
            <p:nvPr userDrawn="1"/>
          </p:nvSpPr>
          <p:spPr bwMode="auto">
            <a:xfrm>
              <a:off x="0" y="866"/>
              <a:ext cx="3121" cy="4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prstClr val="black"/>
                </a:solidFill>
                <a:latin typeface="Times New Roman"/>
                <a:ea typeface="新細明體" charset="-120"/>
              </a:endParaRPr>
            </a:p>
          </p:txBody>
        </p:sp>
        <p:sp>
          <p:nvSpPr>
            <p:cNvPr id="6" name="Rectangle 10"/>
            <p:cNvSpPr>
              <a:spLocks noChangeArrowheads="1"/>
            </p:cNvSpPr>
            <p:nvPr userDrawn="1"/>
          </p:nvSpPr>
          <p:spPr bwMode="auto">
            <a:xfrm>
              <a:off x="3117" y="866"/>
              <a:ext cx="3121" cy="4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prstClr val="black"/>
                </a:solidFill>
                <a:latin typeface="Times New Roman"/>
                <a:ea typeface="新細明體" charset="-120"/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381122" y="380999"/>
            <a:ext cx="8414004" cy="3503613"/>
          </a:xfrm>
        </p:spPr>
        <p:txBody>
          <a:bodyPr/>
          <a:lstStyle>
            <a:lvl1pPr>
              <a:defRPr sz="4800" b="0">
                <a:solidFill>
                  <a:srgbClr val="002060"/>
                </a:solidFill>
              </a:defRPr>
            </a:lvl1pPr>
          </a:lstStyle>
          <a:p>
            <a:r>
              <a:rPr lang="en-US" altLang="zh-TW" dirty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51805" y="4114800"/>
            <a:ext cx="8443322" cy="2514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zh-TW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40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954F72"/>
                </a:solidFill>
              </a:rPr>
              <a:pPr/>
              <a:t>‹#›</a:t>
            </a:fld>
            <a:endParaRPr lang="en-US" dirty="0">
              <a:solidFill>
                <a:srgbClr val="954F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92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667" y="4406903"/>
            <a:ext cx="777196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667" y="2906713"/>
            <a:ext cx="777196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954F72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954F72"/>
                </a:solidFill>
              </a:rPr>
              <a:pPr/>
              <a:t>‹#›</a:t>
            </a:fld>
            <a:endParaRPr lang="en-US" dirty="0">
              <a:solidFill>
                <a:srgbClr val="954F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93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805" y="1676400"/>
            <a:ext cx="41513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827" y="1676400"/>
            <a:ext cx="41513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954F72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954F72"/>
                </a:solidFill>
              </a:rPr>
              <a:pPr/>
              <a:t>‹#›</a:t>
            </a:fld>
            <a:endParaRPr lang="en-US" dirty="0">
              <a:solidFill>
                <a:srgbClr val="954F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0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348" y="274638"/>
            <a:ext cx="82293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347" y="1535113"/>
            <a:ext cx="403989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347" y="2174875"/>
            <a:ext cx="40398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95" y="1535113"/>
            <a:ext cx="404136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95" y="2174875"/>
            <a:ext cx="40413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954F72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954F72"/>
                </a:solidFill>
              </a:rPr>
              <a:pPr/>
              <a:t>‹#›</a:t>
            </a:fld>
            <a:endParaRPr lang="en-US" dirty="0">
              <a:solidFill>
                <a:srgbClr val="954F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7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954F72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954F72"/>
                </a:solidFill>
              </a:rPr>
              <a:pPr/>
              <a:t>‹#›</a:t>
            </a:fld>
            <a:endParaRPr lang="en-US" dirty="0">
              <a:solidFill>
                <a:srgbClr val="954F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54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954F72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954F72"/>
                </a:solidFill>
              </a:rPr>
              <a:pPr/>
              <a:t>‹#›</a:t>
            </a:fld>
            <a:endParaRPr lang="en-US" dirty="0">
              <a:solidFill>
                <a:srgbClr val="954F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06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348" y="273050"/>
            <a:ext cx="300793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19" y="273053"/>
            <a:ext cx="511143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348" y="1435103"/>
            <a:ext cx="300793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954F72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954F72"/>
                </a:solidFill>
              </a:rPr>
              <a:pPr/>
              <a:t>‹#›</a:t>
            </a:fld>
            <a:endParaRPr lang="en-US" dirty="0">
              <a:solidFill>
                <a:srgbClr val="954F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39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742" y="4800600"/>
            <a:ext cx="5485227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742" y="612775"/>
            <a:ext cx="548522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TW" noProof="0" dirty="0"/>
              <a:t>Click icon to add picture</a:t>
            </a:r>
            <a:endParaRPr lang="zh-TW" alt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742" y="5367338"/>
            <a:ext cx="548522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954F72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954F72"/>
                </a:solidFill>
              </a:rPr>
              <a:pPr/>
              <a:t>‹#›</a:t>
            </a:fld>
            <a:endParaRPr lang="en-US" dirty="0">
              <a:solidFill>
                <a:srgbClr val="954F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71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954F72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954F72"/>
                </a:solidFill>
              </a:rPr>
              <a:pPr/>
              <a:t>‹#›</a:t>
            </a:fld>
            <a:endParaRPr lang="en-US" dirty="0">
              <a:solidFill>
                <a:srgbClr val="954F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16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4296" y="266700"/>
            <a:ext cx="2110830" cy="63627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1805" y="266700"/>
            <a:ext cx="6191769" cy="63627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954F72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>
                <a:solidFill>
                  <a:srgbClr val="954F72"/>
                </a:solidFill>
              </a:rPr>
              <a:pPr/>
              <a:t>‹#›</a:t>
            </a:fld>
            <a:endParaRPr lang="en-US" dirty="0">
              <a:solidFill>
                <a:srgbClr val="954F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1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  <a:solidFill>
            <a:schemeClr val="bg1">
              <a:lumMod val="95000"/>
            </a:schemeClr>
          </a:solidFill>
          <a:effectLst/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66738" y="1752600"/>
            <a:ext cx="8001000" cy="42672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954F72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A16ED-05E1-430D-A026-ABACE2FC04BF}" type="slidenum">
              <a:rPr lang="zh-TW" altLang="en-US">
                <a:solidFill>
                  <a:srgbClr val="954F72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954F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2741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954F72"/>
                </a:solidFill>
              </a:rPr>
              <a:t>CSE202: Lecture 4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white"/>
                </a:solidFill>
              </a:rPr>
              <a:t>The Ohio State University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80146-7BB2-422F-8717-4AB122F14E4B}" type="slidenum">
              <a:rPr lang="en-US" altLang="en-US">
                <a:solidFill>
                  <a:srgbClr val="954F72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954F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568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bIns="91440" anchor="b" anchorCtr="0">
            <a:normAutofit/>
          </a:bodyPr>
          <a:lstStyle/>
          <a:p>
            <a:r>
              <a:rPr kumimoji="0" lang="en-US" altLang="zh-HK" dirty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altLang="zh-HK"/>
              <a:t>Click to edit Master text styles</a:t>
            </a:r>
          </a:p>
          <a:p>
            <a:pPr lvl="1" eaLnBrk="1" latinLnBrk="0" hangingPunct="1"/>
            <a:r>
              <a:rPr kumimoji="0" lang="en-US" altLang="zh-HK"/>
              <a:t>Second level</a:t>
            </a:r>
          </a:p>
          <a:p>
            <a:pPr lvl="2" eaLnBrk="1" latinLnBrk="0" hangingPunct="1"/>
            <a:r>
              <a:rPr kumimoji="0" lang="en-US" altLang="zh-HK"/>
              <a:t>Third level</a:t>
            </a:r>
          </a:p>
          <a:p>
            <a:pPr lvl="3" eaLnBrk="1" latinLnBrk="0" hangingPunct="1"/>
            <a:r>
              <a:rPr kumimoji="0" lang="en-US" altLang="zh-HK"/>
              <a:t>Fourth level</a:t>
            </a:r>
          </a:p>
          <a:p>
            <a:pPr lvl="4" eaLnBrk="1" latinLnBrk="0" hangingPunct="1"/>
            <a:r>
              <a:rPr kumimoji="0" lang="en-US" altLang="zh-HK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9A7FF91F-F778-4478-B189-5A292C17F73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51805" y="266700"/>
            <a:ext cx="8443322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  <a:endParaRPr lang="en-US" altLang="zh-TW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1805" y="1524000"/>
            <a:ext cx="8443322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 altLang="zh-TW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51807" y="6172200"/>
            <a:ext cx="190414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ea typeface="新細明體" charset="-12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rgbClr val="954F72"/>
              </a:solidFill>
              <a:latin typeface="Times New Roman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3736" y="6172200"/>
            <a:ext cx="289652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  <a:ea typeface="新細明體" charset="-12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/>
              </a:solidFill>
              <a:latin typeface="Times New Roman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90982" y="6172200"/>
            <a:ext cx="190414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ea typeface="新細明體" charset="-12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6F15528-21DE-4FAA-801E-634DDDAF4B2B}" type="slidenum">
              <a:rPr lang="en-US" smtClean="0">
                <a:solidFill>
                  <a:srgbClr val="954F72"/>
                </a:solidFill>
                <a:latin typeface="Times New Roman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954F72"/>
              </a:solidFill>
              <a:latin typeface="Times New Roman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0" y="1374778"/>
            <a:ext cx="9144000" cy="73025"/>
            <a:chOff x="0" y="866"/>
            <a:chExt cx="6238" cy="46"/>
          </a:xfrm>
          <a:gradFill flip="none" rotWithShape="1">
            <a:gsLst>
              <a:gs pos="0">
                <a:srgbClr val="002060"/>
              </a:gs>
              <a:gs pos="50000">
                <a:srgbClr val="002060"/>
              </a:gs>
              <a:gs pos="100000">
                <a:schemeClr val="bg1"/>
              </a:gs>
            </a:gsLst>
            <a:lin ang="0" scaled="1"/>
            <a:tileRect/>
          </a:gradFill>
        </p:grpSpPr>
        <p:sp>
          <p:nvSpPr>
            <p:cNvPr id="1034" name="Rectangle 10"/>
            <p:cNvSpPr>
              <a:spLocks noChangeArrowheads="1"/>
            </p:cNvSpPr>
            <p:nvPr userDrawn="1"/>
          </p:nvSpPr>
          <p:spPr bwMode="auto">
            <a:xfrm>
              <a:off x="0" y="866"/>
              <a:ext cx="3121" cy="4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prstClr val="black"/>
                </a:solidFill>
                <a:latin typeface="Times New Roman"/>
                <a:ea typeface="新細明體" charset="-120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 userDrawn="1"/>
          </p:nvSpPr>
          <p:spPr bwMode="auto">
            <a:xfrm>
              <a:off x="3117" y="866"/>
              <a:ext cx="3121" cy="46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prstClr val="black"/>
                </a:solidFill>
                <a:latin typeface="Times New Roman"/>
                <a:ea typeface="新細明體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8652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</p:sldLayoutIdLst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2060"/>
          </a:solidFill>
          <a:effectLst/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9pPr>
    </p:titleStyle>
    <p:bodyStyle>
      <a:lvl1pPr marL="398463" indent="-398463" algn="l" rtl="0" eaLnBrk="1" fontAlgn="base" hangingPunct="1">
        <a:spcBef>
          <a:spcPct val="20000"/>
        </a:spcBef>
        <a:spcAft>
          <a:spcPct val="0"/>
        </a:spcAft>
        <a:buClr>
          <a:srgbClr val="003C78"/>
        </a:buClr>
        <a:buSzPct val="60000"/>
        <a:buFont typeface="Wingdings" pitchFamily="2" charset="2"/>
        <a:buChar char="u"/>
        <a:defRPr sz="3200" b="0">
          <a:solidFill>
            <a:schemeClr val="tx1"/>
          </a:solidFill>
          <a:latin typeface="+mn-lt"/>
          <a:ea typeface="+mn-ea"/>
          <a:cs typeface="+mn-cs"/>
        </a:defRPr>
      </a:lvl1pPr>
      <a:lvl2pPr marL="862013" indent="-349250" algn="l" rtl="0" eaLnBrk="1" fontAlgn="base" hangingPunct="1">
        <a:spcBef>
          <a:spcPct val="20000"/>
        </a:spcBef>
        <a:spcAft>
          <a:spcPct val="0"/>
        </a:spcAft>
        <a:buClr>
          <a:srgbClr val="003C78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262063" indent="-285750" algn="l" rtl="0" eaLnBrk="1" fontAlgn="base" hangingPunct="1">
        <a:spcBef>
          <a:spcPct val="20000"/>
        </a:spcBef>
        <a:spcAft>
          <a:spcPct val="0"/>
        </a:spcAft>
        <a:buClr>
          <a:srgbClr val="003C78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60525" indent="-284163" algn="l" rtl="0" eaLnBrk="1" fontAlgn="base" hangingPunct="1">
        <a:spcBef>
          <a:spcPct val="20000"/>
        </a:spcBef>
        <a:spcAft>
          <a:spcPct val="0"/>
        </a:spcAft>
        <a:buClr>
          <a:srgbClr val="003C78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4pPr>
      <a:lvl5pPr marL="2058988" indent="-284163" algn="l" rtl="0" eaLnBrk="1" fontAlgn="base" hangingPunct="1">
        <a:spcBef>
          <a:spcPct val="20000"/>
        </a:spcBef>
        <a:spcAft>
          <a:spcPct val="0"/>
        </a:spcAft>
        <a:buClr>
          <a:srgbClr val="003C78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6188" indent="-2841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3388" indent="-2841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30588" indent="-2841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7788" indent="-28416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4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4343400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en-US" altLang="zh-TW" sz="2400" dirty="0"/>
          </a:p>
          <a:p>
            <a:pPr eaLnBrk="1" hangingPunct="1"/>
            <a:r>
              <a:rPr lang="en-US" altLang="zh-TW" sz="2200" i="1" dirty="0"/>
              <a:t>Computer Science, City University of Hong Kong</a:t>
            </a:r>
          </a:p>
          <a:p>
            <a:pPr eaLnBrk="1" hangingPunct="1"/>
            <a:r>
              <a:rPr lang="en-US" altLang="zh-TW" sz="2200" i="1" dirty="0"/>
              <a:t>Semester </a:t>
            </a:r>
            <a:r>
              <a:rPr lang="en-US" altLang="zh-TW" sz="2200" i="1"/>
              <a:t>A 2021-22</a:t>
            </a:r>
            <a:endParaRPr lang="en-US" altLang="zh-TW" sz="2200" i="1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2425" y="1905000"/>
            <a:ext cx="8715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zh-TW" dirty="0"/>
              <a:t>CS2311 Computer Programming</a:t>
            </a:r>
            <a:br>
              <a:rPr lang="en-US" altLang="zh-TW" dirty="0"/>
            </a:br>
            <a:endParaRPr lang="en-US" altLang="zh-TW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371600" y="3286780"/>
            <a:ext cx="64127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TW" sz="2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LT3: Basic Syntax </a:t>
            </a:r>
            <a:r>
              <a:rPr lang="en-US" altLang="zh-TW" sz="2800" dirty="0">
                <a:solidFill>
                  <a:srgbClr val="D34817">
                    <a:lumMod val="75000"/>
                  </a:srgbClr>
                </a:solidFill>
                <a:latin typeface="Calibri"/>
              </a:rPr>
              <a:t>– Operators and basic I/O</a:t>
            </a:r>
            <a:endParaRPr lang="en-US" altLang="zh-HK" sz="2800" dirty="0">
              <a:solidFill>
                <a:srgbClr val="D34817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9298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D7F0562-3997-4C49-9913-D45D5417722F}" type="slidenum">
              <a:rPr lang="zh-TW" altLang="en-US" smtClean="0">
                <a:ea typeface="新細明體" charset="-120"/>
              </a:rPr>
              <a:pPr/>
              <a:t>2</a:t>
            </a:fld>
            <a:endParaRPr lang="en-US" altLang="zh-TW">
              <a:ea typeface="新細明體" charset="-120"/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latin typeface="Arial" charset="0"/>
                <a:ea typeface="新細明體" charset="-120"/>
              </a:rPr>
              <a:t>Operators and punctuators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Font typeface="Wingdings" pitchFamily="2" charset="2"/>
              <a:buNone/>
            </a:pPr>
            <a:endParaRPr lang="en-US" altLang="zh-TW" sz="2200" dirty="0">
              <a:latin typeface="Arial" charset="0"/>
              <a:ea typeface="新細明體" charset="-120"/>
            </a:endParaRPr>
          </a:p>
          <a:p>
            <a:pPr eaLnBrk="1" hangingPunct="1"/>
            <a:r>
              <a:rPr lang="en-US" altLang="zh-TW" sz="2600" dirty="0">
                <a:latin typeface="Arial" charset="0"/>
                <a:ea typeface="新細明體" charset="-120"/>
              </a:rPr>
              <a:t>An operator specifies an operation to be performed on some </a:t>
            </a:r>
            <a:r>
              <a:rPr lang="en-US" altLang="zh-TW" sz="2600" dirty="0">
                <a:solidFill>
                  <a:srgbClr val="C00000"/>
                </a:solidFill>
                <a:latin typeface="Arial" charset="0"/>
                <a:ea typeface="新細明體" charset="-120"/>
              </a:rPr>
              <a:t>values</a:t>
            </a:r>
          </a:p>
          <a:p>
            <a:pPr lvl="1"/>
            <a:r>
              <a:rPr lang="en-US" altLang="zh-TW" sz="2400" dirty="0">
                <a:latin typeface="Arial" charset="0"/>
                <a:ea typeface="新細明體" charset="-120"/>
              </a:rPr>
              <a:t>These values are called the </a:t>
            </a:r>
            <a:r>
              <a:rPr lang="en-US" altLang="zh-TW" sz="24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operands</a:t>
            </a:r>
            <a:r>
              <a:rPr lang="en-US" altLang="zh-TW" sz="2400" dirty="0">
                <a:latin typeface="Arial" charset="0"/>
                <a:ea typeface="新細明體" charset="-120"/>
              </a:rPr>
              <a:t> of the operator</a:t>
            </a:r>
          </a:p>
          <a:p>
            <a:pPr lvl="1"/>
            <a:endParaRPr lang="en-US" altLang="zh-TW" sz="2400" dirty="0">
              <a:latin typeface="Arial" charset="0"/>
              <a:ea typeface="新細明體" charset="-120"/>
            </a:endParaRPr>
          </a:p>
          <a:p>
            <a:pPr eaLnBrk="1" hangingPunct="1"/>
            <a:r>
              <a:rPr lang="en-US" altLang="zh-TW" sz="2600" dirty="0">
                <a:latin typeface="Arial" charset="0"/>
                <a:ea typeface="新細明體" charset="-120"/>
              </a:rPr>
              <a:t>Some examples: +, -, *, /, %, ++, --,&gt;&gt;,&lt;&lt;</a:t>
            </a:r>
          </a:p>
          <a:p>
            <a:pPr eaLnBrk="1" hangingPunct="1"/>
            <a:endParaRPr lang="en-US" altLang="zh-TW" sz="2600" dirty="0">
              <a:latin typeface="Arial" charset="0"/>
              <a:ea typeface="新細明體" charset="-120"/>
            </a:endParaRPr>
          </a:p>
          <a:p>
            <a:pPr eaLnBrk="1" hangingPunct="1"/>
            <a:r>
              <a:rPr lang="en-US" altLang="zh-TW" sz="2600" dirty="0">
                <a:latin typeface="Arial" charset="0"/>
                <a:ea typeface="新細明體" charset="-120"/>
              </a:rPr>
              <a:t>Some of these have </a:t>
            </a:r>
            <a:r>
              <a:rPr lang="en-US" altLang="zh-TW" sz="2600" dirty="0">
                <a:solidFill>
                  <a:srgbClr val="C00000"/>
                </a:solidFill>
                <a:latin typeface="Arial" charset="0"/>
                <a:ea typeface="新細明體" charset="-120"/>
              </a:rPr>
              <a:t>meanings</a:t>
            </a:r>
            <a:r>
              <a:rPr lang="en-US" altLang="zh-TW" sz="2600" dirty="0">
                <a:latin typeface="Arial" charset="0"/>
                <a:ea typeface="新細明體" charset="-120"/>
              </a:rPr>
              <a:t> that depend on the </a:t>
            </a:r>
            <a:r>
              <a:rPr lang="en-US" altLang="zh-TW" sz="2600" dirty="0">
                <a:solidFill>
                  <a:srgbClr val="7030A0"/>
                </a:solidFill>
                <a:latin typeface="Arial" charset="0"/>
                <a:ea typeface="新細明體" charset="-120"/>
              </a:rPr>
              <a:t>context</a:t>
            </a:r>
            <a:endParaRPr lang="en-US" altLang="zh-TW" sz="2200" dirty="0">
              <a:solidFill>
                <a:srgbClr val="7030A0"/>
              </a:solidFill>
              <a:latin typeface="Arial" charset="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4974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876800"/>
          </a:xfrm>
        </p:spPr>
        <p:txBody>
          <a:bodyPr>
            <a:normAutofit/>
          </a:bodyPr>
          <a:lstStyle/>
          <a:p>
            <a:r>
              <a:rPr lang="en-US" altLang="en-US" dirty="0"/>
              <a:t>An </a:t>
            </a:r>
            <a:r>
              <a:rPr lang="en-US" altLang="en-US" b="1" i="1" dirty="0"/>
              <a:t>expression</a:t>
            </a:r>
            <a:r>
              <a:rPr lang="en-US" altLang="en-US" dirty="0"/>
              <a:t> is a combination of constants, variables, and function calls that evaluate to a result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Example: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b="1" dirty="0">
              <a:solidFill>
                <a:srgbClr val="370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b="1" dirty="0">
                <a:solidFill>
                  <a:srgbClr val="37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= 3.0*4.0;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b="1" dirty="0">
              <a:solidFill>
                <a:srgbClr val="370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b="1" dirty="0">
                <a:solidFill>
                  <a:srgbClr val="37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 = 2.0 + x;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altLang="en-US" b="1" dirty="0">
              <a:solidFill>
                <a:srgbClr val="370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b="1" dirty="0">
                <a:solidFill>
                  <a:srgbClr val="37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 = 5.0 + x/y - </a:t>
            </a:r>
            <a:r>
              <a:rPr lang="en-US" altLang="en-US" b="1" dirty="0" err="1">
                <a:solidFill>
                  <a:srgbClr val="37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sqrt</a:t>
            </a:r>
            <a:r>
              <a:rPr lang="en-US" altLang="en-US" b="1" dirty="0">
                <a:solidFill>
                  <a:srgbClr val="370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(x*3.0);</a:t>
            </a:r>
            <a:endParaRPr lang="en-US" dirty="0"/>
          </a:p>
        </p:txBody>
      </p:sp>
      <p:sp>
        <p:nvSpPr>
          <p:cNvPr id="8" name="Rectangular Callout 7"/>
          <p:cNvSpPr/>
          <p:nvPr/>
        </p:nvSpPr>
        <p:spPr bwMode="auto">
          <a:xfrm>
            <a:off x="3429000" y="2743200"/>
            <a:ext cx="1219200" cy="476796"/>
          </a:xfrm>
          <a:prstGeom prst="wedgeRectCallout">
            <a:avLst>
              <a:gd name="adj1" fmla="val -83769"/>
              <a:gd name="adj2" fmla="val 159974"/>
            </a:avLst>
          </a:prstGeom>
          <a:solidFill>
            <a:sysClr val="window" lastClr="FFFFFF"/>
          </a:solidFill>
          <a:ln w="25400" cap="flat" cmpd="sng" algn="ctr">
            <a:solidFill>
              <a:srgbClr val="FFC000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constants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FF"/>
              </a:highlight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0" name="Rectangular Callout 9"/>
          <p:cNvSpPr/>
          <p:nvPr/>
        </p:nvSpPr>
        <p:spPr bwMode="auto">
          <a:xfrm>
            <a:off x="3733800" y="3581400"/>
            <a:ext cx="1143000" cy="476796"/>
          </a:xfrm>
          <a:prstGeom prst="wedgeRectCallout">
            <a:avLst>
              <a:gd name="adj1" fmla="val -83769"/>
              <a:gd name="adj2" fmla="val 159974"/>
            </a:avLst>
          </a:prstGeom>
          <a:solidFill>
            <a:sysClr val="window" lastClr="FFFFFF"/>
          </a:solidFill>
          <a:ln w="25400" cap="flat" cmpd="sng" algn="ctr">
            <a:solidFill>
              <a:srgbClr val="FFC000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variables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FF"/>
              </a:highlight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2" name="Rectangular Callout 11"/>
          <p:cNvSpPr/>
          <p:nvPr/>
        </p:nvSpPr>
        <p:spPr bwMode="auto">
          <a:xfrm>
            <a:off x="5181600" y="4267200"/>
            <a:ext cx="1524000" cy="485079"/>
          </a:xfrm>
          <a:prstGeom prst="wedgeRectCallout">
            <a:avLst>
              <a:gd name="adj1" fmla="val -83769"/>
              <a:gd name="adj2" fmla="val 159974"/>
            </a:avLst>
          </a:prstGeom>
          <a:solidFill>
            <a:sysClr val="window" lastClr="FFFFFF"/>
          </a:solidFill>
          <a:ln w="25400" cap="flat" cmpd="sng" algn="ctr">
            <a:solidFill>
              <a:srgbClr val="FFC000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function call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FF"/>
              </a:highlight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5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40B5682-0C2A-4D11-AA21-F348D4F76137}" type="slidenum">
              <a:rPr lang="zh-TW" altLang="en-US" smtClean="0">
                <a:ea typeface="新細明體" charset="-120"/>
              </a:rPr>
              <a:pPr/>
              <a:t>4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latin typeface="Arial" charset="0"/>
                <a:ea typeface="新細明體" charset="-120"/>
              </a:rPr>
              <a:t>Assignment operator =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200" dirty="0">
                <a:latin typeface="Arial" charset="0"/>
                <a:ea typeface="新細明體" charset="-120"/>
              </a:rPr>
              <a:t>Generic form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i="1" dirty="0">
                <a:latin typeface="Arial" charset="0"/>
                <a:ea typeface="新細明體" charset="-120"/>
              </a:rPr>
              <a:t>			variable = expression;</a:t>
            </a:r>
          </a:p>
          <a:p>
            <a:pPr marL="0" indent="0">
              <a:buNone/>
            </a:pPr>
            <a:endParaRPr lang="en-US" altLang="zh-TW" sz="2200" dirty="0">
              <a:latin typeface="Arial" charset="0"/>
              <a:ea typeface="新細明體" charset="-120"/>
            </a:endParaRPr>
          </a:p>
          <a:p>
            <a:r>
              <a:rPr lang="en-US" altLang="zh-TW" sz="2200" dirty="0">
                <a:latin typeface="Arial" charset="0"/>
                <a:ea typeface="新細明體" charset="-120"/>
              </a:rPr>
              <a:t>Variable</a:t>
            </a: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6781800" y="2462213"/>
            <a:ext cx="1943100" cy="1728787"/>
            <a:chOff x="240" y="2947"/>
            <a:chExt cx="1263" cy="1149"/>
          </a:xfrm>
        </p:grpSpPr>
        <p:pic>
          <p:nvPicPr>
            <p:cNvPr id="8" name="Picture 8" descr="02_1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0" y="2947"/>
              <a:ext cx="1263" cy="11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9" descr="02_18"/>
            <p:cNvPicPr>
              <a:picLocks noChangeAspect="1" noChangeArrowheads="1"/>
            </p:cNvPicPr>
            <p:nvPr/>
          </p:nvPicPr>
          <p:blipFill>
            <a:blip r:embed="rId3" cstate="print"/>
            <a:srcRect l="50000" t="30815" r="30331" b="50000"/>
            <a:stretch>
              <a:fillRect/>
            </a:stretch>
          </p:blipFill>
          <p:spPr bwMode="auto">
            <a:xfrm>
              <a:off x="870" y="3571"/>
              <a:ext cx="249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15" descr="02_18"/>
          <p:cNvPicPr>
            <a:picLocks noChangeAspect="1" noChangeArrowheads="1"/>
          </p:cNvPicPr>
          <p:nvPr/>
        </p:nvPicPr>
        <p:blipFill>
          <a:blip r:embed="rId3" cstate="print"/>
          <a:srcRect l="51456" t="55814" r="30489" b="29288"/>
          <a:stretch>
            <a:fillRect/>
          </a:stretch>
        </p:blipFill>
        <p:spPr bwMode="auto">
          <a:xfrm>
            <a:off x="6853238" y="3398838"/>
            <a:ext cx="374650" cy="28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02_18"/>
          <p:cNvPicPr>
            <a:picLocks noChangeAspect="1" noChangeArrowheads="1"/>
          </p:cNvPicPr>
          <p:nvPr/>
        </p:nvPicPr>
        <p:blipFill>
          <a:blip r:embed="rId3" cstate="print"/>
          <a:srcRect l="51456" t="55814" r="30489" b="29288"/>
          <a:stretch>
            <a:fillRect/>
          </a:stretch>
        </p:blipFill>
        <p:spPr bwMode="auto">
          <a:xfrm>
            <a:off x="8221663" y="3398838"/>
            <a:ext cx="3937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7" descr="02_18"/>
          <p:cNvPicPr>
            <a:picLocks noChangeAspect="1" noChangeArrowheads="1"/>
          </p:cNvPicPr>
          <p:nvPr/>
        </p:nvPicPr>
        <p:blipFill>
          <a:blip r:embed="rId3" cstate="print"/>
          <a:srcRect l="51456" t="55814" r="30489" b="29288"/>
          <a:stretch>
            <a:fillRect/>
          </a:stretch>
        </p:blipFill>
        <p:spPr bwMode="auto">
          <a:xfrm>
            <a:off x="7358063" y="3398838"/>
            <a:ext cx="37147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3476605"/>
            <a:ext cx="5255361" cy="223839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895600" y="2495490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zh-TW" sz="2000" i="1" dirty="0">
                <a:solidFill>
                  <a:srgbClr val="0070C0"/>
                </a:solidFill>
                <a:latin typeface="Arial" charset="0"/>
                <a:ea typeface="新細明體" charset="-120"/>
              </a:rPr>
              <a:t>char  x = ‘a’</a:t>
            </a:r>
            <a:r>
              <a:rPr lang="en-US" altLang="zh-TW" sz="2000" dirty="0">
                <a:solidFill>
                  <a:srgbClr val="0070C0"/>
                </a:solidFill>
                <a:latin typeface="Arial" charset="0"/>
                <a:ea typeface="新細明體" charset="-120"/>
              </a:rPr>
              <a:t>;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69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40B5682-0C2A-4D11-AA21-F348D4F76137}" type="slidenum">
              <a:rPr lang="zh-TW" altLang="en-US" smtClean="0">
                <a:ea typeface="新細明體" charset="-120"/>
              </a:rPr>
              <a:pPr/>
              <a:t>5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latin typeface="Arial" charset="0"/>
                <a:ea typeface="新細明體" charset="-120"/>
              </a:rPr>
              <a:t>Assignment operator =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zh-TW" sz="2200" dirty="0">
                <a:latin typeface="Arial" charset="0"/>
                <a:ea typeface="新細明體" charset="-120"/>
              </a:rPr>
              <a:t>Generic form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i="1" dirty="0">
                <a:latin typeface="Arial" charset="0"/>
                <a:ea typeface="新細明體" charset="-120"/>
              </a:rPr>
              <a:t>			variable = expression;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TW" sz="2000" i="1" dirty="0">
              <a:latin typeface="Arial" charset="0"/>
              <a:ea typeface="新細明體" charset="-120"/>
            </a:endParaRPr>
          </a:p>
          <a:p>
            <a:r>
              <a:rPr lang="en-US" altLang="zh-TW" sz="2200" dirty="0">
                <a:latin typeface="Arial" charset="0"/>
                <a:ea typeface="新細明體" charset="-120"/>
              </a:rPr>
              <a:t>= is an assignment operator that is different from the </a:t>
            </a:r>
            <a:r>
              <a:rPr lang="en-US" altLang="zh-TW" sz="2200" b="1" dirty="0">
                <a:solidFill>
                  <a:srgbClr val="C00000"/>
                </a:solidFill>
                <a:latin typeface="Arial" charset="0"/>
                <a:ea typeface="新細明體" charset="-120"/>
              </a:rPr>
              <a:t>mathematical equality</a:t>
            </a:r>
            <a:r>
              <a:rPr lang="en-US" altLang="zh-TW" sz="2200" dirty="0">
                <a:latin typeface="Arial" charset="0"/>
                <a:ea typeface="新細明體" charset="-120"/>
              </a:rPr>
              <a:t> (which is </a:t>
            </a:r>
            <a:r>
              <a:rPr lang="en-US" altLang="zh-TW" sz="2200" b="1" dirty="0">
                <a:solidFill>
                  <a:srgbClr val="C00000"/>
                </a:solidFill>
                <a:latin typeface="Arial" charset="0"/>
                <a:ea typeface="新細明體" charset="-120"/>
              </a:rPr>
              <a:t>==</a:t>
            </a:r>
            <a:r>
              <a:rPr lang="en-US" altLang="zh-TW" sz="2200" dirty="0">
                <a:latin typeface="Arial" charset="0"/>
                <a:ea typeface="新細明體" charset="-120"/>
              </a:rPr>
              <a:t> in C++)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TW" sz="2000" dirty="0">
              <a:latin typeface="Arial" charset="0"/>
              <a:ea typeface="新細明體" charset="-120"/>
            </a:endParaRPr>
          </a:p>
          <a:p>
            <a:pPr eaLnBrk="1" hangingPunct="1"/>
            <a:r>
              <a:rPr lang="en-US" altLang="zh-TW" sz="2200" dirty="0">
                <a:latin typeface="Arial" charset="0"/>
                <a:ea typeface="新細明體" charset="-120"/>
              </a:rPr>
              <a:t>An expression itself has a value, e.g.,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dirty="0">
                <a:latin typeface="Arial" charset="0"/>
                <a:ea typeface="新細明體" charset="-120"/>
              </a:rPr>
              <a:t>			</a:t>
            </a:r>
            <a:r>
              <a:rPr lang="en-US" altLang="zh-TW" sz="2000" i="1" dirty="0">
                <a:latin typeface="Arial" charset="0"/>
                <a:ea typeface="新細明體" charset="-120"/>
              </a:rPr>
              <a:t>a = (b = 2) + (c = 3)</a:t>
            </a:r>
            <a:r>
              <a:rPr lang="en-US" altLang="zh-TW" sz="2000" dirty="0">
                <a:latin typeface="Arial" charset="0"/>
                <a:ea typeface="新細明體" charset="-120"/>
              </a:rPr>
              <a:t>;</a:t>
            </a:r>
          </a:p>
          <a:p>
            <a:pPr lvl="1"/>
            <a:r>
              <a:rPr lang="en-US" altLang="zh-TW" sz="2000" dirty="0">
                <a:latin typeface="Arial" charset="0"/>
                <a:ea typeface="新細明體" charset="-120"/>
              </a:rPr>
              <a:t>An </a:t>
            </a:r>
            <a:r>
              <a:rPr lang="en-US" altLang="zh-TW" sz="2000" b="1" dirty="0">
                <a:latin typeface="Arial" charset="0"/>
                <a:ea typeface="新細明體" charset="-120"/>
              </a:rPr>
              <a:t>assignment statement has a value</a:t>
            </a:r>
            <a:r>
              <a:rPr lang="en-US" altLang="zh-TW" sz="2000" dirty="0">
                <a:latin typeface="Arial" charset="0"/>
                <a:ea typeface="新細明體" charset="-120"/>
              </a:rPr>
              <a:t> equal to the operand</a:t>
            </a:r>
          </a:p>
          <a:p>
            <a:pPr lvl="1"/>
            <a:r>
              <a:rPr lang="en-US" altLang="zh-TW" sz="2000" dirty="0">
                <a:latin typeface="Arial" charset="0"/>
                <a:ea typeface="新細明體" charset="-120"/>
              </a:rPr>
              <a:t>In the example, the value of </a:t>
            </a:r>
            <a:r>
              <a:rPr lang="en-US" altLang="zh-TW" sz="2000" b="1" dirty="0">
                <a:latin typeface="Arial" charset="0"/>
                <a:ea typeface="新細明體" charset="-120"/>
              </a:rPr>
              <a:t>assignment statement</a:t>
            </a:r>
            <a:r>
              <a:rPr lang="en-US" altLang="zh-TW" sz="2000" dirty="0">
                <a:latin typeface="Arial" charset="0"/>
                <a:ea typeface="新細明體" charset="-120"/>
              </a:rPr>
              <a:t> “</a:t>
            </a:r>
            <a:r>
              <a:rPr lang="en-US" altLang="zh-TW" sz="2000" i="1" dirty="0">
                <a:latin typeface="Arial" charset="0"/>
                <a:ea typeface="新細明體" charset="-120"/>
              </a:rPr>
              <a:t>b=2</a:t>
            </a:r>
            <a:r>
              <a:rPr lang="en-US" altLang="zh-TW" sz="2000" dirty="0">
                <a:latin typeface="Arial" charset="0"/>
                <a:ea typeface="新細明體" charset="-120"/>
              </a:rPr>
              <a:t>” is 2 and “</a:t>
            </a:r>
            <a:r>
              <a:rPr lang="en-US" altLang="zh-TW" sz="2000" i="1" dirty="0">
                <a:latin typeface="Arial" charset="0"/>
                <a:ea typeface="新細明體" charset="-120"/>
              </a:rPr>
              <a:t>c = 3</a:t>
            </a:r>
            <a:r>
              <a:rPr lang="en-US" altLang="zh-TW" sz="2000" dirty="0">
                <a:latin typeface="Arial" charset="0"/>
                <a:ea typeface="新細明體" charset="-120"/>
              </a:rPr>
              <a:t>” is 3</a:t>
            </a:r>
          </a:p>
          <a:p>
            <a:pPr lvl="1"/>
            <a:r>
              <a:rPr lang="en-US" altLang="zh-TW" sz="2000" dirty="0">
                <a:latin typeface="Arial" charset="0"/>
                <a:ea typeface="新細明體" charset="-120"/>
              </a:rPr>
              <a:t>Therefore, “</a:t>
            </a:r>
            <a:r>
              <a:rPr lang="en-US" altLang="zh-TW" sz="2000" i="1" dirty="0">
                <a:latin typeface="Arial" charset="0"/>
                <a:ea typeface="新細明體" charset="-120"/>
              </a:rPr>
              <a:t>a = …</a:t>
            </a:r>
            <a:r>
              <a:rPr lang="en-US" altLang="zh-TW" sz="2000" dirty="0">
                <a:latin typeface="Arial" charset="0"/>
                <a:ea typeface="新細明體" charset="-120"/>
              </a:rPr>
              <a:t>” is 5 </a:t>
            </a:r>
            <a:endParaRPr lang="en-US" altLang="zh-TW" sz="1400" dirty="0">
              <a:latin typeface="Arial" charset="0"/>
              <a:ea typeface="新細明體" charset="-120"/>
            </a:endParaRPr>
          </a:p>
          <a:p>
            <a:pPr lvl="1"/>
            <a:endParaRPr lang="en-US" altLang="zh-TW" sz="2000" dirty="0">
              <a:latin typeface="Arial" charset="0"/>
              <a:ea typeface="新細明體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81800" y="4019145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zh-TW" sz="2000" i="1" dirty="0">
                <a:solidFill>
                  <a:srgbClr val="0070C0"/>
                </a:solidFill>
                <a:latin typeface="Arial" charset="0"/>
                <a:ea typeface="新細明體" charset="-120"/>
              </a:rPr>
              <a:t>a = 2 + 3</a:t>
            </a:r>
            <a:r>
              <a:rPr lang="en-US" altLang="zh-TW" sz="2000" dirty="0">
                <a:solidFill>
                  <a:srgbClr val="0070C0"/>
                </a:solidFill>
                <a:latin typeface="Arial" charset="0"/>
                <a:ea typeface="新細明體" charset="-120"/>
              </a:rPr>
              <a:t>;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334000" y="4238655"/>
            <a:ext cx="1295400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54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0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0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0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0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0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0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40B5682-0C2A-4D11-AA21-F348D4F76137}" type="slidenum">
              <a:rPr lang="zh-TW" altLang="en-US" smtClean="0">
                <a:ea typeface="新細明體" charset="-120"/>
              </a:rPr>
              <a:pPr/>
              <a:t>6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latin typeface="Arial" charset="0"/>
                <a:ea typeface="新細明體" charset="-120"/>
              </a:rPr>
              <a:t>Assignment operator =</a:t>
            </a: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200" dirty="0">
                <a:latin typeface="Arial" charset="0"/>
                <a:ea typeface="新細明體" charset="-120"/>
              </a:rPr>
              <a:t>Write-to a variable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i="1" dirty="0">
                <a:latin typeface="Arial" charset="0"/>
                <a:ea typeface="新細明體" charset="-120"/>
              </a:rPr>
              <a:t>			</a:t>
            </a:r>
            <a:endParaRPr lang="en-US" altLang="zh-TW" sz="2200" dirty="0">
              <a:latin typeface="Arial" charset="0"/>
              <a:ea typeface="新細明體" charset="-120"/>
            </a:endParaRPr>
          </a:p>
          <a:p>
            <a:r>
              <a:rPr lang="en-US" altLang="zh-TW" sz="2200" dirty="0">
                <a:latin typeface="Arial" charset="0"/>
                <a:ea typeface="新細明體" charset="-120"/>
              </a:rPr>
              <a:t>After the write</a:t>
            </a:r>
            <a:r>
              <a:rPr lang="en-US" altLang="zh-TW" sz="2200" dirty="0">
                <a:latin typeface="Arial" panose="020B0604020202020204" pitchFamily="34" charset="0"/>
                <a:ea typeface="新細明體" charset="-120"/>
                <a:cs typeface="Arial" panose="020B0604020202020204" pitchFamily="34" charset="0"/>
              </a:rPr>
              <a:t>,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the previous stored value in the variable no longer exists, and is replaced by the new value</a:t>
            </a:r>
            <a:endParaRPr lang="en-US" altLang="zh-TW" sz="2200" dirty="0">
              <a:latin typeface="Arial" panose="020B0604020202020204" pitchFamily="34" charset="0"/>
              <a:ea typeface="新細明體" charset="-12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14800" y="548640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zh-TW" sz="2000" i="1" dirty="0">
                <a:solidFill>
                  <a:srgbClr val="0070C0"/>
                </a:solidFill>
                <a:latin typeface="Arial" charset="0"/>
                <a:ea typeface="新細明體" charset="-120"/>
              </a:rPr>
              <a:t>x = ‘c’</a:t>
            </a:r>
            <a:r>
              <a:rPr lang="en-US" altLang="zh-TW" sz="2000" dirty="0">
                <a:solidFill>
                  <a:srgbClr val="0070C0"/>
                </a:solidFill>
                <a:latin typeface="Arial" charset="0"/>
                <a:ea typeface="新細明體" charset="-120"/>
              </a:rPr>
              <a:t>;</a:t>
            </a:r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85800" y="3581400"/>
            <a:ext cx="2971800" cy="2590800"/>
            <a:chOff x="351804" y="3429000"/>
            <a:chExt cx="2971800" cy="2590800"/>
          </a:xfrm>
        </p:grpSpPr>
        <p:sp>
          <p:nvSpPr>
            <p:cNvPr id="36" name="Rectangle 35"/>
            <p:cNvSpPr/>
            <p:nvPr/>
          </p:nvSpPr>
          <p:spPr bwMode="auto">
            <a:xfrm>
              <a:off x="351804" y="3429000"/>
              <a:ext cx="2971800" cy="25908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kern="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97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351804" y="3429000"/>
              <a:ext cx="2971800" cy="14478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Type: </a:t>
              </a:r>
              <a:r>
                <a:rPr lang="en-US" sz="2800" kern="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char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Name: 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X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Address: </a:t>
              </a:r>
              <a:r>
                <a:rPr lang="en-US" sz="2800" kern="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1009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839196" y="4572000"/>
            <a:ext cx="1723404" cy="838200"/>
            <a:chOff x="3305796" y="4419600"/>
            <a:chExt cx="1723404" cy="838200"/>
          </a:xfrm>
        </p:grpSpPr>
        <p:sp>
          <p:nvSpPr>
            <p:cNvPr id="39" name="Right Arrow 38"/>
            <p:cNvSpPr/>
            <p:nvPr/>
          </p:nvSpPr>
          <p:spPr bwMode="auto">
            <a:xfrm>
              <a:off x="3305796" y="4419600"/>
              <a:ext cx="1723404" cy="838200"/>
            </a:xfrm>
            <a:prstGeom prst="rightArrow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FFC000"/>
              </a:solidFill>
              <a:prstDash val="solid"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11759" y="4627602"/>
              <a:ext cx="1544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</a:rPr>
                <a:t>Write ‘c’  to X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715000" y="3581400"/>
            <a:ext cx="2971800" cy="2590800"/>
            <a:chOff x="351804" y="3429000"/>
            <a:chExt cx="2971800" cy="2590800"/>
          </a:xfrm>
        </p:grpSpPr>
        <p:sp>
          <p:nvSpPr>
            <p:cNvPr id="42" name="Rectangle 41"/>
            <p:cNvSpPr/>
            <p:nvPr/>
          </p:nvSpPr>
          <p:spPr bwMode="auto">
            <a:xfrm>
              <a:off x="351804" y="3429000"/>
              <a:ext cx="2971800" cy="25908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99</a:t>
              </a: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51804" y="3429000"/>
              <a:ext cx="2971800" cy="144780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Type: 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char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Name: 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X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+mn-cs"/>
                </a:rPr>
                <a:t>Address: 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urier New" panose="02070309020205020404" pitchFamily="49" charset="0"/>
                  <a:ea typeface="+mn-ea"/>
                  <a:cs typeface="Courier New" panose="02070309020205020404" pitchFamily="49" charset="0"/>
                </a:rPr>
                <a:t>1009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983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9BB213-4EF0-43FE-9747-4C3521A75644}" type="slidenum">
              <a:rPr lang="zh-TW" altLang="en-US" smtClean="0">
                <a:ea typeface="新細明體" charset="-120"/>
              </a:rPr>
              <a:pPr/>
              <a:t>7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>
                <a:latin typeface="Arial" charset="0"/>
                <a:ea typeface="新細明體" charset="-120"/>
              </a:rPr>
              <a:t>Examples of assignment statements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solidFill>
                  <a:srgbClr val="006600"/>
                </a:solidFill>
                <a:latin typeface="Arial" charset="0"/>
                <a:ea typeface="新細明體" charset="-120"/>
              </a:rPr>
              <a:t>/* Invalid: left hand side must be a variable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Arial" charset="0"/>
                <a:ea typeface="新細明體" charset="-120"/>
              </a:rPr>
              <a:t>x + 10 = y;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700" dirty="0">
              <a:latin typeface="Arial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solidFill>
                  <a:srgbClr val="006600"/>
                </a:solidFill>
                <a:latin typeface="Arial" charset="0"/>
                <a:ea typeface="新細明體" charset="-120"/>
              </a:rPr>
              <a:t>/*assignment to constant is not allowed*/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Arial" charset="0"/>
                <a:ea typeface="新細明體" charset="-120"/>
              </a:rPr>
              <a:t>2=x;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700" dirty="0">
              <a:latin typeface="Arial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solidFill>
                  <a:srgbClr val="006600"/>
                </a:solidFill>
                <a:latin typeface="Arial" charset="0"/>
                <a:ea typeface="新細明體" charset="-120"/>
              </a:rPr>
              <a:t>/* valid but not easy to understand 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err="1">
                <a:latin typeface="Arial" charset="0"/>
                <a:ea typeface="新細明體" charset="-120"/>
              </a:rPr>
              <a:t>int</a:t>
            </a:r>
            <a:r>
              <a:rPr lang="en-US" altLang="zh-TW" sz="1700" dirty="0">
                <a:latin typeface="Arial" charset="0"/>
                <a:ea typeface="新細明體" charset="-120"/>
              </a:rPr>
              <a:t> a, b, c;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Arial" charset="0"/>
                <a:ea typeface="新細明體" charset="-120"/>
              </a:rPr>
              <a:t>a = (b = 2) + (c = 3);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700" dirty="0">
              <a:latin typeface="Arial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solidFill>
                  <a:srgbClr val="006600"/>
                </a:solidFill>
                <a:latin typeface="Arial" charset="0"/>
                <a:ea typeface="新細明體" charset="-120"/>
              </a:rPr>
              <a:t>/* avoid complex expressions*/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 err="1">
                <a:latin typeface="Arial" charset="0"/>
                <a:ea typeface="新細明體" charset="-120"/>
              </a:rPr>
              <a:t>int</a:t>
            </a:r>
            <a:r>
              <a:rPr lang="en-US" altLang="zh-TW" sz="1700" dirty="0">
                <a:latin typeface="Arial" charset="0"/>
                <a:ea typeface="新細明體" charset="-120"/>
              </a:rPr>
              <a:t> a, b, c;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Arial" charset="0"/>
                <a:ea typeface="新細明體" charset="-120"/>
              </a:rPr>
              <a:t>b = 2;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Arial" charset="0"/>
                <a:ea typeface="新細明體" charset="-120"/>
              </a:rPr>
              <a:t>c = 3;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700" dirty="0">
                <a:latin typeface="Arial" charset="0"/>
                <a:ea typeface="新細明體" charset="-120"/>
              </a:rPr>
              <a:t>a = b + c;</a:t>
            </a:r>
          </a:p>
        </p:txBody>
      </p:sp>
    </p:spTree>
    <p:extLst>
      <p:ext uri="{BB962C8B-B14F-4D97-AF65-F5344CB8AC3E}">
        <p14:creationId xmlns:p14="http://schemas.microsoft.com/office/powerpoint/2010/main" val="339299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0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0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0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03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0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03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4CF43A4-51DB-4301-B4E2-486D530DF7AE}" type="slidenum">
              <a:rPr lang="zh-TW" altLang="en-US" smtClean="0">
                <a:ea typeface="新細明體" charset="-120"/>
              </a:rPr>
              <a:pPr/>
              <a:t>8</a:t>
            </a:fld>
            <a:endParaRPr lang="en-US" altLang="zh-TW">
              <a:ea typeface="新細明體" charset="-120"/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latin typeface="Arial" charset="0"/>
                <a:ea typeface="新細明體" charset="-120"/>
              </a:rPr>
              <a:t>Increment &amp; decrement operators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800600"/>
          </a:xfrm>
        </p:spPr>
        <p:txBody>
          <a:bodyPr>
            <a:normAutofit/>
          </a:bodyPr>
          <a:lstStyle/>
          <a:p>
            <a:pPr marL="342900" indent="-342900" eaLnBrk="1" hangingPunct="1">
              <a:lnSpc>
                <a:spcPct val="90000"/>
              </a:lnSpc>
            </a:pPr>
            <a:r>
              <a:rPr lang="en-US" altLang="zh-TW" sz="2100" dirty="0">
                <a:latin typeface="Arial" charset="0"/>
                <a:ea typeface="新細明體" charset="-120"/>
              </a:rPr>
              <a:t>Increment and decrement operators: </a:t>
            </a:r>
            <a:r>
              <a:rPr lang="en-US" altLang="zh-TW" sz="21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++</a:t>
            </a:r>
            <a:r>
              <a:rPr lang="en-US" altLang="zh-TW" sz="2100" dirty="0">
                <a:latin typeface="Arial" charset="0"/>
                <a:ea typeface="新細明體" charset="-120"/>
              </a:rPr>
              <a:t> and </a:t>
            </a:r>
            <a:r>
              <a:rPr lang="en-US" altLang="zh-TW" sz="21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--</a:t>
            </a:r>
          </a:p>
          <a:p>
            <a:pPr marL="857250" lvl="1" indent="-400050" eaLnBrk="1" hangingPunct="1">
              <a:lnSpc>
                <a:spcPct val="90000"/>
              </a:lnSpc>
            </a:pPr>
            <a:r>
              <a:rPr lang="en-US" altLang="zh-TW" sz="1800" dirty="0">
                <a:latin typeface="Arial" charset="0"/>
                <a:ea typeface="新細明體" charset="-120"/>
              </a:rPr>
              <a:t>k++ and ++k are equivalent to k=k+1</a:t>
            </a:r>
          </a:p>
          <a:p>
            <a:pPr marL="857250" lvl="1" indent="-400050" eaLnBrk="1" hangingPunct="1">
              <a:lnSpc>
                <a:spcPct val="90000"/>
              </a:lnSpc>
            </a:pPr>
            <a:r>
              <a:rPr lang="en-US" altLang="zh-TW" sz="1800" dirty="0">
                <a:latin typeface="Arial" charset="0"/>
                <a:ea typeface="新細明體" charset="-120"/>
              </a:rPr>
              <a:t>k-- and --k are equivalent to k=k-1 </a:t>
            </a:r>
          </a:p>
          <a:p>
            <a:pPr marL="857250" lvl="1" indent="-400050" eaLnBrk="1" hangingPunct="1">
              <a:lnSpc>
                <a:spcPct val="90000"/>
              </a:lnSpc>
            </a:pPr>
            <a:endParaRPr lang="en-US" altLang="zh-TW" sz="1800" dirty="0">
              <a:latin typeface="Arial" charset="0"/>
              <a:ea typeface="新細明體" charset="-120"/>
            </a:endParaRPr>
          </a:p>
          <a:p>
            <a:pPr marL="342900" indent="-342900" eaLnBrk="1" hangingPunct="1">
              <a:lnSpc>
                <a:spcPct val="90000"/>
              </a:lnSpc>
            </a:pPr>
            <a:r>
              <a:rPr lang="en-US" altLang="zh-TW" sz="21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Post</a:t>
            </a:r>
            <a:r>
              <a:rPr lang="en-US" altLang="zh-TW" sz="2100" dirty="0">
                <a:latin typeface="Arial" charset="0"/>
                <a:ea typeface="新細明體" charset="-120"/>
              </a:rPr>
              <a:t>-increment and </a:t>
            </a:r>
            <a:r>
              <a:rPr lang="en-US" altLang="zh-TW" sz="21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post</a:t>
            </a:r>
            <a:r>
              <a:rPr lang="en-US" altLang="zh-TW" sz="2100" dirty="0">
                <a:latin typeface="Arial" charset="0"/>
                <a:ea typeface="新細明體" charset="-120"/>
              </a:rPr>
              <a:t>-decrement: k++ and k--</a:t>
            </a:r>
          </a:p>
          <a:p>
            <a:pPr marL="857250" lvl="1" indent="-400050" eaLnBrk="1" hangingPunct="1">
              <a:lnSpc>
                <a:spcPct val="90000"/>
              </a:lnSpc>
            </a:pPr>
            <a:r>
              <a:rPr lang="en-US" altLang="zh-TW" sz="1800" dirty="0">
                <a:latin typeface="Arial" charset="0"/>
                <a:ea typeface="新細明體" charset="-120"/>
              </a:rPr>
              <a:t>k’s value is altered </a:t>
            </a:r>
            <a:r>
              <a:rPr lang="en-US" altLang="zh-TW" sz="18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AFTER</a:t>
            </a:r>
            <a:r>
              <a:rPr lang="en-US" altLang="zh-TW" sz="1800" dirty="0">
                <a:latin typeface="Arial" charset="0"/>
                <a:ea typeface="新細明體" charset="-120"/>
              </a:rPr>
              <a:t> the expression is evaluated</a:t>
            </a:r>
          </a:p>
          <a:p>
            <a:pPr marL="1005840" lvl="3" indent="0">
              <a:lnSpc>
                <a:spcPct val="90000"/>
              </a:lnSpc>
              <a:buNone/>
            </a:pPr>
            <a:r>
              <a:rPr lang="en-US" altLang="zh-TW" sz="1800" b="1" dirty="0" err="1">
                <a:solidFill>
                  <a:srgbClr val="008000"/>
                </a:solidFill>
                <a:latin typeface="Courier New"/>
                <a:ea typeface="新細明體" charset="-120"/>
                <a:cs typeface="Courier New"/>
              </a:rPr>
              <a:t>int</a:t>
            </a:r>
            <a:r>
              <a:rPr lang="en-US" altLang="zh-TW" sz="1800" b="1" dirty="0">
                <a:solidFill>
                  <a:srgbClr val="008000"/>
                </a:solidFill>
                <a:latin typeface="Courier New"/>
                <a:ea typeface="新細明體" charset="-120"/>
                <a:cs typeface="Courier New"/>
              </a:rPr>
              <a:t> k=0, j;</a:t>
            </a:r>
          </a:p>
          <a:p>
            <a:pPr marL="1005840" lvl="3" indent="0">
              <a:lnSpc>
                <a:spcPct val="90000"/>
              </a:lnSpc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/>
                <a:ea typeface="新細明體" charset="-120"/>
                <a:cs typeface="Courier New"/>
              </a:rPr>
              <a:t>j=k++;  </a:t>
            </a:r>
          </a:p>
          <a:p>
            <a:pPr marL="1005840" lvl="3" indent="0">
              <a:lnSpc>
                <a:spcPct val="90000"/>
              </a:lnSpc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/>
                <a:ea typeface="新細明體" charset="-120"/>
                <a:cs typeface="Courier New"/>
              </a:rPr>
              <a:t>(equal to: 1. j=k; 2. k=k+1;)  </a:t>
            </a:r>
          </a:p>
          <a:p>
            <a:pPr marL="857250" lvl="1" indent="-400050" eaLnBrk="1" hangingPunct="1">
              <a:lnSpc>
                <a:spcPct val="90000"/>
              </a:lnSpc>
            </a:pPr>
            <a:endParaRPr lang="en-US" altLang="zh-TW" sz="1800" dirty="0">
              <a:latin typeface="Arial" charset="0"/>
              <a:ea typeface="新細明體" charset="-120"/>
            </a:endParaRPr>
          </a:p>
          <a:p>
            <a:pPr marL="342900" indent="-342900" eaLnBrk="1" hangingPunct="1">
              <a:lnSpc>
                <a:spcPct val="90000"/>
              </a:lnSpc>
            </a:pPr>
            <a:r>
              <a:rPr lang="en-US" altLang="zh-TW" sz="21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Pre</a:t>
            </a:r>
            <a:r>
              <a:rPr lang="en-US" altLang="zh-TW" sz="2100" dirty="0">
                <a:latin typeface="Arial" charset="0"/>
                <a:ea typeface="新細明體" charset="-120"/>
              </a:rPr>
              <a:t>-increment and </a:t>
            </a:r>
            <a:r>
              <a:rPr lang="en-US" altLang="zh-TW" sz="21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pre</a:t>
            </a:r>
            <a:r>
              <a:rPr lang="en-US" altLang="zh-TW" sz="2100" dirty="0">
                <a:latin typeface="Arial" charset="0"/>
                <a:ea typeface="新細明體" charset="-120"/>
              </a:rPr>
              <a:t>-decrement: ++k and --k</a:t>
            </a:r>
          </a:p>
          <a:p>
            <a:pPr marL="857250" lvl="1" indent="-400050" eaLnBrk="1" hangingPunct="1">
              <a:lnSpc>
                <a:spcPct val="90000"/>
              </a:lnSpc>
            </a:pPr>
            <a:r>
              <a:rPr lang="en-US" altLang="zh-TW" sz="1800" dirty="0">
                <a:latin typeface="Arial" charset="0"/>
                <a:ea typeface="新細明體" charset="-120"/>
              </a:rPr>
              <a:t>k’s value is altered </a:t>
            </a:r>
            <a:r>
              <a:rPr lang="en-US" altLang="zh-TW" sz="18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BEFORE</a:t>
            </a:r>
            <a:r>
              <a:rPr lang="en-US" altLang="zh-TW" sz="1800" dirty="0">
                <a:latin typeface="Arial" charset="0"/>
                <a:ea typeface="新細明體" charset="-120"/>
              </a:rPr>
              <a:t> evaluating the expression</a:t>
            </a:r>
          </a:p>
          <a:p>
            <a:pPr marL="1005840" lvl="3" indent="0">
              <a:lnSpc>
                <a:spcPct val="90000"/>
              </a:lnSpc>
              <a:buNone/>
            </a:pPr>
            <a:r>
              <a:rPr lang="en-US" altLang="zh-TW" sz="1800" b="1" dirty="0" err="1">
                <a:solidFill>
                  <a:srgbClr val="008000"/>
                </a:solidFill>
                <a:latin typeface="Courier New"/>
                <a:ea typeface="新細明體" charset="-120"/>
                <a:cs typeface="Courier New"/>
              </a:rPr>
              <a:t>int</a:t>
            </a:r>
            <a:r>
              <a:rPr lang="en-US" altLang="zh-TW" sz="1800" b="1" dirty="0">
                <a:solidFill>
                  <a:srgbClr val="008000"/>
                </a:solidFill>
                <a:latin typeface="Courier New"/>
                <a:ea typeface="新細明體" charset="-120"/>
                <a:cs typeface="Courier New"/>
              </a:rPr>
              <a:t> k=0, j;</a:t>
            </a:r>
          </a:p>
          <a:p>
            <a:pPr marL="1005840" lvl="3" indent="0">
              <a:lnSpc>
                <a:spcPct val="90000"/>
              </a:lnSpc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/>
                <a:ea typeface="新細明體" charset="-120"/>
                <a:cs typeface="Courier New"/>
              </a:rPr>
              <a:t>j=++k;  </a:t>
            </a:r>
          </a:p>
          <a:p>
            <a:pPr marL="1005840" lvl="3" indent="0">
              <a:lnSpc>
                <a:spcPct val="90000"/>
              </a:lnSpc>
              <a:buNone/>
            </a:pPr>
            <a:r>
              <a:rPr lang="en-US" altLang="zh-TW" sz="1800" b="1" dirty="0">
                <a:solidFill>
                  <a:srgbClr val="008000"/>
                </a:solidFill>
                <a:latin typeface="Courier New"/>
                <a:ea typeface="新細明體" charset="-120"/>
                <a:cs typeface="Courier New"/>
              </a:rPr>
              <a:t>(equal to: 1. k=k+1; 2. j=k;)</a:t>
            </a:r>
          </a:p>
          <a:p>
            <a:pPr marL="342900" indent="-342900" eaLnBrk="1" hangingPunct="1">
              <a:lnSpc>
                <a:spcPct val="90000"/>
              </a:lnSpc>
              <a:buFont typeface="Wingdings" pitchFamily="2" charset="2"/>
              <a:buNone/>
            </a:pPr>
            <a:endParaRPr lang="zh-TW" altLang="en-US" sz="2000" dirty="0">
              <a:latin typeface="Arial" charset="0"/>
              <a:ea typeface="新細明體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24600" y="1916668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k += 1</a:t>
            </a:r>
          </a:p>
        </p:txBody>
      </p:sp>
      <p:pic>
        <p:nvPicPr>
          <p:cNvPr id="6" name="Picture 2" descr="http://www.businessknowhow.com/uploads/custques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1524000"/>
            <a:ext cx="742511" cy="114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01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9B8A4F8-E7AD-4DE8-9B69-7A618190BC64}" type="slidenum">
              <a:rPr lang="zh-TW" altLang="en-US" smtClean="0">
                <a:ea typeface="新細明體" charset="-120"/>
              </a:rPr>
              <a:pPr/>
              <a:t>9</a:t>
            </a:fld>
            <a:endParaRPr lang="en-US" altLang="zh-TW">
              <a:ea typeface="新細明體" charset="-120"/>
            </a:endParaRPr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983443"/>
            <a:ext cx="3778250" cy="1166813"/>
          </a:xfrm>
          <a:effectLst/>
        </p:spPr>
        <p:txBody>
          <a:bodyPr/>
          <a:lstStyle/>
          <a:p>
            <a:pPr eaLnBrk="1" hangingPunct="1"/>
            <a:r>
              <a:rPr lang="it-IT" altLang="zh-TW" sz="4200" dirty="0">
                <a:latin typeface="Courier New" pitchFamily="49" charset="0"/>
                <a:ea typeface="新細明體" charset="-120"/>
              </a:rPr>
              <a:t>i=1+(k++);</a:t>
            </a:r>
            <a:endParaRPr lang="zh-TW" altLang="en-US" sz="4200" dirty="0">
              <a:latin typeface="Courier New" pitchFamily="49" charset="0"/>
              <a:ea typeface="新細明體" charset="-120"/>
            </a:endParaRPr>
          </a:p>
        </p:txBody>
      </p:sp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4606925" y="2212043"/>
            <a:ext cx="38862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it-IT" altLang="zh-TW" sz="4200" dirty="0">
                <a:solidFill>
                  <a:schemeClr val="tx2"/>
                </a:solidFill>
                <a:latin typeface="Courier New" pitchFamily="49" charset="0"/>
                <a:ea typeface="新細明體" charset="-120"/>
              </a:rPr>
              <a:t>i=1+(++k);</a:t>
            </a:r>
          </a:p>
        </p:txBody>
      </p:sp>
      <p:sp>
        <p:nvSpPr>
          <p:cNvPr id="52229" name="Line 4"/>
          <p:cNvSpPr>
            <a:spLocks noChangeShapeType="1"/>
          </p:cNvSpPr>
          <p:nvPr/>
        </p:nvSpPr>
        <p:spPr bwMode="auto">
          <a:xfrm>
            <a:off x="4343400" y="2133600"/>
            <a:ext cx="0" cy="396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0" name="AutoShape 5"/>
          <p:cNvSpPr>
            <a:spLocks/>
          </p:cNvSpPr>
          <p:nvPr/>
        </p:nvSpPr>
        <p:spPr bwMode="auto">
          <a:xfrm rot="5400000">
            <a:off x="2552700" y="2707343"/>
            <a:ext cx="304800" cy="1143000"/>
          </a:xfrm>
          <a:prstGeom prst="righ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1" name="Text Box 6"/>
          <p:cNvSpPr txBox="1">
            <a:spLocks noChangeArrowheads="1"/>
          </p:cNvSpPr>
          <p:nvPr/>
        </p:nvSpPr>
        <p:spPr bwMode="auto">
          <a:xfrm>
            <a:off x="2525712" y="3507443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dirty="0">
                <a:latin typeface="Comic Sans MS" pitchFamily="66" charset="0"/>
                <a:ea typeface="新細明體" charset="-120"/>
              </a:rPr>
              <a:t>0</a:t>
            </a:r>
          </a:p>
        </p:txBody>
      </p:sp>
      <p:sp>
        <p:nvSpPr>
          <p:cNvPr id="52233" name="Text Box 8"/>
          <p:cNvSpPr txBox="1">
            <a:spLocks noChangeArrowheads="1"/>
          </p:cNvSpPr>
          <p:nvPr/>
        </p:nvSpPr>
        <p:spPr bwMode="auto">
          <a:xfrm>
            <a:off x="685800" y="4876800"/>
            <a:ext cx="12477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8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800" dirty="0">
                <a:latin typeface="Courier New" pitchFamily="49" charset="0"/>
                <a:ea typeface="新細明體" charset="-120"/>
              </a:rPr>
              <a:t>=1+0</a:t>
            </a:r>
          </a:p>
          <a:p>
            <a:r>
              <a:rPr lang="en-US" altLang="zh-TW" sz="2800" dirty="0">
                <a:latin typeface="Courier New" pitchFamily="49" charset="0"/>
                <a:ea typeface="新細明體" charset="-120"/>
              </a:rPr>
              <a:t> =1</a:t>
            </a:r>
          </a:p>
        </p:txBody>
      </p:sp>
      <p:sp>
        <p:nvSpPr>
          <p:cNvPr id="52234" name="Text Box 9"/>
          <p:cNvSpPr txBox="1">
            <a:spLocks noChangeArrowheads="1"/>
          </p:cNvSpPr>
          <p:nvPr/>
        </p:nvSpPr>
        <p:spPr bwMode="auto">
          <a:xfrm>
            <a:off x="4572001" y="4117043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800" dirty="0">
                <a:latin typeface="Comic Sans MS" pitchFamily="66" charset="0"/>
                <a:ea typeface="新細明體" charset="-120"/>
              </a:rPr>
              <a:t>Use updated value of </a:t>
            </a:r>
            <a:r>
              <a:rPr lang="en-US" altLang="zh-TW" sz="2800" dirty="0">
                <a:latin typeface="Courier New" pitchFamily="49" charset="0"/>
                <a:ea typeface="新細明體" charset="-120"/>
              </a:rPr>
              <a:t>k</a:t>
            </a:r>
          </a:p>
        </p:txBody>
      </p:sp>
      <p:sp>
        <p:nvSpPr>
          <p:cNvPr id="52235" name="Text Box 10"/>
          <p:cNvSpPr txBox="1">
            <a:spLocks noChangeArrowheads="1"/>
          </p:cNvSpPr>
          <p:nvPr/>
        </p:nvSpPr>
        <p:spPr bwMode="auto">
          <a:xfrm>
            <a:off x="5105400" y="4876800"/>
            <a:ext cx="12477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800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800" dirty="0">
                <a:latin typeface="Courier New" pitchFamily="49" charset="0"/>
                <a:ea typeface="新細明體" charset="-120"/>
              </a:rPr>
              <a:t>=1+1</a:t>
            </a:r>
          </a:p>
          <a:p>
            <a:r>
              <a:rPr lang="en-US" altLang="zh-TW" sz="2800" dirty="0">
                <a:latin typeface="Courier New" pitchFamily="49" charset="0"/>
                <a:ea typeface="新細明體" charset="-120"/>
              </a:rPr>
              <a:t> =2</a:t>
            </a:r>
          </a:p>
        </p:txBody>
      </p:sp>
      <p:sp>
        <p:nvSpPr>
          <p:cNvPr id="52236" name="Text Box 11"/>
          <p:cNvSpPr txBox="1">
            <a:spLocks noChangeArrowheads="1"/>
          </p:cNvSpPr>
          <p:nvPr/>
        </p:nvSpPr>
        <p:spPr bwMode="auto">
          <a:xfrm>
            <a:off x="352424" y="4117043"/>
            <a:ext cx="39147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800" dirty="0">
                <a:latin typeface="Comic Sans MS" pitchFamily="66" charset="0"/>
                <a:ea typeface="新細明體" charset="-120"/>
              </a:rPr>
              <a:t>Use original value of </a:t>
            </a:r>
            <a:r>
              <a:rPr lang="en-US" altLang="zh-TW" sz="2800" dirty="0">
                <a:latin typeface="Courier New" pitchFamily="49" charset="0"/>
                <a:ea typeface="新細明體" charset="-120"/>
              </a:rPr>
              <a:t>k</a:t>
            </a:r>
            <a:endParaRPr lang="en-US" altLang="zh-TW" sz="2800" dirty="0">
              <a:latin typeface="Comic Sans MS" pitchFamily="66" charset="0"/>
              <a:ea typeface="新細明體" charset="-120"/>
            </a:endParaRPr>
          </a:p>
        </p:txBody>
      </p:sp>
      <p:sp>
        <p:nvSpPr>
          <p:cNvPr id="52238" name="AutoShape 13"/>
          <p:cNvSpPr>
            <a:spLocks/>
          </p:cNvSpPr>
          <p:nvPr/>
        </p:nvSpPr>
        <p:spPr bwMode="auto">
          <a:xfrm rot="5400000">
            <a:off x="6591300" y="2707343"/>
            <a:ext cx="304800" cy="1143000"/>
          </a:xfrm>
          <a:prstGeom prst="righ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239" name="Text Box 14"/>
          <p:cNvSpPr txBox="1">
            <a:spLocks noChangeArrowheads="1"/>
          </p:cNvSpPr>
          <p:nvPr/>
        </p:nvSpPr>
        <p:spPr bwMode="auto">
          <a:xfrm>
            <a:off x="6553200" y="3507443"/>
            <a:ext cx="32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400" dirty="0">
                <a:latin typeface="Comic Sans MS" pitchFamily="66" charset="0"/>
                <a:ea typeface="新細明體" charset="-120"/>
              </a:rPr>
              <a:t>1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1524000" y="5953780"/>
            <a:ext cx="5715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sz="2800" dirty="0">
                <a:latin typeface="Comic Sans MS" pitchFamily="66" charset="0"/>
                <a:ea typeface="新細明體" charset="-120"/>
              </a:rPr>
              <a:t>Value of </a:t>
            </a:r>
            <a:r>
              <a:rPr lang="en-US" altLang="zh-TW" sz="2800" dirty="0">
                <a:latin typeface="Courier New" pitchFamily="49" charset="0"/>
                <a:ea typeface="新細明體" charset="-120"/>
              </a:rPr>
              <a:t>k </a:t>
            </a:r>
            <a:r>
              <a:rPr lang="en-US" altLang="zh-TW" sz="2800" dirty="0">
                <a:latin typeface="Comic Sans MS" pitchFamily="66" charset="0"/>
                <a:ea typeface="新細明體" charset="-120"/>
              </a:rPr>
              <a:t>will be 1 in both cases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630487" y="172508"/>
            <a:ext cx="6361113" cy="1275292"/>
            <a:chOff x="512761" y="172508"/>
            <a:chExt cx="6361113" cy="1275292"/>
          </a:xfrm>
        </p:grpSpPr>
        <p:pic>
          <p:nvPicPr>
            <p:cNvPr id="1044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762" y="172509"/>
              <a:ext cx="6200775" cy="1275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512761" y="172508"/>
              <a:ext cx="6361113" cy="12752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52424" y="151131"/>
            <a:ext cx="6361113" cy="1275291"/>
            <a:chOff x="6911975" y="5334000"/>
            <a:chExt cx="6361113" cy="1275291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1975" y="5334000"/>
              <a:ext cx="6361113" cy="1265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6911975" y="5334000"/>
              <a:ext cx="6361113" cy="12752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533400" y="1600200"/>
            <a:ext cx="1539874" cy="840443"/>
          </a:xfrm>
          <a:prstGeom prst="rect">
            <a:avLst/>
          </a:prstGeom>
          <a:effectLst/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altLang="zh-TW" sz="4200" dirty="0">
                <a:latin typeface="Courier New" pitchFamily="49" charset="0"/>
                <a:ea typeface="新細明體" charset="-120"/>
              </a:rPr>
              <a:t>k=0;</a:t>
            </a:r>
            <a:endParaRPr lang="zh-TW" altLang="en-US" sz="4200" dirty="0">
              <a:latin typeface="Courier New" pitchFamily="49" charset="0"/>
              <a:ea typeface="新細明體" charset="-120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4572000" y="1600200"/>
            <a:ext cx="1539874" cy="840443"/>
          </a:xfrm>
          <a:prstGeom prst="rect">
            <a:avLst/>
          </a:prstGeom>
          <a:effectLst/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altLang="zh-TW" sz="4200" dirty="0">
                <a:latin typeface="Courier New" pitchFamily="49" charset="0"/>
                <a:ea typeface="新細明體" charset="-120"/>
              </a:rPr>
              <a:t>k=0;</a:t>
            </a:r>
            <a:endParaRPr lang="zh-TW" altLang="en-US" sz="4200" dirty="0">
              <a:latin typeface="Courier New" pitchFamily="49" charset="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906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2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/>
      <p:bldP spid="52229" grpId="0" animBg="1"/>
      <p:bldP spid="52230" grpId="0" animBg="1"/>
      <p:bldP spid="52231" grpId="0"/>
      <p:bldP spid="52233" grpId="0"/>
      <p:bldP spid="52234" grpId="0"/>
      <p:bldP spid="52235" grpId="0"/>
      <p:bldP spid="52238" grpId="0" animBg="1"/>
      <p:bldP spid="52239" grpId="0"/>
      <p:bldP spid="17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EEA8986-7331-41DA-BD11-EE23DC786E22}" type="slidenum">
              <a:rPr lang="zh-TW" altLang="en-US" smtClean="0">
                <a:ea typeface="新細明體" charset="-120"/>
              </a:rPr>
              <a:pPr/>
              <a:t>10</a:t>
            </a:fld>
            <a:endParaRPr lang="en-US" altLang="zh-TW">
              <a:ea typeface="新細明體" charset="-120"/>
            </a:endParaRP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>
                <a:ea typeface="新細明體" charset="-120"/>
              </a:rPr>
              <a:t>What values are printed?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78486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altLang="zh-TW" sz="2200" dirty="0">
                <a:latin typeface="Courier New" pitchFamily="49" charset="0"/>
                <a:ea typeface="新細明體" charset="-120"/>
              </a:rPr>
              <a:t>int k=0,i=0;</a:t>
            </a:r>
          </a:p>
          <a:p>
            <a:pPr>
              <a:lnSpc>
                <a:spcPct val="80000"/>
              </a:lnSpc>
              <a:buNone/>
            </a:pPr>
            <a:r>
              <a:rPr lang="it-IT" altLang="zh-TW" sz="2200" dirty="0">
                <a:latin typeface="Courier New" pitchFamily="49" charset="0"/>
                <a:ea typeface="新細明體" charset="-120"/>
              </a:rPr>
              <a:t>cout &lt;&lt; "i= " &lt;&lt; i &lt;&lt; endl;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altLang="zh-TW" sz="2200" dirty="0">
                <a:latin typeface="Courier New" pitchFamily="49" charset="0"/>
                <a:ea typeface="新細明體" charset="-120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altLang="zh-TW" sz="2200" dirty="0">
                <a:latin typeface="Courier New" pitchFamily="49" charset="0"/>
                <a:ea typeface="新細明體" charset="-120"/>
              </a:rPr>
              <a:t>k=0;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altLang="zh-TW" sz="2200" dirty="0">
                <a:latin typeface="Courier New" pitchFamily="49" charset="0"/>
                <a:ea typeface="新細明體" charset="-120"/>
              </a:rPr>
              <a:t>i=1+(k++);</a:t>
            </a:r>
          </a:p>
          <a:p>
            <a:pPr>
              <a:lnSpc>
                <a:spcPct val="80000"/>
              </a:lnSpc>
              <a:buNone/>
            </a:pPr>
            <a:r>
              <a:rPr lang="it-IT" altLang="zh-TW" sz="2200" dirty="0">
                <a:latin typeface="Courier New" pitchFamily="49" charset="0"/>
                <a:ea typeface="新細明體" charset="-120"/>
              </a:rPr>
              <a:t>cout &lt;&lt; "i= " &lt;&lt; i &lt;&lt; endl;</a:t>
            </a:r>
          </a:p>
          <a:p>
            <a:pPr>
              <a:lnSpc>
                <a:spcPct val="80000"/>
              </a:lnSpc>
              <a:buNone/>
            </a:pPr>
            <a:r>
              <a:rPr lang="it-IT" altLang="zh-TW" sz="2200" dirty="0">
                <a:latin typeface="Courier New" pitchFamily="49" charset="0"/>
                <a:ea typeface="新細明體" charset="-120"/>
              </a:rPr>
              <a:t>cout &lt;&lt; "k= " &lt;&lt; k &lt;&lt; endl;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altLang="zh-TW" sz="22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altLang="zh-TW" sz="22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altLang="zh-TW" sz="2200" dirty="0">
                <a:latin typeface="Courier New" pitchFamily="49" charset="0"/>
                <a:ea typeface="新細明體" charset="-120"/>
              </a:rPr>
              <a:t>k=0;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altLang="zh-TW" sz="2200" dirty="0">
                <a:latin typeface="Courier New" pitchFamily="49" charset="0"/>
                <a:ea typeface="新細明體" charset="-120"/>
              </a:rPr>
              <a:t>i=1+(++k);</a:t>
            </a:r>
          </a:p>
          <a:p>
            <a:pPr>
              <a:lnSpc>
                <a:spcPct val="80000"/>
              </a:lnSpc>
              <a:buNone/>
            </a:pPr>
            <a:r>
              <a:rPr lang="it-IT" altLang="zh-TW" sz="2200" dirty="0">
                <a:latin typeface="Courier New" pitchFamily="49" charset="0"/>
                <a:ea typeface="新細明體" charset="-120"/>
              </a:rPr>
              <a:t>cout &lt;&lt; "i= " &lt;&lt; i &lt;&lt; endl;</a:t>
            </a:r>
          </a:p>
          <a:p>
            <a:pPr>
              <a:lnSpc>
                <a:spcPct val="80000"/>
              </a:lnSpc>
              <a:buNone/>
            </a:pPr>
            <a:r>
              <a:rPr lang="it-IT" altLang="zh-TW" sz="2200" dirty="0">
                <a:latin typeface="Courier New" pitchFamily="49" charset="0"/>
                <a:ea typeface="新細明體" charset="-120"/>
              </a:rPr>
              <a:t>cout &lt;&lt; "k= " &lt;&lt; k &lt;&lt; endl;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67400" y="3352800"/>
            <a:ext cx="2209800" cy="1927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=0</a:t>
            </a:r>
          </a:p>
          <a:p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=1</a:t>
            </a:r>
          </a:p>
          <a:p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k=1</a:t>
            </a:r>
          </a:p>
          <a:p>
            <a:r>
              <a:rPr kumimoji="1" lang="en-US" altLang="zh-TW" sz="2400" dirty="0" err="1">
                <a:latin typeface="Courier New" pitchFamily="49" charset="0"/>
                <a:ea typeface="新細明體" charset="-120"/>
              </a:rPr>
              <a:t>i</a:t>
            </a:r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=2</a:t>
            </a:r>
          </a:p>
          <a:p>
            <a:r>
              <a:rPr kumimoji="1" lang="en-US" altLang="zh-TW" sz="2400" dirty="0">
                <a:latin typeface="Courier New" pitchFamily="49" charset="0"/>
                <a:ea typeface="新細明體" charset="-120"/>
              </a:rPr>
              <a:t>k=1</a:t>
            </a:r>
            <a:endParaRPr kumimoji="1" lang="zh-TW" altLang="en-US" sz="2400" dirty="0">
              <a:latin typeface="Courier New" pitchFamily="49" charset="0"/>
              <a:ea typeface="新細明體" charset="-12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003925" y="2936875"/>
            <a:ext cx="942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TW" dirty="0">
                <a:latin typeface="Comic Sans MS" pitchFamily="66" charset="0"/>
                <a:ea typeface="新細明體" charset="-12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425925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8CDFCEE-6879-4A21-B967-300C4A70F31F}" type="slidenum">
              <a:rPr lang="zh-TW" altLang="en-US" smtClean="0">
                <a:ea typeface="新細明體" charset="-120"/>
              </a:rPr>
              <a:pPr/>
              <a:t>11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>
                <a:latin typeface="Arial" charset="0"/>
                <a:ea typeface="新細明體" charset="-120"/>
              </a:rPr>
              <a:t>Precedence &amp; associativity of operators</a:t>
            </a:r>
            <a:endParaRPr lang="en-US" altLang="zh-TW">
              <a:latin typeface="Arial" charset="0"/>
              <a:ea typeface="新細明體" charset="-120"/>
            </a:endParaRP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 eaLnBrk="1" hangingPunct="1"/>
            <a:r>
              <a:rPr lang="en-US" altLang="zh-TW" sz="2200" dirty="0">
                <a:latin typeface="Arial" charset="0"/>
                <a:ea typeface="新細明體" charset="-120"/>
              </a:rPr>
              <a:t>An expression may have more than one operator and its precise meaning depends on the </a:t>
            </a:r>
            <a:r>
              <a:rPr lang="en-US" altLang="zh-TW" sz="22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precedence</a:t>
            </a:r>
            <a:r>
              <a:rPr lang="en-US" altLang="zh-TW" sz="2200" dirty="0">
                <a:latin typeface="Arial" charset="0"/>
                <a:ea typeface="新細明體" charset="-120"/>
              </a:rPr>
              <a:t> and </a:t>
            </a:r>
            <a:r>
              <a:rPr lang="en-US" altLang="zh-TW" sz="22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associativity</a:t>
            </a:r>
            <a:r>
              <a:rPr lang="en-US" altLang="zh-TW" sz="2200" dirty="0">
                <a:latin typeface="Arial" charset="0"/>
                <a:ea typeface="新細明體" charset="-120"/>
              </a:rPr>
              <a:t> of the involved operators</a:t>
            </a:r>
          </a:p>
          <a:p>
            <a:pPr marL="342900" indent="-342900" eaLnBrk="1" hangingPunct="1"/>
            <a:r>
              <a:rPr lang="en-US" altLang="zh-TW" sz="2200" dirty="0">
                <a:latin typeface="Arial" charset="0"/>
                <a:ea typeface="新細明體" charset="-120"/>
              </a:rPr>
              <a:t>What is the value of variables a, b and c after the execution of the following statements</a:t>
            </a:r>
          </a:p>
          <a:p>
            <a:pPr marL="857250" lvl="1" indent="-400050">
              <a:buNone/>
            </a:pPr>
            <a:r>
              <a:rPr lang="en-US" altLang="zh-TW" sz="2000" dirty="0">
                <a:latin typeface="Arial" charset="0"/>
                <a:ea typeface="新細明體" charset="-120"/>
              </a:rPr>
              <a:t>			</a:t>
            </a:r>
            <a:r>
              <a:rPr lang="en-US" altLang="zh-TW" sz="2000" dirty="0" err="1">
                <a:latin typeface="Arial" charset="0"/>
                <a:ea typeface="新細明體" charset="-120"/>
              </a:rPr>
              <a:t>int</a:t>
            </a:r>
            <a:r>
              <a:rPr lang="en-US" altLang="zh-TW" sz="2000" dirty="0">
                <a:latin typeface="Arial" charset="0"/>
                <a:ea typeface="新細明體" charset="-120"/>
              </a:rPr>
              <a:t> a, b = 2, c = 1;</a:t>
            </a:r>
          </a:p>
          <a:p>
            <a:pPr marL="857250" lvl="1" indent="-400050">
              <a:buNone/>
            </a:pPr>
            <a:r>
              <a:rPr lang="en-US" altLang="zh-TW" sz="2000" dirty="0">
                <a:latin typeface="Arial" charset="0"/>
                <a:ea typeface="新細明體" charset="-120"/>
              </a:rPr>
              <a:t>			a = b+++c; </a:t>
            </a:r>
          </a:p>
          <a:p>
            <a:pPr marL="342900" indent="-342900"/>
            <a:r>
              <a:rPr lang="en-US" altLang="zh-TW" sz="2200" dirty="0">
                <a:latin typeface="Arial" charset="0"/>
                <a:ea typeface="新細明體" charset="-120"/>
              </a:rPr>
              <a:t>Which of the following interpretation is right? </a:t>
            </a:r>
          </a:p>
          <a:p>
            <a:pPr marL="857250" lvl="1" indent="-400050" eaLnBrk="1" hangingPunct="1">
              <a:buFont typeface="Wingdings" pitchFamily="2" charset="2"/>
              <a:buNone/>
            </a:pPr>
            <a:endParaRPr lang="en-US" altLang="zh-TW" sz="2000" dirty="0">
              <a:latin typeface="Arial" charset="0"/>
              <a:ea typeface="新細明體" charset="-120"/>
            </a:endParaRPr>
          </a:p>
          <a:p>
            <a:pPr marL="857250" lvl="1" indent="-400050" eaLnBrk="1" hangingPunct="1">
              <a:buFont typeface="Wingdings" pitchFamily="2" charset="2"/>
              <a:buNone/>
            </a:pPr>
            <a:r>
              <a:rPr lang="en-US" altLang="zh-TW" sz="2000" dirty="0">
                <a:latin typeface="Arial" charset="0"/>
                <a:ea typeface="新細明體" charset="-120"/>
              </a:rPr>
              <a:t>			a = (b++) + c;</a:t>
            </a:r>
            <a:endParaRPr lang="en-US" altLang="zh-TW" sz="2000" dirty="0">
              <a:solidFill>
                <a:srgbClr val="006600"/>
              </a:solidFill>
              <a:latin typeface="Arial" charset="0"/>
              <a:ea typeface="新細明體" charset="-120"/>
            </a:endParaRPr>
          </a:p>
          <a:p>
            <a:pPr marL="857250" lvl="1" indent="-400050" eaLnBrk="1" hangingPunct="1">
              <a:buFont typeface="Wingdings" pitchFamily="2" charset="2"/>
              <a:buNone/>
            </a:pPr>
            <a:r>
              <a:rPr lang="en-US" altLang="zh-TW" sz="2000" dirty="0">
                <a:latin typeface="Arial" charset="0"/>
                <a:ea typeface="新細明體" charset="-120"/>
              </a:rPr>
              <a:t>	or	a = b + (++c);</a:t>
            </a:r>
            <a:endParaRPr lang="en-US" altLang="zh-TW" sz="2000" dirty="0">
              <a:solidFill>
                <a:srgbClr val="006600"/>
              </a:solidFill>
              <a:latin typeface="Arial" charset="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405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9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9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2786AE6-967E-4A4A-A03F-A27EF0BBC4B2}" type="slidenum">
              <a:rPr lang="zh-TW" altLang="en-US" smtClean="0">
                <a:ea typeface="新細明體" charset="-120"/>
              </a:rPr>
              <a:pPr/>
              <a:t>12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32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TW" sz="3400" dirty="0">
                <a:latin typeface="Arial" charset="0"/>
                <a:ea typeface="新細明體" charset="-120"/>
              </a:rPr>
              <a:t>Precedence &amp; associativity of operators</a:t>
            </a:r>
            <a:endParaRPr lang="en-US" altLang="zh-TW" sz="3000" dirty="0">
              <a:latin typeface="Arial" charset="0"/>
              <a:ea typeface="新細明體" charset="-120"/>
            </a:endParaRPr>
          </a:p>
        </p:txBody>
      </p:sp>
      <p:sp>
        <p:nvSpPr>
          <p:cNvPr id="42012" name="Rectangle 2"/>
          <p:cNvSpPr>
            <a:spLocks noChangeArrowheads="1"/>
          </p:cNvSpPr>
          <p:nvPr/>
        </p:nvSpPr>
        <p:spPr bwMode="auto">
          <a:xfrm>
            <a:off x="914400" y="1524000"/>
            <a:ext cx="7529384" cy="4431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HK" b="1" dirty="0">
                <a:ea typeface="ＭＳ Ｐゴシック" pitchFamily="34" charset="-128"/>
              </a:rPr>
              <a:t>Precedence</a:t>
            </a:r>
            <a:r>
              <a:rPr lang="en-US" altLang="zh-HK" dirty="0">
                <a:ea typeface="ＭＳ Ｐゴシック" pitchFamily="34" charset="-128"/>
              </a:rPr>
              <a:t>: </a:t>
            </a:r>
            <a:r>
              <a:rPr lang="en-US" altLang="zh-HK" dirty="0">
                <a:solidFill>
                  <a:srgbClr val="C00000"/>
                </a:solidFill>
                <a:ea typeface="ＭＳ Ｐゴシック" pitchFamily="34" charset="-128"/>
              </a:rPr>
              <a:t>order</a:t>
            </a:r>
            <a:r>
              <a:rPr lang="en-US" altLang="zh-HK" dirty="0">
                <a:solidFill>
                  <a:srgbClr val="0000FF"/>
                </a:solidFill>
                <a:ea typeface="ＭＳ Ｐゴシック" pitchFamily="34" charset="-128"/>
              </a:rPr>
              <a:t> </a:t>
            </a:r>
            <a:r>
              <a:rPr lang="en-US" altLang="zh-HK" dirty="0">
                <a:ea typeface="ＭＳ Ｐゴシック" pitchFamily="34" charset="-128"/>
              </a:rPr>
              <a:t>of evaluation for </a:t>
            </a:r>
            <a:r>
              <a:rPr lang="en-US" altLang="zh-HK" dirty="0">
                <a:solidFill>
                  <a:srgbClr val="7030A0"/>
                </a:solidFill>
                <a:ea typeface="ＭＳ Ｐゴシック" pitchFamily="34" charset="-128"/>
              </a:rPr>
              <a:t>different</a:t>
            </a:r>
            <a:r>
              <a:rPr lang="en-US" altLang="zh-HK" dirty="0">
                <a:solidFill>
                  <a:srgbClr val="0000FF"/>
                </a:solidFill>
                <a:ea typeface="ＭＳ Ｐゴシック" pitchFamily="34" charset="-128"/>
              </a:rPr>
              <a:t> </a:t>
            </a:r>
            <a:r>
              <a:rPr lang="en-US" altLang="zh-HK" dirty="0">
                <a:ea typeface="ＭＳ Ｐゴシック" pitchFamily="34" charset="-128"/>
              </a:rPr>
              <a:t>operators.</a:t>
            </a:r>
          </a:p>
          <a:p>
            <a:endParaRPr lang="en-US" dirty="0"/>
          </a:p>
          <a:p>
            <a:r>
              <a:rPr lang="en-US" dirty="0"/>
              <a:t>-</a:t>
            </a:r>
            <a:r>
              <a:rPr lang="en-US" dirty="0">
                <a:solidFill>
                  <a:srgbClr val="FF0000"/>
                </a:solidFill>
              </a:rPr>
              <a:t>Precedence</a:t>
            </a:r>
            <a:r>
              <a:rPr lang="en-US" dirty="0"/>
              <a:t> determines how an expression like x </a:t>
            </a:r>
            <a:r>
              <a:rPr lang="en-US" b="1" dirty="0"/>
              <a:t>R</a:t>
            </a:r>
            <a:r>
              <a:rPr lang="en-US" dirty="0"/>
              <a:t> y </a:t>
            </a:r>
            <a:r>
              <a:rPr lang="en-US" b="1" dirty="0"/>
              <a:t>S</a:t>
            </a:r>
            <a:r>
              <a:rPr lang="en-US" dirty="0"/>
              <a:t> z should be evaluated (now </a:t>
            </a:r>
            <a:r>
              <a:rPr lang="en-US" b="1" dirty="0"/>
              <a:t>R</a:t>
            </a:r>
            <a:r>
              <a:rPr lang="en-US" dirty="0"/>
              <a:t> and </a:t>
            </a:r>
            <a:r>
              <a:rPr lang="en-US" b="1" dirty="0"/>
              <a:t>S</a:t>
            </a:r>
            <a:r>
              <a:rPr lang="en-US" dirty="0"/>
              <a:t> are </a:t>
            </a:r>
            <a:r>
              <a:rPr lang="en-US" b="1" i="1" dirty="0"/>
              <a:t>different</a:t>
            </a:r>
            <a:r>
              <a:rPr lang="en-US" dirty="0"/>
              <a:t> operators, e.g., x </a:t>
            </a:r>
            <a:r>
              <a:rPr lang="en-US" b="1" dirty="0"/>
              <a:t>+</a:t>
            </a:r>
            <a:r>
              <a:rPr lang="en-US" dirty="0"/>
              <a:t> y </a:t>
            </a:r>
            <a:r>
              <a:rPr lang="en-US" b="1" dirty="0"/>
              <a:t>/</a:t>
            </a:r>
            <a:r>
              <a:rPr lang="en-US" dirty="0"/>
              <a:t> z). </a:t>
            </a:r>
            <a:endParaRPr lang="en-US" altLang="zh-HK" dirty="0">
              <a:ea typeface="ＭＳ Ｐゴシック" pitchFamily="34" charset="-128"/>
            </a:endParaRPr>
          </a:p>
          <a:p>
            <a:endParaRPr lang="en-US" altLang="zh-HK" dirty="0">
              <a:ea typeface="ＭＳ Ｐゴシック" pitchFamily="34" charset="-128"/>
            </a:endParaRPr>
          </a:p>
          <a:p>
            <a:endParaRPr lang="en-US" altLang="zh-HK" dirty="0">
              <a:ea typeface="ＭＳ Ｐゴシック" pitchFamily="34" charset="-128"/>
            </a:endParaRPr>
          </a:p>
          <a:p>
            <a:endParaRPr lang="en-US" altLang="zh-HK" dirty="0">
              <a:ea typeface="ＭＳ Ｐゴシック" pitchFamily="34" charset="-128"/>
            </a:endParaRPr>
          </a:p>
          <a:p>
            <a:pPr>
              <a:spcAft>
                <a:spcPts val="1800"/>
              </a:spcAft>
            </a:pPr>
            <a:r>
              <a:rPr lang="en-US" altLang="zh-HK" b="1" dirty="0">
                <a:ea typeface="ＭＳ Ｐゴシック" pitchFamily="34" charset="-128"/>
              </a:rPr>
              <a:t>Associativity</a:t>
            </a:r>
            <a:r>
              <a:rPr lang="en-US" altLang="zh-HK" dirty="0">
                <a:ea typeface="ＭＳ Ｐゴシック" pitchFamily="34" charset="-128"/>
              </a:rPr>
              <a:t>: </a:t>
            </a:r>
            <a:r>
              <a:rPr lang="en-US" altLang="zh-HK" dirty="0">
                <a:solidFill>
                  <a:srgbClr val="C00000"/>
                </a:solidFill>
                <a:ea typeface="ＭＳ Ｐゴシック" pitchFamily="34" charset="-128"/>
              </a:rPr>
              <a:t>order</a:t>
            </a:r>
            <a:r>
              <a:rPr lang="en-US" altLang="zh-HK" dirty="0">
                <a:ea typeface="ＭＳ Ｐゴシック" pitchFamily="34" charset="-128"/>
              </a:rPr>
              <a:t> of evaluation for operators with the </a:t>
            </a:r>
            <a:r>
              <a:rPr lang="en-US" altLang="zh-HK" dirty="0">
                <a:solidFill>
                  <a:srgbClr val="7030A0"/>
                </a:solidFill>
                <a:ea typeface="ＭＳ Ｐゴシック" pitchFamily="34" charset="-128"/>
              </a:rPr>
              <a:t>same precedence</a:t>
            </a:r>
            <a:r>
              <a:rPr lang="en-US" altLang="zh-HK" dirty="0">
                <a:ea typeface="ＭＳ Ｐゴシック" pitchFamily="34" charset="-128"/>
              </a:rPr>
              <a:t>.</a:t>
            </a:r>
          </a:p>
          <a:p>
            <a:pPr>
              <a:spcAft>
                <a:spcPts val="1800"/>
              </a:spcAft>
            </a:pPr>
            <a:r>
              <a:rPr lang="en-US" dirty="0"/>
              <a:t>-</a:t>
            </a:r>
            <a:r>
              <a:rPr lang="en-US" dirty="0">
                <a:solidFill>
                  <a:srgbClr val="FF0000"/>
                </a:solidFill>
              </a:rPr>
              <a:t>Associativity</a:t>
            </a:r>
            <a:r>
              <a:rPr lang="en-US" dirty="0"/>
              <a:t> means whether an expression like x </a:t>
            </a:r>
            <a:r>
              <a:rPr lang="en-US" b="1" dirty="0"/>
              <a:t>R</a:t>
            </a:r>
            <a:r>
              <a:rPr lang="en-US" dirty="0"/>
              <a:t> y </a:t>
            </a:r>
            <a:r>
              <a:rPr lang="en-US" b="1" dirty="0"/>
              <a:t>R</a:t>
            </a:r>
            <a:r>
              <a:rPr lang="en-US" dirty="0"/>
              <a:t> z (where R is a operator, e.g., x </a:t>
            </a:r>
            <a:r>
              <a:rPr lang="en-US" b="1" dirty="0"/>
              <a:t>+</a:t>
            </a:r>
            <a:r>
              <a:rPr lang="en-US" dirty="0"/>
              <a:t> y </a:t>
            </a:r>
            <a:r>
              <a:rPr lang="en-US" b="1" dirty="0"/>
              <a:t>+</a:t>
            </a:r>
            <a:r>
              <a:rPr lang="en-US" dirty="0"/>
              <a:t> z) should be evaluated `</a:t>
            </a:r>
            <a:r>
              <a:rPr lang="en-US" b="1" dirty="0"/>
              <a:t>left-to-right</a:t>
            </a:r>
            <a:r>
              <a:rPr lang="en-US" dirty="0"/>
              <a:t>' i.e. as </a:t>
            </a:r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n-US" dirty="0"/>
              <a:t>x </a:t>
            </a:r>
            <a:r>
              <a:rPr lang="en-US" b="1" dirty="0"/>
              <a:t>R</a:t>
            </a:r>
            <a:r>
              <a:rPr lang="en-US" dirty="0"/>
              <a:t> y</a:t>
            </a:r>
            <a:r>
              <a:rPr lang="en-US" b="1" dirty="0">
                <a:solidFill>
                  <a:srgbClr val="FF0000"/>
                </a:solidFill>
              </a:rPr>
              <a:t>)</a:t>
            </a:r>
            <a:r>
              <a:rPr lang="en-US" dirty="0"/>
              <a:t> </a:t>
            </a:r>
            <a:r>
              <a:rPr lang="en-US" b="1" dirty="0"/>
              <a:t>R</a:t>
            </a:r>
            <a:r>
              <a:rPr lang="en-US" dirty="0"/>
              <a:t> z or </a:t>
            </a:r>
          </a:p>
          <a:p>
            <a:pPr>
              <a:spcAft>
                <a:spcPts val="1800"/>
              </a:spcAft>
            </a:pPr>
            <a:r>
              <a:rPr lang="en-US" dirty="0"/>
              <a:t> ‘</a:t>
            </a:r>
            <a:r>
              <a:rPr lang="en-US" b="1" dirty="0"/>
              <a:t>right-to-left</a:t>
            </a:r>
            <a:r>
              <a:rPr lang="en-US" dirty="0"/>
              <a:t>' i.e. as x </a:t>
            </a:r>
            <a:r>
              <a:rPr lang="en-US" b="1" dirty="0"/>
              <a:t>R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n-US" dirty="0"/>
              <a:t>y </a:t>
            </a:r>
            <a:r>
              <a:rPr lang="en-US" b="1" dirty="0"/>
              <a:t>R</a:t>
            </a:r>
            <a:r>
              <a:rPr lang="en-US" dirty="0"/>
              <a:t> z</a:t>
            </a:r>
            <a:r>
              <a:rPr lang="en-US" b="1" dirty="0">
                <a:solidFill>
                  <a:srgbClr val="FF0000"/>
                </a:solidFill>
              </a:rPr>
              <a:t>)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9433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0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0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0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2786AE6-967E-4A4A-A03F-A27EF0BBC4B2}" type="slidenum">
              <a:rPr lang="zh-TW" altLang="en-US" smtClean="0">
                <a:ea typeface="新細明體" charset="-120"/>
              </a:rPr>
              <a:pPr/>
              <a:t>13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32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TW" sz="3400" dirty="0">
                <a:latin typeface="Arial" charset="0"/>
                <a:ea typeface="新細明體" charset="-120"/>
              </a:rPr>
              <a:t>Precedence &amp; associativity of operators</a:t>
            </a:r>
            <a:endParaRPr lang="en-US" altLang="zh-TW" sz="3000" dirty="0">
              <a:latin typeface="Arial" charset="0"/>
              <a:ea typeface="新細明體" charset="-12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141430"/>
              </p:ext>
            </p:extLst>
          </p:nvPr>
        </p:nvGraphicFramePr>
        <p:xfrm>
          <a:off x="838200" y="1828800"/>
          <a:ext cx="7772400" cy="3352800"/>
        </p:xfrm>
        <a:graphic>
          <a:graphicData uri="http://schemas.openxmlformats.org/drawingml/2006/table">
            <a:tbl>
              <a:tblPr/>
              <a:tblGrid>
                <a:gridCol w="5965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100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Operator Precedence (high to low)</a:t>
                      </a:r>
                      <a:endParaRPr kumimoji="0" lang="zh-HK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Associativity</a:t>
                      </a:r>
                      <a:endParaRPr kumimoji="0" lang="zh-HK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::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None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.	-&gt;		[]		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Left to right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()	++</a:t>
                      </a: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(postfix)</a:t>
                      </a: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	--</a:t>
                      </a: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(postfix)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Left to right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+	-		++ </a:t>
                      </a: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(prefix)</a:t>
                      </a: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	-- </a:t>
                      </a: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(prefix)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Right to left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100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*	/	%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Left to right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100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+	-	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Left to right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100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=	+=	-=	*=	/=	etc.</a:t>
                      </a:r>
                      <a:endParaRPr kumimoji="0" lang="zh-HK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PMingLiU" panose="02020500000000000000" pitchFamily="18" charset="-120"/>
                        </a:rPr>
                        <a:t>Right to left</a:t>
                      </a:r>
                      <a:endParaRPr kumimoji="0" lang="zh-HK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PMingLiU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105400" y="5320605"/>
            <a:ext cx="350520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HK" dirty="0">
                <a:ea typeface="ＭＳ Ｐゴシック" pitchFamily="34" charset="-128"/>
              </a:rPr>
              <a:t>Example:   </a:t>
            </a:r>
            <a:r>
              <a:rPr lang="en-US" altLang="zh-HK" dirty="0" err="1">
                <a:ea typeface="ＭＳ Ｐゴシック" pitchFamily="34" charset="-128"/>
              </a:rPr>
              <a:t>int</a:t>
            </a:r>
            <a:r>
              <a:rPr lang="en-US" altLang="zh-HK" dirty="0">
                <a:ea typeface="ＭＳ Ｐゴシック" pitchFamily="34" charset="-128"/>
              </a:rPr>
              <a:t> a, b=1;</a:t>
            </a:r>
          </a:p>
          <a:p>
            <a:pPr lvl="1">
              <a:spcAft>
                <a:spcPts val="1800"/>
              </a:spcAft>
            </a:pPr>
            <a:r>
              <a:rPr lang="en-US" altLang="zh-HK" dirty="0">
                <a:ea typeface="ＭＳ Ｐゴシック" pitchFamily="34" charset="-128"/>
              </a:rPr>
              <a:t>    	     a=b=3+1;</a:t>
            </a:r>
            <a:r>
              <a:rPr lang="en-US" altLang="zh-HK" dirty="0">
                <a:solidFill>
                  <a:srgbClr val="006600"/>
                </a:solidFill>
                <a:ea typeface="ＭＳ Ｐゴシック" pitchFamily="34" charset="-128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990600" y="5320605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HK" dirty="0">
                <a:ea typeface="ＭＳ Ｐゴシック" pitchFamily="34" charset="-128"/>
              </a:rPr>
              <a:t>Example:   a=b+++c</a:t>
            </a:r>
          </a:p>
          <a:p>
            <a:pPr lvl="1">
              <a:spcAft>
                <a:spcPts val="1800"/>
              </a:spcAft>
            </a:pPr>
            <a:r>
              <a:rPr lang="en-US" altLang="zh-HK" dirty="0">
                <a:ea typeface="ＭＳ Ｐゴシック" pitchFamily="34" charset="-128"/>
              </a:rPr>
              <a:t>    	     a=(b++)+c; or</a:t>
            </a:r>
          </a:p>
          <a:p>
            <a:pPr lvl="1">
              <a:spcAft>
                <a:spcPts val="1800"/>
              </a:spcAft>
            </a:pPr>
            <a:r>
              <a:rPr lang="en-US" altLang="zh-HK" dirty="0">
                <a:ea typeface="ＭＳ Ｐゴシック" pitchFamily="34" charset="-128"/>
              </a:rPr>
              <a:t>	     a=b+(++c);</a:t>
            </a:r>
            <a:r>
              <a:rPr lang="en-US" altLang="zh-HK" dirty="0">
                <a:solidFill>
                  <a:srgbClr val="006600"/>
                </a:solidFill>
                <a:ea typeface="ＭＳ Ｐゴシック" pitchFamily="34" charset="-12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301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AD0B4BB-C34F-4C48-9433-C27564C47A35}" type="slidenum">
              <a:rPr lang="zh-TW" altLang="en-US" smtClean="0">
                <a:ea typeface="新細明體" charset="-120"/>
              </a:rPr>
              <a:pPr/>
              <a:t>14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latin typeface="Arial" charset="0"/>
                <a:ea typeface="新細明體" charset="-120"/>
              </a:rPr>
              <a:t>Swapping the values</a:t>
            </a:r>
            <a:endParaRPr lang="en-GB" dirty="0">
              <a:latin typeface="Arial" charset="0"/>
            </a:endParaRP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TW" sz="2600" dirty="0">
                <a:latin typeface="Arial" charset="0"/>
                <a:ea typeface="新細明體" charset="-120"/>
              </a:rPr>
              <a:t>We want to swap the content of two variables, a and b.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600" dirty="0">
                <a:latin typeface="Arial" charset="0"/>
                <a:ea typeface="新細明體" charset="-120"/>
              </a:rPr>
              <a:t>What's wrong with the following program?</a:t>
            </a:r>
          </a:p>
          <a:p>
            <a:pPr eaLnBrk="1" hangingPunct="1">
              <a:lnSpc>
                <a:spcPct val="80000"/>
              </a:lnSpc>
            </a:pPr>
            <a:endParaRPr lang="en-US" altLang="zh-TW" sz="2600" dirty="0">
              <a:latin typeface="Arial" charset="0"/>
              <a:ea typeface="新細明體" charset="-120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>
                <a:latin typeface="Courier New"/>
                <a:ea typeface="新細明體" charset="-120"/>
                <a:cs typeface="Courier New"/>
              </a:rPr>
              <a:t>void main(){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>
                <a:latin typeface="Courier New"/>
                <a:ea typeface="新細明體" charset="-120"/>
                <a:cs typeface="Courier New"/>
              </a:rPr>
              <a:t>	</a:t>
            </a:r>
            <a:r>
              <a:rPr lang="en-US" altLang="zh-TW" sz="2400" dirty="0" err="1">
                <a:latin typeface="Courier New"/>
                <a:ea typeface="新細明體" charset="-120"/>
                <a:cs typeface="Courier New"/>
              </a:rPr>
              <a:t>int</a:t>
            </a:r>
            <a:r>
              <a:rPr lang="en-US" altLang="zh-TW" sz="2400" dirty="0">
                <a:latin typeface="Courier New"/>
                <a:ea typeface="新細明體" charset="-120"/>
                <a:cs typeface="Courier New"/>
              </a:rPr>
              <a:t> a=3, b=4;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>
                <a:latin typeface="Courier New"/>
                <a:ea typeface="新細明體" charset="-120"/>
                <a:cs typeface="Courier New"/>
              </a:rPr>
              <a:t>	a=b;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>
                <a:latin typeface="Courier New"/>
                <a:ea typeface="新細明體" charset="-120"/>
                <a:cs typeface="Courier New"/>
              </a:rPr>
              <a:t>	b=a;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>
                <a:latin typeface="Courier New"/>
                <a:ea typeface="新細明體" charset="-120"/>
                <a:cs typeface="Courier New"/>
              </a:rPr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2600" dirty="0">
              <a:latin typeface="Arial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</a:pPr>
            <a:endParaRPr lang="en-GB" sz="19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82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0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0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0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0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0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2" name="Picture 6" descr="http://www.thecocktailstore.co.uk/media/gbu0/prodlg/libbey-mixing-gla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280160"/>
            <a:ext cx="28575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www.thecocktailstore.co.uk/media/gbu0/prodlg/libbey-mixing-gla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80160"/>
            <a:ext cx="28575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www.thecocktailstore.co.uk/media/gbu0/prodlg/libbey-mixing-gla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280160"/>
            <a:ext cx="28575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90614" y="2819400"/>
            <a:ext cx="461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>
                <a:latin typeface="Courier New"/>
                <a:ea typeface="新細明體" charset="-120"/>
                <a:cs typeface="Courier New"/>
              </a:rPr>
              <a:t>3</a:t>
            </a:r>
            <a:endParaRPr lang="en-US" sz="3600" b="1" dirty="0"/>
          </a:p>
        </p:txBody>
      </p:sp>
      <p:sp>
        <p:nvSpPr>
          <p:cNvPr id="13" name="Rectangle 12"/>
          <p:cNvSpPr/>
          <p:nvPr/>
        </p:nvSpPr>
        <p:spPr>
          <a:xfrm>
            <a:off x="4191000" y="2819400"/>
            <a:ext cx="461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>
                <a:latin typeface="Courier New"/>
                <a:ea typeface="新細明體" charset="-120"/>
                <a:cs typeface="Courier New"/>
              </a:rPr>
              <a:t>4</a:t>
            </a:r>
            <a:endParaRPr lang="en-US" sz="3600" b="1" dirty="0"/>
          </a:p>
        </p:txBody>
      </p:sp>
      <p:sp>
        <p:nvSpPr>
          <p:cNvPr id="14" name="Rectangle 13"/>
          <p:cNvSpPr/>
          <p:nvPr/>
        </p:nvSpPr>
        <p:spPr>
          <a:xfrm>
            <a:off x="1066800" y="685800"/>
            <a:ext cx="10166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>
                <a:latin typeface="Courier New"/>
                <a:ea typeface="新細明體" charset="-120"/>
                <a:cs typeface="Courier New"/>
              </a:rPr>
              <a:t>a=3</a:t>
            </a:r>
            <a:endParaRPr lang="en-US" sz="3600" b="1" dirty="0"/>
          </a:p>
        </p:txBody>
      </p:sp>
      <p:sp>
        <p:nvSpPr>
          <p:cNvPr id="15" name="Rectangle 14"/>
          <p:cNvSpPr/>
          <p:nvPr/>
        </p:nvSpPr>
        <p:spPr>
          <a:xfrm>
            <a:off x="3930338" y="685800"/>
            <a:ext cx="10166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>
                <a:latin typeface="Courier New"/>
                <a:ea typeface="新細明體" charset="-120"/>
                <a:cs typeface="Courier New"/>
              </a:rPr>
              <a:t>b=4</a:t>
            </a:r>
            <a:endParaRPr lang="en-US" sz="3600" b="1" dirty="0"/>
          </a:p>
        </p:txBody>
      </p:sp>
      <p:sp>
        <p:nvSpPr>
          <p:cNvPr id="9" name="Rectangle 8"/>
          <p:cNvSpPr/>
          <p:nvPr/>
        </p:nvSpPr>
        <p:spPr>
          <a:xfrm>
            <a:off x="6929414" y="685800"/>
            <a:ext cx="4619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>
                <a:latin typeface="Courier New"/>
                <a:ea typeface="新細明體" charset="-120"/>
                <a:cs typeface="Courier New"/>
              </a:rPr>
              <a:t>c</a:t>
            </a:r>
            <a:endParaRPr lang="en-US" sz="3600" b="1" dirty="0"/>
          </a:p>
        </p:txBody>
      </p:sp>
      <p:sp>
        <p:nvSpPr>
          <p:cNvPr id="12" name="Rectangle 11"/>
          <p:cNvSpPr/>
          <p:nvPr/>
        </p:nvSpPr>
        <p:spPr>
          <a:xfrm>
            <a:off x="6934200" y="685800"/>
            <a:ext cx="10166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>
                <a:latin typeface="Courier New"/>
                <a:ea typeface="新細明體" charset="-120"/>
                <a:cs typeface="Courier New"/>
              </a:rPr>
              <a:t>c=3</a:t>
            </a:r>
            <a:endParaRPr lang="en-US" sz="3600" b="1" dirty="0"/>
          </a:p>
        </p:txBody>
      </p:sp>
      <p:sp>
        <p:nvSpPr>
          <p:cNvPr id="16" name="Rectangle 15"/>
          <p:cNvSpPr/>
          <p:nvPr/>
        </p:nvSpPr>
        <p:spPr>
          <a:xfrm>
            <a:off x="1066800" y="685800"/>
            <a:ext cx="10166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3600" b="1" dirty="0">
                <a:latin typeface="Courier New"/>
                <a:ea typeface="新細明體" charset="-120"/>
                <a:cs typeface="Courier New"/>
              </a:rPr>
              <a:t>a=4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3589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85185E-6 L 0.61701 0.0085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51" y="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00254 L -0.31718 4.44444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51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9" grpId="0"/>
      <p:bldP spid="9" grpId="1"/>
      <p:bldP spid="12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AD0B4BB-C34F-4C48-9433-C27564C47A35}" type="slidenum">
              <a:rPr lang="zh-TW" altLang="en-US" smtClean="0">
                <a:ea typeface="新細明體" charset="-120"/>
              </a:rPr>
              <a:pPr/>
              <a:t>16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latin typeface="Arial" charset="0"/>
                <a:ea typeface="新細明體" charset="-120"/>
              </a:rPr>
              <a:t>Swapping the values</a:t>
            </a:r>
            <a:endParaRPr lang="en-GB" dirty="0">
              <a:latin typeface="Arial" charset="0"/>
            </a:endParaRP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zh-TW" sz="2600" dirty="0">
                <a:solidFill>
                  <a:schemeClr val="bg1">
                    <a:lumMod val="75000"/>
                  </a:schemeClr>
                </a:solidFill>
                <a:latin typeface="Arial" charset="0"/>
                <a:ea typeface="新細明體" charset="-120"/>
              </a:rPr>
              <a:t>We want to swap the content of two variables, a and b.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600" dirty="0">
                <a:solidFill>
                  <a:schemeClr val="bg1">
                    <a:lumMod val="75000"/>
                  </a:schemeClr>
                </a:solidFill>
                <a:latin typeface="Arial" charset="0"/>
                <a:ea typeface="新細明體" charset="-120"/>
              </a:rPr>
              <a:t>What's wrong with the following program?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Courier New"/>
                <a:ea typeface="新細明體" charset="-120"/>
                <a:cs typeface="Courier New"/>
              </a:rPr>
              <a:t>void main(){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Courier New"/>
                <a:ea typeface="新細明體" charset="-120"/>
                <a:cs typeface="Courier New"/>
              </a:rPr>
              <a:t>	</a:t>
            </a:r>
            <a:r>
              <a:rPr lang="en-US" altLang="zh-TW" sz="2400" dirty="0" err="1">
                <a:solidFill>
                  <a:schemeClr val="bg1">
                    <a:lumMod val="75000"/>
                  </a:schemeClr>
                </a:solidFill>
                <a:latin typeface="Courier New"/>
                <a:ea typeface="新細明體" charset="-120"/>
                <a:cs typeface="Courier New"/>
              </a:rPr>
              <a:t>int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Courier New"/>
                <a:ea typeface="新細明體" charset="-120"/>
                <a:cs typeface="Courier New"/>
              </a:rPr>
              <a:t> a=3, b=4;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Courier New"/>
                <a:ea typeface="新細明體" charset="-120"/>
                <a:cs typeface="Courier New"/>
              </a:rPr>
              <a:t>	a=b;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Courier New"/>
                <a:ea typeface="新細明體" charset="-120"/>
                <a:cs typeface="Courier New"/>
              </a:rPr>
              <a:t>	b=a; 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  <a:latin typeface="Courier New"/>
                <a:ea typeface="新細明體" charset="-120"/>
                <a:cs typeface="Courier New"/>
              </a:rPr>
              <a:t>}</a:t>
            </a:r>
          </a:p>
          <a:p>
            <a:r>
              <a:rPr lang="en-US" altLang="zh-TW" dirty="0">
                <a:latin typeface="Arial" charset="0"/>
                <a:ea typeface="新細明體" charset="-120"/>
              </a:rPr>
              <a:t>We need to make use of a temporary variable</a:t>
            </a:r>
          </a:p>
          <a:p>
            <a:pPr lvl="1">
              <a:buNone/>
            </a:pPr>
            <a:r>
              <a:rPr lang="en-US" altLang="zh-TW" sz="2200" dirty="0">
                <a:latin typeface="Arial" charset="0"/>
                <a:ea typeface="新細明體" charset="-120"/>
              </a:rPr>
              <a:t>c = a; /*save the old value of a*/</a:t>
            </a:r>
          </a:p>
          <a:p>
            <a:pPr lvl="1">
              <a:buNone/>
            </a:pPr>
            <a:r>
              <a:rPr lang="en-US" altLang="zh-TW" sz="2200" dirty="0">
                <a:latin typeface="Arial" charset="0"/>
                <a:ea typeface="新細明體" charset="-120"/>
              </a:rPr>
              <a:t>a = b; /*put the value of b into a*/</a:t>
            </a:r>
          </a:p>
          <a:p>
            <a:pPr lvl="1">
              <a:buNone/>
            </a:pPr>
            <a:r>
              <a:rPr lang="en-US" altLang="zh-TW" sz="2200" dirty="0">
                <a:latin typeface="Arial" charset="0"/>
                <a:ea typeface="新細明體" charset="-120"/>
              </a:rPr>
              <a:t>b = c; /*put old value of a (which is contained in c) to b*/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2600" dirty="0">
              <a:latin typeface="Arial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</a:pPr>
            <a:endParaRPr lang="en-GB" sz="19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93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0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0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0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0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3B77B1D-7E3A-49EB-B049-E1E01541621D}" type="slidenum">
              <a:rPr lang="zh-TW" altLang="en-US" smtClean="0">
                <a:ea typeface="新細明體" charset="-120"/>
              </a:rPr>
              <a:pPr/>
              <a:t>17</a:t>
            </a:fld>
            <a:endParaRPr lang="en-US" altLang="zh-TW">
              <a:ea typeface="新細明體" charset="-120"/>
            </a:endParaRPr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32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TW" dirty="0">
                <a:latin typeface="Arial" charset="0"/>
                <a:ea typeface="新細明體" charset="-120"/>
              </a:rPr>
              <a:t>Efficient assignment operators</a:t>
            </a:r>
            <a:endParaRPr lang="en-US" altLang="zh-TW" sz="4200" dirty="0">
              <a:latin typeface="Arial" charset="0"/>
              <a:ea typeface="新細明體" charset="-120"/>
            </a:endParaRP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6962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dirty="0">
                <a:latin typeface="Arial" charset="0"/>
                <a:ea typeface="新細明體" charset="-120"/>
              </a:rPr>
              <a:t>Generic form of </a:t>
            </a:r>
            <a:r>
              <a:rPr lang="en-US" altLang="zh-TW" sz="2400" b="1" dirty="0">
                <a:solidFill>
                  <a:srgbClr val="FF0000"/>
                </a:solidFill>
                <a:latin typeface="Arial" charset="0"/>
                <a:ea typeface="新細明體" charset="-120"/>
              </a:rPr>
              <a:t>efficient</a:t>
            </a:r>
            <a:r>
              <a:rPr lang="en-US" altLang="zh-TW" sz="2400" dirty="0">
                <a:solidFill>
                  <a:srgbClr val="FF0000"/>
                </a:solidFill>
                <a:latin typeface="Arial" charset="0"/>
                <a:ea typeface="新細明體" charset="-120"/>
              </a:rPr>
              <a:t> </a:t>
            </a:r>
            <a:r>
              <a:rPr lang="en-US" altLang="zh-TW" sz="2400" dirty="0">
                <a:latin typeface="Arial" charset="0"/>
                <a:ea typeface="新細明體" charset="-120"/>
              </a:rPr>
              <a:t>assignment operators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i="1" dirty="0">
                <a:latin typeface="Arial" charset="0"/>
                <a:ea typeface="新細明體" charset="-120"/>
              </a:rPr>
              <a:t>			variable </a:t>
            </a:r>
            <a:r>
              <a:rPr lang="en-US" altLang="zh-TW" i="1" dirty="0">
                <a:solidFill>
                  <a:srgbClr val="FF0000"/>
                </a:solidFill>
                <a:latin typeface="Arial" charset="0"/>
                <a:ea typeface="新細明體" charset="-120"/>
              </a:rPr>
              <a:t>op=</a:t>
            </a:r>
            <a:r>
              <a:rPr lang="en-US" altLang="zh-TW" i="1" dirty="0">
                <a:latin typeface="Arial" charset="0"/>
                <a:ea typeface="新細明體" charset="-120"/>
              </a:rPr>
              <a:t> expression;</a:t>
            </a:r>
            <a:endParaRPr lang="en-US" altLang="zh-TW" dirty="0">
              <a:latin typeface="Arial" charset="0"/>
              <a:ea typeface="新細明體" charset="-12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>
                <a:latin typeface="Arial" charset="0"/>
                <a:ea typeface="新細明體" charset="-120"/>
              </a:rPr>
              <a:t>where </a:t>
            </a:r>
            <a:r>
              <a:rPr lang="en-US" altLang="zh-TW" i="1" dirty="0">
                <a:solidFill>
                  <a:srgbClr val="FF0000"/>
                </a:solidFill>
                <a:latin typeface="Arial" charset="0"/>
                <a:ea typeface="新細明體" charset="-120"/>
              </a:rPr>
              <a:t>op</a:t>
            </a:r>
            <a:r>
              <a:rPr lang="en-US" altLang="zh-TW" dirty="0">
                <a:solidFill>
                  <a:srgbClr val="FF0000"/>
                </a:solidFill>
                <a:latin typeface="Arial" charset="0"/>
                <a:ea typeface="新細明體" charset="-120"/>
              </a:rPr>
              <a:t> </a:t>
            </a:r>
            <a:r>
              <a:rPr lang="en-US" altLang="zh-TW" dirty="0">
                <a:latin typeface="Arial" charset="0"/>
                <a:ea typeface="新細明體" charset="-120"/>
              </a:rPr>
              <a:t>is an operator. The meaning is</a:t>
            </a:r>
          </a:p>
          <a:p>
            <a:pPr lvl="4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400" i="1" dirty="0">
                <a:latin typeface="Arial" charset="0"/>
                <a:ea typeface="新細明體" charset="-120"/>
              </a:rPr>
              <a:t>variable = variable </a:t>
            </a:r>
            <a:r>
              <a:rPr lang="en-US" altLang="zh-TW" sz="2400" i="1" dirty="0">
                <a:solidFill>
                  <a:srgbClr val="FF0000"/>
                </a:solidFill>
                <a:latin typeface="Arial" charset="0"/>
                <a:ea typeface="新細明體" charset="-120"/>
              </a:rPr>
              <a:t>op</a:t>
            </a:r>
            <a:r>
              <a:rPr lang="en-US" altLang="zh-TW" sz="2400" i="1" dirty="0">
                <a:latin typeface="Arial" charset="0"/>
                <a:ea typeface="新細明體" charset="-120"/>
              </a:rPr>
              <a:t> (expression);</a:t>
            </a:r>
          </a:p>
          <a:p>
            <a:pPr lvl="4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zh-TW" sz="1800" dirty="0">
              <a:latin typeface="Arial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>
                <a:latin typeface="Arial" charset="0"/>
                <a:ea typeface="新細明體" charset="-120"/>
              </a:rPr>
              <a:t>Popular efficient assignment operators include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dirty="0">
                <a:latin typeface="Arial" charset="0"/>
                <a:ea typeface="新細明體" charset="-120"/>
              </a:rPr>
              <a:t>	</a:t>
            </a:r>
            <a:r>
              <a:rPr lang="en-US" altLang="zh-TW" dirty="0">
                <a:solidFill>
                  <a:srgbClr val="0000FF"/>
                </a:solidFill>
                <a:latin typeface="Arial" charset="0"/>
                <a:ea typeface="新細明體" charset="-120"/>
              </a:rPr>
              <a:t>+=    -=   *=   /=   %=</a:t>
            </a:r>
          </a:p>
          <a:p>
            <a:pPr lvl="1">
              <a:lnSpc>
                <a:spcPct val="80000"/>
              </a:lnSpc>
              <a:buNone/>
            </a:pPr>
            <a:r>
              <a:rPr lang="en-US" altLang="zh-TW" dirty="0">
                <a:solidFill>
                  <a:srgbClr val="0000FF"/>
                </a:solidFill>
                <a:latin typeface="Arial" charset="0"/>
                <a:ea typeface="新細明體" charset="-120"/>
              </a:rPr>
              <a:t>	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>
                <a:latin typeface="Arial" charset="0"/>
                <a:ea typeface="新細明體" charset="-120"/>
              </a:rPr>
              <a:t>Examples: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latin typeface="Arial" charset="0"/>
                <a:ea typeface="新細明體" charset="-120"/>
              </a:rPr>
              <a:t>a += 5;	is same as	   a = a + 5;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latin typeface="Arial" charset="0"/>
                <a:ea typeface="新細明體" charset="-120"/>
              </a:rPr>
              <a:t>a -= 5; 	is same as	   a = a - 5;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latin typeface="Arial" charset="0"/>
                <a:ea typeface="新細明體" charset="-120"/>
              </a:rPr>
              <a:t>a += b*c; 	is same as	   a = a + (b*c);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2000" dirty="0">
                <a:latin typeface="Arial" charset="0"/>
                <a:ea typeface="新細明體" charset="-120"/>
              </a:rPr>
              <a:t>a *= </a:t>
            </a:r>
            <a:r>
              <a:rPr lang="en-US" altLang="zh-TW" sz="2000" dirty="0" err="1">
                <a:latin typeface="Arial" charset="0"/>
                <a:ea typeface="新細明體" charset="-120"/>
              </a:rPr>
              <a:t>b+c</a:t>
            </a:r>
            <a:r>
              <a:rPr lang="en-US" altLang="zh-TW" sz="2000" dirty="0">
                <a:latin typeface="Arial" charset="0"/>
                <a:ea typeface="新細明體" charset="-120"/>
              </a:rPr>
              <a:t>; 	is same as	   a = a * (</a:t>
            </a:r>
            <a:r>
              <a:rPr lang="en-US" altLang="zh-TW" sz="2000" dirty="0" err="1">
                <a:latin typeface="Arial" charset="0"/>
                <a:ea typeface="新細明體" charset="-120"/>
              </a:rPr>
              <a:t>b+c</a:t>
            </a:r>
            <a:r>
              <a:rPr lang="en-US" altLang="zh-TW" sz="2000" dirty="0">
                <a:latin typeface="Arial" charset="0"/>
                <a:ea typeface="新細明體" charset="-120"/>
              </a:rPr>
              <a:t>);</a:t>
            </a:r>
          </a:p>
        </p:txBody>
      </p:sp>
      <p:sp>
        <p:nvSpPr>
          <p:cNvPr id="2" name="Rectangle 1"/>
          <p:cNvSpPr/>
          <p:nvPr/>
        </p:nvSpPr>
        <p:spPr>
          <a:xfrm>
            <a:off x="1295400" y="4679004"/>
            <a:ext cx="2971800" cy="12645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8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10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10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10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10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10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1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1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1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1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1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10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I/O – Keyboard and Screen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program can do little if it cannot take </a:t>
            </a:r>
            <a:r>
              <a:rPr lang="en-US" b="1" dirty="0"/>
              <a:t>input</a:t>
            </a:r>
            <a:r>
              <a:rPr lang="en-US" dirty="0"/>
              <a:t> and produce </a:t>
            </a:r>
            <a:r>
              <a:rPr lang="en-US" b="1" dirty="0"/>
              <a:t>output</a:t>
            </a:r>
          </a:p>
          <a:p>
            <a:r>
              <a:rPr lang="en-US" dirty="0"/>
              <a:t>Most programs read user input from </a:t>
            </a:r>
            <a:r>
              <a:rPr lang="en-US" dirty="0">
                <a:solidFill>
                  <a:srgbClr val="C00000"/>
                </a:solidFill>
              </a:rPr>
              <a:t>keyboard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secondary storage</a:t>
            </a:r>
            <a:r>
              <a:rPr lang="en-US" dirty="0"/>
              <a:t> </a:t>
            </a:r>
          </a:p>
          <a:p>
            <a:r>
              <a:rPr lang="en-US" dirty="0"/>
              <a:t>After process the input data, result is commonly display on </a:t>
            </a:r>
            <a:r>
              <a:rPr lang="en-US" dirty="0">
                <a:solidFill>
                  <a:srgbClr val="C00000"/>
                </a:solidFill>
              </a:rPr>
              <a:t>screen</a:t>
            </a:r>
            <a:r>
              <a:rPr lang="en-US" dirty="0"/>
              <a:t> or </a:t>
            </a:r>
            <a:r>
              <a:rPr lang="en-US" dirty="0">
                <a:solidFill>
                  <a:srgbClr val="7030A0"/>
                </a:solidFill>
              </a:rPr>
              <a:t>write to storage</a:t>
            </a:r>
            <a:r>
              <a:rPr lang="en-US" dirty="0"/>
              <a:t> (disk)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9658675"/>
              </p:ext>
            </p:extLst>
          </p:nvPr>
        </p:nvGraphicFramePr>
        <p:xfrm>
          <a:off x="1447800" y="4310062"/>
          <a:ext cx="6096000" cy="2547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578" name="Visio" r:id="rId4" imgW="9195536" imgH="3843314" progId="Visio.Drawing.11">
                  <p:embed/>
                </p:oleObj>
              </mc:Choice>
              <mc:Fallback>
                <p:oleObj name="Visio" r:id="rId4" imgW="9195536" imgH="3843314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310062"/>
                        <a:ext cx="6096000" cy="2547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128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Basic I/O – </a:t>
            </a:r>
            <a:r>
              <a:rPr lang="en-US" dirty="0" err="1"/>
              <a:t>cin</a:t>
            </a:r>
            <a:r>
              <a:rPr lang="en-US" dirty="0"/>
              <a:t> and </a:t>
            </a:r>
            <a:r>
              <a:rPr lang="en-US" dirty="0" err="1"/>
              <a:t>cout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4343400"/>
          </a:xfrm>
        </p:spPr>
        <p:txBody>
          <a:bodyPr>
            <a:normAutofit/>
          </a:bodyPr>
          <a:lstStyle/>
          <a:p>
            <a:r>
              <a:rPr lang="en-US" sz="2400" dirty="0"/>
              <a:t>C++ comes with an </a:t>
            </a:r>
            <a:r>
              <a:rPr lang="en-US" sz="2400" dirty="0" err="1">
                <a:solidFill>
                  <a:srgbClr val="FF0000"/>
                </a:solidFill>
              </a:rPr>
              <a:t>iostream</a:t>
            </a:r>
            <a:r>
              <a:rPr lang="en-US" sz="2400" dirty="0"/>
              <a:t> package (library) for basic I/O.  </a:t>
            </a:r>
          </a:p>
          <a:p>
            <a:r>
              <a:rPr lang="en-US" sz="2400" i="1" dirty="0" err="1">
                <a:solidFill>
                  <a:srgbClr val="FF0000"/>
                </a:solidFill>
              </a:rPr>
              <a:t>cin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and </a:t>
            </a:r>
            <a:r>
              <a:rPr lang="en-US" sz="2400" i="1" dirty="0" err="1">
                <a:solidFill>
                  <a:srgbClr val="FF0000"/>
                </a:solidFill>
              </a:rPr>
              <a:t>cout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are objects defined in </a:t>
            </a:r>
            <a:r>
              <a:rPr lang="en-US" sz="2400" dirty="0" err="1">
                <a:solidFill>
                  <a:srgbClr val="FF0000"/>
                </a:solidFill>
              </a:rPr>
              <a:t>iostream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for </a:t>
            </a:r>
            <a:r>
              <a:rPr lang="en-US" sz="2400" i="1" dirty="0">
                <a:solidFill>
                  <a:srgbClr val="C00000"/>
                </a:solidFill>
              </a:rPr>
              <a:t>keyboard input</a:t>
            </a:r>
            <a:r>
              <a:rPr lang="en-US" sz="2400" dirty="0"/>
              <a:t> and </a:t>
            </a:r>
            <a:r>
              <a:rPr lang="en-US" sz="2400" i="1" dirty="0">
                <a:solidFill>
                  <a:srgbClr val="7030A0"/>
                </a:solidFill>
              </a:rPr>
              <a:t>screen display</a:t>
            </a:r>
            <a:r>
              <a:rPr lang="en-US" sz="2400" dirty="0"/>
              <a:t>, respectively</a:t>
            </a:r>
          </a:p>
          <a:p>
            <a:r>
              <a:rPr lang="en-US" sz="2400" dirty="0"/>
              <a:t>To read data from </a:t>
            </a:r>
            <a:r>
              <a:rPr lang="en-US" sz="2400" i="1" dirty="0" err="1">
                <a:solidFill>
                  <a:srgbClr val="FF0000"/>
                </a:solidFill>
              </a:rPr>
              <a:t>cin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and write data to </a:t>
            </a:r>
            <a:r>
              <a:rPr lang="en-US" sz="2400" i="1" dirty="0" err="1">
                <a:solidFill>
                  <a:srgbClr val="FF0000"/>
                </a:solidFill>
              </a:rPr>
              <a:t>cout</a:t>
            </a:r>
            <a:r>
              <a:rPr lang="en-US" sz="2400" dirty="0"/>
              <a:t>, we need to use </a:t>
            </a:r>
            <a:r>
              <a:rPr lang="en-US" sz="2400" b="1" dirty="0"/>
              <a:t>input operator (&gt;&gt;) </a:t>
            </a:r>
            <a:r>
              <a:rPr lang="en-US" sz="2400" dirty="0"/>
              <a:t>and </a:t>
            </a:r>
            <a:r>
              <a:rPr lang="en-US" sz="2400" b="1" dirty="0"/>
              <a:t>output operator (&lt;&lt;)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16177"/>
              </p:ext>
            </p:extLst>
          </p:nvPr>
        </p:nvGraphicFramePr>
        <p:xfrm>
          <a:off x="1143000" y="4114800"/>
          <a:ext cx="7446963" cy="259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4" name="Visio" r:id="rId4" imgW="9676262" imgH="3367872" progId="Visio.Drawing.11">
                  <p:embed/>
                </p:oleObj>
              </mc:Choice>
              <mc:Fallback>
                <p:oleObj name="Visio" r:id="rId4" imgW="9676262" imgH="3367872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114800"/>
                        <a:ext cx="7446963" cy="259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367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cout</a:t>
            </a:r>
            <a:r>
              <a:rPr lang="en-US" dirty="0"/>
              <a:t>: Output Operator (&lt;&lt;)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Preprogrammed for </a:t>
            </a:r>
            <a:r>
              <a:rPr lang="en-US" b="1" dirty="0"/>
              <a:t>all</a:t>
            </a:r>
            <a:r>
              <a:rPr lang="en-US" dirty="0"/>
              <a:t> standard C++ </a:t>
            </a:r>
            <a:r>
              <a:rPr lang="en-US" b="1" dirty="0"/>
              <a:t>data types</a:t>
            </a:r>
          </a:p>
          <a:p>
            <a:r>
              <a:rPr lang="en-US" dirty="0"/>
              <a:t>It sends </a:t>
            </a:r>
            <a:r>
              <a:rPr lang="en-US" dirty="0">
                <a:solidFill>
                  <a:srgbClr val="C00000"/>
                </a:solidFill>
              </a:rPr>
              <a:t>bytes</a:t>
            </a:r>
            <a:r>
              <a:rPr lang="en-US" dirty="0"/>
              <a:t> to an output stream object, e.g. </a:t>
            </a:r>
            <a:r>
              <a:rPr lang="en-US" dirty="0" err="1"/>
              <a:t>cout</a:t>
            </a:r>
            <a:endParaRPr lang="en-US" dirty="0"/>
          </a:p>
          <a:p>
            <a:r>
              <a:rPr lang="en-US" dirty="0"/>
              <a:t>Predefined “</a:t>
            </a:r>
            <a:r>
              <a:rPr lang="en-US" dirty="0">
                <a:solidFill>
                  <a:srgbClr val="FF0000"/>
                </a:solidFill>
              </a:rPr>
              <a:t>manipulators</a:t>
            </a:r>
            <a:r>
              <a:rPr lang="en-US" dirty="0"/>
              <a:t>” can be used to change the default </a:t>
            </a:r>
            <a:r>
              <a:rPr lang="en-US" dirty="0">
                <a:solidFill>
                  <a:srgbClr val="7030A0"/>
                </a:solidFill>
              </a:rPr>
              <a:t>format</a:t>
            </a:r>
            <a:r>
              <a:rPr lang="en-US" dirty="0"/>
              <a:t> of arguments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6686421"/>
              </p:ext>
            </p:extLst>
          </p:nvPr>
        </p:nvGraphicFramePr>
        <p:xfrm>
          <a:off x="1295400" y="3886200"/>
          <a:ext cx="754380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568" name="Visio" r:id="rId4" imgW="8829496" imgH="2107371" progId="Visio.Drawing.11">
                  <p:embed/>
                </p:oleObj>
              </mc:Choice>
              <mc:Fallback>
                <p:oleObj name="Visio" r:id="rId4" imgW="8829496" imgH="210737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886200"/>
                        <a:ext cx="7543800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846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cout</a:t>
            </a:r>
            <a:r>
              <a:rPr lang="en-US" dirty="0"/>
              <a:t>: Output Operator &lt;&lt;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72669764"/>
              </p:ext>
            </p:extLst>
          </p:nvPr>
        </p:nvGraphicFramePr>
        <p:xfrm>
          <a:off x="914400" y="1676400"/>
          <a:ext cx="777240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1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6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4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 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</a:t>
                      </a:r>
                      <a:r>
                        <a:rPr lang="en-US" baseline="0" dirty="0"/>
                        <a:t> 14.5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Character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 ‘a’;</a:t>
                      </a:r>
                    </a:p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&lt;&lt;‘H’ &lt;&lt; ‘</a:t>
                      </a:r>
                      <a:r>
                        <a:rPr lang="en-US" dirty="0" err="1"/>
                        <a:t>i</a:t>
                      </a:r>
                      <a:r>
                        <a:rPr lang="en-US" dirty="0"/>
                        <a:t>’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  <a:p>
                      <a:r>
                        <a:rPr lang="en-US" dirty="0"/>
                        <a:t>Hi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 true</a:t>
                      </a:r>
                    </a:p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 false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cout</a:t>
                      </a:r>
                      <a:r>
                        <a:rPr lang="en-US" baseline="0" dirty="0"/>
                        <a:t> &lt;&lt; “hello”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hello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New line (</a:t>
                      </a:r>
                      <a:r>
                        <a:rPr lang="en-US" b="1" dirty="0" err="1">
                          <a:solidFill>
                            <a:srgbClr val="FF0000"/>
                          </a:solidFill>
                        </a:rPr>
                        <a:t>endl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 ‘a’ &lt;&lt; </a:t>
                      </a:r>
                      <a:r>
                        <a:rPr lang="en-US" b="1" dirty="0" err="1">
                          <a:solidFill>
                            <a:srgbClr val="FF0000"/>
                          </a:solidFill>
                        </a:rPr>
                        <a:t>endl</a:t>
                      </a:r>
                      <a:r>
                        <a:rPr lang="en-US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/>
                        <a:t>&lt;&lt; ‘b’;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</a:t>
                      </a:r>
                    </a:p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 ‘a’ &lt;&lt; ‘\t’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aseline="0" dirty="0"/>
                        <a:t>&lt;&lt; ‘b’;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	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Special characters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</a:t>
                      </a:r>
                      <a:r>
                        <a:rPr lang="en-US" baseline="0" dirty="0"/>
                        <a:t> ‘\”’ &lt;&lt; “Hello” &lt;&lt; ‘\”’ &lt;&lt;</a:t>
                      </a:r>
                      <a:r>
                        <a:rPr lang="en-US" baseline="0" dirty="0" err="1"/>
                        <a:t>endl</a:t>
                      </a:r>
                      <a:r>
                        <a:rPr lang="en-US" baseline="0" dirty="0"/>
                        <a:t>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“Hello”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int</a:t>
                      </a:r>
                      <a:r>
                        <a:rPr lang="en-US" dirty="0"/>
                        <a:t> x=1;</a:t>
                      </a:r>
                    </a:p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 3+4 +x;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98306" name="Picture 2" descr="http://classroom.synonym.com/DM-Resize/photos.demandstudios.com/getty/article/152/209/87788479.jpg?w=600&amp;h=600&amp;keep_ratio=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676400"/>
            <a:ext cx="50292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90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cout</a:t>
            </a:r>
            <a:r>
              <a:rPr lang="en-US" dirty="0"/>
              <a:t> – Change the </a:t>
            </a:r>
            <a:r>
              <a:rPr lang="en-U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Width </a:t>
            </a:r>
            <a:r>
              <a:rPr lang="en-US" dirty="0"/>
              <a:t>of Output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371600"/>
            <a:ext cx="7772400" cy="2362200"/>
          </a:xfrm>
        </p:spPr>
        <p:txBody>
          <a:bodyPr>
            <a:normAutofit/>
          </a:bodyPr>
          <a:lstStyle/>
          <a:p>
            <a:r>
              <a:rPr lang="en-US" sz="2000" dirty="0"/>
              <a:t>Change the width of output</a:t>
            </a:r>
          </a:p>
          <a:p>
            <a:pPr lvl="1"/>
            <a:r>
              <a:rPr lang="en-US" sz="2000" dirty="0"/>
              <a:t>Calling member function </a:t>
            </a:r>
            <a:r>
              <a:rPr lang="en-US" sz="2000" b="1" dirty="0">
                <a:solidFill>
                  <a:srgbClr val="7030A0"/>
                </a:solidFill>
              </a:rPr>
              <a:t>width</a:t>
            </a:r>
            <a:r>
              <a:rPr lang="en-US" sz="2000" dirty="0"/>
              <a:t>(</a:t>
            </a:r>
            <a:r>
              <a:rPr lang="en-US" sz="2000" i="1" dirty="0">
                <a:solidFill>
                  <a:srgbClr val="FF9900"/>
                </a:solidFill>
              </a:rPr>
              <a:t>width</a:t>
            </a:r>
            <a:r>
              <a:rPr lang="en-US" sz="2000" dirty="0"/>
              <a:t>) or using </a:t>
            </a:r>
            <a:r>
              <a:rPr lang="en-US" sz="2000" b="1" dirty="0" err="1">
                <a:solidFill>
                  <a:srgbClr val="7030A0"/>
                </a:solidFill>
              </a:rPr>
              <a:t>setw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manipulator (which requires </a:t>
            </a:r>
            <a:r>
              <a:rPr lang="en-US" sz="2000" b="1" dirty="0" err="1"/>
              <a:t>iomanip</a:t>
            </a:r>
            <a:r>
              <a:rPr lang="en-US" sz="2000" b="1" dirty="0"/>
              <a:t> </a:t>
            </a:r>
            <a:r>
              <a:rPr lang="en-US" sz="2000" dirty="0"/>
              <a:t>library: </a:t>
            </a:r>
            <a:r>
              <a:rPr lang="en-US" sz="2000" dirty="0">
                <a:solidFill>
                  <a:srgbClr val="FF0000"/>
                </a:solidFill>
              </a:rPr>
              <a:t>#include &lt;</a:t>
            </a:r>
            <a:r>
              <a:rPr lang="en-US" sz="2000" dirty="0" err="1">
                <a:solidFill>
                  <a:srgbClr val="FF0000"/>
                </a:solidFill>
              </a:rPr>
              <a:t>iomanip</a:t>
            </a:r>
            <a:r>
              <a:rPr lang="en-US" sz="2000" dirty="0">
                <a:solidFill>
                  <a:srgbClr val="FF0000"/>
                </a:solidFill>
              </a:rPr>
              <a:t>&gt;</a:t>
            </a:r>
            <a:r>
              <a:rPr lang="en-US" sz="2000" dirty="0"/>
              <a:t>)</a:t>
            </a:r>
          </a:p>
          <a:p>
            <a:pPr lvl="1"/>
            <a:r>
              <a:rPr lang="en-US" sz="2000" dirty="0">
                <a:solidFill>
                  <a:srgbClr val="C00000"/>
                </a:solidFill>
              </a:rPr>
              <a:t>Leading blanks</a:t>
            </a:r>
            <a:r>
              <a:rPr lang="en-US" sz="2000" dirty="0"/>
              <a:t> are added to any value </a:t>
            </a:r>
            <a:r>
              <a:rPr lang="en-US" sz="2000" dirty="0">
                <a:solidFill>
                  <a:srgbClr val="7030A0"/>
                </a:solidFill>
              </a:rPr>
              <a:t>fewer than</a:t>
            </a:r>
            <a:r>
              <a:rPr lang="en-US" sz="2000" dirty="0"/>
              <a:t> the width</a:t>
            </a:r>
          </a:p>
          <a:p>
            <a:pPr lvl="1"/>
            <a:r>
              <a:rPr lang="en-US" sz="2000" dirty="0"/>
              <a:t>Effect last for </a:t>
            </a:r>
            <a:r>
              <a:rPr lang="en-US" sz="2000" dirty="0">
                <a:solidFill>
                  <a:srgbClr val="C00000"/>
                </a:solidFill>
              </a:rPr>
              <a:t>one field</a:t>
            </a:r>
            <a:r>
              <a:rPr lang="en-US" sz="2000" dirty="0"/>
              <a:t> only</a:t>
            </a:r>
          </a:p>
          <a:p>
            <a:pPr lvl="1"/>
            <a:r>
              <a:rPr lang="en-US" sz="2000" dirty="0"/>
              <a:t>If formatted output exceeds the width, the entire value prints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044966"/>
              </p:ext>
            </p:extLst>
          </p:nvPr>
        </p:nvGraphicFramePr>
        <p:xfrm>
          <a:off x="914400" y="3505200"/>
          <a:ext cx="76962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2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5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dirty="0"/>
                        <a:t>Approach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 (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</a:t>
                      </a:r>
                      <a:r>
                        <a:rPr lang="en-US" baseline="0" dirty="0">
                          <a:latin typeface="Calibri"/>
                          <a:ea typeface="Wingdings"/>
                          <a:cs typeface="Calibri"/>
                          <a:sym typeface="Wingdings"/>
                        </a:rPr>
                        <a:t>: space key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r>
                        <a:rPr lang="en-US" dirty="0"/>
                        <a:t>1. </a:t>
                      </a:r>
                      <a:r>
                        <a:rPr lang="en-US" b="1" dirty="0" err="1">
                          <a:solidFill>
                            <a:srgbClr val="7030A0"/>
                          </a:solidFill>
                        </a:rPr>
                        <a:t>cout.width</a:t>
                      </a:r>
                      <a:r>
                        <a:rPr lang="en-US" dirty="0"/>
                        <a:t>(</a:t>
                      </a:r>
                      <a:r>
                        <a:rPr lang="en-US" i="1" dirty="0">
                          <a:solidFill>
                            <a:srgbClr val="FF9900"/>
                          </a:solidFill>
                        </a:rPr>
                        <a:t>width</a:t>
                      </a:r>
                      <a:r>
                        <a:rPr lang="en-US" dirty="0"/>
                        <a:t>)</a:t>
                      </a:r>
                    </a:p>
                    <a:p>
                      <a:r>
                        <a:rPr lang="en-US" dirty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2. </a:t>
                      </a:r>
                      <a:r>
                        <a:rPr lang="en-US" b="1" dirty="0" err="1">
                          <a:solidFill>
                            <a:srgbClr val="7030A0"/>
                          </a:solidFill>
                        </a:rPr>
                        <a:t>setw</a:t>
                      </a:r>
                      <a:r>
                        <a:rPr lang="en-US" dirty="0"/>
                        <a:t>(</a:t>
                      </a:r>
                      <a:r>
                        <a:rPr lang="en-US" i="1" dirty="0">
                          <a:solidFill>
                            <a:srgbClr val="FF9900"/>
                          </a:solidFill>
                        </a:rPr>
                        <a:t>width</a:t>
                      </a:r>
                      <a:r>
                        <a:rPr lang="en-US" dirty="0"/>
                        <a:t>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 err="1">
                          <a:solidFill>
                            <a:srgbClr val="7030A0"/>
                          </a:solidFill>
                        </a:rPr>
                        <a:t>cout.width</a:t>
                      </a:r>
                      <a:r>
                        <a:rPr lang="en-US" dirty="0"/>
                        <a:t>(5);</a:t>
                      </a:r>
                      <a:r>
                        <a:rPr lang="en-US" dirty="0">
                          <a:solidFill>
                            <a:srgbClr val="006600"/>
                          </a:solidFill>
                        </a:rPr>
                        <a:t>//or </a:t>
                      </a:r>
                      <a:r>
                        <a:rPr lang="en-US" dirty="0" err="1">
                          <a:solidFill>
                            <a:srgbClr val="006600"/>
                          </a:solidFill>
                        </a:rPr>
                        <a:t>cout</a:t>
                      </a:r>
                      <a:r>
                        <a:rPr lang="en-US" dirty="0">
                          <a:solidFill>
                            <a:srgbClr val="006600"/>
                          </a:solidFill>
                        </a:rPr>
                        <a:t>&lt;&lt;</a:t>
                      </a:r>
                      <a:r>
                        <a:rPr lang="en-US" dirty="0" err="1">
                          <a:solidFill>
                            <a:srgbClr val="006600"/>
                          </a:solidFill>
                        </a:rPr>
                        <a:t>setw</a:t>
                      </a:r>
                      <a:r>
                        <a:rPr lang="en-US" dirty="0">
                          <a:solidFill>
                            <a:srgbClr val="006600"/>
                          </a:solidFill>
                        </a:rPr>
                        <a:t>(5);</a:t>
                      </a:r>
                    </a:p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 123  &lt;&lt; </a:t>
                      </a:r>
                      <a:r>
                        <a:rPr lang="en-US" dirty="0" err="1"/>
                        <a:t>endl</a:t>
                      </a:r>
                      <a:r>
                        <a:rPr lang="en-US" dirty="0"/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 123  &lt;&lt; </a:t>
                      </a:r>
                      <a:r>
                        <a:rPr lang="en-US" dirty="0" err="1"/>
                        <a:t>endl</a:t>
                      </a:r>
                      <a:r>
                        <a:rPr lang="en-US" dirty="0"/>
                        <a:t>;</a:t>
                      </a:r>
                    </a:p>
                    <a:p>
                      <a:endParaRPr lang="en-US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>
                          <a:solidFill>
                            <a:srgbClr val="7030A0"/>
                          </a:solidFill>
                        </a:rPr>
                        <a:t>cout.width</a:t>
                      </a:r>
                      <a:r>
                        <a:rPr lang="en-US" dirty="0"/>
                        <a:t>(5);</a:t>
                      </a:r>
                      <a:r>
                        <a:rPr lang="en-US" dirty="0">
                          <a:solidFill>
                            <a:srgbClr val="006600"/>
                          </a:solidFill>
                        </a:rPr>
                        <a:t> //or </a:t>
                      </a:r>
                      <a:r>
                        <a:rPr lang="en-US" dirty="0" err="1">
                          <a:solidFill>
                            <a:srgbClr val="006600"/>
                          </a:solidFill>
                        </a:rPr>
                        <a:t>cout</a:t>
                      </a:r>
                      <a:r>
                        <a:rPr lang="en-US" dirty="0">
                          <a:solidFill>
                            <a:srgbClr val="006600"/>
                          </a:solidFill>
                        </a:rPr>
                        <a:t>&lt;&lt;</a:t>
                      </a:r>
                      <a:r>
                        <a:rPr lang="en-US" dirty="0" err="1">
                          <a:solidFill>
                            <a:srgbClr val="006600"/>
                          </a:solidFill>
                        </a:rPr>
                        <a:t>setw</a:t>
                      </a:r>
                      <a:r>
                        <a:rPr lang="en-US" dirty="0">
                          <a:solidFill>
                            <a:srgbClr val="006600"/>
                          </a:solidFill>
                        </a:rPr>
                        <a:t>(5);</a:t>
                      </a:r>
                      <a:endParaRPr lang="en-US" dirty="0"/>
                    </a:p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</a:t>
                      </a:r>
                      <a:r>
                        <a:rPr lang="en-US" sz="1800" dirty="0"/>
                        <a:t>1234567</a:t>
                      </a:r>
                      <a:r>
                        <a:rPr lang="en-US" dirty="0"/>
                        <a:t> &lt;&lt;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endl</a:t>
                      </a:r>
                      <a:r>
                        <a:rPr lang="en-US" baseline="0" dirty="0"/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Wingdings"/>
                        <a:ea typeface="Wingdings"/>
                        <a:cs typeface="Wingdings"/>
                        <a:sym typeface="Wingdings"/>
                      </a:endParaRPr>
                    </a:p>
                    <a:p>
                      <a:r>
                        <a:rPr lang="en-US" dirty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</a:t>
                      </a:r>
                      <a:r>
                        <a:rPr lang="en-US" baseline="0" dirty="0">
                          <a:latin typeface="Courier New" pitchFamily="49" charset="0"/>
                          <a:cs typeface="Courier New" pitchFamily="49" charset="0"/>
                        </a:rPr>
                        <a:t>123</a:t>
                      </a:r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  </a:t>
                      </a:r>
                    </a:p>
                    <a:p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123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urier New" pitchFamily="49" charset="0"/>
                          <a:cs typeface="Courier New" pitchFamily="49" charset="0"/>
                        </a:rPr>
                        <a:t>1234567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Curved Connector 6"/>
          <p:cNvCxnSpPr/>
          <p:nvPr/>
        </p:nvCxnSpPr>
        <p:spPr>
          <a:xfrm rot="16200000" flipH="1">
            <a:off x="6134100" y="3162300"/>
            <a:ext cx="1676400" cy="838200"/>
          </a:xfrm>
          <a:prstGeom prst="curvedConnector3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urved Connector 7"/>
          <p:cNvCxnSpPr/>
          <p:nvPr/>
        </p:nvCxnSpPr>
        <p:spPr>
          <a:xfrm>
            <a:off x="4572000" y="2971800"/>
            <a:ext cx="2667000" cy="1905000"/>
          </a:xfrm>
          <a:prstGeom prst="curvedConnector3">
            <a:avLst>
              <a:gd name="adj1" fmla="val 71786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 rot="5400000">
            <a:off x="6667500" y="4305300"/>
            <a:ext cx="2286000" cy="228600"/>
          </a:xfrm>
          <a:prstGeom prst="curvedConnector3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35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cout</a:t>
            </a:r>
            <a:r>
              <a:rPr lang="en-US" dirty="0"/>
              <a:t> – Set the </a:t>
            </a:r>
            <a:r>
              <a:rPr lang="en-US" dirty="0">
                <a:solidFill>
                  <a:srgbClr val="FF0000"/>
                </a:solidFill>
              </a:rPr>
              <a:t>format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dirty="0">
                <a:solidFill>
                  <a:srgbClr val="FF0000"/>
                </a:solidFill>
              </a:rPr>
              <a:t>precision </a:t>
            </a:r>
            <a:r>
              <a:rPr lang="en-US" dirty="0">
                <a:solidFill>
                  <a:schemeClr val="tx1"/>
                </a:solidFill>
              </a:rPr>
              <a:t>of </a:t>
            </a:r>
            <a:r>
              <a:rPr lang="en-US" dirty="0"/>
              <a:t>floating point Output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1828800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Floating-point precision is </a:t>
            </a:r>
            <a:r>
              <a:rPr lang="en-US" sz="2200" dirty="0">
                <a:solidFill>
                  <a:srgbClr val="FF0000"/>
                </a:solidFill>
              </a:rPr>
              <a:t>six</a:t>
            </a:r>
            <a:r>
              <a:rPr lang="en-US" sz="2200" dirty="0"/>
              <a:t> by default, i.e. </a:t>
            </a:r>
            <a:r>
              <a:rPr lang="en-US" sz="2200" dirty="0">
                <a:solidFill>
                  <a:srgbClr val="FF0000"/>
                </a:solidFill>
              </a:rPr>
              <a:t>5 decimal points</a:t>
            </a:r>
          </a:p>
          <a:p>
            <a:r>
              <a:rPr lang="en-US" sz="2200" dirty="0"/>
              <a:t>Use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b="1" dirty="0">
                <a:solidFill>
                  <a:srgbClr val="7030A0"/>
                </a:solidFill>
              </a:rPr>
              <a:t>fixed</a:t>
            </a:r>
            <a:r>
              <a:rPr lang="en-US" sz="2200" dirty="0">
                <a:solidFill>
                  <a:srgbClr val="7030A0"/>
                </a:solidFill>
              </a:rPr>
              <a:t>, </a:t>
            </a:r>
            <a:r>
              <a:rPr lang="en-US" sz="2200" b="1" dirty="0">
                <a:solidFill>
                  <a:srgbClr val="7030A0"/>
                </a:solidFill>
              </a:rPr>
              <a:t>scientific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/>
              <a:t>and </a:t>
            </a:r>
            <a:r>
              <a:rPr lang="en-US" sz="2200" b="1" dirty="0" err="1">
                <a:solidFill>
                  <a:srgbClr val="00B050"/>
                </a:solidFill>
              </a:rPr>
              <a:t>setprecision</a:t>
            </a:r>
            <a:r>
              <a:rPr lang="en-US" sz="2200" dirty="0">
                <a:solidFill>
                  <a:srgbClr val="00B050"/>
                </a:solidFill>
              </a:rPr>
              <a:t> </a:t>
            </a:r>
            <a:r>
              <a:rPr lang="en-US" sz="2200" dirty="0"/>
              <a:t>manipulators to change the </a:t>
            </a:r>
            <a:r>
              <a:rPr lang="en-US" sz="2200" b="1" dirty="0">
                <a:solidFill>
                  <a:srgbClr val="7030A0"/>
                </a:solidFill>
              </a:rPr>
              <a:t>printing format </a:t>
            </a:r>
            <a:r>
              <a:rPr lang="en-US" sz="2200" dirty="0"/>
              <a:t>and </a:t>
            </a:r>
            <a:r>
              <a:rPr lang="en-US" sz="2200" b="1" dirty="0">
                <a:solidFill>
                  <a:srgbClr val="00B050"/>
                </a:solidFill>
              </a:rPr>
              <a:t>precision value</a:t>
            </a:r>
            <a:r>
              <a:rPr lang="en-US" sz="2200" dirty="0"/>
              <a:t>.</a:t>
            </a:r>
          </a:p>
          <a:p>
            <a:r>
              <a:rPr lang="en-US" sz="2200" dirty="0"/>
              <a:t>Must </a:t>
            </a:r>
            <a:r>
              <a:rPr lang="en-US" sz="2200" dirty="0">
                <a:solidFill>
                  <a:srgbClr val="FF0000"/>
                </a:solidFill>
              </a:rPr>
              <a:t>#include &lt;</a:t>
            </a:r>
            <a:r>
              <a:rPr lang="en-US" sz="2200" dirty="0" err="1">
                <a:solidFill>
                  <a:srgbClr val="FF0000"/>
                </a:solidFill>
              </a:rPr>
              <a:t>iomanip</a:t>
            </a:r>
            <a:r>
              <a:rPr lang="en-US" sz="2200" dirty="0">
                <a:solidFill>
                  <a:srgbClr val="FF0000"/>
                </a:solidFill>
              </a:rPr>
              <a:t>&gt;</a:t>
            </a:r>
            <a:endParaRPr lang="en-US" sz="2200" dirty="0"/>
          </a:p>
          <a:p>
            <a:r>
              <a:rPr lang="en-US" sz="2200" dirty="0"/>
              <a:t>Effect is </a:t>
            </a:r>
            <a:r>
              <a:rPr lang="en-US" sz="2200" b="1" dirty="0"/>
              <a:t>permanent</a:t>
            </a:r>
            <a:endParaRPr lang="en-US" b="1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231332"/>
              </p:ext>
            </p:extLst>
          </p:nvPr>
        </p:nvGraphicFramePr>
        <p:xfrm>
          <a:off x="914400" y="4267200"/>
          <a:ext cx="76200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r>
                        <a:rPr lang="en-US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 1.34 &lt;&lt; </a:t>
                      </a:r>
                      <a:r>
                        <a:rPr lang="en-US" dirty="0" err="1"/>
                        <a:t>endl</a:t>
                      </a:r>
                      <a:r>
                        <a:rPr lang="en-US" dirty="0"/>
                        <a:t>;</a:t>
                      </a:r>
                    </a:p>
                    <a:p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cout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&lt;&lt; 1.340 &lt;&lt; </a:t>
                      </a:r>
                      <a:r>
                        <a:rPr lang="en-US" baseline="0" dirty="0" err="1">
                          <a:solidFill>
                            <a:srgbClr val="000000"/>
                          </a:solidFill>
                        </a:rPr>
                        <a:t>endl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;</a:t>
                      </a:r>
                    </a:p>
                    <a:p>
                      <a:r>
                        <a:rPr kumimoji="0"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&lt;&lt; 1.3401234 &lt;&lt; </a:t>
                      </a:r>
                      <a:r>
                        <a:rPr kumimoji="0"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endl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  <a:p>
                      <a:r>
                        <a:rPr kumimoji="0"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&lt;&lt; 0.0000000134 &lt;&lt; </a:t>
                      </a:r>
                      <a:r>
                        <a:rPr kumimoji="0"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endl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kumimoji="0" 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latin typeface="Courier New" pitchFamily="49" charset="0"/>
                          <a:cs typeface="Courier New" pitchFamily="49" charset="0"/>
                        </a:rPr>
                        <a:t>1.34</a:t>
                      </a:r>
                    </a:p>
                    <a:p>
                      <a:r>
                        <a:rPr lang="en-US" baseline="0" dirty="0">
                          <a:latin typeface="Courier New" pitchFamily="49" charset="0"/>
                          <a:cs typeface="Courier New" pitchFamily="49" charset="0"/>
                        </a:rPr>
                        <a:t>1.34</a:t>
                      </a:r>
                    </a:p>
                    <a:p>
                      <a:r>
                        <a:rPr lang="en-US" baseline="0" dirty="0">
                          <a:latin typeface="Courier New" pitchFamily="49" charset="0"/>
                          <a:cs typeface="Courier New" pitchFamily="49" charset="0"/>
                        </a:rPr>
                        <a:t>1.34012</a:t>
                      </a:r>
                    </a:p>
                    <a:p>
                      <a:r>
                        <a:rPr lang="en-US" baseline="0" dirty="0">
                          <a:latin typeface="Courier New" pitchFamily="49" charset="0"/>
                          <a:cs typeface="Courier New" pitchFamily="49" charset="0"/>
                        </a:rPr>
                        <a:t>1.34e-008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81400" y="3733800"/>
            <a:ext cx="21082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Calibri"/>
                <a:cs typeface="Calibri"/>
              </a:rPr>
              <a:t>Default behavior</a:t>
            </a:r>
          </a:p>
        </p:txBody>
      </p:sp>
    </p:spTree>
    <p:extLst>
      <p:ext uri="{BB962C8B-B14F-4D97-AF65-F5344CB8AC3E}">
        <p14:creationId xmlns:p14="http://schemas.microsoft.com/office/powerpoint/2010/main" val="141557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fixed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scientific</a:t>
            </a:r>
            <a:r>
              <a:rPr lang="en-US" dirty="0"/>
              <a:t> manipulators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24</a:t>
            </a:fld>
            <a:endParaRPr lang="en-US" altLang="zh-TW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524000"/>
            <a:ext cx="7772400" cy="144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cout</a:t>
            </a:r>
            <a:r>
              <a:rPr lang="en-US" dirty="0"/>
              <a:t>&lt;&lt;</a:t>
            </a:r>
            <a:r>
              <a:rPr lang="en-US" b="1" dirty="0">
                <a:solidFill>
                  <a:srgbClr val="7030A0"/>
                </a:solidFill>
              </a:rPr>
              <a:t>fixed</a:t>
            </a:r>
            <a:r>
              <a:rPr lang="en-US" dirty="0"/>
              <a:t>: always uses the fixed point notation (</a:t>
            </a:r>
            <a:r>
              <a:rPr lang="en-US" b="1" dirty="0">
                <a:solidFill>
                  <a:srgbClr val="FF0000"/>
                </a:solidFill>
              </a:rPr>
              <a:t>6</a:t>
            </a:r>
            <a:r>
              <a:rPr lang="en-US" dirty="0"/>
              <a:t> significant digits </a:t>
            </a:r>
            <a:r>
              <a:rPr lang="en-US" b="1" dirty="0"/>
              <a:t>after the decimal point</a:t>
            </a:r>
            <a:r>
              <a:rPr lang="en-US" dirty="0"/>
              <a:t>) </a:t>
            </a:r>
          </a:p>
          <a:p>
            <a:r>
              <a:rPr lang="en-US" dirty="0" err="1"/>
              <a:t>cout</a:t>
            </a:r>
            <a:r>
              <a:rPr lang="en-US" dirty="0"/>
              <a:t>&lt;&lt; </a:t>
            </a:r>
            <a:r>
              <a:rPr lang="en-US" b="1" dirty="0">
                <a:solidFill>
                  <a:srgbClr val="7030A0"/>
                </a:solidFill>
              </a:rPr>
              <a:t>scientific</a:t>
            </a:r>
            <a:r>
              <a:rPr lang="en-US" dirty="0"/>
              <a:t>: always uses the scientific notation</a:t>
            </a:r>
          </a:p>
          <a:p>
            <a:r>
              <a:rPr lang="en-US" dirty="0"/>
              <a:t>They change the meaning of precision (see the example)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89450"/>
              </p:ext>
            </p:extLst>
          </p:nvPr>
        </p:nvGraphicFramePr>
        <p:xfrm>
          <a:off x="838200" y="2971800"/>
          <a:ext cx="7620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594">
                <a:tc>
                  <a:txBody>
                    <a:bodyPr/>
                    <a:lstStyle/>
                    <a:p>
                      <a:r>
                        <a:rPr lang="en-US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2006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cout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&lt;&lt; </a:t>
                      </a:r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fixed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cout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&lt;&lt; 1.34 &lt;&lt;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endl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cout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&lt;&lt; 1.340 &lt;&lt; </a:t>
                      </a:r>
                      <a:r>
                        <a:rPr lang="en-US" baseline="0" dirty="0" err="1">
                          <a:solidFill>
                            <a:schemeClr val="tx1"/>
                          </a:solidFill>
                        </a:rPr>
                        <a:t>endl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;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0" 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&lt;&lt; 0.0000000134 &lt;&lt; </a:t>
                      </a:r>
                      <a:r>
                        <a:rPr kumimoji="0" lang="en-US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endl</a:t>
                      </a:r>
                      <a:r>
                        <a:rPr kumimoji="0" 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aseline="0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en-US" baseline="0" dirty="0">
                          <a:latin typeface="Courier New" pitchFamily="49" charset="0"/>
                          <a:cs typeface="Courier New" pitchFamily="49" charset="0"/>
                        </a:rPr>
                        <a:t>1.340000</a:t>
                      </a:r>
                    </a:p>
                    <a:p>
                      <a:r>
                        <a:rPr lang="en-US" baseline="0" dirty="0">
                          <a:latin typeface="Courier New" pitchFamily="49" charset="0"/>
                          <a:cs typeface="Courier New" pitchFamily="49" charset="0"/>
                        </a:rPr>
                        <a:t>1.340000</a:t>
                      </a:r>
                    </a:p>
                    <a:p>
                      <a:r>
                        <a:rPr lang="en-US" baseline="0" dirty="0">
                          <a:latin typeface="Courier New" pitchFamily="49" charset="0"/>
                          <a:cs typeface="Courier New" pitchFamily="49" charset="0"/>
                        </a:rPr>
                        <a:t>0.000000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491113"/>
              </p:ext>
            </p:extLst>
          </p:nvPr>
        </p:nvGraphicFramePr>
        <p:xfrm>
          <a:off x="838200" y="4876800"/>
          <a:ext cx="7620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60566"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cout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&lt;&lt; </a:t>
                      </a:r>
                      <a:r>
                        <a:rPr lang="en-US" b="1" dirty="0">
                          <a:solidFill>
                            <a:srgbClr val="7030A0"/>
                          </a:solidFill>
                        </a:rPr>
                        <a:t>scientific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cout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 &lt;&lt; 1.34 &lt;&lt; </a:t>
                      </a:r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endl</a:t>
                      </a: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cout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</a:rPr>
                        <a:t> &lt;&lt; 1.340 &lt;&lt; </a:t>
                      </a:r>
                      <a:r>
                        <a:rPr lang="en-US" b="0" baseline="0" dirty="0" err="1">
                          <a:solidFill>
                            <a:schemeClr val="tx1"/>
                          </a:solidFill>
                        </a:rPr>
                        <a:t>endl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</a:rPr>
                        <a:t>;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kumimoji="0"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&lt;&lt; 0.00000001234567</a:t>
                      </a:r>
                      <a:r>
                        <a:rPr kumimoji="0" lang="en-US" sz="1800" b="0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&lt;&lt; </a:t>
                      </a:r>
                      <a:r>
                        <a:rPr kumimoji="0"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endl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&lt;&lt; 0.00000001234567</a:t>
                      </a:r>
                      <a:r>
                        <a:rPr kumimoji="0" lang="en-US" sz="1800" b="0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&lt;&lt; </a:t>
                      </a:r>
                      <a:r>
                        <a:rPr kumimoji="0"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endl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b="0" baseline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0" baseline="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1.340000e+00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0" baseline="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1.340000e+00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0" baseline="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1.234567e-08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0" baseline="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1.23456</a:t>
                      </a:r>
                      <a:r>
                        <a:rPr lang="de-DE" b="1" baseline="0" dirty="0">
                          <a:solidFill>
                            <a:srgbClr val="0000FF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8</a:t>
                      </a:r>
                      <a:r>
                        <a:rPr lang="de-DE" b="0" baseline="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e-08</a:t>
                      </a:r>
                      <a:endParaRPr lang="en-US" b="0" baseline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7" name="Curved Connector 6"/>
          <p:cNvCxnSpPr/>
          <p:nvPr/>
        </p:nvCxnSpPr>
        <p:spPr>
          <a:xfrm rot="5400000">
            <a:off x="6175375" y="3127374"/>
            <a:ext cx="1593853" cy="990602"/>
          </a:xfrm>
          <a:prstGeom prst="curvedConnector3">
            <a:avLst>
              <a:gd name="adj1" fmla="val 100199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urved Connector 9"/>
          <p:cNvCxnSpPr/>
          <p:nvPr/>
        </p:nvCxnSpPr>
        <p:spPr>
          <a:xfrm rot="16200000" flipH="1">
            <a:off x="3044825" y="3590925"/>
            <a:ext cx="3048000" cy="1517650"/>
          </a:xfrm>
          <a:prstGeom prst="curvedConnector3">
            <a:avLst>
              <a:gd name="adj1" fmla="val 99688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7500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50"/>
                </a:solidFill>
              </a:rPr>
              <a:t>setprecision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dirty="0"/>
              <a:t>manipulator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25</a:t>
            </a:fld>
            <a:endParaRPr lang="en-US" altLang="zh-TW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1828800"/>
          </a:xfrm>
        </p:spPr>
        <p:txBody>
          <a:bodyPr/>
          <a:lstStyle/>
          <a:p>
            <a:r>
              <a:rPr lang="en-US" dirty="0"/>
              <a:t>Normally, </a:t>
            </a:r>
            <a:r>
              <a:rPr lang="en-US" b="1" dirty="0" err="1">
                <a:solidFill>
                  <a:srgbClr val="00B050"/>
                </a:solidFill>
              </a:rPr>
              <a:t>setprecision</a:t>
            </a:r>
            <a:r>
              <a:rPr lang="en-US" b="1" dirty="0">
                <a:solidFill>
                  <a:srgbClr val="00B050"/>
                </a:solidFill>
              </a:rPr>
              <a:t>(</a:t>
            </a:r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b="1" dirty="0">
                <a:solidFill>
                  <a:srgbClr val="00B050"/>
                </a:solidFill>
              </a:rPr>
              <a:t>)</a:t>
            </a:r>
            <a:r>
              <a:rPr lang="en-US" dirty="0"/>
              <a:t> means output </a:t>
            </a:r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dirty="0"/>
              <a:t> significant digits</a:t>
            </a:r>
          </a:p>
          <a:p>
            <a:r>
              <a:rPr lang="en-US" dirty="0"/>
              <a:t>But with “</a:t>
            </a:r>
            <a:r>
              <a:rPr lang="en-US" b="1" dirty="0">
                <a:solidFill>
                  <a:srgbClr val="7030A0"/>
                </a:solidFill>
              </a:rPr>
              <a:t>fixed</a:t>
            </a:r>
            <a:r>
              <a:rPr lang="en-US" dirty="0"/>
              <a:t>” or “</a:t>
            </a:r>
            <a:r>
              <a:rPr lang="en-US" b="1" dirty="0">
                <a:solidFill>
                  <a:srgbClr val="7030A0"/>
                </a:solidFill>
              </a:rPr>
              <a:t>scientific</a:t>
            </a:r>
            <a:r>
              <a:rPr lang="en-US" dirty="0"/>
              <a:t>”, </a:t>
            </a:r>
            <a:r>
              <a:rPr lang="en-US" b="1" dirty="0" err="1">
                <a:solidFill>
                  <a:srgbClr val="00B050"/>
                </a:solidFill>
              </a:rPr>
              <a:t>setprecision</a:t>
            </a:r>
            <a:r>
              <a:rPr lang="en-US" b="1" dirty="0">
                <a:solidFill>
                  <a:srgbClr val="00B050"/>
                </a:solidFill>
              </a:rPr>
              <a:t>(</a:t>
            </a:r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b="1" dirty="0">
                <a:solidFill>
                  <a:srgbClr val="00B050"/>
                </a:solidFill>
              </a:rPr>
              <a:t>)</a:t>
            </a:r>
            <a:r>
              <a:rPr lang="en-US" dirty="0"/>
              <a:t> means output </a:t>
            </a:r>
            <a:r>
              <a:rPr lang="en-US" b="1" dirty="0">
                <a:solidFill>
                  <a:srgbClr val="FF0000"/>
                </a:solidFill>
              </a:rPr>
              <a:t>n</a:t>
            </a:r>
            <a:r>
              <a:rPr lang="en-US" dirty="0"/>
              <a:t> significant digits </a:t>
            </a:r>
            <a:r>
              <a:rPr lang="en-US" b="1" dirty="0"/>
              <a:t>after the decimal point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146586"/>
              </p:ext>
            </p:extLst>
          </p:nvPr>
        </p:nvGraphicFramePr>
        <p:xfrm>
          <a:off x="914400" y="3581400"/>
          <a:ext cx="7620000" cy="1133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704">
                <a:tc>
                  <a:txBody>
                    <a:bodyPr/>
                    <a:lstStyle/>
                    <a:p>
                      <a:r>
                        <a:rPr lang="en-US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r>
                        <a:rPr lang="en-US" dirty="0" err="1"/>
                        <a:t>cout</a:t>
                      </a:r>
                      <a:r>
                        <a:rPr lang="en-US" dirty="0"/>
                        <a:t> &lt;&lt; </a:t>
                      </a:r>
                      <a:r>
                        <a:rPr lang="en-US" b="1" dirty="0" err="1">
                          <a:solidFill>
                            <a:srgbClr val="00B050"/>
                          </a:solidFill>
                        </a:rPr>
                        <a:t>setprecision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(2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)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kumimoji="0"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&lt;&lt; 1.34 &lt;&lt;</a:t>
                      </a:r>
                      <a:r>
                        <a:rPr kumimoji="0"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endl</a:t>
                      </a:r>
                      <a:r>
                        <a:rPr kumimoji="0"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aseline="0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en-US" baseline="0" dirty="0">
                          <a:latin typeface="Courier New" pitchFamily="49" charset="0"/>
                          <a:cs typeface="Courier New" pitchFamily="49" charset="0"/>
                        </a:rPr>
                        <a:t>1.3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329012"/>
              </p:ext>
            </p:extLst>
          </p:nvPr>
        </p:nvGraphicFramePr>
        <p:xfrm>
          <a:off x="914400" y="5334000"/>
          <a:ext cx="76200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0600">
                <a:tc>
                  <a:txBody>
                    <a:bodyPr/>
                    <a:lstStyle/>
                    <a:p>
                      <a:r>
                        <a:rPr kumimoji="0"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&lt;&lt;</a:t>
                      </a:r>
                      <a:r>
                        <a:rPr kumimoji="0" lang="en-US" sz="18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fixed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&lt;&lt; 1.34 &lt;&lt; </a:t>
                      </a:r>
                      <a:r>
                        <a:rPr kumimoji="0"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endl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&lt;&lt; 0.0000000134 &lt;&lt; </a:t>
                      </a:r>
                      <a:r>
                        <a:rPr kumimoji="0"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endl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&lt;&lt; </a:t>
                      </a:r>
                      <a:r>
                        <a:rPr kumimoji="0" lang="en-US" sz="1800" b="1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scientific</a:t>
                      </a:r>
                      <a:r>
                        <a:rPr kumimoji="0" lang="en-US" sz="1800" b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&lt;&lt; 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0.0005 &lt;&lt; </a:t>
                      </a:r>
                      <a:r>
                        <a:rPr kumimoji="0" lang="en-US" sz="1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endl</a:t>
                      </a:r>
                      <a:r>
                        <a:rPr kumimoji="0"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baseline="0" dirty="0">
                        <a:solidFill>
                          <a:schemeClr val="tx1"/>
                        </a:solidFill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1.34</a:t>
                      </a:r>
                    </a:p>
                    <a:p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0.00</a:t>
                      </a:r>
                    </a:p>
                    <a:p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5.00e-004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30787"/>
              </p:ext>
            </p:extLst>
          </p:nvPr>
        </p:nvGraphicFramePr>
        <p:xfrm>
          <a:off x="914400" y="4800600"/>
          <a:ext cx="76200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kumimoji="0" lang="en-US" sz="18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cout</a:t>
                      </a:r>
                      <a:r>
                        <a:rPr kumimoji="0"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&lt;&lt; 0.0000000134 &lt;&lt; </a:t>
                      </a:r>
                      <a:r>
                        <a:rPr kumimoji="0" lang="en-US" sz="1800" b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endl</a:t>
                      </a:r>
                      <a:r>
                        <a:rPr kumimoji="0"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kumimoji="0"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ourier New" pitchFamily="49" charset="0"/>
                          <a:cs typeface="Courier New" pitchFamily="49" charset="0"/>
                        </a:rPr>
                        <a:t>1.3e-008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541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00B050"/>
                </a:solidFill>
              </a:rPr>
              <a:t>cout</a:t>
            </a:r>
            <a:r>
              <a:rPr lang="en-US" b="1" dirty="0">
                <a:solidFill>
                  <a:srgbClr val="00B050"/>
                </a:solidFill>
              </a:rPr>
              <a:t> – </a:t>
            </a:r>
            <a:r>
              <a:rPr lang="en-US" dirty="0"/>
              <a:t>Other Manipulator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26</a:t>
            </a:fld>
            <a:endParaRPr lang="en-US" altLang="zh-TW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92150" y="1676400"/>
          <a:ext cx="7772400" cy="4229101"/>
        </p:xfrm>
        <a:graphic>
          <a:graphicData uri="http://schemas.openxmlformats.org/drawingml/2006/table">
            <a:tbl>
              <a:tblPr/>
              <a:tblGrid>
                <a:gridCol w="1811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6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300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Manipulators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Example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Output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675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fill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cout &lt;&lt; 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setfill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(‘*’);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cout &lt;&lt; setw(10);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cout &lt;&lt; 5.6  &lt;&lt; endl;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cout &lt;&lt; setw(10);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cout &lt;&lt;57.68 &lt;&lt; endl;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MS PGothic" panose="020B0600070205080204" pitchFamily="34" charset="-128"/>
                        </a:rPr>
                        <a:t>*******5.6  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MS PGothic" panose="020B0600070205080204" pitchFamily="34" charset="-128"/>
                        </a:rPr>
                        <a:t>*****57.68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8563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radix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cout &lt;&lt; 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oct 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&lt;&lt; 11 &lt;&lt; endl; // octal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cout &lt;&lt; 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hex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 &lt;&lt; 11 &lt;&lt; endl; // hexidecimal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cout &lt;&lt; 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dec </a:t>
                      </a: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&lt;&lt; 11 &lt;&lt; endl;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MS PGothic" panose="020B0600070205080204" pitchFamily="34" charset="-128"/>
                        </a:rPr>
                        <a:t>13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MS PGothic" panose="020B0600070205080204" pitchFamily="34" charset="-128"/>
                        </a:rPr>
                        <a:t>b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MS PGothic" panose="020B0600070205080204" pitchFamily="34" charset="-128"/>
                        </a:rPr>
                        <a:t>11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MS PGothic" panose="020B0600070205080204" pitchFamily="34" charset="-128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8563"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alignment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cout &lt;&lt; setiosflags(ios::left);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cout &lt;&lt; setw(10);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MS PGothic" panose="020B0600070205080204" pitchFamily="34" charset="-128"/>
                        </a:rPr>
                        <a:t>cout &lt;&lt; 5.6 &lt;&lt;endl;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PGothic" panose="020B0600070205080204" pitchFamily="34" charset="-128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algn="l" rtl="0" eaLnBrk="1" latinLnBrk="0" hangingPunct="1">
                        <a:spcBef>
                          <a:spcPct val="20000"/>
                        </a:spcBef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algn="l" defTabSz="4572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kumimoji="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MS PGothic" panose="020B0600070205080204" pitchFamily="34" charset="-128"/>
                        </a:rPr>
                        <a:t>5.6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424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cin</a:t>
            </a:r>
            <a:r>
              <a:rPr lang="en-US" dirty="0"/>
              <a:t>: Input Operator (&gt;&gt;)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/>
              <a:t>Preprogrammed for </a:t>
            </a:r>
            <a:r>
              <a:rPr lang="en-US" b="1" dirty="0"/>
              <a:t>all</a:t>
            </a:r>
            <a:r>
              <a:rPr lang="en-US" dirty="0"/>
              <a:t> standard C++ </a:t>
            </a:r>
            <a:r>
              <a:rPr lang="en-US" b="1" dirty="0"/>
              <a:t>data types</a:t>
            </a:r>
          </a:p>
          <a:p>
            <a:r>
              <a:rPr lang="en-US" sz="2400" dirty="0"/>
              <a:t>Get </a:t>
            </a:r>
            <a:r>
              <a:rPr lang="en-US" sz="2400" b="1" dirty="0"/>
              <a:t>bytes</a:t>
            </a:r>
            <a:r>
              <a:rPr lang="en-US" sz="2400" dirty="0"/>
              <a:t> from an input stream object</a:t>
            </a:r>
          </a:p>
          <a:p>
            <a:r>
              <a:rPr lang="en-US" sz="2400" dirty="0"/>
              <a:t>Depend on </a:t>
            </a:r>
            <a:r>
              <a:rPr lang="en-US" sz="2400" dirty="0">
                <a:solidFill>
                  <a:srgbClr val="FF0000"/>
                </a:solidFill>
              </a:rPr>
              <a:t>white space </a:t>
            </a:r>
            <a:r>
              <a:rPr lang="en-US" sz="2400" dirty="0"/>
              <a:t>to separate incoming data values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8454553"/>
              </p:ext>
            </p:extLst>
          </p:nvPr>
        </p:nvGraphicFramePr>
        <p:xfrm>
          <a:off x="1524000" y="3505200"/>
          <a:ext cx="5365750" cy="296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546" name="Visio" r:id="rId4" imgW="5365075" imgH="2964681" progId="Visio.Drawing.11">
                  <p:embed/>
                </p:oleObj>
              </mc:Choice>
              <mc:Fallback>
                <p:oleObj name="Visio" r:id="rId4" imgW="5365075" imgH="2964681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0" y="3505200"/>
                        <a:ext cx="5365750" cy="296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4648201" y="5410200"/>
            <a:ext cx="1371599" cy="762000"/>
          </a:xfrm>
          <a:prstGeom prst="roundRect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4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455606"/>
              </p:ext>
            </p:extLst>
          </p:nvPr>
        </p:nvGraphicFramePr>
        <p:xfrm>
          <a:off x="914400" y="4800600"/>
          <a:ext cx="7772401" cy="776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8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0264">
                <a:tc gridSpan="6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cin</a:t>
                      </a:r>
                      <a:r>
                        <a:rPr lang="en-US" dirty="0"/>
                        <a:t> &gt;&gt; x &gt;&gt;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Hello 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8543800"/>
              </p:ext>
            </p:extLst>
          </p:nvPr>
        </p:nvGraphicFramePr>
        <p:xfrm>
          <a:off x="914400" y="3733800"/>
          <a:ext cx="7772401" cy="1466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8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6205">
                <a:tc gridSpan="6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798">
                <a:tc>
                  <a:txBody>
                    <a:bodyPr/>
                    <a:lstStyle/>
                    <a:p>
                      <a:r>
                        <a:rPr lang="en-US" dirty="0"/>
                        <a:t>String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char</a:t>
                      </a:r>
                      <a:r>
                        <a:rPr lang="en-US" baseline="0" dirty="0"/>
                        <a:t> x[20];</a:t>
                      </a:r>
                    </a:p>
                    <a:p>
                      <a:r>
                        <a:rPr lang="en-US" baseline="0" dirty="0"/>
                        <a:t>char y[20];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cin</a:t>
                      </a:r>
                      <a:r>
                        <a:rPr lang="en-US" dirty="0"/>
                        <a:t> </a:t>
                      </a:r>
                      <a:r>
                        <a:rPr lang="en-US" baseline="0" dirty="0"/>
                        <a:t>&gt;&gt; x</a:t>
                      </a:r>
                      <a:r>
                        <a:rPr lang="en-US" dirty="0"/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6487430"/>
              </p:ext>
            </p:extLst>
          </p:nvPr>
        </p:nvGraphicFramePr>
        <p:xfrm>
          <a:off x="914400" y="3287208"/>
          <a:ext cx="7772401" cy="1269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8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9472">
                <a:tc gridSpan="6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45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cin</a:t>
                      </a:r>
                      <a:r>
                        <a:rPr lang="en-US" dirty="0"/>
                        <a:t> &gt;&gt; x &gt;&gt;</a:t>
                      </a:r>
                      <a:r>
                        <a:rPr lang="en-US" baseline="0" dirty="0"/>
                        <a:t> y;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dirty="0"/>
                        <a:t>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dirty="0" err="1"/>
                        <a:t>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1937193"/>
              </p:ext>
            </p:extLst>
          </p:nvPr>
        </p:nvGraphicFramePr>
        <p:xfrm>
          <a:off x="914400" y="3048000"/>
          <a:ext cx="7772401" cy="865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8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0008">
                <a:tc gridSpan="6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482">
                <a:tc>
                  <a:txBody>
                    <a:bodyPr/>
                    <a:lstStyle/>
                    <a:p>
                      <a:r>
                        <a:rPr lang="en-US" dirty="0"/>
                        <a:t>Character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char </a:t>
                      </a:r>
                      <a:r>
                        <a:rPr lang="en-US" dirty="0" err="1"/>
                        <a:t>x,y</a:t>
                      </a:r>
                      <a:r>
                        <a:rPr lang="en-US" dirty="0"/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cin</a:t>
                      </a:r>
                      <a:r>
                        <a:rPr lang="en-US" dirty="0"/>
                        <a:t> </a:t>
                      </a:r>
                      <a:r>
                        <a:rPr lang="en-US" baseline="0" dirty="0"/>
                        <a:t>&gt;&gt; x</a:t>
                      </a:r>
                      <a:r>
                        <a:rPr lang="en-US" dirty="0"/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Both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8281053"/>
              </p:ext>
            </p:extLst>
          </p:nvPr>
        </p:nvGraphicFramePr>
        <p:xfrm>
          <a:off x="914400" y="2799080"/>
          <a:ext cx="777240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8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gridSpan="6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float </a:t>
                      </a:r>
                      <a:r>
                        <a:rPr lang="en-US" dirty="0" err="1"/>
                        <a:t>x,y</a:t>
                      </a:r>
                      <a:r>
                        <a:rPr lang="en-US" dirty="0"/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cin</a:t>
                      </a:r>
                      <a:r>
                        <a:rPr lang="en-US" dirty="0"/>
                        <a:t> </a:t>
                      </a:r>
                      <a:r>
                        <a:rPr lang="en-US" baseline="0" dirty="0"/>
                        <a:t>&gt;&gt; x</a:t>
                      </a:r>
                      <a:r>
                        <a:rPr lang="en-US" dirty="0"/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Operator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6310389"/>
              </p:ext>
            </p:extLst>
          </p:nvPr>
        </p:nvGraphicFramePr>
        <p:xfrm>
          <a:off x="914400" y="1676400"/>
          <a:ext cx="777240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8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/>
                        <a:t>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int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x,y</a:t>
                      </a:r>
                      <a:r>
                        <a:rPr lang="en-US" dirty="0"/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cin</a:t>
                      </a:r>
                      <a:r>
                        <a:rPr lang="en-US" dirty="0"/>
                        <a:t> </a:t>
                      </a:r>
                      <a:r>
                        <a:rPr lang="en-US" baseline="0" dirty="0"/>
                        <a:t>&gt;&gt; x</a:t>
                      </a:r>
                      <a:r>
                        <a:rPr lang="en-US" dirty="0"/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5039899"/>
              </p:ext>
            </p:extLst>
          </p:nvPr>
        </p:nvGraphicFramePr>
        <p:xfrm>
          <a:off x="914400" y="2514600"/>
          <a:ext cx="7772401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89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9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9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tx1"/>
                          </a:solidFill>
                        </a:rPr>
                        <a:t>cin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</a:rPr>
                        <a:t> &gt;&gt; x &gt;&gt; y;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5 3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59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29F99CA-F4C1-4710-B804-F30955357142}" type="slidenum">
              <a:rPr lang="zh-TW" altLang="en-US" smtClean="0">
                <a:ea typeface="新細明體" charset="-120"/>
              </a:rPr>
              <a:pPr/>
              <a:t>29</a:t>
            </a:fld>
            <a:endParaRPr lang="en-US" altLang="zh-TW">
              <a:ea typeface="新細明體" charset="-120"/>
            </a:endParaRP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Programming styles</a:t>
            </a:r>
            <a:endParaRPr lang="en-GB"/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600" dirty="0">
                <a:latin typeface="Arial" charset="0"/>
                <a:ea typeface="新細明體" charset="-120"/>
              </a:rPr>
              <a:t>Programmers should write code that is understandable to other people as well</a:t>
            </a:r>
          </a:p>
          <a:p>
            <a:pPr eaLnBrk="1" hangingPunct="1"/>
            <a:r>
              <a:rPr lang="en-US" altLang="zh-TW" sz="2600" dirty="0">
                <a:solidFill>
                  <a:srgbClr val="C00000"/>
                </a:solidFill>
                <a:latin typeface="Arial" charset="0"/>
                <a:ea typeface="新細明體" charset="-120"/>
              </a:rPr>
              <a:t>Meaningful</a:t>
            </a:r>
            <a:r>
              <a:rPr lang="en-US" altLang="zh-TW" sz="2600" dirty="0">
                <a:latin typeface="Arial" charset="0"/>
                <a:ea typeface="新細明體" charset="-120"/>
              </a:rPr>
              <a:t> variable </a:t>
            </a:r>
            <a:r>
              <a:rPr lang="en-US" altLang="zh-TW" sz="2600" dirty="0">
                <a:solidFill>
                  <a:srgbClr val="7030A0"/>
                </a:solidFill>
                <a:latin typeface="Arial" charset="0"/>
                <a:ea typeface="新細明體" charset="-120"/>
              </a:rPr>
              <a:t>names</a:t>
            </a:r>
          </a:p>
          <a:p>
            <a:pPr eaLnBrk="1" hangingPunct="1"/>
            <a:r>
              <a:rPr lang="en-US" altLang="zh-TW" sz="2600" dirty="0">
                <a:latin typeface="Arial" charset="0"/>
                <a:ea typeface="新細明體" charset="-120"/>
              </a:rPr>
              <a:t>Which is more meaningful</a:t>
            </a:r>
          </a:p>
          <a:p>
            <a:pPr lvl="1" eaLnBrk="1" hangingPunct="1"/>
            <a:r>
              <a:rPr lang="en-US" altLang="zh-TW" sz="2200" dirty="0">
                <a:latin typeface="Courier New" panose="02070309020205020404" pitchFamily="49" charset="0"/>
                <a:ea typeface="新細明體" charset="-120"/>
                <a:cs typeface="Courier New" panose="02070309020205020404" pitchFamily="49" charset="0"/>
              </a:rPr>
              <a:t>tax=temp1*temp2;</a:t>
            </a:r>
          </a:p>
          <a:p>
            <a:pPr lvl="1" eaLnBrk="1" hangingPunct="1"/>
            <a:r>
              <a:rPr lang="en-US" altLang="zh-TW" sz="2200" dirty="0">
                <a:latin typeface="Courier New" panose="02070309020205020404" pitchFamily="49" charset="0"/>
                <a:ea typeface="新細明體" charset="-120"/>
                <a:cs typeface="Courier New" panose="02070309020205020404" pitchFamily="49" charset="0"/>
              </a:rPr>
              <a:t>tax=price*</a:t>
            </a:r>
            <a:r>
              <a:rPr lang="en-US" altLang="zh-TW" sz="2200" dirty="0" err="1">
                <a:latin typeface="Courier New" panose="02070309020205020404" pitchFamily="49" charset="0"/>
                <a:ea typeface="新細明體" charset="-120"/>
                <a:cs typeface="Courier New" panose="02070309020205020404" pitchFamily="49" charset="0"/>
              </a:rPr>
              <a:t>tax_rate</a:t>
            </a:r>
            <a:r>
              <a:rPr lang="en-US" altLang="zh-TW" sz="2200" dirty="0">
                <a:latin typeface="Courier New" panose="02070309020205020404" pitchFamily="49" charset="0"/>
                <a:ea typeface="新細明體" charset="-120"/>
                <a:cs typeface="Courier New" panose="02070309020205020404" pitchFamily="49" charset="0"/>
              </a:rPr>
              <a:t>;</a:t>
            </a:r>
          </a:p>
          <a:p>
            <a:pPr eaLnBrk="1" hangingPunct="1"/>
            <a:r>
              <a:rPr lang="en-US" altLang="zh-TW" sz="2600" dirty="0">
                <a:solidFill>
                  <a:srgbClr val="C00000"/>
                </a:solidFill>
                <a:latin typeface="Arial" charset="0"/>
                <a:ea typeface="新細明體" charset="-120"/>
              </a:rPr>
              <a:t>Meaningful</a:t>
            </a:r>
            <a:r>
              <a:rPr lang="en-US" altLang="zh-TW" sz="2600" dirty="0">
                <a:latin typeface="Arial" charset="0"/>
                <a:ea typeface="新細明體" charset="-120"/>
              </a:rPr>
              <a:t> </a:t>
            </a:r>
            <a:r>
              <a:rPr lang="en-US" altLang="zh-TW" dirty="0">
                <a:solidFill>
                  <a:srgbClr val="0070C0"/>
                </a:solidFill>
                <a:latin typeface="Arial" charset="0"/>
                <a:ea typeface="新細明體" charset="-120"/>
              </a:rPr>
              <a:t>c</a:t>
            </a:r>
            <a:r>
              <a:rPr lang="en-US" altLang="zh-TW" sz="2600" dirty="0">
                <a:solidFill>
                  <a:srgbClr val="0070C0"/>
                </a:solidFill>
                <a:latin typeface="Arial" charset="0"/>
                <a:ea typeface="新細明體" charset="-120"/>
              </a:rPr>
              <a:t>omments</a:t>
            </a:r>
          </a:p>
          <a:p>
            <a:pPr lvl="1" eaLnBrk="1" hangingPunct="1"/>
            <a:r>
              <a:rPr lang="en-US" altLang="zh-TW" sz="2200" dirty="0">
                <a:latin typeface="Arial" charset="0"/>
                <a:ea typeface="新細明體" charset="-120"/>
              </a:rPr>
              <a:t>Write comments as you're writing the program</a:t>
            </a:r>
          </a:p>
          <a:p>
            <a:pPr eaLnBrk="1" hangingPunct="1"/>
            <a:r>
              <a:rPr lang="en-US" altLang="zh-TW" sz="2600" dirty="0">
                <a:solidFill>
                  <a:srgbClr val="7030A0"/>
                </a:solidFill>
                <a:latin typeface="Arial" charset="0"/>
                <a:ea typeface="新細明體" charset="-120"/>
              </a:rPr>
              <a:t>Indentations</a:t>
            </a:r>
          </a:p>
          <a:p>
            <a:pPr eaLnBrk="1" hangingPunct="1"/>
            <a:endParaRPr lang="en-GB" sz="2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10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7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7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7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7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7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37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7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Indentation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736D4-7050-4395-8D1D-35C777A2E66B}" type="slidenum">
              <a:rPr lang="zh-TW" altLang="en-US" smtClean="0"/>
              <a:pPr>
                <a:defRPr/>
              </a:pPr>
              <a:t>30</a:t>
            </a:fld>
            <a:endParaRPr lang="en-US" altLang="zh-TW" dirty="0"/>
          </a:p>
        </p:txBody>
      </p:sp>
      <p:sp>
        <p:nvSpPr>
          <p:cNvPr id="5" name="Rectangle 4"/>
          <p:cNvSpPr/>
          <p:nvPr/>
        </p:nvSpPr>
        <p:spPr>
          <a:xfrm>
            <a:off x="5105400" y="1643896"/>
            <a:ext cx="3124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8000"/>
                </a:solidFill>
                <a:latin typeface="Courier New"/>
                <a:cs typeface="Courier New"/>
              </a:rPr>
              <a:t>void main() </a:t>
            </a:r>
            <a:r>
              <a:rPr lang="en-US" sz="2200" b="1" dirty="0">
                <a:solidFill>
                  <a:srgbClr val="FF0000"/>
                </a:solidFill>
                <a:latin typeface="Courier New"/>
                <a:cs typeface="Courier New"/>
              </a:rPr>
              <a:t>{</a:t>
            </a:r>
          </a:p>
          <a:p>
            <a:r>
              <a:rPr lang="en-US" sz="2200" b="1" dirty="0">
                <a:solidFill>
                  <a:srgbClr val="008000"/>
                </a:solidFill>
                <a:latin typeface="Courier New"/>
                <a:cs typeface="Courier New"/>
              </a:rPr>
              <a:t>    </a:t>
            </a:r>
            <a:r>
              <a:rPr lang="en-US" sz="2200" b="1" dirty="0" err="1">
                <a:solidFill>
                  <a:srgbClr val="0000FF"/>
                </a:solidFill>
                <a:latin typeface="Courier New"/>
                <a:cs typeface="Courier New"/>
              </a:rPr>
              <a:t>int</a:t>
            </a:r>
            <a:r>
              <a:rPr lang="en-US" sz="2200" b="1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lang="en-US" sz="2200" b="1" dirty="0">
                <a:solidFill>
                  <a:srgbClr val="008000"/>
                </a:solidFill>
                <a:latin typeface="Courier New"/>
                <a:cs typeface="Courier New"/>
              </a:rPr>
              <a:t>x, y;</a:t>
            </a:r>
          </a:p>
          <a:p>
            <a:r>
              <a:rPr lang="en-US" sz="2200" b="1" dirty="0">
                <a:solidFill>
                  <a:srgbClr val="008000"/>
                </a:solidFill>
                <a:latin typeface="Courier New"/>
                <a:cs typeface="Courier New"/>
              </a:rPr>
              <a:t>    x = y++;</a:t>
            </a:r>
          </a:p>
          <a:p>
            <a:r>
              <a:rPr lang="en-US" sz="2200" b="1" dirty="0">
                <a:solidFill>
                  <a:srgbClr val="FF0000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9200" y="1600200"/>
            <a:ext cx="31242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8000"/>
                </a:solidFill>
                <a:latin typeface="Courier New"/>
                <a:cs typeface="Courier New"/>
              </a:rPr>
              <a:t>void main()</a:t>
            </a:r>
          </a:p>
          <a:p>
            <a:r>
              <a:rPr lang="en-US" sz="2200" b="1" dirty="0">
                <a:solidFill>
                  <a:srgbClr val="FF0000"/>
                </a:solidFill>
                <a:latin typeface="Courier New"/>
                <a:cs typeface="Courier New"/>
              </a:rPr>
              <a:t>{</a:t>
            </a:r>
          </a:p>
          <a:p>
            <a:r>
              <a:rPr lang="en-US" sz="2200" b="1" dirty="0">
                <a:solidFill>
                  <a:srgbClr val="008000"/>
                </a:solidFill>
                <a:latin typeface="Courier New"/>
                <a:cs typeface="Courier New"/>
              </a:rPr>
              <a:t>    </a:t>
            </a:r>
            <a:r>
              <a:rPr lang="en-US" sz="2200" b="1" dirty="0" err="1">
                <a:solidFill>
                  <a:srgbClr val="0000FF"/>
                </a:solidFill>
                <a:latin typeface="Courier New"/>
                <a:cs typeface="Courier New"/>
              </a:rPr>
              <a:t>int</a:t>
            </a:r>
            <a:r>
              <a:rPr lang="en-US" sz="2200" b="1" dirty="0">
                <a:solidFill>
                  <a:srgbClr val="008000"/>
                </a:solidFill>
                <a:latin typeface="Courier New"/>
                <a:cs typeface="Courier New"/>
              </a:rPr>
              <a:t> x, y;</a:t>
            </a:r>
          </a:p>
          <a:p>
            <a:r>
              <a:rPr lang="en-US" sz="2200" b="1" dirty="0">
                <a:solidFill>
                  <a:srgbClr val="008000"/>
                </a:solidFill>
                <a:latin typeface="Courier New"/>
                <a:cs typeface="Courier New"/>
              </a:rPr>
              <a:t>    x = y++;</a:t>
            </a:r>
          </a:p>
          <a:p>
            <a:r>
              <a:rPr lang="en-US" sz="2200" b="1" dirty="0">
                <a:solidFill>
                  <a:srgbClr val="FF0000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1200" y="3505200"/>
            <a:ext cx="52341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Calibri"/>
                <a:cs typeface="Calibri"/>
              </a:rPr>
              <a:t>Both are good. Choose one and stick with 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2895600" y="4343400"/>
            <a:ext cx="3124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8000"/>
                </a:solidFill>
                <a:latin typeface="Courier New"/>
                <a:cs typeface="Courier New"/>
              </a:rPr>
              <a:t>void main()</a:t>
            </a:r>
          </a:p>
          <a:p>
            <a:r>
              <a:rPr lang="en-US" sz="2200" b="1" dirty="0">
                <a:solidFill>
                  <a:srgbClr val="FF0000"/>
                </a:solidFill>
                <a:latin typeface="Courier New"/>
                <a:cs typeface="Courier New"/>
              </a:rPr>
              <a:t>{</a:t>
            </a:r>
          </a:p>
          <a:p>
            <a:r>
              <a:rPr lang="en-US" sz="2200" b="1" dirty="0" err="1">
                <a:solidFill>
                  <a:srgbClr val="0000FF"/>
                </a:solidFill>
                <a:latin typeface="Courier New"/>
                <a:cs typeface="Courier New"/>
              </a:rPr>
              <a:t>int</a:t>
            </a:r>
            <a:r>
              <a:rPr lang="en-US" sz="2200" b="1" dirty="0">
                <a:solidFill>
                  <a:srgbClr val="0000FF"/>
                </a:solidFill>
                <a:latin typeface="Courier New"/>
                <a:cs typeface="Courier New"/>
              </a:rPr>
              <a:t> </a:t>
            </a:r>
            <a:r>
              <a:rPr lang="en-US" sz="2200" b="1" dirty="0">
                <a:solidFill>
                  <a:srgbClr val="008000"/>
                </a:solidFill>
                <a:latin typeface="Courier New"/>
                <a:cs typeface="Courier New"/>
              </a:rPr>
              <a:t>x, y;</a:t>
            </a:r>
          </a:p>
          <a:p>
            <a:r>
              <a:rPr lang="en-US" sz="2200" b="1" dirty="0">
                <a:solidFill>
                  <a:srgbClr val="008000"/>
                </a:solidFill>
                <a:latin typeface="Courier New"/>
                <a:cs typeface="Courier New"/>
              </a:rPr>
              <a:t> x= y++;</a:t>
            </a:r>
            <a:r>
              <a:rPr lang="en-US" sz="2200" b="1" dirty="0">
                <a:solidFill>
                  <a:srgbClr val="FF0000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5400" y="4953000"/>
            <a:ext cx="224029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Calibri"/>
                <a:cs typeface="Calibri"/>
              </a:rPr>
              <a:t>BAD!! Avoid this!!</a:t>
            </a:r>
          </a:p>
        </p:txBody>
      </p:sp>
    </p:spTree>
    <p:extLst>
      <p:ext uri="{BB962C8B-B14F-4D97-AF65-F5344CB8AC3E}">
        <p14:creationId xmlns:p14="http://schemas.microsoft.com/office/powerpoint/2010/main" val="267160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63D4D69-4C51-4F6F-97A0-60B9DCF05D56}" type="slidenum">
              <a:rPr lang="zh-TW" altLang="en-US" smtClean="0">
                <a:ea typeface="新細明體" charset="-120"/>
              </a:rPr>
              <a:pPr/>
              <a:t>31</a:t>
            </a:fld>
            <a:endParaRPr lang="en-US" altLang="zh-TW">
              <a:ea typeface="新細明體" charset="-120"/>
            </a:endParaRP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latin typeface="Arial" charset="0"/>
                <a:ea typeface="新細明體" charset="-120"/>
              </a:rPr>
              <a:t>Use of comments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100" dirty="0">
                <a:solidFill>
                  <a:srgbClr val="C00000"/>
                </a:solidFill>
                <a:latin typeface="Arial" charset="0"/>
                <a:ea typeface="新細明體" charset="-120"/>
              </a:rPr>
              <a:t>Top </a:t>
            </a:r>
            <a:r>
              <a:rPr lang="en-US" altLang="zh-TW" sz="2100" dirty="0">
                <a:latin typeface="Arial" charset="0"/>
                <a:ea typeface="新細明體" charset="-120"/>
              </a:rPr>
              <a:t>of the program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>
                <a:latin typeface="Arial" charset="0"/>
                <a:ea typeface="新細明體" charset="-120"/>
              </a:rPr>
              <a:t>Include information such as the name of organization, programmer’s name, date and purpose of program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000" dirty="0">
              <a:latin typeface="Arial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100" dirty="0">
                <a:latin typeface="Arial" charset="0"/>
                <a:ea typeface="新細明體" charset="-120"/>
              </a:rPr>
              <a:t>What is achieved by the </a:t>
            </a:r>
            <a:r>
              <a:rPr lang="en-US" altLang="zh-TW" sz="2100" dirty="0">
                <a:solidFill>
                  <a:srgbClr val="7030A0"/>
                </a:solidFill>
                <a:latin typeface="Arial" charset="0"/>
                <a:ea typeface="新細明體" charset="-120"/>
              </a:rPr>
              <a:t>function</a:t>
            </a:r>
            <a:r>
              <a:rPr lang="en-US" altLang="zh-TW" sz="2100" dirty="0">
                <a:latin typeface="Arial" charset="0"/>
                <a:ea typeface="新細明體" charset="-120"/>
              </a:rPr>
              <a:t>, the meaning of the arguments and the return value of the function</a:t>
            </a:r>
          </a:p>
          <a:p>
            <a:pPr eaLnBrk="1" hangingPunct="1">
              <a:lnSpc>
                <a:spcPct val="80000"/>
              </a:lnSpc>
            </a:pPr>
            <a:endParaRPr lang="en-US" altLang="zh-TW" sz="2100" dirty="0">
              <a:latin typeface="Arial" charset="0"/>
              <a:ea typeface="新細明體" charset="-120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TW" sz="2100" dirty="0">
                <a:latin typeface="Arial" charset="0"/>
                <a:ea typeface="新細明體" charset="-120"/>
              </a:rPr>
              <a:t>Short comments should occur to the right of the statements when the effect of the statement is not obvious and you want to illuminate what the program is doing</a:t>
            </a:r>
          </a:p>
          <a:p>
            <a:pPr eaLnBrk="1" hangingPunct="1">
              <a:lnSpc>
                <a:spcPct val="80000"/>
              </a:lnSpc>
            </a:pPr>
            <a:endParaRPr lang="en-US" altLang="zh-TW" sz="2100" dirty="0">
              <a:latin typeface="Arial" charset="0"/>
              <a:ea typeface="新細明體" charset="-120"/>
            </a:endParaRPr>
          </a:p>
          <a:p>
            <a:pPr>
              <a:lnSpc>
                <a:spcPct val="80000"/>
              </a:lnSpc>
            </a:pPr>
            <a:r>
              <a:rPr lang="en-US" altLang="zh-TW" sz="2100" dirty="0">
                <a:latin typeface="Arial" charset="0"/>
                <a:ea typeface="新細明體" charset="-120"/>
              </a:rPr>
              <a:t>Which one of the following </a:t>
            </a:r>
            <a:r>
              <a:rPr lang="en-US" altLang="zh-TW" sz="2100" b="1" dirty="0">
                <a:solidFill>
                  <a:srgbClr val="006600"/>
                </a:solidFill>
                <a:latin typeface="Arial" charset="0"/>
                <a:ea typeface="新細明體" charset="-120"/>
              </a:rPr>
              <a:t>comment</a:t>
            </a:r>
            <a:r>
              <a:rPr lang="en-US" altLang="zh-TW" sz="2100" dirty="0">
                <a:latin typeface="Arial" charset="0"/>
                <a:ea typeface="新細明體" charset="-120"/>
              </a:rPr>
              <a:t> is more meaningful?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zh-TW" sz="1700" dirty="0">
                <a:latin typeface="Courier New" panose="02070309020205020404" pitchFamily="49" charset="0"/>
                <a:ea typeface="新細明體" charset="-120"/>
                <a:cs typeface="Courier New" panose="02070309020205020404" pitchFamily="49" charset="0"/>
              </a:rPr>
              <a:t>tax = price * rate; </a:t>
            </a:r>
            <a:r>
              <a:rPr lang="en-US" altLang="zh-TW" sz="1700" dirty="0">
                <a:solidFill>
                  <a:srgbClr val="006600"/>
                </a:solidFill>
                <a:latin typeface="Courier New" panose="02070309020205020404" pitchFamily="49" charset="0"/>
                <a:ea typeface="新細明體" charset="-120"/>
                <a:cs typeface="Courier New" panose="02070309020205020404" pitchFamily="49" charset="0"/>
              </a:rPr>
              <a:t>// sales tax formula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zh-TW" sz="1700" dirty="0">
                <a:latin typeface="Courier New" panose="02070309020205020404" pitchFamily="49" charset="0"/>
                <a:ea typeface="新細明體" charset="-120"/>
                <a:cs typeface="Courier New" panose="02070309020205020404" pitchFamily="49" charset="0"/>
              </a:rPr>
              <a:t>tax = price * rate; </a:t>
            </a:r>
            <a:r>
              <a:rPr lang="en-US" altLang="zh-TW" sz="1700" dirty="0">
                <a:solidFill>
                  <a:srgbClr val="006600"/>
                </a:solidFill>
                <a:latin typeface="Courier New" panose="02070309020205020404" pitchFamily="49" charset="0"/>
                <a:ea typeface="新細明體" charset="-120"/>
                <a:cs typeface="Courier New" panose="02070309020205020404" pitchFamily="49" charset="0"/>
              </a:rPr>
              <a:t>// multiply price by rate</a:t>
            </a:r>
          </a:p>
          <a:p>
            <a:pPr lvl="1" eaLnBrk="1" hangingPunct="1">
              <a:lnSpc>
                <a:spcPct val="80000"/>
              </a:lnSpc>
            </a:pPr>
            <a:endParaRPr lang="en-US" altLang="zh-TW" sz="2000" dirty="0">
              <a:latin typeface="Arial" charset="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58925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7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7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7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47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7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cademic_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ide Ba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>
          <a:outerShdw dist="71842" dir="2700000" algn="ctr" rotWithShape="0">
            <a:schemeClr val="bg2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>
          <a:outerShdw dist="71842" dir="2700000" algn="ctr" rotWithShape="0">
            <a:schemeClr val="bg2"/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ide Bar 1">
        <a:dk1>
          <a:srgbClr val="000000"/>
        </a:dk1>
        <a:lt1>
          <a:srgbClr val="FFFFFF"/>
        </a:lt1>
        <a:dk2>
          <a:srgbClr val="E16414"/>
        </a:dk2>
        <a:lt2>
          <a:srgbClr val="E16414"/>
        </a:lt2>
        <a:accent1>
          <a:srgbClr val="FFF0EB"/>
        </a:accent1>
        <a:accent2>
          <a:srgbClr val="E16414"/>
        </a:accent2>
        <a:accent3>
          <a:srgbClr val="FFFFFF"/>
        </a:accent3>
        <a:accent4>
          <a:srgbClr val="000000"/>
        </a:accent4>
        <a:accent5>
          <a:srgbClr val="FFF6F3"/>
        </a:accent5>
        <a:accent6>
          <a:srgbClr val="CC5A11"/>
        </a:accent6>
        <a:hlink>
          <a:srgbClr val="C0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 Bar 2">
        <a:dk1>
          <a:srgbClr val="000000"/>
        </a:dk1>
        <a:lt1>
          <a:srgbClr val="FFFFFF"/>
        </a:lt1>
        <a:dk2>
          <a:srgbClr val="808080"/>
        </a:dk2>
        <a:lt2>
          <a:srgbClr val="808080"/>
        </a:lt2>
        <a:accent1>
          <a:srgbClr val="FFFFFF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FFFFF"/>
        </a:accent5>
        <a:accent6>
          <a:srgbClr val="737373"/>
        </a:accent6>
        <a:hlink>
          <a:srgbClr val="C00000"/>
        </a:hlink>
        <a:folHlink>
          <a:srgbClr val="0050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 Bar 3">
        <a:dk1>
          <a:srgbClr val="FF9933"/>
        </a:dk1>
        <a:lt1>
          <a:srgbClr val="FFFFFF"/>
        </a:lt1>
        <a:dk2>
          <a:srgbClr val="003366"/>
        </a:dk2>
        <a:lt2>
          <a:srgbClr val="FF9933"/>
        </a:lt2>
        <a:accent1>
          <a:srgbClr val="2B557F"/>
        </a:accent1>
        <a:accent2>
          <a:srgbClr val="FF9933"/>
        </a:accent2>
        <a:accent3>
          <a:srgbClr val="AAADB8"/>
        </a:accent3>
        <a:accent4>
          <a:srgbClr val="DADADA"/>
        </a:accent4>
        <a:accent5>
          <a:srgbClr val="ACB4C0"/>
        </a:accent5>
        <a:accent6>
          <a:srgbClr val="E78A2D"/>
        </a:accent6>
        <a:hlink>
          <a:srgbClr val="005032"/>
        </a:hlink>
        <a:folHlink>
          <a:srgbClr val="A0A0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de Bar 4">
        <a:dk1>
          <a:srgbClr val="000000"/>
        </a:dk1>
        <a:lt1>
          <a:srgbClr val="FFFFFF"/>
        </a:lt1>
        <a:dk2>
          <a:srgbClr val="CC0000"/>
        </a:dk2>
        <a:lt2>
          <a:srgbClr val="CC0000"/>
        </a:lt2>
        <a:accent1>
          <a:srgbClr val="EAEAEA"/>
        </a:accent1>
        <a:accent2>
          <a:srgbClr val="00660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005C00"/>
        </a:accent6>
        <a:hlink>
          <a:srgbClr val="000066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 Bar 5">
        <a:dk1>
          <a:srgbClr val="000000"/>
        </a:dk1>
        <a:lt1>
          <a:srgbClr val="FFFFFF"/>
        </a:lt1>
        <a:dk2>
          <a:srgbClr val="006600"/>
        </a:dk2>
        <a:lt2>
          <a:srgbClr val="006600"/>
        </a:lt2>
        <a:accent1>
          <a:srgbClr val="EAEAEA"/>
        </a:accent1>
        <a:accent2>
          <a:srgbClr val="00660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005C00"/>
        </a:accent6>
        <a:hlink>
          <a:srgbClr val="000066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 Bar 6">
        <a:dk1>
          <a:srgbClr val="000000"/>
        </a:dk1>
        <a:lt1>
          <a:srgbClr val="FFFFFF"/>
        </a:lt1>
        <a:dk2>
          <a:srgbClr val="006600"/>
        </a:dk2>
        <a:lt2>
          <a:srgbClr val="CC0000"/>
        </a:lt2>
        <a:accent1>
          <a:srgbClr val="EAEAEA"/>
        </a:accent1>
        <a:accent2>
          <a:srgbClr val="00660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005C00"/>
        </a:accent6>
        <a:hlink>
          <a:srgbClr val="000066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 Bar 7">
        <a:dk1>
          <a:srgbClr val="000000"/>
        </a:dk1>
        <a:lt1>
          <a:srgbClr val="FFFFFF"/>
        </a:lt1>
        <a:dk2>
          <a:srgbClr val="808080"/>
        </a:dk2>
        <a:lt2>
          <a:srgbClr val="CC0000"/>
        </a:lt2>
        <a:accent1>
          <a:srgbClr val="EAEAEA"/>
        </a:accent1>
        <a:accent2>
          <a:srgbClr val="00660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005C00"/>
        </a:accent6>
        <a:hlink>
          <a:srgbClr val="000066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 Bar 8">
        <a:dk1>
          <a:srgbClr val="000000"/>
        </a:dk1>
        <a:lt1>
          <a:srgbClr val="FFFFFF"/>
        </a:lt1>
        <a:dk2>
          <a:srgbClr val="000066"/>
        </a:dk2>
        <a:lt2>
          <a:srgbClr val="CC0000"/>
        </a:lt2>
        <a:accent1>
          <a:srgbClr val="EAEAEA"/>
        </a:accent1>
        <a:accent2>
          <a:srgbClr val="00660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005C00"/>
        </a:accent6>
        <a:hlink>
          <a:srgbClr val="000066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 Bar 9">
        <a:dk1>
          <a:srgbClr val="000000"/>
        </a:dk1>
        <a:lt1>
          <a:srgbClr val="FFFFFF"/>
        </a:lt1>
        <a:dk2>
          <a:srgbClr val="996600"/>
        </a:dk2>
        <a:lt2>
          <a:srgbClr val="CC0000"/>
        </a:lt2>
        <a:accent1>
          <a:srgbClr val="EAEAEA"/>
        </a:accent1>
        <a:accent2>
          <a:srgbClr val="00660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005C00"/>
        </a:accent6>
        <a:hlink>
          <a:srgbClr val="000066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15246</TotalTime>
  <Words>2479</Words>
  <PresentationFormat>On-screen Show (4:3)</PresentationFormat>
  <Paragraphs>513</Paragraphs>
  <Slides>31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Arial</vt:lpstr>
      <vt:lpstr>Calibri</vt:lpstr>
      <vt:lpstr>Comic Sans MS</vt:lpstr>
      <vt:lpstr>Courier New</vt:lpstr>
      <vt:lpstr>Times New Roman</vt:lpstr>
      <vt:lpstr>Verdana</vt:lpstr>
      <vt:lpstr>Wingdings</vt:lpstr>
      <vt:lpstr>Wingdings 2</vt:lpstr>
      <vt:lpstr>Equity</vt:lpstr>
      <vt:lpstr>Academic_1</vt:lpstr>
      <vt:lpstr>Visio</vt:lpstr>
      <vt:lpstr>PowerPoint Presentation</vt:lpstr>
      <vt:lpstr>Operators and punctuators</vt:lpstr>
      <vt:lpstr>Expressions</vt:lpstr>
      <vt:lpstr>Assignment operator =</vt:lpstr>
      <vt:lpstr>Assignment operator =</vt:lpstr>
      <vt:lpstr>Assignment operator =</vt:lpstr>
      <vt:lpstr>Examples of assignment statements</vt:lpstr>
      <vt:lpstr>Increment &amp; decrement operators</vt:lpstr>
      <vt:lpstr>i=1+(k++);</vt:lpstr>
      <vt:lpstr>What values are printed?</vt:lpstr>
      <vt:lpstr>Precedence &amp; associativity of operators</vt:lpstr>
      <vt:lpstr>Precedence &amp; associativity of operators</vt:lpstr>
      <vt:lpstr>Precedence &amp; associativity of operators</vt:lpstr>
      <vt:lpstr>Swapping the values</vt:lpstr>
      <vt:lpstr>PowerPoint Presentation</vt:lpstr>
      <vt:lpstr>Swapping the values</vt:lpstr>
      <vt:lpstr>Efficient assignment operators</vt:lpstr>
      <vt:lpstr>Basic I/O – Keyboard and Screen</vt:lpstr>
      <vt:lpstr>Basic I/O – cin and cout</vt:lpstr>
      <vt:lpstr>cout: Output Operator (&lt;&lt;) </vt:lpstr>
      <vt:lpstr>cout: Output Operator &lt;&lt;</vt:lpstr>
      <vt:lpstr>cout – Change the Width of Output</vt:lpstr>
      <vt:lpstr>cout – Set the format and precision of floating point Output</vt:lpstr>
      <vt:lpstr>fixed and scientific manipulators</vt:lpstr>
      <vt:lpstr>setprecision manipulator</vt:lpstr>
      <vt:lpstr>cout – Other Manipulator</vt:lpstr>
      <vt:lpstr>cin: Input Operator (&gt;&gt;)</vt:lpstr>
      <vt:lpstr>Input Operator</vt:lpstr>
      <vt:lpstr>Programming styles</vt:lpstr>
      <vt:lpstr>Indentation styles</vt:lpstr>
      <vt:lpstr>Use of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2009-04-30T13:38:41Z</dcterms:created>
  <dcterms:modified xsi:type="dcterms:W3CDTF">2021-09-13T07:39:36Z</dcterms:modified>
</cp:coreProperties>
</file>