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68" r:id="rId1"/>
  </p:sldMasterIdLst>
  <p:notesMasterIdLst>
    <p:notesMasterId r:id="rId47"/>
  </p:notesMasterIdLst>
  <p:handoutMasterIdLst>
    <p:handoutMasterId r:id="rId48"/>
  </p:handoutMasterIdLst>
  <p:sldIdLst>
    <p:sldId id="535" r:id="rId2"/>
    <p:sldId id="593" r:id="rId3"/>
    <p:sldId id="486" r:id="rId4"/>
    <p:sldId id="603" r:id="rId5"/>
    <p:sldId id="604" r:id="rId6"/>
    <p:sldId id="605" r:id="rId7"/>
    <p:sldId id="525" r:id="rId8"/>
    <p:sldId id="622" r:id="rId9"/>
    <p:sldId id="597" r:id="rId10"/>
    <p:sldId id="598" r:id="rId11"/>
    <p:sldId id="576" r:id="rId12"/>
    <p:sldId id="578" r:id="rId13"/>
    <p:sldId id="579" r:id="rId14"/>
    <p:sldId id="580" r:id="rId15"/>
    <p:sldId id="321" r:id="rId16"/>
    <p:sldId id="322" r:id="rId17"/>
    <p:sldId id="592" r:id="rId18"/>
    <p:sldId id="589" r:id="rId19"/>
    <p:sldId id="582" r:id="rId20"/>
    <p:sldId id="583" r:id="rId21"/>
    <p:sldId id="618" r:id="rId22"/>
    <p:sldId id="542" r:id="rId23"/>
    <p:sldId id="544" r:id="rId24"/>
    <p:sldId id="545" r:id="rId25"/>
    <p:sldId id="546" r:id="rId26"/>
    <p:sldId id="620" r:id="rId27"/>
    <p:sldId id="549" r:id="rId28"/>
    <p:sldId id="550" r:id="rId29"/>
    <p:sldId id="551" r:id="rId30"/>
    <p:sldId id="552" r:id="rId31"/>
    <p:sldId id="553" r:id="rId32"/>
    <p:sldId id="554" r:id="rId33"/>
    <p:sldId id="555" r:id="rId34"/>
    <p:sldId id="621" r:id="rId35"/>
    <p:sldId id="607" r:id="rId36"/>
    <p:sldId id="608" r:id="rId37"/>
    <p:sldId id="616" r:id="rId38"/>
    <p:sldId id="609" r:id="rId39"/>
    <p:sldId id="610" r:id="rId40"/>
    <p:sldId id="611" r:id="rId41"/>
    <p:sldId id="612" r:id="rId42"/>
    <p:sldId id="613" r:id="rId43"/>
    <p:sldId id="614" r:id="rId44"/>
    <p:sldId id="615" r:id="rId45"/>
    <p:sldId id="574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CF0"/>
    <a:srgbClr val="CDD7DF"/>
    <a:srgbClr val="47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A89505-A97A-034A-899E-C9EE0557553E}" v="39" dt="2024-02-04T00:32:56.638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4" autoAdjust="0"/>
    <p:restoredTop sz="70680" autoAdjust="0"/>
  </p:normalViewPr>
  <p:slideViewPr>
    <p:cSldViewPr snapToGrid="0" snapToObjects="1">
      <p:cViewPr varScale="1">
        <p:scale>
          <a:sx n="88" d="100"/>
          <a:sy n="88" d="100"/>
        </p:scale>
        <p:origin x="278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332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MA Kede" userId="8e2e9ef6-c706-44f8-b4b4-1ac80fff312e" providerId="ADAL" clId="{30A89505-A97A-034A-899E-C9EE0557553E}"/>
    <pc:docChg chg="modSld">
      <pc:chgData name="Prof. MA Kede" userId="8e2e9ef6-c706-44f8-b4b4-1ac80fff312e" providerId="ADAL" clId="{30A89505-A97A-034A-899E-C9EE0557553E}" dt="2024-02-04T00:52:28.003" v="35"/>
      <pc:docMkLst>
        <pc:docMk/>
      </pc:docMkLst>
      <pc:sldChg chg="modNotesTx">
        <pc:chgData name="Prof. MA Kede" userId="8e2e9ef6-c706-44f8-b4b4-1ac80fff312e" providerId="ADAL" clId="{30A89505-A97A-034A-899E-C9EE0557553E}" dt="2024-02-04T00:52:28.003" v="35"/>
        <pc:sldMkLst>
          <pc:docMk/>
          <pc:sldMk cId="72226248" sldId="549"/>
        </pc:sldMkLst>
      </pc:sldChg>
      <pc:sldChg chg="modSp modAnim">
        <pc:chgData name="Prof. MA Kede" userId="8e2e9ef6-c706-44f8-b4b4-1ac80fff312e" providerId="ADAL" clId="{30A89505-A97A-034A-899E-C9EE0557553E}" dt="2024-02-04T00:30:34.370" v="26" actId="20577"/>
        <pc:sldMkLst>
          <pc:docMk/>
          <pc:sldMk cId="1079478125" sldId="603"/>
        </pc:sldMkLst>
        <pc:spChg chg="mod">
          <ac:chgData name="Prof. MA Kede" userId="8e2e9ef6-c706-44f8-b4b4-1ac80fff312e" providerId="ADAL" clId="{30A89505-A97A-034A-899E-C9EE0557553E}" dt="2024-02-04T00:30:34.370" v="26" actId="20577"/>
          <ac:spMkLst>
            <pc:docMk/>
            <pc:sldMk cId="1079478125" sldId="603"/>
            <ac:spMk id="3" creationId="{00000000-0000-0000-0000-000000000000}"/>
          </ac:spMkLst>
        </pc:spChg>
      </pc:sldChg>
      <pc:sldChg chg="modSp">
        <pc:chgData name="Prof. MA Kede" userId="8e2e9ef6-c706-44f8-b4b4-1ac80fff312e" providerId="ADAL" clId="{30A89505-A97A-034A-899E-C9EE0557553E}" dt="2024-02-04T00:31:02.808" v="28" actId="20577"/>
        <pc:sldMkLst>
          <pc:docMk/>
          <pc:sldMk cId="4037741666" sldId="604"/>
        </pc:sldMkLst>
        <pc:spChg chg="mod">
          <ac:chgData name="Prof. MA Kede" userId="8e2e9ef6-c706-44f8-b4b4-1ac80fff312e" providerId="ADAL" clId="{30A89505-A97A-034A-899E-C9EE0557553E}" dt="2024-02-04T00:31:02.808" v="28" actId="20577"/>
          <ac:spMkLst>
            <pc:docMk/>
            <pc:sldMk cId="4037741666" sldId="604"/>
            <ac:spMk id="3" creationId="{00000000-0000-0000-0000-000000000000}"/>
          </ac:spMkLst>
        </pc:spChg>
      </pc:sldChg>
      <pc:sldChg chg="modSp">
        <pc:chgData name="Prof. MA Kede" userId="8e2e9ef6-c706-44f8-b4b4-1ac80fff312e" providerId="ADAL" clId="{30A89505-A97A-034A-899E-C9EE0557553E}" dt="2024-02-04T00:32:56.638" v="34" actId="20577"/>
        <pc:sldMkLst>
          <pc:docMk/>
          <pc:sldMk cId="342595419" sldId="622"/>
        </pc:sldMkLst>
        <pc:spChg chg="mod">
          <ac:chgData name="Prof. MA Kede" userId="8e2e9ef6-c706-44f8-b4b4-1ac80fff312e" providerId="ADAL" clId="{30A89505-A97A-034A-899E-C9EE0557553E}" dt="2024-02-04T00:32:56.638" v="34" actId="20577"/>
          <ac:spMkLst>
            <pc:docMk/>
            <pc:sldMk cId="342595419" sldId="622"/>
            <ac:spMk id="4101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Probability distribution</a:t>
            </a:r>
            <a:r>
              <a:rPr lang="en-US" sz="2000" baseline="0" dirty="0"/>
              <a:t> dying at a given </a:t>
            </a:r>
            <a:r>
              <a:rPr lang="en-US" sz="2000" dirty="0"/>
              <a:t>age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Born</c:v>
                </c:pt>
                <c:pt idx="1">
                  <c:v>0–6</c:v>
                </c:pt>
                <c:pt idx="2">
                  <c:v>7–16</c:v>
                </c:pt>
                <c:pt idx="3">
                  <c:v>17–26</c:v>
                </c:pt>
                <c:pt idx="4">
                  <c:v>27–36</c:v>
                </c:pt>
                <c:pt idx="5">
                  <c:v>37–46</c:v>
                </c:pt>
                <c:pt idx="6">
                  <c:v>47–56</c:v>
                </c:pt>
                <c:pt idx="7">
                  <c:v>57–66</c:v>
                </c:pt>
                <c:pt idx="8">
                  <c:v>67–76</c:v>
                </c:pt>
                <c:pt idx="9">
                  <c:v>77–86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0.04</c:v>
                </c:pt>
                <c:pt idx="1">
                  <c:v>0.32</c:v>
                </c:pt>
                <c:pt idx="2">
                  <c:v>0.24</c:v>
                </c:pt>
                <c:pt idx="3">
                  <c:v>0.15</c:v>
                </c:pt>
                <c:pt idx="4">
                  <c:v>0.09</c:v>
                </c:pt>
                <c:pt idx="5">
                  <c:v>0.06</c:v>
                </c:pt>
                <c:pt idx="6">
                  <c:v>0.04</c:v>
                </c:pt>
                <c:pt idx="7">
                  <c:v>0.03</c:v>
                </c:pt>
                <c:pt idx="8">
                  <c:v>0.02</c:v>
                </c:pt>
                <c:pt idx="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0D-4EDF-BCCE-1E5E579EF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6600224"/>
        <c:axId val="866601008"/>
      </c:barChart>
      <c:catAx>
        <c:axId val="866600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Age</a:t>
                </a:r>
                <a:r>
                  <a:rPr lang="en-US" baseline="0" dirty="0"/>
                  <a:t> Interval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4931098987006984"/>
              <c:y val="0.9049862714806029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/>
            </a:pPr>
            <a:endParaRPr lang="en-001"/>
          </a:p>
        </c:txPr>
        <c:crossAx val="866601008"/>
        <c:crosses val="autoZero"/>
        <c:auto val="1"/>
        <c:lblAlgn val="ctr"/>
        <c:lblOffset val="100"/>
        <c:noMultiLvlLbl val="0"/>
      </c:catAx>
      <c:valAx>
        <c:axId val="86660100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866600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Probability distribution dying at a given age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Born</c:v>
                </c:pt>
                <c:pt idx="1">
                  <c:v>0–6</c:v>
                </c:pt>
                <c:pt idx="2">
                  <c:v>7–16</c:v>
                </c:pt>
                <c:pt idx="3">
                  <c:v>17–26</c:v>
                </c:pt>
                <c:pt idx="4">
                  <c:v>27–36</c:v>
                </c:pt>
                <c:pt idx="5">
                  <c:v>37–46</c:v>
                </c:pt>
                <c:pt idx="6">
                  <c:v>47–56</c:v>
                </c:pt>
                <c:pt idx="7">
                  <c:v>57–66</c:v>
                </c:pt>
                <c:pt idx="8">
                  <c:v>67–76</c:v>
                </c:pt>
                <c:pt idx="9">
                  <c:v>77–86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0.04</c:v>
                </c:pt>
                <c:pt idx="1">
                  <c:v>0.32</c:v>
                </c:pt>
                <c:pt idx="2">
                  <c:v>0.24</c:v>
                </c:pt>
                <c:pt idx="3">
                  <c:v>0.15</c:v>
                </c:pt>
                <c:pt idx="4">
                  <c:v>0.09</c:v>
                </c:pt>
                <c:pt idx="5">
                  <c:v>0.06</c:v>
                </c:pt>
                <c:pt idx="6">
                  <c:v>0.04</c:v>
                </c:pt>
                <c:pt idx="7">
                  <c:v>0.03</c:v>
                </c:pt>
                <c:pt idx="8">
                  <c:v>0.02</c:v>
                </c:pt>
                <c:pt idx="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1-4F01-A8D0-7B377ABA8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66600616"/>
        <c:axId val="866602576"/>
      </c:barChart>
      <c:catAx>
        <c:axId val="866600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Age</a:t>
                </a:r>
                <a:r>
                  <a:rPr lang="en-US" baseline="0" dirty="0"/>
                  <a:t> Interval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/>
            </a:pPr>
            <a:endParaRPr lang="en-001"/>
          </a:p>
        </c:txPr>
        <c:crossAx val="866602576"/>
        <c:crosses val="autoZero"/>
        <c:auto val="1"/>
        <c:lblAlgn val="ctr"/>
        <c:lblOffset val="100"/>
        <c:noMultiLvlLbl val="0"/>
      </c:catAx>
      <c:valAx>
        <c:axId val="8666025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866600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Probability of</a:t>
            </a:r>
            <a:r>
              <a:rPr lang="en-US" baseline="0" dirty="0"/>
              <a:t> dying </a:t>
            </a:r>
            <a:r>
              <a:rPr lang="en-US" u="sng" dirty="0"/>
              <a:t>before</a:t>
            </a:r>
            <a:r>
              <a:rPr lang="en-US" dirty="0"/>
              <a:t> a given age</a:t>
            </a:r>
          </a:p>
        </c:rich>
      </c:tx>
      <c:layout>
        <c:manualLayout>
          <c:xMode val="edge"/>
          <c:yMode val="edge"/>
          <c:x val="0.14316371712180001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Born</c:v>
                </c:pt>
                <c:pt idx="1">
                  <c:v>7</c:v>
                </c:pt>
                <c:pt idx="2">
                  <c:v>17</c:v>
                </c:pt>
                <c:pt idx="3">
                  <c:v>27</c:v>
                </c:pt>
                <c:pt idx="4">
                  <c:v>37</c:v>
                </c:pt>
                <c:pt idx="5">
                  <c:v>47</c:v>
                </c:pt>
                <c:pt idx="6">
                  <c:v>57</c:v>
                </c:pt>
                <c:pt idx="7">
                  <c:v>67</c:v>
                </c:pt>
                <c:pt idx="8">
                  <c:v>77</c:v>
                </c:pt>
                <c:pt idx="9">
                  <c:v>87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0.04</c:v>
                </c:pt>
                <c:pt idx="1">
                  <c:v>0.36</c:v>
                </c:pt>
                <c:pt idx="2">
                  <c:v>0.6</c:v>
                </c:pt>
                <c:pt idx="3">
                  <c:v>0.75</c:v>
                </c:pt>
                <c:pt idx="4">
                  <c:v>0.84</c:v>
                </c:pt>
                <c:pt idx="5">
                  <c:v>0.9</c:v>
                </c:pt>
                <c:pt idx="6">
                  <c:v>0.94</c:v>
                </c:pt>
                <c:pt idx="7">
                  <c:v>0.97</c:v>
                </c:pt>
                <c:pt idx="8">
                  <c:v>0.99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89-489A-88D3-424EC59DF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22825168"/>
        <c:axId val="922823600"/>
      </c:barChart>
      <c:catAx>
        <c:axId val="922825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Age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/>
            </a:pPr>
            <a:endParaRPr lang="en-001"/>
          </a:p>
        </c:txPr>
        <c:crossAx val="922823600"/>
        <c:crosses val="autoZero"/>
        <c:auto val="1"/>
        <c:lblAlgn val="ctr"/>
        <c:lblOffset val="100"/>
        <c:noMultiLvlLbl val="0"/>
      </c:catAx>
      <c:valAx>
        <c:axId val="922823600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922825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Probability of </a:t>
            </a:r>
            <a:r>
              <a:rPr lang="en-US" u="sng" dirty="0"/>
              <a:t>surviving</a:t>
            </a:r>
            <a:r>
              <a:rPr lang="en-US" dirty="0"/>
              <a:t> to a given age</a:t>
            </a:r>
          </a:p>
        </c:rich>
      </c:tx>
      <c:layout>
        <c:manualLayout>
          <c:xMode val="edge"/>
          <c:yMode val="edge"/>
          <c:x val="0.20992024220764199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001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Born</c:v>
                </c:pt>
                <c:pt idx="1">
                  <c:v>7</c:v>
                </c:pt>
                <c:pt idx="2">
                  <c:v>17</c:v>
                </c:pt>
                <c:pt idx="3">
                  <c:v>27</c:v>
                </c:pt>
                <c:pt idx="4">
                  <c:v>37</c:v>
                </c:pt>
                <c:pt idx="5">
                  <c:v>47</c:v>
                </c:pt>
                <c:pt idx="6">
                  <c:v>57</c:v>
                </c:pt>
                <c:pt idx="7">
                  <c:v>67</c:v>
                </c:pt>
                <c:pt idx="8">
                  <c:v>77</c:v>
                </c:pt>
                <c:pt idx="9">
                  <c:v>87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0.96</c:v>
                </c:pt>
                <c:pt idx="1">
                  <c:v>0.64</c:v>
                </c:pt>
                <c:pt idx="2">
                  <c:v>0.4</c:v>
                </c:pt>
                <c:pt idx="3">
                  <c:v>0.25</c:v>
                </c:pt>
                <c:pt idx="4">
                  <c:v>0.16</c:v>
                </c:pt>
                <c:pt idx="5">
                  <c:v>0.1</c:v>
                </c:pt>
                <c:pt idx="6">
                  <c:v>0.06</c:v>
                </c:pt>
                <c:pt idx="7">
                  <c:v>0.03</c:v>
                </c:pt>
                <c:pt idx="8">
                  <c:v>0.01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90-4C67-92E7-F1C541BD0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22822424"/>
        <c:axId val="922822816"/>
      </c:barChart>
      <c:catAx>
        <c:axId val="922822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Age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/>
            </a:pPr>
            <a:endParaRPr lang="en-001"/>
          </a:p>
        </c:txPr>
        <c:crossAx val="922822816"/>
        <c:crosses val="autoZero"/>
        <c:auto val="1"/>
        <c:lblAlgn val="ctr"/>
        <c:lblOffset val="100"/>
        <c:noMultiLvlLbl val="0"/>
      </c:catAx>
      <c:valAx>
        <c:axId val="922822816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001"/>
          </a:p>
        </c:txPr>
        <c:crossAx val="922822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001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94BD-8ED2-401B-9F20-E6F30E093812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DA37-F1DC-0A4D-983E-4F7C839DA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9402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66C5-65D6-E94E-BA6A-11B95EF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8989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alse_positive_paradox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6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area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90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79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7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9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0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33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09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60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41CB240-5690-45FF-A25B-ACFCCDAA33E3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60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65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65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false positive on test for rare disease</a:t>
            </a:r>
          </a:p>
          <a:p>
            <a:r>
              <a:rPr lang="en-US" dirty="0">
                <a:hlinkClick r:id="rId3"/>
              </a:rPr>
              <a:t>http://en.wikipedia.org/wiki/False_positive_paradox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65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505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 </a:t>
            </a:r>
            <a:r>
              <a:rPr lang="en-US" dirty="0" err="1"/>
              <a:t>Graunt</a:t>
            </a:r>
            <a:r>
              <a:rPr lang="en-US" dirty="0"/>
              <a:t> (24 April 1620 – 18 April 1674) has been regarded as the founder of demography.[1] </a:t>
            </a:r>
            <a:r>
              <a:rPr lang="en-US" dirty="0" err="1"/>
              <a:t>Graunt</a:t>
            </a:r>
            <a:r>
              <a:rPr lang="en-US"/>
              <a:t> was one of the first demographers, and perhaps the first epidemiologist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4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statistics: mortality rates, life-expectancy tables (beginning of</a:t>
            </a:r>
            <a:r>
              <a:rPr lang="en-US" baseline="0" dirty="0"/>
              <a:t> </a:t>
            </a:r>
            <a:r>
              <a:rPr lang="en-US" dirty="0"/>
              <a:t>statistics)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4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statistics: mortality rates, life-expectancy tables (beginning of</a:t>
            </a:r>
            <a:r>
              <a:rPr lang="en-US" baseline="0" dirty="0"/>
              <a:t> </a:t>
            </a:r>
            <a:r>
              <a:rPr lang="en-US" dirty="0"/>
              <a:t>statistics)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4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statistics: mortality rates, life-expectancy tables (beginning of</a:t>
            </a:r>
            <a:r>
              <a:rPr lang="en-US" baseline="0" dirty="0"/>
              <a:t> </a:t>
            </a:r>
            <a:r>
              <a:rPr lang="en-US" dirty="0"/>
              <a:t>statistics)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4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statistics: mortality rates, life-expectancy tables (beginning of</a:t>
            </a:r>
            <a:r>
              <a:rPr lang="en-US" baseline="0" dirty="0"/>
              <a:t> </a:t>
            </a:r>
            <a:r>
              <a:rPr lang="en-US" dirty="0"/>
              <a:t>statistics)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346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courts to declare missing people dead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93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courts to declare missing people dead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9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7C8E-0973-421F-A52D-2892701A0E2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B521-5BF1-4389-BE14-66D95880ED75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EBA5-49B8-41E3-B228-D8C389829DDF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F0F0-1DA1-4983-9BAD-5D8275F2F428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49275" y="1590734"/>
            <a:ext cx="8042276" cy="50845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501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E6D5E-1C1F-492B-A720-EBE0D6ED495E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76D9-E3CE-4B60-9B56-EB8A25BF4BE7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0226-E8A2-44C6-A979-AE962DC969BC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0422-C7BF-495B-B75B-37FC65E4911B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172F-E6BE-43F7-886E-BC7F3EE15ADE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41C4-1F82-471B-927C-A35F6B01E12A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418D-2A1A-40B7-A022-3BCAE1A7E628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74C1-D0B2-41C1-A11C-B7A7022BBE53}" type="datetime1">
              <a:rPr lang="en-US" altLang="zh-CN" smtClean="0"/>
              <a:t>2/4/24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47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2CD12-3224-459C-9042-3984EA284778}" type="datetime1">
              <a:rPr lang="en-US" altLang="zh-CN" smtClean="0"/>
              <a:t>2/4/24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81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  <p:sldLayoutId id="2147484380" r:id="rId13"/>
    <p:sldLayoutId id="2147484382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hat-if.xkcd.com/55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1492" y="1523999"/>
            <a:ext cx="7461895" cy="1724867"/>
          </a:xfrm>
        </p:spPr>
        <p:txBody>
          <a:bodyPr/>
          <a:lstStyle/>
          <a:p>
            <a:r>
              <a:rPr lang="en-US" sz="3600" b="1" dirty="0"/>
              <a:t>Independence, False Positive Probability and Random Variable</a:t>
            </a:r>
            <a:r>
              <a:rPr lang="en-US" sz="36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 2402 Lecture 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264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Revision on Lecture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4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probability of an event is the </a:t>
            </a:r>
            <a:r>
              <a:rPr lang="en-US" i="1" dirty="0"/>
              <a:t>relative frequency </a:t>
            </a:r>
            <a:r>
              <a:rPr lang="en-US" dirty="0"/>
              <a:t>of occurrence in the experiment</a:t>
            </a:r>
          </a:p>
          <a:p>
            <a:r>
              <a:rPr lang="en-US" dirty="0"/>
              <a:t>Probability of event E is</a:t>
            </a:r>
          </a:p>
          <a:p>
            <a:pPr lvl="1">
              <a:spcBef>
                <a:spcPts val="1800"/>
              </a:spcBef>
            </a:pPr>
            <a:r>
              <a:rPr lang="en-US" sz="2000" dirty="0"/>
              <a:t>P(E) = </a:t>
            </a:r>
            <a:endParaRPr lang="en-US" dirty="0"/>
          </a:p>
          <a:p>
            <a:pPr lvl="1">
              <a:spcBef>
                <a:spcPts val="3000"/>
              </a:spcBef>
            </a:pPr>
            <a:r>
              <a:rPr lang="en-US" sz="2000" dirty="0"/>
              <a:t>The value of P is between 0 and 1, inclusive</a:t>
            </a:r>
          </a:p>
          <a:p>
            <a:pPr lvl="1">
              <a:spcBef>
                <a:spcPts val="3000"/>
              </a:spcBef>
            </a:pPr>
            <a:r>
              <a:rPr lang="en-HK" sz="2000" dirty="0"/>
              <a:t>Assume that each outcome has the same </a:t>
            </a:r>
            <a:r>
              <a:rPr lang="en-HK" sz="2000"/>
              <a:t>relative frequency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109165" y="3034501"/>
            <a:ext cx="4036340" cy="749666"/>
            <a:chOff x="2109165" y="3034501"/>
            <a:chExt cx="4036340" cy="749666"/>
          </a:xfrm>
        </p:grpSpPr>
        <p:sp>
          <p:nvSpPr>
            <p:cNvPr id="6" name="TextBox 5"/>
            <p:cNvSpPr txBox="1"/>
            <p:nvPr/>
          </p:nvSpPr>
          <p:spPr>
            <a:xfrm>
              <a:off x="2155625" y="3034501"/>
              <a:ext cx="25459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number of outcomes in 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09165" y="3414835"/>
              <a:ext cx="4031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total number of possible outcomes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185857" y="3445561"/>
              <a:ext cx="3959648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6799935" y="2336415"/>
            <a:ext cx="2088572" cy="1908246"/>
            <a:chOff x="6482695" y="-232385"/>
            <a:chExt cx="2907125" cy="2038378"/>
          </a:xfrm>
        </p:grpSpPr>
        <p:sp>
          <p:nvSpPr>
            <p:cNvPr id="13" name="Oval 12"/>
            <p:cNvSpPr/>
            <p:nvPr/>
          </p:nvSpPr>
          <p:spPr>
            <a:xfrm>
              <a:off x="6482695" y="107576"/>
              <a:ext cx="2907125" cy="169841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667932" y="660534"/>
              <a:ext cx="1455382" cy="8285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11378" y="-232385"/>
              <a:ext cx="2180502" cy="328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The sample space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51491" y="867434"/>
              <a:ext cx="1113841" cy="328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event 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33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0"/>
            <a:ext cx="8339232" cy="4675467"/>
          </a:xfrm>
        </p:spPr>
        <p:txBody>
          <a:bodyPr>
            <a:noAutofit/>
          </a:bodyPr>
          <a:lstStyle/>
          <a:p>
            <a:r>
              <a:rPr lang="en-US" dirty="0"/>
              <a:t>What is the probability of being </a:t>
            </a:r>
            <a:br>
              <a:rPr lang="en-US" dirty="0"/>
            </a:br>
            <a:r>
              <a:rPr lang="en-US" dirty="0"/>
              <a:t>struck by lightning in Hong Kong?</a:t>
            </a:r>
          </a:p>
          <a:p>
            <a:pPr lvl="1"/>
            <a:r>
              <a:rPr lang="en-US" dirty="0"/>
              <a:t>44 people struck in past 20 years</a:t>
            </a:r>
          </a:p>
          <a:p>
            <a:pPr lvl="2"/>
            <a:r>
              <a:rPr lang="en-US" dirty="0"/>
              <a:t>2.2 people per year (HK observatory)</a:t>
            </a:r>
          </a:p>
          <a:p>
            <a:pPr lvl="1"/>
            <a:r>
              <a:rPr lang="en-US" dirty="0"/>
              <a:t>HK population: 7.5 million</a:t>
            </a:r>
          </a:p>
          <a:p>
            <a:r>
              <a:rPr lang="en-US" dirty="0"/>
              <a:t>In one year:</a:t>
            </a:r>
          </a:p>
          <a:p>
            <a:pPr lvl="1"/>
            <a:r>
              <a:rPr lang="en-US" dirty="0"/>
              <a:t>P(struck by lightning) = 2.2/7,500,000 = 1/3,409,090</a:t>
            </a:r>
          </a:p>
          <a:p>
            <a:pPr lvl="1"/>
            <a:r>
              <a:rPr lang="en-US" dirty="0"/>
              <a:t>1 in 3.4 million chance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046" y="1706040"/>
            <a:ext cx="2834144" cy="18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7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Sneeze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If you call a random phone number and say “God bless you,” what are the chances that the person who answers just sneezed?</a:t>
            </a:r>
          </a:p>
          <a:p>
            <a:endParaRPr lang="en-US" b="1" i="1" dirty="0"/>
          </a:p>
          <a:p>
            <a:endParaRPr lang="en-US" b="1" i="1" dirty="0"/>
          </a:p>
          <a:p>
            <a:endParaRPr lang="en-US" b="1" i="1" dirty="0"/>
          </a:p>
          <a:p>
            <a:pPr marL="0" indent="0">
              <a:lnSpc>
                <a:spcPct val="150000"/>
              </a:lnSpc>
              <a:buNone/>
            </a:pPr>
            <a:endParaRPr lang="en-US" b="1" i="1" dirty="0"/>
          </a:p>
          <a:p>
            <a:pPr lvl="1"/>
            <a:r>
              <a:rPr lang="en-US" dirty="0"/>
              <a:t>Answer: 1 in 40,000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755" y="2866637"/>
            <a:ext cx="5403759" cy="240292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Rectangle 6"/>
          <p:cNvSpPr/>
          <p:nvPr/>
        </p:nvSpPr>
        <p:spPr>
          <a:xfrm>
            <a:off x="2861698" y="6065416"/>
            <a:ext cx="3215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hlinkClick r:id="rId4"/>
              </a:rPr>
              <a:t>http://what-if.xkcd.com/55/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4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Sneeze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One study estimates that a person sneezes 400 times a year</a:t>
            </a:r>
          </a:p>
          <a:p>
            <a:r>
              <a:rPr lang="en-US" dirty="0"/>
              <a:t>Each sneeze is around 2 seconds long (“a-</a:t>
            </a:r>
            <a:r>
              <a:rPr lang="en-US" dirty="0" err="1"/>
              <a:t>choo</a:t>
            </a:r>
            <a:r>
              <a:rPr lang="en-US" dirty="0"/>
              <a:t>”)</a:t>
            </a:r>
          </a:p>
          <a:p>
            <a:pPr lvl="1"/>
            <a:r>
              <a:rPr lang="en-US" dirty="0"/>
              <a:t>In one year:</a:t>
            </a:r>
          </a:p>
          <a:p>
            <a:pPr lvl="2"/>
            <a:r>
              <a:rPr lang="en-US" dirty="0"/>
              <a:t>365 days x 24 hours/day x 60 minutes/hour</a:t>
            </a:r>
            <a:br>
              <a:rPr lang="en-US" dirty="0"/>
            </a:br>
            <a:r>
              <a:rPr lang="en-US" dirty="0"/>
              <a:t>x 30 sneezes/minute</a:t>
            </a:r>
          </a:p>
          <a:p>
            <a:pPr lvl="2"/>
            <a:r>
              <a:rPr lang="en-US" dirty="0"/>
              <a:t>= 15,768,000 possible sneezes in one year</a:t>
            </a:r>
          </a:p>
          <a:p>
            <a:r>
              <a:rPr lang="en-US" dirty="0"/>
              <a:t>In each 2-second period, the chance to sneeze is:</a:t>
            </a:r>
          </a:p>
          <a:p>
            <a:pPr lvl="1"/>
            <a:r>
              <a:rPr lang="en-US" dirty="0"/>
              <a:t>P = 400 / 15,768,000 = ~1 / 40,000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Math Definition of Probability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zh-CN" dirty="0">
                <a:ea typeface="宋体" panose="02010600030101010101" pitchFamily="2" charset="-122"/>
              </a:rPr>
              <a:t>Probability is a way to assign numbers to events, which satisfies: </a:t>
            </a: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For any event A</a:t>
            </a:r>
          </a:p>
          <a:p>
            <a:pPr eaLnBrk="1" hangingPunct="1"/>
            <a:endParaRPr lang="en-US" altLang="zh-CN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If S is the sample space,  P(S) = 1 </a:t>
            </a: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 For a finite or infinite sequences of </a:t>
            </a:r>
            <a:r>
              <a:rPr lang="en-US" altLang="zh-CN" b="1" dirty="0">
                <a:ea typeface="宋体" panose="02010600030101010101" pitchFamily="2" charset="-122"/>
              </a:rPr>
              <a:t>disjoint</a:t>
            </a:r>
            <a:r>
              <a:rPr lang="en-US" altLang="zh-CN" dirty="0">
                <a:ea typeface="宋体" panose="02010600030101010101" pitchFamily="2" charset="-122"/>
              </a:rPr>
              <a:t> events </a:t>
            </a:r>
          </a:p>
          <a:p>
            <a:pPr marL="0" indent="0" eaLnBrk="1" hangingPunct="1">
              <a:buNone/>
            </a:pPr>
            <a:endParaRPr lang="en-US" altLang="zh-CN" dirty="0">
              <a:ea typeface="宋体" panose="02010600030101010101" pitchFamily="2" charset="-122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3271100" y="2769655"/>
          <a:ext cx="1300899" cy="36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2" imgW="774360" imgH="203040" progId="Equation.3">
                  <p:embed/>
                </p:oleObj>
              </mc:Choice>
              <mc:Fallback>
                <p:oleObj name="公式" r:id="rId2" imgW="774360" imgH="203040" progId="Equation.3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100" y="2769655"/>
                        <a:ext cx="1300899" cy="36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3019893"/>
              </p:ext>
            </p:extLst>
          </p:nvPr>
        </p:nvGraphicFramePr>
        <p:xfrm>
          <a:off x="3087688" y="4708525"/>
          <a:ext cx="2608262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0800" imgH="342720" progId="Equation.3">
                  <p:embed/>
                </p:oleObj>
              </mc:Choice>
              <mc:Fallback>
                <p:oleObj name="Equation" r:id="rId4" imgW="1180800" imgH="342720" progId="Equation.3">
                  <p:embed/>
                  <p:pic>
                    <p:nvPicPr>
                      <p:cNvPr id="40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7688" y="4708525"/>
                        <a:ext cx="2608262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2921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10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 eaLnBrk="1" hangingPunct="1">
                  <a:buNone/>
                </a:pPr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Meaning: </a:t>
                </a:r>
              </a:p>
              <a:p>
                <a:pPr lvl="1"/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Disjoint: any two 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 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𝑗</m:t>
                        </m:r>
                      </m:sub>
                    </m:sSub>
                    <m:r>
                      <a:rPr lang="en-US" altLang="zh-CN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have no overlap</a:t>
                </a:r>
              </a:p>
              <a:p>
                <a:pPr lvl="1"/>
                <a:endParaRPr lang="en-US" altLang="zh-CN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lvl="1"/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If there are a finite number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,…, 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ea typeface="宋体" panose="02010600030101010101" pitchFamily="2" charset="-122"/>
                  </a:rPr>
                  <a:t>,</a:t>
                </a:r>
              </a:p>
              <a:p>
                <a:pPr marL="349250" lvl="1" indent="0">
                  <a:buNone/>
                </a:pPr>
                <a:r>
                  <a:rPr lang="en-HK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+…</m:t>
                    </m:r>
                    <m:r>
                      <a:rPr lang="en-HK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HK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marL="349250" lvl="1" indent="0">
                  <a:buNone/>
                </a:pPr>
                <a:endParaRPr lang="en-US" altLang="zh-CN" dirty="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  <a:p>
                <a:pPr lvl="1"/>
                <a:r>
                  <a:rPr lang="en-US" altLang="zh-CN" dirty="0">
                    <a:solidFill>
                      <a:schemeClr val="tx1"/>
                    </a:solidFill>
                  </a:rPr>
                  <a:t>If  there are an infinite many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,: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</a:rPr>
                  <a:t>.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HK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HK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  <m:r>
                        <a:rPr lang="en-HK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HK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HK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HK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HK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HK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HK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None/>
                </a:pPr>
                <a:endParaRPr lang="en-US" altLang="zh-CN" dirty="0"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410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262" t="-1458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Math Definition of Probability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9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HK" dirty="0"/>
                  <a:t>Techniques for computing probabilities: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HK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𝐴𝑈𝐵</m:t>
                        </m:r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HK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HK" dirty="0"/>
                  <a:t> if AB = </a:t>
                </a:r>
                <a14:m>
                  <m:oMath xmlns:m="http://schemas.openxmlformats.org/officeDocument/2006/math">
                    <m:r>
                      <a:rPr lang="en-HK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HK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HK" dirty="0"/>
                  <a:t>P(AB) = P(A)P(B)  if A and B are independent of each other</a:t>
                </a:r>
              </a:p>
              <a:p>
                <a:pPr lvl="1"/>
                <a:r>
                  <a:rPr lang="en-HK" dirty="0"/>
                  <a:t>P(AUB) = P(A) + P(B) - P(AB)</a:t>
                </a:r>
              </a:p>
              <a:p>
                <a:pPr lvl="1"/>
                <a:r>
                  <a:rPr lang="en-HK" dirty="0"/>
                  <a:t>P(A</a:t>
                </a:r>
                <a14:m>
                  <m:oMath xmlns:m="http://schemas.openxmlformats.org/officeDocument/2006/math">
                    <m:r>
                      <a:rPr lang="en-HK" b="0" i="1" smtClean="0">
                        <a:latin typeface="Cambria Math" panose="02040503050406030204" pitchFamily="18" charset="0"/>
                      </a:rPr>
                      <m:t>)=1−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HK" b="0" i="1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HK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</a:t>
            </a:r>
            <a:r>
              <a:rPr lang="en-US" altLang="zh-CN" dirty="0"/>
              <a:t>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electronic system consists of several components, and the reliability is shown. Find the probability that the entire system works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6" descr="02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735" y="2877404"/>
            <a:ext cx="5035493" cy="211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26193" y="4863139"/>
                <a:ext cx="5900841" cy="8666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en-US" b="0" dirty="0"/>
              </a:p>
              <a:p>
                <a:r>
                  <a:rPr lang="en-US" b="0" dirty="0"/>
                  <a:t>The prob that B or C works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))(1−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0.94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193" y="4863139"/>
                <a:ext cx="5900841" cy="866648"/>
              </a:xfrm>
              <a:prstGeom prst="rect">
                <a:avLst/>
              </a:prstGeom>
              <a:blipFill>
                <a:blip r:embed="rId3"/>
                <a:stretch>
                  <a:fillRect l="-2581" r="-2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276214" y="5652835"/>
                <a:ext cx="62363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0" dirty="0"/>
                  <a:t>The prob that the entire system works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0.95</m:t>
                    </m:r>
                  </m:oMath>
                </a14:m>
                <a:r>
                  <a:rPr lang="en-US" dirty="0"/>
                  <a:t>*0.94*0.9 = 0.8037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214" y="5652835"/>
                <a:ext cx="6236340" cy="276999"/>
              </a:xfrm>
              <a:prstGeom prst="rect">
                <a:avLst/>
              </a:prstGeom>
              <a:blipFill>
                <a:blip r:embed="rId4"/>
                <a:stretch>
                  <a:fillRect l="-2236" t="-20833" b="-4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082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600201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Independent event</a:t>
            </a:r>
          </a:p>
          <a:p>
            <a:r>
              <a:rPr lang="en-US" dirty="0"/>
              <a:t>False positive probability and its examples in the real world</a:t>
            </a:r>
          </a:p>
          <a:p>
            <a:r>
              <a:rPr lang="en-US" dirty="0"/>
              <a:t>Early work in population statistics and its impact</a:t>
            </a:r>
          </a:p>
          <a:p>
            <a:r>
              <a:rPr lang="en-US" dirty="0"/>
              <a:t>Random variable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9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800" y="217207"/>
            <a:ext cx="8393461" cy="1336956"/>
          </a:xfrm>
        </p:spPr>
        <p:txBody>
          <a:bodyPr/>
          <a:lstStyle/>
          <a:p>
            <a:r>
              <a:rPr lang="en-US" dirty="0"/>
              <a:t>Math Definition of Independent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00" y="1743215"/>
            <a:ext cx="8262216" cy="4343400"/>
          </a:xfrm>
        </p:spPr>
        <p:txBody>
          <a:bodyPr>
            <a:normAutofit/>
          </a:bodyPr>
          <a:lstStyle/>
          <a:p>
            <a:r>
              <a:rPr lang="en-US" dirty="0"/>
              <a:t>Two events A and B are called </a:t>
            </a:r>
            <a:r>
              <a:rPr lang="en-US" b="1" dirty="0"/>
              <a:t>independent </a:t>
            </a:r>
            <a:r>
              <a:rPr lang="en-US" dirty="0"/>
              <a:t>if their joint probability equals the product of their probabilities:   </a:t>
            </a:r>
          </a:p>
          <a:p>
            <a:pPr marL="0" indent="0" algn="ctr">
              <a:buNone/>
            </a:pPr>
            <a:r>
              <a:rPr lang="en-US" dirty="0"/>
              <a:t> P(AB) = P(A)P(B)</a:t>
            </a:r>
          </a:p>
          <a:p>
            <a:r>
              <a:rPr lang="en-US" dirty="0"/>
              <a:t>Meaning: A and B do not influence each other 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2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1: Roll Two Dice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A = “The sum of the two dice is 9”</a:t>
            </a:r>
          </a:p>
          <a:p>
            <a:r>
              <a:rPr lang="en-US" dirty="0"/>
              <a:t>B = “The first dice is 2” </a:t>
            </a:r>
          </a:p>
          <a:p>
            <a:r>
              <a:rPr lang="en-US" altLang="zh-CN" dirty="0"/>
              <a:t>Are A and B independent of each other?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 = {(6,3),(5,4),(4,5),(3,6)}</a:t>
            </a:r>
          </a:p>
          <a:p>
            <a:pPr marL="0" indent="0">
              <a:buNone/>
            </a:pPr>
            <a:r>
              <a:rPr lang="en-US" dirty="0"/>
              <a:t>P(A) = 4/36</a:t>
            </a:r>
          </a:p>
          <a:p>
            <a:pPr marL="0" indent="0">
              <a:buNone/>
            </a:pPr>
            <a:r>
              <a:rPr lang="en-US" dirty="0"/>
              <a:t>P(B) = 1/6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GE2326 – Dr. Antoni Chan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13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F7A568-0BC7-443D-A66A-0DD656093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735" y="1581523"/>
            <a:ext cx="2072820" cy="22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8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1: Roll Two Dice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9274" y="1514587"/>
                <a:ext cx="8042277" cy="4343400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A = “The sum of the two dice is 9”</a:t>
                </a:r>
              </a:p>
              <a:p>
                <a:r>
                  <a:rPr lang="en-US" dirty="0"/>
                  <a:t>B = “The first dice is 2” </a:t>
                </a:r>
              </a:p>
              <a:p>
                <a:pPr marL="0" indent="0">
                  <a:buNone/>
                </a:pPr>
                <a:r>
                  <a:rPr lang="en-US" dirty="0"/>
                  <a:t>P(A) = 4/36</a:t>
                </a:r>
              </a:p>
              <a:p>
                <a:pPr marL="0" indent="0">
                  <a:buNone/>
                </a:pPr>
                <a:r>
                  <a:rPr lang="en-US" dirty="0"/>
                  <a:t>P(B) = 1/6</a:t>
                </a:r>
              </a:p>
              <a:p>
                <a:pPr marL="0" indent="0">
                  <a:buNone/>
                </a:pPr>
                <a:r>
                  <a:rPr lang="en-US" dirty="0"/>
                  <a:t>Since it is impossible that A and B occur at the same time!</a:t>
                </a:r>
              </a:p>
              <a:p>
                <a:pPr marL="0" indent="0">
                  <a:buNone/>
                </a:pPr>
                <a:r>
                  <a:rPr lang="en-US" dirty="0"/>
                  <a:t>AB 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/>
                  <a:t>P(AB) = 0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so A and B are not independent of each other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4" y="1514587"/>
                <a:ext cx="8042277" cy="4343400"/>
              </a:xfrm>
              <a:blipFill>
                <a:blip r:embed="rId3"/>
                <a:stretch>
                  <a:fillRect l="-1262" t="-1166" b="-7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14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F7A568-0BC7-443D-A66A-0DD656093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735" y="1581523"/>
            <a:ext cx="2072820" cy="22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25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D3028D53-376B-46E9-8C57-ED44FD73CD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Example 2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D2449B9-B242-4E5F-B75A-807F6697E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Suppose that we toss 2 dice</a:t>
            </a:r>
          </a:p>
          <a:p>
            <a:pPr lvl="1" eaLnBrk="1" hangingPunct="1"/>
            <a:r>
              <a:rPr lang="en-US" altLang="zh-CN" dirty="0">
                <a:ea typeface="宋体" panose="02010600030101010101" pitchFamily="2" charset="-122"/>
              </a:rPr>
              <a:t>Let E denote the event that the sum of the dice is 6 and </a:t>
            </a:r>
          </a:p>
          <a:p>
            <a:pPr lvl="1" eaLnBrk="1" hangingPunct="1"/>
            <a:r>
              <a:rPr lang="en-US" altLang="zh-CN" dirty="0">
                <a:ea typeface="宋体" panose="02010600030101010101" pitchFamily="2" charset="-122"/>
              </a:rPr>
              <a:t>F denote the event that the first dice equals 4 </a:t>
            </a:r>
          </a:p>
          <a:p>
            <a:pPr eaLnBrk="1" hangingPunct="1"/>
            <a:endParaRPr lang="en-US" altLang="zh-CN" dirty="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b="1" dirty="0">
                <a:ea typeface="宋体" panose="02010600030101010101" pitchFamily="2" charset="-122"/>
              </a:rPr>
              <a:t>Q</a:t>
            </a:r>
            <a:r>
              <a:rPr lang="en-US" altLang="zh-CN" dirty="0">
                <a:ea typeface="宋体" panose="02010600030101010101" pitchFamily="2" charset="-122"/>
              </a:rPr>
              <a:t>: are events E and F independent?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>
            <a:extLst>
              <a:ext uri="{FF2B5EF4-FFF2-40B4-BE49-F238E27FC236}">
                <a16:creationId xmlns:a16="http://schemas.microsoft.com/office/drawing/2014/main" id="{AB6E0970-F651-47F0-BF34-3D2141749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067" name="Rectangle 3">
                <a:extLst>
                  <a:ext uri="{FF2B5EF4-FFF2-40B4-BE49-F238E27FC236}">
                    <a16:creationId xmlns:a16="http://schemas.microsoft.com/office/drawing/2014/main" id="{6D31D0C4-AADB-4807-A434-43F3A17814E9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zh-CN" dirty="0">
                    <a:ea typeface="宋体" panose="02010600030101010101" pitchFamily="2" charset="-122"/>
                  </a:rPr>
                  <a:t>E = {(1,5), (2,4), (3,3), (4,2), (5,1)},   P(E) = 5/36</a:t>
                </a:r>
              </a:p>
              <a:p>
                <a:pPr eaLnBrk="1" hangingPunct="1"/>
                <a:r>
                  <a:rPr lang="en-US" altLang="zh-CN" dirty="0">
                    <a:ea typeface="宋体" panose="02010600030101010101" pitchFamily="2" charset="-122"/>
                  </a:rPr>
                  <a:t>P(F) = 1/6</a:t>
                </a:r>
              </a:p>
              <a:p>
                <a:pPr eaLnBrk="1" hangingPunct="1"/>
                <a:r>
                  <a:rPr lang="en-US" altLang="zh-CN" dirty="0">
                    <a:ea typeface="宋体" panose="02010600030101010101" pitchFamily="2" charset="-122"/>
                  </a:rPr>
                  <a:t>EF = {(4,2)}    P(EF) = 1/36</a:t>
                </a:r>
              </a:p>
              <a:p>
                <a:r>
                  <a:rPr lang="en-US" altLang="zh-CN" dirty="0">
                    <a:ea typeface="宋体" panose="02010600030101010101" pitchFamily="2" charset="-122"/>
                  </a:rPr>
                  <a:t>Since P(E) = 5/36,  P(F) = </a:t>
                </a:r>
                <a:r>
                  <a:rPr lang="en-US" altLang="zh-CN" dirty="0"/>
                  <a:t>1/6, P(E)P(F) = 5/216</a:t>
                </a:r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:r>
                  <a:rPr lang="en-US" altLang="zh-CN" dirty="0">
                    <a:ea typeface="宋体" panose="02010600030101010101" pitchFamily="2" charset="-122"/>
                  </a:rPr>
                  <a:t> P(EF)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P(E)P(F), so E and F are not independent!</a:t>
                </a:r>
              </a:p>
              <a:p>
                <a:pPr marL="0" indent="0" eaLnBrk="1" hangingPunct="1">
                  <a:buNone/>
                </a:pPr>
                <a:endParaRPr lang="en-US" altLang="zh-CN" dirty="0"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88067" name="Rectangle 3">
                <a:extLst>
                  <a:ext uri="{FF2B5EF4-FFF2-40B4-BE49-F238E27FC236}">
                    <a16:creationId xmlns:a16="http://schemas.microsoft.com/office/drawing/2014/main" id="{6D31D0C4-AADB-4807-A434-43F3A17814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 3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A = “The first dice is 4”</a:t>
            </a:r>
          </a:p>
          <a:p>
            <a:r>
              <a:rPr lang="en-US" dirty="0"/>
              <a:t>B = “The sum of two dice is 7”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Are A and B independent?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17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F7A568-0BC7-443D-A66A-0DD656093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468" y="243595"/>
            <a:ext cx="1599025" cy="170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93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A = “The first dice is 4”</a:t>
            </a:r>
          </a:p>
          <a:p>
            <a:r>
              <a:rPr lang="en-US" dirty="0"/>
              <a:t>B = “The sum of two dice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dirty="0"/>
              <a:t>7” </a:t>
            </a:r>
          </a:p>
          <a:p>
            <a:pPr marL="0" indent="0">
              <a:buNone/>
            </a:pPr>
            <a:r>
              <a:rPr lang="en-US" dirty="0"/>
              <a:t>P(A) = 1/6</a:t>
            </a:r>
          </a:p>
          <a:p>
            <a:pPr marL="0" indent="0">
              <a:buNone/>
            </a:pPr>
            <a:r>
              <a:rPr lang="en-US" dirty="0"/>
              <a:t>P(B) = P({(1,6), (2,5), (3,4), (4,3), (5,2), (6,1)}) = 6/36 = 1/6</a:t>
            </a:r>
          </a:p>
          <a:p>
            <a:pPr marL="0" indent="0">
              <a:buNone/>
            </a:pPr>
            <a:r>
              <a:rPr lang="en-US" dirty="0"/>
              <a:t>P(AB) = P({(4,3)}) = 1/36 = P(A)P(B)</a:t>
            </a:r>
          </a:p>
          <a:p>
            <a:pPr marL="0" indent="0">
              <a:buNone/>
            </a:pPr>
            <a:r>
              <a:rPr lang="en-US" dirty="0"/>
              <a:t>So, A and B are independent of each other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18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F7A568-0BC7-443D-A66A-0DD656093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468" y="243595"/>
            <a:ext cx="1599025" cy="170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7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Draw a Card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Event A: First draw: I draw a card from a bag. Then I put it back in the bag (with replacement)</a:t>
            </a:r>
          </a:p>
          <a:p>
            <a:pPr marL="0" indent="0">
              <a:buNone/>
            </a:pPr>
            <a:r>
              <a:rPr lang="en-US" altLang="zh-CN" dirty="0"/>
              <a:t>Event B: Second draw: I draw a card from a bag</a:t>
            </a:r>
          </a:p>
          <a:p>
            <a:pPr marL="0" indent="0">
              <a:buNone/>
            </a:pPr>
            <a:r>
              <a:rPr lang="en-US" dirty="0"/>
              <a:t>Result of the first draw does not affect the second draw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67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Draw a Card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514587"/>
            <a:ext cx="8042277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Event A: First draw: I draw a card from a bag. Then I don’t replace it (i.e., without replacement)</a:t>
            </a:r>
          </a:p>
          <a:p>
            <a:pPr marL="0" indent="0">
              <a:buNone/>
            </a:pPr>
            <a:r>
              <a:rPr lang="en-US" altLang="zh-CN" dirty="0"/>
              <a:t>Event B: Second draw: I draw a card from a bag</a:t>
            </a:r>
          </a:p>
          <a:p>
            <a:pPr marL="0" indent="0">
              <a:buNone/>
            </a:pPr>
            <a:r>
              <a:rPr lang="en-US" dirty="0"/>
              <a:t>Events A and B are dependent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67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600201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Independent event</a:t>
            </a:r>
          </a:p>
          <a:p>
            <a:r>
              <a:rPr lang="en-US" dirty="0"/>
              <a:t>False positive probability and its examples in the real world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Early work in population statistics and its impact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Random variable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9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258317"/>
            <a:ext cx="8042276" cy="858826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 False Positive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3192098"/>
            <a:ext cx="8339231" cy="3294509"/>
          </a:xfrm>
        </p:spPr>
        <p:txBody>
          <a:bodyPr/>
          <a:lstStyle/>
          <a:p>
            <a:pPr lvl="1"/>
            <a:r>
              <a:rPr lang="en-US" dirty="0">
                <a:solidFill>
                  <a:schemeClr val="bg1"/>
                </a:solidFill>
              </a:rPr>
              <a:t>2% of people in this class have a</a:t>
            </a:r>
            <a:r>
              <a:rPr lang="en-US" altLang="zh-CN" dirty="0">
                <a:solidFill>
                  <a:schemeClr val="bg1"/>
                </a:solidFill>
              </a:rPr>
              <a:t> disease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Fortunately, we have a test to detect this disease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test is 92% reliable…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It always tests positive when the disease is present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But 8% of the time it gives a positive result when no disease is present. This is called a “</a:t>
            </a:r>
            <a:r>
              <a:rPr lang="en-US" i="1" dirty="0">
                <a:solidFill>
                  <a:srgbClr val="FF0000"/>
                </a:solidFill>
              </a:rPr>
              <a:t>false positive</a:t>
            </a:r>
            <a:r>
              <a:rPr lang="en-US" dirty="0">
                <a:solidFill>
                  <a:schemeClr val="bg1"/>
                </a:solidFill>
              </a:rPr>
              <a:t>”</a:t>
            </a:r>
          </a:p>
          <a:p>
            <a:pPr marL="685800" lvl="2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Q: </a:t>
            </a:r>
            <a:r>
              <a:rPr lang="en-US" sz="2400" dirty="0">
                <a:solidFill>
                  <a:schemeClr val="bg1"/>
                </a:solidFill>
              </a:rPr>
              <a:t>If you test positive for the disease, what is the probability that you actually have it?</a:t>
            </a:r>
          </a:p>
          <a:p>
            <a:pPr lvl="2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33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934977"/>
            <a:ext cx="8042276" cy="712822"/>
          </a:xfrm>
        </p:spPr>
        <p:txBody>
          <a:bodyPr/>
          <a:lstStyle/>
          <a:p>
            <a:r>
              <a:rPr lang="en-US" sz="4400" dirty="0">
                <a:solidFill>
                  <a:srgbClr val="FFFFFF"/>
                </a:solidFill>
              </a:rPr>
              <a:t>Open Your Test Result…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84889" y="2830274"/>
            <a:ext cx="8042276" cy="325367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If you tested negative, you don’t have it!</a:t>
            </a:r>
          </a:p>
          <a:p>
            <a:r>
              <a:rPr lang="en-US" dirty="0">
                <a:solidFill>
                  <a:schemeClr val="bg1"/>
                </a:solidFill>
              </a:rPr>
              <a:t>How many tested positive?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If you tested positive, there are two possibilities: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1) your result is a </a:t>
            </a:r>
            <a:r>
              <a:rPr lang="en-US" i="1" dirty="0">
                <a:solidFill>
                  <a:schemeClr val="bg1"/>
                </a:solidFill>
              </a:rPr>
              <a:t>false positive</a:t>
            </a:r>
            <a:r>
              <a:rPr lang="en-US" dirty="0">
                <a:solidFill>
                  <a:schemeClr val="bg1"/>
                </a:solidFill>
              </a:rPr>
              <a:t>, and you don’t have it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2) your result is a </a:t>
            </a:r>
            <a:r>
              <a:rPr lang="en-US" i="1" dirty="0">
                <a:solidFill>
                  <a:schemeClr val="bg1"/>
                </a:solidFill>
              </a:rPr>
              <a:t>true positive</a:t>
            </a:r>
            <a:r>
              <a:rPr lang="en-US" dirty="0">
                <a:solidFill>
                  <a:schemeClr val="bg1"/>
                </a:solidFill>
              </a:rPr>
              <a:t>, and you have it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</a:rPr>
              <a:t>How many actually had the disease   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</a:rPr>
              <a:t>P(you have it | you test positive) =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14035" y="3277828"/>
            <a:ext cx="2357391" cy="6924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 (8%*98%+2%)*N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796444" y="5561980"/>
                <a:ext cx="3684947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rgbClr val="000000"/>
                    </a:solidFill>
                  </a:rPr>
                  <a:t>(2%*N) / [(8%*98%+2%)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]≈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20%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444" y="5561980"/>
                <a:ext cx="3684947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1052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920660" y="5062611"/>
            <a:ext cx="2016445" cy="4147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 2%*N</a:t>
            </a:r>
          </a:p>
        </p:txBody>
      </p:sp>
    </p:spTree>
    <p:extLst>
      <p:ext uri="{BB962C8B-B14F-4D97-AF65-F5344CB8AC3E}">
        <p14:creationId xmlns:p14="http://schemas.microsoft.com/office/powerpoint/2010/main" val="40363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303677"/>
            <a:ext cx="8042276" cy="712822"/>
          </a:xfrm>
        </p:spPr>
        <p:txBody>
          <a:bodyPr/>
          <a:lstStyle/>
          <a:p>
            <a:r>
              <a:rPr lang="en-US" sz="4400" dirty="0">
                <a:solidFill>
                  <a:srgbClr val="FFFFFF"/>
                </a:solidFill>
              </a:rPr>
              <a:t>False Positive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2976638"/>
            <a:ext cx="8182247" cy="336254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this example, the incidence rate (2%) is less than the false positive rate (8%)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Hence, the test will detect more </a:t>
            </a:r>
            <a:r>
              <a:rPr lang="en-US" i="1" dirty="0">
                <a:solidFill>
                  <a:schemeClr val="bg1"/>
                </a:solidFill>
              </a:rPr>
              <a:t>false</a:t>
            </a:r>
            <a:r>
              <a:rPr lang="en-US" dirty="0">
                <a:solidFill>
                  <a:schemeClr val="bg1"/>
                </a:solidFill>
              </a:rPr>
              <a:t> positives than true positives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When interpreting the test results, need to consider the rareness of the disease</a:t>
            </a:r>
          </a:p>
        </p:txBody>
      </p:sp>
    </p:spTree>
    <p:extLst>
      <p:ext uri="{BB962C8B-B14F-4D97-AF65-F5344CB8AC3E}">
        <p14:creationId xmlns:p14="http://schemas.microsoft.com/office/powerpoint/2010/main" val="323700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alphaModFix amt="27000"/>
          </a:blip>
          <a:srcRect l="6254" r="50499"/>
          <a:stretch/>
        </p:blipFill>
        <p:spPr>
          <a:xfrm>
            <a:off x="1" y="-44025"/>
            <a:ext cx="9144000" cy="6910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Catching Terrorists in New York 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600200"/>
                <a:ext cx="8042276" cy="4675468"/>
              </a:xfrm>
            </p:spPr>
            <p:txBody>
              <a:bodyPr/>
              <a:lstStyle/>
              <a:p>
                <a:r>
                  <a:rPr lang="en-US" dirty="0"/>
                  <a:t>Suppose there are 10 terrorists in NYC</a:t>
                </a:r>
              </a:p>
              <a:p>
                <a:pPr lvl="1"/>
                <a:r>
                  <a:rPr lang="en-US" dirty="0"/>
                  <a:t>Population of New York City is 20 million (2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10^7)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P(a terrorist) = 10/20,000,000 = 0.00005% </a:t>
                </a:r>
              </a:p>
              <a:p>
                <a:pPr lvl="1"/>
                <a:r>
                  <a:rPr lang="en-US" dirty="0"/>
                  <a:t>Terrorists are </a:t>
                </a:r>
                <a:r>
                  <a:rPr lang="en-US" i="1" dirty="0"/>
                  <a:t>very</a:t>
                </a:r>
                <a:r>
                  <a:rPr lang="en-US" dirty="0"/>
                  <a:t> rare</a:t>
                </a:r>
              </a:p>
              <a:p>
                <a:r>
                  <a:rPr lang="en-US" dirty="0"/>
                  <a:t>If we have a terrorist test that is 99% reliable,</a:t>
                </a:r>
              </a:p>
              <a:p>
                <a:pPr lvl="1"/>
                <a:r>
                  <a:rPr lang="en-US" dirty="0"/>
                  <a:t>If a person is a terrorist, the test result is always positive</a:t>
                </a:r>
              </a:p>
              <a:p>
                <a:pPr lvl="1"/>
                <a:r>
                  <a:rPr lang="en-US" dirty="0"/>
                  <a:t>If a person is not, the test is negative with 99% chance, and is positive with 1% chance</a:t>
                </a:r>
              </a:p>
              <a:p>
                <a:pPr lvl="1"/>
                <a:r>
                  <a:rPr lang="en-US" dirty="0"/>
                  <a:t>200,000 people will be identified as </a:t>
                </a:r>
                <a:r>
                  <a:rPr lang="en-US" b="1" dirty="0"/>
                  <a:t>suspects</a:t>
                </a:r>
              </a:p>
              <a:p>
                <a:pPr marL="0" indent="0">
                  <a:buNone/>
                </a:pPr>
                <a:r>
                  <a:rPr lang="en-US" dirty="0"/>
                  <a:t>The incidence rate (0.00005%) is much smaller than the false positive rate (1%)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600200"/>
                <a:ext cx="8042276" cy="4675468"/>
              </a:xfrm>
              <a:blipFill>
                <a:blip r:embed="rId4"/>
                <a:stretch>
                  <a:fillRect l="-1262" t="-1359" b="-7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394096" y="6363794"/>
            <a:ext cx="2503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“Little Brother”, Cory Doctorow.</a:t>
            </a:r>
          </a:p>
        </p:txBody>
      </p:sp>
    </p:spTree>
    <p:extLst>
      <p:ext uri="{BB962C8B-B14F-4D97-AF65-F5344CB8AC3E}">
        <p14:creationId xmlns:p14="http://schemas.microsoft.com/office/powerpoint/2010/main" val="12009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600201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Independent event</a:t>
            </a:r>
          </a:p>
          <a:p>
            <a:r>
              <a:rPr lang="en-US" dirty="0"/>
              <a:t>False positive probability and its examples in the real world</a:t>
            </a:r>
          </a:p>
          <a:p>
            <a:r>
              <a:rPr lang="en-US" dirty="0"/>
              <a:t>Early work in population statistics and its impact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Random variable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889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Mortality Rates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8" y="1600201"/>
            <a:ext cx="7002470" cy="4343400"/>
          </a:xfrm>
        </p:spPr>
        <p:txBody>
          <a:bodyPr/>
          <a:lstStyle/>
          <a:p>
            <a:r>
              <a:rPr lang="en-US" dirty="0"/>
              <a:t>The King (17</a:t>
            </a:r>
            <a:r>
              <a:rPr lang="en-US" baseline="30000" dirty="0"/>
              <a:t>th</a:t>
            </a:r>
            <a:r>
              <a:rPr lang="en-US" dirty="0"/>
              <a:t> century) was interested in the number of men in London of fighting age (16 to 56)</a:t>
            </a:r>
          </a:p>
          <a:p>
            <a:r>
              <a:rPr lang="en-US" dirty="0" err="1"/>
              <a:t>Graunt</a:t>
            </a:r>
            <a:r>
              <a:rPr lang="en-US" dirty="0"/>
              <a:t> calculated age-related mortality rates</a:t>
            </a:r>
          </a:p>
          <a:p>
            <a:pPr lvl="1"/>
            <a:r>
              <a:rPr lang="en-US" dirty="0"/>
              <a:t>Introduced </a:t>
            </a:r>
            <a:r>
              <a:rPr lang="en-US" i="1" dirty="0"/>
              <a:t>life-expectancy </a:t>
            </a:r>
            <a:r>
              <a:rPr lang="en-US" dirty="0"/>
              <a:t>tables</a:t>
            </a:r>
          </a:p>
          <a:p>
            <a:r>
              <a:rPr lang="en-US" dirty="0"/>
              <a:t>For example, </a:t>
            </a:r>
          </a:p>
          <a:p>
            <a:pPr lvl="1"/>
            <a:r>
              <a:rPr lang="en-US" dirty="0"/>
              <a:t>36% of deaths were children between 0-6</a:t>
            </a:r>
          </a:p>
          <a:p>
            <a:pPr lvl="1"/>
            <a:r>
              <a:rPr lang="en-US" dirty="0"/>
              <a:t>Deaths between 0-6, divided by the total deaths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149" y="0"/>
            <a:ext cx="1927851" cy="34701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28EF48-2DA2-2942-90A3-C827F28C1E7A}"/>
              </a:ext>
            </a:extLst>
          </p:cNvPr>
          <p:cNvSpPr txBox="1"/>
          <p:nvPr/>
        </p:nvSpPr>
        <p:spPr>
          <a:xfrm>
            <a:off x="3004457" y="10740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330574"/>
            <a:ext cx="8042276" cy="1336956"/>
          </a:xfrm>
        </p:spPr>
        <p:txBody>
          <a:bodyPr/>
          <a:lstStyle/>
          <a:p>
            <a:r>
              <a:rPr lang="en-US" sz="4000" dirty="0" err="1"/>
              <a:t>Graunt’s</a:t>
            </a:r>
            <a:r>
              <a:rPr lang="en-US" sz="4000" dirty="0"/>
              <a:t> Table</a:t>
            </a:r>
            <a:r>
              <a:rPr lang="en-US" sz="3200" dirty="0"/>
              <a:t> (1600s London)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824" y="1107094"/>
            <a:ext cx="8339231" cy="4847942"/>
          </a:xfrm>
        </p:spPr>
        <p:txBody>
          <a:bodyPr/>
          <a:lstStyle/>
          <a:p>
            <a:r>
              <a:rPr lang="en-US" dirty="0"/>
              <a:t>Calculated percentage of deaths in each age interval</a:t>
            </a:r>
          </a:p>
          <a:p>
            <a:pPr lvl="1"/>
            <a:r>
              <a:rPr lang="en-US" dirty="0"/>
              <a:t>I.e., the probability that a person will die in a given age interval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This is called a </a:t>
            </a:r>
            <a:r>
              <a:rPr lang="en-US" b="1" i="1" dirty="0"/>
              <a:t>probability distribution </a:t>
            </a:r>
            <a:r>
              <a:rPr lang="en-US" sz="1800" dirty="0"/>
              <a:t>(total sum is 100%)</a:t>
            </a:r>
            <a:endParaRPr lang="en-US" dirty="0"/>
          </a:p>
          <a:p>
            <a:pPr lvl="1"/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28</a:t>
            </a:fld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832535051"/>
              </p:ext>
            </p:extLst>
          </p:nvPr>
        </p:nvGraphicFramePr>
        <p:xfrm>
          <a:off x="327442" y="1966669"/>
          <a:ext cx="8485942" cy="316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159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Summing Up </a:t>
            </a:r>
            <a:r>
              <a:rPr lang="en-US" dirty="0"/>
              <a:t>I</a:t>
            </a:r>
            <a:r>
              <a:rPr lang="en-US" sz="4000" dirty="0"/>
              <a:t>ntervals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588758"/>
          </a:xfrm>
        </p:spPr>
        <p:txBody>
          <a:bodyPr/>
          <a:lstStyle/>
          <a:p>
            <a:pPr marL="34925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29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987722" y="4136887"/>
            <a:ext cx="3326010" cy="1044609"/>
            <a:chOff x="987722" y="4136887"/>
            <a:chExt cx="3326010" cy="1044609"/>
          </a:xfrm>
        </p:grpSpPr>
        <p:sp>
          <p:nvSpPr>
            <p:cNvPr id="6" name="Left Brace 5"/>
            <p:cNvSpPr/>
            <p:nvPr/>
          </p:nvSpPr>
          <p:spPr>
            <a:xfrm rot="16200000">
              <a:off x="1599963" y="3640455"/>
              <a:ext cx="433389" cy="1426253"/>
            </a:xfrm>
            <a:prstGeom prst="leftBrac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87722" y="4535165"/>
              <a:ext cx="33260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P(died before reaching 7) = </a:t>
              </a:r>
            </a:p>
            <a:p>
              <a:r>
                <a:rPr lang="en-US" dirty="0"/>
                <a:t>4% + 32% = 36%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03531" y="5332958"/>
            <a:ext cx="5961715" cy="785656"/>
            <a:chOff x="1103531" y="5332958"/>
            <a:chExt cx="5961715" cy="785656"/>
          </a:xfrm>
        </p:grpSpPr>
        <p:sp>
          <p:nvSpPr>
            <p:cNvPr id="14" name="Left Brace 13"/>
            <p:cNvSpPr/>
            <p:nvPr/>
          </p:nvSpPr>
          <p:spPr>
            <a:xfrm rot="16200000">
              <a:off x="1982958" y="4453531"/>
              <a:ext cx="433389" cy="2192243"/>
            </a:xfrm>
            <a:prstGeom prst="leftBrac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70708" y="5749282"/>
              <a:ext cx="5694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P(died before reaching 17) = 36%+24% = 60%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595100" y="4479534"/>
            <a:ext cx="2230151" cy="923330"/>
          </a:xfrm>
          <a:prstGeom prst="rect">
            <a:avLst/>
          </a:prstGeom>
          <a:noFill/>
          <a:ln w="381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Repeat for all intervals starting at Born</a:t>
            </a:r>
          </a:p>
        </p:txBody>
      </p:sp>
      <p:graphicFrame>
        <p:nvGraphicFramePr>
          <p:cNvPr id="21" name="Chart 20"/>
          <p:cNvGraphicFramePr/>
          <p:nvPr>
            <p:extLst>
              <p:ext uri="{D42A27DB-BD31-4B8C-83A1-F6EECF244321}">
                <p14:modId xmlns:p14="http://schemas.microsoft.com/office/powerpoint/2010/main" val="492597663"/>
              </p:ext>
            </p:extLst>
          </p:nvPr>
        </p:nvGraphicFramePr>
        <p:xfrm>
          <a:off x="194025" y="1427491"/>
          <a:ext cx="8485942" cy="3142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989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Graunt’s</a:t>
            </a:r>
            <a:r>
              <a:rPr lang="en-US" sz="4000" dirty="0"/>
              <a:t> Table</a:t>
            </a:r>
            <a:r>
              <a:rPr lang="en-US" sz="3200" dirty="0"/>
              <a:t> (1600s London)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588758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br>
              <a:rPr lang="en-US" dirty="0"/>
            </a:b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lvl="1"/>
            <a:r>
              <a:rPr lang="en-US" dirty="0"/>
              <a:t>This is called a </a:t>
            </a:r>
            <a:r>
              <a:rPr lang="en-US" i="1" dirty="0"/>
              <a:t>cumulative distribution</a:t>
            </a:r>
            <a:endParaRPr lang="en-US" dirty="0"/>
          </a:p>
          <a:p>
            <a:pPr lvl="2"/>
            <a:r>
              <a:rPr lang="en-US" dirty="0"/>
              <a:t>Probabilities are always increasing, and does not sum to 100%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30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292701" y="1590109"/>
          <a:ext cx="8485942" cy="3628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577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178174"/>
            <a:ext cx="8042276" cy="1336956"/>
          </a:xfrm>
        </p:spPr>
        <p:txBody>
          <a:bodyPr/>
          <a:lstStyle/>
          <a:p>
            <a:r>
              <a:rPr lang="en-US" sz="4000" dirty="0" err="1"/>
              <a:t>Graunt’s</a:t>
            </a:r>
            <a:r>
              <a:rPr lang="en-US" sz="4000" dirty="0"/>
              <a:t> Table</a:t>
            </a:r>
            <a:r>
              <a:rPr lang="en-US" sz="3200" dirty="0"/>
              <a:t> (1600s London)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43025"/>
            <a:ext cx="8042276" cy="4588758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complement</a:t>
            </a:r>
            <a:r>
              <a:rPr lang="en-US" dirty="0"/>
              <a:t> </a:t>
            </a:r>
            <a:r>
              <a:rPr lang="en-US" i="1" dirty="0"/>
              <a:t>event </a:t>
            </a:r>
            <a:r>
              <a:rPr lang="en-US" dirty="0"/>
              <a:t>of “someone died before a given age” is “someone survived to a given age”</a:t>
            </a:r>
          </a:p>
          <a:p>
            <a:pPr lvl="1"/>
            <a:r>
              <a:rPr lang="en-US" dirty="0"/>
              <a:t>So, calculating 1 - </a:t>
            </a:r>
            <a:r>
              <a:rPr lang="en-US" i="1" dirty="0"/>
              <a:t>P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31</a:t>
            </a:fld>
            <a:endParaRPr 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292701" y="2882800"/>
          <a:ext cx="8485942" cy="337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829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6" y="107576"/>
            <a:ext cx="6651734" cy="1336956"/>
          </a:xfrm>
        </p:spPr>
        <p:txBody>
          <a:bodyPr/>
          <a:lstStyle/>
          <a:p>
            <a:r>
              <a:rPr lang="en-US" sz="4400" dirty="0"/>
              <a:t>Solving Legal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324" y="1962151"/>
            <a:ext cx="8480425" cy="4343400"/>
          </a:xfrm>
        </p:spPr>
        <p:txBody>
          <a:bodyPr/>
          <a:lstStyle/>
          <a:p>
            <a:r>
              <a:rPr lang="en-US" i="1" dirty="0"/>
              <a:t>How much time should elapse after an individual has become missing before a court can legally declare the person dead?</a:t>
            </a:r>
          </a:p>
          <a:p>
            <a:pPr lvl="1"/>
            <a:r>
              <a:rPr lang="en-US" dirty="0"/>
              <a:t>Common problem in cases of inheritance</a:t>
            </a:r>
          </a:p>
          <a:p>
            <a:r>
              <a:rPr lang="en-US" dirty="0"/>
              <a:t>Nikolaus Bernoulli proposed a solution using </a:t>
            </a:r>
            <a:r>
              <a:rPr lang="en-US" dirty="0" err="1"/>
              <a:t>Graunt’s</a:t>
            </a:r>
            <a:r>
              <a:rPr lang="en-US" dirty="0"/>
              <a:t> life tables</a:t>
            </a:r>
          </a:p>
          <a:p>
            <a:pPr lvl="1"/>
            <a:r>
              <a:rPr lang="en-US" dirty="0"/>
              <a:t>Starting from when the person becomes absent, Bernoulli calculated the age when </a:t>
            </a:r>
            <a:r>
              <a:rPr lang="en-US" b="1" dirty="0"/>
              <a:t>the probability of being dead is twice that of being alive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652" y="0"/>
            <a:ext cx="1957348" cy="195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0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Legal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456" y="1600201"/>
            <a:ext cx="8879544" cy="4343400"/>
          </a:xfrm>
        </p:spPr>
        <p:txBody>
          <a:bodyPr/>
          <a:lstStyle/>
          <a:p>
            <a:r>
              <a:rPr lang="en-US" dirty="0"/>
              <a:t>For example, suppose a 46-year-old person went missing, look at probability of death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685800" lvl="2" indent="0">
              <a:lnSpc>
                <a:spcPct val="150000"/>
              </a:lnSpc>
              <a:buNone/>
            </a:pPr>
            <a:endParaRPr lang="en-US" dirty="0"/>
          </a:p>
          <a:p>
            <a:r>
              <a:rPr lang="en-US" dirty="0"/>
              <a:t>Doing this for all ages gives the following table: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64456" y="5233247"/>
          <a:ext cx="8624049" cy="731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92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1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3050">
                <a:tc>
                  <a:txBody>
                    <a:bodyPr/>
                    <a:lstStyle/>
                    <a:p>
                      <a:r>
                        <a:rPr lang="en-US" sz="1800" b="1" dirty="0"/>
                        <a:t>Age</a:t>
                      </a:r>
                      <a:r>
                        <a:rPr lang="en-US" sz="1800" b="1" baseline="0" dirty="0"/>
                        <a:t> when last seen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/>
                        <a:t>0</a:t>
                      </a:r>
                      <a:endParaRPr lang="en-US" sz="1800" b="1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16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36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46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56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66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76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050">
                <a:tc>
                  <a:txBody>
                    <a:bodyPr/>
                    <a:lstStyle/>
                    <a:p>
                      <a:r>
                        <a:rPr lang="en-US" sz="1800" dirty="0"/>
                        <a:t>Time</a:t>
                      </a:r>
                      <a:r>
                        <a:rPr lang="en-US" sz="1800" baseline="0" dirty="0"/>
                        <a:t> to wait (years)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21</a:t>
                      </a:r>
                      <a:endParaRPr lang="en-US" sz="1800" baseline="3000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24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25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23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15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10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64456" y="2851569"/>
          <a:ext cx="8794880" cy="93217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32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14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53050">
                <a:tc>
                  <a:txBody>
                    <a:bodyPr/>
                    <a:lstStyle/>
                    <a:p>
                      <a:r>
                        <a:rPr lang="en-US" sz="1600" b="1" dirty="0"/>
                        <a:t>Age Interval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0-6</a:t>
                      </a:r>
                      <a:endParaRPr lang="en-US" sz="1600" b="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7-16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17-26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27-36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37-46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47-56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57-66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67-76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77-86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050">
                <a:tc>
                  <a:txBody>
                    <a:bodyPr/>
                    <a:lstStyle/>
                    <a:p>
                      <a:r>
                        <a:rPr lang="en-US" sz="1600" dirty="0"/>
                        <a:t>Probability</a:t>
                      </a:r>
                      <a:r>
                        <a:rPr lang="en-US" sz="1600" baseline="0" dirty="0"/>
                        <a:t> died within age interval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36%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24%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15%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6%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3%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/>
                        <a:t>2%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6184572" y="3794321"/>
            <a:ext cx="1266093" cy="618117"/>
            <a:chOff x="6184572" y="3794321"/>
            <a:chExt cx="1266093" cy="618117"/>
          </a:xfrm>
        </p:grpSpPr>
        <p:sp>
          <p:nvSpPr>
            <p:cNvPr id="8" name="Left Brace 7"/>
            <p:cNvSpPr/>
            <p:nvPr/>
          </p:nvSpPr>
          <p:spPr>
            <a:xfrm rot="16200000">
              <a:off x="6693226" y="3285667"/>
              <a:ext cx="248785" cy="1266093"/>
            </a:xfrm>
            <a:prstGeom prst="leftBrac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20399" y="4043106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7%</a:t>
              </a:r>
            </a:p>
          </p:txBody>
        </p:sp>
      </p:grpSp>
      <p:sp>
        <p:nvSpPr>
          <p:cNvPr id="12" name="Right Arrow Callout 11"/>
          <p:cNvSpPr/>
          <p:nvPr/>
        </p:nvSpPr>
        <p:spPr>
          <a:xfrm>
            <a:off x="1962930" y="3855313"/>
            <a:ext cx="4353655" cy="64502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6612"/>
            </a:avLst>
          </a:prstGeom>
          <a:solidFill>
            <a:schemeClr val="bg2">
              <a:lumMod val="9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2.33 times more likely to be dead when 66 </a:t>
            </a:r>
            <a:r>
              <a:rPr lang="en-US" sz="1600" dirty="0">
                <a:solidFill>
                  <a:schemeClr val="tx1"/>
                </a:solidFill>
                <a:sym typeface="Wingdings"/>
              </a:rPr>
              <a:t> wait 20 years</a:t>
            </a:r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655659" y="3794320"/>
            <a:ext cx="1329591" cy="618118"/>
            <a:chOff x="7655659" y="3794320"/>
            <a:chExt cx="1329591" cy="618118"/>
          </a:xfrm>
        </p:grpSpPr>
        <p:sp>
          <p:nvSpPr>
            <p:cNvPr id="9" name="Left Brace 8"/>
            <p:cNvSpPr/>
            <p:nvPr/>
          </p:nvSpPr>
          <p:spPr>
            <a:xfrm rot="16200000">
              <a:off x="8196062" y="3253917"/>
              <a:ext cx="248785" cy="1329591"/>
            </a:xfrm>
            <a:prstGeom prst="leftBrac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58292" y="4043106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47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600201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Independent event</a:t>
            </a:r>
          </a:p>
          <a:p>
            <a:r>
              <a:rPr lang="en-US" dirty="0"/>
              <a:t>False positive probability and its examples in the real world</a:t>
            </a:r>
          </a:p>
          <a:p>
            <a:r>
              <a:rPr lang="en-US" dirty="0"/>
              <a:t>Early work in population statistics and its impact</a:t>
            </a:r>
          </a:p>
          <a:p>
            <a:r>
              <a:rPr lang="en-US" dirty="0"/>
              <a:t>Random variable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75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61" y="1600201"/>
                <a:ext cx="8719715" cy="4343400"/>
              </a:xfrm>
            </p:spPr>
            <p:txBody>
              <a:bodyPr/>
              <a:lstStyle/>
              <a:p>
                <a:r>
                  <a:rPr lang="en-US" dirty="0"/>
                  <a:t>Random variable: Its value is random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679450" lvl="1" indent="-342900"/>
                <a:r>
                  <a:rPr lang="en-US" dirty="0"/>
                  <a:t>X: the outcome of tossing a fair dice, X can take values from {1,2,3,4,5,6}</a:t>
                </a:r>
              </a:p>
              <a:p>
                <a:pPr marL="336550" lvl="1" indent="0">
                  <a:buNone/>
                </a:pPr>
                <a:r>
                  <a:rPr lang="en-US" dirty="0"/>
                  <a:t>     P(X=1) = 1/6, P(X=3) = 1/6, P(1&lt;X&lt;5) = 1/2</a:t>
                </a:r>
              </a:p>
              <a:p>
                <a:pPr marL="336550" lvl="1" indent="0">
                  <a:buNone/>
                </a:pPr>
                <a:r>
                  <a:rPr lang="en-US" dirty="0"/>
                  <a:t>   </a:t>
                </a:r>
              </a:p>
              <a:p>
                <a:pPr marL="679450" lvl="1" indent="-342900"/>
                <a:r>
                  <a:rPr lang="en-US" dirty="0"/>
                  <a:t>X: waiting time for the next train in KLT station. X can take any real value from [0, 10]</a:t>
                </a:r>
              </a:p>
              <a:p>
                <a:pPr marL="336550" lvl="1" indent="0" algn="ctr">
                  <a:buNone/>
                </a:pPr>
                <a:r>
                  <a:rPr lang="en-US" dirty="0"/>
                  <a:t>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&lt;0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/10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&lt;10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≥10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</a:t>
                </a:r>
              </a:p>
              <a:p>
                <a:pPr marL="336550" lvl="1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61" y="1600201"/>
                <a:ext cx="8719715" cy="4343400"/>
              </a:xfrm>
              <a:blipFill>
                <a:blip r:embed="rId2"/>
                <a:stretch>
                  <a:fillRect l="-1019" t="-1458" b="-860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4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X: the number of heads in two tosses of a fair coin: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9821405"/>
                  </p:ext>
                </p:extLst>
              </p:nvPr>
            </p:nvGraphicFramePr>
            <p:xfrm>
              <a:off x="1135240" y="266280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24000">
                      <a:extLst>
                        <a:ext uri="{9D8B030D-6E8A-4147-A177-3AD203B41FA5}">
                          <a16:colId xmlns:a16="http://schemas.microsoft.com/office/drawing/2014/main" val="3031210549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3590718696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1438719776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41537392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 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6017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P(X=</a:t>
                          </a:r>
                          <a14:m>
                            <m:oMath xmlns:m="http://schemas.openxmlformats.org/officeDocument/2006/math"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US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1/4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1/2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1/4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27294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9821405"/>
                  </p:ext>
                </p:extLst>
              </p:nvPr>
            </p:nvGraphicFramePr>
            <p:xfrm>
              <a:off x="1135240" y="266280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24000">
                      <a:extLst>
                        <a:ext uri="{9D8B030D-6E8A-4147-A177-3AD203B41FA5}">
                          <a16:colId xmlns:a16="http://schemas.microsoft.com/office/drawing/2014/main" val="3031210549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3590718696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1438719776"/>
                        </a:ext>
                      </a:extLst>
                    </a:gridCol>
                    <a:gridCol w="1524000">
                      <a:extLst>
                        <a:ext uri="{9D8B030D-6E8A-4147-A177-3AD203B41FA5}">
                          <a16:colId xmlns:a16="http://schemas.microsoft.com/office/drawing/2014/main" val="41537392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33" t="-6667" r="-301667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 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360170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33" t="-106667" r="-301667" b="-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1/4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1/2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1/4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272942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7125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-82255" y="1047462"/>
                <a:ext cx="9068373" cy="4343400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The </a:t>
                </a:r>
                <a:r>
                  <a:rPr lang="en-US" sz="2000" b="1" dirty="0">
                    <a:latin typeface="Arial" panose="020B0604020202020204" pitchFamily="34" charset="0"/>
                  </a:rPr>
                  <a:t>cumulative distribution function </a:t>
                </a:r>
                <a:r>
                  <a:rPr lang="en-US" sz="2000" dirty="0">
                    <a:solidFill>
                      <a:srgbClr val="222222"/>
                    </a:solidFill>
                    <a:latin typeface="Arial" panose="020B0604020202020204" pitchFamily="34" charset="0"/>
                  </a:rPr>
                  <a:t>(CDF) of random variable is defined as:</a:t>
                </a:r>
              </a:p>
              <a:p>
                <a:pPr marL="0" indent="0">
                  <a:buNone/>
                </a:pPr>
                <a:r>
                  <a:rPr lang="en-US" sz="20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2000" b="0" dirty="0"/>
              </a:p>
              <a:p>
                <a:endParaRPr lang="en-US" b="0" dirty="0"/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-82255" y="1047462"/>
                <a:ext cx="9068373" cy="4343400"/>
              </a:xfrm>
              <a:blipFill>
                <a:blip r:embed="rId2"/>
                <a:stretch>
                  <a:fillRect l="-699" t="-875" r="-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303520" y="2887924"/>
            <a:ext cx="3840480" cy="4785800"/>
          </a:xfrm>
        </p:spPr>
        <p:txBody>
          <a:bodyPr>
            <a:normAutofit/>
          </a:bodyPr>
          <a:lstStyle/>
          <a:p>
            <a:r>
              <a:rPr lang="en-US" dirty="0"/>
              <a:t>P(X=-1)=1/5</a:t>
            </a:r>
          </a:p>
          <a:p>
            <a:r>
              <a:rPr lang="en-US" dirty="0"/>
              <a:t>P(X=0)=1/10</a:t>
            </a:r>
          </a:p>
          <a:p>
            <a:r>
              <a:rPr lang="en-US" dirty="0"/>
              <a:t>P(X=1)=1/10</a:t>
            </a:r>
          </a:p>
          <a:p>
            <a:r>
              <a:rPr lang="en-US" dirty="0"/>
              <a:t>P(X=2)=3/5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" y="2378903"/>
            <a:ext cx="5552388" cy="441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22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62" y="-168302"/>
            <a:ext cx="8042276" cy="1336956"/>
          </a:xfrm>
        </p:spPr>
        <p:txBody>
          <a:bodyPr/>
          <a:lstStyle/>
          <a:p>
            <a:r>
              <a:rPr lang="en-US" dirty="0"/>
              <a:t>Joint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20528" y="1057425"/>
                <a:ext cx="8552432" cy="4343400"/>
              </a:xfrm>
            </p:spPr>
            <p:txBody>
              <a:bodyPr/>
              <a:lstStyle/>
              <a:p>
                <a:r>
                  <a:rPr lang="en-US" b="1" dirty="0"/>
                  <a:t>Joint Distributions</a:t>
                </a:r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:r>
                  <a:rPr lang="en-US" dirty="0"/>
                  <a:t>Given two random variables X and Y, their joint distribution is: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Ex:  For a randomly selected person, Let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he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has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disease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he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has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no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disease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his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test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</m:e>
                          </m:mr>
                          <m:m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if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his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test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0528" y="1057425"/>
                <a:ext cx="8552432" cy="4343400"/>
              </a:xfrm>
              <a:blipFill>
                <a:blip r:embed="rId2"/>
                <a:stretch>
                  <a:fillRect l="-9347" t="-1166" b="-4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393891"/>
              </p:ext>
            </p:extLst>
          </p:nvPr>
        </p:nvGraphicFramePr>
        <p:xfrm>
          <a:off x="1093694" y="5245304"/>
          <a:ext cx="6096000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9940151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58852395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7328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9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98%*92%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2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98%*8%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70914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80816" y="4835896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x,y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67607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Properties: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 for any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e>
                    </m:nary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349250" lvl="1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  E.g., P(0,0) + P(0,1) + P(1,0) + P(1,1) = 1</a:t>
                </a:r>
              </a:p>
              <a:p>
                <a:pPr marL="349250" lvl="1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/>
              </a:p>
              <a:p>
                <a:pPr marL="349250" lvl="1" indent="0">
                  <a:buNone/>
                </a:pPr>
                <a:r>
                  <a:rPr lang="en-US" dirty="0"/>
                  <a:t> E.g.,  P(X=1) = P(1,0) + P(1,1)</a:t>
                </a:r>
              </a:p>
              <a:p>
                <a:pPr marL="349250" lvl="1" indent="0">
                  <a:buNone/>
                </a:pPr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marL="349250" lvl="1" indent="0">
                  <a:buNone/>
                </a:pPr>
                <a:r>
                  <a:rPr lang="en-US" dirty="0"/>
                  <a:t>E.g., P(Y=0) = P(0,0) + P(1,0)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 b="-6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6CB6C8B-CDD9-774B-A4E9-61495958A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97212"/>
            <a:ext cx="8042276" cy="1336956"/>
          </a:xfrm>
        </p:spPr>
        <p:txBody>
          <a:bodyPr/>
          <a:lstStyle/>
          <a:p>
            <a:r>
              <a:rPr lang="en-US" dirty="0"/>
              <a:t>Joint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5904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600201"/>
                <a:ext cx="8428470" cy="4343400"/>
              </a:xfrm>
            </p:spPr>
            <p:txBody>
              <a:bodyPr/>
              <a:lstStyle/>
              <a:p>
                <a:r>
                  <a:rPr lang="en-US" dirty="0"/>
                  <a:t>Suppose X has uniform distribution on the 19 integers </a:t>
                </a:r>
              </a:p>
              <a:p>
                <a:pPr marL="0" indent="0">
                  <a:buNone/>
                </a:pPr>
                <a:r>
                  <a:rPr lang="en-US" dirty="0"/>
                  <a:t>  {-9, -8, …., 8, 9}  Then: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dirty="0"/>
                  <a:t> 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&lt;5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14/19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−5≤5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?</a:t>
                </a:r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−5≤5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den>
                    </m:f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≤5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−5≤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−2≤5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600201"/>
                <a:ext cx="8428470" cy="4343400"/>
              </a:xfrm>
              <a:blipFill>
                <a:blip r:embed="rId2"/>
                <a:stretch>
                  <a:fillRect l="-1053" t="-1458" b="-34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0043" y="1600201"/>
                <a:ext cx="8831050" cy="4343400"/>
              </a:xfrm>
            </p:spPr>
            <p:txBody>
              <a:bodyPr/>
              <a:lstStyle/>
              <a:p>
                <a:r>
                  <a:rPr lang="en-US" dirty="0"/>
                  <a:t>Let X and Y be two random draws from {1,2,3} with replacement Calculate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=4</m:t>
                        </m:r>
                      </m:e>
                    </m:d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, P(min(X,Y)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≤1)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/>
                  <a:t>Solution: 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3,1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b="0" dirty="0">
                    <a:ea typeface="Cambria Math" panose="02040503050406030204" pitchFamily="18" charset="0"/>
                  </a:rPr>
                  <a:t>1/9 + 1/9 + 1/9 = 1/3 </a:t>
                </a:r>
              </a:p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in(X, Y)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 </m:t>
                    </m:r>
                    <m:r>
                      <a:rPr lang="en-US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(1,1), (1,2), (1,3), (2,1), (3,1) </a:t>
                </a: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P(min(X,Y)</a:t>
                </a:r>
                <a14:m>
                  <m:oMath xmlns:m="http://schemas.openxmlformats.org/officeDocument/2006/math">
                    <m:r>
                      <a:rPr lang="en-US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≤1)</m:t>
                    </m:r>
                  </m:oMath>
                </a14:m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5/9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0043" y="1600201"/>
                <a:ext cx="8831050" cy="4343400"/>
              </a:xfrm>
              <a:blipFill>
                <a:blip r:embed="rId2"/>
                <a:stretch>
                  <a:fillRect l="-1149" t="-1458" r="-4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3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76" y="599656"/>
            <a:ext cx="8042276" cy="1336956"/>
          </a:xfrm>
        </p:spPr>
        <p:txBody>
          <a:bodyPr/>
          <a:lstStyle/>
          <a:p>
            <a:r>
              <a:rPr lang="en-US" dirty="0"/>
              <a:t>Bernoulli (Binomial) Distribution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304" y="1600201"/>
            <a:ext cx="8433531" cy="4343400"/>
          </a:xfrm>
        </p:spPr>
        <p:txBody>
          <a:bodyPr/>
          <a:lstStyle/>
          <a:p>
            <a:r>
              <a:rPr lang="en-US" b="1" dirty="0"/>
              <a:t>Bernoulli trial</a:t>
            </a:r>
            <a:r>
              <a:rPr lang="en-US" dirty="0"/>
              <a:t>:  A random experiment with only two outcomes: 0 (failure), 1 (success)</a:t>
            </a:r>
          </a:p>
          <a:p>
            <a:pPr lvl="1"/>
            <a:r>
              <a:rPr lang="en-US" dirty="0"/>
              <a:t>p: the probability of outcome being 1</a:t>
            </a:r>
          </a:p>
          <a:p>
            <a:pPr lvl="1"/>
            <a:r>
              <a:rPr lang="en-US" dirty="0"/>
              <a:t>1-p: the probability of outcome being 0</a:t>
            </a:r>
          </a:p>
          <a:p>
            <a:pPr marL="12700" indent="0">
              <a:buNone/>
            </a:pPr>
            <a:r>
              <a:rPr lang="en-US" dirty="0"/>
              <a:t>Ex:  randomly select a person from HK</a:t>
            </a:r>
          </a:p>
          <a:p>
            <a:pPr lvl="1"/>
            <a:r>
              <a:rPr lang="en-US" dirty="0"/>
              <a:t>Outcome = 1 if the person is a </a:t>
            </a:r>
            <a:r>
              <a:rPr lang="en-US" dirty="0" err="1"/>
              <a:t>CityU</a:t>
            </a:r>
            <a:r>
              <a:rPr lang="en-US" dirty="0"/>
              <a:t> student, outcome = 0 if she/he is not</a:t>
            </a:r>
          </a:p>
          <a:p>
            <a:pPr lvl="1"/>
            <a:r>
              <a:rPr lang="en-US" dirty="0"/>
              <a:t>p = 1/700 (assume HK population = 7m, and the </a:t>
            </a:r>
            <a:r>
              <a:rPr lang="en-US" dirty="0" err="1"/>
              <a:t>CityU</a:t>
            </a:r>
            <a:r>
              <a:rPr lang="en-US" dirty="0"/>
              <a:t> student population = 10,000)</a:t>
            </a:r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marL="349250" lvl="1" indent="0">
              <a:buNone/>
            </a:pPr>
            <a:r>
              <a:rPr lang="en-US" dirty="0"/>
              <a:t> </a:t>
            </a:r>
          </a:p>
          <a:p>
            <a:pPr marL="12700" indent="0">
              <a:buNone/>
            </a:pPr>
            <a:r>
              <a:rPr lang="en-US" dirty="0"/>
              <a:t> 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6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Bernoulli (Binomial)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Consider </a:t>
                </a:r>
                <a:r>
                  <a:rPr lang="en-US" b="1" dirty="0"/>
                  <a:t>n</a:t>
                </a:r>
                <a:r>
                  <a:rPr lang="en-US" dirty="0"/>
                  <a:t> independent Bernoulli trials. Let </a:t>
                </a:r>
              </a:p>
              <a:p>
                <a:pPr marL="0" indent="0">
                  <a:buNone/>
                </a:pPr>
                <a:r>
                  <a:rPr lang="en-US" dirty="0"/>
                  <a:t>      X = the number of successes among these </a:t>
                </a:r>
                <a:r>
                  <a:rPr lang="en-US" b="1" dirty="0"/>
                  <a:t>n</a:t>
                </a:r>
                <a:r>
                  <a:rPr lang="en-US" dirty="0"/>
                  <a:t> trials </a:t>
                </a:r>
              </a:p>
              <a:p>
                <a:pPr marL="0" indent="0">
                  <a:buNone/>
                </a:pPr>
                <a:r>
                  <a:rPr lang="en-US" dirty="0"/>
                  <a:t>It is called the </a:t>
                </a:r>
                <a:r>
                  <a:rPr lang="en-US" b="1" dirty="0"/>
                  <a:t>binomial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random variable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for r = 0,1,…,n. It is called the Binomial distribution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62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9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0070" y="179263"/>
                <a:ext cx="8398436" cy="674781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Idea of the proof: </a:t>
                </a:r>
              </a:p>
              <a:p>
                <a:pPr marL="0" indent="0">
                  <a:buNone/>
                </a:pPr>
                <a:r>
                  <a:rPr lang="en-US" dirty="0"/>
                  <a:t>Assume  n=4, r=2, p=0.2</a:t>
                </a:r>
              </a:p>
              <a:p>
                <a:r>
                  <a:rPr lang="en-US" sz="2000" dirty="0"/>
                  <a:t>The number of all the possible outcomes in 4 independent Bernoulli trials: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2000" dirty="0"/>
                  <a:t>  (in general,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1" i="1" dirty="0"/>
              </a:p>
              <a:p>
                <a:pPr marL="0" indent="0">
                  <a:buNone/>
                </a:pPr>
                <a:r>
                  <a:rPr lang="en-US" sz="2000" dirty="0"/>
                  <a:t>     (1111), (1110), (1101), (1100),(1011),(1010),(1001),(1000)</a:t>
                </a:r>
              </a:p>
              <a:p>
                <a:pPr marL="0" indent="0">
                  <a:buNone/>
                </a:pPr>
                <a:r>
                  <a:rPr lang="en-US" sz="2000" dirty="0"/>
                  <a:t>     (0111), (0110), (0101), (0100),(0011),(0010),(0001),(0000)</a:t>
                </a:r>
              </a:p>
              <a:p>
                <a:r>
                  <a:rPr lang="en-US" sz="2000" dirty="0"/>
                  <a:t>The number of the outcomes with 2 successes: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/>
                  <a:t>=4*3/2*1 = 6 (in general,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bSup>
                  </m:oMath>
                </a14:m>
                <a:r>
                  <a:rPr lang="en-US" sz="20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/>
                  <a:t>)</a:t>
                </a:r>
              </a:p>
              <a:p>
                <a:r>
                  <a:rPr lang="en-US" sz="2000" dirty="0"/>
                  <a:t>Outcomes with 2 successes: (1100), (1010) (1001), (0110), (0101),(0011) </a:t>
                </a:r>
              </a:p>
              <a:p>
                <a:pPr marL="0" indent="0">
                  <a:buNone/>
                </a:pPr>
                <a:r>
                  <a:rPr lang="en-US" sz="2000" dirty="0"/>
                  <a:t>     The probability of each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0.2</m:t>
                        </m:r>
                      </m:e>
                      <m: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1−0.2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  (in general,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p>
                    <m:sSup>
                      <m:sSup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  <m:sup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p>
                  </m:oMath>
                </a14:m>
                <a:r>
                  <a:rPr lang="en-US" sz="2000" dirty="0"/>
                  <a:t> )</a:t>
                </a:r>
              </a:p>
              <a:p>
                <a:pPr marL="0" indent="0">
                  <a:buNone/>
                </a:pPr>
                <a:r>
                  <a:rPr lang="en-US" sz="2000" dirty="0"/>
                  <a:t>Therefore: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=2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0.2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0.2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general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  <m:d>
                          <m:dPr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</m:d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bSup>
                    <m:sSup>
                      <m:sSup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p>
                    <m:sSup>
                      <m:sSupPr>
                        <m:ctrlP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  <m:sup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</m:sSup>
                  </m:oMath>
                </a14:m>
                <a:endParaRPr lang="en-US" sz="2000" b="1" dirty="0"/>
              </a:p>
              <a:p>
                <a:pPr marL="0" indent="0">
                  <a:buNone/>
                </a:pPr>
                <a:r>
                  <a:rPr lang="en-US" dirty="0"/>
                  <a:t>      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0070" y="179263"/>
                <a:ext cx="8398436" cy="6747810"/>
              </a:xfrm>
              <a:blipFill>
                <a:blip r:embed="rId2"/>
                <a:stretch>
                  <a:fillRect l="-1057" t="-563" r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2/4/24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8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9275" y="1600200"/>
                <a:ext cx="8042276" cy="4675467"/>
              </a:xfrm>
            </p:spPr>
            <p:txBody>
              <a:bodyPr>
                <a:noAutofit/>
              </a:bodyPr>
              <a:lstStyle/>
              <a:p>
                <a:pPr lvl="1"/>
                <a:r>
                  <a:rPr lang="en-US" sz="2400" dirty="0"/>
                  <a:t>Independence:  A and B are independent of each other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</m:oMath>
                </a14:m>
                <a:r>
                  <a:rPr lang="en-US" sz="2400" dirty="0"/>
                  <a:t> P(AB)=P(A)P(B)</a:t>
                </a:r>
              </a:p>
              <a:p>
                <a:pPr lvl="1"/>
                <a:endParaRPr lang="en-US" sz="2400" dirty="0"/>
              </a:p>
              <a:p>
                <a:pPr lvl="1"/>
                <a:r>
                  <a:rPr lang="en-US" sz="2400" dirty="0"/>
                  <a:t>False positive probability</a:t>
                </a:r>
              </a:p>
              <a:p>
                <a:pPr lvl="1"/>
                <a:endParaRPr lang="en-US" sz="2400" dirty="0"/>
              </a:p>
              <a:p>
                <a:pPr lvl="1"/>
                <a:r>
                  <a:rPr lang="en-US" sz="2400" dirty="0"/>
                  <a:t>Random variable, X  </a:t>
                </a:r>
              </a:p>
              <a:p>
                <a:pPr lvl="1"/>
                <a:endParaRPr lang="en-US" sz="24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2400" dirty="0">
                    <a:solidFill>
                      <a:schemeClr val="tx1"/>
                    </a:solidFill>
                  </a:rPr>
                  <a:t>C</a:t>
                </a:r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umulative distribution function,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b="0" dirty="0">
                  <a:solidFill>
                    <a:schemeClr val="tx1"/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pPr lvl="1"/>
                <a:endParaRPr lang="en-US" sz="2400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lvl="1"/>
                <a:r>
                  <a:rPr lang="en-US" sz="2400" dirty="0">
                    <a:latin typeface="Arial" panose="020B0604020202020204" pitchFamily="34" charset="0"/>
                  </a:rPr>
                  <a:t>Binomial Distribution </a:t>
                </a:r>
                <a:r>
                  <a:rPr lang="en-US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75" y="1600200"/>
                <a:ext cx="8042276" cy="4675467"/>
              </a:xfrm>
              <a:blipFill>
                <a:blip r:embed="rId2"/>
                <a:stretch>
                  <a:fillRect t="-1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12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/>
      </a:blipFill>
    </a:bgFillStyleLst>
  </a:fmtScheme>
</a:themeOverride>
</file>

<file path=ppt/theme/themeOverride4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214</TotalTime>
  <Words>2883</Words>
  <Application>Microsoft Macintosh PowerPoint</Application>
  <PresentationFormat>On-screen Show (4:3)</PresentationFormat>
  <Paragraphs>473</Paragraphs>
  <Slides>45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宋体</vt:lpstr>
      <vt:lpstr>Arial</vt:lpstr>
      <vt:lpstr>Calibri</vt:lpstr>
      <vt:lpstr>Calibri Light</vt:lpstr>
      <vt:lpstr>Cambria Math</vt:lpstr>
      <vt:lpstr>Wingdings</vt:lpstr>
      <vt:lpstr>Wingdings 2</vt:lpstr>
      <vt:lpstr>Breeze</vt:lpstr>
      <vt:lpstr>公式</vt:lpstr>
      <vt:lpstr>Equation</vt:lpstr>
      <vt:lpstr>Independence, False Positive Probability and Random Variable </vt:lpstr>
      <vt:lpstr>Revision on Lecture 3</vt:lpstr>
      <vt:lpstr>Probability</vt:lpstr>
      <vt:lpstr>Lightning</vt:lpstr>
      <vt:lpstr>Random Sneeze Call</vt:lpstr>
      <vt:lpstr>Random Sneeze Call</vt:lpstr>
      <vt:lpstr>Math Definition of Probability</vt:lpstr>
      <vt:lpstr>Math Definition of Probability</vt:lpstr>
      <vt:lpstr>Summary</vt:lpstr>
      <vt:lpstr>Electronic System</vt:lpstr>
      <vt:lpstr>Contents </vt:lpstr>
      <vt:lpstr>Math Definition of Independent Events</vt:lpstr>
      <vt:lpstr>Example 1: Roll Two Dice</vt:lpstr>
      <vt:lpstr>Example 1: Roll Two Dice</vt:lpstr>
      <vt:lpstr>Example 2</vt:lpstr>
      <vt:lpstr>Solution</vt:lpstr>
      <vt:lpstr>Example 3</vt:lpstr>
      <vt:lpstr>Solution </vt:lpstr>
      <vt:lpstr>Draw a Card</vt:lpstr>
      <vt:lpstr>Draw a Card</vt:lpstr>
      <vt:lpstr>Contents </vt:lpstr>
      <vt:lpstr> False Positive</vt:lpstr>
      <vt:lpstr>Open Your Test Result…</vt:lpstr>
      <vt:lpstr>False Positive</vt:lpstr>
      <vt:lpstr>Catching Terrorists in New York City</vt:lpstr>
      <vt:lpstr>Contents </vt:lpstr>
      <vt:lpstr>Mortality Rates</vt:lpstr>
      <vt:lpstr>Graunt’s Table (1600s London)</vt:lpstr>
      <vt:lpstr>Summing Up Intervals</vt:lpstr>
      <vt:lpstr>Graunt’s Table (1600s London)</vt:lpstr>
      <vt:lpstr>Graunt’s Table (1600s London)</vt:lpstr>
      <vt:lpstr>Solving Legal Problems</vt:lpstr>
      <vt:lpstr>Solving Legal Problems</vt:lpstr>
      <vt:lpstr>Contents </vt:lpstr>
      <vt:lpstr>Random Variable</vt:lpstr>
      <vt:lpstr>Random Variable</vt:lpstr>
      <vt:lpstr>PowerPoint Presentation</vt:lpstr>
      <vt:lpstr>Joint Distributions</vt:lpstr>
      <vt:lpstr>Joint Distributions</vt:lpstr>
      <vt:lpstr>Example</vt:lpstr>
      <vt:lpstr>Example</vt:lpstr>
      <vt:lpstr>Bernoulli (Binomial) Distribution </vt:lpstr>
      <vt:lpstr>Bernoulli (Binomial) Distribution</vt:lpstr>
      <vt:lpstr>PowerPoint Presentation</vt:lpstr>
      <vt:lpstr>Summary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Probability</dc:title>
  <dc:creator>Antoni Chan</dc:creator>
  <cp:lastModifiedBy>Prof. MA Kede</cp:lastModifiedBy>
  <cp:revision>1280</cp:revision>
  <dcterms:created xsi:type="dcterms:W3CDTF">2014-07-02T05:52:17Z</dcterms:created>
  <dcterms:modified xsi:type="dcterms:W3CDTF">2024-02-04T00:52:33Z</dcterms:modified>
</cp:coreProperties>
</file>