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57"/>
  </p:notesMasterIdLst>
  <p:handoutMasterIdLst>
    <p:handoutMasterId r:id="rId58"/>
  </p:handoutMasterIdLst>
  <p:sldIdLst>
    <p:sldId id="310" r:id="rId8"/>
    <p:sldId id="520" r:id="rId9"/>
    <p:sldId id="521" r:id="rId10"/>
    <p:sldId id="522" r:id="rId11"/>
    <p:sldId id="523" r:id="rId12"/>
    <p:sldId id="526" r:id="rId13"/>
    <p:sldId id="528" r:id="rId14"/>
    <p:sldId id="531" r:id="rId15"/>
    <p:sldId id="533" r:id="rId16"/>
    <p:sldId id="534" r:id="rId17"/>
    <p:sldId id="536" r:id="rId18"/>
    <p:sldId id="538" r:id="rId19"/>
    <p:sldId id="540" r:id="rId20"/>
    <p:sldId id="542" r:id="rId21"/>
    <p:sldId id="543" r:id="rId22"/>
    <p:sldId id="544" r:id="rId23"/>
    <p:sldId id="545" r:id="rId24"/>
    <p:sldId id="546" r:id="rId25"/>
    <p:sldId id="549" r:id="rId26"/>
    <p:sldId id="550" r:id="rId27"/>
    <p:sldId id="551" r:id="rId28"/>
    <p:sldId id="553" r:id="rId29"/>
    <p:sldId id="555" r:id="rId30"/>
    <p:sldId id="556" r:id="rId31"/>
    <p:sldId id="557" r:id="rId32"/>
    <p:sldId id="558" r:id="rId33"/>
    <p:sldId id="559" r:id="rId34"/>
    <p:sldId id="560" r:id="rId35"/>
    <p:sldId id="561" r:id="rId36"/>
    <p:sldId id="562" r:id="rId37"/>
    <p:sldId id="563" r:id="rId38"/>
    <p:sldId id="564" r:id="rId39"/>
    <p:sldId id="565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75" r:id="rId50"/>
    <p:sldId id="576" r:id="rId51"/>
    <p:sldId id="577" r:id="rId52"/>
    <p:sldId id="578" r:id="rId53"/>
    <p:sldId id="579" r:id="rId54"/>
    <p:sldId id="580" r:id="rId55"/>
    <p:sldId id="552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9524" autoAdjust="0"/>
    <p:restoredTop sz="95084" autoAdjust="0"/>
  </p:normalViewPr>
  <p:slideViewPr>
    <p:cSldViewPr snapToGrid="0" snapToObjects="1">
      <p:cViewPr varScale="1">
        <p:scale>
          <a:sx n="120" d="100"/>
          <a:sy n="120" d="100"/>
        </p:scale>
        <p:origin x="2398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32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19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image" Target="../media/image39.wmf"/><Relationship Id="rId1" Type="http://schemas.openxmlformats.org/officeDocument/2006/relationships/image" Target="../media/image29.wmf"/><Relationship Id="rId6" Type="http://schemas.openxmlformats.org/officeDocument/2006/relationships/image" Target="../media/image41.wmf"/><Relationship Id="rId5" Type="http://schemas.openxmlformats.org/officeDocument/2006/relationships/image" Target="../media/image26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46.wmf"/><Relationship Id="rId1" Type="http://schemas.openxmlformats.org/officeDocument/2006/relationships/image" Target="../media/image17.wmf"/><Relationship Id="rId5" Type="http://schemas.openxmlformats.org/officeDocument/2006/relationships/image" Target="../media/image19.wmf"/><Relationship Id="rId4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19.wmf"/><Relationship Id="rId1" Type="http://schemas.openxmlformats.org/officeDocument/2006/relationships/image" Target="../media/image34.wmf"/><Relationship Id="rId4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4.wmf"/><Relationship Id="rId4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19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4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19.wmf"/><Relationship Id="rId1" Type="http://schemas.openxmlformats.org/officeDocument/2006/relationships/image" Target="../media/image53.wmf"/><Relationship Id="rId4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19.wmf"/><Relationship Id="rId1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3.wmf"/><Relationship Id="rId1" Type="http://schemas.openxmlformats.org/officeDocument/2006/relationships/image" Target="../media/image64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2021/11/22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2021/11/22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82290-D811-461C-B4E2-1A29BA8B9EE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18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47D1BD-3763-4409-AE6E-1A0EF904120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35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A60432-2B3C-408E-94AE-B9552805080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1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7A379A-ABCE-4CA0-8679-0746B91BA02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106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A16052-27DB-4069-B723-9381BAE7F02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756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37E541-0E21-4CD0-8649-9CE1F51FD04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878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6CB9E-D24A-4802-B12A-6DBB492F877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884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D9A63-E73E-4BA3-955C-B335BFD0DA4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918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19D111-7947-4C08-84A5-005F37301D8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649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B0003-6B8D-465C-AAA3-71625A1F984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321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2C987-8A54-4537-902F-D69BDEE14B2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232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79C5B-1D4D-4DBE-AD3C-6D03E6B0E5D1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299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788B8-C337-4CCF-860B-AE3E4CCE0DF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678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58691E-26B0-432F-917B-E377DDF181F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615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37AFD-4553-4225-AA9C-2BC3092A52A2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576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081F1-94E4-4A33-BCA9-5DC6D63062B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310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9BA81-7A84-47AD-B533-2EC86D2F3BE6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399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3741D-F686-4BE5-850E-CE6A1BF62A4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209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91BB5-3454-4CAF-ACDD-BD285812014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09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1C1F62-81EC-484B-9B73-C18C6181048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4255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86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860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90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D7F596-FA7E-4A83-85E8-9763BE374393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2021/11/22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8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A9A-E3E8-4FD3-9CEC-ADD86D136066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343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6D7A-B22C-440B-9161-79A7FC84CCA5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299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3C15-49A8-47C5-AFC9-8FE93A25FD57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33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25B3-2ECD-472F-AAD5-7FF5ED03383B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14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8F79-CDF2-42BB-B85F-5ABC27F916D9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001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50953-DCCE-4938-A71F-DE8B56E50DA1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4778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3B39-EFF8-47CE-A665-7BD6DB65D3A8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147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D9536-6131-4C4D-B121-2C0E11B7FD9C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7458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8034E-5F7A-4F28-B3F9-C37ED40CA999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3812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6A97-6498-4AF3-9289-05404D0EC218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732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E577-D402-4F2C-9043-9FED6A94E9CC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63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621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47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25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98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56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45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35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296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690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210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08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F503-8559-4FD2-B608-D4767B337F63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625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C8C7-922E-4284-96FA-5EFFE7CDCF7E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49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208B-B81B-448A-BEED-864CBBC606A6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97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1843-A148-406D-8934-5442C28649B5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11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E02-B765-4AAF-A117-CB53D0AA53B2}" type="datetime1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9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9105-D01D-4CB5-8E06-52140981DBC4}" type="datetime1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285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79BC8-C6CA-4F6F-A81C-CE88A724D937}" type="datetime1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87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975B-3B6A-41B8-AF71-26E5710785FD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856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94B0-310C-49CB-818C-BAE7E5867839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2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BE57-9A53-430F-BDB7-7BD4101B70DE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96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C82F-DFCF-4B48-A191-ED32831BBD25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30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864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25750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17278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6567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96223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2318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084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229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759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3311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2578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CBC51-22B9-40E9-9208-7EB1D232B148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1535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B8B2-485B-417D-98FA-E3BEF9E7E772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3880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C40-038C-4289-BC63-6A0319BC6A76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76203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D486-344E-4068-9E86-E0E76FFFF14F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5632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1FD8E-BF4B-4BEB-AD1B-8D4E496CDC79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82079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131E-761D-4E53-93A5-C4E9C65030D7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5269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855-AE00-4381-B1D7-72E4FA155A67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3490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4BF7-FFC5-4D39-AD60-EFAA1493B45A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5807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D09A-406C-42B9-9242-5786A93DF4B1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36902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2CB08-CF81-44E9-803F-6CEB01CA969C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4313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6F825-268F-4E09-A3E6-5710B9601B3E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4742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841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1136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079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4787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6579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137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6133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2496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294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973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49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8692-35B9-4755-8463-35AAC4872551}" type="datetime1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63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F5094-EFB2-0640-9471-4FCDA93321A3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4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3E61C-644A-4E31-9E6A-A21E4D73763F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4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2021/11/22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76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9BDDB-BBCD-4DDF-9E92-94187B3CB77D}" type="datetime11">
              <a:rPr lang="zh-TW" altLang="en-US" smtClean="0"/>
              <a:t>14:39:48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79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.wmf"/><Relationship Id="rId10" Type="http://schemas.openxmlformats.org/officeDocument/2006/relationships/image" Target="../media/image5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3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4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1.wmf"/><Relationship Id="rId5" Type="http://schemas.openxmlformats.org/officeDocument/2006/relationships/image" Target="../media/image19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3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wmf"/><Relationship Id="rId12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19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4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6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33.wmf"/><Relationship Id="rId5" Type="http://schemas.openxmlformats.org/officeDocument/2006/relationships/image" Target="../media/image29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43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45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3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48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4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49.wmf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5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0.bin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72.bin"/><Relationship Id="rId4" Type="http://schemas.openxmlformats.org/officeDocument/2006/relationships/oleObject" Target="../embeddings/oleObject69.bin"/><Relationship Id="rId9" Type="http://schemas.openxmlformats.org/officeDocument/2006/relationships/image" Target="../media/image5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55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5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5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6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6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66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65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7.bin"/><Relationship Id="rId9" Type="http://schemas.openxmlformats.org/officeDocument/2006/relationships/image" Target="../media/image6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png"/><Relationship Id="rId5" Type="http://schemas.openxmlformats.org/officeDocument/2006/relationships/image" Target="../media/image81.wmf"/><Relationship Id="rId4" Type="http://schemas.openxmlformats.org/officeDocument/2006/relationships/oleObject" Target="../embeddings/oleObject9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83.wmf"/><Relationship Id="rId4" Type="http://schemas.openxmlformats.org/officeDocument/2006/relationships/oleObject" Target="../embeddings/oleObject9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94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8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770.png"/><Relationship Id="rId4" Type="http://schemas.openxmlformats.org/officeDocument/2006/relationships/image" Target="../media/image73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55.png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6.wmf"/><Relationship Id="rId25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4.png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99.bin"/><Relationship Id="rId24" Type="http://schemas.openxmlformats.org/officeDocument/2006/relationships/image" Target="../media/image540.png"/><Relationship Id="rId5" Type="http://schemas.openxmlformats.org/officeDocument/2006/relationships/oleObject" Target="../embeddings/oleObject96.bin"/><Relationship Id="rId15" Type="http://schemas.openxmlformats.org/officeDocument/2006/relationships/image" Target="../media/image42.png"/><Relationship Id="rId23" Type="http://schemas.openxmlformats.org/officeDocument/2006/relationships/image" Target="../media/image59.png"/><Relationship Id="rId10" Type="http://schemas.openxmlformats.org/officeDocument/2006/relationships/image" Target="../media/image95.wmf"/><Relationship Id="rId4" Type="http://schemas.openxmlformats.org/officeDocument/2006/relationships/image" Target="../media/image92.wmf"/><Relationship Id="rId9" Type="http://schemas.openxmlformats.org/officeDocument/2006/relationships/oleObject" Target="../embeddings/oleObject98.bin"/><Relationship Id="rId1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96.wmf"/><Relationship Id="rId17" Type="http://schemas.openxmlformats.org/officeDocument/2006/relationships/image" Target="../media/image10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7.png"/><Relationship Id="rId20" Type="http://schemas.openxmlformats.org/officeDocument/2006/relationships/image" Target="../media/image97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5" Type="http://schemas.openxmlformats.org/officeDocument/2006/relationships/image" Target="../media/image106.png"/><Relationship Id="rId10" Type="http://schemas.openxmlformats.org/officeDocument/2006/relationships/image" Target="../media/image95.wmf"/><Relationship Id="rId19" Type="http://schemas.openxmlformats.org/officeDocument/2006/relationships/oleObject" Target="../embeddings/oleObject105.bin"/><Relationship Id="rId4" Type="http://schemas.openxmlformats.org/officeDocument/2006/relationships/image" Target="../media/image92.wmf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EE 3114 </a:t>
            </a:r>
            <a:r>
              <a:rPr lang="en-US" b="1" dirty="0" smtClean="0">
                <a:solidFill>
                  <a:srgbClr val="0070C0"/>
                </a:solidFill>
              </a:rPr>
              <a:t>Systems and Control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11. </a:t>
            </a:r>
            <a:r>
              <a:rPr lang="en-US" b="1" dirty="0" smtClean="0">
                <a:solidFill>
                  <a:srgbClr val="FF0000"/>
                </a:solidFill>
              </a:rPr>
              <a:t>Discrete LTI Systems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/>
              <a:t>A</a:t>
            </a:r>
            <a:r>
              <a:rPr lang="en-US" dirty="0" smtClean="0"/>
              <a:t>, 2021-22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0327" y="5896595"/>
            <a:ext cx="2133600" cy="365125"/>
          </a:xfrm>
        </p:spPr>
        <p:txBody>
          <a:bodyPr/>
          <a:lstStyle/>
          <a:p>
            <a:r>
              <a:rPr lang="en-US" altLang="zh-TW" sz="2000" dirty="0" smtClean="0"/>
              <a:t>2018-11-28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1905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0000FF"/>
                </a:solidFill>
              </a:rPr>
              <a:t>position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altLang="en-US" sz="2000">
                <a:solidFill>
                  <a:srgbClr val="0000FF"/>
                </a:solidFill>
              </a:rPr>
              <a:t>velocity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altLang="en-US" sz="2000">
                <a:solidFill>
                  <a:srgbClr val="0000FF"/>
                </a:solidFill>
              </a:rPr>
              <a:t>acceleration </a:t>
            </a:r>
          </a:p>
        </p:txBody>
      </p:sp>
      <p:graphicFrame>
        <p:nvGraphicFramePr>
          <p:cNvPr id="100358" name="Object 6"/>
          <p:cNvGraphicFramePr>
            <a:graphicFrameLocks noChangeAspect="1"/>
          </p:cNvGraphicFramePr>
          <p:nvPr/>
        </p:nvGraphicFramePr>
        <p:xfrm>
          <a:off x="381000" y="1752600"/>
          <a:ext cx="5334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6" name="Equation" r:id="rId4" imgW="266353" imgH="164885" progId="Equation.3">
                  <p:embed/>
                </p:oleObj>
              </mc:Choice>
              <mc:Fallback>
                <p:oleObj name="Equation" r:id="rId4" imgW="266353" imgH="164885" progId="Equation.3">
                  <p:embed/>
                  <p:pic>
                    <p:nvPicPr>
                      <p:cNvPr id="1003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53340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7" name="Object 5"/>
          <p:cNvGraphicFramePr>
            <a:graphicFrameLocks noChangeAspect="1"/>
          </p:cNvGraphicFramePr>
          <p:nvPr/>
        </p:nvGraphicFramePr>
        <p:xfrm>
          <a:off x="381000" y="2105025"/>
          <a:ext cx="5334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7" name="Equation" r:id="rId6" imgW="228600" imgH="139700" progId="Equation.3">
                  <p:embed/>
                </p:oleObj>
              </mc:Choice>
              <mc:Fallback>
                <p:oleObj name="Equation" r:id="rId6" imgW="228600" imgH="139700" progId="Equation.3">
                  <p:embed/>
                  <p:pic>
                    <p:nvPicPr>
                      <p:cNvPr id="1003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05025"/>
                        <a:ext cx="533400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457200" y="2468563"/>
          <a:ext cx="4572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" name="Equation" r:id="rId8" imgW="241195" imgH="139639" progId="Equation.3">
                  <p:embed/>
                </p:oleObj>
              </mc:Choice>
              <mc:Fallback>
                <p:oleObj name="Equation" r:id="rId8" imgW="241195" imgH="139639" progId="Equation.3">
                  <p:embed/>
                  <p:pic>
                    <p:nvPicPr>
                      <p:cNvPr id="100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68563"/>
                        <a:ext cx="457200" cy="27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362" name="Picture 10" descr="High-speed_Train_1931_German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6048375" cy="443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2667000" y="6096000"/>
            <a:ext cx="5791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High-Speed Train (left), Germany, 1 July 1931</a:t>
            </a:r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81000" y="28956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2"/>
                </a:solidFill>
              </a:rPr>
              <a:t>Assume:</a:t>
            </a:r>
            <a:r>
              <a:rPr lang="en-US" altLang="en-US">
                <a:solidFill>
                  <a:srgbClr val="0000FF"/>
                </a:solidFill>
              </a:rPr>
              <a:t> constant acceleration </a:t>
            </a:r>
          </a:p>
        </p:txBody>
      </p:sp>
      <p:graphicFrame>
        <p:nvGraphicFramePr>
          <p:cNvPr id="100369" name="Object 17"/>
          <p:cNvGraphicFramePr>
            <a:graphicFrameLocks noChangeAspect="1"/>
          </p:cNvGraphicFramePr>
          <p:nvPr/>
        </p:nvGraphicFramePr>
        <p:xfrm>
          <a:off x="457200" y="3581400"/>
          <a:ext cx="85725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" name="Equation" r:id="rId11" imgW="457200" imgH="1218960" progId="Equation.3">
                  <p:embed/>
                </p:oleObj>
              </mc:Choice>
              <mc:Fallback>
                <p:oleObj name="Equation" r:id="rId11" imgW="457200" imgH="1218960" progId="Equation.3">
                  <p:embed/>
                  <p:pic>
                    <p:nvPicPr>
                      <p:cNvPr id="1003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81400"/>
                        <a:ext cx="857250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357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1143000" y="3810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1447800" y="1676400"/>
            <a:ext cx="106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under control</a:t>
            </a:r>
          </a:p>
        </p:txBody>
      </p:sp>
      <p:sp>
        <p:nvSpPr>
          <p:cNvPr id="102408" name="AutoShape 8"/>
          <p:cNvSpPr>
            <a:spLocks noChangeArrowheads="1"/>
          </p:cNvSpPr>
          <p:nvPr/>
        </p:nvSpPr>
        <p:spPr bwMode="auto">
          <a:xfrm>
            <a:off x="1600200" y="24384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381000" y="38862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Define</a:t>
            </a:r>
          </a:p>
        </p:txBody>
      </p:sp>
      <p:sp>
        <p:nvSpPr>
          <p:cNvPr id="102414" name="AutoShape 14"/>
          <p:cNvSpPr>
            <a:spLocks noChangeArrowheads="1"/>
          </p:cNvSpPr>
          <p:nvPr/>
        </p:nvSpPr>
        <p:spPr bwMode="auto">
          <a:xfrm>
            <a:off x="5334000" y="52070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19" name="Object 19"/>
          <p:cNvGraphicFramePr>
            <a:graphicFrameLocks noChangeAspect="1"/>
          </p:cNvGraphicFramePr>
          <p:nvPr/>
        </p:nvGraphicFramePr>
        <p:xfrm>
          <a:off x="6324600" y="4343400"/>
          <a:ext cx="18034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4" name="Equation" r:id="rId4" imgW="876240" imgH="634680" progId="Equation.3">
                  <p:embed/>
                </p:oleObj>
              </mc:Choice>
              <mc:Fallback>
                <p:oleObj name="Equation" r:id="rId4" imgW="876240" imgH="634680" progId="Equation.3">
                  <p:embed/>
                  <p:pic>
                    <p:nvPicPr>
                      <p:cNvPr id="10241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343400"/>
                        <a:ext cx="1803400" cy="131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1" name="Object 21"/>
          <p:cNvGraphicFramePr>
            <a:graphicFrameLocks noChangeAspect="1"/>
          </p:cNvGraphicFramePr>
          <p:nvPr/>
        </p:nvGraphicFramePr>
        <p:xfrm>
          <a:off x="7772400" y="5922963"/>
          <a:ext cx="847725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5" name="Equation" r:id="rId6" imgW="393480" imgH="164880" progId="Equation.3">
                  <p:embed/>
                </p:oleObj>
              </mc:Choice>
              <mc:Fallback>
                <p:oleObj name="Equation" r:id="rId6" imgW="393480" imgH="164880" progId="Equation.3">
                  <p:embed/>
                  <p:pic>
                    <p:nvPicPr>
                      <p:cNvPr id="10242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922963"/>
                        <a:ext cx="847725" cy="350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6248400" y="58928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measurement</a:t>
            </a:r>
          </a:p>
        </p:txBody>
      </p:sp>
      <p:graphicFrame>
        <p:nvGraphicFramePr>
          <p:cNvPr id="102424" name="Object 24"/>
          <p:cNvGraphicFramePr>
            <a:graphicFrameLocks noChangeAspect="1"/>
          </p:cNvGraphicFramePr>
          <p:nvPr/>
        </p:nvGraphicFramePr>
        <p:xfrm>
          <a:off x="4800600" y="1752600"/>
          <a:ext cx="381000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6" name="Equation" r:id="rId8" imgW="1892160" imgH="711000" progId="Equation.3">
                  <p:embed/>
                </p:oleObj>
              </mc:Choice>
              <mc:Fallback>
                <p:oleObj name="Equation" r:id="rId8" imgW="1892160" imgH="711000" progId="Equation.3">
                  <p:embed/>
                  <p:pic>
                    <p:nvPicPr>
                      <p:cNvPr id="10242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752600"/>
                        <a:ext cx="3810000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6" name="AutoShape 26"/>
          <p:cNvSpPr>
            <a:spLocks noChangeArrowheads="1"/>
          </p:cNvSpPr>
          <p:nvPr/>
        </p:nvSpPr>
        <p:spPr bwMode="auto">
          <a:xfrm flipV="1">
            <a:off x="3886200" y="24384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27" name="Object 27"/>
          <p:cNvGraphicFramePr>
            <a:graphicFrameLocks noChangeAspect="1"/>
          </p:cNvGraphicFramePr>
          <p:nvPr/>
        </p:nvGraphicFramePr>
        <p:xfrm>
          <a:off x="438150" y="1219200"/>
          <a:ext cx="94297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7" name="Equation" r:id="rId10" imgW="457200" imgH="1218960" progId="Equation.3">
                  <p:embed/>
                </p:oleObj>
              </mc:Choice>
              <mc:Fallback>
                <p:oleObj name="Equation" r:id="rId10" imgW="457200" imgH="1218960" progId="Equation.3">
                  <p:embed/>
                  <p:pic>
                    <p:nvPicPr>
                      <p:cNvPr id="10242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1219200"/>
                        <a:ext cx="942975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8" name="Object 28"/>
          <p:cNvGraphicFramePr>
            <a:graphicFrameLocks noChangeAspect="1"/>
          </p:cNvGraphicFramePr>
          <p:nvPr/>
        </p:nvGraphicFramePr>
        <p:xfrm>
          <a:off x="2724150" y="1295400"/>
          <a:ext cx="88582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8" name="Equation" r:id="rId12" imgW="457200" imgH="1218960" progId="Equation.3">
                  <p:embed/>
                </p:oleObj>
              </mc:Choice>
              <mc:Fallback>
                <p:oleObj name="Equation" r:id="rId12" imgW="457200" imgH="1218960" progId="Equation.3">
                  <p:embed/>
                  <p:pic>
                    <p:nvPicPr>
                      <p:cNvPr id="10242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1295400"/>
                        <a:ext cx="885825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9" name="Object 29"/>
          <p:cNvGraphicFramePr>
            <a:graphicFrameLocks noChangeAspect="1"/>
          </p:cNvGraphicFramePr>
          <p:nvPr/>
        </p:nvGraphicFramePr>
        <p:xfrm>
          <a:off x="1049338" y="4267200"/>
          <a:ext cx="9318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9" name="Equation" r:id="rId14" imgW="419040" imgH="685800" progId="Equation.3">
                  <p:embed/>
                </p:oleObj>
              </mc:Choice>
              <mc:Fallback>
                <p:oleObj name="Equation" r:id="rId14" imgW="419040" imgH="685800" progId="Equation.3">
                  <p:embed/>
                  <p:pic>
                    <p:nvPicPr>
                      <p:cNvPr id="10242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4267200"/>
                        <a:ext cx="931862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0" name="Object 30"/>
          <p:cNvGraphicFramePr>
            <a:graphicFrameLocks noChangeAspect="1"/>
          </p:cNvGraphicFramePr>
          <p:nvPr/>
        </p:nvGraphicFramePr>
        <p:xfrm>
          <a:off x="2209800" y="4343400"/>
          <a:ext cx="11128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0" name="Equation" r:id="rId16" imgW="545760" imgH="711000" progId="Equation.3">
                  <p:embed/>
                </p:oleObj>
              </mc:Choice>
              <mc:Fallback>
                <p:oleObj name="Equation" r:id="rId16" imgW="545760" imgH="711000" progId="Equation.3">
                  <p:embed/>
                  <p:pic>
                    <p:nvPicPr>
                      <p:cNvPr id="10243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343400"/>
                        <a:ext cx="1112838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1" name="Object 31"/>
          <p:cNvGraphicFramePr>
            <a:graphicFrameLocks noChangeAspect="1"/>
          </p:cNvGraphicFramePr>
          <p:nvPr/>
        </p:nvGraphicFramePr>
        <p:xfrm>
          <a:off x="3633788" y="4038600"/>
          <a:ext cx="149542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1" name="Equation" r:id="rId18" imgW="952200" imgH="1650960" progId="Equation.3">
                  <p:embed/>
                </p:oleObj>
              </mc:Choice>
              <mc:Fallback>
                <p:oleObj name="Equation" r:id="rId18" imgW="952200" imgH="1650960" progId="Equation.3">
                  <p:embed/>
                  <p:pic>
                    <p:nvPicPr>
                      <p:cNvPr id="10243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788" y="4038600"/>
                        <a:ext cx="1495425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2" name="Line 32"/>
          <p:cNvSpPr>
            <a:spLocks noChangeShapeType="1"/>
          </p:cNvSpPr>
          <p:nvPr/>
        </p:nvSpPr>
        <p:spPr bwMode="auto">
          <a:xfrm flipH="1" flipV="1">
            <a:off x="3581400" y="3429000"/>
            <a:ext cx="457200" cy="22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2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3469"/>
              </p:ext>
            </p:extLst>
          </p:nvPr>
        </p:nvGraphicFramePr>
        <p:xfrm>
          <a:off x="2426918" y="2070970"/>
          <a:ext cx="1855788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044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918" y="2070970"/>
                        <a:ext cx="1855788" cy="1330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853706" y="1489391"/>
            <a:ext cx="1494924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FF"/>
                </a:solidFill>
              </a:rPr>
              <a:t>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826718" y="374737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Here: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2655518" y="4128370"/>
            <a:ext cx="41148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State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Output (measurement)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Input (control)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Disturbance vector 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(possibly,               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1044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170745"/>
              </p:ext>
            </p:extLst>
          </p:nvPr>
        </p:nvGraphicFramePr>
        <p:xfrm>
          <a:off x="5426427" y="5692057"/>
          <a:ext cx="76200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5" name="Equation" r:id="rId6" imgW="406224" imgH="139639" progId="Equation.3">
                  <p:embed/>
                </p:oleObj>
              </mc:Choice>
              <mc:Fallback>
                <p:oleObj name="Equation" r:id="rId6" imgW="406224" imgH="139639" progId="Equation.3">
                  <p:embed/>
                  <p:pic>
                    <p:nvPicPr>
                      <p:cNvPr id="1044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6427" y="5692057"/>
                        <a:ext cx="762000" cy="265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5170118" y="260437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CC0000"/>
                </a:solidFill>
                <a:sym typeface="Wingdings" panose="05000000000000000000" pitchFamily="2" charset="2"/>
              </a:rPr>
              <a:t></a:t>
            </a:r>
            <a:r>
              <a:rPr lang="en-US" altLang="en-US">
                <a:sym typeface="Wingdings" panose="05000000000000000000" pitchFamily="2" charset="2"/>
              </a:rPr>
              <a:t> </a:t>
            </a:r>
            <a:r>
              <a:rPr lang="en-US" altLang="en-US">
                <a:solidFill>
                  <a:srgbClr val="0000FF"/>
                </a:solidFill>
              </a:rPr>
              <a:t>State-space system</a:t>
            </a:r>
          </a:p>
        </p:txBody>
      </p:sp>
      <p:graphicFrame>
        <p:nvGraphicFramePr>
          <p:cNvPr id="1044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731373"/>
              </p:ext>
            </p:extLst>
          </p:nvPr>
        </p:nvGraphicFramePr>
        <p:xfrm>
          <a:off x="1588718" y="4128370"/>
          <a:ext cx="11620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6" name="Equation" r:id="rId8" imgW="596880" imgH="939600" progId="Equation.3">
                  <p:embed/>
                </p:oleObj>
              </mc:Choice>
              <mc:Fallback>
                <p:oleObj name="Equation" r:id="rId8" imgW="596880" imgH="939600" progId="Equation.3">
                  <p:embed/>
                  <p:pic>
                    <p:nvPicPr>
                      <p:cNvPr id="10446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718" y="4128370"/>
                        <a:ext cx="11620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27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10668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graphicFrame>
        <p:nvGraphicFramePr>
          <p:cNvPr id="1064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388790"/>
              </p:ext>
            </p:extLst>
          </p:nvPr>
        </p:nvGraphicFramePr>
        <p:xfrm>
          <a:off x="1828800" y="1940882"/>
          <a:ext cx="22860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8" name="Equation" r:id="rId4" imgW="1206360" imgH="634680" progId="Equation.3">
                  <p:embed/>
                </p:oleObj>
              </mc:Choice>
              <mc:Fallback>
                <p:oleObj name="Equation" r:id="rId4" imgW="1206360" imgH="634680" progId="Equation.3">
                  <p:embed/>
                  <p:pic>
                    <p:nvPicPr>
                      <p:cNvPr id="1064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40882"/>
                        <a:ext cx="22860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762000" y="1407482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FF"/>
                </a:solidFill>
              </a:rPr>
              <a:t>Continuous-time LTV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762000" y="3693482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FF"/>
                </a:solidFill>
              </a:rPr>
              <a:t>Discrete-time LTV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065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792002"/>
              </p:ext>
            </p:extLst>
          </p:nvPr>
        </p:nvGraphicFramePr>
        <p:xfrm>
          <a:off x="1828800" y="4226882"/>
          <a:ext cx="24384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9" name="Equation" r:id="rId6" imgW="1206360" imgH="457200" progId="Equation.3">
                  <p:embed/>
                </p:oleObj>
              </mc:Choice>
              <mc:Fallback>
                <p:oleObj name="Equation" r:id="rId6" imgW="1206360" imgH="457200" progId="Equation.3">
                  <p:embed/>
                  <p:pic>
                    <p:nvPicPr>
                      <p:cNvPr id="1065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226882"/>
                        <a:ext cx="243840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714008"/>
              </p:ext>
            </p:extLst>
          </p:nvPr>
        </p:nvGraphicFramePr>
        <p:xfrm>
          <a:off x="5181600" y="241872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0" name="Equation" r:id="rId8" imgW="838200" imgH="228600" progId="Equation.3">
                  <p:embed/>
                </p:oleObj>
              </mc:Choice>
              <mc:Fallback>
                <p:oleObj name="Equation" r:id="rId8" imgW="838200" imgH="228600" progId="Equation.3">
                  <p:embed/>
                  <p:pic>
                    <p:nvPicPr>
                      <p:cNvPr id="1065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41872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747788"/>
              </p:ext>
            </p:extLst>
          </p:nvPr>
        </p:nvGraphicFramePr>
        <p:xfrm>
          <a:off x="4968875" y="4331657"/>
          <a:ext cx="21621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1" name="Equation" r:id="rId10" imgW="1218960" imgH="457200" progId="Equation.3">
                  <p:embed/>
                </p:oleObj>
              </mc:Choice>
              <mc:Fallback>
                <p:oleObj name="Equation" r:id="rId10" imgW="1218960" imgH="457200" progId="Equation.3">
                  <p:embed/>
                  <p:pic>
                    <p:nvPicPr>
                      <p:cNvPr id="1065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75" y="4331657"/>
                        <a:ext cx="21621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800100" y="5543712"/>
            <a:ext cx="449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Here: </a:t>
            </a:r>
            <a:r>
              <a:rPr lang="en-US" altLang="en-US" dirty="0">
                <a:solidFill>
                  <a:srgbClr val="0000FF"/>
                </a:solidFill>
              </a:rPr>
              <a:t>initial </a:t>
            </a:r>
            <a:r>
              <a:rPr lang="en-US" altLang="en-US" dirty="0" smtClean="0">
                <a:solidFill>
                  <a:srgbClr val="0000FF"/>
                </a:solidFill>
              </a:rPr>
              <a:t>time                 </a:t>
            </a:r>
            <a:r>
              <a:rPr lang="en-US" alt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and  </a:t>
            </a:r>
            <a:r>
              <a:rPr lang="en-US" altLang="en-US" dirty="0">
                <a:solidFill>
                  <a:srgbClr val="0000FF"/>
                </a:solidFill>
              </a:rPr>
              <a:t>initial state</a:t>
            </a:r>
          </a:p>
        </p:txBody>
      </p:sp>
      <p:graphicFrame>
        <p:nvGraphicFramePr>
          <p:cNvPr id="1065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075806"/>
              </p:ext>
            </p:extLst>
          </p:nvPr>
        </p:nvGraphicFramePr>
        <p:xfrm>
          <a:off x="2590800" y="5522282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2" name="Equation" r:id="rId12" imgW="342751" imgH="228501" progId="Equation.3">
                  <p:embed/>
                </p:oleObj>
              </mc:Choice>
              <mc:Fallback>
                <p:oleObj name="Equation" r:id="rId12" imgW="342751" imgH="228501" progId="Equation.3">
                  <p:embed/>
                  <p:pic>
                    <p:nvPicPr>
                      <p:cNvPr id="1065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522282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969657"/>
              </p:ext>
            </p:extLst>
          </p:nvPr>
        </p:nvGraphicFramePr>
        <p:xfrm>
          <a:off x="5029200" y="5522282"/>
          <a:ext cx="11430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" name="Equation" r:id="rId14" imgW="634725" imgH="228501" progId="Equation.3">
                  <p:embed/>
                </p:oleObj>
              </mc:Choice>
              <mc:Fallback>
                <p:oleObj name="Equation" r:id="rId14" imgW="634725" imgH="228501" progId="Equation.3">
                  <p:embed/>
                  <p:pic>
                    <p:nvPicPr>
                      <p:cNvPr id="1065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522282"/>
                        <a:ext cx="11430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16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Discretization</a:t>
            </a:r>
          </a:p>
        </p:txBody>
      </p:sp>
      <p:sp>
        <p:nvSpPr>
          <p:cNvPr id="110607" name="Line 15"/>
          <p:cNvSpPr>
            <a:spLocks noChangeShapeType="1"/>
          </p:cNvSpPr>
          <p:nvPr/>
        </p:nvSpPr>
        <p:spPr bwMode="auto">
          <a:xfrm>
            <a:off x="1657350" y="1720850"/>
            <a:ext cx="45910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8" name="Line 16"/>
          <p:cNvSpPr>
            <a:spLocks noChangeShapeType="1"/>
          </p:cNvSpPr>
          <p:nvPr/>
        </p:nvSpPr>
        <p:spPr bwMode="auto">
          <a:xfrm>
            <a:off x="5715000" y="1600200"/>
            <a:ext cx="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>
            <a:off x="2540000" y="1651000"/>
            <a:ext cx="1588" cy="190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0" name="Line 18"/>
          <p:cNvSpPr>
            <a:spLocks noChangeShapeType="1"/>
          </p:cNvSpPr>
          <p:nvPr/>
        </p:nvSpPr>
        <p:spPr bwMode="auto">
          <a:xfrm flipH="1">
            <a:off x="3429000" y="1647825"/>
            <a:ext cx="1588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3" name="Text Box 21"/>
          <p:cNvSpPr txBox="1">
            <a:spLocks noChangeArrowheads="1"/>
          </p:cNvSpPr>
          <p:nvPr/>
        </p:nvSpPr>
        <p:spPr bwMode="auto">
          <a:xfrm>
            <a:off x="2895600" y="1371600"/>
            <a:ext cx="4381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endParaRPr lang="en-US" altLang="en-US"/>
          </a:p>
        </p:txBody>
      </p:sp>
      <p:sp>
        <p:nvSpPr>
          <p:cNvPr id="110614" name="Text Box 22"/>
          <p:cNvSpPr txBox="1">
            <a:spLocks noChangeArrowheads="1"/>
          </p:cNvSpPr>
          <p:nvPr/>
        </p:nvSpPr>
        <p:spPr bwMode="auto">
          <a:xfrm>
            <a:off x="3514725" y="1371600"/>
            <a:ext cx="6000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endParaRPr lang="en-US" altLang="en-US"/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3276600" y="1828800"/>
            <a:ext cx="3810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endParaRPr lang="en-US" altLang="en-US"/>
          </a:p>
        </p:txBody>
      </p:sp>
      <p:sp>
        <p:nvSpPr>
          <p:cNvPr id="110616" name="Text Box 24"/>
          <p:cNvSpPr txBox="1">
            <a:spLocks noChangeArrowheads="1"/>
          </p:cNvSpPr>
          <p:nvPr/>
        </p:nvSpPr>
        <p:spPr bwMode="auto">
          <a:xfrm>
            <a:off x="4038600" y="1828800"/>
            <a:ext cx="6953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k+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en-US"/>
          </a:p>
        </p:txBody>
      </p:sp>
      <p:sp>
        <p:nvSpPr>
          <p:cNvPr id="110617" name="Text Box 25"/>
          <p:cNvSpPr txBox="1">
            <a:spLocks noChangeArrowheads="1"/>
          </p:cNvSpPr>
          <p:nvPr/>
        </p:nvSpPr>
        <p:spPr bwMode="auto">
          <a:xfrm>
            <a:off x="2133600" y="1828800"/>
            <a:ext cx="809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endParaRPr lang="en-US" altLang="en-US"/>
          </a:p>
        </p:txBody>
      </p:sp>
      <p:sp>
        <p:nvSpPr>
          <p:cNvPr id="110618" name="Text Box 26"/>
          <p:cNvSpPr txBox="1">
            <a:spLocks noChangeArrowheads="1"/>
          </p:cNvSpPr>
          <p:nvPr/>
        </p:nvSpPr>
        <p:spPr bwMode="auto">
          <a:xfrm>
            <a:off x="6327775" y="1752600"/>
            <a:ext cx="530225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endParaRPr lang="en-US" altLang="en-US"/>
          </a:p>
        </p:txBody>
      </p:sp>
      <p:sp>
        <p:nvSpPr>
          <p:cNvPr id="110619" name="Line 27"/>
          <p:cNvSpPr>
            <a:spLocks noChangeShapeType="1"/>
          </p:cNvSpPr>
          <p:nvPr/>
        </p:nvSpPr>
        <p:spPr bwMode="auto">
          <a:xfrm flipH="1">
            <a:off x="4267200" y="1647825"/>
            <a:ext cx="1588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062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130133"/>
              </p:ext>
            </p:extLst>
          </p:nvPr>
        </p:nvGraphicFramePr>
        <p:xfrm>
          <a:off x="2514606" y="2600036"/>
          <a:ext cx="685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0" name="Equation" r:id="rId4" imgW="393359" imgH="177646" progId="Equation.3">
                  <p:embed/>
                </p:oleObj>
              </mc:Choice>
              <mc:Fallback>
                <p:oleObj name="Equation" r:id="rId4" imgW="393359" imgH="177646" progId="Equation.3">
                  <p:embed/>
                  <p:pic>
                    <p:nvPicPr>
                      <p:cNvPr id="11062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6" y="2600036"/>
                        <a:ext cx="685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2" name="Object 30"/>
          <p:cNvGraphicFramePr>
            <a:graphicFrameLocks noChangeAspect="1"/>
          </p:cNvGraphicFramePr>
          <p:nvPr/>
        </p:nvGraphicFramePr>
        <p:xfrm>
          <a:off x="1336675" y="3124200"/>
          <a:ext cx="25082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1" name="Equation" r:id="rId6" imgW="1358640" imgH="203040" progId="Equation.3">
                  <p:embed/>
                </p:oleObj>
              </mc:Choice>
              <mc:Fallback>
                <p:oleObj name="Equation" r:id="rId6" imgW="1358640" imgH="203040" progId="Equation.3">
                  <p:embed/>
                  <p:pic>
                    <p:nvPicPr>
                      <p:cNvPr id="11062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3124200"/>
                        <a:ext cx="250825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1" name="Object 29"/>
          <p:cNvGraphicFramePr>
            <a:graphicFrameLocks noChangeAspect="1"/>
          </p:cNvGraphicFramePr>
          <p:nvPr/>
        </p:nvGraphicFramePr>
        <p:xfrm>
          <a:off x="1244600" y="4800600"/>
          <a:ext cx="208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2" name="Equation" r:id="rId8" imgW="1041120" imgH="228600" progId="Equation.3">
                  <p:embed/>
                </p:oleObj>
              </mc:Choice>
              <mc:Fallback>
                <p:oleObj name="Equation" r:id="rId8" imgW="1041120" imgH="228600" progId="Equation.3">
                  <p:embed/>
                  <p:pic>
                    <p:nvPicPr>
                      <p:cNvPr id="11062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4800600"/>
                        <a:ext cx="2082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27" name="Text Box 35"/>
          <p:cNvSpPr txBox="1">
            <a:spLocks noChangeArrowheads="1"/>
          </p:cNvSpPr>
          <p:nvPr/>
        </p:nvSpPr>
        <p:spPr bwMode="auto">
          <a:xfrm>
            <a:off x="609600" y="25908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Taylor expansion at              gives</a:t>
            </a:r>
          </a:p>
        </p:txBody>
      </p:sp>
      <p:sp>
        <p:nvSpPr>
          <p:cNvPr id="110628" name="Text Box 36"/>
          <p:cNvSpPr txBox="1">
            <a:spLocks noChangeArrowheads="1"/>
          </p:cNvSpPr>
          <p:nvPr/>
        </p:nvSpPr>
        <p:spPr bwMode="auto">
          <a:xfrm>
            <a:off x="609600" y="3581400"/>
            <a:ext cx="533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Use first-order approximation:</a:t>
            </a:r>
          </a:p>
        </p:txBody>
      </p:sp>
      <p:sp>
        <p:nvSpPr>
          <p:cNvPr id="110629" name="AutoShape 37"/>
          <p:cNvSpPr>
            <a:spLocks noChangeArrowheads="1"/>
          </p:cNvSpPr>
          <p:nvPr/>
        </p:nvSpPr>
        <p:spPr bwMode="auto">
          <a:xfrm>
            <a:off x="533400" y="5410200"/>
            <a:ext cx="533400" cy="762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0630" name="Object 38"/>
          <p:cNvGraphicFramePr>
            <a:graphicFrameLocks noChangeAspect="1"/>
          </p:cNvGraphicFramePr>
          <p:nvPr/>
        </p:nvGraphicFramePr>
        <p:xfrm>
          <a:off x="1284288" y="5427663"/>
          <a:ext cx="2373312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3" name="Equation" r:id="rId10" imgW="1206360" imgH="457200" progId="Equation.3">
                  <p:embed/>
                </p:oleObj>
              </mc:Choice>
              <mc:Fallback>
                <p:oleObj name="Equation" r:id="rId10" imgW="1206360" imgH="457200" progId="Equation.3">
                  <p:embed/>
                  <p:pic>
                    <p:nvPicPr>
                      <p:cNvPr id="11063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427663"/>
                        <a:ext cx="2373312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32" name="Text Box 40"/>
          <p:cNvSpPr txBox="1">
            <a:spLocks noChangeArrowheads="1"/>
          </p:cNvSpPr>
          <p:nvPr/>
        </p:nvSpPr>
        <p:spPr bwMode="auto">
          <a:xfrm>
            <a:off x="34290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and</a:t>
            </a:r>
          </a:p>
        </p:txBody>
      </p:sp>
      <p:graphicFrame>
        <p:nvGraphicFramePr>
          <p:cNvPr id="110633" name="Object 41"/>
          <p:cNvGraphicFramePr>
            <a:graphicFrameLocks noChangeAspect="1"/>
          </p:cNvGraphicFramePr>
          <p:nvPr/>
        </p:nvGraphicFramePr>
        <p:xfrm>
          <a:off x="4114800" y="4800600"/>
          <a:ext cx="1295400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4" name="Equation" r:id="rId12" imgW="723586" imgH="228501" progId="Equation.3">
                  <p:embed/>
                </p:oleObj>
              </mc:Choice>
              <mc:Fallback>
                <p:oleObj name="Equation" r:id="rId12" imgW="723586" imgH="228501" progId="Equation.3">
                  <p:embed/>
                  <p:pic>
                    <p:nvPicPr>
                      <p:cNvPr id="11063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800600"/>
                        <a:ext cx="1295400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5" name="Object 43"/>
          <p:cNvGraphicFramePr>
            <a:graphicFrameLocks noChangeAspect="1"/>
          </p:cNvGraphicFramePr>
          <p:nvPr/>
        </p:nvGraphicFramePr>
        <p:xfrm>
          <a:off x="1284288" y="4038600"/>
          <a:ext cx="5053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5" name="Equation" r:id="rId14" imgW="2743200" imgH="393480" progId="Equation.3">
                  <p:embed/>
                </p:oleObj>
              </mc:Choice>
              <mc:Fallback>
                <p:oleObj name="Equation" r:id="rId14" imgW="2743200" imgH="393480" progId="Equation.3">
                  <p:embed/>
                  <p:pic>
                    <p:nvPicPr>
                      <p:cNvPr id="11063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4038600"/>
                        <a:ext cx="5053012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835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533400" y="144780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ontinuous-time LTI model</a:t>
            </a:r>
            <a:r>
              <a:rPr lang="en-US" altLang="en-US" sz="2000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1146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71646"/>
              </p:ext>
            </p:extLst>
          </p:nvPr>
        </p:nvGraphicFramePr>
        <p:xfrm>
          <a:off x="4694385" y="2486746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3" name="Equation" r:id="rId4" imgW="838200" imgH="228600" progId="Equation.3">
                  <p:embed/>
                </p:oleObj>
              </mc:Choice>
              <mc:Fallback>
                <p:oleObj name="Equation" r:id="rId4" imgW="838200" imgH="228600" progId="Equation.3">
                  <p:embed/>
                  <p:pic>
                    <p:nvPicPr>
                      <p:cNvPr id="1146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385" y="2486746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520874" y="3296082"/>
            <a:ext cx="7924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CC0000"/>
                </a:solidFill>
              </a:rPr>
              <a:t>Controllability:</a:t>
            </a:r>
            <a:r>
              <a:rPr lang="en-US" altLang="en-US" sz="2000" dirty="0">
                <a:solidFill>
                  <a:srgbClr val="0000FF"/>
                </a:solidFill>
              </a:rPr>
              <a:t> If, starting from any              </a:t>
            </a:r>
            <a:r>
              <a:rPr lang="en-US" altLang="en-US" sz="2000" dirty="0" smtClean="0">
                <a:solidFill>
                  <a:srgbClr val="0000FF"/>
                </a:solidFill>
              </a:rPr>
              <a:t> at </a:t>
            </a:r>
            <a:r>
              <a:rPr lang="en-US" altLang="en-US" sz="2000" dirty="0">
                <a:solidFill>
                  <a:srgbClr val="0000FF"/>
                </a:solidFill>
              </a:rPr>
              <a:t>any initial </a:t>
            </a:r>
            <a:r>
              <a:rPr lang="en-US" altLang="en-US" sz="2000" dirty="0" smtClean="0">
                <a:solidFill>
                  <a:srgbClr val="0000FF"/>
                </a:solidFill>
              </a:rPr>
              <a:t>time              </a:t>
            </a:r>
            <a:r>
              <a:rPr lang="en-US" altLang="en-US" sz="2000" dirty="0">
                <a:solidFill>
                  <a:srgbClr val="0000FF"/>
                </a:solidFill>
              </a:rPr>
              <a:t>, there exists a control input to drive the state vector                   to the origin             in finite time</a:t>
            </a:r>
          </a:p>
        </p:txBody>
      </p:sp>
      <p:graphicFrame>
        <p:nvGraphicFramePr>
          <p:cNvPr id="114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809069"/>
              </p:ext>
            </p:extLst>
          </p:nvPr>
        </p:nvGraphicFramePr>
        <p:xfrm>
          <a:off x="4227660" y="3313039"/>
          <a:ext cx="858838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4" name="Equation" r:id="rId6" imgW="495000" imgH="241200" progId="Equation.3">
                  <p:embed/>
                </p:oleObj>
              </mc:Choice>
              <mc:Fallback>
                <p:oleObj name="Equation" r:id="rId6" imgW="495000" imgH="241200" progId="Equation.3">
                  <p:embed/>
                  <p:pic>
                    <p:nvPicPr>
                      <p:cNvPr id="1146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7660" y="3313039"/>
                        <a:ext cx="858838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28710"/>
              </p:ext>
            </p:extLst>
          </p:nvPr>
        </p:nvGraphicFramePr>
        <p:xfrm>
          <a:off x="6876475" y="3352437"/>
          <a:ext cx="685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5" name="Equation" r:id="rId8" imgW="406224" imgH="228501" progId="Equation.3">
                  <p:embed/>
                </p:oleObj>
              </mc:Choice>
              <mc:Fallback>
                <p:oleObj name="Equation" r:id="rId8" imgW="406224" imgH="228501" progId="Equation.3">
                  <p:embed/>
                  <p:pic>
                    <p:nvPicPr>
                      <p:cNvPr id="11469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475" y="3352437"/>
                        <a:ext cx="6858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991847"/>
              </p:ext>
            </p:extLst>
          </p:nvPr>
        </p:nvGraphicFramePr>
        <p:xfrm>
          <a:off x="5303985" y="3601243"/>
          <a:ext cx="1066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6" name="Equation" r:id="rId10" imgW="583947" imgH="228501" progId="Equation.3">
                  <p:embed/>
                </p:oleObj>
              </mc:Choice>
              <mc:Fallback>
                <p:oleObj name="Equation" r:id="rId10" imgW="583947" imgH="228501" progId="Equation.3">
                  <p:embed/>
                  <p:pic>
                    <p:nvPicPr>
                      <p:cNvPr id="11469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985" y="3601243"/>
                        <a:ext cx="10668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484657"/>
              </p:ext>
            </p:extLst>
          </p:nvPr>
        </p:nvGraphicFramePr>
        <p:xfrm>
          <a:off x="2100190" y="3943276"/>
          <a:ext cx="18288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7" name="Equation" r:id="rId12" imgW="1104840" imgH="241200" progId="Equation.3">
                  <p:embed/>
                </p:oleObj>
              </mc:Choice>
              <mc:Fallback>
                <p:oleObj name="Equation" r:id="rId12" imgW="1104840" imgH="241200" progId="Equation.3">
                  <p:embed/>
                  <p:pic>
                    <p:nvPicPr>
                      <p:cNvPr id="11470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190" y="3943276"/>
                        <a:ext cx="18288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992913"/>
              </p:ext>
            </p:extLst>
          </p:nvPr>
        </p:nvGraphicFramePr>
        <p:xfrm>
          <a:off x="7696200" y="3629024"/>
          <a:ext cx="7620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8" name="Equation" r:id="rId14" imgW="418918" imgH="203112" progId="Equation.3">
                  <p:embed/>
                </p:oleObj>
              </mc:Choice>
              <mc:Fallback>
                <p:oleObj name="Equation" r:id="rId14" imgW="418918" imgH="203112" progId="Equation.3">
                  <p:embed/>
                  <p:pic>
                    <p:nvPicPr>
                      <p:cNvPr id="11470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629024"/>
                        <a:ext cx="762000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74426" y="2753302"/>
            <a:ext cx="2540000" cy="4501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1668463" y="1905000"/>
          <a:ext cx="1684337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9" name="Equation" r:id="rId16" imgW="888840" imgH="634680" progId="Equation.3">
                  <p:embed/>
                </p:oleObj>
              </mc:Choice>
              <mc:Fallback>
                <p:oleObj name="Equation" r:id="rId16" imgW="888840" imgH="634680" progId="Equation.3">
                  <p:embed/>
                  <p:pic>
                    <p:nvPicPr>
                      <p:cNvPr id="1167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1905000"/>
                        <a:ext cx="1684337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614819" y="4532109"/>
            <a:ext cx="22098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20874" y="4800344"/>
            <a:ext cx="7937326" cy="67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continuous-time </a:t>
            </a:r>
            <a:r>
              <a:rPr lang="en-US" altLang="en-US" b="1" dirty="0" smtClean="0">
                <a:solidFill>
                  <a:srgbClr val="0000FF"/>
                </a:solidFill>
              </a:rPr>
              <a:t>LTI </a:t>
            </a:r>
            <a:r>
              <a:rPr lang="en-US" altLang="en-US" b="1" dirty="0">
                <a:solidFill>
                  <a:srgbClr val="0000FF"/>
                </a:solidFill>
              </a:rPr>
              <a:t>system is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285175"/>
              </p:ext>
            </p:extLst>
          </p:nvPr>
        </p:nvGraphicFramePr>
        <p:xfrm>
          <a:off x="1824625" y="5660011"/>
          <a:ext cx="37338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0" name="Equation" r:id="rId18" imgW="1968480" imgH="253800" progId="Equation.3">
                  <p:embed/>
                </p:oleObj>
              </mc:Choice>
              <mc:Fallback>
                <p:oleObj name="Equation" r:id="rId18" imgW="1968480" imgH="253800" progId="Equation.3">
                  <p:embed/>
                  <p:pic>
                    <p:nvPicPr>
                      <p:cNvPr id="1167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625" y="5660011"/>
                        <a:ext cx="37338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160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606468" y="1291148"/>
            <a:ext cx="7974114" cy="67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continuous-time </a:t>
            </a:r>
            <a:r>
              <a:rPr lang="en-US" altLang="en-US" b="1" dirty="0" smtClean="0">
                <a:solidFill>
                  <a:srgbClr val="0000FF"/>
                </a:solidFill>
              </a:rPr>
              <a:t>LTI </a:t>
            </a:r>
            <a:r>
              <a:rPr lang="en-US" altLang="en-US" b="1" dirty="0">
                <a:solidFill>
                  <a:srgbClr val="0000FF"/>
                </a:solidFill>
              </a:rPr>
              <a:t>system is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1167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7821607"/>
              </p:ext>
            </p:extLst>
          </p:nvPr>
        </p:nvGraphicFramePr>
        <p:xfrm>
          <a:off x="2093934" y="2057143"/>
          <a:ext cx="37338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8" name="Equation" r:id="rId4" imgW="1968480" imgH="253800" progId="Equation.3">
                  <p:embed/>
                </p:oleObj>
              </mc:Choice>
              <mc:Fallback>
                <p:oleObj name="Equation" r:id="rId4" imgW="1968480" imgH="253800" progId="Equation.3">
                  <p:embed/>
                  <p:pic>
                    <p:nvPicPr>
                      <p:cNvPr id="1167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34" y="2057143"/>
                        <a:ext cx="37338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593043"/>
              </p:ext>
            </p:extLst>
          </p:nvPr>
        </p:nvGraphicFramePr>
        <p:xfrm>
          <a:off x="2744070" y="4810952"/>
          <a:ext cx="55467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9" name="Equation" r:id="rId6" imgW="2984400" imgH="736560" progId="Equation.3">
                  <p:embed/>
                </p:oleObj>
              </mc:Choice>
              <mc:Fallback>
                <p:oleObj name="Equation" r:id="rId6" imgW="2984400" imgH="736560" progId="Equation.3">
                  <p:embed/>
                  <p:pic>
                    <p:nvPicPr>
                      <p:cNvPr id="1167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070" y="4810952"/>
                        <a:ext cx="55467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622126" y="2609086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433755"/>
              </p:ext>
            </p:extLst>
          </p:nvPr>
        </p:nvGraphicFramePr>
        <p:xfrm>
          <a:off x="1838194" y="3030670"/>
          <a:ext cx="381000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0" name="Equation" r:id="rId8" imgW="1892160" imgH="711000" progId="Equation.3">
                  <p:embed/>
                </p:oleObj>
              </mc:Choice>
              <mc:Fallback>
                <p:oleObj name="Equation" r:id="rId8" imgW="1892160" imgH="711000" progId="Equation.3">
                  <p:embed/>
                  <p:pic>
                    <p:nvPicPr>
                      <p:cNvPr id="2048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194" y="3030670"/>
                        <a:ext cx="3810000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686800"/>
              </p:ext>
            </p:extLst>
          </p:nvPr>
        </p:nvGraphicFramePr>
        <p:xfrm>
          <a:off x="5915025" y="3574539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1" name="Equation" r:id="rId10" imgW="838200" imgH="228600" progId="Equation.3">
                  <p:embed/>
                </p:oleObj>
              </mc:Choice>
              <mc:Fallback>
                <p:oleObj name="Equation" r:id="rId10" imgW="838200" imgH="228600" progId="Equation.3">
                  <p:embed/>
                  <p:pic>
                    <p:nvPicPr>
                      <p:cNvPr id="2048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5" y="3574539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6" descr="B&amp;O_Royal_Blue_in_193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37762"/>
            <a:ext cx="57531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5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1233487" y="337127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593605" y="1373764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iscrete-time LTV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593605" y="2724847"/>
            <a:ext cx="7924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CC0000"/>
                </a:solidFill>
              </a:rPr>
              <a:t>Controllability:</a:t>
            </a:r>
            <a:r>
              <a:rPr lang="en-US" altLang="en-US" sz="2000" dirty="0">
                <a:solidFill>
                  <a:srgbClr val="0000FF"/>
                </a:solidFill>
              </a:rPr>
              <a:t> If, starting from any </a:t>
            </a:r>
            <a:r>
              <a:rPr lang="en-US" altLang="en-US" sz="2000" dirty="0" smtClean="0">
                <a:solidFill>
                  <a:srgbClr val="0000FF"/>
                </a:solidFill>
              </a:rPr>
              <a:t>              </a:t>
            </a:r>
            <a:r>
              <a:rPr lang="en-US" altLang="en-US" sz="2000" dirty="0">
                <a:solidFill>
                  <a:srgbClr val="0000FF"/>
                </a:solidFill>
              </a:rPr>
              <a:t>at any initial time            , there exists a control input sequence         to drive the state vector sequence          to the </a:t>
            </a:r>
            <a:r>
              <a:rPr lang="en-US" altLang="en-US" sz="2000" dirty="0" smtClean="0">
                <a:solidFill>
                  <a:srgbClr val="0000FF"/>
                </a:solidFill>
              </a:rPr>
              <a:t>origin              </a:t>
            </a:r>
            <a:r>
              <a:rPr lang="en-US" altLang="en-US" sz="2000" dirty="0">
                <a:solidFill>
                  <a:srgbClr val="0000FF"/>
                </a:solidFill>
              </a:rPr>
              <a:t>in finite time</a:t>
            </a:r>
          </a:p>
        </p:txBody>
      </p:sp>
      <p:graphicFrame>
        <p:nvGraphicFramePr>
          <p:cNvPr id="2027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606942"/>
              </p:ext>
            </p:extLst>
          </p:nvPr>
        </p:nvGraphicFramePr>
        <p:xfrm>
          <a:off x="4287849" y="2736273"/>
          <a:ext cx="858837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6" name="Equation" r:id="rId4" imgW="495000" imgH="241200" progId="Equation.3">
                  <p:embed/>
                </p:oleObj>
              </mc:Choice>
              <mc:Fallback>
                <p:oleObj name="Equation" r:id="rId4" imgW="495000" imgH="241200" progId="Equation.3">
                  <p:embed/>
                  <p:pic>
                    <p:nvPicPr>
                      <p:cNvPr id="2027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7849" y="2736273"/>
                        <a:ext cx="858837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089423"/>
              </p:ext>
            </p:extLst>
          </p:nvPr>
        </p:nvGraphicFramePr>
        <p:xfrm>
          <a:off x="6917656" y="2756031"/>
          <a:ext cx="75088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7" name="Equation" r:id="rId6" imgW="444240" imgH="228600" progId="Equation.3">
                  <p:embed/>
                </p:oleObj>
              </mc:Choice>
              <mc:Fallback>
                <p:oleObj name="Equation" r:id="rId6" imgW="444240" imgH="228600" progId="Equation.3">
                  <p:embed/>
                  <p:pic>
                    <p:nvPicPr>
                      <p:cNvPr id="2027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7656" y="2756031"/>
                        <a:ext cx="750888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182553"/>
              </p:ext>
            </p:extLst>
          </p:nvPr>
        </p:nvGraphicFramePr>
        <p:xfrm>
          <a:off x="4158293" y="3374878"/>
          <a:ext cx="2038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8" name="Equation" r:id="rId8" imgW="1231560" imgH="241200" progId="Equation.3">
                  <p:embed/>
                </p:oleObj>
              </mc:Choice>
              <mc:Fallback>
                <p:oleObj name="Equation" r:id="rId8" imgW="1231560" imgH="241200" progId="Equation.3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8293" y="3374878"/>
                        <a:ext cx="2038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203171"/>
              </p:ext>
            </p:extLst>
          </p:nvPr>
        </p:nvGraphicFramePr>
        <p:xfrm>
          <a:off x="1973023" y="3349059"/>
          <a:ext cx="7620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9" name="Equation" r:id="rId10" imgW="418918" imgH="203112" progId="Equation.3">
                  <p:embed/>
                </p:oleObj>
              </mc:Choice>
              <mc:Fallback>
                <p:oleObj name="Equation" r:id="rId10" imgW="418918" imgH="203112" progId="Equation.3">
                  <p:embed/>
                  <p:pic>
                    <p:nvPicPr>
                      <p:cNvPr id="20276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023" y="3349059"/>
                        <a:ext cx="762000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9" name="Line 17"/>
          <p:cNvSpPr>
            <a:spLocks noChangeShapeType="1"/>
          </p:cNvSpPr>
          <p:nvPr/>
        </p:nvSpPr>
        <p:spPr bwMode="auto">
          <a:xfrm>
            <a:off x="1617543" y="3980417"/>
            <a:ext cx="28194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277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155322"/>
              </p:ext>
            </p:extLst>
          </p:nvPr>
        </p:nvGraphicFramePr>
        <p:xfrm>
          <a:off x="1584205" y="1830964"/>
          <a:ext cx="237331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0" name="Equation" r:id="rId12" imgW="1206360" imgH="457200" progId="Equation.3">
                  <p:embed/>
                </p:oleObj>
              </mc:Choice>
              <mc:Fallback>
                <p:oleObj name="Equation" r:id="rId12" imgW="1206360" imgH="457200" progId="Equation.3">
                  <p:embed/>
                  <p:pic>
                    <p:nvPicPr>
                      <p:cNvPr id="2027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205" y="1830964"/>
                        <a:ext cx="2373313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33626"/>
              </p:ext>
            </p:extLst>
          </p:nvPr>
        </p:nvGraphicFramePr>
        <p:xfrm>
          <a:off x="4381264" y="1888967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1" name="Equation" r:id="rId14" imgW="698400" imgH="203040" progId="Equation.3">
                  <p:embed/>
                </p:oleObj>
              </mc:Choice>
              <mc:Fallback>
                <p:oleObj name="Equation" r:id="rId14" imgW="698400" imgH="203040" progId="Equation.3">
                  <p:embed/>
                  <p:pic>
                    <p:nvPicPr>
                      <p:cNvPr id="2027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264" y="1888967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885402"/>
              </p:ext>
            </p:extLst>
          </p:nvPr>
        </p:nvGraphicFramePr>
        <p:xfrm>
          <a:off x="7860256" y="3038083"/>
          <a:ext cx="533656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2" name="Equation" r:id="rId16" imgW="291960" imgH="228600" progId="Equation.3">
                  <p:embed/>
                </p:oleObj>
              </mc:Choice>
              <mc:Fallback>
                <p:oleObj name="Equation" r:id="rId16" imgW="291960" imgH="228600" progId="Equation.3">
                  <p:embed/>
                  <p:pic>
                    <p:nvPicPr>
                      <p:cNvPr id="20277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0256" y="3038083"/>
                        <a:ext cx="533656" cy="4127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578293"/>
              </p:ext>
            </p:extLst>
          </p:nvPr>
        </p:nvGraphicFramePr>
        <p:xfrm>
          <a:off x="3847864" y="3019294"/>
          <a:ext cx="5334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3" name="Equation" r:id="rId18" imgW="291973" imgH="228501" progId="Equation.3">
                  <p:embed/>
                </p:oleObj>
              </mc:Choice>
              <mc:Fallback>
                <p:oleObj name="Equation" r:id="rId18" imgW="291973" imgH="228501" progId="Equation.3">
                  <p:embed/>
                  <p:pic>
                    <p:nvPicPr>
                      <p:cNvPr id="20277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864" y="3019294"/>
                        <a:ext cx="5334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1154" y="2239673"/>
            <a:ext cx="3245933" cy="5818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4850" y="4920749"/>
            <a:ext cx="7427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</a:t>
            </a:r>
            <a:r>
              <a:rPr lang="en-US" sz="2000" b="1" dirty="0" smtClean="0">
                <a:solidFill>
                  <a:srgbClr val="0000FF"/>
                </a:solidFill>
              </a:rPr>
              <a:t>discrete-time LTI systems</a:t>
            </a:r>
            <a:r>
              <a:rPr lang="en-US" sz="2000" dirty="0" smtClean="0">
                <a:solidFill>
                  <a:srgbClr val="0000FF"/>
                </a:solidFill>
              </a:rPr>
              <a:t>, the concept is similarly defined.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4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745299" y="1455107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FF"/>
                </a:solidFill>
              </a:rPr>
              <a:t>Discrete-time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1888299" y="2521907"/>
            <a:ext cx="22098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711" name="Text Box 7"/>
          <p:cNvSpPr txBox="1">
            <a:spLocks noChangeArrowheads="1"/>
          </p:cNvSpPr>
          <p:nvPr/>
        </p:nvSpPr>
        <p:spPr bwMode="auto">
          <a:xfrm>
            <a:off x="673970" y="2799338"/>
            <a:ext cx="7638757" cy="64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discrete-time </a:t>
            </a:r>
            <a:r>
              <a:rPr lang="en-US" altLang="en-US" b="1" dirty="0" smtClean="0">
                <a:solidFill>
                  <a:srgbClr val="0000FF"/>
                </a:solidFill>
              </a:rPr>
              <a:t>LTI </a:t>
            </a:r>
            <a:r>
              <a:rPr lang="en-US" altLang="en-US" b="1" dirty="0">
                <a:solidFill>
                  <a:srgbClr val="0000FF"/>
                </a:solidFill>
              </a:rPr>
              <a:t>system is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007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905448"/>
              </p:ext>
            </p:extLst>
          </p:nvPr>
        </p:nvGraphicFramePr>
        <p:xfrm>
          <a:off x="2020855" y="3744119"/>
          <a:ext cx="3688557" cy="48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02" name="Equation" r:id="rId4" imgW="1968480" imgH="253800" progId="Equation.3">
                  <p:embed/>
                </p:oleObj>
              </mc:Choice>
              <mc:Fallback>
                <p:oleObj name="Equation" r:id="rId4" imgW="1968480" imgH="253800" progId="Equation.3">
                  <p:embed/>
                  <p:pic>
                    <p:nvPicPr>
                      <p:cNvPr id="2007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0855" y="3744119"/>
                        <a:ext cx="3688557" cy="482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83908"/>
              </p:ext>
            </p:extLst>
          </p:nvPr>
        </p:nvGraphicFramePr>
        <p:xfrm>
          <a:off x="2180399" y="4801557"/>
          <a:ext cx="55467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03" name="Equation" r:id="rId6" imgW="2984400" imgH="736560" progId="Equation.3">
                  <p:embed/>
                </p:oleObj>
              </mc:Choice>
              <mc:Fallback>
                <p:oleObj name="Equation" r:id="rId6" imgW="2984400" imgH="736560" progId="Equation.3">
                  <p:embed/>
                  <p:pic>
                    <p:nvPicPr>
                      <p:cNvPr id="2007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0399" y="4801557"/>
                        <a:ext cx="55467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669099" y="4503107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007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480077"/>
              </p:ext>
            </p:extLst>
          </p:nvPr>
        </p:nvGraphicFramePr>
        <p:xfrm>
          <a:off x="1888299" y="1902400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04" name="Equation" r:id="rId8" imgW="1079280" imgH="457200" progId="Equation.3">
                  <p:embed/>
                </p:oleObj>
              </mc:Choice>
              <mc:Fallback>
                <p:oleObj name="Equation" r:id="rId8" imgW="1079280" imgH="457200" progId="Equation.3">
                  <p:embed/>
                  <p:pic>
                    <p:nvPicPr>
                      <p:cNvPr id="2007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8299" y="1902400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738420"/>
              </p:ext>
            </p:extLst>
          </p:nvPr>
        </p:nvGraphicFramePr>
        <p:xfrm>
          <a:off x="4453699" y="1961519"/>
          <a:ext cx="12557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05" name="Equation" r:id="rId10" imgW="698400" imgH="203040" progId="Equation.3">
                  <p:embed/>
                </p:oleObj>
              </mc:Choice>
              <mc:Fallback>
                <p:oleObj name="Equation" r:id="rId10" imgW="698400" imgH="203040" progId="Equation.3">
                  <p:embed/>
                  <p:pic>
                    <p:nvPicPr>
                      <p:cNvPr id="20071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699" y="1961519"/>
                        <a:ext cx="1255713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38208" y="2288689"/>
            <a:ext cx="2613891" cy="5357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4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graphicFrame>
        <p:nvGraphicFramePr>
          <p:cNvPr id="2088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300282"/>
              </p:ext>
            </p:extLst>
          </p:nvPr>
        </p:nvGraphicFramePr>
        <p:xfrm>
          <a:off x="1720274" y="1870364"/>
          <a:ext cx="22860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2" name="Equation" r:id="rId4" imgW="1206360" imgH="634680" progId="Equation.3">
                  <p:embed/>
                </p:oleObj>
              </mc:Choice>
              <mc:Fallback>
                <p:oleObj name="Equation" r:id="rId4" imgW="1206360" imgH="634680" progId="Equation.3">
                  <p:embed/>
                  <p:pic>
                    <p:nvPicPr>
                      <p:cNvPr id="2088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274" y="1870364"/>
                        <a:ext cx="22860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653474" y="1336964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ontinuous-time LTV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2089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177610"/>
              </p:ext>
            </p:extLst>
          </p:nvPr>
        </p:nvGraphicFramePr>
        <p:xfrm>
          <a:off x="5892513" y="3403601"/>
          <a:ext cx="20542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3" name="Equation" r:id="rId6" imgW="1130040" imgH="228600" progId="Equation.3">
                  <p:embed/>
                </p:oleObj>
              </mc:Choice>
              <mc:Fallback>
                <p:oleObj name="Equation" r:id="rId6" imgW="1130040" imgH="228600" progId="Equation.3">
                  <p:embed/>
                  <p:pic>
                    <p:nvPicPr>
                      <p:cNvPr id="208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513" y="3403601"/>
                        <a:ext cx="20542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2" name="Text Box 6"/>
          <p:cNvSpPr txBox="1">
            <a:spLocks noChangeArrowheads="1"/>
          </p:cNvSpPr>
          <p:nvPr/>
        </p:nvSpPr>
        <p:spPr bwMode="auto">
          <a:xfrm>
            <a:off x="653474" y="3394364"/>
            <a:ext cx="55626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CC0000"/>
                </a:solidFill>
              </a:rPr>
              <a:t>Observability:</a:t>
            </a:r>
            <a:r>
              <a:rPr lang="en-US" altLang="en-US" sz="2000">
                <a:solidFill>
                  <a:srgbClr val="0000FF"/>
                </a:solidFill>
              </a:rPr>
              <a:t> If any input-output pair </a:t>
            </a:r>
            <a:r>
              <a:rPr lang="en-US" altLang="en-US" sz="2000">
                <a:latin typeface="Times New Roman" panose="02020603050405020304" pitchFamily="18" charset="0"/>
              </a:rPr>
              <a:t>(u(</a:t>
            </a:r>
            <a:r>
              <a:rPr lang="en-US" altLang="en-US" sz="2000" i="1">
                <a:latin typeface="Times New Roman" panose="02020603050405020304" pitchFamily="18" charset="0"/>
              </a:rPr>
              <a:t>t</a:t>
            </a:r>
            <a:r>
              <a:rPr lang="en-US" altLang="en-US" sz="2000">
                <a:latin typeface="Times New Roman" panose="02020603050405020304" pitchFamily="18" charset="0"/>
              </a:rPr>
              <a:t>), y(</a:t>
            </a:r>
            <a:r>
              <a:rPr lang="en-US" altLang="en-US" sz="2000" i="1">
                <a:latin typeface="Times New Roman" panose="02020603050405020304" pitchFamily="18" charset="0"/>
              </a:rPr>
              <a:t>t</a:t>
            </a:r>
            <a:r>
              <a:rPr lang="en-US" altLang="en-US" sz="2000">
                <a:latin typeface="Times New Roman" panose="02020603050405020304" pitchFamily="18" charset="0"/>
              </a:rPr>
              <a:t>)),</a:t>
            </a:r>
            <a:r>
              <a:rPr lang="en-US" altLang="en-US" sz="2000">
                <a:solidFill>
                  <a:srgbClr val="0000FF"/>
                </a:solidFill>
              </a:rPr>
              <a:t> uniquely determines the initial state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Thus</a:t>
            </a:r>
            <a:r>
              <a:rPr lang="en-US" altLang="en-US" sz="2000">
                <a:solidFill>
                  <a:schemeClr val="folHlink"/>
                </a:solidFill>
              </a:rPr>
              <a:t>, </a:t>
            </a:r>
            <a:r>
              <a:rPr lang="en-US" altLang="en-US" sz="2000">
                <a:solidFill>
                  <a:schemeClr val="accent2"/>
                </a:solidFill>
              </a:rPr>
              <a:t>the system is said to be</a:t>
            </a:r>
            <a:r>
              <a:rPr lang="en-US" altLang="en-US" sz="2000">
                <a:solidFill>
                  <a:schemeClr val="folHlink"/>
                </a:solidFill>
              </a:rPr>
              <a:t> </a:t>
            </a:r>
            <a:r>
              <a:rPr lang="en-US" altLang="en-US" sz="2000">
                <a:solidFill>
                  <a:srgbClr val="0000FF"/>
                </a:solidFill>
              </a:rPr>
              <a:t>observable at</a:t>
            </a:r>
            <a:r>
              <a:rPr lang="en-US" altLang="en-US" sz="2000">
                <a:solidFill>
                  <a:schemeClr val="accent1"/>
                </a:solidFill>
              </a:rPr>
              <a:t> </a:t>
            </a:r>
          </a:p>
        </p:txBody>
      </p:sp>
      <p:graphicFrame>
        <p:nvGraphicFramePr>
          <p:cNvPr id="2089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285710"/>
              </p:ext>
            </p:extLst>
          </p:nvPr>
        </p:nvGraphicFramePr>
        <p:xfrm>
          <a:off x="4598558" y="3722977"/>
          <a:ext cx="7620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4" name="Equation" r:id="rId8" imgW="495000" imgH="241200" progId="Equation.3">
                  <p:embed/>
                </p:oleObj>
              </mc:Choice>
              <mc:Fallback>
                <p:oleObj name="Equation" r:id="rId8" imgW="495000" imgH="241200" progId="Equation.3">
                  <p:embed/>
                  <p:pic>
                    <p:nvPicPr>
                      <p:cNvPr id="2089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558" y="3722977"/>
                        <a:ext cx="76200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685094"/>
              </p:ext>
            </p:extLst>
          </p:nvPr>
        </p:nvGraphicFramePr>
        <p:xfrm>
          <a:off x="5327074" y="4156364"/>
          <a:ext cx="685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5" name="Equation" r:id="rId10" imgW="406224" imgH="228501" progId="Equation.3">
                  <p:embed/>
                </p:oleObj>
              </mc:Choice>
              <mc:Fallback>
                <p:oleObj name="Equation" r:id="rId10" imgW="406224" imgH="228501" progId="Equation.3">
                  <p:embed/>
                  <p:pic>
                    <p:nvPicPr>
                      <p:cNvPr id="2089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074" y="4156364"/>
                        <a:ext cx="6858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14" name="Text Box 18"/>
          <p:cNvSpPr txBox="1">
            <a:spLocks noChangeArrowheads="1"/>
          </p:cNvSpPr>
          <p:nvPr/>
        </p:nvSpPr>
        <p:spPr bwMode="auto">
          <a:xfrm>
            <a:off x="729674" y="4689763"/>
            <a:ext cx="74435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accent2"/>
                </a:solidFill>
              </a:rPr>
              <a:t>The system is said to be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 observable</a:t>
            </a:r>
            <a:r>
              <a:rPr lang="en-US" altLang="en-US" b="1" dirty="0" smtClean="0">
                <a:solidFill>
                  <a:schemeClr val="accent2"/>
                </a:solidFill>
              </a:rPr>
              <a:t> </a:t>
            </a:r>
            <a:r>
              <a:rPr lang="en-US" altLang="en-US" b="1" dirty="0">
                <a:solidFill>
                  <a:schemeClr val="accent2"/>
                </a:solidFill>
              </a:rPr>
              <a:t>if it is observable at every initial time</a:t>
            </a:r>
          </a:p>
        </p:txBody>
      </p:sp>
      <p:graphicFrame>
        <p:nvGraphicFramePr>
          <p:cNvPr id="20891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907189"/>
              </p:ext>
            </p:extLst>
          </p:nvPr>
        </p:nvGraphicFramePr>
        <p:xfrm>
          <a:off x="4692074" y="2368839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6" name="Equation" r:id="rId12" imgW="838200" imgH="228600" progId="Equation.3">
                  <p:embed/>
                </p:oleObj>
              </mc:Choice>
              <mc:Fallback>
                <p:oleObj name="Equation" r:id="rId12" imgW="838200" imgH="228600" progId="Equation.3">
                  <p:embed/>
                  <p:pic>
                    <p:nvPicPr>
                      <p:cNvPr id="2089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074" y="2368839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3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graphicFrame>
        <p:nvGraphicFramePr>
          <p:cNvPr id="2170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208903"/>
              </p:ext>
            </p:extLst>
          </p:nvPr>
        </p:nvGraphicFramePr>
        <p:xfrm>
          <a:off x="1752600" y="1905000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8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2170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General continuous-time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2170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690672"/>
              </p:ext>
            </p:extLst>
          </p:nvPr>
        </p:nvGraphicFramePr>
        <p:xfrm>
          <a:off x="4114800" y="23622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9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2170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3622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5" name="Text Box 7"/>
          <p:cNvSpPr txBox="1">
            <a:spLocks noChangeArrowheads="1"/>
          </p:cNvSpPr>
          <p:nvPr/>
        </p:nvSpPr>
        <p:spPr bwMode="auto">
          <a:xfrm>
            <a:off x="685800" y="3200400"/>
            <a:ext cx="7772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</a:rPr>
              <a:t>Observability:</a:t>
            </a:r>
            <a:r>
              <a:rPr lang="en-US" altLang="en-US" b="1" dirty="0">
                <a:solidFill>
                  <a:srgbClr val="0000FF"/>
                </a:solidFill>
              </a:rPr>
              <a:t> The above continuous-time </a:t>
            </a:r>
            <a:r>
              <a:rPr lang="en-US" altLang="en-US" b="1" dirty="0" smtClean="0">
                <a:solidFill>
                  <a:srgbClr val="0000FF"/>
                </a:solidFill>
              </a:rPr>
              <a:t>LTI </a:t>
            </a:r>
            <a:r>
              <a:rPr lang="en-US" altLang="en-US" b="1" dirty="0">
                <a:solidFill>
                  <a:srgbClr val="0000FF"/>
                </a:solidFill>
              </a:rPr>
              <a:t>system is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 </a:t>
            </a:r>
            <a:r>
              <a:rPr lang="en-US" altLang="en-US" b="1" dirty="0">
                <a:solidFill>
                  <a:srgbClr val="7030A0"/>
                </a:solidFill>
              </a:rPr>
              <a:t>observable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observability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column-rank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217098" name="Text Box 10"/>
          <p:cNvSpPr txBox="1">
            <a:spLocks noChangeArrowheads="1"/>
          </p:cNvSpPr>
          <p:nvPr/>
        </p:nvSpPr>
        <p:spPr bwMode="auto">
          <a:xfrm>
            <a:off x="2971800" y="43434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17100" name="Object 12"/>
          <p:cNvGraphicFramePr>
            <a:graphicFrameLocks noChangeAspect="1"/>
          </p:cNvGraphicFramePr>
          <p:nvPr/>
        </p:nvGraphicFramePr>
        <p:xfrm>
          <a:off x="685800" y="4267200"/>
          <a:ext cx="17526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" name="Equation" r:id="rId8" imgW="1003300" imgH="914400" progId="Equation.3">
                  <p:embed/>
                </p:oleObj>
              </mc:Choice>
              <mc:Fallback>
                <p:oleObj name="Equation" r:id="rId8" imgW="1003300" imgH="914400" progId="Equation.3">
                  <p:embed/>
                  <p:pic>
                    <p:nvPicPr>
                      <p:cNvPr id="21710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67200"/>
                        <a:ext cx="1752600" cy="160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02" name="Object 14"/>
          <p:cNvGraphicFramePr>
            <a:graphicFrameLocks noChangeAspect="1"/>
          </p:cNvGraphicFramePr>
          <p:nvPr/>
        </p:nvGraphicFramePr>
        <p:xfrm>
          <a:off x="2667000" y="4876800"/>
          <a:ext cx="57912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1" name="Equation" r:id="rId10" imgW="3301920" imgH="711000" progId="Equation.3">
                  <p:embed/>
                </p:oleObj>
              </mc:Choice>
              <mc:Fallback>
                <p:oleObj name="Equation" r:id="rId10" imgW="3301920" imgH="711000" progId="Equation.3">
                  <p:embed/>
                  <p:pic>
                    <p:nvPicPr>
                      <p:cNvPr id="21710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76800"/>
                        <a:ext cx="5791200" cy="1247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1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877866" y="1447800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iscrete-time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sp>
        <p:nvSpPr>
          <p:cNvPr id="221189" name="Text Box 5"/>
          <p:cNvSpPr txBox="1">
            <a:spLocks noChangeArrowheads="1"/>
          </p:cNvSpPr>
          <p:nvPr/>
        </p:nvSpPr>
        <p:spPr bwMode="auto">
          <a:xfrm>
            <a:off x="877865" y="2819400"/>
            <a:ext cx="70654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Criterion:</a:t>
            </a:r>
            <a:r>
              <a:rPr lang="en-US" altLang="en-US" b="1" dirty="0">
                <a:solidFill>
                  <a:srgbClr val="0000FF"/>
                </a:solidFill>
              </a:rPr>
              <a:t> The above discrete-time </a:t>
            </a:r>
            <a:r>
              <a:rPr lang="en-US" altLang="en-US" b="1" dirty="0" smtClean="0">
                <a:solidFill>
                  <a:srgbClr val="0000FF"/>
                </a:solidFill>
              </a:rPr>
              <a:t>LTI </a:t>
            </a:r>
            <a:r>
              <a:rPr lang="en-US" altLang="en-US" b="1" dirty="0">
                <a:solidFill>
                  <a:srgbClr val="0000FF"/>
                </a:solidFill>
              </a:rPr>
              <a:t>system is </a:t>
            </a:r>
            <a:r>
              <a:rPr lang="en-US" altLang="en-US" b="1" dirty="0" smtClean="0">
                <a:solidFill>
                  <a:srgbClr val="0000FF"/>
                </a:solidFill>
              </a:rPr>
              <a:t>(completely)</a:t>
            </a:r>
            <a:r>
              <a:rPr lang="en-US" altLang="en-US" b="1" dirty="0" smtClean="0">
                <a:solidFill>
                  <a:srgbClr val="7030A0"/>
                </a:solidFill>
              </a:rPr>
              <a:t> </a:t>
            </a:r>
            <a:r>
              <a:rPr lang="en-US" altLang="en-US" b="1" dirty="0">
                <a:solidFill>
                  <a:srgbClr val="7030A0"/>
                </a:solidFill>
              </a:rPr>
              <a:t>observable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observability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column-rank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211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013408"/>
              </p:ext>
            </p:extLst>
          </p:nvPr>
        </p:nvGraphicFramePr>
        <p:xfrm>
          <a:off x="2030391" y="1828800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6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2211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391" y="1828800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195" name="Text Box 11"/>
          <p:cNvSpPr txBox="1">
            <a:spLocks noChangeArrowheads="1"/>
          </p:cNvSpPr>
          <p:nvPr/>
        </p:nvSpPr>
        <p:spPr bwMode="auto">
          <a:xfrm>
            <a:off x="2991633" y="394907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2119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014483"/>
              </p:ext>
            </p:extLst>
          </p:nvPr>
        </p:nvGraphicFramePr>
        <p:xfrm>
          <a:off x="934233" y="3872870"/>
          <a:ext cx="17526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7" name="Equation" r:id="rId6" imgW="1003300" imgH="914400" progId="Equation.3">
                  <p:embed/>
                </p:oleObj>
              </mc:Choice>
              <mc:Fallback>
                <p:oleObj name="Equation" r:id="rId6" imgW="1003300" imgH="914400" progId="Equation.3">
                  <p:embed/>
                  <p:pic>
                    <p:nvPicPr>
                      <p:cNvPr id="2211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233" y="3872870"/>
                        <a:ext cx="1752600" cy="160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10158"/>
              </p:ext>
            </p:extLst>
          </p:nvPr>
        </p:nvGraphicFramePr>
        <p:xfrm>
          <a:off x="3067833" y="4482470"/>
          <a:ext cx="54102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8" name="Equation" r:id="rId8" imgW="3301920" imgH="711000" progId="Equation.3">
                  <p:embed/>
                </p:oleObj>
              </mc:Choice>
              <mc:Fallback>
                <p:oleObj name="Equation" r:id="rId8" imgW="3301920" imgH="711000" progId="Equation.3">
                  <p:embed/>
                  <p:pic>
                    <p:nvPicPr>
                      <p:cNvPr id="22119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833" y="4482470"/>
                        <a:ext cx="5410200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179084"/>
              </p:ext>
            </p:extLst>
          </p:nvPr>
        </p:nvGraphicFramePr>
        <p:xfrm>
          <a:off x="4602141" y="2133600"/>
          <a:ext cx="12557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9" name="Equation" r:id="rId10" imgW="698400" imgH="203040" progId="Equation.3">
                  <p:embed/>
                </p:oleObj>
              </mc:Choice>
              <mc:Fallback>
                <p:oleObj name="Equation" r:id="rId10" imgW="698400" imgH="203040" progId="Equation.3">
                  <p:embed/>
                  <p:pic>
                    <p:nvPicPr>
                      <p:cNvPr id="22119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41" y="2133600"/>
                        <a:ext cx="1255713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32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12954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Duality</a:t>
            </a:r>
          </a:p>
        </p:txBody>
      </p:sp>
      <p:graphicFrame>
        <p:nvGraphicFramePr>
          <p:cNvPr id="1228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541639"/>
              </p:ext>
            </p:extLst>
          </p:nvPr>
        </p:nvGraphicFramePr>
        <p:xfrm>
          <a:off x="2015837" y="1905000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94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22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5837" y="1905000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1025237" y="1439862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ontinuous-time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228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148531"/>
              </p:ext>
            </p:extLst>
          </p:nvPr>
        </p:nvGraphicFramePr>
        <p:xfrm>
          <a:off x="4378037" y="23622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95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1228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37" y="23622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232025"/>
              </p:ext>
            </p:extLst>
          </p:nvPr>
        </p:nvGraphicFramePr>
        <p:xfrm>
          <a:off x="1939637" y="3810000"/>
          <a:ext cx="19812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96" name="Equation" r:id="rId8" imgW="1041120" imgH="634680" progId="Equation.3">
                  <p:embed/>
                </p:oleObj>
              </mc:Choice>
              <mc:Fallback>
                <p:oleObj name="Equation" r:id="rId8" imgW="1041120" imgH="634680" progId="Equation.3">
                  <p:embed/>
                  <p:pic>
                    <p:nvPicPr>
                      <p:cNvPr id="1228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637" y="3810000"/>
                        <a:ext cx="19812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354915"/>
              </p:ext>
            </p:extLst>
          </p:nvPr>
        </p:nvGraphicFramePr>
        <p:xfrm>
          <a:off x="4378037" y="43434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97" name="Equation" r:id="rId10" imgW="838200" imgH="228600" progId="Equation.3">
                  <p:embed/>
                </p:oleObj>
              </mc:Choice>
              <mc:Fallback>
                <p:oleObj name="Equation" r:id="rId10" imgW="838200" imgH="228600" progId="Equation.3">
                  <p:embed/>
                  <p:pic>
                    <p:nvPicPr>
                      <p:cNvPr id="1228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37" y="43434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1025237" y="3352800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Dual system: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6625937" y="2438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</a:rPr>
              <a:t>(1)</a:t>
            </a: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6559653" y="42814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</a:rPr>
              <a:t>(2)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1025237" y="5334000"/>
            <a:ext cx="73152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</a:p>
        </p:txBody>
      </p:sp>
    </p:spTree>
    <p:extLst>
      <p:ext uri="{BB962C8B-B14F-4D97-AF65-F5344CB8AC3E}">
        <p14:creationId xmlns:p14="http://schemas.microsoft.com/office/powerpoint/2010/main" val="156263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1524000" y="480291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Duality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1029855" y="1572491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iscrete-time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249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62183"/>
              </p:ext>
            </p:extLst>
          </p:nvPr>
        </p:nvGraphicFramePr>
        <p:xfrm>
          <a:off x="2096655" y="1953491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8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124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6655" y="1953491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946701"/>
              </p:ext>
            </p:extLst>
          </p:nvPr>
        </p:nvGraphicFramePr>
        <p:xfrm>
          <a:off x="2096655" y="3401291"/>
          <a:ext cx="22860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19" name="Equation" r:id="rId6" imgW="1218960" imgH="482400" progId="Equation.3">
                  <p:embed/>
                </p:oleObj>
              </mc:Choice>
              <mc:Fallback>
                <p:oleObj name="Equation" r:id="rId6" imgW="1218960" imgH="482400" progId="Equation.3">
                  <p:embed/>
                  <p:pic>
                    <p:nvPicPr>
                      <p:cNvPr id="1249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6655" y="3401291"/>
                        <a:ext cx="22860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1029855" y="2944091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Dual system:</a:t>
            </a:r>
          </a:p>
        </p:txBody>
      </p:sp>
      <p:graphicFrame>
        <p:nvGraphicFramePr>
          <p:cNvPr id="1249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663985"/>
              </p:ext>
            </p:extLst>
          </p:nvPr>
        </p:nvGraphicFramePr>
        <p:xfrm>
          <a:off x="4839855" y="2258291"/>
          <a:ext cx="10509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0" name="Equation" r:id="rId8" imgW="583920" imgH="203040" progId="Equation.3">
                  <p:embed/>
                </p:oleObj>
              </mc:Choice>
              <mc:Fallback>
                <p:oleObj name="Equation" r:id="rId8" imgW="583920" imgH="203040" progId="Equation.3">
                  <p:embed/>
                  <p:pic>
                    <p:nvPicPr>
                      <p:cNvPr id="1249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9855" y="2258291"/>
                        <a:ext cx="105092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015501"/>
              </p:ext>
            </p:extLst>
          </p:nvPr>
        </p:nvGraphicFramePr>
        <p:xfrm>
          <a:off x="4839855" y="3782291"/>
          <a:ext cx="10509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1" name="Equation" r:id="rId10" imgW="583920" imgH="203040" progId="Equation.3">
                  <p:embed/>
                </p:oleObj>
              </mc:Choice>
              <mc:Fallback>
                <p:oleObj name="Equation" r:id="rId10" imgW="583920" imgH="203040" progId="Equation.3">
                  <p:embed/>
                  <p:pic>
                    <p:nvPicPr>
                      <p:cNvPr id="1249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9855" y="3782291"/>
                        <a:ext cx="105092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6728980" y="2218604"/>
            <a:ext cx="549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FF"/>
                </a:solidFill>
              </a:rPr>
              <a:t>(1)</a:t>
            </a:r>
          </a:p>
        </p:txBody>
      </p:sp>
      <p:sp>
        <p:nvSpPr>
          <p:cNvPr id="124940" name="Text Box 12"/>
          <p:cNvSpPr txBox="1">
            <a:spLocks noChangeArrowheads="1"/>
          </p:cNvSpPr>
          <p:nvPr/>
        </p:nvSpPr>
        <p:spPr bwMode="auto">
          <a:xfrm>
            <a:off x="6744855" y="3782291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</a:rPr>
              <a:t>(2)</a:t>
            </a:r>
          </a:p>
        </p:txBody>
      </p:sp>
      <p:sp>
        <p:nvSpPr>
          <p:cNvPr id="124941" name="Text Box 13"/>
          <p:cNvSpPr txBox="1">
            <a:spLocks noChangeArrowheads="1"/>
          </p:cNvSpPr>
          <p:nvPr/>
        </p:nvSpPr>
        <p:spPr bwMode="auto">
          <a:xfrm>
            <a:off x="1029855" y="4696691"/>
            <a:ext cx="72274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endParaRPr lang="en-US" alt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Transfer Matrix</a:t>
            </a:r>
          </a:p>
        </p:txBody>
      </p:sp>
      <p:graphicFrame>
        <p:nvGraphicFramePr>
          <p:cNvPr id="1269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065024"/>
              </p:ext>
            </p:extLst>
          </p:nvPr>
        </p:nvGraphicFramePr>
        <p:xfrm>
          <a:off x="1971963" y="1889125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2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269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963" y="1889125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905163" y="14319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Continuous-time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269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476349"/>
              </p:ext>
            </p:extLst>
          </p:nvPr>
        </p:nvGraphicFramePr>
        <p:xfrm>
          <a:off x="4334163" y="2346325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3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1269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163" y="2346325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981363" y="3336925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Laplace transform </a:t>
            </a: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endParaRPr lang="en-US" altLang="en-US" sz="2000" b="1">
              <a:solidFill>
                <a:srgbClr val="CC0000"/>
              </a:solidFill>
            </a:endParaRPr>
          </a:p>
        </p:txBody>
      </p:sp>
      <p:graphicFrame>
        <p:nvGraphicFramePr>
          <p:cNvPr id="1269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335129"/>
              </p:ext>
            </p:extLst>
          </p:nvPr>
        </p:nvGraphicFramePr>
        <p:xfrm>
          <a:off x="1971963" y="3866649"/>
          <a:ext cx="18288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4" name="Equation" r:id="rId8" imgW="977760" imgH="406080" progId="Equation.3">
                  <p:embed/>
                </p:oleObj>
              </mc:Choice>
              <mc:Fallback>
                <p:oleObj name="Equation" r:id="rId8" imgW="977760" imgH="406080" progId="Equation.3">
                  <p:embed/>
                  <p:pic>
                    <p:nvPicPr>
                      <p:cNvPr id="1269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963" y="3866649"/>
                        <a:ext cx="1828800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981363" y="4784725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  </a:t>
            </a: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1269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402011"/>
              </p:ext>
            </p:extLst>
          </p:nvPr>
        </p:nvGraphicFramePr>
        <p:xfrm>
          <a:off x="1983076" y="5318125"/>
          <a:ext cx="2187575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5" name="Equation" r:id="rId10" imgW="1282680" imgH="457200" progId="Equation.3">
                  <p:embed/>
                </p:oleObj>
              </mc:Choice>
              <mc:Fallback>
                <p:oleObj name="Equation" r:id="rId10" imgW="1282680" imgH="457200" progId="Equation.3">
                  <p:embed/>
                  <p:pic>
                    <p:nvPicPr>
                      <p:cNvPr id="1269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3076" y="5318125"/>
                        <a:ext cx="2187575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6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Transfer Matrix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1082964" y="1505382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iscrete-time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29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383253"/>
              </p:ext>
            </p:extLst>
          </p:nvPr>
        </p:nvGraphicFramePr>
        <p:xfrm>
          <a:off x="2149764" y="2038782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66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129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764" y="2038782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10887"/>
              </p:ext>
            </p:extLst>
          </p:nvPr>
        </p:nvGraphicFramePr>
        <p:xfrm>
          <a:off x="4789777" y="2343582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67" name="Equation" r:id="rId6" imgW="698400" imgH="203040" progId="Equation.3">
                  <p:embed/>
                </p:oleObj>
              </mc:Choice>
              <mc:Fallback>
                <p:oleObj name="Equation" r:id="rId6" imgW="698400" imgH="203040" progId="Equation.3">
                  <p:embed/>
                  <p:pic>
                    <p:nvPicPr>
                      <p:cNvPr id="129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9777" y="2343582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1082964" y="3257982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00FF"/>
                </a:solidFill>
              </a:rPr>
              <a:t>z -Transform </a:t>
            </a:r>
            <a:r>
              <a:rPr lang="en-US" altLang="en-US" sz="200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endParaRPr lang="en-US" altLang="en-US" sz="2000">
              <a:solidFill>
                <a:srgbClr val="CC0000"/>
              </a:solidFill>
            </a:endParaRPr>
          </a:p>
        </p:txBody>
      </p:sp>
      <p:graphicFrame>
        <p:nvGraphicFramePr>
          <p:cNvPr id="129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16428"/>
              </p:ext>
            </p:extLst>
          </p:nvPr>
        </p:nvGraphicFramePr>
        <p:xfrm>
          <a:off x="2073564" y="3791382"/>
          <a:ext cx="18288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68" name="Equation" r:id="rId8" imgW="977760" imgH="406080" progId="Equation.3">
                  <p:embed/>
                </p:oleObj>
              </mc:Choice>
              <mc:Fallback>
                <p:oleObj name="Equation" r:id="rId8" imgW="977760" imgH="406080" progId="Equation.3">
                  <p:embed/>
                  <p:pic>
                    <p:nvPicPr>
                      <p:cNvPr id="1290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564" y="3791382"/>
                        <a:ext cx="1828800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1082964" y="4629582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  </a:t>
            </a: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1290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584653"/>
              </p:ext>
            </p:extLst>
          </p:nvPr>
        </p:nvGraphicFramePr>
        <p:xfrm>
          <a:off x="2075152" y="5162982"/>
          <a:ext cx="2208212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69" name="Equation" r:id="rId10" imgW="1295280" imgH="457200" progId="Equation.3">
                  <p:embed/>
                </p:oleObj>
              </mc:Choice>
              <mc:Fallback>
                <p:oleObj name="Equation" r:id="rId10" imgW="1295280" imgH="457200" progId="Equation.3">
                  <p:embed/>
                  <p:pic>
                    <p:nvPicPr>
                      <p:cNvPr id="12903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5152" y="5162982"/>
                        <a:ext cx="2208212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060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pic>
        <p:nvPicPr>
          <p:cNvPr id="131076" name="Picture 4" descr="b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22770"/>
            <a:ext cx="7543800" cy="22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1461370" y="3993302"/>
            <a:ext cx="67056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Input: </a:t>
            </a:r>
            <a:r>
              <a:rPr lang="en-US" altLang="en-US" sz="2000" b="1" dirty="0"/>
              <a:t>u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Output: </a:t>
            </a:r>
            <a:r>
              <a:rPr lang="en-US" altLang="en-US" sz="2000" b="1" dirty="0"/>
              <a:t>y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C0000"/>
                </a:solidFill>
              </a:rPr>
              <a:t>Input-output stability:</a:t>
            </a:r>
            <a:r>
              <a:rPr lang="en-US" altLang="en-US" sz="2000" b="1" dirty="0">
                <a:solidFill>
                  <a:srgbClr val="0000FF"/>
                </a:solidFill>
              </a:rPr>
              <a:t> bounded</a:t>
            </a:r>
            <a:r>
              <a:rPr lang="en-US" altLang="en-US" sz="2000" b="1" dirty="0"/>
              <a:t> u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bounded </a:t>
            </a:r>
            <a:r>
              <a:rPr lang="en-US" altLang="en-US" sz="2000" b="1" dirty="0">
                <a:sym typeface="Wingdings" panose="05000000000000000000" pitchFamily="2" charset="2"/>
              </a:rPr>
              <a:t>y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20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 </a:t>
            </a:r>
            <a:r>
              <a:rPr lang="en-US" altLang="en-US" sz="2000" b="1" dirty="0">
                <a:solidFill>
                  <a:schemeClr val="hlink"/>
                </a:solidFill>
                <a:sym typeface="Wingdings" panose="05000000000000000000" pitchFamily="2" charset="2"/>
              </a:rPr>
              <a:t>bounded-input/bounded-output</a:t>
            </a:r>
            <a:r>
              <a:rPr lang="en-US" alt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(BIBO) stability</a:t>
            </a:r>
            <a:endParaRPr lang="en-US" alt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0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409892"/>
              </p:ext>
            </p:extLst>
          </p:nvPr>
        </p:nvGraphicFramePr>
        <p:xfrm>
          <a:off x="1839239" y="1889125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78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225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239" y="1889125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772439" y="14319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srgbClr val="0000FF"/>
                </a:solidFill>
              </a:rPr>
              <a:t> Continuous-time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2252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106668"/>
              </p:ext>
            </p:extLst>
          </p:nvPr>
        </p:nvGraphicFramePr>
        <p:xfrm>
          <a:off x="4201439" y="2346325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79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2252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1439" y="2346325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848639" y="3336925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Input-Output Transfer Matrix:</a:t>
            </a:r>
            <a:endParaRPr lang="en-US" altLang="en-US" sz="2000" b="1">
              <a:solidFill>
                <a:srgbClr val="CC0000"/>
              </a:solidFill>
            </a:endParaRPr>
          </a:p>
        </p:txBody>
      </p:sp>
      <p:graphicFrame>
        <p:nvGraphicFramePr>
          <p:cNvPr id="2252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06934"/>
              </p:ext>
            </p:extLst>
          </p:nvPr>
        </p:nvGraphicFramePr>
        <p:xfrm>
          <a:off x="1763039" y="3794125"/>
          <a:ext cx="2187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80" name="Equation" r:id="rId8" imgW="1282680" imgH="228600" progId="Equation.3">
                  <p:embed/>
                </p:oleObj>
              </mc:Choice>
              <mc:Fallback>
                <p:oleObj name="Equation" r:id="rId8" imgW="1282680" imgH="228600" progId="Equation.3">
                  <p:embed/>
                  <p:pic>
                    <p:nvPicPr>
                      <p:cNvPr id="2252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039" y="3794125"/>
                        <a:ext cx="21875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2" name="Text Box 12"/>
          <p:cNvSpPr txBox="1">
            <a:spLocks noChangeArrowheads="1"/>
          </p:cNvSpPr>
          <p:nvPr/>
        </p:nvSpPr>
        <p:spPr bwMode="auto">
          <a:xfrm>
            <a:off x="848639" y="4403725"/>
            <a:ext cx="75500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C0000"/>
                </a:solidFill>
              </a:rPr>
              <a:t>Criterion: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0000FF"/>
                </a:solidFill>
              </a:rPr>
              <a:t>The above continuous-time </a:t>
            </a:r>
            <a:r>
              <a:rPr lang="en-US" altLang="en-US" sz="2000" dirty="0" smtClean="0">
                <a:solidFill>
                  <a:srgbClr val="0000FF"/>
                </a:solidFill>
              </a:rPr>
              <a:t>LTI </a:t>
            </a:r>
            <a:r>
              <a:rPr lang="en-US" altLang="en-US" sz="2000" dirty="0">
                <a:solidFill>
                  <a:srgbClr val="0000FF"/>
                </a:solidFill>
              </a:rPr>
              <a:t>system is </a:t>
            </a:r>
            <a:r>
              <a:rPr lang="en-US" altLang="en-US" sz="2000" dirty="0" smtClean="0">
                <a:solidFill>
                  <a:srgbClr val="7030A0"/>
                </a:solidFill>
              </a:rPr>
              <a:t>stable</a:t>
            </a:r>
            <a:r>
              <a:rPr lang="en-US" altLang="en-US" sz="2000" dirty="0" smtClean="0">
                <a:solidFill>
                  <a:srgbClr val="0000FF"/>
                </a:solidFill>
              </a:rPr>
              <a:t> </a:t>
            </a:r>
            <a:r>
              <a:rPr lang="en-US" altLang="en-US" sz="2000" dirty="0">
                <a:solidFill>
                  <a:srgbClr val="CC0000"/>
                </a:solidFill>
              </a:rPr>
              <a:t>if and only if</a:t>
            </a:r>
            <a:r>
              <a:rPr lang="en-US" altLang="en-US" sz="2000" dirty="0">
                <a:solidFill>
                  <a:srgbClr val="0000FF"/>
                </a:solidFill>
              </a:rPr>
              <a:t> all the poles of its transfer matrix </a:t>
            </a:r>
            <a:r>
              <a:rPr lang="en-US" altLang="en-US" sz="2000" dirty="0" smtClean="0">
                <a:solidFill>
                  <a:srgbClr val="0000FF"/>
                </a:solidFill>
              </a:rPr>
              <a:t>are </a:t>
            </a:r>
            <a:r>
              <a:rPr lang="en-US" altLang="en-US" sz="2000" dirty="0" smtClean="0">
                <a:solidFill>
                  <a:srgbClr val="7030A0"/>
                </a:solidFill>
              </a:rPr>
              <a:t>inside </a:t>
            </a:r>
            <a:r>
              <a:rPr lang="en-US" altLang="en-US" sz="2000" dirty="0">
                <a:solidFill>
                  <a:srgbClr val="7030A0"/>
                </a:solidFill>
              </a:rPr>
              <a:t>the </a:t>
            </a:r>
            <a:r>
              <a:rPr lang="en-US" altLang="en-US" sz="2000" dirty="0" smtClean="0">
                <a:solidFill>
                  <a:srgbClr val="7030A0"/>
                </a:solidFill>
              </a:rPr>
              <a:t>LHP </a:t>
            </a:r>
            <a:r>
              <a:rPr lang="en-US" altLang="en-US" sz="2000" dirty="0" smtClean="0">
                <a:solidFill>
                  <a:srgbClr val="0000FF"/>
                </a:solidFill>
              </a:rPr>
              <a:t>of the complex plane </a:t>
            </a:r>
            <a:endParaRPr lang="en-US" alt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2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990600" y="15081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iscrete-time LTI system:</a:t>
            </a:r>
            <a:endParaRPr lang="en-US" altLang="en-US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227332" name="Object 4"/>
          <p:cNvGraphicFramePr>
            <a:graphicFrameLocks noChangeAspect="1"/>
          </p:cNvGraphicFramePr>
          <p:nvPr/>
        </p:nvGraphicFramePr>
        <p:xfrm>
          <a:off x="2057400" y="2041525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2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227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41525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3" name="Object 5"/>
          <p:cNvGraphicFramePr>
            <a:graphicFrameLocks noChangeAspect="1"/>
          </p:cNvGraphicFramePr>
          <p:nvPr/>
        </p:nvGraphicFramePr>
        <p:xfrm>
          <a:off x="4697413" y="2346325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3" name="Equation" r:id="rId6" imgW="698400" imgH="203040" progId="Equation.3">
                  <p:embed/>
                </p:oleObj>
              </mc:Choice>
              <mc:Fallback>
                <p:oleObj name="Equation" r:id="rId6" imgW="698400" imgH="203040" progId="Equation.3">
                  <p:embed/>
                  <p:pic>
                    <p:nvPicPr>
                      <p:cNvPr id="2273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3" y="2346325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7" name="Text Box 9"/>
          <p:cNvSpPr txBox="1">
            <a:spLocks noChangeArrowheads="1"/>
          </p:cNvSpPr>
          <p:nvPr/>
        </p:nvSpPr>
        <p:spPr bwMode="auto">
          <a:xfrm>
            <a:off x="990600" y="3108325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227338" name="Object 10"/>
          <p:cNvGraphicFramePr>
            <a:graphicFrameLocks noChangeAspect="1"/>
          </p:cNvGraphicFramePr>
          <p:nvPr/>
        </p:nvGraphicFramePr>
        <p:xfrm>
          <a:off x="1981200" y="3565525"/>
          <a:ext cx="22082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4" name="Equation" r:id="rId8" imgW="1295280" imgH="228600" progId="Equation.3">
                  <p:embed/>
                </p:oleObj>
              </mc:Choice>
              <mc:Fallback>
                <p:oleObj name="Equation" r:id="rId8" imgW="1295280" imgH="228600" progId="Equation.3">
                  <p:embed/>
                  <p:pic>
                    <p:nvPicPr>
                      <p:cNvPr id="2273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565525"/>
                        <a:ext cx="220821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9" name="Text Box 11"/>
          <p:cNvSpPr txBox="1">
            <a:spLocks noChangeArrowheads="1"/>
          </p:cNvSpPr>
          <p:nvPr/>
        </p:nvSpPr>
        <p:spPr bwMode="auto">
          <a:xfrm>
            <a:off x="990600" y="4175125"/>
            <a:ext cx="717010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00000"/>
                </a:solidFill>
              </a:rPr>
              <a:t>Criterion:</a:t>
            </a:r>
            <a:r>
              <a:rPr lang="en-US" altLang="en-US" sz="2000" dirty="0">
                <a:solidFill>
                  <a:srgbClr val="C00000"/>
                </a:solidFill>
              </a:rPr>
              <a:t> </a:t>
            </a:r>
            <a:r>
              <a:rPr lang="en-US" altLang="en-US" sz="2000" dirty="0">
                <a:solidFill>
                  <a:srgbClr val="0000FF"/>
                </a:solidFill>
              </a:rPr>
              <a:t>The above discrete-time </a:t>
            </a:r>
            <a:r>
              <a:rPr lang="en-US" altLang="en-US" sz="2000" dirty="0" smtClean="0">
                <a:solidFill>
                  <a:srgbClr val="0000FF"/>
                </a:solidFill>
              </a:rPr>
              <a:t>LTI </a:t>
            </a:r>
            <a:r>
              <a:rPr lang="en-US" altLang="en-US" sz="2000" dirty="0">
                <a:solidFill>
                  <a:srgbClr val="0000FF"/>
                </a:solidFill>
              </a:rPr>
              <a:t>system is </a:t>
            </a:r>
            <a:r>
              <a:rPr lang="en-US" altLang="en-US" sz="2000" dirty="0" smtClean="0">
                <a:solidFill>
                  <a:srgbClr val="7030A0"/>
                </a:solidFill>
              </a:rPr>
              <a:t>stable </a:t>
            </a:r>
            <a:r>
              <a:rPr lang="en-US" altLang="en-US" sz="2000" dirty="0">
                <a:solidFill>
                  <a:srgbClr val="CC0000"/>
                </a:solidFill>
              </a:rPr>
              <a:t>if and only if</a:t>
            </a:r>
            <a:r>
              <a:rPr lang="en-US" altLang="en-US" sz="2000" dirty="0">
                <a:solidFill>
                  <a:srgbClr val="0000FF"/>
                </a:solidFill>
              </a:rPr>
              <a:t> all the poles of its transfer matrix lie </a:t>
            </a:r>
            <a:r>
              <a:rPr lang="en-US" altLang="en-US" sz="2000" dirty="0" smtClean="0">
                <a:solidFill>
                  <a:srgbClr val="7030A0"/>
                </a:solidFill>
              </a:rPr>
              <a:t>inside </a:t>
            </a:r>
            <a:r>
              <a:rPr lang="en-US" altLang="en-US" sz="2000" dirty="0">
                <a:solidFill>
                  <a:srgbClr val="7030A0"/>
                </a:solidFill>
              </a:rPr>
              <a:t>the </a:t>
            </a:r>
            <a:r>
              <a:rPr lang="en-US" altLang="en-US" sz="2000" dirty="0" smtClean="0">
                <a:solidFill>
                  <a:srgbClr val="7030A0"/>
                </a:solidFill>
              </a:rPr>
              <a:t>unit </a:t>
            </a:r>
            <a:r>
              <a:rPr lang="en-US" altLang="en-US" sz="2000" dirty="0">
                <a:solidFill>
                  <a:srgbClr val="7030A0"/>
                </a:solidFill>
              </a:rPr>
              <a:t>circle </a:t>
            </a:r>
            <a:r>
              <a:rPr lang="en-US" altLang="en-US" sz="2000" dirty="0">
                <a:solidFill>
                  <a:srgbClr val="0000FF"/>
                </a:solidFill>
              </a:rPr>
              <a:t>of the complex plane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3288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Example</a:t>
            </a:r>
          </a:p>
        </p:txBody>
      </p:sp>
      <p:graphicFrame>
        <p:nvGraphicFramePr>
          <p:cNvPr id="133124" name="Object 4"/>
          <p:cNvGraphicFramePr>
            <a:graphicFrameLocks noChangeAspect="1"/>
          </p:cNvGraphicFramePr>
          <p:nvPr/>
        </p:nvGraphicFramePr>
        <p:xfrm>
          <a:off x="1676400" y="1447800"/>
          <a:ext cx="4572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6" name="Equation" r:id="rId4" imgW="2273040" imgH="711000" progId="Equation.3">
                  <p:embed/>
                </p:oleObj>
              </mc:Choice>
              <mc:Fallback>
                <p:oleObj name="Equation" r:id="rId4" imgW="2273040" imgH="711000" progId="Equation.3">
                  <p:embed/>
                  <p:pic>
                    <p:nvPicPr>
                      <p:cNvPr id="133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4572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5" name="Object 5"/>
          <p:cNvGraphicFramePr>
            <a:graphicFrameLocks noChangeAspect="1"/>
          </p:cNvGraphicFramePr>
          <p:nvPr/>
        </p:nvGraphicFramePr>
        <p:xfrm>
          <a:off x="1676400" y="5181600"/>
          <a:ext cx="22082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7" name="Equation" r:id="rId6" imgW="1295280" imgH="228600" progId="Equation.3">
                  <p:embed/>
                </p:oleObj>
              </mc:Choice>
              <mc:Fallback>
                <p:oleObj name="Equation" r:id="rId6" imgW="1295280" imgH="228600" progId="Equation.3">
                  <p:embed/>
                  <p:pic>
                    <p:nvPicPr>
                      <p:cNvPr id="133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181600"/>
                        <a:ext cx="220821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6" name="Object 6"/>
          <p:cNvGraphicFramePr>
            <a:graphicFrameLocks noChangeAspect="1"/>
          </p:cNvGraphicFramePr>
          <p:nvPr/>
        </p:nvGraphicFramePr>
        <p:xfrm>
          <a:off x="1676400" y="3733800"/>
          <a:ext cx="2187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8" name="Equation" r:id="rId8" imgW="1282680" imgH="228600" progId="Equation.3">
                  <p:embed/>
                </p:oleObj>
              </mc:Choice>
              <mc:Fallback>
                <p:oleObj name="Equation" r:id="rId8" imgW="1282680" imgH="228600" progId="Equation.3">
                  <p:embed/>
                  <p:pic>
                    <p:nvPicPr>
                      <p:cNvPr id="133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733800"/>
                        <a:ext cx="21875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838200" y="3200400"/>
            <a:ext cx="358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LTI system</a:t>
            </a:r>
            <a:r>
              <a:rPr lang="en-US" altLang="en-US" sz="2000" b="1" dirty="0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762000" y="457200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LTI system</a:t>
            </a:r>
            <a:r>
              <a:rPr lang="en-US" altLang="en-US" sz="2000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133130" name="Object 10"/>
          <p:cNvGraphicFramePr>
            <a:graphicFrameLocks noChangeAspect="1"/>
          </p:cNvGraphicFramePr>
          <p:nvPr/>
        </p:nvGraphicFramePr>
        <p:xfrm>
          <a:off x="3886200" y="3581400"/>
          <a:ext cx="612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9" name="Equation" r:id="rId10" imgW="317225" imgH="393359" progId="Equation.3">
                  <p:embed/>
                </p:oleObj>
              </mc:Choice>
              <mc:Fallback>
                <p:oleObj name="Equation" r:id="rId10" imgW="317225" imgH="393359" progId="Equation.3">
                  <p:embed/>
                  <p:pic>
                    <p:nvPicPr>
                      <p:cNvPr id="1331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581400"/>
                        <a:ext cx="6127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2" name="Object 12"/>
          <p:cNvGraphicFramePr>
            <a:graphicFrameLocks noChangeAspect="1"/>
          </p:cNvGraphicFramePr>
          <p:nvPr/>
        </p:nvGraphicFramePr>
        <p:xfrm>
          <a:off x="3962400" y="5029200"/>
          <a:ext cx="6508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0" name="Equation" r:id="rId12" imgW="330057" imgH="393529" progId="Equation.3">
                  <p:embed/>
                </p:oleObj>
              </mc:Choice>
              <mc:Fallback>
                <p:oleObj name="Equation" r:id="rId12" imgW="330057" imgH="393529" progId="Equation.3">
                  <p:embed/>
                  <p:pic>
                    <p:nvPicPr>
                      <p:cNvPr id="13313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029200"/>
                        <a:ext cx="6508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4953000" y="3657600"/>
            <a:ext cx="3429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b="1" dirty="0">
                <a:solidFill>
                  <a:schemeClr val="hlink"/>
                </a:solidFill>
                <a:sym typeface="Wingdings" panose="05000000000000000000" pitchFamily="2" charset="2"/>
              </a:rPr>
              <a:t> </a:t>
            </a:r>
            <a:r>
              <a:rPr lang="en-US" altLang="en-US" b="1" dirty="0" smtClean="0">
                <a:solidFill>
                  <a:schemeClr val="hlink"/>
                </a:solidFill>
                <a:sym typeface="Wingdings" panose="05000000000000000000" pitchFamily="2" charset="2"/>
              </a:rPr>
              <a:t>Unstable</a:t>
            </a:r>
            <a:endParaRPr lang="en-US" altLang="en-US" b="1" dirty="0">
              <a:solidFill>
                <a:schemeClr val="hlink"/>
              </a:solidFill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b="1" dirty="0" smtClean="0">
                <a:solidFill>
                  <a:schemeClr val="bg1">
                    <a:lumMod val="50000"/>
                  </a:schemeClr>
                </a:solidFill>
              </a:rPr>
              <a:t>     (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marginally </a:t>
            </a:r>
            <a:r>
              <a:rPr lang="en-US" altLang="en-US" b="1" dirty="0" smtClean="0">
                <a:solidFill>
                  <a:schemeClr val="bg1">
                    <a:lumMod val="50000"/>
                  </a:schemeClr>
                </a:solidFill>
              </a:rPr>
              <a:t>stable)</a:t>
            </a:r>
            <a:endParaRPr lang="en-US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135" name="Text Box 15"/>
          <p:cNvSpPr txBox="1">
            <a:spLocks noChangeArrowheads="1"/>
          </p:cNvSpPr>
          <p:nvPr/>
        </p:nvSpPr>
        <p:spPr bwMode="auto">
          <a:xfrm>
            <a:off x="4953000" y="5252243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b="1" dirty="0" smtClean="0">
                <a:solidFill>
                  <a:schemeClr val="hlink"/>
                </a:solidFill>
                <a:sym typeface="Wingdings" panose="05000000000000000000" pitchFamily="2" charset="2"/>
              </a:rPr>
              <a:t>stable</a:t>
            </a:r>
            <a:endParaRPr lang="en-US" altLang="en-US" b="1" dirty="0">
              <a:solidFill>
                <a:schemeClr val="hlink"/>
              </a:solidFill>
            </a:endParaRPr>
          </a:p>
        </p:txBody>
      </p:sp>
      <p:sp>
        <p:nvSpPr>
          <p:cNvPr id="133136" name="Text Box 16"/>
          <p:cNvSpPr txBox="1">
            <a:spLocks noChangeArrowheads="1"/>
          </p:cNvSpPr>
          <p:nvPr/>
        </p:nvSpPr>
        <p:spPr bwMode="auto">
          <a:xfrm>
            <a:off x="0" y="5993241"/>
            <a:ext cx="8077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dirty="0">
                <a:solidFill>
                  <a:srgbClr val="0070C0"/>
                </a:solidFill>
              </a:rPr>
              <a:t>Continuous-time and Discrete-time settings are very different!</a:t>
            </a:r>
          </a:p>
        </p:txBody>
      </p:sp>
    </p:spTree>
    <p:extLst>
      <p:ext uri="{BB962C8B-B14F-4D97-AF65-F5344CB8AC3E}">
        <p14:creationId xmlns:p14="http://schemas.microsoft.com/office/powerpoint/2010/main" val="53290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Controller Design via Pole Placement 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43951" y="1359974"/>
                <a:ext cx="712193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  (in canonical form)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51" y="1359974"/>
                <a:ext cx="7121931" cy="1015663"/>
              </a:xfrm>
              <a:prstGeom prst="rect">
                <a:avLst/>
              </a:prstGeom>
              <a:blipFill>
                <a:blip r:embed="rId3"/>
                <a:stretch>
                  <a:fillRect t="-2994"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5959" y="2656118"/>
                <a:ext cx="4038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⋯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9" y="2656118"/>
                <a:ext cx="4038702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15959" y="3370315"/>
                <a:ext cx="36220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Desired 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9" y="3370315"/>
                <a:ext cx="3622010" cy="400110"/>
              </a:xfrm>
              <a:prstGeom prst="rect">
                <a:avLst/>
              </a:prstGeom>
              <a:blipFill>
                <a:blip r:embed="rId5"/>
                <a:stretch>
                  <a:fillRect l="-1852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15958" y="3917722"/>
                <a:ext cx="79773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/>
                  <a:t>det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𝐵𝐾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8" y="3917722"/>
                <a:ext cx="7977314" cy="400110"/>
              </a:xfrm>
              <a:prstGeom prst="rect">
                <a:avLst/>
              </a:prstGeom>
              <a:blipFill>
                <a:blip r:embed="rId6"/>
                <a:stretch>
                  <a:fillRect l="-84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5958" y="4518418"/>
                <a:ext cx="67182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⋯(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8" y="4518418"/>
                <a:ext cx="6718226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5500" y="5290622"/>
                <a:ext cx="67920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⋯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00" y="5290622"/>
                <a:ext cx="6792078" cy="400110"/>
              </a:xfrm>
              <a:prstGeom prst="rect">
                <a:avLst/>
              </a:prstGeom>
              <a:blipFill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54838" y="5898217"/>
            <a:ext cx="5048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(Same as the continuous-time setting)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38619" y="5010862"/>
            <a:ext cx="316219" cy="1520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Discrete-Time LQR Optimal Control 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91438" y="1268760"/>
                <a:ext cx="23568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endParaRPr lang="en-US" sz="1400" dirty="0"/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438" y="1268760"/>
                <a:ext cx="2356864" cy="923330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91438" y="2276872"/>
                <a:ext cx="4608512" cy="93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438" y="2276872"/>
                <a:ext cx="4608512" cy="9316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71358" y="330845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Solution: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02809" y="3770124"/>
                <a:ext cx="62973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       with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809" y="3770124"/>
                <a:ext cx="6297342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02808" y="4239643"/>
                <a:ext cx="33013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where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 smtClean="0"/>
                  <a:t>  satisfies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r>
                  <a:rPr lang="en-US" sz="2000" dirty="0" smtClean="0"/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808" y="4239643"/>
                <a:ext cx="3301339" cy="400110"/>
              </a:xfrm>
              <a:prstGeom prst="rect">
                <a:avLst/>
              </a:prstGeom>
              <a:blipFill>
                <a:blip r:embed="rId6"/>
                <a:stretch>
                  <a:fillRect l="-184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59859" y="4743855"/>
                <a:ext cx="63367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859" y="4743855"/>
                <a:ext cx="6336704" cy="369332"/>
              </a:xfrm>
              <a:prstGeom prst="rect">
                <a:avLst/>
              </a:prstGeom>
              <a:blipFill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659859" y="5476775"/>
            <a:ext cx="2372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[K,P] </a:t>
            </a:r>
            <a:r>
              <a:rPr lang="en-US" dirty="0"/>
              <a:t>= </a:t>
            </a:r>
            <a:r>
              <a:rPr lang="en-US" dirty="0" err="1"/>
              <a:t>dlqr</a:t>
            </a:r>
            <a:r>
              <a:rPr lang="en-US" dirty="0"/>
              <a:t>(A,B,Q,R,N)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82010" y="2449158"/>
                <a:ext cx="21231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</a:t>
                </a:r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≥ </a:t>
                </a:r>
                <a:r>
                  <a:rPr lang="en-US" dirty="0" smtClean="0"/>
                  <a:t>0</a:t>
                </a:r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010" y="2449158"/>
                <a:ext cx="2123162" cy="646331"/>
              </a:xfrm>
              <a:prstGeom prst="rect">
                <a:avLst/>
              </a:prstGeom>
              <a:blipFill>
                <a:blip r:embed="rId8"/>
                <a:stretch>
                  <a:fillRect l="-57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1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1769" y="670142"/>
            <a:ext cx="4215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  </a:t>
            </a:r>
            <a:r>
              <a:rPr lang="en-US" sz="2000" dirty="0" smtClean="0">
                <a:solidFill>
                  <a:srgbClr val="0070C0"/>
                </a:solidFill>
              </a:rPr>
              <a:t>(LQR optimal control)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4761" y="3416178"/>
            <a:ext cx="2372188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A=[0 1 0; 0 0 1;-3 2 -1];</a:t>
            </a:r>
          </a:p>
          <a:p>
            <a:r>
              <a:rPr lang="en-US" dirty="0" smtClean="0"/>
              <a:t>B=[0; 0; 1];</a:t>
            </a:r>
          </a:p>
          <a:p>
            <a:r>
              <a:rPr lang="en-US" dirty="0" smtClean="0"/>
              <a:t>C=[1 0 0];</a:t>
            </a:r>
          </a:p>
          <a:p>
            <a:r>
              <a:rPr lang="en-US" dirty="0" smtClean="0"/>
              <a:t>D=[0];</a:t>
            </a:r>
          </a:p>
          <a:p>
            <a:r>
              <a:rPr lang="en-US" dirty="0" smtClean="0"/>
              <a:t>Q=[2 0 0; 0 2 0; 0 0 2];</a:t>
            </a:r>
          </a:p>
          <a:p>
            <a:r>
              <a:rPr lang="en-US" dirty="0" smtClean="0"/>
              <a:t>R=[1];</a:t>
            </a:r>
          </a:p>
          <a:p>
            <a:r>
              <a:rPr lang="en-US" dirty="0" smtClean="0"/>
              <a:t>N=[1; 0; 1];</a:t>
            </a:r>
          </a:p>
          <a:p>
            <a:r>
              <a:rPr lang="en-US" dirty="0" smtClean="0"/>
              <a:t>[K,P] </a:t>
            </a:r>
            <a:r>
              <a:rPr lang="en-US" dirty="0"/>
              <a:t>= </a:t>
            </a:r>
            <a:r>
              <a:rPr lang="en-US" dirty="0" err="1"/>
              <a:t>dlqr</a:t>
            </a:r>
            <a:r>
              <a:rPr lang="en-US" dirty="0"/>
              <a:t>(A,B,Q,R,N)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00855" y="1345725"/>
                <a:ext cx="5258394" cy="1856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=[1  0  0],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855" y="1345725"/>
                <a:ext cx="5258394" cy="18565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967912" y="3665506"/>
            <a:ext cx="331805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K =</a:t>
            </a:r>
          </a:p>
          <a:p>
            <a:endParaRPr lang="en-US" sz="1000" dirty="0"/>
          </a:p>
          <a:p>
            <a:r>
              <a:rPr lang="en-US" dirty="0"/>
              <a:t>  </a:t>
            </a:r>
            <a:r>
              <a:rPr lang="en-US" dirty="0" smtClean="0"/>
              <a:t>    </a:t>
            </a:r>
            <a:r>
              <a:rPr lang="en-US" dirty="0"/>
              <a:t>-2.8280    2.2794   -1.3738</a:t>
            </a:r>
          </a:p>
          <a:p>
            <a:endParaRPr lang="en-US" dirty="0"/>
          </a:p>
          <a:p>
            <a:r>
              <a:rPr lang="en-US" dirty="0"/>
              <a:t>P =</a:t>
            </a:r>
          </a:p>
          <a:p>
            <a:endParaRPr lang="en-US" sz="1000" dirty="0"/>
          </a:p>
          <a:p>
            <a:r>
              <a:rPr lang="en-US" dirty="0"/>
              <a:t>  </a:t>
            </a:r>
            <a:r>
              <a:rPr lang="en-US" dirty="0" smtClean="0"/>
              <a:t>    </a:t>
            </a:r>
            <a:r>
              <a:rPr lang="en-US" dirty="0"/>
              <a:t>16.3118   -9.1175    8.4951</a:t>
            </a:r>
          </a:p>
          <a:p>
            <a:r>
              <a:rPr lang="en-US" dirty="0"/>
              <a:t>  </a:t>
            </a:r>
            <a:r>
              <a:rPr lang="en-US" dirty="0" smtClean="0"/>
              <a:t>    </a:t>
            </a:r>
            <a:r>
              <a:rPr lang="en-US" dirty="0"/>
              <a:t>-9.1175   20.4973  -10.6898</a:t>
            </a:r>
          </a:p>
          <a:p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/>
              <a:t>8.4951  -10.6898   22.2493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14384" y="4728049"/>
            <a:ext cx="526093" cy="1377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332656"/>
            <a:ext cx="33123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 </a:t>
            </a:r>
          </a:p>
          <a:p>
            <a:endParaRPr lang="en-US" sz="1600" dirty="0"/>
          </a:p>
          <a:p>
            <a:r>
              <a:rPr lang="en-US" sz="1600" dirty="0" smtClean="0"/>
              <a:t>A </a:t>
            </a:r>
            <a:r>
              <a:rPr lang="en-US" sz="1600" dirty="0"/>
              <a:t>= [1.0000   0.0100   0.0001   0.0000;</a:t>
            </a:r>
          </a:p>
          <a:p>
            <a:r>
              <a:rPr lang="en-US" sz="1600" dirty="0"/>
              <a:t>   </a:t>
            </a:r>
            <a:r>
              <a:rPr lang="en-US" sz="1600" dirty="0" smtClean="0"/>
              <a:t>     </a:t>
            </a:r>
            <a:r>
              <a:rPr lang="en-US" sz="1600" dirty="0"/>
              <a:t>0   0.9982   0.0267   0.0001;</a:t>
            </a:r>
          </a:p>
          <a:p>
            <a:r>
              <a:rPr lang="en-US" sz="1600" dirty="0" smtClean="0"/>
              <a:t>        </a:t>
            </a:r>
            <a:r>
              <a:rPr lang="en-US" sz="1600" dirty="0"/>
              <a:t>0   0.0000   1.0016   0.0100;</a:t>
            </a:r>
          </a:p>
          <a:p>
            <a:r>
              <a:rPr lang="en-US" sz="1600" dirty="0" smtClean="0"/>
              <a:t>        </a:t>
            </a:r>
            <a:r>
              <a:rPr lang="en-US" sz="1600" dirty="0"/>
              <a:t>0  -0.0045   0.3119   1.0016];</a:t>
            </a:r>
          </a:p>
          <a:p>
            <a:r>
              <a:rPr lang="en-US" sz="1600" dirty="0"/>
              <a:t>B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smtClean="0"/>
              <a:t>[</a:t>
            </a:r>
            <a:r>
              <a:rPr lang="en-US" sz="1600" dirty="0"/>
              <a:t>0.0001;</a:t>
            </a:r>
          </a:p>
          <a:p>
            <a:r>
              <a:rPr lang="en-US" sz="1600" dirty="0"/>
              <a:t>  </a:t>
            </a:r>
            <a:r>
              <a:rPr lang="en-US" sz="1600" dirty="0" smtClean="0"/>
              <a:t>      0.0182</a:t>
            </a:r>
            <a:r>
              <a:rPr lang="en-US" sz="1600" dirty="0"/>
              <a:t>;</a:t>
            </a:r>
          </a:p>
          <a:p>
            <a:r>
              <a:rPr lang="en-US" sz="1600" dirty="0"/>
              <a:t>    </a:t>
            </a:r>
            <a:r>
              <a:rPr lang="en-US" sz="1600" dirty="0" smtClean="0"/>
              <a:t>    </a:t>
            </a:r>
            <a:r>
              <a:rPr lang="en-US" sz="1600" dirty="0"/>
              <a:t>0.0002;</a:t>
            </a:r>
          </a:p>
          <a:p>
            <a:r>
              <a:rPr lang="en-US" sz="1600" dirty="0"/>
              <a:t>      </a:t>
            </a:r>
            <a:r>
              <a:rPr lang="en-US" sz="1600" dirty="0" smtClean="0"/>
              <a:t>  0.0454</a:t>
            </a:r>
            <a:r>
              <a:rPr lang="en-US" sz="1600" dirty="0"/>
              <a:t>];</a:t>
            </a:r>
          </a:p>
          <a:p>
            <a:r>
              <a:rPr lang="en-US" sz="1600" dirty="0" smtClean="0"/>
              <a:t>C </a:t>
            </a:r>
            <a:r>
              <a:rPr lang="en-US" sz="1600" dirty="0"/>
              <a:t>= </a:t>
            </a:r>
            <a:r>
              <a:rPr lang="en-US" sz="1600" dirty="0" smtClean="0"/>
              <a:t>[</a:t>
            </a:r>
            <a:r>
              <a:rPr lang="en-US" sz="1600" dirty="0"/>
              <a:t>1    0    0    0;</a:t>
            </a:r>
          </a:p>
          <a:p>
            <a:r>
              <a:rPr lang="en-US" sz="1600" dirty="0"/>
              <a:t>  </a:t>
            </a:r>
            <a:r>
              <a:rPr lang="en-US" sz="1600" dirty="0" smtClean="0"/>
              <a:t>      </a:t>
            </a:r>
            <a:r>
              <a:rPr lang="en-US" sz="1600" dirty="0"/>
              <a:t>0    0    1    0];</a:t>
            </a:r>
          </a:p>
          <a:p>
            <a:r>
              <a:rPr lang="en-US" sz="1600" dirty="0" smtClean="0"/>
              <a:t>Q = [1 </a:t>
            </a:r>
            <a:r>
              <a:rPr lang="en-US" sz="1600" dirty="0"/>
              <a:t>0 0 0;</a:t>
            </a:r>
          </a:p>
          <a:p>
            <a:r>
              <a:rPr lang="en-US" sz="1600" dirty="0" smtClean="0"/>
              <a:t>        0 </a:t>
            </a:r>
            <a:r>
              <a:rPr lang="en-US" sz="1600" dirty="0"/>
              <a:t>0 0 0;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0 </a:t>
            </a:r>
            <a:r>
              <a:rPr lang="en-US" sz="1600" dirty="0"/>
              <a:t>0 </a:t>
            </a:r>
            <a:r>
              <a:rPr lang="en-US" sz="1600" dirty="0" smtClean="0"/>
              <a:t>1 </a:t>
            </a:r>
            <a:r>
              <a:rPr lang="en-US" sz="1600" dirty="0"/>
              <a:t>0;</a:t>
            </a:r>
          </a:p>
          <a:p>
            <a:r>
              <a:rPr lang="en-US" sz="1600" dirty="0"/>
              <a:t>  </a:t>
            </a:r>
            <a:r>
              <a:rPr lang="en-US" sz="1600" dirty="0" smtClean="0"/>
              <a:t>      0 </a:t>
            </a:r>
            <a:r>
              <a:rPr lang="en-US" sz="1600" dirty="0"/>
              <a:t>0 0 0</a:t>
            </a:r>
            <a:r>
              <a:rPr lang="en-US" sz="1600" dirty="0" smtClean="0"/>
              <a:t>];</a:t>
            </a:r>
            <a:endParaRPr lang="en-US" sz="1600" dirty="0"/>
          </a:p>
          <a:p>
            <a:r>
              <a:rPr lang="en-US" sz="1600" dirty="0"/>
              <a:t>R </a:t>
            </a:r>
            <a:r>
              <a:rPr lang="en-US" sz="1600" dirty="0" smtClean="0"/>
              <a:t>= [1];</a:t>
            </a:r>
            <a:endParaRPr lang="en-US" sz="1600" dirty="0"/>
          </a:p>
          <a:p>
            <a:r>
              <a:rPr lang="en-US" sz="1600" dirty="0" smtClean="0"/>
              <a:t>K </a:t>
            </a:r>
            <a:r>
              <a:rPr lang="en-US" sz="1600" dirty="0"/>
              <a:t>= </a:t>
            </a:r>
            <a:r>
              <a:rPr lang="en-US" sz="1600" dirty="0" err="1" smtClean="0"/>
              <a:t>dlqr</a:t>
            </a:r>
            <a:r>
              <a:rPr lang="en-US" sz="1600" dirty="0" smtClean="0"/>
              <a:t>(A,B,Q,R)</a:t>
            </a:r>
          </a:p>
          <a:p>
            <a:r>
              <a:rPr lang="en-US" sz="1600" dirty="0" smtClean="0"/>
              <a:t>%%%</a:t>
            </a:r>
          </a:p>
          <a:p>
            <a:r>
              <a:rPr lang="en-US" sz="1600" dirty="0"/>
              <a:t> J =  [0;   0];  %Desired </a:t>
            </a:r>
            <a:r>
              <a:rPr lang="en-US" sz="1600" dirty="0" smtClean="0"/>
              <a:t>poles</a:t>
            </a:r>
          </a:p>
          <a:p>
            <a:r>
              <a:rPr lang="en-US" sz="1600" dirty="0" smtClean="0"/>
              <a:t>T = 0:0.01:5</a:t>
            </a:r>
            <a:r>
              <a:rPr lang="en-US" sz="1600" dirty="0"/>
              <a:t>;</a:t>
            </a:r>
          </a:p>
          <a:p>
            <a:r>
              <a:rPr lang="en-US" sz="1600" dirty="0" smtClean="0"/>
              <a:t>U = 0.2*ones(size(T</a:t>
            </a:r>
            <a:r>
              <a:rPr lang="en-US" sz="1600" dirty="0"/>
              <a:t>));</a:t>
            </a:r>
            <a:endParaRPr lang="en-US" sz="1600" dirty="0" smtClean="0"/>
          </a:p>
          <a:p>
            <a:r>
              <a:rPr lang="en-US" sz="1600" dirty="0"/>
              <a:t>[Y,X</a:t>
            </a:r>
            <a:r>
              <a:rPr lang="en-US" sz="1600" dirty="0" smtClean="0"/>
              <a:t>] = </a:t>
            </a:r>
            <a:r>
              <a:rPr lang="en-US" sz="1600" dirty="0" err="1" smtClean="0"/>
              <a:t>dlsim</a:t>
            </a:r>
            <a:r>
              <a:rPr lang="en-US" sz="1600" dirty="0" smtClean="0"/>
              <a:t>(A-B*K,B,C,J,U);</a:t>
            </a:r>
          </a:p>
          <a:p>
            <a:r>
              <a:rPr lang="en-US" sz="1600" dirty="0"/>
              <a:t>stairs(T,Y</a:t>
            </a:r>
            <a:r>
              <a:rPr lang="en-US" sz="1600" dirty="0" smtClean="0"/>
              <a:t>)  % response </a:t>
            </a:r>
            <a:r>
              <a:rPr lang="en-US" sz="16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1600" b="1" dirty="0" smtClean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924944"/>
            <a:ext cx="3788395" cy="33709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4997" y="419622"/>
            <a:ext cx="275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(LQR + Pole placement)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1-2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 smtClean="0"/>
              <a:t>Lecture 1: Introduction</a:t>
            </a:r>
            <a:endParaRPr lang="en-US" dirty="0"/>
          </a:p>
          <a:p>
            <a:pPr lvl="1"/>
            <a:r>
              <a:rPr lang="en-US" sz="2400" dirty="0" smtClean="0"/>
              <a:t>Many motivating examples and application fields. </a:t>
            </a:r>
            <a:endParaRPr lang="en-US" sz="2400" dirty="0"/>
          </a:p>
          <a:p>
            <a:pPr lvl="1"/>
            <a:r>
              <a:rPr lang="en-US" sz="2400" dirty="0" smtClean="0"/>
              <a:t>Difference between open-loop control and closed-loop feedback control. </a:t>
            </a:r>
          </a:p>
          <a:p>
            <a:pPr lvl="1"/>
            <a:r>
              <a:rPr lang="en-US" sz="2400" dirty="0" smtClean="0"/>
              <a:t>Necessity of feedback control.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3200" y="3846576"/>
            <a:ext cx="7571184" cy="23753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Lecture 2: Mathematical Modeling</a:t>
            </a:r>
          </a:p>
          <a:p>
            <a:pPr lvl="1"/>
            <a:r>
              <a:rPr lang="en-US" sz="2400" dirty="0" smtClean="0"/>
              <a:t>Modeling of mass-spring-damper system. </a:t>
            </a:r>
          </a:p>
          <a:p>
            <a:pPr lvl="1"/>
            <a:r>
              <a:rPr lang="en-US" sz="2400" dirty="0" smtClean="0"/>
              <a:t>Modeling of RLC circuit. </a:t>
            </a:r>
          </a:p>
          <a:p>
            <a:pPr lvl="1"/>
            <a:r>
              <a:rPr lang="en-US" sz="2400" dirty="0" smtClean="0"/>
              <a:t>Modeling of Electro-</a:t>
            </a:r>
            <a:r>
              <a:rPr lang="en-US" sz="2400" dirty="0" err="1" smtClean="0"/>
              <a:t>Mechano</a:t>
            </a:r>
            <a:r>
              <a:rPr lang="en-US" sz="2400" dirty="0" smtClean="0"/>
              <a:t> system.</a:t>
            </a:r>
          </a:p>
          <a:p>
            <a:pPr lvl="1"/>
            <a:r>
              <a:rPr lang="en-US" sz="2400" dirty="0" smtClean="0"/>
              <a:t>Laplace transform, transfer function, block diagram analysis.</a:t>
            </a:r>
          </a:p>
          <a:p>
            <a:pPr lvl="1"/>
            <a:r>
              <a:rPr lang="en-US" sz="2400" dirty="0" smtClean="0"/>
              <a:t>Review of basic systems concept.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26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3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 smtClean="0"/>
              <a:t>Lecture 3: Response</a:t>
            </a:r>
            <a:endParaRPr lang="en-US" dirty="0"/>
          </a:p>
          <a:p>
            <a:pPr lvl="1"/>
            <a:r>
              <a:rPr lang="en-US" sz="2400" dirty="0" smtClean="0"/>
              <a:t>Impulse response, step response, ramp response. </a:t>
            </a:r>
            <a:endParaRPr lang="en-US" sz="2400" dirty="0"/>
          </a:p>
          <a:p>
            <a:pPr lvl="1"/>
            <a:r>
              <a:rPr lang="en-US" sz="2400" dirty="0" smtClean="0"/>
              <a:t>Inverse Laplace transform via partial fraction. </a:t>
            </a:r>
          </a:p>
          <a:p>
            <a:pPr lvl="1"/>
            <a:r>
              <a:rPr lang="en-US" sz="2400" dirty="0" smtClean="0"/>
              <a:t>Step response of second-order systems: under-damped, </a:t>
            </a:r>
            <a:r>
              <a:rPr lang="en-US" sz="2400" dirty="0" err="1" smtClean="0"/>
              <a:t>undamped</a:t>
            </a:r>
            <a:r>
              <a:rPr lang="en-US" sz="2400" dirty="0" smtClean="0"/>
              <a:t>, over-damped systems.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236" y="3632400"/>
            <a:ext cx="3644886" cy="288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73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22" b="-997"/>
          <a:stretch/>
        </p:blipFill>
        <p:spPr>
          <a:xfrm rot="60000">
            <a:off x="457199" y="994793"/>
            <a:ext cx="8229600" cy="531412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45" y="151890"/>
            <a:ext cx="7490691" cy="88233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Pole Location </a:t>
            </a:r>
            <a:r>
              <a:rPr lang="en-US" sz="3200" b="1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C00000"/>
                </a:solidFill>
              </a:rPr>
              <a:t> System Response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935752" y="5017389"/>
          <a:ext cx="783624" cy="447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" name="方程式" r:id="rId4" imgW="355320" imgH="203040" progId="Equation.3">
                  <p:embed/>
                </p:oleObj>
              </mc:Choice>
              <mc:Fallback>
                <p:oleObj name="方程式" r:id="rId4" imgW="355320" imgH="20304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35752" y="5017389"/>
                        <a:ext cx="783624" cy="447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sub>
                          </m:s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553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4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 smtClean="0"/>
              <a:t>Lecture 4: Transient Performance </a:t>
            </a:r>
            <a:endParaRPr lang="en-US" dirty="0"/>
          </a:p>
          <a:p>
            <a:pPr lvl="1"/>
            <a:r>
              <a:rPr lang="en-US" sz="2400" dirty="0" smtClean="0"/>
              <a:t>Transient performance specifications: Rise time, settling time, </a:t>
            </a:r>
            <a:r>
              <a:rPr lang="en-US" sz="2400" dirty="0" smtClean="0"/>
              <a:t>overshoot-formulas for these specs. </a:t>
            </a:r>
            <a:endParaRPr lang="en-US" sz="2400" dirty="0"/>
          </a:p>
          <a:p>
            <a:pPr lvl="1"/>
            <a:r>
              <a:rPr lang="en-US" sz="2400" dirty="0" smtClean="0"/>
              <a:t>Stability: Routh-Hurwitz Criterion. </a:t>
            </a:r>
          </a:p>
        </p:txBody>
      </p:sp>
    </p:spTree>
    <p:extLst>
      <p:ext uri="{BB962C8B-B14F-4D97-AF65-F5344CB8AC3E}">
        <p14:creationId xmlns:p14="http://schemas.microsoft.com/office/powerpoint/2010/main" val="224844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4637"/>
            <a:ext cx="8229600" cy="2115059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Rise time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r</a:t>
            </a:r>
            <a:r>
              <a:rPr lang="en-US" sz="2000" dirty="0"/>
              <a:t>: </a:t>
            </a:r>
          </a:p>
          <a:p>
            <a:pPr marL="0" indent="0">
              <a:buNone/>
            </a:pPr>
            <a:r>
              <a:rPr lang="en-US" sz="2000" dirty="0"/>
              <a:t>      time required for response to rise from 0% to 100% of set-point value for under-damped systems; </a:t>
            </a:r>
          </a:p>
          <a:p>
            <a:r>
              <a:rPr lang="en-US" sz="2000" b="1" i="1" dirty="0" smtClean="0">
                <a:solidFill>
                  <a:srgbClr val="C00000"/>
                </a:solidFill>
              </a:rPr>
              <a:t>Settling </a:t>
            </a:r>
            <a:r>
              <a:rPr lang="en-US" sz="2000" b="1" i="1" dirty="0">
                <a:solidFill>
                  <a:srgbClr val="C00000"/>
                </a:solidFill>
              </a:rPr>
              <a:t>time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s</a:t>
            </a:r>
            <a:r>
              <a:rPr lang="en-US" sz="2000" dirty="0"/>
              <a:t>: time for output to settle within ±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000" dirty="0"/>
              <a:t>% of set-point </a:t>
            </a:r>
            <a:r>
              <a:rPr lang="en-US" sz="2000" dirty="0" smtClean="0"/>
              <a:t>value;</a:t>
            </a:r>
          </a:p>
          <a:p>
            <a:pPr lvl="0"/>
            <a:r>
              <a:rPr lang="en-US" sz="2000" b="1" i="1" dirty="0">
                <a:solidFill>
                  <a:srgbClr val="C00000"/>
                </a:solidFill>
              </a:rPr>
              <a:t>Overshoot</a:t>
            </a:r>
            <a:r>
              <a:rPr lang="en-US" sz="2000" i="1" dirty="0">
                <a:solidFill>
                  <a:srgbClr val="0070C0"/>
                </a:solidFill>
              </a:rPr>
              <a:t> </a:t>
            </a:r>
            <a:r>
              <a:rPr lang="en-US" sz="2000" i="1" dirty="0" err="1">
                <a:solidFill>
                  <a:prstClr val="black"/>
                </a:solidFill>
              </a:rPr>
              <a:t>M</a:t>
            </a:r>
            <a:r>
              <a:rPr lang="en-US" sz="2000" i="1" baseline="-25000" dirty="0" err="1">
                <a:solidFill>
                  <a:prstClr val="black"/>
                </a:solidFill>
              </a:rPr>
              <a:t>p</a:t>
            </a:r>
            <a:r>
              <a:rPr lang="en-US" sz="2000" dirty="0">
                <a:solidFill>
                  <a:prstClr val="black"/>
                </a:solidFill>
              </a:rPr>
              <a:t>: maximum % of output overshooting the set-point </a:t>
            </a:r>
            <a:r>
              <a:rPr lang="en-US" sz="2000" dirty="0" smtClean="0">
                <a:solidFill>
                  <a:prstClr val="black"/>
                </a:solidFill>
              </a:rPr>
              <a:t>value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4" name="Picture 3" descr="AACFSOU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2165718" y="744138"/>
            <a:ext cx="4801782" cy="3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1283"/>
            <a:ext cx="8229600" cy="74415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Transient Response </a:t>
            </a:r>
            <a:r>
              <a:rPr lang="en-US" sz="2800" b="1" dirty="0">
                <a:solidFill>
                  <a:srgbClr val="C00000"/>
                </a:solidFill>
              </a:rPr>
              <a:t>Specifications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49018" y="3096293"/>
            <a:ext cx="308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second-order LTI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6351" y="702182"/>
            <a:ext cx="5787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217" y="2106050"/>
            <a:ext cx="163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Time to reach 50% of set-point value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890555" y="2447001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277" y="1446338"/>
            <a:ext cx="1393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Set-point value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020377" y="1572112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529564"/>
              </p:ext>
            </p:extLst>
          </p:nvPr>
        </p:nvGraphicFramePr>
        <p:xfrm>
          <a:off x="1674064" y="3797092"/>
          <a:ext cx="4967528" cy="765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方程式" r:id="rId4" imgW="3632040" imgH="558720" progId="Equation.3">
                  <p:embed/>
                </p:oleObj>
              </mc:Choice>
              <mc:Fallback>
                <p:oleObj name="方程式" r:id="rId4" imgW="3632040" imgH="55872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64" y="3797092"/>
                        <a:ext cx="4967528" cy="765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7883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Procedure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(Routh Test):</a:t>
                </a:r>
              </a:p>
              <a:p>
                <a:endParaRPr lang="en-US" sz="800" dirty="0"/>
              </a:p>
              <a:p>
                <a:pPr marL="0" indent="0">
                  <a:buNone/>
                </a:pPr>
                <a:r>
                  <a:rPr lang="en-US" sz="2400" dirty="0"/>
                  <a:t>    Given:</a:t>
                </a:r>
              </a:p>
              <a:p>
                <a:pPr marL="0" indent="0">
                  <a:buNone/>
                </a:pPr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−2 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/>
              </a:p>
              <a:p>
                <a:pPr marL="0" indent="0">
                  <a:buNone/>
                </a:pPr>
                <a:r>
                  <a:rPr lang="en-US" sz="2400" dirty="0"/>
                  <a:t>     Form Array: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     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(Routh Table)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  <a:blipFill>
                <a:blip r:embed="rId3"/>
                <a:stretch>
                  <a:fillRect l="-1462" t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109218" y="2817429"/>
          <a:ext cx="2885182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方程式" r:id="rId4" imgW="1358640" imgH="1854000" progId="Equation.3">
                  <p:embed/>
                </p:oleObj>
              </mc:Choice>
              <mc:Fallback>
                <p:oleObj name="方程式" r:id="rId4" imgW="1358640" imgH="18540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218" y="2817429"/>
                        <a:ext cx="2885182" cy="369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0008"/>
            <a:ext cx="8229600" cy="86136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Routh-Hurwitz Stability Criterion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109218" y="3747911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7439" y="4205114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48728" y="471311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82595" y="602262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00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5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Lecture </a:t>
            </a:r>
            <a:r>
              <a:rPr lang="en-US" dirty="0"/>
              <a:t>5</a:t>
            </a:r>
            <a:r>
              <a:rPr lang="en-US" dirty="0" smtClean="0"/>
              <a:t>: Frequency Domain Analysis </a:t>
            </a:r>
            <a:endParaRPr lang="en-US" dirty="0"/>
          </a:p>
          <a:p>
            <a:pPr lvl="1"/>
            <a:r>
              <a:rPr lang="en-US" sz="2400" dirty="0" smtClean="0"/>
              <a:t>Root locus method. </a:t>
            </a:r>
            <a:endParaRPr lang="en-US" sz="2400" dirty="0"/>
          </a:p>
          <a:p>
            <a:pPr lvl="1"/>
            <a:r>
              <a:rPr lang="en-US" sz="2400" dirty="0" err="1" smtClean="0"/>
              <a:t>Nyquist</a:t>
            </a:r>
            <a:r>
              <a:rPr lang="en-US" sz="2400" dirty="0" smtClean="0"/>
              <a:t> diagram. </a:t>
            </a:r>
          </a:p>
          <a:p>
            <a:pPr lvl="1"/>
            <a:r>
              <a:rPr lang="en-US" sz="2400" dirty="0" smtClean="0"/>
              <a:t>Bode plots.</a:t>
            </a:r>
          </a:p>
          <a:p>
            <a:pPr lvl="1"/>
            <a:r>
              <a:rPr lang="en-US" sz="2400" dirty="0" smtClean="0"/>
              <a:t>Gain/phase margins.</a:t>
            </a:r>
          </a:p>
          <a:p>
            <a:pPr lvl="1"/>
            <a:r>
              <a:rPr lang="en-US" sz="2400" dirty="0" err="1" smtClean="0"/>
              <a:t>Nyquist</a:t>
            </a:r>
            <a:r>
              <a:rPr lang="en-US" sz="2400" dirty="0" smtClean="0"/>
              <a:t> stability criterion. </a:t>
            </a:r>
          </a:p>
        </p:txBody>
      </p:sp>
    </p:spTree>
    <p:extLst>
      <p:ext uri="{BB962C8B-B14F-4D97-AF65-F5344CB8AC3E}">
        <p14:creationId xmlns:p14="http://schemas.microsoft.com/office/powerpoint/2010/main" val="1663238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ord&#10;&#10;Description automatically generated">
            <a:extLst>
              <a:ext uri="{FF2B5EF4-FFF2-40B4-BE49-F238E27FC236}">
                <a16:creationId xmlns:a16="http://schemas.microsoft.com/office/drawing/2014/main" id="{A2C2D050-FF9F-4007-B87D-2EEB6B63E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03650"/>
            <a:ext cx="6552728" cy="565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1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(1)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≠0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for the closed-loop to be stable: “locus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 the point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(−1+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for 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times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counterclockwise”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  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(i.e.,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+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P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= 0)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(2)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for the closed-loop to be stable: “locus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 the point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(−1+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for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times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counterclockwise”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  <a:blipFill>
                <a:blip r:embed="rId2"/>
                <a:stretch>
                  <a:fillRect l="-1114" t="-2299" r="-817" b="-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11560" y="2777490"/>
            <a:ext cx="77680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Recall: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Nyquist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Condition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has 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poles in RHP  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3848" y="930867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Z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560" y="332656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Nyquist Stability Criterion B: Argument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clockwise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encirclements of the point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–1+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j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       (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encirclements)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= number of poles of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 RHP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zeros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1+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 RHP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  <a:blipFill>
                <a:blip r:embed="rId3"/>
                <a:stretch>
                  <a:fillRect t="-3000" b="-5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14512" y="6093297"/>
            <a:ext cx="7629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other cases: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namely, otherwise, closed-loop 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unstable</a:t>
            </a:r>
          </a:p>
        </p:txBody>
      </p:sp>
    </p:spTree>
    <p:extLst>
      <p:ext uri="{BB962C8B-B14F-4D97-AF65-F5344CB8AC3E}">
        <p14:creationId xmlns:p14="http://schemas.microsoft.com/office/powerpoint/2010/main" val="483687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GM </a:t>
            </a:r>
            <a:r>
              <a:rPr lang="en-US" sz="3200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0070C0"/>
                </a:solidFill>
              </a:rPr>
              <a:t> PM </a:t>
            </a:r>
            <a:r>
              <a:rPr lang="en-US" sz="3200" dirty="0">
                <a:solidFill>
                  <a:srgbClr val="0070C0"/>
                </a:solidFill>
              </a:rPr>
              <a:t>from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>
                <a:solidFill>
                  <a:srgbClr val="7030A0"/>
                </a:solidFill>
              </a:rPr>
              <a:t>Bode Plot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Point A occurs at point where phase =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2200" baseline="30000" dirty="0"/>
              </a:p>
              <a:p>
                <a:r>
                  <a:rPr lang="en-US" sz="2400" dirty="0"/>
                  <a:t>Point B occurs at point where magnitude = 1 =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200" dirty="0"/>
                  <a:t> dB</a:t>
                </a:r>
              </a:p>
              <a:p>
                <a:endParaRPr lang="en-US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  <a:blipFill>
                <a:blip r:embed="rId2"/>
                <a:stretch>
                  <a:fillRect l="-1159" t="-4233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FTAG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0455"/>
          <a:stretch/>
        </p:blipFill>
        <p:spPr bwMode="auto">
          <a:xfrm>
            <a:off x="1963557" y="2663243"/>
            <a:ext cx="3048747" cy="272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97660" y="272162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708" y="5097888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6" y="2204864"/>
            <a:ext cx="9075594" cy="4392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7784" y="51479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1483" y="513401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34208" y="27216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132" y="2825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96757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1298" y="2507156"/>
            <a:ext cx="3141873" cy="352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Gain Margin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(GM) is the difference between the magnitude curve and 0dB at the point corresponding to the phase of -180 degree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Phase Margin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(PM) is the difference between the phase curve and -180 degree at the point corresponding to the gain of 0dB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21396"/>
            <a:ext cx="461803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68144" y="275344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6216" y="505770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GM </a:t>
            </a:r>
            <a:r>
              <a:rPr lang="en-US" sz="3200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0070C0"/>
                </a:solidFill>
              </a:rPr>
              <a:t> PM </a:t>
            </a:r>
            <a:r>
              <a:rPr lang="en-US" sz="3200" dirty="0">
                <a:solidFill>
                  <a:srgbClr val="0070C0"/>
                </a:solidFill>
              </a:rPr>
              <a:t>from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>
                <a:solidFill>
                  <a:srgbClr val="7030A0"/>
                </a:solidFill>
              </a:rPr>
              <a:t>Bode Plot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9952" y="477896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-180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Example: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     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50/(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𝑠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3</m:t>
                        </m:r>
                      </m:sup>
                    </m:sSup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+9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𝑠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+30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𝑠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+40)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  <a:blipFill>
                <a:blip r:embed="rId3"/>
                <a:stretch>
                  <a:fillRect l="-1187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863664" y="1702549"/>
            <a:ext cx="2153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bode(50, [1 9 30 40])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80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6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Lecture </a:t>
            </a:r>
            <a:r>
              <a:rPr lang="en-US" dirty="0"/>
              <a:t>6</a:t>
            </a:r>
            <a:r>
              <a:rPr lang="en-US" dirty="0" smtClean="0"/>
              <a:t>: PID controller, Steady-State Performance  </a:t>
            </a:r>
            <a:endParaRPr lang="en-US" dirty="0"/>
          </a:p>
          <a:p>
            <a:pPr lvl="1"/>
            <a:r>
              <a:rPr lang="en-US" sz="2400" dirty="0" smtClean="0"/>
              <a:t>PID control. </a:t>
            </a:r>
          </a:p>
          <a:p>
            <a:pPr lvl="1"/>
            <a:r>
              <a:rPr lang="en-US" sz="2400" dirty="0" smtClean="0"/>
              <a:t>Ziegler-Nichols tuning rules. </a:t>
            </a:r>
            <a:endParaRPr lang="en-US" sz="2400" dirty="0"/>
          </a:p>
          <a:p>
            <a:pPr lvl="1"/>
            <a:r>
              <a:rPr lang="en-US" sz="2400" dirty="0" smtClean="0"/>
              <a:t>Steady-state tracking error: Step input, ramp input. </a:t>
            </a:r>
          </a:p>
          <a:p>
            <a:pPr lvl="1"/>
            <a:r>
              <a:rPr lang="en-US" sz="2400" dirty="0" smtClean="0"/>
              <a:t>System types.</a:t>
            </a:r>
          </a:p>
        </p:txBody>
      </p:sp>
    </p:spTree>
    <p:extLst>
      <p:ext uri="{BB962C8B-B14F-4D97-AF65-F5344CB8AC3E}">
        <p14:creationId xmlns:p14="http://schemas.microsoft.com/office/powerpoint/2010/main" val="4166927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88424" cy="79208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PID (Proportional-Integral-Derivative) Control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28" y="1052736"/>
            <a:ext cx="7560840" cy="3022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nary>
                    <m:r>
                      <a:rPr lang="en-US" sz="24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lang="en-US" sz="2400" dirty="0"/>
                  <a:t>(output  u(t)  </a:t>
                </a:r>
                <a:r>
                  <a:rPr lang="en-US" sz="2400" dirty="0">
                    <a:latin typeface="Cambria Math"/>
                    <a:ea typeface="Cambria Math"/>
                  </a:rPr>
                  <a:t>∝  e(t) + integral of e(t) + derivative of e(t))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  <a:blipFill>
                <a:blip r:embed="rId3"/>
                <a:stretch>
                  <a:fillRect l="-1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6307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94360"/>
            <a:ext cx="8198556" cy="603504"/>
          </a:xfrm>
        </p:spPr>
        <p:txBody>
          <a:bodyPr>
            <a:noAutofit/>
          </a:bodyPr>
          <a:lstStyle/>
          <a:p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>
                <a:solidFill>
                  <a:srgbClr val="0070C0"/>
                </a:solidFill>
              </a:rPr>
              <a:t>Steady-State Errors for Unity Feedback Systems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36320" y="4992574"/>
                <a:ext cx="7379208" cy="1728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defTabSz="914400">
                  <a:spcBef>
                    <a:spcPct val="20000"/>
                  </a:spcBef>
                  <a:buFont typeface="Arial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</a:rPr>
                  <a:t>A</a:t>
                </a:r>
                <a:r>
                  <a:rPr lang="en-US" sz="2400" i="1" dirty="0">
                    <a:solidFill>
                      <a:prstClr val="black"/>
                    </a:solidFill>
                  </a:rPr>
                  <a:t> stable </a:t>
                </a:r>
                <a:r>
                  <a:rPr lang="en-US" sz="2400" dirty="0">
                    <a:solidFill>
                      <a:prstClr val="black"/>
                    </a:solidFill>
                  </a:rPr>
                  <a:t>feedback system is of Type-</a:t>
                </a:r>
                <a:r>
                  <a:rPr lang="en-US" sz="24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>
                    <a:solidFill>
                      <a:prstClr val="black"/>
                    </a:solidFill>
                  </a:rPr>
                  <a:t>, if</a:t>
                </a:r>
              </a:p>
              <a:p>
                <a:pPr lvl="0" defTabSz="91440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</a:rPr>
                  <a:t>	</a:t>
                </a:r>
                <a:r>
                  <a:rPr lang="en-US" sz="2800" dirty="0">
                    <a:solidFill>
                      <a:prstClr val="black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+1)⋯(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+1)</m:t>
                        </m:r>
                      </m:num>
                      <m:den>
                        <m:sSup>
                          <m:sSup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+1)⋯(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pPr lvl="0" defTabSz="91440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</a:rPr>
                  <a:t>	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are distinct constants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20" y="4992574"/>
                <a:ext cx="7379208" cy="1728487"/>
              </a:xfrm>
              <a:prstGeom prst="rect">
                <a:avLst/>
              </a:prstGeom>
              <a:blipFill>
                <a:blip r:embed="rId2"/>
                <a:stretch>
                  <a:fillRect l="-1073" t="-3169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 descr="tab 5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44604"/>
            <a:ext cx="8382000" cy="30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755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7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/>
          </a:bodyPr>
          <a:lstStyle/>
          <a:p>
            <a:r>
              <a:rPr lang="en-US" dirty="0" smtClean="0"/>
              <a:t>Lecture 7: Controller Design</a:t>
            </a:r>
            <a:endParaRPr lang="en-US" dirty="0"/>
          </a:p>
          <a:p>
            <a:pPr lvl="1"/>
            <a:r>
              <a:rPr lang="en-US" sz="2400" dirty="0" smtClean="0"/>
              <a:t>Two </a:t>
            </a:r>
            <a:r>
              <a:rPr lang="en-US" sz="2400" dirty="0" err="1" smtClean="0"/>
              <a:t>DoF</a:t>
            </a:r>
            <a:r>
              <a:rPr lang="en-US" sz="2400" dirty="0" smtClean="0"/>
              <a:t> controller. </a:t>
            </a:r>
          </a:p>
          <a:p>
            <a:pPr lvl="1"/>
            <a:r>
              <a:rPr lang="en-US" sz="2400" dirty="0" smtClean="0"/>
              <a:t>Tracking, disturbance attenuation, sensitivity to parameter variations. </a:t>
            </a:r>
            <a:endParaRPr lang="en-US" sz="2400" dirty="0"/>
          </a:p>
          <a:p>
            <a:pPr lvl="1"/>
            <a:r>
              <a:rPr lang="en-US" sz="2400" dirty="0" smtClean="0"/>
              <a:t>Lead-lag filters.</a:t>
            </a:r>
          </a:p>
        </p:txBody>
      </p:sp>
    </p:spTree>
    <p:extLst>
      <p:ext uri="{BB962C8B-B14F-4D97-AF65-F5344CB8AC3E}">
        <p14:creationId xmlns:p14="http://schemas.microsoft.com/office/powerpoint/2010/main" val="3240244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8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/>
          </a:bodyPr>
          <a:lstStyle/>
          <a:p>
            <a:r>
              <a:rPr lang="en-US" dirty="0" smtClean="0"/>
              <a:t>Lecture </a:t>
            </a:r>
            <a:r>
              <a:rPr lang="en-US" dirty="0"/>
              <a:t>8</a:t>
            </a:r>
            <a:r>
              <a:rPr lang="en-US" dirty="0" smtClean="0"/>
              <a:t>: Introduction to State-Space Method</a:t>
            </a:r>
            <a:endParaRPr lang="en-US" dirty="0"/>
          </a:p>
          <a:p>
            <a:pPr lvl="1"/>
            <a:r>
              <a:rPr lang="en-US" sz="2400" dirty="0" smtClean="0"/>
              <a:t>State-space description and modeling. </a:t>
            </a:r>
          </a:p>
          <a:p>
            <a:pPr lvl="1"/>
            <a:r>
              <a:rPr lang="en-US" sz="2400" dirty="0" smtClean="0"/>
              <a:t>State response.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90639" y="3478133"/>
                <a:ext cx="7554445" cy="958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sym typeface="Wingdings" panose="05000000000000000000" pitchFamily="2" charset="2"/>
                  </a:rPr>
                  <a:t> </a:t>
                </a:r>
                <a:r>
                  <a:rPr kumimoji="0" lang="en-US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kumimoji="0" lang="en-US" sz="2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39" y="3478133"/>
                <a:ext cx="7554445" cy="958789"/>
              </a:xfrm>
              <a:prstGeom prst="rect">
                <a:avLst/>
              </a:prstGeom>
              <a:blipFill>
                <a:blip r:embed="rId2"/>
                <a:stretch>
                  <a:fillRect b="-8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04023" y="4728264"/>
                <a:ext cx="1701300" cy="4626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023" y="4728264"/>
                <a:ext cx="1701300" cy="462627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544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9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392984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Lecture </a:t>
            </a:r>
            <a:r>
              <a:rPr lang="en-US" dirty="0"/>
              <a:t>6</a:t>
            </a:r>
            <a:r>
              <a:rPr lang="en-US" dirty="0" smtClean="0"/>
              <a:t>: Controllability and observability</a:t>
            </a:r>
            <a:endParaRPr lang="en-US" dirty="0"/>
          </a:p>
          <a:p>
            <a:pPr lvl="1"/>
            <a:r>
              <a:rPr lang="en-US" sz="2400" dirty="0" smtClean="0"/>
              <a:t>Controllability: Controllability test, PBS test. </a:t>
            </a:r>
            <a:endParaRPr lang="en-US" sz="2400" dirty="0"/>
          </a:p>
          <a:p>
            <a:pPr lvl="1"/>
            <a:r>
              <a:rPr lang="en-US" sz="2400" dirty="0" smtClean="0"/>
              <a:t>Observability: Observability test, PBH test. </a:t>
            </a:r>
          </a:p>
          <a:p>
            <a:pPr lvl="1"/>
            <a:r>
              <a:rPr lang="en-US" sz="2400" dirty="0" smtClean="0"/>
              <a:t>Controllable canonical form.</a:t>
            </a:r>
          </a:p>
          <a:p>
            <a:pPr lvl="1"/>
            <a:r>
              <a:rPr lang="en-US" sz="2400" dirty="0" smtClean="0"/>
              <a:t>Observable canonical form.</a:t>
            </a:r>
          </a:p>
          <a:p>
            <a:pPr lvl="1"/>
            <a:r>
              <a:rPr lang="en-US" sz="2400" dirty="0" smtClean="0"/>
              <a:t>Diagonal canonical form.</a:t>
            </a:r>
          </a:p>
          <a:p>
            <a:pPr lvl="1"/>
            <a:r>
              <a:rPr lang="en-US" sz="2400" dirty="0" smtClean="0"/>
              <a:t>Equivalence (similarity) transformation. </a:t>
            </a:r>
          </a:p>
          <a:p>
            <a:pPr lvl="1"/>
            <a:r>
              <a:rPr lang="en-US" sz="2400" dirty="0" smtClean="0"/>
              <a:t>Minimal realization.</a:t>
            </a:r>
          </a:p>
          <a:p>
            <a:pPr lvl="1"/>
            <a:r>
              <a:rPr lang="en-US" sz="2400" dirty="0" smtClean="0"/>
              <a:t>Duality.</a:t>
            </a:r>
          </a:p>
        </p:txBody>
      </p:sp>
    </p:spTree>
    <p:extLst>
      <p:ext uri="{BB962C8B-B14F-4D97-AF65-F5344CB8AC3E}">
        <p14:creationId xmlns:p14="http://schemas.microsoft.com/office/powerpoint/2010/main" val="2305474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840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Controllability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</m:acc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𝒖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is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controllable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and only if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  <a:blipFill>
                <a:blip r:embed="rId2"/>
                <a:stretch>
                  <a:fillRect l="-12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03373" y="3122577"/>
                <a:ext cx="752778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Matrix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[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⋯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]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has full row </a:t>
                </a: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rank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400" dirty="0">
                  <a:solidFill>
                    <a:prstClr val="black"/>
                  </a:solidFill>
                  <a:latin typeface="Calibri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or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3" y="3122577"/>
                <a:ext cx="7527783" cy="1200329"/>
              </a:xfrm>
              <a:prstGeom prst="rect">
                <a:avLst/>
              </a:prstGeom>
              <a:blipFill>
                <a:blip r:embed="rId3"/>
                <a:stretch>
                  <a:fillRect l="-1297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Consider 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</m:acc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𝒖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  <a:blipFill>
                <a:blip r:embed="rId4"/>
                <a:stretch>
                  <a:fillRect l="-129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3373" y="1923439"/>
            <a:ext cx="1548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Theorem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8497" y="4518561"/>
                <a:ext cx="75277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Matrix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has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full row rank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497" y="4518561"/>
                <a:ext cx="7527783" cy="461665"/>
              </a:xfrm>
              <a:prstGeom prst="rect">
                <a:avLst/>
              </a:prstGeom>
              <a:blipFill>
                <a:blip r:embed="rId5"/>
                <a:stretch>
                  <a:fillRect l="-129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7921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Calibri"/>
              </a:rPr>
              <a:t>Observability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77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0" lang="en-US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kumimoji="0" lang="en-US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kumimoji="0" lang="en-US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𝐲</m:t>
                      </m:r>
                      <m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𝐱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875043" y="3166998"/>
            <a:ext cx="6440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LTI system (A, B, C, D) is observable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and only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602" y="4334251"/>
            <a:ext cx="6517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Matrix                       has full column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rank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602" y="2553435"/>
            <a:ext cx="1548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Theorem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𝐶𝐴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</m:t>
                                    </m:r>
                                    <m:sSup>
                                      <m:sSupPr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kumimoji="0" lang="en-US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kumimoji="0" lang="en-US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𝐶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</m:m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8429" y="5775351"/>
                <a:ext cx="1245141" cy="749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429" y="5775351"/>
                <a:ext cx="1245141" cy="749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827602" y="5919962"/>
            <a:ext cx="651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Matrix                       has full column rank</a:t>
            </a:r>
          </a:p>
        </p:txBody>
      </p:sp>
    </p:spTree>
    <p:extLst>
      <p:ext uri="{BB962C8B-B14F-4D97-AF65-F5344CB8AC3E}">
        <p14:creationId xmlns:p14="http://schemas.microsoft.com/office/powerpoint/2010/main" val="1084528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Lecture 10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3929841"/>
          </a:xfrm>
        </p:spPr>
        <p:txBody>
          <a:bodyPr>
            <a:normAutofit/>
          </a:bodyPr>
          <a:lstStyle/>
          <a:p>
            <a:r>
              <a:rPr lang="en-US" dirty="0" smtClean="0"/>
              <a:t>Lecture 10: State-Space Design</a:t>
            </a:r>
            <a:endParaRPr lang="en-US" dirty="0"/>
          </a:p>
          <a:p>
            <a:pPr lvl="1"/>
            <a:r>
              <a:rPr lang="en-US" sz="2400" dirty="0" smtClean="0"/>
              <a:t>State feedback design. </a:t>
            </a:r>
            <a:endParaRPr lang="en-US" sz="2400" dirty="0"/>
          </a:p>
          <a:p>
            <a:pPr lvl="1"/>
            <a:r>
              <a:rPr lang="en-US" sz="2400" dirty="0" smtClean="0"/>
              <a:t>Servo system design. </a:t>
            </a:r>
          </a:p>
          <a:p>
            <a:pPr lvl="1"/>
            <a:r>
              <a:rPr lang="en-US" sz="2400" dirty="0" smtClean="0"/>
              <a:t>State observer design.</a:t>
            </a:r>
          </a:p>
          <a:p>
            <a:pPr lvl="1"/>
            <a:r>
              <a:rPr lang="en-US" sz="2400" dirty="0" smtClean="0"/>
              <a:t>Observer-based output feedback design.</a:t>
            </a:r>
          </a:p>
          <a:p>
            <a:pPr lvl="1"/>
            <a:r>
              <a:rPr lang="en-US" sz="2400" dirty="0" smtClean="0"/>
              <a:t>Separation principle.</a:t>
            </a:r>
          </a:p>
        </p:txBody>
      </p:sp>
    </p:spTree>
    <p:extLst>
      <p:ext uri="{BB962C8B-B14F-4D97-AF65-F5344CB8AC3E}">
        <p14:creationId xmlns:p14="http://schemas.microsoft.com/office/powerpoint/2010/main" val="3003274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137"/>
          <p:cNvGraphicFramePr>
            <a:graphicFrameLocks noChangeAspect="1"/>
          </p:cNvGraphicFramePr>
          <p:nvPr/>
        </p:nvGraphicFramePr>
        <p:xfrm>
          <a:off x="1380793" y="8559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4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793" y="8559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8"/>
          <p:cNvGraphicFramePr>
            <a:graphicFrameLocks noChangeAspect="1"/>
          </p:cNvGraphicFramePr>
          <p:nvPr/>
        </p:nvGraphicFramePr>
        <p:xfrm>
          <a:off x="3096881" y="838492"/>
          <a:ext cx="9207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5" name="Microsoft 方程式編輯器 3.0" r:id="rId5" imgW="520474" imgH="203112" progId="Equation.3">
                  <p:embed/>
                </p:oleObj>
              </mc:Choice>
              <mc:Fallback>
                <p:oleObj name="Microsoft 方程式編輯器 3.0" r:id="rId5" imgW="520474" imgH="203112" progId="Equation.3">
                  <p:embed/>
                  <p:pic>
                    <p:nvPicPr>
                      <p:cNvPr id="13317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881" y="838492"/>
                        <a:ext cx="9207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39"/>
          <p:cNvGraphicFramePr>
            <a:graphicFrameLocks noChangeAspect="1"/>
          </p:cNvGraphicFramePr>
          <p:nvPr/>
        </p:nvGraphicFramePr>
        <p:xfrm>
          <a:off x="4379581" y="886117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6" name="Microsoft 方程式編輯器 3.0" r:id="rId7" imgW="380835" imgH="165028" progId="Equation.3">
                  <p:embed/>
                </p:oleObj>
              </mc:Choice>
              <mc:Fallback>
                <p:oleObj name="Microsoft 方程式編輯器 3.0" r:id="rId7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581" y="886117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40"/>
          <p:cNvGraphicFramePr>
            <a:graphicFrameLocks noChangeAspect="1"/>
          </p:cNvGraphicFramePr>
          <p:nvPr/>
        </p:nvGraphicFramePr>
        <p:xfrm>
          <a:off x="1364918" y="12321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7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918" y="12321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41"/>
          <p:cNvGraphicFramePr>
            <a:graphicFrameLocks noChangeAspect="1"/>
          </p:cNvGraphicFramePr>
          <p:nvPr/>
        </p:nvGraphicFramePr>
        <p:xfrm>
          <a:off x="3077831" y="1260767"/>
          <a:ext cx="704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8" name="Microsoft 方程式編輯器 3.0" r:id="rId11" imgW="393529" imgH="190417" progId="Equation.3">
                  <p:embed/>
                </p:oleObj>
              </mc:Choice>
              <mc:Fallback>
                <p:oleObj name="Microsoft 方程式編輯器 3.0" r:id="rId11" imgW="393529" imgH="190417" progId="Equation.3">
                  <p:embed/>
                  <p:pic>
                    <p:nvPicPr>
                      <p:cNvPr id="1332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31" y="1260767"/>
                        <a:ext cx="704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65"/>
          <p:cNvSpPr txBox="1">
            <a:spLocks noChangeArrowheads="1"/>
          </p:cNvSpPr>
          <p:nvPr/>
        </p:nvSpPr>
        <p:spPr bwMode="auto">
          <a:xfrm>
            <a:off x="1273587" y="2305810"/>
            <a:ext cx="28897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State-feedback controller:</a:t>
            </a:r>
          </a:p>
        </p:txBody>
      </p:sp>
      <p:sp>
        <p:nvSpPr>
          <p:cNvPr id="13328" name="Text Box 166"/>
          <p:cNvSpPr txBox="1">
            <a:spLocks noChangeArrowheads="1"/>
          </p:cNvSpPr>
          <p:nvPr/>
        </p:nvSpPr>
        <p:spPr bwMode="auto">
          <a:xfrm>
            <a:off x="1265650" y="2856064"/>
            <a:ext cx="22813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Closed-loop system:</a:t>
            </a:r>
          </a:p>
        </p:txBody>
      </p:sp>
      <p:sp>
        <p:nvSpPr>
          <p:cNvPr id="13329" name="Text Box 167"/>
          <p:cNvSpPr txBox="1">
            <a:spLocks noChangeArrowheads="1"/>
          </p:cNvSpPr>
          <p:nvPr/>
        </p:nvSpPr>
        <p:spPr bwMode="auto">
          <a:xfrm>
            <a:off x="1276762" y="3472181"/>
            <a:ext cx="2904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Characteristic polynomial:</a:t>
            </a:r>
          </a:p>
        </p:txBody>
      </p:sp>
      <p:sp>
        <p:nvSpPr>
          <p:cNvPr id="13330" name="Text Box 168"/>
          <p:cNvSpPr txBox="1">
            <a:spLocks noChangeArrowheads="1"/>
          </p:cNvSpPr>
          <p:nvPr/>
        </p:nvSpPr>
        <p:spPr bwMode="auto">
          <a:xfrm>
            <a:off x="1299518" y="1771204"/>
            <a:ext cx="429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Suppose that the system is controllable: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</m:ac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𝐵𝐾</m:t>
                          </m:r>
                        </m:e>
                      </m:d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𝐵𝐾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blipFill>
                <a:blip r:embed="rId1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276762" y="4129586"/>
            <a:ext cx="1701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poles:</a:t>
            </a:r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60685" y="4762406"/>
            <a:ext cx="3708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characteristic polynomial: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𝐵𝐾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))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  <a:blipFill>
                <a:blip r:embed="rId1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Choose gain matrix 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𝐾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  such that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blipFill>
                <a:blip r:embed="rId23"/>
                <a:stretch>
                  <a:fillRect l="-1529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30014" y="1250210"/>
            <a:ext cx="8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4918" y="260778"/>
            <a:ext cx="550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Feedback Design for 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LTI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,…,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blipFill>
                <a:blip r:embed="rId2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blipFill>
                <a:blip r:embed="rId25"/>
                <a:stretch>
                  <a:fillRect r="-53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blipFill>
                <a:blip r:embed="rId26"/>
                <a:stretch>
                  <a:fillRect r="-802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399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137"/>
          <p:cNvGraphicFramePr>
            <a:graphicFrameLocks noChangeAspect="1"/>
          </p:cNvGraphicFramePr>
          <p:nvPr/>
        </p:nvGraphicFramePr>
        <p:xfrm>
          <a:off x="1380793" y="8559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9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793" y="8559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8"/>
          <p:cNvGraphicFramePr>
            <a:graphicFrameLocks noChangeAspect="1"/>
          </p:cNvGraphicFramePr>
          <p:nvPr/>
        </p:nvGraphicFramePr>
        <p:xfrm>
          <a:off x="3096881" y="838492"/>
          <a:ext cx="9207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0" name="Microsoft 方程式編輯器 3.0" r:id="rId5" imgW="520474" imgH="203112" progId="Equation.3">
                  <p:embed/>
                </p:oleObj>
              </mc:Choice>
              <mc:Fallback>
                <p:oleObj name="Microsoft 方程式編輯器 3.0" r:id="rId5" imgW="520474" imgH="203112" progId="Equation.3">
                  <p:embed/>
                  <p:pic>
                    <p:nvPicPr>
                      <p:cNvPr id="13317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881" y="838492"/>
                        <a:ext cx="9207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39"/>
          <p:cNvGraphicFramePr>
            <a:graphicFrameLocks noChangeAspect="1"/>
          </p:cNvGraphicFramePr>
          <p:nvPr/>
        </p:nvGraphicFramePr>
        <p:xfrm>
          <a:off x="4379581" y="886117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1" name="Microsoft 方程式編輯器 3.0" r:id="rId7" imgW="380835" imgH="165028" progId="Equation.3">
                  <p:embed/>
                </p:oleObj>
              </mc:Choice>
              <mc:Fallback>
                <p:oleObj name="Microsoft 方程式編輯器 3.0" r:id="rId7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581" y="886117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40"/>
          <p:cNvGraphicFramePr>
            <a:graphicFrameLocks noChangeAspect="1"/>
          </p:cNvGraphicFramePr>
          <p:nvPr/>
        </p:nvGraphicFramePr>
        <p:xfrm>
          <a:off x="1364918" y="12321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2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918" y="12321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41"/>
          <p:cNvGraphicFramePr>
            <a:graphicFrameLocks noChangeAspect="1"/>
          </p:cNvGraphicFramePr>
          <p:nvPr/>
        </p:nvGraphicFramePr>
        <p:xfrm>
          <a:off x="3077831" y="1260767"/>
          <a:ext cx="704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Microsoft 方程式編輯器 3.0" r:id="rId11" imgW="393529" imgH="190417" progId="Equation.3">
                  <p:embed/>
                </p:oleObj>
              </mc:Choice>
              <mc:Fallback>
                <p:oleObj name="Microsoft 方程式編輯器 3.0" r:id="rId11" imgW="393529" imgH="190417" progId="Equation.3">
                  <p:embed/>
                  <p:pic>
                    <p:nvPicPr>
                      <p:cNvPr id="1332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31" y="1260767"/>
                        <a:ext cx="704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65"/>
          <p:cNvSpPr txBox="1">
            <a:spLocks noChangeArrowheads="1"/>
          </p:cNvSpPr>
          <p:nvPr/>
        </p:nvSpPr>
        <p:spPr bwMode="auto">
          <a:xfrm>
            <a:off x="1273587" y="2305810"/>
            <a:ext cx="17667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State</a:t>
            </a:r>
            <a:r>
              <a:rPr kumimoji="1" lang="en-US" altLang="zh-TW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 </a:t>
            </a:r>
            <a:r>
              <a:rPr kumimoji="1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observer:</a:t>
            </a:r>
            <a:endParaRPr kumimoji="1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細明體" panose="02020509000000000000" pitchFamily="49" charset="-120"/>
              <a:cs typeface="+mn-cs"/>
            </a:endParaRPr>
          </a:p>
        </p:txBody>
      </p:sp>
      <p:sp>
        <p:nvSpPr>
          <p:cNvPr id="13329" name="Text Box 167"/>
          <p:cNvSpPr txBox="1">
            <a:spLocks noChangeArrowheads="1"/>
          </p:cNvSpPr>
          <p:nvPr/>
        </p:nvSpPr>
        <p:spPr bwMode="auto">
          <a:xfrm>
            <a:off x="1276762" y="3472181"/>
            <a:ext cx="2904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Characteristic polynomial:</a:t>
            </a:r>
          </a:p>
        </p:txBody>
      </p:sp>
      <p:sp>
        <p:nvSpPr>
          <p:cNvPr id="13330" name="Text Box 168"/>
          <p:cNvSpPr txBox="1">
            <a:spLocks noChangeArrowheads="1"/>
          </p:cNvSpPr>
          <p:nvPr/>
        </p:nvSpPr>
        <p:spPr bwMode="auto">
          <a:xfrm>
            <a:off x="1299518" y="1771204"/>
            <a:ext cx="4238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Suppose that the system is </a:t>
            </a:r>
            <a:r>
              <a:rPr lang="en-US" altLang="zh-TW" sz="2000" dirty="0" smtClean="0">
                <a:solidFill>
                  <a:prstClr val="black"/>
                </a:solidFill>
                <a:latin typeface="Calibri"/>
                <a:ea typeface="細明體" panose="02020509000000000000" pitchFamily="49" charset="-120"/>
              </a:rPr>
              <a:t>observable</a:t>
            </a:r>
            <a:r>
              <a:rPr kumimoji="1" lang="en-US" altLang="zh-TW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:</a:t>
            </a:r>
            <a:endParaRPr kumimoji="1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細明體" panose="02020509000000000000" pitchFamily="49" charset="-12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𝐿𝐶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blipFill>
                <a:blip r:embed="rId1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276762" y="4129586"/>
            <a:ext cx="1701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poles:</a:t>
            </a:r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60685" y="4762406"/>
            <a:ext cx="3708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characteristic polynomial: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708" y="6081815"/>
                <a:ext cx="25849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𝐿𝐶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))=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708" y="6081815"/>
                <a:ext cx="2584938" cy="400110"/>
              </a:xfrm>
              <a:prstGeom prst="rect">
                <a:avLst/>
              </a:prstGeom>
              <a:blipFill>
                <a:blip r:embed="rId1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6762" y="5491683"/>
                <a:ext cx="5386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Choose </a:t>
                </a:r>
                <a:r>
                  <a:rPr kumimoji="0" 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observer gain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matrix 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such that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762" y="5491683"/>
                <a:ext cx="5386166" cy="400110"/>
              </a:xfrm>
              <a:prstGeom prst="rect">
                <a:avLst/>
              </a:prstGeom>
              <a:blipFill>
                <a:blip r:embed="rId15"/>
                <a:stretch>
                  <a:fillRect l="-1131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30014" y="1250210"/>
            <a:ext cx="8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4918" y="260778"/>
            <a:ext cx="550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 Observer Design for SISO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LTI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…,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blipFill>
                <a:blip r:embed="rId1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blipFill>
                <a:blip r:embed="rId17"/>
                <a:stretch>
                  <a:fillRect r="-800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blipFill>
                <a:blip r:embed="rId18"/>
                <a:stretch>
                  <a:fillRect r="-1070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43397"/>
              </p:ext>
            </p:extLst>
          </p:nvPr>
        </p:nvGraphicFramePr>
        <p:xfrm>
          <a:off x="4543315" y="2346253"/>
          <a:ext cx="287541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4" name="方程式" r:id="rId19" imgW="1524000" imgH="482600" progId="Equation.3">
                  <p:embed/>
                </p:oleObj>
              </mc:Choice>
              <mc:Fallback>
                <p:oleObj name="方程式" r:id="rId19" imgW="1524000" imgH="482600" progId="Equation.3">
                  <p:embed/>
                  <p:pic>
                    <p:nvPicPr>
                      <p:cNvPr id="2048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315" y="2346253"/>
                        <a:ext cx="287541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05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Final </a:t>
            </a:r>
            <a:r>
              <a:rPr lang="en-US" sz="4000" b="1" dirty="0">
                <a:solidFill>
                  <a:srgbClr val="0070C0"/>
                </a:solidFill>
              </a:rPr>
              <a:t>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Open-book </a:t>
            </a:r>
            <a:r>
              <a:rPr lang="en-US" sz="2400" dirty="0" smtClean="0"/>
              <a:t>exam</a:t>
            </a:r>
            <a:endParaRPr lang="en-US" sz="2400" dirty="0"/>
          </a:p>
          <a:p>
            <a:r>
              <a:rPr lang="en-US" sz="2400" dirty="0"/>
              <a:t>Durations</a:t>
            </a:r>
            <a:r>
              <a:rPr lang="en-US" sz="2400" dirty="0" smtClean="0"/>
              <a:t>: 2 hours, </a:t>
            </a:r>
            <a:r>
              <a:rPr lang="en-US" sz="2400" dirty="0" smtClean="0"/>
              <a:t>14 </a:t>
            </a:r>
            <a:r>
              <a:rPr lang="en-US" sz="2400" dirty="0" smtClean="0"/>
              <a:t>December, 2:00-4:00 pm </a:t>
            </a:r>
          </a:p>
          <a:p>
            <a:r>
              <a:rPr lang="en-US" sz="2400" dirty="0" smtClean="0"/>
              <a:t>Regular </a:t>
            </a:r>
            <a:r>
              <a:rPr lang="en-US" sz="2400" dirty="0" smtClean="0"/>
              <a:t>calculator, hardcopies of textbook, lecture notes </a:t>
            </a:r>
            <a:r>
              <a:rPr lang="en-US" sz="2400" dirty="0" smtClean="0"/>
              <a:t>allowed</a:t>
            </a:r>
          </a:p>
          <a:p>
            <a:r>
              <a:rPr lang="en-US" sz="2400" dirty="0" smtClean="0"/>
              <a:t>Coverage: Week 2-Week 12; in this slide: Lecture 2-Lecture 10. </a:t>
            </a:r>
            <a:endParaRPr lang="en-US" sz="2400" dirty="0" smtClean="0"/>
          </a:p>
          <a:p>
            <a:r>
              <a:rPr lang="en-US" sz="2400" dirty="0" smtClean="0"/>
              <a:t>Style: Similar to homework assignments and midterm tests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698799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873868" y="523484"/>
            <a:ext cx="7279532" cy="80660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END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23" y="1634891"/>
            <a:ext cx="5965022" cy="42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3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5842</TotalTime>
  <Words>2997</Words>
  <Application>Microsoft Office PowerPoint</Application>
  <PresentationFormat>On-screen Show (4:3)</PresentationFormat>
  <Paragraphs>378</Paragraphs>
  <Slides>49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9" baseType="lpstr">
      <vt:lpstr>DengXian</vt:lpstr>
      <vt:lpstr>細明體</vt:lpstr>
      <vt:lpstr>新細明體</vt:lpstr>
      <vt:lpstr>SimSun</vt:lpstr>
      <vt:lpstr>Arial</vt:lpstr>
      <vt:lpstr>Calibri</vt:lpstr>
      <vt:lpstr>Cambria Math</vt:lpstr>
      <vt:lpstr>Courier New</vt:lpstr>
      <vt:lpstr>Times New Roman</vt:lpstr>
      <vt:lpstr>Wingdings</vt:lpstr>
      <vt:lpstr>Office Theme</vt:lpstr>
      <vt:lpstr>Office 佈景主題</vt:lpstr>
      <vt:lpstr>1_Office Theme</vt:lpstr>
      <vt:lpstr>2_Office Theme</vt:lpstr>
      <vt:lpstr>1_Office 佈景主題</vt:lpstr>
      <vt:lpstr>2_Office 佈景主題</vt:lpstr>
      <vt:lpstr>lecture 13-Mathematical Modelling of Liquid Level Systems</vt:lpstr>
      <vt:lpstr>Equation</vt:lpstr>
      <vt:lpstr>方程式</vt:lpstr>
      <vt:lpstr>Microsoft 方程式編輯器 3.0</vt:lpstr>
      <vt:lpstr>EE 3114 Systems and Control  11. Discrete LTI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Lecture 1-2</vt:lpstr>
      <vt:lpstr>Lecture 3</vt:lpstr>
      <vt:lpstr>Pole Location and System Response</vt:lpstr>
      <vt:lpstr>Lecture 4</vt:lpstr>
      <vt:lpstr>Transient Response Specifications</vt:lpstr>
      <vt:lpstr>Routh-Hurwitz Stability Criterion</vt:lpstr>
      <vt:lpstr>Lecture 5</vt:lpstr>
      <vt:lpstr>PowerPoint Presentation</vt:lpstr>
      <vt:lpstr>PowerPoint Presentation</vt:lpstr>
      <vt:lpstr>GM and PM from Bode Plot</vt:lpstr>
      <vt:lpstr>GM and PM from Bode Plot</vt:lpstr>
      <vt:lpstr>Lecture 6</vt:lpstr>
      <vt:lpstr>PID (Proportional-Integral-Derivative) Control</vt:lpstr>
      <vt:lpstr> Steady-State Errors for Unity Feedback Systems </vt:lpstr>
      <vt:lpstr>Lecture 7</vt:lpstr>
      <vt:lpstr>Lecture 8</vt:lpstr>
      <vt:lpstr>Lecture 9</vt:lpstr>
      <vt:lpstr>Controllability</vt:lpstr>
      <vt:lpstr>PowerPoint Presentation</vt:lpstr>
      <vt:lpstr>Lecture 10</vt:lpstr>
      <vt:lpstr>PowerPoint Presentation</vt:lpstr>
      <vt:lpstr>PowerPoint Presentation</vt:lpstr>
      <vt:lpstr>Final Exam</vt:lpstr>
      <vt:lpstr>PowerPoint Presentation</vt:lpstr>
    </vt:vector>
  </TitlesOfParts>
  <Company>University of Southern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Prof. CHEN Jie</cp:lastModifiedBy>
  <cp:revision>1257</cp:revision>
  <cp:lastPrinted>2012-01-26T06:09:03Z</cp:lastPrinted>
  <dcterms:created xsi:type="dcterms:W3CDTF">2012-01-15T10:50:42Z</dcterms:created>
  <dcterms:modified xsi:type="dcterms:W3CDTF">2021-11-22T06:51:44Z</dcterms:modified>
</cp:coreProperties>
</file>