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0"/>
  </p:notesMasterIdLst>
  <p:handoutMasterIdLst>
    <p:handoutMasterId r:id="rId31"/>
  </p:handoutMasterIdLst>
  <p:sldIdLst>
    <p:sldId id="318" r:id="rId3"/>
    <p:sldId id="319" r:id="rId4"/>
    <p:sldId id="320" r:id="rId5"/>
    <p:sldId id="336" r:id="rId6"/>
    <p:sldId id="322" r:id="rId7"/>
    <p:sldId id="321" r:id="rId8"/>
    <p:sldId id="324" r:id="rId9"/>
    <p:sldId id="346" r:id="rId10"/>
    <p:sldId id="348" r:id="rId11"/>
    <p:sldId id="350" r:id="rId12"/>
    <p:sldId id="327" r:id="rId13"/>
    <p:sldId id="331" r:id="rId14"/>
    <p:sldId id="332" r:id="rId15"/>
    <p:sldId id="345" r:id="rId16"/>
    <p:sldId id="343" r:id="rId17"/>
    <p:sldId id="344" r:id="rId18"/>
    <p:sldId id="351" r:id="rId19"/>
    <p:sldId id="337" r:id="rId20"/>
    <p:sldId id="352" r:id="rId21"/>
    <p:sldId id="338" r:id="rId22"/>
    <p:sldId id="342" r:id="rId23"/>
    <p:sldId id="339" r:id="rId24"/>
    <p:sldId id="340" r:id="rId25"/>
    <p:sldId id="353" r:id="rId26"/>
    <p:sldId id="349" r:id="rId27"/>
    <p:sldId id="328" r:id="rId28"/>
    <p:sldId id="330" r:id="rId29"/>
  </p:sldIdLst>
  <p:sldSz cx="12188825" cy="6858000"/>
  <p:notesSz cx="6858000" cy="9144000"/>
  <p:custDataLst>
    <p:tags r:id="rId3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4030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1018">
          <p15:clr>
            <a:srgbClr val="A4A3A4"/>
          </p15:clr>
        </p15:guide>
        <p15:guide id="5" orient="horz" pos="3886">
          <p15:clr>
            <a:srgbClr val="A4A3A4"/>
          </p15:clr>
        </p15:guide>
        <p15:guide id="6" orient="horz" pos="2928">
          <p15:clr>
            <a:srgbClr val="A4A3A4"/>
          </p15:clr>
        </p15:guide>
        <p15:guide id="7" orient="horz" pos="3072">
          <p15:clr>
            <a:srgbClr val="A4A3A4"/>
          </p15:clr>
        </p15:guide>
        <p15:guide id="8" orient="horz" pos="407">
          <p15:clr>
            <a:srgbClr val="A4A3A4"/>
          </p15:clr>
        </p15:guide>
        <p15:guide id="9" pos="3839">
          <p15:clr>
            <a:srgbClr val="A4A3A4"/>
          </p15:clr>
        </p15:guide>
        <p15:guide id="10" pos="959">
          <p15:clr>
            <a:srgbClr val="A4A3A4"/>
          </p15:clr>
        </p15:guide>
        <p15:guide id="11" pos="7151">
          <p15:clr>
            <a:srgbClr val="A4A3A4"/>
          </p15:clr>
        </p15:guide>
        <p15:guide id="12" pos="671">
          <p15:clr>
            <a:srgbClr val="A4A3A4"/>
          </p15:clr>
        </p15:guide>
        <p15:guide id="13" pos="4991">
          <p15:clr>
            <a:srgbClr val="A4A3A4"/>
          </p15:clr>
        </p15:guide>
        <p15:guide id="14" pos="70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5E9"/>
    <a:srgbClr val="4E78F0"/>
    <a:srgbClr val="828282"/>
    <a:srgbClr val="6E90FE"/>
    <a:srgbClr val="8086FC"/>
    <a:srgbClr val="6D6DFB"/>
    <a:srgbClr val="F0932C"/>
    <a:srgbClr val="92C610"/>
    <a:srgbClr val="9FD812"/>
    <a:srgbClr val="E05F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29" autoAdjust="0"/>
  </p:normalViewPr>
  <p:slideViewPr>
    <p:cSldViewPr showGuides="1">
      <p:cViewPr>
        <p:scale>
          <a:sx n="89" d="100"/>
          <a:sy n="89" d="100"/>
        </p:scale>
        <p:origin x="84" y="516"/>
      </p:cViewPr>
      <p:guideLst>
        <p:guide orient="horz" pos="2160"/>
        <p:guide orient="horz" pos="4030"/>
        <p:guide orient="horz" pos="1152"/>
        <p:guide orient="horz" pos="1018"/>
        <p:guide orient="horz" pos="3886"/>
        <p:guide orient="horz" pos="2928"/>
        <p:guide orient="horz" pos="3072"/>
        <p:guide orient="horz" pos="407"/>
        <p:guide pos="3839"/>
        <p:guide pos="959"/>
        <p:guide pos="7151"/>
        <p:guide pos="671"/>
        <p:guide pos="4991"/>
        <p:guide pos="70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98"/>
    </p:cViewPr>
  </p:sorterViewPr>
  <p:notesViewPr>
    <p:cSldViewPr showGuides="1">
      <p:cViewPr varScale="1">
        <p:scale>
          <a:sx n="66" d="100"/>
          <a:sy n="66" d="100"/>
        </p:scale>
        <p:origin x="285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HK" altLang="en-US" sz="12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Savings and Time Deposit Rate, Inflation rate </a:t>
            </a:r>
            <a:endParaRPr lang="zh-TW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HK" altLang="en-US" sz="12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HK"/>
        </a:p>
      </c:txPr>
    </c:title>
    <c:autoTitleDeleted val="0"/>
    <c:plotArea>
      <c:layout>
        <c:manualLayout>
          <c:layoutTarget val="inner"/>
          <c:xMode val="edge"/>
          <c:yMode val="edge"/>
          <c:x val="4.7678258967629047E-2"/>
          <c:y val="0.13972222222222222"/>
          <c:w val="0.90787729658792649"/>
          <c:h val="0.59233741615631375"/>
        </c:manualLayout>
      </c:layout>
      <c:lineChart>
        <c:grouping val="standard"/>
        <c:varyColors val="0"/>
        <c:ser>
          <c:idx val="0"/>
          <c:order val="0"/>
          <c:tx>
            <c:strRef>
              <c:f>[TABLE.xls]工作表1!$C$2</c:f>
              <c:strCache>
                <c:ptCount val="1"/>
                <c:pt idx="0">
                  <c:v>12 months Time deposit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[TABLE.xls]工作表1!$A$3:$B$17</c:f>
              <c:strCache>
                <c:ptCount val="1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</c:strCache>
            </c:strRef>
          </c:cat>
          <c:val>
            <c:numRef>
              <c:f>[TABLE.xls]工作表1!$C$3:$C$17</c:f>
              <c:numCache>
                <c:formatCode>General</c:formatCode>
                <c:ptCount val="15"/>
                <c:pt idx="0">
                  <c:v>2.5299999999999998</c:v>
                </c:pt>
                <c:pt idx="1">
                  <c:v>0.74</c:v>
                </c:pt>
                <c:pt idx="2">
                  <c:v>0.12</c:v>
                </c:pt>
                <c:pt idx="3">
                  <c:v>0.27</c:v>
                </c:pt>
                <c:pt idx="4">
                  <c:v>1.75</c:v>
                </c:pt>
                <c:pt idx="5">
                  <c:v>3.02</c:v>
                </c:pt>
                <c:pt idx="6">
                  <c:v>2.79</c:v>
                </c:pt>
                <c:pt idx="7">
                  <c:v>0.97</c:v>
                </c:pt>
                <c:pt idx="8">
                  <c:v>0.3</c:v>
                </c:pt>
                <c:pt idx="9">
                  <c:v>0.16</c:v>
                </c:pt>
                <c:pt idx="10">
                  <c:v>0.15</c:v>
                </c:pt>
                <c:pt idx="11">
                  <c:v>0.16</c:v>
                </c:pt>
                <c:pt idx="12">
                  <c:v>0.15</c:v>
                </c:pt>
                <c:pt idx="13">
                  <c:v>0.16</c:v>
                </c:pt>
                <c:pt idx="14">
                  <c:v>0.14000000000000001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EC-47F4-AAFA-32D1C2B00125}"/>
            </c:ext>
          </c:extLst>
        </c:ser>
        <c:ser>
          <c:idx val="1"/>
          <c:order val="1"/>
          <c:tx>
            <c:strRef>
              <c:f>[TABLE.xls]工作表1!$D$2</c:f>
              <c:strCache>
                <c:ptCount val="1"/>
                <c:pt idx="0">
                  <c:v>Savings deposit 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[TABLE.xls]工作表1!$A$3:$B$17</c:f>
              <c:strCache>
                <c:ptCount val="1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</c:strCache>
            </c:strRef>
          </c:cat>
          <c:val>
            <c:numRef>
              <c:f>[TABLE.xls]工作表1!$D$3:$D$17</c:f>
              <c:numCache>
                <c:formatCode>General</c:formatCode>
                <c:ptCount val="15"/>
                <c:pt idx="0">
                  <c:v>2.16</c:v>
                </c:pt>
                <c:pt idx="1">
                  <c:v>0.14000000000000001</c:v>
                </c:pt>
                <c:pt idx="2">
                  <c:v>0.03</c:v>
                </c:pt>
                <c:pt idx="3">
                  <c:v>0.02</c:v>
                </c:pt>
                <c:pt idx="4">
                  <c:v>0.97</c:v>
                </c:pt>
                <c:pt idx="5">
                  <c:v>2.5</c:v>
                </c:pt>
                <c:pt idx="6">
                  <c:v>2.1</c:v>
                </c:pt>
                <c:pt idx="7">
                  <c:v>0.14000000000000001</c:v>
                </c:pt>
                <c:pt idx="8">
                  <c:v>0.01</c:v>
                </c:pt>
                <c:pt idx="9">
                  <c:v>0.01</c:v>
                </c:pt>
                <c:pt idx="10">
                  <c:v>0.01</c:v>
                </c:pt>
                <c:pt idx="11">
                  <c:v>0.01</c:v>
                </c:pt>
                <c:pt idx="12">
                  <c:v>0.01</c:v>
                </c:pt>
                <c:pt idx="13">
                  <c:v>0.01</c:v>
                </c:pt>
                <c:pt idx="14">
                  <c:v>0.01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EC-47F4-AAFA-32D1C2B00125}"/>
            </c:ext>
          </c:extLst>
        </c:ser>
        <c:ser>
          <c:idx val="2"/>
          <c:order val="2"/>
          <c:tx>
            <c:strRef>
              <c:f>[TABLE.xls]工作表1!$E$2</c:f>
              <c:strCache>
                <c:ptCount val="1"/>
                <c:pt idx="0">
                  <c:v>Inflation rate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[TABLE.xls]工作表1!$A$3:$B$17</c:f>
              <c:strCache>
                <c:ptCount val="15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</c:strCache>
            </c:strRef>
          </c:cat>
          <c:val>
            <c:numRef>
              <c:f>[TABLE.xls]工作表1!$E$3:$E$17</c:f>
              <c:numCache>
                <c:formatCode>\+0.0;\-0.0;0.0</c:formatCode>
                <c:ptCount val="15"/>
                <c:pt idx="0">
                  <c:v>-1.6</c:v>
                </c:pt>
                <c:pt idx="1">
                  <c:v>-3</c:v>
                </c:pt>
                <c:pt idx="2">
                  <c:v>-2.6</c:v>
                </c:pt>
                <c:pt idx="3">
                  <c:v>-0.4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4.3</c:v>
                </c:pt>
                <c:pt idx="8">
                  <c:v>0.5</c:v>
                </c:pt>
                <c:pt idx="9">
                  <c:v>2.4</c:v>
                </c:pt>
                <c:pt idx="10">
                  <c:v>5.3</c:v>
                </c:pt>
                <c:pt idx="11">
                  <c:v>4.0999999999999996</c:v>
                </c:pt>
                <c:pt idx="12">
                  <c:v>4.3</c:v>
                </c:pt>
                <c:pt idx="13">
                  <c:v>4.4000000000000004</c:v>
                </c:pt>
                <c:pt idx="1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EC-47F4-AAFA-32D1C2B00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7202656"/>
        <c:axId val="205330576"/>
      </c:lineChart>
      <c:catAx>
        <c:axId val="45720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HK" alt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HK"/>
          </a:p>
        </c:txPr>
        <c:crossAx val="205330576"/>
        <c:crosses val="autoZero"/>
        <c:auto val="1"/>
        <c:lblAlgn val="ctr"/>
        <c:lblOffset val="100"/>
        <c:noMultiLvlLbl val="0"/>
      </c:catAx>
      <c:valAx>
        <c:axId val="20533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HK" alt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HK"/>
          </a:p>
        </c:txPr>
        <c:crossAx val="45720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HK" altLang="en-US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HK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HK" altLang="en-US" sz="1000" b="0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zh-H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9AFDC-7658-4951-B0FF-52DFF2A93C0A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8ED99B-9732-49FC-9C16-B56FEB1B10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626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 smtClean="0"/>
              <a:t>9/28/2023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23213" y="0"/>
            <a:ext cx="426561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824" y="1600200"/>
            <a:ext cx="5945188" cy="3048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825" y="4898572"/>
            <a:ext cx="5945187" cy="1270453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4782971"/>
            <a:ext cx="56546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923213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9/28/2023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23611" y="0"/>
            <a:ext cx="1065213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1123612" y="10886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0" y="2237096"/>
            <a:ext cx="8229601" cy="2411103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2" y="4876800"/>
            <a:ext cx="8229601" cy="1292225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80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9/28/2023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9" name="Straight Connector 8"/>
          <p:cNvCxnSpPr/>
          <p:nvPr/>
        </p:nvCxnSpPr>
        <p:spPr>
          <a:xfrm>
            <a:off x="1658936" y="4782971"/>
            <a:ext cx="80168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8168" y="1984248"/>
            <a:ext cx="4800600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1612" y="1984248"/>
            <a:ext cx="4800601" cy="418795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9/28/2023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8" cy="1219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51613" y="1828800"/>
            <a:ext cx="4800600" cy="8382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 cap="none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51613" y="2743200"/>
            <a:ext cx="4800600" cy="342582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9/28/2023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9/28/2023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/>
          <p:nvPr/>
        </p:nvCxnSpPr>
        <p:spPr>
          <a:xfrm>
            <a:off x="1658936" y="1709058"/>
            <a:ext cx="9617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9/28/2023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7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40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4" y="685800"/>
            <a:ext cx="525779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8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9/28/2023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8" name="Straight Connector 7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4414" y="0"/>
            <a:ext cx="6172198" cy="6857999"/>
          </a:xfrm>
          <a:solidFill>
            <a:schemeClr val="bg2"/>
          </a:solidFill>
          <a:effectLst>
            <a:outerShdw blurRad="152400" dist="50800" dir="10800000" algn="r" rotWithShape="0">
              <a:prstClr val="black">
                <a:alpha val="25000"/>
              </a:prst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685800"/>
            <a:ext cx="4114800" cy="1925638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000" b="0" i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2413" y="2895599"/>
            <a:ext cx="4114800" cy="17526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1658936" y="2743200"/>
            <a:ext cx="3902076" cy="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9/28/2023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23412" y="646112"/>
            <a:ext cx="1828801" cy="5522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646112"/>
            <a:ext cx="7620000" cy="5522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9/28/2023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  <p:cxnSp>
        <p:nvCxnSpPr>
          <p:cNvPr id="7" name="Straight Connector 6"/>
          <p:cNvCxnSpPr/>
          <p:nvPr/>
        </p:nvCxnSpPr>
        <p:spPr>
          <a:xfrm>
            <a:off x="9371012" y="762000"/>
            <a:ext cx="0" cy="5334000"/>
          </a:xfrm>
          <a:prstGeom prst="line">
            <a:avLst/>
          </a:prstGeom>
          <a:ln w="12700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829799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81200"/>
            <a:ext cx="9829799" cy="4187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011" y="6400800"/>
            <a:ext cx="154865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9/28/2023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5954834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5411" y="6400800"/>
            <a:ext cx="1066802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065213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" y="0"/>
            <a:ext cx="1065213" cy="6858000"/>
          </a:xfrm>
          <a:prstGeom prst="rect">
            <a:avLst/>
          </a:prstGeom>
          <a:gradFill flip="none" rotWithShape="1">
            <a:gsLst>
              <a:gs pos="75000">
                <a:schemeClr val="tx2">
                  <a:alpha val="0"/>
                </a:schemeClr>
              </a:gs>
              <a:gs pos="100000">
                <a:schemeClr val="tx2">
                  <a:alpha val="2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1175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0425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3463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tx1">
            <a:lumMod val="50000"/>
            <a:lumOff val="50000"/>
          </a:schemeClr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youtube.com/watch?v=b2G4lW7LUvU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GE1202 Managing Your Personal Finance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3 </a:t>
            </a:r>
          </a:p>
          <a:p>
            <a:r>
              <a:rPr lang="en-GB"/>
              <a:t>Saving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11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saving?</a:t>
            </a:r>
          </a:p>
          <a:p>
            <a:pPr lvl="1"/>
            <a:r>
              <a:rPr lang="en-US" sz="2400" dirty="0"/>
              <a:t>Monthly income &gt; monthly expenditure</a:t>
            </a:r>
          </a:p>
          <a:p>
            <a:pPr lvl="1"/>
            <a:r>
              <a:rPr lang="en-US" sz="2400" dirty="0"/>
              <a:t>Scarifying </a:t>
            </a:r>
            <a:r>
              <a:rPr lang="en-US" sz="2400" i="1" dirty="0"/>
              <a:t>current </a:t>
            </a:r>
            <a:r>
              <a:rPr lang="en-US" sz="2400" dirty="0"/>
              <a:t>consumption</a:t>
            </a:r>
            <a:r>
              <a:rPr lang="en-US" sz="2400" i="1" dirty="0"/>
              <a:t> </a:t>
            </a:r>
            <a:r>
              <a:rPr lang="en-US" sz="2400" dirty="0"/>
              <a:t>in </a:t>
            </a:r>
            <a:r>
              <a:rPr lang="en-US" sz="2400" dirty="0" err="1"/>
              <a:t>favour</a:t>
            </a:r>
            <a:r>
              <a:rPr lang="en-US" sz="2400" dirty="0"/>
              <a:t> of </a:t>
            </a:r>
            <a:r>
              <a:rPr lang="en-US" sz="2400" i="1" dirty="0"/>
              <a:t>future</a:t>
            </a:r>
            <a:r>
              <a:rPr lang="en-US" sz="2400" dirty="0"/>
              <a:t> benefits</a:t>
            </a:r>
          </a:p>
          <a:p>
            <a:r>
              <a:rPr lang="en-US" dirty="0"/>
              <a:t>Building up savings helps to provide financial independence and security later on in life</a:t>
            </a:r>
          </a:p>
          <a:p>
            <a:pPr lvl="1"/>
            <a:r>
              <a:rPr lang="en-US" dirty="0"/>
              <a:t>Keep away the need to resort to expensive loans or emergency lenders</a:t>
            </a:r>
          </a:p>
          <a:p>
            <a:r>
              <a:rPr lang="en-US" dirty="0"/>
              <a:t>A general rule of thumb</a:t>
            </a:r>
          </a:p>
          <a:p>
            <a:pPr lvl="1"/>
            <a:r>
              <a:rPr lang="en-US" dirty="0"/>
              <a:t>Readily available savings should be equal to between 3 to 6 months’ income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9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Savings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Saving involves people placing spare funds in</a:t>
            </a:r>
          </a:p>
          <a:p>
            <a:pPr lvl="1"/>
            <a:r>
              <a:rPr lang="en-US" dirty="0"/>
              <a:t>A saving account</a:t>
            </a:r>
          </a:p>
          <a:p>
            <a:pPr lvl="1"/>
            <a:r>
              <a:rPr lang="en-US" dirty="0"/>
              <a:t>An investment</a:t>
            </a:r>
          </a:p>
          <a:p>
            <a:pPr lvl="1"/>
            <a:r>
              <a:rPr lang="en-US" dirty="0"/>
              <a:t>Pension fund</a:t>
            </a:r>
          </a:p>
          <a:p>
            <a:pPr lvl="1"/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The amount deposited is known as </a:t>
            </a:r>
            <a:r>
              <a:rPr lang="en-US" i="1" dirty="0"/>
              <a:t>capital</a:t>
            </a:r>
          </a:p>
          <a:p>
            <a:r>
              <a:rPr lang="en-US" dirty="0"/>
              <a:t>The value of capital may change overtime </a:t>
            </a:r>
          </a:p>
          <a:p>
            <a:pPr lvl="1"/>
            <a:r>
              <a:rPr lang="en-US" b="1" dirty="0"/>
              <a:t>The risk of saving</a:t>
            </a:r>
            <a:endParaRPr lang="en-US" dirty="0"/>
          </a:p>
          <a:p>
            <a:r>
              <a:rPr lang="en-US" dirty="0"/>
              <a:t>Different kinds of saving involve different degree of risk</a:t>
            </a:r>
          </a:p>
          <a:p>
            <a:pPr lvl="1"/>
            <a:r>
              <a:rPr lang="en-US" dirty="0"/>
              <a:t>Capital in saving accounts in general should not be at risk of loss</a:t>
            </a:r>
          </a:p>
          <a:p>
            <a:pPr lvl="1"/>
            <a:r>
              <a:rPr lang="en-US" dirty="0"/>
              <a:t>The value of capital of an investment fluctuates frequently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98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Saving Pattern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affect the saving rate?</a:t>
            </a:r>
          </a:p>
          <a:p>
            <a:r>
              <a:rPr lang="en-US" dirty="0"/>
              <a:t>In general, low saving rate for three groups of people</a:t>
            </a:r>
          </a:p>
          <a:p>
            <a:pPr lvl="1"/>
            <a:r>
              <a:rPr lang="en-US" dirty="0"/>
              <a:t>Young people</a:t>
            </a:r>
          </a:p>
          <a:p>
            <a:pPr lvl="1"/>
            <a:r>
              <a:rPr lang="en-US" dirty="0"/>
              <a:t>Families with children</a:t>
            </a:r>
          </a:p>
          <a:p>
            <a:pPr lvl="1"/>
            <a:r>
              <a:rPr lang="en-US" dirty="0"/>
              <a:t>Elderly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56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People save?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general, people need to save whenever there is an inconsistency between the stream income and expenditure</a:t>
            </a:r>
          </a:p>
          <a:p>
            <a:pPr lvl="1"/>
            <a:r>
              <a:rPr lang="en-US" dirty="0"/>
              <a:t>Pattern of expenditure is stable</a:t>
            </a:r>
          </a:p>
          <a:p>
            <a:pPr lvl="1"/>
            <a:r>
              <a:rPr lang="en-US" dirty="0"/>
              <a:t>Pattern of income is more fluctuated 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3052845" y="5143863"/>
            <a:ext cx="57912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2754478" y="3438935"/>
            <a:ext cx="6797008" cy="3083016"/>
            <a:chOff x="2754478" y="3438935"/>
            <a:chExt cx="6797008" cy="3083016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3046412" y="3657600"/>
              <a:ext cx="6433" cy="260319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046412" y="6260795"/>
              <a:ext cx="594360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2754478" y="3438935"/>
              <a:ext cx="3048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$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976392" y="6152619"/>
              <a:ext cx="5750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Age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8825643" y="495163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Expenditure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059278" y="6019800"/>
            <a:ext cx="1517566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03612" y="6331010"/>
            <a:ext cx="1295400" cy="368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Study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4578474" y="3438935"/>
            <a:ext cx="2711848" cy="2580866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7302416" y="5867400"/>
            <a:ext cx="1517566" cy="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290323" y="3438935"/>
            <a:ext cx="6432" cy="2428465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592302" y="6351015"/>
            <a:ext cx="1295400" cy="368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Working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80992" y="6351015"/>
            <a:ext cx="1295400" cy="368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Retired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25643" y="5682734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Income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344779" y="5282624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4E78F0"/>
                </a:solidFill>
              </a:rPr>
              <a:t>Dissaving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42212" y="5282624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4E78F0"/>
                </a:solidFill>
              </a:rPr>
              <a:t>Dissaving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246812" y="4406216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Saving</a:t>
            </a:r>
          </a:p>
        </p:txBody>
      </p:sp>
    </p:spTree>
    <p:extLst>
      <p:ext uri="{BB962C8B-B14F-4D97-AF65-F5344CB8AC3E}">
        <p14:creationId xmlns:p14="http://schemas.microsoft.com/office/powerpoint/2010/main" val="14251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Reasons for saving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different motives of savings</a:t>
            </a:r>
          </a:p>
          <a:p>
            <a:pPr lvl="1"/>
            <a:r>
              <a:rPr lang="en-US" b="1" dirty="0"/>
              <a:t>Transactions Motive</a:t>
            </a:r>
          </a:p>
          <a:p>
            <a:pPr lvl="2"/>
            <a:r>
              <a:rPr lang="en-US" dirty="0"/>
              <a:t>Saving for the spending on “big ticket” items</a:t>
            </a:r>
          </a:p>
          <a:p>
            <a:pPr lvl="2"/>
            <a:r>
              <a:rPr lang="en-US" dirty="0"/>
              <a:t>Housing, retirement, holidays, or other expensive items</a:t>
            </a:r>
          </a:p>
          <a:p>
            <a:pPr lvl="1"/>
            <a:r>
              <a:rPr lang="en-US" b="1" dirty="0"/>
              <a:t>Precautionary Motive</a:t>
            </a:r>
          </a:p>
          <a:p>
            <a:pPr lvl="2"/>
            <a:r>
              <a:rPr lang="en-US" dirty="0"/>
              <a:t>To protect their standard of living in the unexpected events</a:t>
            </a:r>
          </a:p>
          <a:p>
            <a:pPr lvl="3"/>
            <a:r>
              <a:rPr lang="en-US" sz="1800" dirty="0"/>
              <a:t>Unemployment or illness</a:t>
            </a:r>
          </a:p>
          <a:p>
            <a:pPr lvl="2"/>
            <a:r>
              <a:rPr lang="en-US" dirty="0"/>
              <a:t>To meet unforeseen expenditure</a:t>
            </a:r>
          </a:p>
          <a:p>
            <a:pPr lvl="3"/>
            <a:r>
              <a:rPr lang="en-US" sz="1800" dirty="0"/>
              <a:t>Maintenance on a house or repair bill on a car</a:t>
            </a:r>
          </a:p>
          <a:p>
            <a:pPr lvl="1"/>
            <a:r>
              <a:rPr lang="en-US" b="1" dirty="0"/>
              <a:t>Speculative Motive</a:t>
            </a:r>
          </a:p>
          <a:p>
            <a:pPr lvl="2"/>
            <a:r>
              <a:rPr lang="en-US" dirty="0"/>
              <a:t>To be able to take advantage of good investment opportunities</a:t>
            </a:r>
          </a:p>
          <a:p>
            <a:pPr lvl="3"/>
            <a:r>
              <a:rPr lang="en-US" dirty="0"/>
              <a:t>Starting up a business</a:t>
            </a:r>
          </a:p>
        </p:txBody>
      </p:sp>
    </p:spTree>
    <p:extLst>
      <p:ext uri="{BB962C8B-B14F-4D97-AF65-F5344CB8AC3E}">
        <p14:creationId xmlns:p14="http://schemas.microsoft.com/office/powerpoint/2010/main" val="377392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Types of Savings Accounts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/>
              <a:t>Banks in HK offer numerous types of saving accounts</a:t>
            </a:r>
          </a:p>
          <a:p>
            <a:pPr lvl="1"/>
            <a:r>
              <a:rPr lang="en-US" altLang="zh-HK" dirty="0"/>
              <a:t>HK Dollar Savings Account</a:t>
            </a:r>
          </a:p>
          <a:p>
            <a:pPr lvl="1"/>
            <a:r>
              <a:rPr lang="en-US" altLang="zh-HK" dirty="0"/>
              <a:t>HK Dollar Time Deposit</a:t>
            </a:r>
          </a:p>
          <a:p>
            <a:pPr lvl="1"/>
            <a:r>
              <a:rPr lang="en-US" altLang="zh-HK" dirty="0"/>
              <a:t>Certificate of Deposit</a:t>
            </a:r>
          </a:p>
          <a:p>
            <a:pPr lvl="1"/>
            <a:r>
              <a:rPr lang="en-US" altLang="zh-HK" dirty="0"/>
              <a:t>Foreign Currency Savings Account</a:t>
            </a:r>
          </a:p>
          <a:p>
            <a:pPr lvl="1"/>
            <a:r>
              <a:rPr lang="en-US" altLang="zh-HK" dirty="0"/>
              <a:t>Foreign Currency Time Deposit </a:t>
            </a:r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60707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Types of Savings Accounts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Regular savings accounts</a:t>
            </a:r>
          </a:p>
          <a:p>
            <a:pPr lvl="1"/>
            <a:r>
              <a:rPr lang="en-GB" altLang="zh-HK" i="1" dirty="0"/>
              <a:t>Passbook</a:t>
            </a:r>
            <a:r>
              <a:rPr lang="en-GB" altLang="zh-HK" dirty="0"/>
              <a:t> or </a:t>
            </a:r>
            <a:r>
              <a:rPr lang="en-GB" altLang="zh-HK" i="1" dirty="0"/>
              <a:t>statement</a:t>
            </a:r>
            <a:r>
              <a:rPr lang="en-GB" altLang="zh-HK" dirty="0"/>
              <a:t> accounts</a:t>
            </a:r>
          </a:p>
          <a:p>
            <a:pPr lvl="1"/>
            <a:r>
              <a:rPr lang="en-GB" altLang="zh-HK" dirty="0"/>
              <a:t>Involve low or no minimum balance</a:t>
            </a:r>
          </a:p>
          <a:p>
            <a:pPr lvl="1"/>
            <a:r>
              <a:rPr lang="en-GB" altLang="zh-HK" dirty="0"/>
              <a:t>Withdraw money as needed</a:t>
            </a:r>
          </a:p>
          <a:p>
            <a:r>
              <a:rPr lang="en-GB" altLang="zh-HK" dirty="0"/>
              <a:t>Time deposits </a:t>
            </a:r>
          </a:p>
          <a:p>
            <a:pPr lvl="1"/>
            <a:r>
              <a:rPr lang="en-GB" altLang="zh-HK" dirty="0"/>
              <a:t>Fixed </a:t>
            </a:r>
            <a:r>
              <a:rPr lang="en-GB" altLang="zh-HK" b="1" dirty="0"/>
              <a:t>maturity</a:t>
            </a:r>
            <a:r>
              <a:rPr lang="en-GB" altLang="zh-HK" dirty="0"/>
              <a:t> </a:t>
            </a:r>
          </a:p>
          <a:p>
            <a:pPr lvl="1"/>
            <a:r>
              <a:rPr lang="en-US" altLang="zh-HK" dirty="0"/>
              <a:t>Cannot be withdrawn for a specific term or period of time</a:t>
            </a:r>
          </a:p>
          <a:p>
            <a:pPr lvl="1"/>
            <a:r>
              <a:rPr lang="en-US" altLang="zh-HK" dirty="0"/>
              <a:t>When the term is over it can be withdrawn or it can be held for another term</a:t>
            </a:r>
          </a:p>
          <a:p>
            <a:pPr lvl="1"/>
            <a:r>
              <a:rPr lang="en-GB" altLang="zh-HK" dirty="0"/>
              <a:t>Higher interest rate than savings accounts</a:t>
            </a:r>
            <a:endParaRPr lang="en-US" altLang="zh-HK" dirty="0"/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76433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Types of Savings Accounts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495800"/>
          </a:xfrm>
        </p:spPr>
        <p:txBody>
          <a:bodyPr>
            <a:normAutofit fontScale="92500" lnSpcReduction="10000"/>
          </a:bodyPr>
          <a:lstStyle/>
          <a:p>
            <a:r>
              <a:rPr lang="en-GB" altLang="zh-HK" dirty="0"/>
              <a:t>Certificates of Deposit (CD)</a:t>
            </a:r>
          </a:p>
          <a:p>
            <a:pPr lvl="1"/>
            <a:r>
              <a:rPr lang="en-GB" altLang="zh-HK" sz="2400" dirty="0"/>
              <a:t>A form of time deposit</a:t>
            </a:r>
          </a:p>
          <a:p>
            <a:pPr lvl="1"/>
            <a:r>
              <a:rPr lang="en-US" altLang="zh-HK" sz="2400" dirty="0"/>
              <a:t>CDs are negotiable and can be rediscounted when the holder needs some liquidity</a:t>
            </a:r>
          </a:p>
          <a:p>
            <a:pPr lvl="1"/>
            <a:r>
              <a:rPr lang="en-US" altLang="zh-HK" sz="2400" dirty="0"/>
              <a:t>Some banks offer fixed rate and floating rate CD</a:t>
            </a:r>
          </a:p>
          <a:p>
            <a:pPr lvl="2"/>
            <a:r>
              <a:rPr lang="en-US" altLang="zh-HK" sz="2000" dirty="0"/>
              <a:t>Fixed rate CD pays a fixed amount of interest at regular intervals</a:t>
            </a:r>
          </a:p>
          <a:p>
            <a:pPr lvl="2"/>
            <a:r>
              <a:rPr lang="en-US" altLang="zh-HK" sz="2000" dirty="0"/>
              <a:t>Floating rate CD pays interest with reference with a designated benchmark interest rate</a:t>
            </a:r>
          </a:p>
          <a:p>
            <a:pPr lvl="4"/>
            <a:r>
              <a:rPr lang="en-GB" altLang="zh-HK" sz="1800" dirty="0"/>
              <a:t>Stock-indexed CDs – earnings based on the stock market </a:t>
            </a:r>
          </a:p>
          <a:p>
            <a:pPr lvl="2"/>
            <a:r>
              <a:rPr lang="en-GB" altLang="zh-HK" sz="2000" dirty="0"/>
              <a:t>Special feathers</a:t>
            </a:r>
          </a:p>
          <a:p>
            <a:pPr lvl="3"/>
            <a:r>
              <a:rPr lang="en-GB" altLang="zh-HK" sz="1800" dirty="0"/>
              <a:t>Callable CDs – the bank may “call” the account after a stipulated period</a:t>
            </a:r>
          </a:p>
          <a:p>
            <a:pPr lvl="1"/>
            <a:r>
              <a:rPr lang="en-US" altLang="zh-HK" sz="2400" dirty="0"/>
              <a:t>Generally offers a higher interest rate than normal savings accounts or time deposits</a:t>
            </a:r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11888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Managing Time Deposits/CD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When first buying or rolling over a time deposit/CD, investigate potential earnings and costs</a:t>
            </a:r>
          </a:p>
          <a:p>
            <a:r>
              <a:rPr lang="en-GB" altLang="zh-HK" dirty="0"/>
              <a:t>Do not allow your bank to automatically roll over your money for the same term</a:t>
            </a:r>
          </a:p>
          <a:p>
            <a:r>
              <a:rPr lang="en-GB" altLang="zh-HK" dirty="0"/>
              <a:t>If interest have dropped, you may consider a shorter maturity</a:t>
            </a:r>
          </a:p>
          <a:p>
            <a:r>
              <a:rPr lang="en-GB" altLang="zh-HK" dirty="0"/>
              <a:t>If you believe rates are at a peak and you will not need the money for some time, obtain one with longer term</a:t>
            </a:r>
          </a:p>
          <a:p>
            <a:r>
              <a:rPr lang="en-GB" altLang="zh-HK" dirty="0"/>
              <a:t>Consider creating a time deposit/CD portfolio with different maturity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363837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Evaluating Savings Accounts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Selection of a saving plan is usually influenced by </a:t>
            </a:r>
          </a:p>
          <a:p>
            <a:pPr lvl="1"/>
            <a:r>
              <a:rPr lang="en-GB" altLang="zh-HK" dirty="0"/>
              <a:t>Rate of return</a:t>
            </a:r>
          </a:p>
          <a:p>
            <a:pPr lvl="1"/>
            <a:r>
              <a:rPr lang="en-GB" altLang="zh-HK" dirty="0"/>
              <a:t>Inflation </a:t>
            </a:r>
          </a:p>
          <a:p>
            <a:pPr lvl="1"/>
            <a:r>
              <a:rPr lang="en-GB" altLang="zh-HK" dirty="0"/>
              <a:t>Tax considerations </a:t>
            </a:r>
          </a:p>
          <a:p>
            <a:pPr lvl="1"/>
            <a:r>
              <a:rPr lang="en-GB" altLang="zh-HK" dirty="0"/>
              <a:t>Liquidity </a:t>
            </a:r>
          </a:p>
          <a:p>
            <a:pPr lvl="1"/>
            <a:r>
              <a:rPr lang="en-GB" altLang="zh-HK" dirty="0"/>
              <a:t>Safety</a:t>
            </a:r>
          </a:p>
          <a:p>
            <a:pPr lvl="1"/>
            <a:r>
              <a:rPr lang="en-GB" altLang="zh-HK" dirty="0"/>
              <a:t>Restrictions</a:t>
            </a:r>
          </a:p>
          <a:p>
            <a:pPr lvl="1"/>
            <a:r>
              <a:rPr lang="en-GB" altLang="zh-HK" dirty="0"/>
              <a:t>Fees</a:t>
            </a:r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90012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Rate of Return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HK" dirty="0"/>
              <a:t>Rate of return (or </a:t>
            </a:r>
            <a:r>
              <a:rPr lang="en-GB" altLang="zh-HK" b="1" dirty="0"/>
              <a:t>Yield</a:t>
            </a:r>
            <a:r>
              <a:rPr lang="en-GB" altLang="zh-HK" dirty="0"/>
              <a:t>) is the percentage of increase in the value of savings as a result of interest earned.</a:t>
            </a:r>
          </a:p>
          <a:p>
            <a:pPr lvl="1"/>
            <a:r>
              <a:rPr lang="en-GB" altLang="zh-HK" dirty="0"/>
              <a:t>A $100 savings account that earned $5 after a year would have a rate of return of 5%</a:t>
            </a:r>
          </a:p>
          <a:p>
            <a:r>
              <a:rPr lang="en-GB" altLang="zh-HK" dirty="0"/>
              <a:t>It is determined by dividing the interest earned by the amount in the savings account</a:t>
            </a:r>
          </a:p>
          <a:p>
            <a:r>
              <a:rPr lang="en-GB" altLang="zh-HK" dirty="0"/>
              <a:t>The yield on your savings usually will be greater than the stated interest rate</a:t>
            </a:r>
          </a:p>
          <a:p>
            <a:pPr lvl="1"/>
            <a:r>
              <a:rPr lang="en-GB" altLang="zh-HK" dirty="0"/>
              <a:t>Compound interest</a:t>
            </a:r>
          </a:p>
          <a:p>
            <a:pPr lvl="1"/>
            <a:r>
              <a:rPr lang="en-GB" altLang="zh-HK" dirty="0"/>
              <a:t>The more frequent the compounding, the higher your rate of return will be</a:t>
            </a:r>
          </a:p>
          <a:p>
            <a:pPr lvl="1"/>
            <a:r>
              <a:rPr lang="en-GB" altLang="zh-HK" dirty="0"/>
              <a:t>A saving account which gives interest daily has a higher yield</a:t>
            </a:r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81864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Rate of Return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b="1" dirty="0"/>
              <a:t>Compound interest </a:t>
            </a:r>
            <a:r>
              <a:rPr lang="en-US" altLang="zh-HK" dirty="0"/>
              <a:t>is interest paid on both the original deposit and also any accumulated </a:t>
            </a:r>
          </a:p>
          <a:p>
            <a:endParaRPr lang="en-US" altLang="zh-HK" dirty="0"/>
          </a:p>
          <a:p>
            <a:endParaRPr lang="en-US" altLang="zh-HK" dirty="0"/>
          </a:p>
          <a:p>
            <a:pPr marL="0" indent="0">
              <a:buNone/>
            </a:pPr>
            <a:r>
              <a:rPr lang="en-GB" altLang="zh-HK" i="1" dirty="0"/>
              <a:t>A</a:t>
            </a:r>
            <a:r>
              <a:rPr lang="en-GB" altLang="zh-HK" dirty="0"/>
              <a:t> = Amounts; P = Principle; </a:t>
            </a:r>
            <a:r>
              <a:rPr lang="en-GB" altLang="zh-HK" i="1" dirty="0" err="1"/>
              <a:t>i</a:t>
            </a:r>
            <a:r>
              <a:rPr lang="en-GB" altLang="zh-HK" dirty="0"/>
              <a:t> = interest rate; </a:t>
            </a:r>
            <a:r>
              <a:rPr lang="en-GB" altLang="zh-HK" i="1" dirty="0"/>
              <a:t>n</a:t>
            </a:r>
            <a:r>
              <a:rPr lang="en-GB" altLang="zh-HK" dirty="0"/>
              <a:t> = compound periods</a:t>
            </a:r>
          </a:p>
          <a:p>
            <a:r>
              <a:rPr lang="en-US" altLang="zh-HK" dirty="0"/>
              <a:t>Normally </a:t>
            </a:r>
            <a:r>
              <a:rPr lang="en-US" altLang="zh-HK" i="1" dirty="0"/>
              <a:t>annual</a:t>
            </a:r>
            <a:r>
              <a:rPr lang="en-US" altLang="zh-HK" dirty="0"/>
              <a:t> interest rate is stated</a:t>
            </a:r>
          </a:p>
          <a:p>
            <a:r>
              <a:rPr lang="en-US" altLang="zh-HK" dirty="0"/>
              <a:t>If interest is not paid annually, the compound period has to be adjusted accordingly</a:t>
            </a:r>
          </a:p>
          <a:p>
            <a:pPr lvl="1"/>
            <a:endParaRPr lang="en-US" altLang="zh-HK" dirty="0"/>
          </a:p>
        </p:txBody>
      </p:sp>
      <p:grpSp>
        <p:nvGrpSpPr>
          <p:cNvPr id="4" name="群組 5"/>
          <p:cNvGrpSpPr/>
          <p:nvPr/>
        </p:nvGrpSpPr>
        <p:grpSpPr>
          <a:xfrm>
            <a:off x="4570412" y="2895600"/>
            <a:ext cx="2895600" cy="898468"/>
            <a:chOff x="4875212" y="4572000"/>
            <a:chExt cx="2895600" cy="898468"/>
          </a:xfrm>
        </p:grpSpPr>
        <p:sp>
          <p:nvSpPr>
            <p:cNvPr id="5" name="矩形 3"/>
            <p:cNvSpPr/>
            <p:nvPr/>
          </p:nvSpPr>
          <p:spPr>
            <a:xfrm>
              <a:off x="4875212" y="4572000"/>
              <a:ext cx="2895600" cy="762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字方塊 4"/>
                <p:cNvSpPr txBox="1"/>
                <p:nvPr/>
              </p:nvSpPr>
              <p:spPr>
                <a:xfrm>
                  <a:off x="4951412" y="4740332"/>
                  <a:ext cx="2743200" cy="7301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HK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altLang="zh-HK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altLang="zh-HK" sz="240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GB" altLang="zh-HK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altLang="zh-HK" sz="2400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GB" altLang="zh-HK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en-GB" altLang="zh-HK" sz="2400" i="1" baseline="30000"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zh-HK" altLang="en-US" sz="2400" baseline="30000" dirty="0"/>
                </a:p>
                <a:p>
                  <a:endParaRPr lang="zh-HK" altLang="en-US" dirty="0"/>
                </a:p>
              </p:txBody>
            </p:sp>
          </mc:Choice>
          <mc:Fallback xmlns="">
            <p:sp>
              <p:nvSpPr>
                <p:cNvPr id="6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412" y="4740332"/>
                  <a:ext cx="2743200" cy="730136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220377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Rate of Return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$1000 is deposited into a savings account offering interest rate of 12% p.a. for a year.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6363503"/>
              </p:ext>
            </p:extLst>
          </p:nvPr>
        </p:nvGraphicFramePr>
        <p:xfrm>
          <a:off x="1522413" y="2971800"/>
          <a:ext cx="10134600" cy="34095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86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77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092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Interest pay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>
                          <a:effectLst/>
                        </a:rPr>
                        <a:t>Compound Period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>
                          <a:effectLst/>
                        </a:rPr>
                        <a:t>Corresponding Interest Rate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Amount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Yield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92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Annually 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946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Half-yearly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92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Monthly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692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Weekly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927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Daily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806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Rate of Return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HK" b="1" dirty="0"/>
              <a:t>Annual Equivalent Rate </a:t>
            </a:r>
            <a:r>
              <a:rPr lang="en-US" altLang="zh-HK" dirty="0"/>
              <a:t>(</a:t>
            </a:r>
            <a:r>
              <a:rPr lang="en-US" altLang="zh-HK" b="1" dirty="0"/>
              <a:t>AER</a:t>
            </a:r>
            <a:r>
              <a:rPr lang="en-US" altLang="zh-HK" dirty="0"/>
              <a:t>), or </a:t>
            </a:r>
            <a:r>
              <a:rPr lang="en-US" altLang="zh-HK" b="1" dirty="0"/>
              <a:t>Annual Percentage Yield </a:t>
            </a:r>
            <a:r>
              <a:rPr lang="en-US" altLang="zh-HK" dirty="0"/>
              <a:t>(</a:t>
            </a:r>
            <a:r>
              <a:rPr lang="en-US" altLang="zh-HK" b="1" dirty="0"/>
              <a:t>APY</a:t>
            </a:r>
            <a:r>
              <a:rPr lang="en-US" altLang="zh-HK" dirty="0"/>
              <a:t>), is an interest rate that reflects what the interest rate would be if the interest was paid and compounded every year</a:t>
            </a:r>
          </a:p>
          <a:p>
            <a:r>
              <a:rPr lang="en-US" altLang="zh-HK" dirty="0"/>
              <a:t>The AER is based on the assumption that interest is accumulated in the account and is not withdrawn</a:t>
            </a:r>
          </a:p>
          <a:p>
            <a:endParaRPr lang="en-GB" altLang="zh-HK" dirty="0"/>
          </a:p>
          <a:p>
            <a:endParaRPr lang="en-GB" altLang="zh-HK" dirty="0"/>
          </a:p>
          <a:p>
            <a:r>
              <a:rPr lang="en-US" altLang="zh-HK" dirty="0"/>
              <a:t>The AER could be used to determine which banks offer better rates and which banks may be attractive investments</a:t>
            </a:r>
            <a:br>
              <a:rPr lang="en-US" altLang="zh-HK" dirty="0"/>
            </a:br>
            <a:endParaRPr lang="en-US" dirty="0"/>
          </a:p>
        </p:txBody>
      </p:sp>
      <p:grpSp>
        <p:nvGrpSpPr>
          <p:cNvPr id="4" name="群組 5"/>
          <p:cNvGrpSpPr/>
          <p:nvPr/>
        </p:nvGrpSpPr>
        <p:grpSpPr>
          <a:xfrm>
            <a:off x="4570412" y="3864239"/>
            <a:ext cx="3200400" cy="1545961"/>
            <a:chOff x="4875212" y="4572000"/>
            <a:chExt cx="2895600" cy="1783801"/>
          </a:xfrm>
        </p:grpSpPr>
        <p:sp>
          <p:nvSpPr>
            <p:cNvPr id="5" name="矩形 3"/>
            <p:cNvSpPr/>
            <p:nvPr/>
          </p:nvSpPr>
          <p:spPr>
            <a:xfrm>
              <a:off x="4875212" y="4572000"/>
              <a:ext cx="2895600" cy="1143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字方塊 4"/>
                <p:cNvSpPr txBox="1"/>
                <p:nvPr/>
              </p:nvSpPr>
              <p:spPr>
                <a:xfrm>
                  <a:off x="4951412" y="4659923"/>
                  <a:ext cx="2743200" cy="169587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HK" sz="2400" b="0" i="1" smtClean="0">
                            <a:latin typeface="Cambria Math" panose="02040503050406030204" pitchFamily="18" charset="0"/>
                          </a:rPr>
                          <m:t>𝐴𝐸𝑅</m:t>
                        </m:r>
                        <m:r>
                          <a:rPr lang="en-GB" altLang="zh-HK" sz="2400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GB" altLang="zh-HK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altLang="zh-HK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altLang="zh-HK" sz="2400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f>
                                  <m:fPr>
                                    <m:ctrlPr>
                                      <a:rPr lang="en-GB" altLang="zh-HK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zh-HK" sz="2400" i="1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num>
                                  <m:den>
                                    <m:r>
                                      <a:rPr lang="en-US" altLang="zh-HK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zh-HK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altLang="zh-HK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oMath>
                    </m:oMathPara>
                  </a14:m>
                  <a:endParaRPr lang="zh-HK" altLang="en-US" sz="2400" baseline="30000" dirty="0"/>
                </a:p>
                <a:p>
                  <a:endParaRPr lang="zh-HK" altLang="en-US" dirty="0"/>
                </a:p>
              </p:txBody>
            </p:sp>
          </mc:Choice>
          <mc:Fallback xmlns="">
            <p:sp>
              <p:nvSpPr>
                <p:cNvPr id="6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412" y="4659923"/>
                  <a:ext cx="2743200" cy="1695878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8687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Rate of Return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413" y="1981200"/>
            <a:ext cx="9829799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How long does it take to double your savings?</a:t>
            </a:r>
          </a:p>
          <a:p>
            <a:r>
              <a:rPr lang="en-US" altLang="zh-HK" dirty="0"/>
              <a:t>The </a:t>
            </a:r>
            <a:r>
              <a:rPr lang="en-US" altLang="zh-HK" b="1" dirty="0"/>
              <a:t>rule of 72 </a:t>
            </a:r>
            <a:r>
              <a:rPr lang="en-US" altLang="zh-HK" dirty="0"/>
              <a:t>is a shortcut to estimate the number of years required to double your money at a given </a:t>
            </a:r>
            <a:r>
              <a:rPr lang="en-US" altLang="zh-HK" i="1" dirty="0"/>
              <a:t>annual</a:t>
            </a:r>
            <a:r>
              <a:rPr lang="en-US" altLang="zh-HK" dirty="0"/>
              <a:t> rate of return.</a:t>
            </a:r>
          </a:p>
          <a:p>
            <a:endParaRPr lang="en-US" altLang="zh-HK" dirty="0"/>
          </a:p>
          <a:p>
            <a:endParaRPr lang="en-US" altLang="zh-HK" dirty="0"/>
          </a:p>
          <a:p>
            <a:r>
              <a:rPr lang="en-US" altLang="zh-HK" dirty="0"/>
              <a:t>The rule of 72 is reasonably accurate for interest rates between 6% and 10%.</a:t>
            </a:r>
          </a:p>
          <a:p>
            <a:r>
              <a:rPr lang="en-US" altLang="zh-HK" dirty="0"/>
              <a:t>When dealing with rates outside this range, the rule can be adjusted by adding or subtracting 1 from 72 for every 3 points the interest rate diverges from 8%. </a:t>
            </a:r>
          </a:p>
          <a:p>
            <a:pPr lvl="1"/>
            <a:r>
              <a:rPr lang="en-US" altLang="zh-HK" dirty="0"/>
              <a:t>For 11% annual compounding interest, the rule of 73 is more appropriate</a:t>
            </a:r>
          </a:p>
          <a:p>
            <a:pPr lvl="1"/>
            <a:r>
              <a:rPr lang="en-US" altLang="zh-HK" dirty="0"/>
              <a:t>For 14%, it would be the rule of 74; for 5%, the rule of 71.</a:t>
            </a:r>
            <a:br>
              <a:rPr lang="en-US" altLang="zh-HK" dirty="0"/>
            </a:br>
            <a:br>
              <a:rPr lang="en-US" altLang="zh-HK" dirty="0"/>
            </a:br>
            <a:endParaRPr lang="en-US" dirty="0"/>
          </a:p>
          <a:p>
            <a:endParaRPr lang="en-US" dirty="0"/>
          </a:p>
        </p:txBody>
      </p:sp>
      <p:grpSp>
        <p:nvGrpSpPr>
          <p:cNvPr id="6" name="群組 5"/>
          <p:cNvGrpSpPr/>
          <p:nvPr/>
        </p:nvGrpSpPr>
        <p:grpSpPr>
          <a:xfrm>
            <a:off x="1598612" y="3146749"/>
            <a:ext cx="9753600" cy="1219200"/>
            <a:chOff x="4875212" y="4572000"/>
            <a:chExt cx="2895600" cy="1489169"/>
          </a:xfrm>
        </p:grpSpPr>
        <p:sp>
          <p:nvSpPr>
            <p:cNvPr id="7" name="矩形 3"/>
            <p:cNvSpPr/>
            <p:nvPr/>
          </p:nvSpPr>
          <p:spPr>
            <a:xfrm>
              <a:off x="4875212" y="4572000"/>
              <a:ext cx="2895600" cy="1143000"/>
            </a:xfrm>
            <a:prstGeom prst="rect">
              <a:avLst/>
            </a:prstGeom>
            <a:solidFill>
              <a:srgbClr val="FFFF99"/>
            </a:solidFill>
            <a:ln>
              <a:solidFill>
                <a:srgbClr val="FFFF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文字方塊 4"/>
                <p:cNvSpPr txBox="1"/>
                <p:nvPr/>
              </p:nvSpPr>
              <p:spPr>
                <a:xfrm>
                  <a:off x="4951412" y="4659922"/>
                  <a:ext cx="2743200" cy="14012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HK" sz="2400" dirty="0"/>
                    <a:t>Years required to double investment 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lang="en-US" altLang="zh-HK" sz="24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HK" sz="2400" dirty="0"/>
                            <m:t>72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HK" sz="2400" dirty="0"/>
                            <m:t>compound</m:t>
                          </m:r>
                          <m:r>
                            <m:rPr>
                              <m:nor/>
                            </m:rPr>
                            <a:rPr lang="en-US" altLang="zh-HK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US" altLang="zh-HK" sz="2400" dirty="0"/>
                            <m:t>annual</m:t>
                          </m:r>
                          <m:r>
                            <m:rPr>
                              <m:nor/>
                            </m:rPr>
                            <a:rPr lang="en-US" altLang="zh-HK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US" altLang="zh-HK" sz="2400" dirty="0"/>
                            <m:t>interest</m:t>
                          </m:r>
                          <m:r>
                            <m:rPr>
                              <m:nor/>
                            </m:rPr>
                            <a:rPr lang="en-US" altLang="zh-HK" sz="2400" dirty="0"/>
                            <m:t> </m:t>
                          </m:r>
                          <m:r>
                            <m:rPr>
                              <m:nor/>
                            </m:rPr>
                            <a:rPr lang="en-US" altLang="zh-HK" sz="2400" dirty="0"/>
                            <m:t>rate</m:t>
                          </m:r>
                        </m:den>
                      </m:f>
                    </m:oMath>
                  </a14:m>
                  <a:endParaRPr lang="zh-HK" altLang="en-US" sz="2400" dirty="0"/>
                </a:p>
              </p:txBody>
            </p:sp>
          </mc:Choice>
          <mc:Fallback xmlns="">
            <p:sp>
              <p:nvSpPr>
                <p:cNvPr id="8" name="文字方塊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412" y="4659922"/>
                  <a:ext cx="2743200" cy="1401247"/>
                </a:xfrm>
                <a:prstGeom prst="rect">
                  <a:avLst/>
                </a:prstGeom>
                <a:blipFill>
                  <a:blip r:embed="rId2"/>
                  <a:stretch>
                    <a:fillRect l="-989"/>
                  </a:stretch>
                </a:blipFill>
              </p:spPr>
              <p:txBody>
                <a:bodyPr/>
                <a:lstStyle/>
                <a:p>
                  <a:r>
                    <a:rPr lang="zh-HK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0616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Rate of Return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zh-HK" dirty="0"/>
              <a:t>Comparing the AER for savings account and time deposit of HSBC</a:t>
            </a:r>
            <a:endParaRPr lang="zh-HK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915158"/>
              </p:ext>
            </p:extLst>
          </p:nvPr>
        </p:nvGraphicFramePr>
        <p:xfrm>
          <a:off x="227012" y="2527299"/>
          <a:ext cx="3581400" cy="3074670"/>
        </p:xfrm>
        <a:graphic>
          <a:graphicData uri="http://schemas.openxmlformats.org/drawingml/2006/table">
            <a:tbl>
              <a:tblPr/>
              <a:tblGrid>
                <a:gridCol w="1937657">
                  <a:extLst>
                    <a:ext uri="{9D8B030D-6E8A-4147-A177-3AD203B41FA5}">
                      <a16:colId xmlns:a16="http://schemas.microsoft.com/office/drawing/2014/main" val="3674737629"/>
                    </a:ext>
                  </a:extLst>
                </a:gridCol>
                <a:gridCol w="1643743">
                  <a:extLst>
                    <a:ext uri="{9D8B030D-6E8A-4147-A177-3AD203B41FA5}">
                      <a16:colId xmlns:a16="http://schemas.microsoft.com/office/drawing/2014/main" val="1526454701"/>
                    </a:ext>
                  </a:extLst>
                </a:gridCol>
              </a:tblGrid>
              <a:tr h="22697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Savings Account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975696"/>
                  </a:ext>
                </a:extLst>
              </a:tr>
              <a:tr h="226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Account Balance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Interest Rate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923771"/>
                  </a:ext>
                </a:extLst>
              </a:tr>
              <a:tr h="226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Less than HKD5,000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0.000%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9521852"/>
                  </a:ext>
                </a:extLst>
              </a:tr>
              <a:tr h="226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HKD5,000 to HKD9,999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0.001%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378005"/>
                  </a:ext>
                </a:extLst>
              </a:tr>
              <a:tr h="22961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HKD10,000 to HKD149,999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0.001%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894682"/>
                  </a:ext>
                </a:extLst>
              </a:tr>
              <a:tr h="1809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HKD150,000 or above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0.001%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5373972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841447"/>
              </p:ext>
            </p:extLst>
          </p:nvPr>
        </p:nvGraphicFramePr>
        <p:xfrm>
          <a:off x="3960812" y="2527299"/>
          <a:ext cx="7886700" cy="3406140"/>
        </p:xfrm>
        <a:graphic>
          <a:graphicData uri="http://schemas.openxmlformats.org/drawingml/2006/table">
            <a:tbl>
              <a:tblPr/>
              <a:tblGrid>
                <a:gridCol w="1780458">
                  <a:extLst>
                    <a:ext uri="{9D8B030D-6E8A-4147-A177-3AD203B41FA5}">
                      <a16:colId xmlns:a16="http://schemas.microsoft.com/office/drawing/2014/main" val="441977500"/>
                    </a:ext>
                  </a:extLst>
                </a:gridCol>
                <a:gridCol w="1383743">
                  <a:extLst>
                    <a:ext uri="{9D8B030D-6E8A-4147-A177-3AD203B41FA5}">
                      <a16:colId xmlns:a16="http://schemas.microsoft.com/office/drawing/2014/main" val="2357047168"/>
                    </a:ext>
                  </a:extLst>
                </a:gridCol>
                <a:gridCol w="1510692">
                  <a:extLst>
                    <a:ext uri="{9D8B030D-6E8A-4147-A177-3AD203B41FA5}">
                      <a16:colId xmlns:a16="http://schemas.microsoft.com/office/drawing/2014/main" val="2411452438"/>
                    </a:ext>
                  </a:extLst>
                </a:gridCol>
                <a:gridCol w="1510692">
                  <a:extLst>
                    <a:ext uri="{9D8B030D-6E8A-4147-A177-3AD203B41FA5}">
                      <a16:colId xmlns:a16="http://schemas.microsoft.com/office/drawing/2014/main" val="2650287426"/>
                    </a:ext>
                  </a:extLst>
                </a:gridCol>
                <a:gridCol w="1701115">
                  <a:extLst>
                    <a:ext uri="{9D8B030D-6E8A-4147-A177-3AD203B41FA5}">
                      <a16:colId xmlns:a16="http://schemas.microsoft.com/office/drawing/2014/main" val="1218939195"/>
                    </a:ext>
                  </a:extLst>
                </a:gridCol>
              </a:tblGrid>
              <a:tr h="26670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Time deposit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307714"/>
                  </a:ext>
                </a:extLst>
              </a:tr>
              <a:tr h="257175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Deposit Period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HKD10,000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HKD100,000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HKD500,000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HKD1,000,000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31954"/>
                  </a:ext>
                </a:extLst>
              </a:tr>
              <a:tr h="257175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to 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to 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to 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or above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21289"/>
                  </a:ext>
                </a:extLst>
              </a:tr>
              <a:tr h="257175">
                <a:tc vMerge="1">
                  <a:txBody>
                    <a:bodyPr/>
                    <a:lstStyle/>
                    <a:p>
                      <a:endParaRPr lang="zh-HK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 dirty="0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HKD99,999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HKD499,999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HKD999,999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HK" altLang="en-US" sz="1800" b="1" i="0" u="none" strike="noStrike">
                          <a:solidFill>
                            <a:srgbClr val="333333"/>
                          </a:solidFill>
                          <a:effectLst/>
                          <a:latin typeface="Univers-Next-W02-Bold"/>
                          <a:ea typeface="新細明體" panose="02020500000000000000" pitchFamily="18" charset="-120"/>
                        </a:rPr>
                        <a:t>　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75432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1 week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0.001%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0.001%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0.001%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0.001%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20528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2 weeks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0.001%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0.001%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0.001%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0.001%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203048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1 month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0.010%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0.010%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0.010%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0.010%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48385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2 months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0.010%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0.010%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0.010%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0.010%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1529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3 months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0.010%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0.010%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0.010%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0.010%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70425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6 months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0.050%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0.050%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0.050%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0.050%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01899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9 months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0.100%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0.100%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0.100%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0.150%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68239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12 months</a:t>
                      </a:r>
                    </a:p>
                  </a:txBody>
                  <a:tcPr marL="14287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0.150%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0.150%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0.150%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HK" sz="1800" b="0" i="0" u="none" strike="noStrike" dirty="0">
                          <a:solidFill>
                            <a:srgbClr val="333333"/>
                          </a:solidFill>
                          <a:effectLst/>
                          <a:latin typeface="UniversNextW02-Regular"/>
                          <a:ea typeface="新細明體" panose="02020500000000000000" pitchFamily="18" charset="-120"/>
                        </a:rPr>
                        <a:t>0.200%</a:t>
                      </a:r>
                    </a:p>
                  </a:txBody>
                  <a:tcPr marL="14287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0381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232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Inflation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The rate of return you earn on your savings should be compare with the inflation rate</a:t>
            </a:r>
          </a:p>
          <a:p>
            <a:endParaRPr lang="en-GB" dirty="0"/>
          </a:p>
          <a:p>
            <a:r>
              <a:rPr lang="en-GB" dirty="0"/>
              <a:t>In general, as the inflation rate increases, the interest rates offered to savers also increase</a:t>
            </a:r>
          </a:p>
          <a:p>
            <a:r>
              <a:rPr lang="en-GB" dirty="0"/>
              <a:t>If </a:t>
            </a:r>
            <a:r>
              <a:rPr lang="en-GB" altLang="zh-HK" dirty="0"/>
              <a:t>Inflation rate &lt; Nominal interest rate, you earn real return from your savings</a:t>
            </a:r>
          </a:p>
          <a:p>
            <a:r>
              <a:rPr lang="en-GB" altLang="zh-HK" dirty="0"/>
              <a:t>If Inflation rate &gt; Nominal interest rate, your real return from savings will be negative</a:t>
            </a:r>
          </a:p>
          <a:p>
            <a:endParaRPr lang="en-GB" dirty="0"/>
          </a:p>
          <a:p>
            <a:endParaRPr lang="en-US" dirty="0"/>
          </a:p>
        </p:txBody>
      </p:sp>
      <p:sp>
        <p:nvSpPr>
          <p:cNvPr id="4" name="文字方塊 4"/>
          <p:cNvSpPr txBox="1"/>
          <p:nvPr/>
        </p:nvSpPr>
        <p:spPr>
          <a:xfrm>
            <a:off x="2817812" y="2819400"/>
            <a:ext cx="6993327" cy="461665"/>
          </a:xfrm>
          <a:prstGeom prst="rect">
            <a:avLst/>
          </a:prstGeom>
          <a:solidFill>
            <a:srgbClr val="FFFF99"/>
          </a:solidFill>
        </p:spPr>
        <p:txBody>
          <a:bodyPr wrap="square" rtlCol="0" anchor="t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GB" altLang="zh-HK" sz="2400" dirty="0"/>
              <a:t>Real Interest %= Nominal Interest % – Inflation%</a:t>
            </a:r>
          </a:p>
        </p:txBody>
      </p:sp>
    </p:spTree>
    <p:extLst>
      <p:ext uri="{BB962C8B-B14F-4D97-AF65-F5344CB8AC3E}">
        <p14:creationId xmlns:p14="http://schemas.microsoft.com/office/powerpoint/2010/main" val="157590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Inflation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HK" altLang="en-US" dirty="0"/>
          </a:p>
        </p:txBody>
      </p:sp>
      <p:graphicFrame>
        <p:nvGraphicFramePr>
          <p:cNvPr id="5" name="圖表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98121"/>
              </p:ext>
            </p:extLst>
          </p:nvPr>
        </p:nvGraphicFramePr>
        <p:xfrm>
          <a:off x="3046412" y="1981200"/>
          <a:ext cx="67056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613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Tax Considerations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some countries, government collect taxes on interest</a:t>
            </a:r>
          </a:p>
          <a:p>
            <a:pPr lvl="1"/>
            <a:r>
              <a:rPr lang="en-US" altLang="zh-HK" dirty="0"/>
              <a:t>Interest earning is part of your income</a:t>
            </a:r>
          </a:p>
          <a:p>
            <a:r>
              <a:rPr lang="en-US" altLang="zh-HK" dirty="0"/>
              <a:t>Banks will act for the government as collectors</a:t>
            </a:r>
            <a:endParaRPr lang="en-US" dirty="0"/>
          </a:p>
          <a:p>
            <a:r>
              <a:rPr lang="en-US" dirty="0"/>
              <a:t>Tax will be deducted from the </a:t>
            </a:r>
            <a:r>
              <a:rPr lang="en-US" b="1" dirty="0"/>
              <a:t>gross interest</a:t>
            </a:r>
            <a:r>
              <a:rPr lang="en-US" dirty="0"/>
              <a:t> paid to savers</a:t>
            </a:r>
          </a:p>
          <a:p>
            <a:r>
              <a:rPr lang="en-US" dirty="0"/>
              <a:t>Taxpayers will receive the </a:t>
            </a:r>
            <a:r>
              <a:rPr lang="en-US" b="1" dirty="0"/>
              <a:t>net interest</a:t>
            </a:r>
          </a:p>
          <a:p>
            <a:r>
              <a:rPr lang="en-US" dirty="0"/>
              <a:t>This reduces the return generated from savings </a:t>
            </a:r>
          </a:p>
          <a:p>
            <a:r>
              <a:rPr lang="en-US" dirty="0"/>
              <a:t>Consider the </a:t>
            </a:r>
            <a:r>
              <a:rPr lang="en-US" i="1" dirty="0"/>
              <a:t>after-tax return</a:t>
            </a:r>
            <a:r>
              <a:rPr lang="en-US" dirty="0"/>
              <a:t> when comparing accounts</a:t>
            </a:r>
          </a:p>
          <a:p>
            <a:r>
              <a:rPr lang="en-GB" dirty="0"/>
              <a:t>No tax on interest in HK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77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Tax Considerations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have the right of abode in both HK and UK.</a:t>
            </a:r>
          </a:p>
          <a:p>
            <a:r>
              <a:rPr lang="en-US" dirty="0"/>
              <a:t>You have £5000 and are considering to put into a savings account. There are two options available to you. </a:t>
            </a:r>
          </a:p>
          <a:p>
            <a:pPr lvl="1"/>
            <a:r>
              <a:rPr lang="en-US" dirty="0"/>
              <a:t>Put it into a foreign currency account of HSBC in HK which offers a rate at 2.75%</a:t>
            </a:r>
          </a:p>
          <a:p>
            <a:pPr lvl="1"/>
            <a:r>
              <a:rPr lang="en-US" dirty="0"/>
              <a:t>Put it into a savings account with HSBC in UK which offers a rate of 3%</a:t>
            </a:r>
          </a:p>
          <a:p>
            <a:r>
              <a:rPr lang="en-US" dirty="0"/>
              <a:t>Given that a interest tax of 20% in UK, which option is better to you?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7224213"/>
              </p:ext>
            </p:extLst>
          </p:nvPr>
        </p:nvGraphicFramePr>
        <p:xfrm>
          <a:off x="2513012" y="4953000"/>
          <a:ext cx="7237411" cy="8515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8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4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5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Account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Gross Interest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Net Interest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HK@2.75%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£5000 x2.75%=£137.5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£137.5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UK@3%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£5000x3%=£150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£150 -(£150x20%)=£120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960812" y="5257800"/>
            <a:ext cx="2286000" cy="228600"/>
          </a:xfrm>
          <a:prstGeom prst="rect">
            <a:avLst/>
          </a:prstGeom>
          <a:solidFill>
            <a:srgbClr val="FDF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960812" y="5530214"/>
            <a:ext cx="2286000" cy="228600"/>
          </a:xfrm>
          <a:prstGeom prst="rect">
            <a:avLst/>
          </a:prstGeom>
          <a:solidFill>
            <a:srgbClr val="FDF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27812" y="5300473"/>
            <a:ext cx="2590800" cy="228600"/>
          </a:xfrm>
          <a:prstGeom prst="rect">
            <a:avLst/>
          </a:prstGeom>
          <a:solidFill>
            <a:srgbClr val="FDF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627812" y="5572887"/>
            <a:ext cx="2590800" cy="228600"/>
          </a:xfrm>
          <a:prstGeom prst="rect">
            <a:avLst/>
          </a:prstGeom>
          <a:solidFill>
            <a:srgbClr val="FDF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3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Liquidity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Liquidity</a:t>
            </a:r>
            <a:r>
              <a:rPr lang="en-GB" dirty="0"/>
              <a:t> allows you to withdraw your money on short notice without a loss of value of fees</a:t>
            </a:r>
          </a:p>
          <a:p>
            <a:r>
              <a:rPr lang="en-GB" dirty="0"/>
              <a:t>In general, high interest rate compensates low liquidity </a:t>
            </a:r>
          </a:p>
          <a:p>
            <a:r>
              <a:rPr lang="en-GB" dirty="0"/>
              <a:t>Some savings plan impose penalties for early withdrawal or have other restrictions</a:t>
            </a:r>
          </a:p>
          <a:p>
            <a:pPr lvl="1"/>
            <a:r>
              <a:rPr lang="en-GB" dirty="0"/>
              <a:t>Loss of interest or lower earnings rate</a:t>
            </a:r>
          </a:p>
          <a:p>
            <a:r>
              <a:rPr lang="en-GB" dirty="0"/>
              <a:t>Consider the degree of liquidity you desire in relation to your savings goals.</a:t>
            </a:r>
          </a:p>
          <a:p>
            <a:pPr lvl="1"/>
            <a:r>
              <a:rPr lang="en-GB" dirty="0"/>
              <a:t>To achieve long term financial goas, you may decide trade off liquidity for a higher return.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09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Safety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altLang="zh-HK" dirty="0"/>
              <a:t>Saving in bank is deemed to be one of the safest options</a:t>
            </a:r>
          </a:p>
          <a:p>
            <a:r>
              <a:rPr lang="en-GB" altLang="zh-HK" dirty="0"/>
              <a:t>There is still possibility for you to lose your capital when banks fail</a:t>
            </a:r>
          </a:p>
          <a:p>
            <a:r>
              <a:rPr lang="en-GB" altLang="zh-HK" b="1" dirty="0"/>
              <a:t>Bank run </a:t>
            </a:r>
            <a:r>
              <a:rPr lang="en-GB" altLang="zh-HK" dirty="0"/>
              <a:t>occurs when a bank fails to meet a massive withdrawal and become insolvent </a:t>
            </a:r>
          </a:p>
          <a:p>
            <a:pPr lvl="1"/>
            <a:r>
              <a:rPr lang="en-GB" altLang="zh-HK" b="1" dirty="0"/>
              <a:t>Maturity mismatch</a:t>
            </a:r>
          </a:p>
          <a:p>
            <a:r>
              <a:rPr lang="en-US" altLang="zh-HK" dirty="0"/>
              <a:t>When people holds the </a:t>
            </a:r>
            <a:r>
              <a:rPr lang="en-US" altLang="zh-HK" i="1" dirty="0"/>
              <a:t>belief </a:t>
            </a:r>
            <a:r>
              <a:rPr lang="en-US" altLang="zh-HK" dirty="0"/>
              <a:t>that a bank is at risk for insolvency, the risk arises no matter it is </a:t>
            </a:r>
            <a:r>
              <a:rPr lang="en-US" altLang="zh-HK" i="1" dirty="0"/>
              <a:t>real</a:t>
            </a:r>
            <a:r>
              <a:rPr lang="en-US" altLang="zh-HK" dirty="0"/>
              <a:t> or </a:t>
            </a:r>
            <a:r>
              <a:rPr lang="en-US" altLang="zh-HK" i="1" dirty="0"/>
              <a:t>perceived</a:t>
            </a:r>
          </a:p>
          <a:p>
            <a:pPr lvl="1"/>
            <a:r>
              <a:rPr lang="en-US" altLang="zh-HK" dirty="0"/>
              <a:t>The spread of </a:t>
            </a:r>
            <a:r>
              <a:rPr lang="en-US" altLang="zh-HK" i="1" dirty="0" err="1"/>
              <a:t>rumours</a:t>
            </a:r>
            <a:r>
              <a:rPr lang="en-GB" altLang="zh-HK" sz="2200" i="1" dirty="0"/>
              <a:t> </a:t>
            </a:r>
            <a:r>
              <a:rPr lang="en-GB" altLang="zh-HK" sz="2200" dirty="0"/>
              <a:t>can cause bank runs</a:t>
            </a:r>
          </a:p>
          <a:p>
            <a:r>
              <a:rPr lang="en-GB" altLang="zh-HK" dirty="0"/>
              <a:t>Failing of a bank can lead to a contagion effect</a:t>
            </a:r>
          </a:p>
          <a:p>
            <a:pPr lvl="1"/>
            <a:r>
              <a:rPr lang="en-GB" altLang="zh-HK" b="1" dirty="0"/>
              <a:t>Banking panic</a:t>
            </a:r>
          </a:p>
          <a:p>
            <a:pPr lvl="1"/>
            <a:endParaRPr lang="en-GB" altLang="zh-H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92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Safety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altLang="zh-HK" dirty="0"/>
              <a:t>To reduce the risk of having a bank run due to the spread of rumours, the HK government launched the </a:t>
            </a:r>
            <a:r>
              <a:rPr lang="en-GB" altLang="zh-HK" b="1" dirty="0">
                <a:hlinkClick r:id="rId2"/>
              </a:rPr>
              <a:t>Deposit Protection Scheme </a:t>
            </a:r>
            <a:r>
              <a:rPr lang="en-GB" altLang="zh-HK" dirty="0"/>
              <a:t>(</a:t>
            </a:r>
            <a:r>
              <a:rPr lang="en-GB" altLang="zh-HK" b="1" dirty="0"/>
              <a:t>DPS</a:t>
            </a:r>
            <a:r>
              <a:rPr lang="en-GB" altLang="zh-HK" dirty="0"/>
              <a:t>)</a:t>
            </a:r>
            <a:r>
              <a:rPr lang="en-US" altLang="zh-HK" dirty="0"/>
              <a:t> in 2006.</a:t>
            </a:r>
          </a:p>
          <a:p>
            <a:r>
              <a:rPr lang="en-US" altLang="zh-HK" dirty="0"/>
              <a:t>DPS protects eligible deposits held with banks in Hong Kong which are members of the Scheme. </a:t>
            </a:r>
          </a:p>
          <a:p>
            <a:r>
              <a:rPr lang="en-US" altLang="zh-HK" dirty="0"/>
              <a:t>It will pay you compensation up to a limit of HK$500,000 if the bank with which you hold your eligible deposits fails.</a:t>
            </a:r>
          </a:p>
          <a:p>
            <a:r>
              <a:rPr lang="en-US" altLang="zh-HK" dirty="0"/>
              <a:t>Your eligible deposits are protected regardless of the currency in which the deposits are denominated. </a:t>
            </a:r>
          </a:p>
          <a:p>
            <a:r>
              <a:rPr lang="en-US" altLang="zh-HK" dirty="0"/>
              <a:t>Eligible deposits include all types of ordinary deposits such as current accounts, savings accounts, secured deposits and time deposits with a maturity not exceeding five years. </a:t>
            </a:r>
            <a:endParaRPr lang="en-GB" altLang="zh-HK" dirty="0"/>
          </a:p>
          <a:p>
            <a:endParaRPr lang="zh-HK" altLang="en-US" dirty="0"/>
          </a:p>
        </p:txBody>
      </p:sp>
      <p:pic>
        <p:nvPicPr>
          <p:cNvPr id="4" name="Picture 2" descr="Membership Sign of HKDPB scheme memb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012" y="206464"/>
            <a:ext cx="2990851" cy="139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717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Safety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HK" dirty="0"/>
              <a:t>The following types of financial products are not protected by the DPS</a:t>
            </a:r>
            <a:endParaRPr lang="zh-HK" altLang="en-US" dirty="0"/>
          </a:p>
          <a:p>
            <a:pPr lvl="1"/>
            <a:r>
              <a:rPr lang="en-US" altLang="zh-HK" sz="2400" dirty="0"/>
              <a:t>structured deposits</a:t>
            </a:r>
          </a:p>
          <a:p>
            <a:pPr lvl="1"/>
            <a:r>
              <a:rPr lang="en-US" altLang="zh-HK" sz="2400" dirty="0"/>
              <a:t>term deposits with a maturity exceeding 5 years</a:t>
            </a:r>
          </a:p>
          <a:p>
            <a:pPr lvl="1"/>
            <a:r>
              <a:rPr lang="en-US" altLang="zh-HK" sz="2400" dirty="0"/>
              <a:t>deposits the repayment of which are secured on the assets of the Scheme member</a:t>
            </a:r>
          </a:p>
          <a:p>
            <a:pPr lvl="1"/>
            <a:r>
              <a:rPr lang="en-US" altLang="zh-HK" sz="2400" dirty="0"/>
              <a:t>bearer instruments</a:t>
            </a:r>
          </a:p>
          <a:p>
            <a:pPr lvl="1"/>
            <a:r>
              <a:rPr lang="en-US" altLang="zh-HK" sz="2400" dirty="0"/>
              <a:t>off-shore deposits</a:t>
            </a:r>
          </a:p>
          <a:p>
            <a:pPr lvl="1"/>
            <a:r>
              <a:rPr lang="en-US" altLang="zh-HK" sz="2400" dirty="0"/>
              <a:t>deposits held for the account of the Exchange Fund</a:t>
            </a:r>
          </a:p>
          <a:p>
            <a:pPr lvl="1"/>
            <a:r>
              <a:rPr lang="en-US" altLang="zh-HK" sz="2400" dirty="0"/>
              <a:t>deposits held by an excluded person</a:t>
            </a:r>
          </a:p>
          <a:p>
            <a:pPr lvl="1"/>
            <a:r>
              <a:rPr lang="en-US" altLang="zh-HK" sz="2400" dirty="0"/>
              <a:t>financial products other than deposits</a:t>
            </a:r>
          </a:p>
          <a:p>
            <a:r>
              <a:rPr lang="en-US" altLang="zh-HK" sz="2600" dirty="0"/>
              <a:t>http://www.dps.org.hk/en/coverage.html</a:t>
            </a:r>
          </a:p>
          <a:p>
            <a:pPr lvl="1"/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06315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HK" dirty="0"/>
              <a:t>Restrictions and Fees </a:t>
            </a:r>
            <a:endParaRPr lang="zh-HK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altLang="zh-HK" dirty="0"/>
              <a:t>Some banks imposed restrictions and fees on saving accounts</a:t>
            </a:r>
            <a:endParaRPr lang="en-US" altLang="zh-HK" dirty="0"/>
          </a:p>
          <a:p>
            <a:pPr lvl="1"/>
            <a:r>
              <a:rPr lang="en-GB" altLang="zh-HK" dirty="0"/>
              <a:t>Monthly fee</a:t>
            </a:r>
          </a:p>
          <a:p>
            <a:pPr lvl="1"/>
            <a:r>
              <a:rPr lang="en-GB" altLang="zh-HK" dirty="0"/>
              <a:t>Minimum balance requirement</a:t>
            </a:r>
            <a:endParaRPr lang="en-US" altLang="zh-HK" dirty="0"/>
          </a:p>
          <a:p>
            <a:pPr lvl="1"/>
            <a:r>
              <a:rPr lang="en-US" altLang="zh-HK" dirty="0"/>
              <a:t>ATM Savings Account Counter Service Fee</a:t>
            </a:r>
          </a:p>
          <a:p>
            <a:pPr lvl="1"/>
            <a:r>
              <a:rPr lang="en-GB" altLang="zh-HK" dirty="0"/>
              <a:t>Inactive Account Service Charges </a:t>
            </a:r>
          </a:p>
        </p:txBody>
      </p:sp>
    </p:spTree>
    <p:extLst>
      <p:ext uri="{BB962C8B-B14F-4D97-AF65-F5344CB8AC3E}">
        <p14:creationId xmlns:p14="http://schemas.microsoft.com/office/powerpoint/2010/main" val="63533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HK" altLang="en-US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3859258"/>
              </p:ext>
            </p:extLst>
          </p:nvPr>
        </p:nvGraphicFramePr>
        <p:xfrm>
          <a:off x="1827212" y="762000"/>
          <a:ext cx="8991600" cy="5168265"/>
        </p:xfrm>
        <a:graphic>
          <a:graphicData uri="http://schemas.openxmlformats.org/drawingml/2006/table">
            <a:tbl>
              <a:tblPr/>
              <a:tblGrid>
                <a:gridCol w="1599623">
                  <a:extLst>
                    <a:ext uri="{9D8B030D-6E8A-4147-A177-3AD203B41FA5}">
                      <a16:colId xmlns:a16="http://schemas.microsoft.com/office/drawing/2014/main" val="4165815390"/>
                    </a:ext>
                  </a:extLst>
                </a:gridCol>
                <a:gridCol w="1942399">
                  <a:extLst>
                    <a:ext uri="{9D8B030D-6E8A-4147-A177-3AD203B41FA5}">
                      <a16:colId xmlns:a16="http://schemas.microsoft.com/office/drawing/2014/main" val="278725033"/>
                    </a:ext>
                  </a:extLst>
                </a:gridCol>
                <a:gridCol w="1334778">
                  <a:extLst>
                    <a:ext uri="{9D8B030D-6E8A-4147-A177-3AD203B41FA5}">
                      <a16:colId xmlns:a16="http://schemas.microsoft.com/office/drawing/2014/main" val="10688895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939415984"/>
                    </a:ext>
                  </a:extLst>
                </a:gridCol>
                <a:gridCol w="1168899">
                  <a:extLst>
                    <a:ext uri="{9D8B030D-6E8A-4147-A177-3AD203B41FA5}">
                      <a16:colId xmlns:a16="http://schemas.microsoft.com/office/drawing/2014/main" val="3260620304"/>
                    </a:ext>
                  </a:extLst>
                </a:gridCol>
                <a:gridCol w="1574301">
                  <a:extLst>
                    <a:ext uri="{9D8B030D-6E8A-4147-A177-3AD203B41FA5}">
                      <a16:colId xmlns:a16="http://schemas.microsoft.com/office/drawing/2014/main" val="4146961614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Service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Hang Seng Bank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HSBC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Bank of China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Citibank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Standard Chartered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146766"/>
                  </a:ext>
                </a:extLst>
              </a:tr>
              <a:tr h="164782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Monthly Fee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HKD Passbook / Statement Savings Account - HK$50 per month if average daily balance of account below HK$5,000; ATM Passbook / ATM Statement Savings Account - Not subject to Below Balance Service Fee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HK$50 (Accounts with monthly balance less than HK$5,000)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HK$60 (Combined average monthly balance in HKD current account(s) and savings account(s) below HK$5,000)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HK$60 (Accounts with monthly balance less than HK$10,000)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HK$100 (Accounts with monthly balance less than HK$10,000)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540555"/>
                  </a:ext>
                </a:extLst>
              </a:tr>
              <a:tr h="409575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Transfer / cash withdrawal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HK$20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HK$20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HK$20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8008989"/>
                  </a:ext>
                </a:extLst>
              </a:tr>
              <a:tr h="6381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HKD account transactions conducted through branches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Free (50 transactions or below); HK$30 per transaction (Above 50 transactions)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219747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Inactive Account Service Charges </a:t>
                      </a:r>
                      <a:endParaRPr lang="en-GB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chemeClr val="tx1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HK$100 - Inactive for two years and balance below HK$2000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211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338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OPEN" val="0"/>
</p:tagLst>
</file>

<file path=ppt/theme/theme1.xml><?xml version="1.0" encoding="utf-8"?>
<a:theme xmlns:a="http://schemas.openxmlformats.org/drawingml/2006/main" name="Currency Symbols 16x9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254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urrency Symbols">
      <a:dk1>
        <a:srgbClr val="303030"/>
      </a:dk1>
      <a:lt1>
        <a:sysClr val="window" lastClr="FFFFFF"/>
      </a:lt1>
      <a:dk2>
        <a:srgbClr val="000000"/>
      </a:dk2>
      <a:lt2>
        <a:srgbClr val="E8DEC9"/>
      </a:lt2>
      <a:accent1>
        <a:srgbClr val="F7C547"/>
      </a:accent1>
      <a:accent2>
        <a:srgbClr val="AB3C33"/>
      </a:accent2>
      <a:accent3>
        <a:srgbClr val="506084"/>
      </a:accent3>
      <a:accent4>
        <a:srgbClr val="599EA5"/>
      </a:accent4>
      <a:accent5>
        <a:srgbClr val="758F21"/>
      </a:accent5>
      <a:accent6>
        <a:srgbClr val="894A27"/>
      </a:accent6>
      <a:hlink>
        <a:srgbClr val="506084"/>
      </a:hlink>
      <a:folHlink>
        <a:srgbClr val="828282"/>
      </a:folHlink>
    </a:clrScheme>
    <a:fontScheme name="Currency Symbols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9CF527E-FFB0-4DB9-A7A4-39065878EDA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Currency symbols presentation (widescreen)</Template>
  <TotalTime>0</TotalTime>
  <Words>1961</Words>
  <Application>Microsoft Office PowerPoint</Application>
  <PresentationFormat>自訂</PresentationFormat>
  <Paragraphs>313</Paragraphs>
  <Slides>27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27</vt:i4>
      </vt:variant>
    </vt:vector>
  </HeadingPairs>
  <TitlesOfParts>
    <vt:vector size="35" baseType="lpstr">
      <vt:lpstr>Univers-Next-W02-Bold</vt:lpstr>
      <vt:lpstr>UniversNextW02-Regular</vt:lpstr>
      <vt:lpstr>新細明體</vt:lpstr>
      <vt:lpstr>Arial</vt:lpstr>
      <vt:lpstr>Calibri</vt:lpstr>
      <vt:lpstr>Cambria</vt:lpstr>
      <vt:lpstr>Cambria Math</vt:lpstr>
      <vt:lpstr>Currency Symbols 16x9</vt:lpstr>
      <vt:lpstr>GE1202 Managing Your Personal Finance</vt:lpstr>
      <vt:lpstr>Savings</vt:lpstr>
      <vt:lpstr>Types of Savings</vt:lpstr>
      <vt:lpstr>Saving Pattern </vt:lpstr>
      <vt:lpstr>Why Do People save?</vt:lpstr>
      <vt:lpstr>Reasons for saving</vt:lpstr>
      <vt:lpstr>Types of Savings Accounts</vt:lpstr>
      <vt:lpstr>Types of Savings Accounts</vt:lpstr>
      <vt:lpstr>Types of Savings Accounts</vt:lpstr>
      <vt:lpstr>Managing Time Deposits/CD</vt:lpstr>
      <vt:lpstr>Evaluating Savings Accounts</vt:lpstr>
      <vt:lpstr>Rate of Return</vt:lpstr>
      <vt:lpstr>Rate of Return</vt:lpstr>
      <vt:lpstr>Rate of Return</vt:lpstr>
      <vt:lpstr>Rate of Return</vt:lpstr>
      <vt:lpstr>Rate of Return</vt:lpstr>
      <vt:lpstr>Rate of Return</vt:lpstr>
      <vt:lpstr>Inflation</vt:lpstr>
      <vt:lpstr>Inflation</vt:lpstr>
      <vt:lpstr>Tax Considerations </vt:lpstr>
      <vt:lpstr>Tax Considerations </vt:lpstr>
      <vt:lpstr>Liquidity</vt:lpstr>
      <vt:lpstr>Safety</vt:lpstr>
      <vt:lpstr>Safety</vt:lpstr>
      <vt:lpstr>Safety</vt:lpstr>
      <vt:lpstr>Restrictions and Fees </vt:lpstr>
      <vt:lpstr>PowerPoint 簡報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2016-05-30T03:53:03Z</dcterms:created>
  <dcterms:modified xsi:type="dcterms:W3CDTF">2023-09-28T02:09:40Z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TC028952629991</vt:lpwstr>
  </property>
</Properties>
</file>