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06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1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88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04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97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08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25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81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20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04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775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83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29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70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6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555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334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25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36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00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4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78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05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62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31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5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079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3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8</a:t>
            </a:r>
          </a:p>
          <a:p>
            <a:r>
              <a:rPr lang="en-US" dirty="0" smtClean="0"/>
              <a:t>Simple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relationship between an independent variable X and a continuous dependent variable Y (as a straight line)</a:t>
            </a:r>
          </a:p>
          <a:p>
            <a:pPr lvl="1"/>
            <a:r>
              <a:rPr lang="en-US" dirty="0" smtClean="0"/>
              <a:t>Two scenarios: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Fixed-X: values of X are preselected by investigator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 smtClean="0"/>
              <a:t>Variable-X: random sample of (X, Y) values</a:t>
            </a:r>
          </a:p>
          <a:p>
            <a:r>
              <a:rPr lang="en-US" dirty="0" smtClean="0"/>
              <a:t>Draw inferences about this relationship</a:t>
            </a:r>
          </a:p>
          <a:p>
            <a:r>
              <a:rPr lang="en-US" dirty="0" smtClean="0"/>
              <a:t>Predict value of Y for a given value of 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38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of Y values at any given X: </a:t>
            </a:r>
            <a:r>
              <a:rPr lang="el-GR" dirty="0" smtClean="0"/>
              <a:t>α</a:t>
            </a:r>
            <a:r>
              <a:rPr lang="en-US" dirty="0" smtClean="0"/>
              <a:t> + </a:t>
            </a:r>
            <a:r>
              <a:rPr lang="el-GR" dirty="0" smtClean="0"/>
              <a:t>β</a:t>
            </a:r>
            <a:r>
              <a:rPr lang="en-US" dirty="0" smtClean="0"/>
              <a:t>X</a:t>
            </a:r>
          </a:p>
          <a:p>
            <a:r>
              <a:rPr lang="en-US" dirty="0" smtClean="0"/>
              <a:t>Variance of Y values at any X: </a:t>
            </a:r>
            <a:r>
              <a:rPr lang="az-Cyrl-AZ" dirty="0" smtClean="0"/>
              <a:t>σ</a:t>
            </a:r>
            <a:r>
              <a:rPr lang="en-US" baseline="30000" dirty="0" smtClean="0"/>
              <a:t>2 </a:t>
            </a:r>
            <a:r>
              <a:rPr lang="en-US" dirty="0" smtClean="0"/>
              <a:t>(same for all X)</a:t>
            </a:r>
          </a:p>
          <a:p>
            <a:r>
              <a:rPr lang="en-US" dirty="0" smtClean="0"/>
              <a:t>Y values are normally distributed at any given X (need for inference)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0905"/>
          <a:stretch/>
        </p:blipFill>
        <p:spPr>
          <a:xfrm>
            <a:off x="1331693" y="457200"/>
            <a:ext cx="6440707" cy="610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31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04" y="704941"/>
            <a:ext cx="6066256" cy="474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9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estimates of slope (B) and intercept (A) using least squares</a:t>
            </a:r>
          </a:p>
          <a:p>
            <a:r>
              <a:rPr lang="en-US" dirty="0" smtClean="0"/>
              <a:t>Residual mean square = estimate of variance (S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/>
              <a:t>Test of </a:t>
            </a:r>
            <a:r>
              <a:rPr lang="el-GR" dirty="0" smtClean="0"/>
              <a:t>β</a:t>
            </a:r>
            <a:r>
              <a:rPr lang="en-US" dirty="0" smtClean="0"/>
              <a:t> = </a:t>
            </a:r>
            <a:r>
              <a:rPr lang="el-GR" dirty="0" smtClean="0"/>
              <a:t>β</a:t>
            </a:r>
            <a:r>
              <a:rPr lang="en-US" baseline="-25000" dirty="0" smtClean="0"/>
              <a:t>0</a:t>
            </a:r>
          </a:p>
          <a:p>
            <a:pPr lvl="1"/>
            <a:r>
              <a:rPr lang="en-US" dirty="0" smtClean="0"/>
              <a:t>Usually test </a:t>
            </a:r>
            <a:r>
              <a:rPr lang="el-GR" dirty="0" smtClean="0"/>
              <a:t>β</a:t>
            </a:r>
            <a:r>
              <a:rPr lang="en-US" dirty="0" smtClean="0"/>
              <a:t> = 0 (X has no effect on Y)</a:t>
            </a:r>
          </a:p>
          <a:p>
            <a:pPr lvl="1"/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08966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and Prediction Intervals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Confidence interval (CI) for mean of Y</a:t>
            </a:r>
          </a:p>
          <a:p>
            <a:r>
              <a:rPr lang="en-US" dirty="0" smtClean="0"/>
              <a:t>Prediction interval (PI) for individual Y: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*PI is wider than CI*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8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Coefficient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Population covariance</a:t>
            </a:r>
          </a:p>
          <a:p>
            <a:pPr lvl="1"/>
            <a:r>
              <a:rPr lang="en-US" dirty="0" smtClean="0"/>
              <a:t>Positive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XY</a:t>
            </a:r>
            <a:r>
              <a:rPr lang="en-US" dirty="0" smtClean="0"/>
              <a:t> : X and Y increases or decreases together</a:t>
            </a:r>
            <a:endParaRPr lang="en-US" baseline="-25000" dirty="0" smtClean="0"/>
          </a:p>
          <a:p>
            <a:pPr lvl="1"/>
            <a:r>
              <a:rPr lang="en-US" dirty="0" smtClean="0"/>
              <a:t>Negative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XY</a:t>
            </a:r>
            <a:r>
              <a:rPr lang="en-US" dirty="0" smtClean="0"/>
              <a:t>: X and Y goes in opposite direction</a:t>
            </a:r>
            <a:endParaRPr lang="en-US" baseline="-25000" dirty="0" smtClean="0"/>
          </a:p>
          <a:p>
            <a:r>
              <a:rPr lang="en-US" dirty="0" smtClean="0"/>
              <a:t>The correlation coefficient (</a:t>
            </a:r>
            <a:r>
              <a:rPr lang="el-GR" dirty="0" smtClean="0"/>
              <a:t>ρ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Measures the strength of association between X and Y in the population</a:t>
            </a:r>
          </a:p>
          <a:p>
            <a:r>
              <a:rPr lang="en-US" dirty="0" smtClean="0"/>
              <a:t>We estimate it by (r) or (R)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88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32" y="228266"/>
            <a:ext cx="3512320" cy="589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2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of </a:t>
            </a:r>
            <a:r>
              <a:rPr lang="el-GR" dirty="0"/>
              <a:t>ρ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903" y="1600202"/>
                <a:ext cx="8229600" cy="4525963"/>
              </a:xfrm>
            </p:spPr>
            <p:txBody>
              <a:bodyPr/>
              <a:lstStyle/>
              <a:p>
                <a:r>
                  <a:rPr lang="az-Cyrl-AZ" dirty="0" smtClean="0"/>
                  <a:t>σ</a:t>
                </a:r>
                <a:r>
                  <a:rPr lang="en-US" baseline="30000" dirty="0" smtClean="0"/>
                  <a:t>2 </a:t>
                </a:r>
                <a:r>
                  <a:rPr lang="en-US" dirty="0" smtClean="0"/>
                  <a:t>= </a:t>
                </a:r>
                <a:r>
                  <a:rPr lang="en-US" dirty="0" err="1" smtClean="0"/>
                  <a:t>Var</a:t>
                </a:r>
                <a:r>
                  <a:rPr lang="en-US" dirty="0" smtClean="0"/>
                  <a:t>(Y|X) = Variance of Y for a specific X</a:t>
                </a:r>
              </a:p>
              <a:p>
                <a:r>
                  <a:rPr lang="az-Cyrl-AZ" dirty="0" smtClean="0"/>
                  <a:t>σ</a:t>
                </a:r>
                <a:r>
                  <a:rPr lang="en-US" baseline="-25000" dirty="0" smtClean="0"/>
                  <a:t>y</a:t>
                </a:r>
                <a:r>
                  <a:rPr lang="en-US" baseline="30000" dirty="0" smtClean="0"/>
                  <a:t>2 </a:t>
                </a:r>
                <a:r>
                  <a:rPr lang="en-US" dirty="0" smtClean="0"/>
                  <a:t>= </a:t>
                </a:r>
                <a:r>
                  <a:rPr lang="en-US" dirty="0" err="1" smtClean="0"/>
                  <a:t>Var</a:t>
                </a:r>
                <a:r>
                  <a:rPr lang="en-US" dirty="0" smtClean="0"/>
                  <a:t>(Y) = Variance of Y for all X’s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</a:t>
                </a:r>
                <a:r>
                  <a:rPr lang="az-Cyrl-AZ" dirty="0" smtClean="0"/>
                  <a:t>σ</a:t>
                </a:r>
                <a:r>
                  <a:rPr lang="en-US" baseline="30000" dirty="0" smtClean="0"/>
                  <a:t>2</a:t>
                </a:r>
                <a:r>
                  <a:rPr lang="en-US" dirty="0"/>
                  <a:t> </a:t>
                </a:r>
                <a:r>
                  <a:rPr lang="en-US" dirty="0" smtClean="0"/>
                  <a:t>= </a:t>
                </a:r>
                <a:r>
                  <a:rPr lang="az-Cyrl-AZ" dirty="0"/>
                  <a:t>σ</a:t>
                </a:r>
                <a:r>
                  <a:rPr lang="en-US" baseline="-25000" dirty="0"/>
                  <a:t>y</a:t>
                </a:r>
                <a:r>
                  <a:rPr lang="en-US" baseline="30000" dirty="0"/>
                  <a:t>2 </a:t>
                </a:r>
                <a:r>
                  <a:rPr lang="en-US" dirty="0" smtClean="0"/>
                  <a:t>(1-</a:t>
                </a:r>
                <a:r>
                  <a:rPr lang="el-GR" dirty="0" smtClean="0"/>
                  <a:t>ρ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</a:t>
                </a:r>
              </a:p>
              <a:p>
                <a:pPr marL="0" indent="0">
                  <a:buNone/>
                </a:pPr>
                <a:r>
                  <a:rPr lang="en-US" dirty="0" smtClean="0"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az-Cyrl-AZ" dirty="0"/>
                      <m:t>σ</m:t>
                    </m:r>
                  </m:oMath>
                </a14:m>
                <a:r>
                  <a:rPr lang="en-US" dirty="0" smtClean="0"/>
                  <a:t>=</a:t>
                </a:r>
                <a:r>
                  <a:rPr lang="az-Cyrl-AZ" dirty="0"/>
                  <a:t>σ</a:t>
                </a:r>
                <a:r>
                  <a:rPr lang="en-US" baseline="-25000" dirty="0" smtClean="0"/>
                  <a:t>y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dirty="0"/>
                          <m:t>1−</m:t>
                        </m:r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e>
                    </m:ra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ρ</m:t>
                    </m:r>
                    <m:r>
                      <m:rPr>
                        <m:nor/>
                      </m:rPr>
                      <a:rPr lang="en-US" baseline="30000" dirty="0"/>
                      <m:t>2</m:t>
                    </m:r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z-Cyrl-AZ" dirty="0"/>
                          <m:t>σ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y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  <m:r>
                          <m:rPr>
                            <m:nor/>
                          </m:rPr>
                          <a:rPr lang="en-US" b="0" i="0" dirty="0" smtClean="0"/>
                          <m:t>−</m:t>
                        </m:r>
                        <m:r>
                          <m:rPr>
                            <m:nor/>
                          </m:rPr>
                          <a:rPr lang="az-Cyrl-AZ" dirty="0"/>
                          <m:t>σ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az-Cyrl-AZ" dirty="0"/>
                          <m:t>σ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y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903" y="1600202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323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of </a:t>
            </a:r>
            <a:r>
              <a:rPr lang="el-GR" dirty="0"/>
              <a:t>ρ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ρ</m:t>
                    </m:r>
                    <m:r>
                      <m:rPr>
                        <m:nor/>
                      </m:rPr>
                      <a:rPr lang="en-US" baseline="30000" dirty="0"/>
                      <m:t>2</m:t>
                    </m:r>
                  </m:oMath>
                </a14:m>
                <a:r>
                  <a:rPr lang="en-US" dirty="0" smtClean="0"/>
                  <a:t> : reduction in variance of Y associated with knowledge of X / original variance of Y </a:t>
                </a:r>
              </a:p>
              <a:p>
                <a:r>
                  <a:rPr lang="en-US" dirty="0" smtClean="0"/>
                  <a:t>100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dirty="0"/>
                      <m:t>ρ</m:t>
                    </m:r>
                    <m:r>
                      <m:rPr>
                        <m:nor/>
                      </m:rPr>
                      <a:rPr lang="en-US" baseline="30000" dirty="0"/>
                      <m:t>2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: % of variance of Y “associated with X” or “explained by X”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*association </a:t>
                </a:r>
                <a:r>
                  <a:rPr lang="en-US" b="1" dirty="0" err="1" smtClean="0">
                    <a:solidFill>
                      <a:srgbClr val="FF0000"/>
                    </a:solidFill>
                  </a:rPr>
                  <a:t>v.s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. causation*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617" r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862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Interpretation of </a:t>
            </a:r>
            <a:r>
              <a:rPr lang="el-GR" dirty="0"/>
              <a:t>ρ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100 (1- </a:t>
                </a:r>
                <a:r>
                  <a:rPr lang="el-GR" dirty="0"/>
                  <a:t>ρ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 </a:t>
                </a:r>
                <a:r>
                  <a:rPr lang="en-US" baseline="30000" dirty="0" smtClean="0"/>
                  <a:t>½  </a:t>
                </a:r>
                <a:r>
                  <a:rPr lang="en-US" dirty="0" smtClean="0"/>
                  <a:t>: % of standard deviation NOT “explained” by X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az-Cyrl-AZ" dirty="0"/>
                  <a:t>σ</a:t>
                </a:r>
                <a:r>
                  <a:rPr lang="en-US" baseline="30000" dirty="0"/>
                  <a:t>2</a:t>
                </a:r>
                <a:r>
                  <a:rPr lang="en-US" dirty="0"/>
                  <a:t> = </a:t>
                </a:r>
                <a:r>
                  <a:rPr lang="az-Cyrl-AZ" dirty="0"/>
                  <a:t>σ</a:t>
                </a:r>
                <a:r>
                  <a:rPr lang="en-US" baseline="-25000" dirty="0"/>
                  <a:t>y</a:t>
                </a:r>
                <a:r>
                  <a:rPr lang="en-US" baseline="30000" dirty="0"/>
                  <a:t>2 </a:t>
                </a:r>
                <a:r>
                  <a:rPr lang="en-US" dirty="0"/>
                  <a:t>(1-</a:t>
                </a:r>
                <a:r>
                  <a:rPr lang="el-GR" dirty="0"/>
                  <a:t>ρ</a:t>
                </a:r>
                <a:r>
                  <a:rPr lang="en-US" baseline="30000" dirty="0"/>
                  <a:t>2</a:t>
                </a:r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az-Cyrl-AZ" dirty="0"/>
                      <m:t>σ</m:t>
                    </m:r>
                  </m:oMath>
                </a14:m>
                <a:r>
                  <a:rPr lang="en-US" dirty="0"/>
                  <a:t>=</a:t>
                </a:r>
                <a:r>
                  <a:rPr lang="az-Cyrl-AZ" dirty="0"/>
                  <a:t>σ</a:t>
                </a:r>
                <a:r>
                  <a:rPr lang="en-US" baseline="-25000" dirty="0"/>
                  <a:t>y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dirty="0"/>
                          <m:t>1−</m:t>
                        </m:r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e>
                    </m:rad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ym typeface="Wingdings" panose="05000000000000000000" pitchFamily="2" charset="2"/>
                  </a:rPr>
                  <a:t>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dirty="0" smtClean="0"/>
                      <m:t>100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z-Cyrl-AZ" dirty="0"/>
                          <m:t>σ</m:t>
                        </m:r>
                      </m:num>
                      <m:den>
                        <m:r>
                          <m:rPr>
                            <m:nor/>
                          </m:rPr>
                          <a:rPr lang="az-Cyrl-AZ" dirty="0"/>
                          <m:t>σ</m:t>
                        </m:r>
                        <m:r>
                          <m:rPr>
                            <m:nor/>
                          </m:rPr>
                          <a:rPr lang="en-US" baseline="-25000" dirty="0"/>
                          <m:t>y</m:t>
                        </m:r>
                      </m:den>
                    </m:f>
                  </m:oMath>
                </a14:m>
                <a:r>
                  <a:rPr lang="en-US" dirty="0" smtClean="0"/>
                  <a:t>=100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dirty="0"/>
                          <m:t>1−</m:t>
                        </m:r>
                        <m:r>
                          <m:rPr>
                            <m:nor/>
                          </m:rPr>
                          <a:rPr lang="el-GR" dirty="0"/>
                          <m:t>ρ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e>
                    </m:ra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baseline="30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5146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Interpretation of </a:t>
            </a:r>
            <a:r>
              <a:rPr lang="el-GR" dirty="0"/>
              <a:t>ρ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29404"/>
              </p:ext>
            </p:extLst>
          </p:nvPr>
        </p:nvGraphicFramePr>
        <p:xfrm>
          <a:off x="283552" y="2214684"/>
          <a:ext cx="8403250" cy="236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650">
                  <a:extLst>
                    <a:ext uri="{9D8B030D-6E8A-4147-A177-3AD203B41FA5}">
                      <a16:colId xmlns:a16="http://schemas.microsoft.com/office/drawing/2014/main" val="1190299842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1438898051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1269255405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2744950204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2466401788"/>
                    </a:ext>
                  </a:extLst>
                </a:gridCol>
              </a:tblGrid>
              <a:tr h="925830">
                <a:tc>
                  <a:txBody>
                    <a:bodyPr/>
                    <a:lstStyle/>
                    <a:p>
                      <a:pPr algn="ctr"/>
                      <a:r>
                        <a:rPr lang="el-GR" sz="1900" dirty="0" smtClean="0"/>
                        <a:t>ρ</a:t>
                      </a:r>
                      <a:r>
                        <a:rPr lang="en-US" sz="1900" dirty="0" smtClean="0"/>
                        <a:t> 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variance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variance not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SD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SD not</a:t>
                      </a:r>
                      <a:r>
                        <a:rPr lang="en-US" sz="1900" baseline="0" dirty="0" smtClean="0"/>
                        <a:t>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299247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0.3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9370493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0.5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75%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13%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87%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27749231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0.71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71%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68636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0.95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69%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31%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99677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45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Lung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were from an epidemiological study of households</a:t>
            </a:r>
          </a:p>
          <a:p>
            <a:pPr lvl="1"/>
            <a:r>
              <a:rPr lang="en-US" dirty="0" smtClean="0"/>
              <a:t>Living in four areas with different amounts and types of air pollution</a:t>
            </a:r>
          </a:p>
          <a:p>
            <a:r>
              <a:rPr lang="en-US" dirty="0" smtClean="0"/>
              <a:t>We use only the data taken on the fathers, all are nonsmokers:</a:t>
            </a:r>
          </a:p>
          <a:p>
            <a:pPr lvl="1"/>
            <a:r>
              <a:rPr lang="en-US" dirty="0" smtClean="0"/>
              <a:t>X = height in inches</a:t>
            </a:r>
          </a:p>
          <a:p>
            <a:pPr lvl="1"/>
            <a:r>
              <a:rPr lang="en-US" dirty="0" smtClean="0"/>
              <a:t>Y =forced expiratory </a:t>
            </a:r>
            <a:r>
              <a:rPr lang="en-US" dirty="0" err="1" smtClean="0"/>
              <a:t>volumn</a:t>
            </a:r>
            <a:r>
              <a:rPr lang="en-US" dirty="0" smtClean="0"/>
              <a:t> in one second (FEV1)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70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2231"/>
          <a:stretch/>
        </p:blipFill>
        <p:spPr>
          <a:xfrm>
            <a:off x="1236459" y="1727689"/>
            <a:ext cx="6671082" cy="39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05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the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Least-square equation: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Y=-4.087+0.118X</a:t>
            </a:r>
          </a:p>
          <a:p>
            <a:r>
              <a:rPr lang="en-US" dirty="0" smtClean="0"/>
              <a:t>Correlation r = 0.504</a:t>
            </a:r>
          </a:p>
          <a:p>
            <a:r>
              <a:rPr lang="en-US" dirty="0" smtClean="0"/>
              <a:t>Test </a:t>
            </a:r>
            <a:r>
              <a:rPr lang="el-GR" dirty="0" smtClean="0"/>
              <a:t>ρ</a:t>
            </a:r>
            <a:r>
              <a:rPr lang="en-US" dirty="0" smtClean="0"/>
              <a:t> =0,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=7.1, p-value &lt;0.0001</a:t>
            </a:r>
          </a:p>
          <a:p>
            <a:pPr lvl="1"/>
            <a:r>
              <a:rPr lang="en-US" dirty="0" smtClean="0"/>
              <a:t>T test can be one or two-sided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09190" y="2865405"/>
                <a:ext cx="1369799" cy="524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35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3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sz="1350" i="1" baseline="30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num>
                        <m:den>
                          <m:d>
                            <m:dPr>
                              <m:ctrlP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3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1350" i="1" baseline="300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sz="1350" i="1" baseline="300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1/2</m:t>
                          </m:r>
                        </m:den>
                      </m:f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190" y="2865405"/>
                <a:ext cx="1369799" cy="524887"/>
              </a:xfrm>
              <a:prstGeom prst="rect">
                <a:avLst/>
              </a:prstGeom>
              <a:blipFill rotWithShape="0">
                <a:blip r:embed="rId3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00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9287" t="36076" r="34037" b="17449"/>
          <a:stretch/>
        </p:blipFill>
        <p:spPr>
          <a:xfrm>
            <a:off x="894608" y="630514"/>
            <a:ext cx="7168527" cy="51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65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</a:t>
            </a:r>
            <a:r>
              <a:rPr lang="el-GR" dirty="0" smtClean="0"/>
              <a:t>β</a:t>
            </a:r>
            <a:r>
              <a:rPr lang="en-US" dirty="0" smtClean="0"/>
              <a:t> = 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ANOVA table:</a:t>
            </a:r>
          </a:p>
          <a:p>
            <a:pPr lvl="1"/>
            <a:r>
              <a:rPr lang="en-US" dirty="0" smtClean="0"/>
              <a:t>F=50.5</a:t>
            </a:r>
          </a:p>
          <a:p>
            <a:pPr lvl="1"/>
            <a:r>
              <a:rPr lang="en-US" dirty="0" smtClean="0"/>
              <a:t>2-sided test: p-value &lt;0.0001</a:t>
            </a:r>
          </a:p>
          <a:p>
            <a:pPr lvl="1"/>
            <a:r>
              <a:rPr lang="en-US" dirty="0" smtClean="0"/>
              <a:t>One-sided test: t=F</a:t>
            </a:r>
            <a:r>
              <a:rPr lang="en-US" baseline="30000" dirty="0" smtClean="0"/>
              <a:t>1/2 </a:t>
            </a:r>
            <a:r>
              <a:rPr lang="en-US" dirty="0" smtClean="0"/>
              <a:t>= 7.1</a:t>
            </a:r>
          </a:p>
          <a:p>
            <a:pPr lvl="1"/>
            <a:endParaRPr lang="en-US" sz="2400" b="1" baseline="30000" dirty="0"/>
          </a:p>
          <a:p>
            <a:pPr marL="342900" lvl="1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*Same as test for </a:t>
            </a:r>
            <a:r>
              <a:rPr lang="el-GR" sz="2400" b="1" dirty="0">
                <a:solidFill>
                  <a:srgbClr val="FF0000"/>
                </a:solidFill>
              </a:rPr>
              <a:t>ρ</a:t>
            </a:r>
            <a:r>
              <a:rPr lang="en-US" sz="2400" b="1" dirty="0">
                <a:solidFill>
                  <a:srgbClr val="FF0000"/>
                </a:solidFill>
              </a:rPr>
              <a:t> = 0 </a:t>
            </a:r>
          </a:p>
        </p:txBody>
      </p:sp>
    </p:spTree>
    <p:extLst>
      <p:ext uri="{BB962C8B-B14F-4D97-AF65-F5344CB8AC3E}">
        <p14:creationId xmlns:p14="http://schemas.microsoft.com/office/powerpoint/2010/main" val="1416990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 Analysis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Residual = 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 smtClean="0"/>
                  <a:t> 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endParaRPr lang="en-US" dirty="0" smtClean="0"/>
              </a:p>
              <a:p>
                <a:r>
                  <a:rPr lang="en-US" dirty="0" err="1" smtClean="0"/>
                  <a:t>Studentized</a:t>
                </a:r>
                <a:r>
                  <a:rPr lang="en-US" dirty="0" smtClean="0"/>
                  <a:t> residual = e/S(1-h)</a:t>
                </a:r>
                <a:r>
                  <a:rPr lang="en-US" baseline="30000" dirty="0" smtClean="0"/>
                  <a:t>1/2</a:t>
                </a:r>
                <a:endParaRPr lang="en-US" dirty="0" smtClean="0"/>
              </a:p>
              <a:p>
                <a:pPr lvl="1"/>
                <a:r>
                  <a:rPr lang="en-US" dirty="0"/>
                  <a:t>h</a:t>
                </a:r>
                <a:r>
                  <a:rPr lang="en-US" dirty="0" smtClean="0"/>
                  <a:t>: leverage</a:t>
                </a:r>
              </a:p>
              <a:p>
                <a:r>
                  <a:rPr lang="en-US" dirty="0" smtClean="0"/>
                  <a:t>Deleted </a:t>
                </a:r>
                <a:r>
                  <a:rPr lang="en-US" dirty="0" err="1" smtClean="0"/>
                  <a:t>studentized</a:t>
                </a:r>
                <a:r>
                  <a:rPr lang="en-US" dirty="0" smtClean="0"/>
                  <a:t> residual: </a:t>
                </a:r>
                <a:r>
                  <a:rPr lang="en-US" dirty="0" err="1" smtClean="0"/>
                  <a:t>studentized</a:t>
                </a:r>
                <a:r>
                  <a:rPr lang="en-US" dirty="0" smtClean="0"/>
                  <a:t> residual but we delete the observation from computing regression and 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56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Outlier in Y if </a:t>
            </a:r>
            <a:r>
              <a:rPr lang="en-US" dirty="0" err="1" smtClean="0"/>
              <a:t>studentized</a:t>
            </a:r>
            <a:r>
              <a:rPr lang="en-US" dirty="0" smtClean="0"/>
              <a:t> (or deleted </a:t>
            </a:r>
            <a:r>
              <a:rPr lang="en-US" dirty="0" err="1" smtClean="0"/>
              <a:t>studentized</a:t>
            </a:r>
            <a:r>
              <a:rPr lang="en-US" dirty="0" smtClean="0"/>
              <a:t>) residual &gt; 2</a:t>
            </a:r>
          </a:p>
          <a:p>
            <a:r>
              <a:rPr lang="en-US" dirty="0" smtClean="0"/>
              <a:t>Leverage = h</a:t>
            </a:r>
          </a:p>
          <a:p>
            <a:pPr lvl="1"/>
            <a:r>
              <a:rPr lang="en-US" dirty="0" smtClean="0"/>
              <a:t>X’s far from the mean of X have large leverage (h) </a:t>
            </a:r>
          </a:p>
          <a:p>
            <a:pPr lvl="1"/>
            <a:r>
              <a:rPr lang="en-US" dirty="0" smtClean="0"/>
              <a:t>Observations with large h can have a large effect on the slope of the line</a:t>
            </a:r>
          </a:p>
          <a:p>
            <a:r>
              <a:rPr lang="en-US" dirty="0" smtClean="0"/>
              <a:t>Outlier in X if h &gt; 2(P+1)/N,  where P=no. of predictor variables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&gt;4/N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95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3: has high leverage and is an outlier in Y</a:t>
            </a:r>
            <a:br>
              <a:rPr lang="en-US" dirty="0" smtClean="0"/>
            </a:br>
            <a:r>
              <a:rPr lang="en-US" dirty="0" smtClean="0"/>
              <a:t>of outliers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8542" t="40181" r="38125" b="25358"/>
          <a:stretch/>
        </p:blipFill>
        <p:spPr>
          <a:xfrm>
            <a:off x="266700" y="1920478"/>
            <a:ext cx="4523862" cy="3756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4472" y="2196703"/>
            <a:ext cx="4289572" cy="2377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1: an outlier in Y with low leverage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 dirty="0"/>
              <a:t>Affects estimate of intercept but not slope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 dirty="0"/>
              <a:t>Tends to increase the estimate of S and the SE of B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2: has high leverage, not an outlier in Y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 dirty="0"/>
              <a:t>Will not affect the estimate of B or 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3: has high leverage and is an outlier in Y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 dirty="0"/>
              <a:t>Affects the value of B, A and S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endParaRPr lang="en-US" sz="1350" dirty="0"/>
          </a:p>
          <a:p>
            <a:pPr marL="557213" lvl="1" indent="-214313">
              <a:buFont typeface="Wingdings" panose="05000000000000000000" pitchFamily="2" charset="2"/>
              <a:buChar char="Ø"/>
            </a:pPr>
            <a:endParaRPr lang="en-US" sz="1350" dirty="0"/>
          </a:p>
          <a:p>
            <a:r>
              <a:rPr lang="en-US" sz="1350" b="1" dirty="0">
                <a:solidFill>
                  <a:srgbClr val="FF0000"/>
                </a:solidFill>
              </a:rPr>
              <a:t>* Point 3 has the highest effect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393837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 measures: </a:t>
            </a:r>
            <a:br>
              <a:rPr lang="en-US" dirty="0" smtClean="0"/>
            </a:br>
            <a:r>
              <a:rPr lang="en-US" dirty="0" smtClean="0"/>
              <a:t>DFFITS for a specific observation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DFFITS =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m:rPr>
                        <m:nor/>
                      </m:rPr>
                      <a:rPr lang="en-US" dirty="0"/>
                      <m:t> − 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dirty="0" smtClean="0"/>
                  <a:t>) / Sh</a:t>
                </a:r>
                <a:r>
                  <a:rPr lang="en-US" baseline="30000" dirty="0" smtClean="0"/>
                  <a:t>1/2</a:t>
                </a:r>
                <a:r>
                  <a:rPr lang="en-US" baseline="30000" dirty="0"/>
                  <a:t> </a:t>
                </a:r>
                <a:r>
                  <a:rPr lang="en-US" dirty="0" smtClean="0"/>
                  <a:t> , 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dirty="0" smtClean="0"/>
                  <a:t> and S are computed without the specific observation itself</a:t>
                </a:r>
              </a:p>
              <a:p>
                <a:r>
                  <a:rPr lang="en-US" dirty="0" smtClean="0"/>
                  <a:t>Another way to standardize the deleted residual</a:t>
                </a:r>
              </a:p>
              <a:p>
                <a:r>
                  <a:rPr lang="en-US" dirty="0" smtClean="0"/>
                  <a:t>Measures the effect of deleting the observation on its own residual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809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732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Influence measures: </a:t>
            </a:r>
            <a:br>
              <a:rPr lang="en-US" dirty="0" smtClean="0"/>
            </a:br>
            <a:r>
              <a:rPr lang="en-US" dirty="0" smtClean="0"/>
              <a:t>Cook’s Distance for a specific observation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642938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Cook’s Distance=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m:rPr>
                            <m:nor/>
                          </m:rPr>
                          <a:rPr lang="en-US" dirty="0"/>
                          <m:t> − 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dirty="0"/>
                          <m:t>)</m:t>
                        </m:r>
                        <m:r>
                          <m:rPr>
                            <m:nor/>
                          </m:rPr>
                          <a:rPr lang="en-US" b="0" i="0" baseline="30000" dirty="0" smtClean="0"/>
                          <m:t>2</m:t>
                        </m:r>
                        <m:r>
                          <m:rPr>
                            <m:nor/>
                          </m:rPr>
                          <a:rPr lang="en-US" dirty="0"/>
                          <m:t>/</m:t>
                        </m:r>
                        <m:r>
                          <m:rPr>
                            <m:nor/>
                          </m:rPr>
                          <a:rPr lang="en-US" b="0" i="0" dirty="0" smtClean="0"/>
                          <m:t>S</m:t>
                        </m:r>
                        <m:r>
                          <m:rPr>
                            <m:nor/>
                          </m:rPr>
                          <a:rPr lang="en-US" baseline="30000" dirty="0"/>
                          <m:t>2</m:t>
                        </m:r>
                      </m:e>
                    </m:nary>
                  </m:oMath>
                </a14:m>
                <a:r>
                  <a:rPr lang="en-US" dirty="0" smtClean="0"/>
                  <a:t> (P+1)</a:t>
                </a:r>
                <a:endParaRPr lang="en-US" dirty="0"/>
              </a:p>
              <a:p>
                <a:pPr lvl="2" indent="-257175">
                  <a:buFontTx/>
                  <a:buChar char="-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𝑒𝑎𝑐h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dirty="0" smtClean="0"/>
                  <a:t> is computed without the specific observation itself and the sum is over all observations</a:t>
                </a:r>
              </a:p>
              <a:p>
                <a:pPr marL="642938" lvl="1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Measurers the effect of deleting the specific observation on the sum of all squared residuals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11186" r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20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Influential observations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An observation is influential if:</a:t>
                </a:r>
              </a:p>
              <a:p>
                <a:pPr marL="757238" lvl="1" indent="-457200">
                  <a:buFont typeface="+mj-lt"/>
                  <a:buAutoNum type="arabicPeriod"/>
                </a:pPr>
                <a:r>
                  <a:rPr lang="en-US" dirty="0" smtClean="0"/>
                  <a:t>IT is an outlier in X AND in Y</a:t>
                </a:r>
              </a:p>
              <a:p>
                <a:pPr marL="757238" lvl="1" indent="-457200">
                  <a:buFont typeface="+mj-lt"/>
                  <a:buAutoNum type="arabicPeriod"/>
                </a:pPr>
                <a:r>
                  <a:rPr lang="en-US" dirty="0" smtClean="0"/>
                  <a:t>Its Cook’s distance &gt; F</a:t>
                </a:r>
                <a:r>
                  <a:rPr lang="en-US" sz="1400" dirty="0" smtClean="0"/>
                  <a:t>0.5</a:t>
                </a:r>
                <a:r>
                  <a:rPr lang="en-US" dirty="0" smtClean="0"/>
                  <a:t>(P+1, N-P-1), or</a:t>
                </a:r>
              </a:p>
              <a:p>
                <a:pPr marL="885825" lvl="2" indent="-285750"/>
                <a:r>
                  <a:rPr lang="en-US" dirty="0" smtClean="0"/>
                  <a:t>P=1, Cook’s </a:t>
                </a:r>
                <a:r>
                  <a:rPr lang="en-US" dirty="0"/>
                  <a:t>distance &gt; F</a:t>
                </a:r>
                <a:r>
                  <a:rPr lang="en-US" sz="1100" dirty="0"/>
                  <a:t>0.5</a:t>
                </a:r>
                <a:r>
                  <a:rPr lang="en-US" dirty="0"/>
                  <a:t>(2, N-2)</a:t>
                </a:r>
                <a:endParaRPr lang="en-US" dirty="0" smtClean="0"/>
              </a:p>
              <a:p>
                <a:pPr marL="757238" lvl="1" indent="-457200">
                  <a:buFont typeface="+mj-lt"/>
                  <a:buAutoNum type="arabicPeriod"/>
                </a:pPr>
                <a:r>
                  <a:rPr lang="en-US" dirty="0" smtClean="0"/>
                  <a:t>Its |DIFFITS| 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pPr marL="1057275" lvl="2" indent="-457200"/>
                <a:r>
                  <a:rPr lang="en-US" dirty="0" smtClean="0"/>
                  <a:t>P=1, </a:t>
                </a:r>
                <a:r>
                  <a:rPr lang="en-US" dirty="0"/>
                  <a:t>|DIFFITS| &gt;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rad>
                      </m:den>
                    </m:f>
                  </m:oMath>
                </a14:m>
                <a:endParaRPr lang="en-US" dirty="0" smtClean="0"/>
              </a:p>
              <a:p>
                <a:pPr marL="757238" lvl="1" indent="-457200">
                  <a:buFont typeface="+mj-lt"/>
                  <a:buAutoNum type="arabicPeriod"/>
                </a:pPr>
                <a:endParaRPr lang="en-US" dirty="0"/>
              </a:p>
              <a:p>
                <a:pPr marL="300038" lvl="1" indent="0">
                  <a:buNone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* Try analysis with and without influential observations and compare results*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465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Homogeneity of variance (same </a:t>
            </a:r>
            <a:r>
              <a:rPr lang="az-Cyrl-AZ" dirty="0"/>
              <a:t>σ</a:t>
            </a:r>
            <a:r>
              <a:rPr lang="en-US" baseline="30000" dirty="0" smtClean="0"/>
              <a:t>2</a:t>
            </a:r>
            <a:r>
              <a:rPr lang="en-US" dirty="0" smtClean="0"/>
              <a:t> )</a:t>
            </a:r>
          </a:p>
          <a:p>
            <a:pPr marL="757238" lvl="1" indent="-457200"/>
            <a:r>
              <a:rPr lang="en-US" dirty="0" smtClean="0"/>
              <a:t>Not extremely serious</a:t>
            </a:r>
          </a:p>
          <a:p>
            <a:pPr marL="757238" lvl="1" indent="-457200"/>
            <a:r>
              <a:rPr lang="en-US" dirty="0" smtClean="0"/>
              <a:t>Can use transformations to achieve it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Normal residuals</a:t>
            </a:r>
          </a:p>
          <a:p>
            <a:pPr marL="642938" lvl="1" indent="-342900"/>
            <a:r>
              <a:rPr lang="en-US" dirty="0" smtClean="0"/>
              <a:t>Slight departures are OK</a:t>
            </a:r>
          </a:p>
          <a:p>
            <a:pPr marL="642938" lvl="1" indent="-342900"/>
            <a:r>
              <a:rPr lang="en-US" dirty="0" smtClean="0"/>
              <a:t>Can use transformations to achieve it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Randomness</a:t>
            </a:r>
          </a:p>
          <a:p>
            <a:pPr marL="757238" lvl="1" indent="-457200"/>
            <a:r>
              <a:rPr lang="en-US" dirty="0" smtClean="0"/>
              <a:t>Very serious</a:t>
            </a:r>
          </a:p>
          <a:p>
            <a:pPr marL="757238" lvl="1" indent="-457200"/>
            <a:r>
              <a:rPr lang="en-US" dirty="0" smtClean="0"/>
              <a:t>Can use hierarchical models for clustered samples</a:t>
            </a:r>
          </a:p>
        </p:txBody>
      </p:sp>
    </p:spTree>
    <p:extLst>
      <p:ext uri="{BB962C8B-B14F-4D97-AF65-F5344CB8AC3E}">
        <p14:creationId xmlns:p14="http://schemas.microsoft.com/office/powerpoint/2010/main" val="3480194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Plot the residuals vs. X or vs. the predicted Y to check linearity and homogeneity of variance</a:t>
            </a:r>
          </a:p>
          <a:p>
            <a:r>
              <a:rPr lang="en-US" dirty="0" smtClean="0"/>
              <a:t>Create normal probability plots of residuals to check for normality</a:t>
            </a:r>
          </a:p>
          <a:p>
            <a:r>
              <a:rPr lang="en-US" dirty="0" smtClean="0"/>
              <a:t>Residuals plots: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7500" t="30731" r="36111" b="9487"/>
          <a:stretch/>
        </p:blipFill>
        <p:spPr>
          <a:xfrm>
            <a:off x="3644900" y="2920999"/>
            <a:ext cx="2413000" cy="307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7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861" t="22085" r="35694" b="18626"/>
          <a:stretch/>
        </p:blipFill>
        <p:spPr>
          <a:xfrm>
            <a:off x="2019300" y="1219199"/>
            <a:ext cx="4495800" cy="50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06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 out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representative sample</a:t>
            </a:r>
          </a:p>
          <a:p>
            <a:r>
              <a:rPr lang="en-US" dirty="0" smtClean="0"/>
              <a:t>Range of prediction should match observed range of X in sample</a:t>
            </a:r>
          </a:p>
          <a:p>
            <a:r>
              <a:rPr lang="en-US" dirty="0" smtClean="0"/>
              <a:t>Use of nominal or ordinal, rather than interval or ratio data</a:t>
            </a:r>
          </a:p>
          <a:p>
            <a:r>
              <a:rPr lang="en-US" dirty="0" smtClean="0"/>
              <a:t>Errors-in-variables</a:t>
            </a:r>
          </a:p>
          <a:p>
            <a:r>
              <a:rPr lang="en-US" dirty="0" smtClean="0"/>
              <a:t>Correlation does not imply causation</a:t>
            </a:r>
          </a:p>
          <a:p>
            <a:r>
              <a:rPr lang="en-US" dirty="0" smtClean="0"/>
              <a:t>Violation of assumptions</a:t>
            </a:r>
          </a:p>
          <a:p>
            <a:r>
              <a:rPr lang="en-US" dirty="0" smtClean="0"/>
              <a:t>Influential points</a:t>
            </a:r>
          </a:p>
          <a:p>
            <a:r>
              <a:rPr lang="en-US" dirty="0" smtClean="0"/>
              <a:t>Appropriate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4955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1027</TotalTime>
  <Words>947</Words>
  <Application>Microsoft Office PowerPoint</Application>
  <PresentationFormat>On-screen Show (4:3)</PresentationFormat>
  <Paragraphs>191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Cambria Math</vt:lpstr>
      <vt:lpstr>Wingdings</vt:lpstr>
      <vt:lpstr>Modeling_Theme</vt:lpstr>
      <vt:lpstr>EE2203 Modelling Techniques</vt:lpstr>
      <vt:lpstr>Objectives</vt:lpstr>
      <vt:lpstr>The Model</vt:lpstr>
      <vt:lpstr>PowerPoint Presentation</vt:lpstr>
      <vt:lpstr>PowerPoint Presentation</vt:lpstr>
      <vt:lpstr>Analysis</vt:lpstr>
      <vt:lpstr>Confidence and Prediction Intervals</vt:lpstr>
      <vt:lpstr>Correlation Coefficient</vt:lpstr>
      <vt:lpstr>PowerPoint Presentation</vt:lpstr>
      <vt:lpstr>Value of ρ</vt:lpstr>
      <vt:lpstr>Interpretation of ρ</vt:lpstr>
      <vt:lpstr>Another Interpretation of ρ </vt:lpstr>
      <vt:lpstr>Example of Interpretation of ρ  </vt:lpstr>
      <vt:lpstr>Example: Lung Function</vt:lpstr>
      <vt:lpstr>PowerPoint Presentation</vt:lpstr>
      <vt:lpstr>Results of the Example</vt:lpstr>
      <vt:lpstr>PowerPoint Presentation</vt:lpstr>
      <vt:lpstr>Test β = 0 </vt:lpstr>
      <vt:lpstr>Residual Analysis</vt:lpstr>
      <vt:lpstr>Outliers</vt:lpstr>
      <vt:lpstr>3: has high leverage and is an outlier in Y of outliers</vt:lpstr>
      <vt:lpstr>Influence measures:  DFFITS for a specific observation</vt:lpstr>
      <vt:lpstr>Influence measures:  Cook’s Distance for a specific observation</vt:lpstr>
      <vt:lpstr>Influential observations</vt:lpstr>
      <vt:lpstr>Assumptions</vt:lpstr>
      <vt:lpstr>Checking Assumptions</vt:lpstr>
      <vt:lpstr>Transformations</vt:lpstr>
      <vt:lpstr>What to watch out for</vt:lpstr>
      <vt:lpstr>Acknowledgement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Dr. CHAN Kei Hang Katie</cp:lastModifiedBy>
  <cp:revision>71</cp:revision>
  <dcterms:created xsi:type="dcterms:W3CDTF">2019-03-06T05:51:10Z</dcterms:created>
  <dcterms:modified xsi:type="dcterms:W3CDTF">2019-03-12T07:24:41Z</dcterms:modified>
</cp:coreProperties>
</file>