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1"/>
  </p:notesMasterIdLst>
  <p:handoutMasterIdLst>
    <p:handoutMasterId r:id="rId42"/>
  </p:handoutMasterIdLst>
  <p:sldIdLst>
    <p:sldId id="414" r:id="rId2"/>
    <p:sldId id="415" r:id="rId3"/>
    <p:sldId id="402" r:id="rId4"/>
    <p:sldId id="403" r:id="rId5"/>
    <p:sldId id="262" r:id="rId6"/>
    <p:sldId id="363" r:id="rId7"/>
    <p:sldId id="271" r:id="rId8"/>
    <p:sldId id="364" r:id="rId9"/>
    <p:sldId id="365" r:id="rId10"/>
    <p:sldId id="367" r:id="rId11"/>
    <p:sldId id="368" r:id="rId12"/>
    <p:sldId id="410" r:id="rId13"/>
    <p:sldId id="279" r:id="rId14"/>
    <p:sldId id="408" r:id="rId15"/>
    <p:sldId id="327" r:id="rId16"/>
    <p:sldId id="287" r:id="rId17"/>
    <p:sldId id="369" r:id="rId18"/>
    <p:sldId id="371" r:id="rId19"/>
    <p:sldId id="372" r:id="rId20"/>
    <p:sldId id="397" r:id="rId21"/>
    <p:sldId id="373" r:id="rId22"/>
    <p:sldId id="375" r:id="rId23"/>
    <p:sldId id="376" r:id="rId24"/>
    <p:sldId id="377" r:id="rId25"/>
    <p:sldId id="378" r:id="rId26"/>
    <p:sldId id="398" r:id="rId27"/>
    <p:sldId id="399" r:id="rId28"/>
    <p:sldId id="380" r:id="rId29"/>
    <p:sldId id="400" r:id="rId30"/>
    <p:sldId id="411" r:id="rId31"/>
    <p:sldId id="412" r:id="rId32"/>
    <p:sldId id="417" r:id="rId33"/>
    <p:sldId id="294" r:id="rId34"/>
    <p:sldId id="386" r:id="rId35"/>
    <p:sldId id="329" r:id="rId36"/>
    <p:sldId id="404" r:id="rId37"/>
    <p:sldId id="416" r:id="rId38"/>
    <p:sldId id="406" r:id="rId39"/>
    <p:sldId id="357" r:id="rId40"/>
  </p:sldIdLst>
  <p:sldSz cx="9144000" cy="6858000" type="screen4x3"/>
  <p:notesSz cx="6797675" cy="9928225"/>
  <p:defaultTextStyle>
    <a:defPPr>
      <a:defRPr lang="zh-CN"/>
    </a:defPPr>
    <a:lvl1pPr algn="ctr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itchFamily="18" charset="0"/>
        <a:ea typeface="宋体" pitchFamily="2" charset="-122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itchFamily="18" charset="0"/>
        <a:ea typeface="宋体" pitchFamily="2" charset="-122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itchFamily="18" charset="0"/>
        <a:ea typeface="宋体" pitchFamily="2" charset="-122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itchFamily="18" charset="0"/>
        <a:ea typeface="宋体" pitchFamily="2" charset="-122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itchFamily="18" charset="0"/>
        <a:ea typeface="宋体" pitchFamily="2" charset="-122"/>
        <a:cs typeface="+mn-cs"/>
      </a:defRPr>
    </a:lvl5pPr>
    <a:lvl6pPr marL="2286000" algn="l" defTabSz="914400" rtl="0" eaLnBrk="1" latinLnBrk="0" hangingPunct="1">
      <a:defRPr kumimoji="1" sz="2400" kern="1200">
        <a:solidFill>
          <a:schemeClr val="tx1"/>
        </a:solidFill>
        <a:latin typeface="Times New Roman" pitchFamily="18" charset="0"/>
        <a:ea typeface="宋体" pitchFamily="2" charset="-122"/>
        <a:cs typeface="+mn-cs"/>
      </a:defRPr>
    </a:lvl6pPr>
    <a:lvl7pPr marL="2743200" algn="l" defTabSz="914400" rtl="0" eaLnBrk="1" latinLnBrk="0" hangingPunct="1">
      <a:defRPr kumimoji="1" sz="2400" kern="1200">
        <a:solidFill>
          <a:schemeClr val="tx1"/>
        </a:solidFill>
        <a:latin typeface="Times New Roman" pitchFamily="18" charset="0"/>
        <a:ea typeface="宋体" pitchFamily="2" charset="-122"/>
        <a:cs typeface="+mn-cs"/>
      </a:defRPr>
    </a:lvl7pPr>
    <a:lvl8pPr marL="3200400" algn="l" defTabSz="914400" rtl="0" eaLnBrk="1" latinLnBrk="0" hangingPunct="1">
      <a:defRPr kumimoji="1" sz="2400" kern="1200">
        <a:solidFill>
          <a:schemeClr val="tx1"/>
        </a:solidFill>
        <a:latin typeface="Times New Roman" pitchFamily="18" charset="0"/>
        <a:ea typeface="宋体" pitchFamily="2" charset="-122"/>
        <a:cs typeface="+mn-cs"/>
      </a:defRPr>
    </a:lvl8pPr>
    <a:lvl9pPr marL="3657600" algn="l" defTabSz="914400" rtl="0" eaLnBrk="1" latinLnBrk="0" hangingPunct="1">
      <a:defRPr kumimoji="1" sz="2400" kern="1200">
        <a:solidFill>
          <a:schemeClr val="tx1"/>
        </a:solidFill>
        <a:latin typeface="Times New Roman" pitchFamily="18" charset="0"/>
        <a:ea typeface="宋体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66"/>
    <a:srgbClr val="CCECFF"/>
    <a:srgbClr val="FF0000"/>
    <a:srgbClr val="66FFCC"/>
    <a:srgbClr val="008080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2787"/>
    <p:restoredTop sz="99884" autoAdjust="0"/>
  </p:normalViewPr>
  <p:slideViewPr>
    <p:cSldViewPr>
      <p:cViewPr varScale="1">
        <p:scale>
          <a:sx n="69" d="100"/>
          <a:sy n="69" d="100"/>
        </p:scale>
        <p:origin x="48" y="23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5" d="100"/>
          <a:sy n="55" d="100"/>
        </p:scale>
        <p:origin x="-1830" y="-84"/>
      </p:cViewPr>
      <p:guideLst>
        <p:guide orient="horz" pos="3127"/>
        <p:guide pos="2141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notesMaster" Target="notesMasters/notesMaster1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image" Target="../media/image4.wmf"/><Relationship Id="rId1" Type="http://schemas.openxmlformats.org/officeDocument/2006/relationships/image" Target="../media/image3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9.wmf"/><Relationship Id="rId2" Type="http://schemas.openxmlformats.org/officeDocument/2006/relationships/image" Target="../media/image8.wmf"/><Relationship Id="rId1" Type="http://schemas.openxmlformats.org/officeDocument/2006/relationships/image" Target="../media/image7.wmf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10.wmf"/><Relationship Id="rId1" Type="http://schemas.openxmlformats.org/officeDocument/2006/relationships/image" Target="../media/image6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w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image" Target="../media/image4.wmf"/><Relationship Id="rId1" Type="http://schemas.openxmlformats.org/officeDocument/2006/relationships/image" Target="../media/image10.wmf"/><Relationship Id="rId4" Type="http://schemas.openxmlformats.org/officeDocument/2006/relationships/image" Target="../media/image6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2946400" cy="4969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algn="l" defTabSz="931863">
              <a:defRPr sz="1200"/>
            </a:lvl1pPr>
          </a:lstStyle>
          <a:p>
            <a:endParaRPr lang="en-US"/>
          </a:p>
        </p:txBody>
      </p:sp>
      <p:sp>
        <p:nvSpPr>
          <p:cNvPr id="6246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1275" y="0"/>
            <a:ext cx="2946400" cy="4969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algn="r" defTabSz="931863">
              <a:defRPr sz="1200"/>
            </a:lvl1pPr>
          </a:lstStyle>
          <a:p>
            <a:endParaRPr lang="en-US"/>
          </a:p>
        </p:txBody>
      </p:sp>
      <p:sp>
        <p:nvSpPr>
          <p:cNvPr id="6246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1" y="9431259"/>
            <a:ext cx="2946400" cy="4969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l" defTabSz="931863">
              <a:defRPr sz="1200"/>
            </a:lvl1pPr>
          </a:lstStyle>
          <a:p>
            <a:endParaRPr lang="en-US"/>
          </a:p>
        </p:txBody>
      </p:sp>
      <p:sp>
        <p:nvSpPr>
          <p:cNvPr id="6246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1275" y="9431259"/>
            <a:ext cx="2946400" cy="4969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r" defTabSz="931863">
              <a:defRPr sz="1200"/>
            </a:lvl1pPr>
          </a:lstStyle>
          <a:p>
            <a:fld id="{C0DCDF63-D97B-4D30-B986-7B1E66B5723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1939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2946400" cy="4969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3300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3177" tIns="46589" rIns="93177" bIns="46589" numCol="1" anchor="ctr" anchorCtr="0" compatLnSpc="1">
            <a:prstTxWarp prst="textNoShape">
              <a:avLst/>
            </a:prstTxWarp>
          </a:bodyPr>
          <a:lstStyle>
            <a:lvl1pPr algn="l" defTabSz="931863">
              <a:defRPr sz="1200"/>
            </a:lvl1pPr>
          </a:lstStyle>
          <a:p>
            <a:endParaRPr lang="en-US" altLang="zh-CN"/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1275" y="0"/>
            <a:ext cx="2946400" cy="4969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3300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3177" tIns="46589" rIns="93177" bIns="46589" numCol="1" anchor="ctr" anchorCtr="0" compatLnSpc="1">
            <a:prstTxWarp prst="textNoShape">
              <a:avLst/>
            </a:prstTxWarp>
          </a:bodyPr>
          <a:lstStyle>
            <a:lvl1pPr algn="r" defTabSz="931863">
              <a:defRPr sz="1200"/>
            </a:lvl1pPr>
          </a:lstStyle>
          <a:p>
            <a:endParaRPr lang="en-US" altLang="zh-CN"/>
          </a:p>
        </p:txBody>
      </p:sp>
      <p:sp>
        <p:nvSpPr>
          <p:cNvPr id="1024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9163" y="744538"/>
            <a:ext cx="4960937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024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6465" y="4717217"/>
            <a:ext cx="4984750" cy="44663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3300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3177" tIns="46589" rIns="93177" bIns="46589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1024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9431259"/>
            <a:ext cx="2946400" cy="4969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3300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l" defTabSz="931863">
              <a:defRPr sz="1200"/>
            </a:lvl1pPr>
          </a:lstStyle>
          <a:p>
            <a:endParaRPr lang="en-US" altLang="zh-CN"/>
          </a:p>
        </p:txBody>
      </p:sp>
      <p:sp>
        <p:nvSpPr>
          <p:cNvPr id="1024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1275" y="9431259"/>
            <a:ext cx="2946400" cy="4969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3300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r" defTabSz="931863">
              <a:defRPr sz="1200"/>
            </a:lvl1pPr>
          </a:lstStyle>
          <a:p>
            <a:fld id="{9B6A0AF6-476B-428F-B83D-919E954A4AC5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99360466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宋体" pitchFamily="2" charset="-122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宋体" pitchFamily="2" charset="-122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宋体" pitchFamily="2" charset="-122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宋体" pitchFamily="2" charset="-122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宋体" pitchFamily="2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GB" altLang="en-US"/>
              <a:t>Module Administration</a:t>
            </a:r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198ACFE-3957-40BC-9BE6-E629B10D42D8}" type="slidenum">
              <a:rPr lang="en-GB" altLang="en-US"/>
              <a:pPr/>
              <a:t>3</a:t>
            </a:fld>
            <a:endParaRPr lang="en-GB" altLang="en-US"/>
          </a:p>
        </p:txBody>
      </p:sp>
      <p:sp>
        <p:nvSpPr>
          <p:cNvPr id="2990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90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altLang="en-US"/>
              <a:t>The first one Kruskal algorithm. The main idea behind this algorithm is to add links in a forest and eventually get a tree. </a:t>
            </a:r>
          </a:p>
          <a:p>
            <a:endParaRPr lang="en-GB" altLang="en-US"/>
          </a:p>
          <a:p>
            <a:r>
              <a:rPr lang="en-GB" altLang="en-US"/>
              <a:t>This algorithm starts with a forest where each node is a tree. </a:t>
            </a:r>
          </a:p>
          <a:p>
            <a:endParaRPr lang="en-GB" altLang="en-US"/>
          </a:p>
          <a:p>
            <a:r>
              <a:rPr lang="en-GB" altLang="en-US"/>
              <a:t>So If the network under consideration has 20 nodes.  We start with 20 nodes without any links. In other words,  the first forest has 20 trees, each tree has one node.</a:t>
            </a:r>
          </a:p>
          <a:p>
            <a:endParaRPr lang="en-GB" altLang="en-US"/>
          </a:p>
          <a:p>
            <a:r>
              <a:rPr lang="en-GB" altLang="en-US"/>
              <a:t>Then we merge these trees step by step. In each step, we add one link.</a:t>
            </a:r>
          </a:p>
          <a:p>
            <a:endParaRPr lang="en-GB" altLang="en-US"/>
          </a:p>
          <a:p>
            <a:r>
              <a:rPr lang="en-GB" altLang="en-US"/>
              <a:t>We connect two trees with a link. This link is chosen to be the one with the smallest cost among all the links which can connect two different trees. </a:t>
            </a:r>
          </a:p>
          <a:p>
            <a:endParaRPr lang="en-GB" altLang="en-US"/>
          </a:p>
          <a:p>
            <a:r>
              <a:rPr lang="en-GB" altLang="en-US"/>
              <a:t>In each step, you connect two trees. After n-1 steps, you will get a tree. </a:t>
            </a:r>
          </a:p>
        </p:txBody>
      </p:sp>
    </p:spTree>
    <p:extLst>
      <p:ext uri="{BB962C8B-B14F-4D97-AF65-F5344CB8AC3E}">
        <p14:creationId xmlns:p14="http://schemas.microsoft.com/office/powerpoint/2010/main" val="15656345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GB" altLang="en-US"/>
              <a:t>Module Administration</a:t>
            </a:r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4CD94A0-F9CF-4659-B629-3352D59E393D}" type="slidenum">
              <a:rPr lang="en-GB" altLang="en-US"/>
              <a:pPr/>
              <a:t>4</a:t>
            </a:fld>
            <a:endParaRPr lang="en-GB" altLang="en-US"/>
          </a:p>
        </p:txBody>
      </p:sp>
      <p:sp>
        <p:nvSpPr>
          <p:cNvPr id="3041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41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altLang="en-US"/>
              <a:t>In this algorithm, at each step, H is a tree. You enlarge it step by step. At each step, you choose </a:t>
            </a:r>
          </a:p>
        </p:txBody>
      </p:sp>
    </p:spTree>
    <p:extLst>
      <p:ext uri="{BB962C8B-B14F-4D97-AF65-F5344CB8AC3E}">
        <p14:creationId xmlns:p14="http://schemas.microsoft.com/office/powerpoint/2010/main" val="57803556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A239E09-8534-4DBD-A0B6-4EB4FBCBBA69}" type="slidenum">
              <a:rPr lang="en-US" altLang="zh-CN"/>
              <a:pPr/>
              <a:t>5</a:t>
            </a:fld>
            <a:endParaRPr lang="en-US" altLang="zh-CN"/>
          </a:p>
        </p:txBody>
      </p:sp>
      <p:sp>
        <p:nvSpPr>
          <p:cNvPr id="194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341205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6A0AF6-476B-428F-B83D-919E954A4AC5}" type="slidenum">
              <a:rPr lang="en-US" altLang="zh-CN" smtClean="0"/>
              <a:pPr/>
              <a:t>22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7310079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37D0DD3-483A-46B0-97F6-5C3CBD52C352}" type="datetime1">
              <a:rPr lang="zh-CN" altLang="en-US" smtClean="0"/>
              <a:t>2019/9/27</a:t>
            </a:fld>
            <a:endParaRPr lang="en-US" altLang="zh-C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CN"/>
              <a:t>Introduction to Algorithms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CFD73A6-9255-4AE4-BF73-A5E6FBA22D2A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1986384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6C00798-2252-47A4-BD3C-9C52745D6512}" type="datetime1">
              <a:rPr lang="zh-CN" altLang="en-US" smtClean="0"/>
              <a:t>2019/9/27</a:t>
            </a:fld>
            <a:endParaRPr lang="en-US" altLang="zh-C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CN"/>
              <a:t>Introduction to Algorithms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AAA2C68-792B-4888-9802-356AC0FA9BF8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9046241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8F0D388-4757-40BD-BD4C-B074FFD9DBCB}" type="datetime1">
              <a:rPr lang="zh-CN" altLang="en-US" smtClean="0"/>
              <a:t>2019/9/27</a:t>
            </a:fld>
            <a:endParaRPr lang="en-US" altLang="zh-C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CN"/>
              <a:t>Introduction to Algorithms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9457A1D-B9C7-438E-8332-678552BBE441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2514051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BFA6BF9-FE42-476F-8F20-E423DDBCAFDA}" type="datetime1">
              <a:rPr lang="zh-CN" altLang="en-US" smtClean="0"/>
              <a:t>2019/9/27</a:t>
            </a:fld>
            <a:endParaRPr lang="en-US" altLang="zh-C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CN"/>
              <a:t>Introduction to Algorithms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957499F-5C01-4E7E-8148-C90A8CFC5D19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5589056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5EE014A-3171-40F0-B7C5-B44B2E40B1E8}" type="datetime1">
              <a:rPr lang="zh-CN" altLang="en-US" smtClean="0"/>
              <a:t>2019/9/27</a:t>
            </a:fld>
            <a:endParaRPr lang="en-US" altLang="zh-C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CN"/>
              <a:t>Introduction to Algorithms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B33DDF4-AA91-4443-BB4F-CCD65F325C49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6316321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C58CB4C-597D-4448-874F-E2221D820E84}" type="datetime1">
              <a:rPr lang="zh-CN" altLang="en-US" smtClean="0"/>
              <a:t>2019/9/27</a:t>
            </a:fld>
            <a:endParaRPr lang="en-US" altLang="zh-C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CN"/>
              <a:t>Introduction to Algorithms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B376FBC-2967-4A1B-A7A1-2519E0DCB0F8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617493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271306B-FE7C-4CE9-8BC1-1E3ED4F28089}" type="datetime1">
              <a:rPr lang="zh-CN" altLang="en-US" smtClean="0"/>
              <a:t>2019/9/27</a:t>
            </a:fld>
            <a:endParaRPr lang="en-US" altLang="zh-C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CN"/>
              <a:t>Introduction to Algorithms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5B8CEB9-3DB4-41C1-AF32-598D35FAADC5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7836346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BF2408B-072D-44FA-BFDC-80A2EF1B7BAF}" type="datetime1">
              <a:rPr lang="zh-CN" altLang="en-US" smtClean="0"/>
              <a:t>2019/9/27</a:t>
            </a:fld>
            <a:endParaRPr lang="en-US" altLang="zh-C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CN"/>
              <a:t>Introduction to Algorithms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7162E2A-C1DA-4D6C-82F4-57532F0F0F51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5660819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2C9D794-8B29-4BCA-A498-AE3C178C1805}" type="datetime1">
              <a:rPr lang="zh-CN" altLang="en-US" smtClean="0"/>
              <a:t>2019/9/27</a:t>
            </a:fld>
            <a:endParaRPr lang="en-US" altLang="zh-C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CN"/>
              <a:t>Introduction to Algorithms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C0C521A-C020-4BF8-9135-438FC25DBFC3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7059004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F768466-F798-47B7-A369-CFE7BFF0FBC3}" type="datetime1">
              <a:rPr lang="zh-CN" altLang="en-US" smtClean="0"/>
              <a:t>2019/9/27</a:t>
            </a:fld>
            <a:endParaRPr lang="en-US" altLang="zh-C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CN"/>
              <a:t>Introduction to Algorithms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8CC90FD-DA1A-4A59-A199-AD32C1E747F5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1770936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CC57D75-6044-4DBD-A433-B3F70BB04D9D}" type="datetime1">
              <a:rPr lang="zh-CN" altLang="en-US" smtClean="0"/>
              <a:t>2019/9/27</a:t>
            </a:fld>
            <a:endParaRPr lang="en-US" altLang="zh-C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CN"/>
              <a:t>Introduction to Algorithms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6FFA813-EF4E-43C4-B52C-D2FEB8325AE7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0408598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/>
            </a:lvl1pPr>
          </a:lstStyle>
          <a:p>
            <a:fld id="{23D0B784-2767-4A61-9755-B5BDB30AEB45}" type="datetime1">
              <a:rPr lang="zh-CN" altLang="en-US" smtClean="0"/>
              <a:t>2019/9/27</a:t>
            </a:fld>
            <a:endParaRPr lang="en-US" altLang="zh-CN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r>
              <a:rPr lang="en-US" altLang="zh-CN"/>
              <a:t>Introduction to Algorithms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2B8824AF-7F93-48B9-A28A-6212A6862044}" type="slidenum">
              <a:rPr lang="en-US" altLang="zh-CN"/>
              <a:pPr/>
              <a:t>‹#›</a:t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宋体" pitchFamily="2" charset="-122"/>
        </a:defRPr>
      </a:lvl2pPr>
      <a:lvl3pPr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宋体" pitchFamily="2" charset="-122"/>
        </a:defRPr>
      </a:lvl3pPr>
      <a:lvl4pPr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宋体" pitchFamily="2" charset="-122"/>
        </a:defRPr>
      </a:lvl4pPr>
      <a:lvl5pPr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宋体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宋体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宋体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宋体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宋体" pitchFamily="2" charset="-122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2.emf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wmf"/><Relationship Id="rId3" Type="http://schemas.openxmlformats.org/officeDocument/2006/relationships/oleObject" Target="../embeddings/oleObject2.bin"/><Relationship Id="rId7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4.wmf"/><Relationship Id="rId5" Type="http://schemas.openxmlformats.org/officeDocument/2006/relationships/oleObject" Target="../embeddings/oleObject3.bin"/><Relationship Id="rId4" Type="http://schemas.openxmlformats.org/officeDocument/2006/relationships/image" Target="../media/image3.wmf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5" Type="http://schemas.openxmlformats.org/officeDocument/2006/relationships/oleObject" Target="../embeddings/oleObject6.bin"/><Relationship Id="rId4" Type="http://schemas.openxmlformats.org/officeDocument/2006/relationships/image" Target="../media/image6.wmf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wmf"/><Relationship Id="rId3" Type="http://schemas.openxmlformats.org/officeDocument/2006/relationships/oleObject" Target="../embeddings/oleObject7.bin"/><Relationship Id="rId7" Type="http://schemas.openxmlformats.org/officeDocument/2006/relationships/oleObject" Target="../embeddings/oleObject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8.wmf"/><Relationship Id="rId5" Type="http://schemas.openxmlformats.org/officeDocument/2006/relationships/oleObject" Target="../embeddings/oleObject8.bin"/><Relationship Id="rId4" Type="http://schemas.openxmlformats.org/officeDocument/2006/relationships/image" Target="../media/image7.wmf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2.bin"/><Relationship Id="rId3" Type="http://schemas.openxmlformats.org/officeDocument/2006/relationships/image" Target="../media/image11.png"/><Relationship Id="rId7" Type="http://schemas.openxmlformats.org/officeDocument/2006/relationships/image" Target="../media/image10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11.bin"/><Relationship Id="rId5" Type="http://schemas.openxmlformats.org/officeDocument/2006/relationships/image" Target="../media/image6.wmf"/><Relationship Id="rId4" Type="http://schemas.openxmlformats.org/officeDocument/2006/relationships/oleObject" Target="../embeddings/oleObject10.bin"/><Relationship Id="rId9" Type="http://schemas.openxmlformats.org/officeDocument/2006/relationships/oleObject" Target="../embeddings/oleObject13.bin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Relationship Id="rId4" Type="http://schemas.openxmlformats.org/officeDocument/2006/relationships/image" Target="../media/image11.wmf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0.pn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0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image" Target="../media/image140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8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../media/image31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37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7" Type="http://schemas.openxmlformats.org/officeDocument/2006/relationships/image" Target="../media/image43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7" Type="http://schemas.openxmlformats.org/officeDocument/2006/relationships/image" Target="../media/image43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7" Type="http://schemas.openxmlformats.org/officeDocument/2006/relationships/image" Target="../media/image43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7" Type="http://schemas.openxmlformats.org/officeDocument/2006/relationships/image" Target="../media/image50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7" Type="http://schemas.openxmlformats.org/officeDocument/2006/relationships/image" Target="../media/image50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46.png"/><Relationship Id="rId7" Type="http://schemas.openxmlformats.org/officeDocument/2006/relationships/image" Target="../media/image50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wmf"/><Relationship Id="rId3" Type="http://schemas.openxmlformats.org/officeDocument/2006/relationships/oleObject" Target="../embeddings/oleObject15.bin"/><Relationship Id="rId7" Type="http://schemas.openxmlformats.org/officeDocument/2006/relationships/oleObject" Target="../embeddings/oleObject17.bin"/><Relationship Id="rId12" Type="http://schemas.openxmlformats.org/officeDocument/2006/relationships/oleObject" Target="../embeddings/oleObject2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4.wmf"/><Relationship Id="rId11" Type="http://schemas.openxmlformats.org/officeDocument/2006/relationships/oleObject" Target="../embeddings/oleObject19.bin"/><Relationship Id="rId5" Type="http://schemas.openxmlformats.org/officeDocument/2006/relationships/oleObject" Target="../embeddings/oleObject16.bin"/><Relationship Id="rId10" Type="http://schemas.openxmlformats.org/officeDocument/2006/relationships/image" Target="../media/image6.wmf"/><Relationship Id="rId4" Type="http://schemas.openxmlformats.org/officeDocument/2006/relationships/image" Target="../media/image10.wmf"/><Relationship Id="rId9" Type="http://schemas.openxmlformats.org/officeDocument/2006/relationships/oleObject" Target="../embeddings/oleObject18.bin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>
                <a:ea typeface="新細明體" pitchFamily="18" charset="-120"/>
              </a:rPr>
              <a:t>Greedy Algorithm 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>
                <a:ea typeface="新細明體" pitchFamily="18" charset="-120"/>
              </a:rPr>
              <a:t>A technique to solve problems:</a:t>
            </a:r>
          </a:p>
          <a:p>
            <a:pPr lvl="1"/>
            <a:r>
              <a:rPr lang="en-US" altLang="zh-TW" dirty="0">
                <a:ea typeface="新細明體" pitchFamily="18" charset="-120"/>
              </a:rPr>
              <a:t>always makes the </a:t>
            </a:r>
            <a:r>
              <a:rPr lang="en-US" altLang="zh-TW" dirty="0">
                <a:solidFill>
                  <a:srgbClr val="FF0000"/>
                </a:solidFill>
                <a:ea typeface="新細明體" pitchFamily="18" charset="-120"/>
              </a:rPr>
              <a:t>locally best</a:t>
            </a:r>
            <a:r>
              <a:rPr lang="en-US" altLang="zh-TW" dirty="0">
                <a:ea typeface="新細明體" pitchFamily="18" charset="-120"/>
              </a:rPr>
              <a:t> choice at the moment (local optimal).  </a:t>
            </a:r>
          </a:p>
          <a:p>
            <a:pPr lvl="1"/>
            <a:r>
              <a:rPr lang="en-US" altLang="zh-TW" dirty="0">
                <a:ea typeface="新細明體" pitchFamily="18" charset="-120"/>
              </a:rPr>
              <a:t>Hopefully, a series of locally best choices will lead to a globally best solution.  </a:t>
            </a:r>
          </a:p>
          <a:p>
            <a:r>
              <a:rPr lang="en-US" altLang="zh-TW" dirty="0">
                <a:ea typeface="新細明體" pitchFamily="18" charset="-120"/>
              </a:rPr>
              <a:t>Greedy algorithms yield optimal solutions for many (but not all) problems. </a:t>
            </a:r>
          </a:p>
        </p:txBody>
      </p:sp>
      <p:sp>
        <p:nvSpPr>
          <p:cNvPr id="4100" name="Date Placeholder 3"/>
          <p:cNvSpPr>
            <a:spLocks noGrp="1"/>
          </p:cNvSpPr>
          <p:nvPr>
            <p:ph type="dt" sz="half" idx="10"/>
          </p:nvPr>
        </p:nvSpPr>
        <p:spPr>
          <a:noFill/>
        </p:spPr>
        <p:txBody>
          <a:bodyPr/>
          <a:lstStyle>
            <a:lvl1pPr>
              <a:defRPr sz="2216">
                <a:solidFill>
                  <a:schemeClr val="tx1"/>
                </a:solidFill>
                <a:latin typeface="Times New Roman" pitchFamily="-106" charset="0"/>
              </a:defRPr>
            </a:lvl1pPr>
            <a:lvl2pPr marL="686040" indent="-263862">
              <a:defRPr sz="2216">
                <a:solidFill>
                  <a:schemeClr val="tx1"/>
                </a:solidFill>
                <a:latin typeface="Times New Roman" pitchFamily="-106" charset="0"/>
              </a:defRPr>
            </a:lvl2pPr>
            <a:lvl3pPr marL="1055446" indent="-211089">
              <a:defRPr sz="2216">
                <a:solidFill>
                  <a:schemeClr val="tx1"/>
                </a:solidFill>
                <a:latin typeface="Times New Roman" pitchFamily="-106" charset="0"/>
              </a:defRPr>
            </a:lvl3pPr>
            <a:lvl4pPr marL="1477625" indent="-211089">
              <a:defRPr sz="2216">
                <a:solidFill>
                  <a:schemeClr val="tx1"/>
                </a:solidFill>
                <a:latin typeface="Times New Roman" pitchFamily="-106" charset="0"/>
              </a:defRPr>
            </a:lvl4pPr>
            <a:lvl5pPr marL="1899803" indent="-211089">
              <a:defRPr sz="2216">
                <a:solidFill>
                  <a:schemeClr val="tx1"/>
                </a:solidFill>
                <a:latin typeface="Times New Roman" pitchFamily="-106" charset="0"/>
              </a:defRPr>
            </a:lvl5pPr>
            <a:lvl6pPr marL="2321982" indent="-211089" algn="ctr" eaLnBrk="0" fontAlgn="base" hangingPunct="0">
              <a:spcBef>
                <a:spcPct val="50000"/>
              </a:spcBef>
              <a:spcAft>
                <a:spcPct val="0"/>
              </a:spcAft>
              <a:defRPr sz="2216">
                <a:solidFill>
                  <a:schemeClr val="tx1"/>
                </a:solidFill>
                <a:latin typeface="Times New Roman" pitchFamily="-106" charset="0"/>
              </a:defRPr>
            </a:lvl6pPr>
            <a:lvl7pPr marL="2744160" indent="-211089" algn="ctr" eaLnBrk="0" fontAlgn="base" hangingPunct="0">
              <a:spcBef>
                <a:spcPct val="50000"/>
              </a:spcBef>
              <a:spcAft>
                <a:spcPct val="0"/>
              </a:spcAft>
              <a:defRPr sz="2216">
                <a:solidFill>
                  <a:schemeClr val="tx1"/>
                </a:solidFill>
                <a:latin typeface="Times New Roman" pitchFamily="-106" charset="0"/>
              </a:defRPr>
            </a:lvl7pPr>
            <a:lvl8pPr marL="3166339" indent="-211089" algn="ctr" eaLnBrk="0" fontAlgn="base" hangingPunct="0">
              <a:spcBef>
                <a:spcPct val="50000"/>
              </a:spcBef>
              <a:spcAft>
                <a:spcPct val="0"/>
              </a:spcAft>
              <a:defRPr sz="2216">
                <a:solidFill>
                  <a:schemeClr val="tx1"/>
                </a:solidFill>
                <a:latin typeface="Times New Roman" pitchFamily="-106" charset="0"/>
              </a:defRPr>
            </a:lvl8pPr>
            <a:lvl9pPr marL="3588517" indent="-211089" algn="ctr" eaLnBrk="0" fontAlgn="base" hangingPunct="0">
              <a:spcBef>
                <a:spcPct val="50000"/>
              </a:spcBef>
              <a:spcAft>
                <a:spcPct val="0"/>
              </a:spcAft>
              <a:defRPr sz="2216">
                <a:solidFill>
                  <a:schemeClr val="tx1"/>
                </a:solidFill>
                <a:latin typeface="Times New Roman" pitchFamily="-106" charset="0"/>
              </a:defRPr>
            </a:lvl9pPr>
          </a:lstStyle>
          <a:p>
            <a:fld id="{BB48AFDC-C798-48CB-851C-1A2C00B9F6A8}" type="datetime1">
              <a:rPr lang="zh-TW" altLang="en-US" sz="1293">
                <a:solidFill>
                  <a:schemeClr val="bg2"/>
                </a:solidFill>
              </a:rPr>
              <a:pPr/>
              <a:t>2019/9/27</a:t>
            </a:fld>
            <a:endParaRPr lang="en-US" altLang="zh-TW" sz="1293" dirty="0">
              <a:solidFill>
                <a:schemeClr val="bg2"/>
              </a:solidFill>
            </a:endParaRPr>
          </a:p>
        </p:txBody>
      </p:sp>
      <p:sp>
        <p:nvSpPr>
          <p:cNvPr id="4101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>
              <a:defRPr sz="2216">
                <a:solidFill>
                  <a:schemeClr val="tx1"/>
                </a:solidFill>
                <a:latin typeface="Times New Roman" pitchFamily="-106" charset="0"/>
              </a:defRPr>
            </a:lvl1pPr>
            <a:lvl2pPr marL="686040" indent="-263862">
              <a:defRPr sz="2216">
                <a:solidFill>
                  <a:schemeClr val="tx1"/>
                </a:solidFill>
                <a:latin typeface="Times New Roman" pitchFamily="-106" charset="0"/>
              </a:defRPr>
            </a:lvl2pPr>
            <a:lvl3pPr marL="1055446" indent="-211089">
              <a:defRPr sz="2216">
                <a:solidFill>
                  <a:schemeClr val="tx1"/>
                </a:solidFill>
                <a:latin typeface="Times New Roman" pitchFamily="-106" charset="0"/>
              </a:defRPr>
            </a:lvl3pPr>
            <a:lvl4pPr marL="1477625" indent="-211089">
              <a:defRPr sz="2216">
                <a:solidFill>
                  <a:schemeClr val="tx1"/>
                </a:solidFill>
                <a:latin typeface="Times New Roman" pitchFamily="-106" charset="0"/>
              </a:defRPr>
            </a:lvl4pPr>
            <a:lvl5pPr marL="1899803" indent="-211089">
              <a:defRPr sz="2216">
                <a:solidFill>
                  <a:schemeClr val="tx1"/>
                </a:solidFill>
                <a:latin typeface="Times New Roman" pitchFamily="-106" charset="0"/>
              </a:defRPr>
            </a:lvl5pPr>
            <a:lvl6pPr marL="2321982" indent="-211089" algn="ctr" eaLnBrk="0" fontAlgn="base" hangingPunct="0">
              <a:spcBef>
                <a:spcPct val="50000"/>
              </a:spcBef>
              <a:spcAft>
                <a:spcPct val="0"/>
              </a:spcAft>
              <a:defRPr sz="2216">
                <a:solidFill>
                  <a:schemeClr val="tx1"/>
                </a:solidFill>
                <a:latin typeface="Times New Roman" pitchFamily="-106" charset="0"/>
              </a:defRPr>
            </a:lvl6pPr>
            <a:lvl7pPr marL="2744160" indent="-211089" algn="ctr" eaLnBrk="0" fontAlgn="base" hangingPunct="0">
              <a:spcBef>
                <a:spcPct val="50000"/>
              </a:spcBef>
              <a:spcAft>
                <a:spcPct val="0"/>
              </a:spcAft>
              <a:defRPr sz="2216">
                <a:solidFill>
                  <a:schemeClr val="tx1"/>
                </a:solidFill>
                <a:latin typeface="Times New Roman" pitchFamily="-106" charset="0"/>
              </a:defRPr>
            </a:lvl7pPr>
            <a:lvl8pPr marL="3166339" indent="-211089" algn="ctr" eaLnBrk="0" fontAlgn="base" hangingPunct="0">
              <a:spcBef>
                <a:spcPct val="50000"/>
              </a:spcBef>
              <a:spcAft>
                <a:spcPct val="0"/>
              </a:spcAft>
              <a:defRPr sz="2216">
                <a:solidFill>
                  <a:schemeClr val="tx1"/>
                </a:solidFill>
                <a:latin typeface="Times New Roman" pitchFamily="-106" charset="0"/>
              </a:defRPr>
            </a:lvl8pPr>
            <a:lvl9pPr marL="3588517" indent="-211089" algn="ctr" eaLnBrk="0" fontAlgn="base" hangingPunct="0">
              <a:spcBef>
                <a:spcPct val="50000"/>
              </a:spcBef>
              <a:spcAft>
                <a:spcPct val="0"/>
              </a:spcAft>
              <a:defRPr sz="2216">
                <a:solidFill>
                  <a:schemeClr val="tx1"/>
                </a:solidFill>
                <a:latin typeface="Times New Roman" pitchFamily="-106" charset="0"/>
              </a:defRPr>
            </a:lvl9pPr>
          </a:lstStyle>
          <a:p>
            <a:r>
              <a:rPr lang="en-US" altLang="zh-TW" sz="1293" dirty="0">
                <a:solidFill>
                  <a:schemeClr val="bg2"/>
                </a:solidFill>
              </a:rPr>
              <a:t>CS4335  Design and Analysis of Algorithms/WANG </a:t>
            </a:r>
            <a:r>
              <a:rPr lang="en-US" altLang="zh-TW" sz="1293" dirty="0" err="1">
                <a:solidFill>
                  <a:schemeClr val="bg2"/>
                </a:solidFill>
              </a:rPr>
              <a:t>Lusheng</a:t>
            </a:r>
            <a:endParaRPr lang="en-US" altLang="zh-TW" sz="1293">
              <a:solidFill>
                <a:schemeClr val="bg2"/>
              </a:solidFill>
            </a:endParaRPr>
          </a:p>
        </p:txBody>
      </p:sp>
      <p:sp>
        <p:nvSpPr>
          <p:cNvPr id="410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 sz="2216">
                <a:solidFill>
                  <a:schemeClr val="tx1"/>
                </a:solidFill>
                <a:latin typeface="Times New Roman" pitchFamily="-106" charset="0"/>
              </a:defRPr>
            </a:lvl1pPr>
            <a:lvl2pPr marL="686040" indent="-263862">
              <a:defRPr sz="2216">
                <a:solidFill>
                  <a:schemeClr val="tx1"/>
                </a:solidFill>
                <a:latin typeface="Times New Roman" pitchFamily="-106" charset="0"/>
              </a:defRPr>
            </a:lvl2pPr>
            <a:lvl3pPr marL="1055446" indent="-211089">
              <a:defRPr sz="2216">
                <a:solidFill>
                  <a:schemeClr val="tx1"/>
                </a:solidFill>
                <a:latin typeface="Times New Roman" pitchFamily="-106" charset="0"/>
              </a:defRPr>
            </a:lvl3pPr>
            <a:lvl4pPr marL="1477625" indent="-211089">
              <a:defRPr sz="2216">
                <a:solidFill>
                  <a:schemeClr val="tx1"/>
                </a:solidFill>
                <a:latin typeface="Times New Roman" pitchFamily="-106" charset="0"/>
              </a:defRPr>
            </a:lvl4pPr>
            <a:lvl5pPr marL="1899803" indent="-211089">
              <a:defRPr sz="2216">
                <a:solidFill>
                  <a:schemeClr val="tx1"/>
                </a:solidFill>
                <a:latin typeface="Times New Roman" pitchFamily="-106" charset="0"/>
              </a:defRPr>
            </a:lvl5pPr>
            <a:lvl6pPr marL="2321982" indent="-211089" algn="ctr" eaLnBrk="0" fontAlgn="base" hangingPunct="0">
              <a:spcBef>
                <a:spcPct val="50000"/>
              </a:spcBef>
              <a:spcAft>
                <a:spcPct val="0"/>
              </a:spcAft>
              <a:defRPr sz="2216">
                <a:solidFill>
                  <a:schemeClr val="tx1"/>
                </a:solidFill>
                <a:latin typeface="Times New Roman" pitchFamily="-106" charset="0"/>
              </a:defRPr>
            </a:lvl6pPr>
            <a:lvl7pPr marL="2744160" indent="-211089" algn="ctr" eaLnBrk="0" fontAlgn="base" hangingPunct="0">
              <a:spcBef>
                <a:spcPct val="50000"/>
              </a:spcBef>
              <a:spcAft>
                <a:spcPct val="0"/>
              </a:spcAft>
              <a:defRPr sz="2216">
                <a:solidFill>
                  <a:schemeClr val="tx1"/>
                </a:solidFill>
                <a:latin typeface="Times New Roman" pitchFamily="-106" charset="0"/>
              </a:defRPr>
            </a:lvl7pPr>
            <a:lvl8pPr marL="3166339" indent="-211089" algn="ctr" eaLnBrk="0" fontAlgn="base" hangingPunct="0">
              <a:spcBef>
                <a:spcPct val="50000"/>
              </a:spcBef>
              <a:spcAft>
                <a:spcPct val="0"/>
              </a:spcAft>
              <a:defRPr sz="2216">
                <a:solidFill>
                  <a:schemeClr val="tx1"/>
                </a:solidFill>
                <a:latin typeface="Times New Roman" pitchFamily="-106" charset="0"/>
              </a:defRPr>
            </a:lvl8pPr>
            <a:lvl9pPr marL="3588517" indent="-211089" algn="ctr" eaLnBrk="0" fontAlgn="base" hangingPunct="0">
              <a:spcBef>
                <a:spcPct val="50000"/>
              </a:spcBef>
              <a:spcAft>
                <a:spcPct val="0"/>
              </a:spcAft>
              <a:defRPr sz="2216">
                <a:solidFill>
                  <a:schemeClr val="tx1"/>
                </a:solidFill>
                <a:latin typeface="Times New Roman" pitchFamily="-106" charset="0"/>
              </a:defRPr>
            </a:lvl9pPr>
          </a:lstStyle>
          <a:p>
            <a:r>
              <a:rPr lang="en-US" altLang="zh-TW" sz="1293">
                <a:solidFill>
                  <a:schemeClr val="bg2"/>
                </a:solidFill>
              </a:rPr>
              <a:t>Page </a:t>
            </a:r>
            <a:fld id="{3F663A88-30AE-4FCF-9AB0-31609D6CB5ED}" type="slidenum">
              <a:rPr lang="en-US" altLang="zh-TW" sz="1293">
                <a:solidFill>
                  <a:schemeClr val="bg2"/>
                </a:solidFill>
              </a:rPr>
              <a:pPr/>
              <a:t>1</a:t>
            </a:fld>
            <a:endParaRPr lang="en-US" altLang="zh-TW" sz="1293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03595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Ideas for Interval Scheduling and Interval Partitioning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US" sz="2216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dirty="0">
                <a:solidFill>
                  <a:srgbClr val="FF0000"/>
                </a:solidFill>
              </a:rPr>
              <a:t>sort all the jobs in a list using a ‘greedy’ principle, and then choose it one by one</a:t>
            </a:r>
            <a:r>
              <a:rPr lang="en-US" dirty="0"/>
              <a:t>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034737F-C54B-41EB-B74F-0A0A67D906E9}" type="datetime1">
              <a:rPr lang="zh-TW" altLang="en-US" smtClean="0"/>
              <a:pPr>
                <a:defRPr/>
              </a:pPr>
              <a:t>2019/9/27</a:t>
            </a:fld>
            <a:endParaRPr lang="en-US" altLang="zh-TW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CS4335  Design and Analysis of Algorithms/WANG Lusheng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Page </a:t>
            </a:r>
            <a:fld id="{8BC786DF-339B-48E3-8593-894D2B09C3F5}" type="slidenum">
              <a:rPr lang="en-US" altLang="zh-TW" smtClean="0"/>
              <a:pPr>
                <a:defRPr/>
              </a:pPr>
              <a:t>2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2269449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6C3729-82E1-45A5-A383-58698F563C58}" type="slidenum">
              <a:rPr lang="en-US" altLang="en-US"/>
              <a:pPr/>
              <a:t>3</a:t>
            </a:fld>
            <a:endParaRPr lang="en-US" altLang="en-US"/>
          </a:p>
        </p:txBody>
      </p:sp>
      <p:sp>
        <p:nvSpPr>
          <p:cNvPr id="2222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sz="3200" dirty="0" err="1"/>
              <a:t>Kruskal’s</a:t>
            </a:r>
            <a:r>
              <a:rPr lang="en-GB" altLang="en-US" sz="3200" dirty="0"/>
              <a:t> Algorithm </a:t>
            </a:r>
            <a:endParaRPr lang="en-US" altLang="en-US" sz="3200" dirty="0"/>
          </a:p>
        </p:txBody>
      </p:sp>
      <p:sp>
        <p:nvSpPr>
          <p:cNvPr id="2222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altLang="en-US" sz="2400" dirty="0"/>
              <a:t>In the beginning, we have a forest where each node is a tree. </a:t>
            </a:r>
          </a:p>
          <a:p>
            <a:r>
              <a:rPr lang="en-GB" altLang="en-US" sz="2400" dirty="0"/>
              <a:t>merge these trees step by step.</a:t>
            </a:r>
          </a:p>
          <a:p>
            <a:pPr lvl="1">
              <a:buFontTx/>
              <a:buNone/>
            </a:pPr>
            <a:r>
              <a:rPr lang="en-GB" altLang="en-US" sz="2400" dirty="0"/>
              <a:t>     We connect two trees with an edge. This edge is chosen to be a shortest one connecting two different trees. </a:t>
            </a:r>
          </a:p>
          <a:p>
            <a:r>
              <a:rPr lang="en-GB" altLang="en-US" sz="2400" dirty="0"/>
              <a:t>Eventually, the forest becomes a tree. </a:t>
            </a:r>
            <a:endParaRPr lang="en-US" altLang="en-US" sz="2400" dirty="0"/>
          </a:p>
        </p:txBody>
      </p:sp>
    </p:spTree>
    <p:extLst>
      <p:ext uri="{BB962C8B-B14F-4D97-AF65-F5344CB8AC3E}">
        <p14:creationId xmlns:p14="http://schemas.microsoft.com/office/powerpoint/2010/main" val="18729040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2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222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2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222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2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2222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2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2222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C91313-BCE6-4968-B34A-2011215E7F2C}" type="slidenum">
              <a:rPr lang="en-US" altLang="en-US"/>
              <a:pPr/>
              <a:t>4</a:t>
            </a:fld>
            <a:endParaRPr lang="en-US" altLang="en-US"/>
          </a:p>
        </p:txBody>
      </p:sp>
      <p:sp>
        <p:nvSpPr>
          <p:cNvPr id="2344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Prim’s algorithm</a:t>
            </a:r>
          </a:p>
        </p:txBody>
      </p:sp>
      <p:sp>
        <p:nvSpPr>
          <p:cNvPr id="2344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981200"/>
            <a:ext cx="7415213" cy="4114800"/>
          </a:xfrm>
        </p:spPr>
        <p:txBody>
          <a:bodyPr/>
          <a:lstStyle/>
          <a:p>
            <a:pPr marL="0" indent="0">
              <a:lnSpc>
                <a:spcPct val="80000"/>
              </a:lnSpc>
              <a:buNone/>
            </a:pPr>
            <a:r>
              <a:rPr lang="en-US" altLang="en-US" sz="2000" dirty="0"/>
              <a:t>In the beginning,  Set  T as a single node. </a:t>
            </a:r>
          </a:p>
          <a:p>
            <a:pPr marL="0" indent="0">
              <a:lnSpc>
                <a:spcPct val="80000"/>
              </a:lnSpc>
              <a:buNone/>
            </a:pPr>
            <a:endParaRPr lang="en-US" altLang="en-US" sz="2000" dirty="0"/>
          </a:p>
          <a:p>
            <a:pPr marL="0" indent="0">
              <a:lnSpc>
                <a:spcPct val="80000"/>
              </a:lnSpc>
              <a:buNone/>
            </a:pPr>
            <a:r>
              <a:rPr lang="en-US" altLang="en-US" sz="2000" dirty="0"/>
              <a:t>At each step, add to T the shortest edge between a node in T and a node not in T. </a:t>
            </a:r>
          </a:p>
          <a:p>
            <a:pPr marL="0" indent="0">
              <a:lnSpc>
                <a:spcPct val="80000"/>
              </a:lnSpc>
              <a:buNone/>
            </a:pPr>
            <a:endParaRPr lang="en-US" altLang="en-US" sz="2000" dirty="0"/>
          </a:p>
          <a:p>
            <a:pPr marL="0" indent="0">
              <a:lnSpc>
                <a:spcPct val="80000"/>
              </a:lnSpc>
              <a:buNone/>
            </a:pPr>
            <a:r>
              <a:rPr lang="en-US" altLang="en-US" sz="2000" dirty="0"/>
              <a:t>Finally, T becomes a spanning tree.  </a:t>
            </a:r>
          </a:p>
          <a:p>
            <a:pPr lvl="1">
              <a:lnSpc>
                <a:spcPct val="80000"/>
              </a:lnSpc>
              <a:buFontTx/>
              <a:buNone/>
            </a:pPr>
            <a:endParaRPr lang="en-GB" altLang="en-US" sz="2000" b="1" dirty="0">
              <a:cs typeface="Times New Roman" pitchFamily="18" charset="0"/>
            </a:endParaRP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endParaRPr lang="en-GB" altLang="en-US" sz="1600" b="1" dirty="0">
              <a:cs typeface="Times New Roman" pitchFamily="18" charset="0"/>
            </a:endParaRP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endParaRPr lang="en-GB" altLang="en-US" sz="1600" b="1" dirty="0">
              <a:cs typeface="Times New Roman" pitchFamily="18" charset="0"/>
            </a:endParaRP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endParaRPr lang="en-GB" altLang="en-US" sz="1600" b="1" dirty="0">
              <a:cs typeface="Times New Roman" pitchFamily="18" charset="0"/>
            </a:endParaRP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GB" altLang="en-US" sz="1600" dirty="0">
                <a:cs typeface="Times New Roman" pitchFamily="18" charset="0"/>
              </a:rPr>
              <a:t>      </a:t>
            </a:r>
            <a:endParaRPr lang="ru-RU" altLang="en-US" sz="1600" dirty="0"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156299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1447800"/>
            <a:ext cx="7772400" cy="1143000"/>
          </a:xfrm>
        </p:spPr>
        <p:txBody>
          <a:bodyPr/>
          <a:lstStyle/>
          <a:p>
            <a:r>
              <a:rPr lang="en-US" altLang="zh-CN" dirty="0">
                <a:solidFill>
                  <a:schemeClr val="accent2"/>
                </a:solidFill>
              </a:rPr>
              <a:t>Single-Source Shortest Paths</a:t>
            </a:r>
            <a:br>
              <a:rPr lang="en-US" altLang="zh-CN" dirty="0">
                <a:solidFill>
                  <a:schemeClr val="accent2"/>
                </a:solidFill>
              </a:rPr>
            </a:br>
            <a:endParaRPr lang="en-US" altLang="zh-CN" dirty="0"/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0" y="2514600"/>
            <a:ext cx="7772400" cy="3124200"/>
          </a:xfrm>
        </p:spPr>
        <p:txBody>
          <a:bodyPr/>
          <a:lstStyle/>
          <a:p>
            <a:r>
              <a:rPr lang="en-US" altLang="zh-CN" dirty="0"/>
              <a:t>Problem Definition</a:t>
            </a:r>
          </a:p>
          <a:p>
            <a:r>
              <a:rPr lang="en-US" altLang="zh-CN" dirty="0"/>
              <a:t>Shortest paths and Relaxation</a:t>
            </a:r>
          </a:p>
          <a:p>
            <a:r>
              <a:rPr lang="en-US" altLang="zh-CN" dirty="0" err="1"/>
              <a:t>Dijkstra’s</a:t>
            </a:r>
            <a:r>
              <a:rPr lang="en-US" altLang="zh-CN" dirty="0"/>
              <a:t> algorithm (a greedy algorithm)</a:t>
            </a:r>
          </a:p>
          <a:p>
            <a:endParaRPr lang="en-US" altLang="zh-CN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6" name="Text Box 3"/>
          <p:cNvSpPr txBox="1">
            <a:spLocks noChangeArrowheads="1"/>
          </p:cNvSpPr>
          <p:nvPr/>
        </p:nvSpPr>
        <p:spPr bwMode="auto">
          <a:xfrm>
            <a:off x="533400" y="6078538"/>
            <a:ext cx="8305800" cy="779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9pPr>
          </a:lstStyle>
          <a:p>
            <a:pPr algn="l" eaLnBrk="1" hangingPunct="1">
              <a:spcBef>
                <a:spcPct val="20000"/>
              </a:spcBef>
            </a:pPr>
            <a:endParaRPr lang="en-US" altLang="zh-CN" sz="1800"/>
          </a:p>
          <a:p>
            <a:pPr algn="l" eaLnBrk="1" hangingPunct="1">
              <a:spcBef>
                <a:spcPct val="50000"/>
              </a:spcBef>
            </a:pPr>
            <a:endParaRPr lang="en-US" sz="1800"/>
          </a:p>
        </p:txBody>
      </p:sp>
      <p:sp>
        <p:nvSpPr>
          <p:cNvPr id="3077" name="Text Box 4"/>
          <p:cNvSpPr txBox="1">
            <a:spLocks noChangeArrowheads="1"/>
          </p:cNvSpPr>
          <p:nvPr/>
        </p:nvSpPr>
        <p:spPr bwMode="auto">
          <a:xfrm>
            <a:off x="984250" y="5384800"/>
            <a:ext cx="6683375" cy="101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9pPr>
          </a:lstStyle>
          <a:p>
            <a:pPr algn="l">
              <a:spcBef>
                <a:spcPct val="50000"/>
              </a:spcBef>
            </a:pPr>
            <a:r>
              <a:rPr kumimoji="0" lang="en-US"/>
              <a:t>Find a </a:t>
            </a:r>
            <a:r>
              <a:rPr kumimoji="0" lang="en-US">
                <a:solidFill>
                  <a:srgbClr val="0033CC"/>
                </a:solidFill>
              </a:rPr>
              <a:t>shortest path</a:t>
            </a:r>
            <a:r>
              <a:rPr kumimoji="0" lang="en-US"/>
              <a:t> from  A to  B.</a:t>
            </a:r>
          </a:p>
          <a:p>
            <a:pPr algn="l">
              <a:spcBef>
                <a:spcPct val="50000"/>
              </a:spcBef>
            </a:pPr>
            <a:r>
              <a:rPr kumimoji="0" lang="en-US"/>
              <a:t>-need serious thinking to get a correct algorithm.</a:t>
            </a:r>
          </a:p>
        </p:txBody>
      </p:sp>
      <p:sp>
        <p:nvSpPr>
          <p:cNvPr id="3078" name="Text Box 5"/>
          <p:cNvSpPr txBox="1">
            <a:spLocks noChangeArrowheads="1"/>
          </p:cNvSpPr>
          <p:nvPr/>
        </p:nvSpPr>
        <p:spPr bwMode="auto">
          <a:xfrm>
            <a:off x="1335088" y="4114800"/>
            <a:ext cx="4222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9pPr>
          </a:lstStyle>
          <a:p>
            <a:pPr algn="l">
              <a:spcBef>
                <a:spcPct val="50000"/>
              </a:spcBef>
            </a:pPr>
            <a:r>
              <a:rPr kumimoji="0" lang="en-US">
                <a:solidFill>
                  <a:srgbClr val="CC3300"/>
                </a:solidFill>
              </a:rPr>
              <a:t>A</a:t>
            </a:r>
          </a:p>
        </p:txBody>
      </p:sp>
      <p:sp>
        <p:nvSpPr>
          <p:cNvPr id="3079" name="Text Box 6"/>
          <p:cNvSpPr txBox="1">
            <a:spLocks noChangeArrowheads="1"/>
          </p:cNvSpPr>
          <p:nvPr/>
        </p:nvSpPr>
        <p:spPr bwMode="auto">
          <a:xfrm>
            <a:off x="4641850" y="1524000"/>
            <a:ext cx="4222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9pPr>
          </a:lstStyle>
          <a:p>
            <a:pPr algn="l">
              <a:spcBef>
                <a:spcPct val="50000"/>
              </a:spcBef>
            </a:pPr>
            <a:r>
              <a:rPr kumimoji="0" lang="en-US">
                <a:solidFill>
                  <a:srgbClr val="CC3300"/>
                </a:solidFill>
              </a:rPr>
              <a:t>B</a:t>
            </a:r>
          </a:p>
        </p:txBody>
      </p:sp>
      <p:pic>
        <p:nvPicPr>
          <p:cNvPr id="3080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66675"/>
            <a:ext cx="8686800" cy="5343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89306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3"/>
          <p:cNvSpPr>
            <a:spLocks noGrp="1" noChangeArrowheads="1"/>
          </p:cNvSpPr>
          <p:nvPr>
            <p:ph type="title"/>
          </p:nvPr>
        </p:nvSpPr>
        <p:spPr>
          <a:xfrm>
            <a:off x="762000" y="381000"/>
            <a:ext cx="7772400" cy="1143000"/>
          </a:xfrm>
        </p:spPr>
        <p:txBody>
          <a:bodyPr/>
          <a:lstStyle/>
          <a:p>
            <a:pPr algn="l"/>
            <a:r>
              <a:rPr lang="en-US" altLang="zh-CN"/>
              <a:t>Problem Definition:</a:t>
            </a:r>
          </a:p>
        </p:txBody>
      </p:sp>
      <p:sp>
        <p:nvSpPr>
          <p:cNvPr id="23556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685800" y="1447800"/>
            <a:ext cx="7772400" cy="4114800"/>
          </a:xfrm>
        </p:spPr>
        <p:txBody>
          <a:bodyPr/>
          <a:lstStyle/>
          <a:p>
            <a:pPr marL="457200" indent="-457200" algn="just"/>
            <a:r>
              <a:rPr lang="en-US" altLang="zh-CN" sz="3600" dirty="0"/>
              <a:t>Given a </a:t>
            </a:r>
            <a:r>
              <a:rPr lang="en-US" altLang="zh-CN" sz="3600" dirty="0">
                <a:solidFill>
                  <a:srgbClr val="FF0000"/>
                </a:solidFill>
              </a:rPr>
              <a:t>directed</a:t>
            </a:r>
            <a:r>
              <a:rPr lang="en-US" altLang="zh-CN" sz="3600" dirty="0"/>
              <a:t> graph </a:t>
            </a:r>
            <a:r>
              <a:rPr lang="en-US" altLang="zh-CN" sz="3600" dirty="0">
                <a:solidFill>
                  <a:srgbClr val="FF0000"/>
                </a:solidFill>
              </a:rPr>
              <a:t>G=(V, E, W)</a:t>
            </a:r>
            <a:r>
              <a:rPr lang="en-US" altLang="zh-CN" sz="3600" dirty="0"/>
              <a:t>, where each edge has a weight (length, cost), </a:t>
            </a:r>
          </a:p>
          <a:p>
            <a:pPr marL="457200" indent="-457200" algn="just"/>
            <a:r>
              <a:rPr lang="en-US" altLang="zh-CN" sz="3600" dirty="0"/>
              <a:t>Find a shortest path from s to v. </a:t>
            </a:r>
          </a:p>
          <a:p>
            <a:pPr lvl="1" algn="just"/>
            <a:r>
              <a:rPr lang="en-US" altLang="zh-CN" dirty="0">
                <a:solidFill>
                  <a:srgbClr val="FF0000"/>
                </a:solidFill>
              </a:rPr>
              <a:t>s</a:t>
            </a:r>
            <a:r>
              <a:rPr lang="en-US" altLang="zh-CN" dirty="0"/>
              <a:t>—</a:t>
            </a:r>
            <a:r>
              <a:rPr lang="en-US" altLang="zh-CN" dirty="0">
                <a:solidFill>
                  <a:srgbClr val="FF0000"/>
                </a:solidFill>
              </a:rPr>
              <a:t>source</a:t>
            </a:r>
          </a:p>
          <a:p>
            <a:pPr lvl="1" algn="just"/>
            <a:r>
              <a:rPr lang="en-US" altLang="zh-CN" dirty="0">
                <a:solidFill>
                  <a:srgbClr val="FF0000"/>
                </a:solidFill>
              </a:rPr>
              <a:t>v</a:t>
            </a:r>
            <a:r>
              <a:rPr lang="en-US" altLang="zh-CN" dirty="0"/>
              <a:t>—</a:t>
            </a:r>
            <a:r>
              <a:rPr lang="en-US" altLang="zh-CN" dirty="0">
                <a:solidFill>
                  <a:srgbClr val="FF0000"/>
                </a:solidFill>
              </a:rPr>
              <a:t>destination</a:t>
            </a:r>
            <a:r>
              <a:rPr lang="en-US" altLang="zh-CN" dirty="0"/>
              <a:t>. </a:t>
            </a:r>
          </a:p>
          <a:p>
            <a:endParaRPr lang="en-US" altLang="zh-CN" sz="2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82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>
              <a:lnSpc>
                <a:spcPct val="85000"/>
              </a:lnSpc>
            </a:pPr>
            <a:r>
              <a:rPr lang="en-US" b="1" dirty="0"/>
              <a:t>Paths in graphs</a:t>
            </a:r>
          </a:p>
        </p:txBody>
      </p:sp>
      <p:sp>
        <p:nvSpPr>
          <p:cNvPr id="532484" name="Text Box 1028"/>
          <p:cNvSpPr txBox="1">
            <a:spLocks noChangeArrowheads="1"/>
          </p:cNvSpPr>
          <p:nvPr/>
        </p:nvSpPr>
        <p:spPr bwMode="auto">
          <a:xfrm>
            <a:off x="377825" y="1554540"/>
            <a:ext cx="8397875" cy="1384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2800" dirty="0">
                <a:ea typeface="Arial Unicode MS" pitchFamily="34" charset="-122"/>
                <a:cs typeface="Arial Unicode MS" pitchFamily="34" charset="-122"/>
              </a:rPr>
              <a:t>Consider a digraph G = (V, E) with edge-weight function w : E </a:t>
            </a:r>
            <a:r>
              <a:rPr lang="en-US" sz="2800" dirty="0">
                <a:ea typeface="Arial Unicode MS" pitchFamily="34" charset="-122"/>
                <a:cs typeface="Arial Unicode MS" pitchFamily="34" charset="-122"/>
                <a:sym typeface="Symbol" pitchFamily="18" charset="2"/>
              </a:rPr>
              <a:t> R.  The total weight (length) of path </a:t>
            </a:r>
          </a:p>
          <a:p>
            <a:pPr algn="l">
              <a:lnSpc>
                <a:spcPct val="100000"/>
              </a:lnSpc>
            </a:pPr>
            <a:r>
              <a:rPr lang="en-US" sz="2800" dirty="0">
                <a:ea typeface="Arial Unicode MS" pitchFamily="34" charset="-122"/>
                <a:cs typeface="Arial Unicode MS" pitchFamily="34" charset="-122"/>
                <a:sym typeface="Symbol" pitchFamily="18" charset="2"/>
              </a:rPr>
              <a:t>p = v</a:t>
            </a:r>
            <a:r>
              <a:rPr lang="en-US" sz="2800" baseline="-25000" dirty="0">
                <a:ea typeface="Arial Unicode MS" pitchFamily="34" charset="-122"/>
                <a:cs typeface="Arial Unicode MS" pitchFamily="34" charset="-122"/>
                <a:sym typeface="Symbol" pitchFamily="18" charset="2"/>
              </a:rPr>
              <a:t>1</a:t>
            </a:r>
            <a:r>
              <a:rPr lang="en-US" sz="2800" dirty="0">
                <a:ea typeface="Arial Unicode MS" pitchFamily="34" charset="-122"/>
                <a:cs typeface="Arial Unicode MS" pitchFamily="34" charset="-122"/>
                <a:sym typeface="Symbol" pitchFamily="18" charset="2"/>
              </a:rPr>
              <a:t> v</a:t>
            </a:r>
            <a:r>
              <a:rPr lang="en-US" sz="2800" baseline="-25000" dirty="0">
                <a:ea typeface="Arial Unicode MS" pitchFamily="34" charset="-122"/>
                <a:cs typeface="Arial Unicode MS" pitchFamily="34" charset="-122"/>
                <a:sym typeface="Symbol" pitchFamily="18" charset="2"/>
              </a:rPr>
              <a:t>2</a:t>
            </a:r>
            <a:r>
              <a:rPr lang="en-US" sz="2800" dirty="0">
                <a:ea typeface="Arial Unicode MS" pitchFamily="34" charset="-122"/>
                <a:cs typeface="Arial Unicode MS" pitchFamily="34" charset="-122"/>
                <a:sym typeface="Symbol" pitchFamily="18" charset="2"/>
              </a:rPr>
              <a:t>  ….  </a:t>
            </a:r>
            <a:r>
              <a:rPr lang="en-US" sz="2800" dirty="0" err="1">
                <a:ea typeface="Arial Unicode MS" pitchFamily="34" charset="-122"/>
                <a:cs typeface="Arial Unicode MS" pitchFamily="34" charset="-122"/>
                <a:sym typeface="Symbol" pitchFamily="18" charset="2"/>
              </a:rPr>
              <a:t>v</a:t>
            </a:r>
            <a:r>
              <a:rPr lang="en-US" sz="2800" baseline="-25000" dirty="0" err="1">
                <a:ea typeface="Arial Unicode MS" pitchFamily="34" charset="-122"/>
                <a:cs typeface="Arial Unicode MS" pitchFamily="34" charset="-122"/>
                <a:sym typeface="Symbol" pitchFamily="18" charset="2"/>
              </a:rPr>
              <a:t>k</a:t>
            </a:r>
            <a:r>
              <a:rPr lang="en-US" sz="2800" dirty="0">
                <a:ea typeface="Arial Unicode MS" pitchFamily="34" charset="-122"/>
                <a:cs typeface="Arial Unicode MS" pitchFamily="34" charset="-122"/>
                <a:sym typeface="Symbol" pitchFamily="18" charset="2"/>
              </a:rPr>
              <a:t> is defined to be</a:t>
            </a:r>
          </a:p>
        </p:txBody>
      </p:sp>
      <p:grpSp>
        <p:nvGrpSpPr>
          <p:cNvPr id="532490" name="Group 1034"/>
          <p:cNvGrpSpPr>
            <a:grpSpLocks/>
          </p:cNvGrpSpPr>
          <p:nvPr/>
        </p:nvGrpSpPr>
        <p:grpSpPr bwMode="auto">
          <a:xfrm>
            <a:off x="2660650" y="3048000"/>
            <a:ext cx="3678238" cy="914400"/>
            <a:chOff x="1824" y="1776"/>
            <a:chExt cx="2235" cy="736"/>
          </a:xfrm>
        </p:grpSpPr>
        <p:graphicFrame>
          <p:nvGraphicFramePr>
            <p:cNvPr id="532486" name="Object 1030"/>
            <p:cNvGraphicFramePr>
              <a:graphicFrameLocks noChangeAspect="1"/>
            </p:cNvGraphicFramePr>
            <p:nvPr/>
          </p:nvGraphicFramePr>
          <p:xfrm>
            <a:off x="1824" y="1776"/>
            <a:ext cx="2112" cy="73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35249" name="Equation" r:id="rId3" imgW="3352680" imgH="1168200" progId="Equation.3">
                    <p:embed/>
                  </p:oleObj>
                </mc:Choice>
                <mc:Fallback>
                  <p:oleObj name="Equation" r:id="rId3" imgW="3352680" imgH="116820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824" y="1776"/>
                          <a:ext cx="2112" cy="73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532487" name="Text Box 1031"/>
            <p:cNvSpPr txBox="1">
              <a:spLocks noChangeArrowheads="1"/>
            </p:cNvSpPr>
            <p:nvPr/>
          </p:nvSpPr>
          <p:spPr bwMode="auto">
            <a:xfrm>
              <a:off x="3894" y="1932"/>
              <a:ext cx="165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6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>
                <a:lnSpc>
                  <a:spcPct val="100000"/>
                </a:lnSpc>
                <a:buClrTx/>
              </a:pPr>
              <a:r>
                <a:rPr lang="en-US"/>
                <a:t>.</a:t>
              </a:r>
            </a:p>
          </p:txBody>
        </p:sp>
      </p:grpSp>
      <p:grpSp>
        <p:nvGrpSpPr>
          <p:cNvPr id="532507" name="Group 1051"/>
          <p:cNvGrpSpPr>
            <a:grpSpLocks/>
          </p:cNvGrpSpPr>
          <p:nvPr/>
        </p:nvGrpSpPr>
        <p:grpSpPr bwMode="auto">
          <a:xfrm>
            <a:off x="1146175" y="3733800"/>
            <a:ext cx="6397625" cy="2336799"/>
            <a:chOff x="238" y="2448"/>
            <a:chExt cx="4030" cy="1472"/>
          </a:xfrm>
        </p:grpSpPr>
        <p:sp>
          <p:nvSpPr>
            <p:cNvPr id="532491" name="Oval 1035"/>
            <p:cNvSpPr>
              <a:spLocks noChangeArrowheads="1"/>
            </p:cNvSpPr>
            <p:nvPr/>
          </p:nvSpPr>
          <p:spPr bwMode="auto">
            <a:xfrm>
              <a:off x="384" y="2880"/>
              <a:ext cx="428" cy="428"/>
            </a:xfrm>
            <a:prstGeom prst="ellipse">
              <a:avLst/>
            </a:prstGeom>
            <a:solidFill>
              <a:srgbClr val="FFFF66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>
              <a:outerShdw dist="107763" dir="2700000" algn="ctr" rotWithShape="0">
                <a:srgbClr val="808080"/>
              </a:outerShdw>
            </a:effectLst>
          </p:spPr>
          <p:txBody>
            <a:bodyPr anchor="ctr"/>
            <a:lstStyle/>
            <a:p>
              <a:pPr algn="ctr">
                <a:lnSpc>
                  <a:spcPct val="100000"/>
                </a:lnSpc>
                <a:buClrTx/>
              </a:pPr>
              <a:r>
                <a:rPr lang="en-US" i="1">
                  <a:solidFill>
                    <a:srgbClr val="008A87"/>
                  </a:solidFill>
                  <a:sym typeface="Symbol" pitchFamily="18" charset="2"/>
                </a:rPr>
                <a:t>v</a:t>
              </a:r>
              <a:r>
                <a:rPr lang="en-US" baseline="-25000">
                  <a:solidFill>
                    <a:srgbClr val="008A87"/>
                  </a:solidFill>
                  <a:sym typeface="Symbol" pitchFamily="18" charset="2"/>
                </a:rPr>
                <a:t>1</a:t>
              </a:r>
            </a:p>
          </p:txBody>
        </p:sp>
        <p:sp>
          <p:nvSpPr>
            <p:cNvPr id="532492" name="Oval 1036"/>
            <p:cNvSpPr>
              <a:spLocks noChangeArrowheads="1"/>
            </p:cNvSpPr>
            <p:nvPr/>
          </p:nvSpPr>
          <p:spPr bwMode="auto">
            <a:xfrm>
              <a:off x="1248" y="3124"/>
              <a:ext cx="428" cy="428"/>
            </a:xfrm>
            <a:prstGeom prst="ellipse">
              <a:avLst/>
            </a:prstGeom>
            <a:solidFill>
              <a:srgbClr val="FFFF66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>
              <a:outerShdw dist="107763" dir="2700000" algn="ctr" rotWithShape="0">
                <a:srgbClr val="808080"/>
              </a:outerShdw>
            </a:effectLst>
          </p:spPr>
          <p:txBody>
            <a:bodyPr anchor="ctr"/>
            <a:lstStyle/>
            <a:p>
              <a:pPr algn="ctr">
                <a:lnSpc>
                  <a:spcPct val="100000"/>
                </a:lnSpc>
                <a:buClrTx/>
              </a:pPr>
              <a:r>
                <a:rPr lang="en-US" i="1">
                  <a:solidFill>
                    <a:srgbClr val="008A87"/>
                  </a:solidFill>
                  <a:sym typeface="Symbol" pitchFamily="18" charset="2"/>
                </a:rPr>
                <a:t>v</a:t>
              </a:r>
              <a:r>
                <a:rPr lang="en-US" baseline="-25000">
                  <a:solidFill>
                    <a:srgbClr val="008A87"/>
                  </a:solidFill>
                  <a:sym typeface="Symbol" pitchFamily="18" charset="2"/>
                </a:rPr>
                <a:t>2</a:t>
              </a:r>
            </a:p>
          </p:txBody>
        </p:sp>
        <p:sp>
          <p:nvSpPr>
            <p:cNvPr id="532493" name="Oval 1037"/>
            <p:cNvSpPr>
              <a:spLocks noChangeArrowheads="1"/>
            </p:cNvSpPr>
            <p:nvPr/>
          </p:nvSpPr>
          <p:spPr bwMode="auto">
            <a:xfrm>
              <a:off x="2112" y="2880"/>
              <a:ext cx="428" cy="428"/>
            </a:xfrm>
            <a:prstGeom prst="ellipse">
              <a:avLst/>
            </a:prstGeom>
            <a:solidFill>
              <a:srgbClr val="FFFF66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>
              <a:outerShdw dist="107763" dir="2700000" algn="ctr" rotWithShape="0">
                <a:srgbClr val="808080"/>
              </a:outerShdw>
            </a:effectLst>
          </p:spPr>
          <p:txBody>
            <a:bodyPr anchor="ctr"/>
            <a:lstStyle/>
            <a:p>
              <a:pPr algn="ctr">
                <a:lnSpc>
                  <a:spcPct val="100000"/>
                </a:lnSpc>
                <a:buClrTx/>
              </a:pPr>
              <a:r>
                <a:rPr lang="en-US" i="1">
                  <a:solidFill>
                    <a:srgbClr val="008A87"/>
                  </a:solidFill>
                  <a:sym typeface="Symbol" pitchFamily="18" charset="2"/>
                </a:rPr>
                <a:t>v</a:t>
              </a:r>
              <a:r>
                <a:rPr lang="en-US" baseline="-25000">
                  <a:solidFill>
                    <a:srgbClr val="008A87"/>
                  </a:solidFill>
                  <a:sym typeface="Symbol" pitchFamily="18" charset="2"/>
                </a:rPr>
                <a:t>3</a:t>
              </a:r>
            </a:p>
          </p:txBody>
        </p:sp>
        <p:sp>
          <p:nvSpPr>
            <p:cNvPr id="532494" name="Oval 1038"/>
            <p:cNvSpPr>
              <a:spLocks noChangeArrowheads="1"/>
            </p:cNvSpPr>
            <p:nvPr/>
          </p:nvSpPr>
          <p:spPr bwMode="auto">
            <a:xfrm>
              <a:off x="2976" y="3124"/>
              <a:ext cx="428" cy="428"/>
            </a:xfrm>
            <a:prstGeom prst="ellipse">
              <a:avLst/>
            </a:prstGeom>
            <a:solidFill>
              <a:srgbClr val="FFFF66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>
              <a:outerShdw dist="107763" dir="2700000" algn="ctr" rotWithShape="0">
                <a:srgbClr val="808080"/>
              </a:outerShdw>
            </a:effectLst>
          </p:spPr>
          <p:txBody>
            <a:bodyPr anchor="ctr"/>
            <a:lstStyle/>
            <a:p>
              <a:pPr algn="ctr">
                <a:lnSpc>
                  <a:spcPct val="100000"/>
                </a:lnSpc>
                <a:buClrTx/>
              </a:pPr>
              <a:r>
                <a:rPr lang="en-US" i="1">
                  <a:solidFill>
                    <a:srgbClr val="008A87"/>
                  </a:solidFill>
                  <a:sym typeface="Symbol" pitchFamily="18" charset="2"/>
                </a:rPr>
                <a:t>v</a:t>
              </a:r>
              <a:r>
                <a:rPr lang="en-US" baseline="-25000">
                  <a:solidFill>
                    <a:srgbClr val="008A87"/>
                  </a:solidFill>
                  <a:sym typeface="Symbol" pitchFamily="18" charset="2"/>
                </a:rPr>
                <a:t>4</a:t>
              </a:r>
            </a:p>
          </p:txBody>
        </p:sp>
        <p:sp>
          <p:nvSpPr>
            <p:cNvPr id="532495" name="Oval 1039"/>
            <p:cNvSpPr>
              <a:spLocks noChangeArrowheads="1"/>
            </p:cNvSpPr>
            <p:nvPr/>
          </p:nvSpPr>
          <p:spPr bwMode="auto">
            <a:xfrm>
              <a:off x="3840" y="2880"/>
              <a:ext cx="428" cy="428"/>
            </a:xfrm>
            <a:prstGeom prst="ellipse">
              <a:avLst/>
            </a:prstGeom>
            <a:solidFill>
              <a:srgbClr val="FFFF66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>
              <a:outerShdw dist="107763" dir="2700000" algn="ctr" rotWithShape="0">
                <a:srgbClr val="808080"/>
              </a:outerShdw>
            </a:effectLst>
          </p:spPr>
          <p:txBody>
            <a:bodyPr anchor="ctr"/>
            <a:lstStyle/>
            <a:p>
              <a:pPr algn="ctr">
                <a:lnSpc>
                  <a:spcPct val="100000"/>
                </a:lnSpc>
                <a:buClrTx/>
              </a:pPr>
              <a:r>
                <a:rPr lang="en-US" i="1">
                  <a:solidFill>
                    <a:srgbClr val="008A87"/>
                  </a:solidFill>
                  <a:sym typeface="Symbol" pitchFamily="18" charset="2"/>
                </a:rPr>
                <a:t>v</a:t>
              </a:r>
              <a:r>
                <a:rPr lang="en-US" baseline="-25000">
                  <a:solidFill>
                    <a:srgbClr val="008A87"/>
                  </a:solidFill>
                  <a:sym typeface="Symbol" pitchFamily="18" charset="2"/>
                </a:rPr>
                <a:t>5</a:t>
              </a:r>
            </a:p>
          </p:txBody>
        </p:sp>
        <p:cxnSp>
          <p:nvCxnSpPr>
            <p:cNvPr id="532496" name="AutoShape 1040"/>
            <p:cNvCxnSpPr>
              <a:cxnSpLocks noChangeShapeType="1"/>
              <a:stCxn id="532491" idx="6"/>
              <a:endCxn id="532492" idx="2"/>
            </p:cNvCxnSpPr>
            <p:nvPr/>
          </p:nvCxnSpPr>
          <p:spPr bwMode="auto">
            <a:xfrm>
              <a:off x="812" y="3094"/>
              <a:ext cx="436" cy="244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stealth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cxnSp>
        <p:cxnSp>
          <p:nvCxnSpPr>
            <p:cNvPr id="532497" name="AutoShape 1041"/>
            <p:cNvCxnSpPr>
              <a:cxnSpLocks noChangeShapeType="1"/>
              <a:stCxn id="532492" idx="6"/>
              <a:endCxn id="532493" idx="2"/>
            </p:cNvCxnSpPr>
            <p:nvPr/>
          </p:nvCxnSpPr>
          <p:spPr bwMode="auto">
            <a:xfrm flipV="1">
              <a:off x="1676" y="3094"/>
              <a:ext cx="436" cy="244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stealth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cxnSp>
        <p:cxnSp>
          <p:nvCxnSpPr>
            <p:cNvPr id="532498" name="AutoShape 1042"/>
            <p:cNvCxnSpPr>
              <a:cxnSpLocks noChangeShapeType="1"/>
              <a:stCxn id="532493" idx="6"/>
              <a:endCxn id="532494" idx="2"/>
            </p:cNvCxnSpPr>
            <p:nvPr/>
          </p:nvCxnSpPr>
          <p:spPr bwMode="auto">
            <a:xfrm>
              <a:off x="2540" y="3094"/>
              <a:ext cx="436" cy="244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stealth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cxnSp>
        <p:cxnSp>
          <p:nvCxnSpPr>
            <p:cNvPr id="532499" name="AutoShape 1043"/>
            <p:cNvCxnSpPr>
              <a:cxnSpLocks noChangeShapeType="1"/>
              <a:stCxn id="532494" idx="6"/>
              <a:endCxn id="532495" idx="2"/>
            </p:cNvCxnSpPr>
            <p:nvPr/>
          </p:nvCxnSpPr>
          <p:spPr bwMode="auto">
            <a:xfrm flipV="1">
              <a:off x="3404" y="3094"/>
              <a:ext cx="436" cy="244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stealth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cxnSp>
        <p:sp>
          <p:nvSpPr>
            <p:cNvPr id="532500" name="Text Box 1044"/>
            <p:cNvSpPr txBox="1">
              <a:spLocks noChangeArrowheads="1"/>
            </p:cNvSpPr>
            <p:nvPr/>
          </p:nvSpPr>
          <p:spPr bwMode="auto">
            <a:xfrm>
              <a:off x="988" y="2976"/>
              <a:ext cx="212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66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>
                <a:lnSpc>
                  <a:spcPct val="100000"/>
                </a:lnSpc>
                <a:buClrTx/>
              </a:pPr>
              <a:r>
                <a:rPr lang="en-US" sz="2400">
                  <a:solidFill>
                    <a:srgbClr val="008A87"/>
                  </a:solidFill>
                </a:rPr>
                <a:t>4</a:t>
              </a:r>
            </a:p>
          </p:txBody>
        </p:sp>
        <p:sp>
          <p:nvSpPr>
            <p:cNvPr id="532501" name="Text Box 1045"/>
            <p:cNvSpPr txBox="1">
              <a:spLocks noChangeArrowheads="1"/>
            </p:cNvSpPr>
            <p:nvPr/>
          </p:nvSpPr>
          <p:spPr bwMode="auto">
            <a:xfrm>
              <a:off x="1679" y="2976"/>
              <a:ext cx="213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66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>
                <a:lnSpc>
                  <a:spcPct val="100000"/>
                </a:lnSpc>
                <a:buClrTx/>
              </a:pPr>
              <a:r>
                <a:rPr lang="en-US" sz="2400" dirty="0">
                  <a:solidFill>
                    <a:srgbClr val="008A87"/>
                  </a:solidFill>
                </a:rPr>
                <a:t>2</a:t>
              </a:r>
            </a:p>
          </p:txBody>
        </p:sp>
        <p:sp>
          <p:nvSpPr>
            <p:cNvPr id="532502" name="Text Box 1046"/>
            <p:cNvSpPr txBox="1">
              <a:spLocks noChangeArrowheads="1"/>
            </p:cNvSpPr>
            <p:nvPr/>
          </p:nvSpPr>
          <p:spPr bwMode="auto">
            <a:xfrm>
              <a:off x="2735" y="2976"/>
              <a:ext cx="213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66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>
                <a:lnSpc>
                  <a:spcPct val="100000"/>
                </a:lnSpc>
                <a:buClrTx/>
              </a:pPr>
              <a:r>
                <a:rPr lang="en-US" sz="2400" dirty="0">
                  <a:solidFill>
                    <a:srgbClr val="008A87"/>
                  </a:solidFill>
                </a:rPr>
                <a:t>5</a:t>
              </a:r>
            </a:p>
          </p:txBody>
        </p:sp>
        <p:sp>
          <p:nvSpPr>
            <p:cNvPr id="532503" name="Text Box 1047"/>
            <p:cNvSpPr txBox="1">
              <a:spLocks noChangeArrowheads="1"/>
            </p:cNvSpPr>
            <p:nvPr/>
          </p:nvSpPr>
          <p:spPr bwMode="auto">
            <a:xfrm>
              <a:off x="3436" y="2976"/>
              <a:ext cx="212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66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>
                <a:lnSpc>
                  <a:spcPct val="100000"/>
                </a:lnSpc>
                <a:buClrTx/>
              </a:pPr>
              <a:r>
                <a:rPr lang="en-US" sz="2400">
                  <a:solidFill>
                    <a:srgbClr val="008A87"/>
                  </a:solidFill>
                </a:rPr>
                <a:t>1</a:t>
              </a:r>
            </a:p>
          </p:txBody>
        </p:sp>
        <p:sp>
          <p:nvSpPr>
            <p:cNvPr id="532504" name="Text Box 1048"/>
            <p:cNvSpPr txBox="1">
              <a:spLocks noChangeArrowheads="1"/>
            </p:cNvSpPr>
            <p:nvPr/>
          </p:nvSpPr>
          <p:spPr bwMode="auto">
            <a:xfrm>
              <a:off x="238" y="2448"/>
              <a:ext cx="1168" cy="3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66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lnSpc>
                  <a:spcPct val="100000"/>
                </a:lnSpc>
                <a:buClrTx/>
              </a:pPr>
              <a:r>
                <a:rPr lang="en-US" b="1">
                  <a:solidFill>
                    <a:schemeClr val="accent2"/>
                  </a:solidFill>
                </a:rPr>
                <a:t>Example:</a:t>
              </a:r>
            </a:p>
          </p:txBody>
        </p:sp>
        <p:sp>
          <p:nvSpPr>
            <p:cNvPr id="532505" name="Text Box 1049"/>
            <p:cNvSpPr txBox="1">
              <a:spLocks noChangeArrowheads="1"/>
            </p:cNvSpPr>
            <p:nvPr/>
          </p:nvSpPr>
          <p:spPr bwMode="auto">
            <a:xfrm>
              <a:off x="1555" y="3629"/>
              <a:ext cx="1696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66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lnSpc>
                  <a:spcPct val="100000"/>
                </a:lnSpc>
                <a:buClrTx/>
              </a:pPr>
              <a:r>
                <a:rPr lang="en-US" i="1" dirty="0">
                  <a:solidFill>
                    <a:srgbClr val="008A87"/>
                  </a:solidFill>
                </a:rPr>
                <a:t>w</a:t>
              </a:r>
              <a:r>
                <a:rPr lang="en-US" dirty="0">
                  <a:solidFill>
                    <a:srgbClr val="008A87"/>
                  </a:solidFill>
                </a:rPr>
                <a:t>(</a:t>
              </a:r>
              <a:r>
                <a:rPr lang="en-US" i="1" dirty="0">
                  <a:solidFill>
                    <a:srgbClr val="008A87"/>
                  </a:solidFill>
                </a:rPr>
                <a:t>p</a:t>
              </a:r>
              <a:r>
                <a:rPr lang="en-US" dirty="0">
                  <a:solidFill>
                    <a:srgbClr val="008A87"/>
                  </a:solidFill>
                </a:rPr>
                <a:t>) = 4+2+5+1=12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538301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2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248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6578" name="Rectangle 2"/>
          <p:cNvSpPr>
            <a:spLocks noGrp="1" noChangeArrowheads="1"/>
          </p:cNvSpPr>
          <p:nvPr>
            <p:ph type="title"/>
          </p:nvPr>
        </p:nvSpPr>
        <p:spPr>
          <a:xfrm>
            <a:off x="669925" y="609600"/>
            <a:ext cx="7772400" cy="1143000"/>
          </a:xfrm>
        </p:spPr>
        <p:txBody>
          <a:bodyPr/>
          <a:lstStyle/>
          <a:p>
            <a:pPr algn="l">
              <a:lnSpc>
                <a:spcPct val="85000"/>
              </a:lnSpc>
            </a:pPr>
            <a:r>
              <a:rPr lang="en-US" dirty="0"/>
              <a:t>Shortest paths</a:t>
            </a:r>
          </a:p>
        </p:txBody>
      </p:sp>
      <p:sp>
        <p:nvSpPr>
          <p:cNvPr id="536579" name="Text Box 3"/>
          <p:cNvSpPr txBox="1">
            <a:spLocks noChangeArrowheads="1"/>
          </p:cNvSpPr>
          <p:nvPr/>
        </p:nvSpPr>
        <p:spPr bwMode="auto">
          <a:xfrm>
            <a:off x="682624" y="1447800"/>
            <a:ext cx="8004175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buClrTx/>
            </a:pPr>
            <a:r>
              <a:rPr lang="en-US" sz="3200" dirty="0"/>
              <a:t>A </a:t>
            </a:r>
            <a:r>
              <a:rPr lang="en-US" sz="3200" b="1" i="1" dirty="0">
                <a:solidFill>
                  <a:schemeClr val="accent2"/>
                </a:solidFill>
              </a:rPr>
              <a:t>shortest path</a:t>
            </a:r>
            <a:r>
              <a:rPr lang="en-US" sz="3200" dirty="0"/>
              <a:t> from </a:t>
            </a:r>
            <a:r>
              <a:rPr lang="en-US" sz="3200" i="1" dirty="0">
                <a:solidFill>
                  <a:srgbClr val="008A87"/>
                </a:solidFill>
              </a:rPr>
              <a:t>u</a:t>
            </a:r>
            <a:r>
              <a:rPr lang="en-US" sz="3200" dirty="0"/>
              <a:t> to </a:t>
            </a:r>
            <a:r>
              <a:rPr lang="en-US" sz="3200" i="1" dirty="0">
                <a:solidFill>
                  <a:srgbClr val="008A87"/>
                </a:solidFill>
              </a:rPr>
              <a:t>v</a:t>
            </a:r>
            <a:r>
              <a:rPr lang="en-US" sz="3200" dirty="0"/>
              <a:t> is a path of minimum total weight from </a:t>
            </a:r>
            <a:r>
              <a:rPr lang="en-US" sz="3200" i="1" dirty="0">
                <a:solidFill>
                  <a:srgbClr val="008A87"/>
                </a:solidFill>
              </a:rPr>
              <a:t>u</a:t>
            </a:r>
            <a:r>
              <a:rPr lang="en-US" sz="3200" dirty="0"/>
              <a:t> to </a:t>
            </a:r>
            <a:r>
              <a:rPr lang="en-US" sz="3200" i="1" dirty="0">
                <a:solidFill>
                  <a:srgbClr val="008A87"/>
                </a:solidFill>
              </a:rPr>
              <a:t>v</a:t>
            </a:r>
            <a:r>
              <a:rPr lang="en-US" sz="3200" dirty="0"/>
              <a:t>.  The </a:t>
            </a:r>
            <a:r>
              <a:rPr lang="en-US" sz="3200" b="1" i="1" dirty="0">
                <a:solidFill>
                  <a:schemeClr val="accent2"/>
                </a:solidFill>
              </a:rPr>
              <a:t>shortest-path weight</a:t>
            </a:r>
            <a:r>
              <a:rPr lang="en-US" sz="3200" dirty="0"/>
              <a:t> from </a:t>
            </a:r>
            <a:r>
              <a:rPr lang="en-US" sz="3200" i="1" dirty="0">
                <a:solidFill>
                  <a:srgbClr val="008A87"/>
                </a:solidFill>
              </a:rPr>
              <a:t>u</a:t>
            </a:r>
            <a:r>
              <a:rPr lang="en-US" sz="3200" dirty="0"/>
              <a:t> to </a:t>
            </a:r>
            <a:r>
              <a:rPr lang="en-US" sz="3200" i="1" dirty="0">
                <a:solidFill>
                  <a:srgbClr val="008A87"/>
                </a:solidFill>
              </a:rPr>
              <a:t>v</a:t>
            </a:r>
            <a:r>
              <a:rPr lang="en-US" sz="3200" dirty="0"/>
              <a:t> is defined as</a:t>
            </a:r>
          </a:p>
        </p:txBody>
      </p:sp>
      <p:sp>
        <p:nvSpPr>
          <p:cNvPr id="536581" name="Rectangle 5"/>
          <p:cNvSpPr>
            <a:spLocks noChangeArrowheads="1"/>
          </p:cNvSpPr>
          <p:nvPr/>
        </p:nvSpPr>
        <p:spPr bwMode="auto">
          <a:xfrm>
            <a:off x="890588" y="3200400"/>
            <a:ext cx="7415212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lnSpc>
                <a:spcPct val="100000"/>
              </a:lnSpc>
              <a:buClrTx/>
            </a:pPr>
            <a:r>
              <a:rPr lang="en-US" dirty="0">
                <a:solidFill>
                  <a:srgbClr val="008A87"/>
                </a:solidFill>
                <a:latin typeface="Symbol" pitchFamily="18" charset="2"/>
              </a:rPr>
              <a:t>d</a:t>
            </a:r>
            <a:r>
              <a:rPr lang="en-US" dirty="0">
                <a:solidFill>
                  <a:srgbClr val="008A87"/>
                </a:solidFill>
              </a:rPr>
              <a:t>(</a:t>
            </a:r>
            <a:r>
              <a:rPr lang="en-US" i="1" dirty="0">
                <a:solidFill>
                  <a:srgbClr val="008A87"/>
                </a:solidFill>
              </a:rPr>
              <a:t>u</a:t>
            </a:r>
            <a:r>
              <a:rPr lang="en-US" dirty="0">
                <a:solidFill>
                  <a:srgbClr val="008A87"/>
                </a:solidFill>
              </a:rPr>
              <a:t>, </a:t>
            </a:r>
            <a:r>
              <a:rPr lang="en-US" i="1" dirty="0">
                <a:solidFill>
                  <a:srgbClr val="008A87"/>
                </a:solidFill>
              </a:rPr>
              <a:t>v</a:t>
            </a:r>
            <a:r>
              <a:rPr lang="en-US" dirty="0">
                <a:solidFill>
                  <a:srgbClr val="008A87"/>
                </a:solidFill>
              </a:rPr>
              <a:t>) = min{</a:t>
            </a:r>
            <a:r>
              <a:rPr lang="en-US" i="1" dirty="0">
                <a:solidFill>
                  <a:srgbClr val="008A87"/>
                </a:solidFill>
              </a:rPr>
              <a:t>w</a:t>
            </a:r>
            <a:r>
              <a:rPr lang="en-US" dirty="0">
                <a:solidFill>
                  <a:srgbClr val="008A87"/>
                </a:solidFill>
              </a:rPr>
              <a:t>(</a:t>
            </a:r>
            <a:r>
              <a:rPr lang="en-US" i="1" dirty="0">
                <a:solidFill>
                  <a:srgbClr val="008A87"/>
                </a:solidFill>
              </a:rPr>
              <a:t>p</a:t>
            </a:r>
            <a:r>
              <a:rPr lang="en-US" dirty="0">
                <a:solidFill>
                  <a:srgbClr val="008A87"/>
                </a:solidFill>
              </a:rPr>
              <a:t>) :</a:t>
            </a:r>
            <a:r>
              <a:rPr lang="en-US" dirty="0"/>
              <a:t> </a:t>
            </a:r>
            <a:r>
              <a:rPr lang="en-US" i="1" dirty="0">
                <a:solidFill>
                  <a:srgbClr val="008A87"/>
                </a:solidFill>
              </a:rPr>
              <a:t>p</a:t>
            </a:r>
            <a:r>
              <a:rPr lang="en-US" dirty="0"/>
              <a:t> is a path from </a:t>
            </a:r>
            <a:r>
              <a:rPr lang="en-US" i="1" dirty="0">
                <a:solidFill>
                  <a:srgbClr val="008A87"/>
                </a:solidFill>
              </a:rPr>
              <a:t>u</a:t>
            </a:r>
            <a:r>
              <a:rPr lang="en-US" dirty="0"/>
              <a:t> to </a:t>
            </a:r>
            <a:r>
              <a:rPr lang="en-US" i="1" dirty="0">
                <a:solidFill>
                  <a:srgbClr val="008A87"/>
                </a:solidFill>
              </a:rPr>
              <a:t>v</a:t>
            </a:r>
            <a:r>
              <a:rPr lang="en-US" dirty="0">
                <a:solidFill>
                  <a:srgbClr val="008A87"/>
                </a:solidFill>
              </a:rPr>
              <a:t>}</a:t>
            </a:r>
            <a:r>
              <a:rPr lang="en-US" dirty="0"/>
              <a:t>.</a:t>
            </a:r>
          </a:p>
        </p:txBody>
      </p:sp>
      <p:sp>
        <p:nvSpPr>
          <p:cNvPr id="536582" name="Text Box 6"/>
          <p:cNvSpPr txBox="1">
            <a:spLocks noChangeArrowheads="1"/>
          </p:cNvSpPr>
          <p:nvPr/>
        </p:nvSpPr>
        <p:spPr bwMode="auto">
          <a:xfrm>
            <a:off x="1509318" y="4297362"/>
            <a:ext cx="6122189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lnSpc>
                <a:spcPct val="100000"/>
              </a:lnSpc>
              <a:buClrTx/>
            </a:pPr>
            <a:r>
              <a:rPr lang="en-US" b="1" dirty="0">
                <a:solidFill>
                  <a:schemeClr val="accent2"/>
                </a:solidFill>
              </a:rPr>
              <a:t>Note:</a:t>
            </a:r>
            <a:r>
              <a:rPr lang="en-US" dirty="0"/>
              <a:t> </a:t>
            </a:r>
            <a:r>
              <a:rPr lang="en-US" dirty="0">
                <a:solidFill>
                  <a:srgbClr val="008A87"/>
                </a:solidFill>
                <a:latin typeface="Symbol" pitchFamily="18" charset="2"/>
              </a:rPr>
              <a:t>d</a:t>
            </a:r>
            <a:r>
              <a:rPr lang="en-US" dirty="0">
                <a:solidFill>
                  <a:srgbClr val="008A87"/>
                </a:solidFill>
              </a:rPr>
              <a:t>(</a:t>
            </a:r>
            <a:r>
              <a:rPr lang="en-US" i="1" dirty="0">
                <a:solidFill>
                  <a:srgbClr val="008A87"/>
                </a:solidFill>
              </a:rPr>
              <a:t>u</a:t>
            </a:r>
            <a:r>
              <a:rPr lang="en-US" dirty="0">
                <a:solidFill>
                  <a:srgbClr val="008A87"/>
                </a:solidFill>
              </a:rPr>
              <a:t>, </a:t>
            </a:r>
            <a:r>
              <a:rPr lang="en-US" i="1" dirty="0">
                <a:solidFill>
                  <a:srgbClr val="008A87"/>
                </a:solidFill>
              </a:rPr>
              <a:t>v</a:t>
            </a:r>
            <a:r>
              <a:rPr lang="en-US" dirty="0">
                <a:solidFill>
                  <a:srgbClr val="008A87"/>
                </a:solidFill>
              </a:rPr>
              <a:t>) = +</a:t>
            </a:r>
            <a:r>
              <a:rPr lang="en-US" dirty="0">
                <a:solidFill>
                  <a:srgbClr val="008A87"/>
                </a:solidFill>
                <a:latin typeface="Symbol" pitchFamily="18" charset="2"/>
              </a:rPr>
              <a:t>¥</a:t>
            </a:r>
            <a:r>
              <a:rPr lang="en-US" dirty="0">
                <a:solidFill>
                  <a:srgbClr val="008A87"/>
                </a:solidFill>
              </a:rPr>
              <a:t> </a:t>
            </a:r>
            <a:r>
              <a:rPr lang="en-US" dirty="0"/>
              <a:t>if no path from </a:t>
            </a:r>
            <a:r>
              <a:rPr lang="en-US" i="1" dirty="0">
                <a:solidFill>
                  <a:srgbClr val="008A87"/>
                </a:solidFill>
              </a:rPr>
              <a:t>u</a:t>
            </a:r>
            <a:r>
              <a:rPr lang="en-US" dirty="0"/>
              <a:t> to </a:t>
            </a:r>
            <a:r>
              <a:rPr lang="en-US" i="1" dirty="0">
                <a:solidFill>
                  <a:srgbClr val="008A87"/>
                </a:solidFill>
              </a:rPr>
              <a:t>v</a:t>
            </a:r>
            <a:r>
              <a:rPr lang="en-US" dirty="0"/>
              <a:t> exists. </a:t>
            </a:r>
          </a:p>
        </p:txBody>
      </p:sp>
    </p:spTree>
    <p:extLst>
      <p:ext uri="{BB962C8B-B14F-4D97-AF65-F5344CB8AC3E}">
        <p14:creationId xmlns:p14="http://schemas.microsoft.com/office/powerpoint/2010/main" val="38692553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7602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228600"/>
            <a:ext cx="9829800" cy="1143000"/>
          </a:xfrm>
        </p:spPr>
        <p:txBody>
          <a:bodyPr/>
          <a:lstStyle/>
          <a:p>
            <a:pPr algn="l"/>
            <a:r>
              <a:rPr lang="en-US" dirty="0"/>
              <a:t>Well-</a:t>
            </a:r>
            <a:r>
              <a:rPr lang="en-US" dirty="0" err="1"/>
              <a:t>definedness</a:t>
            </a:r>
            <a:r>
              <a:rPr lang="en-US" dirty="0"/>
              <a:t> of shortest paths</a:t>
            </a:r>
          </a:p>
        </p:txBody>
      </p:sp>
      <p:sp>
        <p:nvSpPr>
          <p:cNvPr id="537604" name="Text Box 4"/>
          <p:cNvSpPr txBox="1">
            <a:spLocks noChangeArrowheads="1"/>
          </p:cNvSpPr>
          <p:nvPr/>
        </p:nvSpPr>
        <p:spPr bwMode="auto">
          <a:xfrm>
            <a:off x="698500" y="1894582"/>
            <a:ext cx="7742238" cy="1077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buClrTx/>
            </a:pPr>
            <a:r>
              <a:rPr lang="en-US" sz="3200" dirty="0"/>
              <a:t>If a graph </a:t>
            </a:r>
            <a:r>
              <a:rPr lang="en-US" sz="3200" i="1" dirty="0">
                <a:solidFill>
                  <a:srgbClr val="008A87"/>
                </a:solidFill>
              </a:rPr>
              <a:t>G</a:t>
            </a:r>
            <a:r>
              <a:rPr lang="en-US" sz="3200" dirty="0"/>
              <a:t> contains a negative-weight cycle, then some shortest paths may not exist.</a:t>
            </a:r>
          </a:p>
        </p:txBody>
      </p:sp>
      <p:grpSp>
        <p:nvGrpSpPr>
          <p:cNvPr id="537628" name="Group 28"/>
          <p:cNvGrpSpPr>
            <a:grpSpLocks/>
          </p:cNvGrpSpPr>
          <p:nvPr/>
        </p:nvGrpSpPr>
        <p:grpSpPr bwMode="auto">
          <a:xfrm>
            <a:off x="698500" y="2819400"/>
            <a:ext cx="7143750" cy="2819400"/>
            <a:chOff x="440" y="1776"/>
            <a:chExt cx="4500" cy="1776"/>
          </a:xfrm>
        </p:grpSpPr>
        <p:sp>
          <p:nvSpPr>
            <p:cNvPr id="537605" name="Text Box 5"/>
            <p:cNvSpPr txBox="1">
              <a:spLocks noChangeArrowheads="1"/>
            </p:cNvSpPr>
            <p:nvPr/>
          </p:nvSpPr>
          <p:spPr bwMode="auto">
            <a:xfrm>
              <a:off x="440" y="1776"/>
              <a:ext cx="1251" cy="3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6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lnSpc>
                  <a:spcPct val="100000"/>
                </a:lnSpc>
                <a:buClrTx/>
              </a:pPr>
              <a:r>
                <a:rPr lang="en-US" b="1" dirty="0">
                  <a:solidFill>
                    <a:schemeClr val="accent2"/>
                  </a:solidFill>
                </a:rPr>
                <a:t>Example:</a:t>
              </a:r>
            </a:p>
          </p:txBody>
        </p:sp>
        <p:sp>
          <p:nvSpPr>
            <p:cNvPr id="537607" name="Oval 7"/>
            <p:cNvSpPr>
              <a:spLocks noChangeArrowheads="1"/>
            </p:cNvSpPr>
            <p:nvPr/>
          </p:nvSpPr>
          <p:spPr bwMode="auto">
            <a:xfrm>
              <a:off x="912" y="3124"/>
              <a:ext cx="428" cy="428"/>
            </a:xfrm>
            <a:prstGeom prst="ellipse">
              <a:avLst/>
            </a:prstGeom>
            <a:solidFill>
              <a:srgbClr val="FFFF66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>
              <a:outerShdw dist="107763" dir="2700000" algn="ctr" rotWithShape="0">
                <a:srgbClr val="808080"/>
              </a:outerShdw>
            </a:effectLst>
          </p:spPr>
          <p:txBody>
            <a:bodyPr anchor="ctr"/>
            <a:lstStyle/>
            <a:p>
              <a:pPr algn="ctr">
                <a:lnSpc>
                  <a:spcPct val="100000"/>
                </a:lnSpc>
                <a:buClrTx/>
              </a:pPr>
              <a:r>
                <a:rPr lang="en-US" i="1">
                  <a:solidFill>
                    <a:srgbClr val="008A87"/>
                  </a:solidFill>
                </a:rPr>
                <a:t>u</a:t>
              </a:r>
            </a:p>
          </p:txBody>
        </p:sp>
        <p:sp>
          <p:nvSpPr>
            <p:cNvPr id="537608" name="Oval 8"/>
            <p:cNvSpPr>
              <a:spLocks noChangeArrowheads="1"/>
            </p:cNvSpPr>
            <p:nvPr/>
          </p:nvSpPr>
          <p:spPr bwMode="auto">
            <a:xfrm>
              <a:off x="2112" y="3124"/>
              <a:ext cx="428" cy="428"/>
            </a:xfrm>
            <a:prstGeom prst="ellipse">
              <a:avLst/>
            </a:prstGeom>
            <a:solidFill>
              <a:srgbClr val="FFFF66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>
              <a:outerShdw dist="107763" dir="2700000" algn="ctr" rotWithShape="0">
                <a:srgbClr val="808080"/>
              </a:outerShdw>
            </a:effectLst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537609" name="Oval 9"/>
            <p:cNvSpPr>
              <a:spLocks noChangeArrowheads="1"/>
            </p:cNvSpPr>
            <p:nvPr/>
          </p:nvSpPr>
          <p:spPr bwMode="auto">
            <a:xfrm>
              <a:off x="3312" y="3124"/>
              <a:ext cx="428" cy="428"/>
            </a:xfrm>
            <a:prstGeom prst="ellipse">
              <a:avLst/>
            </a:prstGeom>
            <a:solidFill>
              <a:srgbClr val="FFFF66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>
              <a:outerShdw dist="107763" dir="2700000" algn="ctr" rotWithShape="0">
                <a:srgbClr val="808080"/>
              </a:outerShdw>
            </a:effectLst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537610" name="Oval 10"/>
            <p:cNvSpPr>
              <a:spLocks noChangeArrowheads="1"/>
            </p:cNvSpPr>
            <p:nvPr/>
          </p:nvSpPr>
          <p:spPr bwMode="auto">
            <a:xfrm>
              <a:off x="4512" y="3124"/>
              <a:ext cx="428" cy="428"/>
            </a:xfrm>
            <a:prstGeom prst="ellipse">
              <a:avLst/>
            </a:prstGeom>
            <a:solidFill>
              <a:srgbClr val="FFFF66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>
              <a:outerShdw dist="107763" dir="2700000" algn="ctr" rotWithShape="0">
                <a:srgbClr val="808080"/>
              </a:outerShdw>
            </a:effectLst>
          </p:spPr>
          <p:txBody>
            <a:bodyPr anchor="ctr"/>
            <a:lstStyle/>
            <a:p>
              <a:pPr algn="ctr">
                <a:lnSpc>
                  <a:spcPct val="100000"/>
                </a:lnSpc>
                <a:buClrTx/>
              </a:pPr>
              <a:r>
                <a:rPr lang="en-US" i="1">
                  <a:solidFill>
                    <a:srgbClr val="008A87"/>
                  </a:solidFill>
                </a:rPr>
                <a:t>v</a:t>
              </a:r>
            </a:p>
          </p:txBody>
        </p:sp>
        <p:sp>
          <p:nvSpPr>
            <p:cNvPr id="537611" name="Oval 11"/>
            <p:cNvSpPr>
              <a:spLocks noChangeArrowheads="1"/>
            </p:cNvSpPr>
            <p:nvPr/>
          </p:nvSpPr>
          <p:spPr bwMode="auto">
            <a:xfrm>
              <a:off x="3840" y="2473"/>
              <a:ext cx="428" cy="428"/>
            </a:xfrm>
            <a:prstGeom prst="ellipse">
              <a:avLst/>
            </a:prstGeom>
            <a:solidFill>
              <a:srgbClr val="FFFF66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>
              <a:outerShdw dist="107763" dir="2700000" algn="ctr" rotWithShape="0">
                <a:srgbClr val="808080"/>
              </a:outerShdw>
            </a:effectLst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537612" name="Oval 12"/>
            <p:cNvSpPr>
              <a:spLocks noChangeArrowheads="1"/>
            </p:cNvSpPr>
            <p:nvPr/>
          </p:nvSpPr>
          <p:spPr bwMode="auto">
            <a:xfrm>
              <a:off x="2788" y="2473"/>
              <a:ext cx="428" cy="428"/>
            </a:xfrm>
            <a:prstGeom prst="ellipse">
              <a:avLst/>
            </a:prstGeom>
            <a:solidFill>
              <a:srgbClr val="FFFF66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>
              <a:outerShdw dist="107763" dir="2700000" algn="ctr" rotWithShape="0">
                <a:srgbClr val="808080"/>
              </a:outerShdw>
            </a:effectLst>
          </p:spPr>
          <p:txBody>
            <a:bodyPr anchor="ctr"/>
            <a:lstStyle/>
            <a:p>
              <a:endParaRPr lang="en-US"/>
            </a:p>
          </p:txBody>
        </p:sp>
        <p:cxnSp>
          <p:nvCxnSpPr>
            <p:cNvPr id="537613" name="AutoShape 13"/>
            <p:cNvCxnSpPr>
              <a:cxnSpLocks noChangeShapeType="1"/>
              <a:stCxn id="537607" idx="6"/>
              <a:endCxn id="537608" idx="2"/>
            </p:cNvCxnSpPr>
            <p:nvPr/>
          </p:nvCxnSpPr>
          <p:spPr bwMode="auto">
            <a:xfrm>
              <a:off x="1340" y="3338"/>
              <a:ext cx="772" cy="0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stealth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rgbClr val="808080"/>
                    </a:outerShdw>
                  </a:effectLst>
                </a14:hiddenEffects>
              </a:ext>
            </a:extLst>
          </p:spPr>
        </p:cxnSp>
        <p:cxnSp>
          <p:nvCxnSpPr>
            <p:cNvPr id="537614" name="AutoShape 14"/>
            <p:cNvCxnSpPr>
              <a:cxnSpLocks noChangeShapeType="1"/>
              <a:stCxn id="537608" idx="6"/>
              <a:endCxn id="537609" idx="2"/>
            </p:cNvCxnSpPr>
            <p:nvPr/>
          </p:nvCxnSpPr>
          <p:spPr bwMode="auto">
            <a:xfrm>
              <a:off x="2540" y="3338"/>
              <a:ext cx="772" cy="0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stealth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rgbClr val="808080"/>
                    </a:outerShdw>
                  </a:effectLst>
                </a14:hiddenEffects>
              </a:ext>
            </a:extLst>
          </p:spPr>
        </p:cxnSp>
        <p:cxnSp>
          <p:nvCxnSpPr>
            <p:cNvPr id="537615" name="AutoShape 15"/>
            <p:cNvCxnSpPr>
              <a:cxnSpLocks noChangeShapeType="1"/>
              <a:stCxn id="537609" idx="6"/>
              <a:endCxn id="537610" idx="2"/>
            </p:cNvCxnSpPr>
            <p:nvPr/>
          </p:nvCxnSpPr>
          <p:spPr bwMode="auto">
            <a:xfrm>
              <a:off x="3740" y="3338"/>
              <a:ext cx="772" cy="0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stealth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rgbClr val="808080"/>
                    </a:outerShdw>
                  </a:effectLst>
                </a14:hiddenEffects>
              </a:ext>
            </a:extLst>
          </p:spPr>
        </p:cxnSp>
        <p:cxnSp>
          <p:nvCxnSpPr>
            <p:cNvPr id="537618" name="AutoShape 18"/>
            <p:cNvCxnSpPr>
              <a:cxnSpLocks noChangeShapeType="1"/>
              <a:stCxn id="537620" idx="2"/>
              <a:endCxn id="537612" idx="0"/>
            </p:cNvCxnSpPr>
            <p:nvPr/>
          </p:nvCxnSpPr>
          <p:spPr bwMode="auto">
            <a:xfrm rot="10800000" flipV="1">
              <a:off x="3002" y="2162"/>
              <a:ext cx="310" cy="311"/>
            </a:xfrm>
            <a:prstGeom prst="curvedConnector2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stealth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rgbClr val="808080"/>
                    </a:outerShdw>
                  </a:effectLst>
                </a14:hiddenEffects>
              </a:ext>
            </a:extLst>
          </p:spPr>
        </p:cxnSp>
        <p:cxnSp>
          <p:nvCxnSpPr>
            <p:cNvPr id="537619" name="AutoShape 19"/>
            <p:cNvCxnSpPr>
              <a:cxnSpLocks noChangeShapeType="1"/>
              <a:stCxn id="537611" idx="0"/>
              <a:endCxn id="537620" idx="6"/>
            </p:cNvCxnSpPr>
            <p:nvPr/>
          </p:nvCxnSpPr>
          <p:spPr bwMode="auto">
            <a:xfrm rot="5400000" flipH="1">
              <a:off x="3741" y="2161"/>
              <a:ext cx="311" cy="314"/>
            </a:xfrm>
            <a:prstGeom prst="curvedConnector2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stealth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rgbClr val="808080"/>
                    </a:outerShdw>
                  </a:effectLst>
                </a14:hiddenEffects>
              </a:ext>
            </a:extLst>
          </p:spPr>
        </p:cxnSp>
        <p:sp>
          <p:nvSpPr>
            <p:cNvPr id="537620" name="Oval 20"/>
            <p:cNvSpPr>
              <a:spLocks noChangeArrowheads="1"/>
            </p:cNvSpPr>
            <p:nvPr/>
          </p:nvSpPr>
          <p:spPr bwMode="auto">
            <a:xfrm>
              <a:off x="3312" y="1948"/>
              <a:ext cx="428" cy="428"/>
            </a:xfrm>
            <a:prstGeom prst="ellipse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6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ctr">
                <a:lnSpc>
                  <a:spcPct val="100000"/>
                </a:lnSpc>
                <a:buClrTx/>
              </a:pPr>
              <a:r>
                <a:rPr lang="en-US" sz="4800" baseline="22000"/>
                <a:t>…</a:t>
              </a:r>
            </a:p>
          </p:txBody>
        </p:sp>
        <p:cxnSp>
          <p:nvCxnSpPr>
            <p:cNvPr id="537621" name="AutoShape 21"/>
            <p:cNvCxnSpPr>
              <a:cxnSpLocks noChangeShapeType="1"/>
              <a:stCxn id="537625" idx="6"/>
              <a:endCxn id="537611" idx="4"/>
            </p:cNvCxnSpPr>
            <p:nvPr/>
          </p:nvCxnSpPr>
          <p:spPr bwMode="auto">
            <a:xfrm flipV="1">
              <a:off x="3715" y="2901"/>
              <a:ext cx="339" cy="323"/>
            </a:xfrm>
            <a:prstGeom prst="curvedConnector2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stealth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rgbClr val="808080"/>
                    </a:outerShdw>
                  </a:effectLst>
                </a14:hiddenEffects>
              </a:ext>
            </a:extLst>
          </p:spPr>
        </p:cxnSp>
        <p:cxnSp>
          <p:nvCxnSpPr>
            <p:cNvPr id="537622" name="AutoShape 22"/>
            <p:cNvCxnSpPr>
              <a:cxnSpLocks noChangeShapeType="1"/>
              <a:stCxn id="537612" idx="4"/>
              <a:endCxn id="537625" idx="2"/>
            </p:cNvCxnSpPr>
            <p:nvPr/>
          </p:nvCxnSpPr>
          <p:spPr bwMode="auto">
            <a:xfrm rot="16200000" flipH="1">
              <a:off x="3010" y="2893"/>
              <a:ext cx="323" cy="339"/>
            </a:xfrm>
            <a:prstGeom prst="curvedConnector2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stealth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rgbClr val="808080"/>
                    </a:outerShdw>
                  </a:effectLst>
                </a14:hiddenEffects>
              </a:ext>
            </a:extLst>
          </p:spPr>
        </p:cxnSp>
        <p:sp>
          <p:nvSpPr>
            <p:cNvPr id="537625" name="Oval 25"/>
            <p:cNvSpPr>
              <a:spLocks noChangeArrowheads="1"/>
            </p:cNvSpPr>
            <p:nvPr/>
          </p:nvSpPr>
          <p:spPr bwMode="auto">
            <a:xfrm>
              <a:off x="3341" y="3037"/>
              <a:ext cx="374" cy="374"/>
            </a:xfrm>
            <a:prstGeom prst="ellipse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6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FFFF66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537626" name="Text Box 26"/>
            <p:cNvSpPr txBox="1">
              <a:spLocks noChangeArrowheads="1"/>
            </p:cNvSpPr>
            <p:nvPr/>
          </p:nvSpPr>
          <p:spPr bwMode="auto">
            <a:xfrm>
              <a:off x="3312" y="2543"/>
              <a:ext cx="452" cy="3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66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lnSpc>
                  <a:spcPct val="100000"/>
                </a:lnSpc>
                <a:buClrTx/>
              </a:pPr>
              <a:r>
                <a:rPr lang="en-US">
                  <a:solidFill>
                    <a:srgbClr val="008A87"/>
                  </a:solidFill>
                </a:rPr>
                <a:t>&lt; 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505655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7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1143000"/>
          </a:xfrm>
        </p:spPr>
        <p:txBody>
          <a:bodyPr/>
          <a:lstStyle/>
          <a:p>
            <a:pPr algn="l" eaLnBrk="1" hangingPunct="1"/>
            <a:r>
              <a:rPr lang="en-US" altLang="zh-CN" b="1" dirty="0"/>
              <a:t>Negative-Weight edges:</a:t>
            </a:r>
          </a:p>
        </p:txBody>
      </p:sp>
      <p:sp>
        <p:nvSpPr>
          <p:cNvPr id="922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001000" cy="41148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zh-CN" sz="2800" dirty="0">
                <a:solidFill>
                  <a:schemeClr val="accent1"/>
                </a:solidFill>
              </a:rPr>
              <a:t>negative-weight cycles</a:t>
            </a:r>
          </a:p>
          <a:p>
            <a:pPr lvl="1">
              <a:lnSpc>
                <a:spcPct val="90000"/>
              </a:lnSpc>
            </a:pPr>
            <a:r>
              <a:rPr lang="en-US" altLang="zh-CN" sz="2400" dirty="0"/>
              <a:t>the total weight in the cycle (circuit) is negative.    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CN" sz="2800" dirty="0"/>
              <a:t>If no negative-weight cycles reachable from the source s, then for all v </a:t>
            </a:r>
            <a:r>
              <a:rPr lang="en-US" altLang="zh-CN" sz="2800" dirty="0">
                <a:sym typeface="Symbol" pitchFamily="18" charset="2"/>
              </a:rPr>
              <a:t></a:t>
            </a:r>
            <a:r>
              <a:rPr lang="en-US" altLang="zh-CN" sz="2800" dirty="0"/>
              <a:t>V, the shortest-path weight           remains </a:t>
            </a:r>
            <a:r>
              <a:rPr lang="en-US" altLang="zh-CN" sz="2800" dirty="0">
                <a:solidFill>
                  <a:schemeClr val="accent1"/>
                </a:solidFill>
              </a:rPr>
              <a:t>well defined</a:t>
            </a:r>
            <a:r>
              <a:rPr lang="en-US" altLang="zh-CN" sz="2800" dirty="0"/>
              <a:t>, even if it has a negative value. 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CN" sz="2800" dirty="0">
                <a:solidFill>
                  <a:schemeClr val="accent2"/>
                </a:solidFill>
              </a:rPr>
              <a:t>If there is a negative-weight cycle on some path from s to v, we define              = -     .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CN" sz="2800" dirty="0">
                <a:solidFill>
                  <a:srgbClr val="FF0000"/>
                </a:solidFill>
              </a:rPr>
              <a:t>We assume that all the edges have weights &gt;=0.</a:t>
            </a:r>
          </a:p>
        </p:txBody>
      </p:sp>
      <p:graphicFrame>
        <p:nvGraphicFramePr>
          <p:cNvPr id="9223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71589621"/>
              </p:ext>
            </p:extLst>
          </p:nvPr>
        </p:nvGraphicFramePr>
        <p:xfrm>
          <a:off x="4419600" y="4179887"/>
          <a:ext cx="838200" cy="392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6476" name="公式" r:id="rId3" imgW="431613" imgH="203112" progId="Equation.3">
                  <p:embed/>
                </p:oleObj>
              </mc:Choice>
              <mc:Fallback>
                <p:oleObj name="公式" r:id="rId3" imgW="431613" imgH="203112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19600" y="4179887"/>
                        <a:ext cx="838200" cy="3921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224" name="Object 6"/>
          <p:cNvGraphicFramePr>
            <a:graphicFrameLocks noChangeAspect="1"/>
          </p:cNvGraphicFramePr>
          <p:nvPr/>
        </p:nvGraphicFramePr>
        <p:xfrm>
          <a:off x="4514850" y="3321050"/>
          <a:ext cx="112713" cy="214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6477" name="公式" r:id="rId5" imgW="114151" imgH="215619" progId="Equation.3">
                  <p:embed/>
                </p:oleObj>
              </mc:Choice>
              <mc:Fallback>
                <p:oleObj name="公式" r:id="rId5" imgW="114151" imgH="215619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14850" y="3321050"/>
                        <a:ext cx="112713" cy="2143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225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5484323"/>
              </p:ext>
            </p:extLst>
          </p:nvPr>
        </p:nvGraphicFramePr>
        <p:xfrm>
          <a:off x="5715000" y="4191000"/>
          <a:ext cx="381000" cy="315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6478" name="公式" r:id="rId7" imgW="152202" imgH="126835" progId="Equation.3">
                  <p:embed/>
                </p:oleObj>
              </mc:Choice>
              <mc:Fallback>
                <p:oleObj name="公式" r:id="rId7" imgW="152202" imgH="126835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15000" y="4191000"/>
                        <a:ext cx="381000" cy="3159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65837617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4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 dirty="0"/>
              <a:t>Optimal substructure</a:t>
            </a:r>
          </a:p>
        </p:txBody>
      </p:sp>
      <p:sp>
        <p:nvSpPr>
          <p:cNvPr id="534531" name="Text Box 3"/>
          <p:cNvSpPr txBox="1">
            <a:spLocks noChangeArrowheads="1"/>
          </p:cNvSpPr>
          <p:nvPr/>
        </p:nvSpPr>
        <p:spPr bwMode="auto">
          <a:xfrm>
            <a:off x="868363" y="1905000"/>
            <a:ext cx="7407275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buClrTx/>
            </a:pPr>
            <a:r>
              <a:rPr lang="en-US" b="1" dirty="0">
                <a:solidFill>
                  <a:schemeClr val="accent2"/>
                </a:solidFill>
              </a:rPr>
              <a:t>Theorem.</a:t>
            </a:r>
            <a:r>
              <a:rPr lang="en-US" dirty="0"/>
              <a:t>  A </a:t>
            </a:r>
            <a:r>
              <a:rPr lang="en-US" dirty="0" err="1">
                <a:solidFill>
                  <a:srgbClr val="FF0000"/>
                </a:solidFill>
              </a:rPr>
              <a:t>subpath</a:t>
            </a:r>
            <a:r>
              <a:rPr lang="en-US" dirty="0"/>
              <a:t> of a shortest path is a shortest path.</a:t>
            </a:r>
          </a:p>
        </p:txBody>
      </p:sp>
      <p:grpSp>
        <p:nvGrpSpPr>
          <p:cNvPr id="534547" name="Group 19"/>
          <p:cNvGrpSpPr>
            <a:grpSpLocks/>
          </p:cNvGrpSpPr>
          <p:nvPr/>
        </p:nvGrpSpPr>
        <p:grpSpPr bwMode="auto">
          <a:xfrm>
            <a:off x="990601" y="2697163"/>
            <a:ext cx="7156450" cy="1716087"/>
            <a:chOff x="624" y="1699"/>
            <a:chExt cx="4508" cy="1081"/>
          </a:xfrm>
        </p:grpSpPr>
        <p:sp>
          <p:nvSpPr>
            <p:cNvPr id="534532" name="Text Box 4"/>
            <p:cNvSpPr txBox="1">
              <a:spLocks noChangeArrowheads="1"/>
            </p:cNvSpPr>
            <p:nvPr/>
          </p:nvSpPr>
          <p:spPr bwMode="auto">
            <a:xfrm>
              <a:off x="964" y="1699"/>
              <a:ext cx="1524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66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lnSpc>
                  <a:spcPct val="100000"/>
                </a:lnSpc>
                <a:buClrTx/>
              </a:pPr>
              <a:r>
                <a:rPr lang="en-US" i="1" dirty="0">
                  <a:solidFill>
                    <a:schemeClr val="accent2"/>
                  </a:solidFill>
                </a:rPr>
                <a:t>Outline of Proof.</a:t>
              </a:r>
              <a:r>
                <a:rPr lang="en-US" dirty="0"/>
                <a:t>  </a:t>
              </a:r>
            </a:p>
          </p:txBody>
        </p:sp>
        <p:sp>
          <p:nvSpPr>
            <p:cNvPr id="534533" name="Oval 5"/>
            <p:cNvSpPr>
              <a:spLocks noChangeArrowheads="1"/>
            </p:cNvSpPr>
            <p:nvPr/>
          </p:nvSpPr>
          <p:spPr bwMode="auto">
            <a:xfrm>
              <a:off x="624" y="2352"/>
              <a:ext cx="428" cy="428"/>
            </a:xfrm>
            <a:prstGeom prst="ellipse">
              <a:avLst/>
            </a:prstGeom>
            <a:solidFill>
              <a:srgbClr val="FFFF66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>
              <a:outerShdw dist="107763" dir="2700000" algn="ctr" rotWithShape="0">
                <a:srgbClr val="808080"/>
              </a:outerShdw>
            </a:effec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534534" name="Oval 6"/>
            <p:cNvSpPr>
              <a:spLocks noChangeArrowheads="1"/>
            </p:cNvSpPr>
            <p:nvPr/>
          </p:nvSpPr>
          <p:spPr bwMode="auto">
            <a:xfrm>
              <a:off x="1440" y="2352"/>
              <a:ext cx="428" cy="428"/>
            </a:xfrm>
            <a:prstGeom prst="ellipse">
              <a:avLst/>
            </a:prstGeom>
            <a:solidFill>
              <a:srgbClr val="FFFF66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>
              <a:outerShdw dist="107763" dir="2700000" algn="ctr" rotWithShape="0">
                <a:srgbClr val="808080"/>
              </a:outerShdw>
            </a:effec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534535" name="Oval 7"/>
            <p:cNvSpPr>
              <a:spLocks noChangeArrowheads="1"/>
            </p:cNvSpPr>
            <p:nvPr/>
          </p:nvSpPr>
          <p:spPr bwMode="auto">
            <a:xfrm>
              <a:off x="2256" y="2352"/>
              <a:ext cx="428" cy="428"/>
            </a:xfrm>
            <a:prstGeom prst="ellipse">
              <a:avLst/>
            </a:prstGeom>
            <a:solidFill>
              <a:srgbClr val="FFFF66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>
              <a:outerShdw dist="107763" dir="2700000" algn="ctr" rotWithShape="0">
                <a:srgbClr val="808080"/>
              </a:outerShdw>
            </a:effec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534536" name="Oval 8"/>
            <p:cNvSpPr>
              <a:spLocks noChangeArrowheads="1"/>
            </p:cNvSpPr>
            <p:nvPr/>
          </p:nvSpPr>
          <p:spPr bwMode="auto">
            <a:xfrm>
              <a:off x="3072" y="2352"/>
              <a:ext cx="428" cy="428"/>
            </a:xfrm>
            <a:prstGeom prst="ellipse">
              <a:avLst/>
            </a:prstGeom>
            <a:solidFill>
              <a:srgbClr val="FFFF66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>
              <a:outerShdw dist="107763" dir="2700000" algn="ctr" rotWithShape="0">
                <a:srgbClr val="808080"/>
              </a:outerShdw>
            </a:effec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534537" name="Oval 9"/>
            <p:cNvSpPr>
              <a:spLocks noChangeArrowheads="1"/>
            </p:cNvSpPr>
            <p:nvPr/>
          </p:nvSpPr>
          <p:spPr bwMode="auto">
            <a:xfrm>
              <a:off x="3888" y="2352"/>
              <a:ext cx="428" cy="428"/>
            </a:xfrm>
            <a:prstGeom prst="ellipse">
              <a:avLst/>
            </a:prstGeom>
            <a:solidFill>
              <a:srgbClr val="FFFF66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>
              <a:outerShdw dist="107763" dir="2700000" algn="ctr" rotWithShape="0">
                <a:srgbClr val="808080"/>
              </a:outerShdw>
            </a:effec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534538" name="Oval 10"/>
            <p:cNvSpPr>
              <a:spLocks noChangeArrowheads="1"/>
            </p:cNvSpPr>
            <p:nvPr/>
          </p:nvSpPr>
          <p:spPr bwMode="auto">
            <a:xfrm>
              <a:off x="4704" y="2352"/>
              <a:ext cx="428" cy="428"/>
            </a:xfrm>
            <a:prstGeom prst="ellipse">
              <a:avLst/>
            </a:prstGeom>
            <a:solidFill>
              <a:srgbClr val="FFFF66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>
              <a:outerShdw dist="107763" dir="2700000" algn="ctr" rotWithShape="0">
                <a:srgbClr val="808080"/>
              </a:outerShdw>
            </a:effec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cxnSp>
          <p:nvCxnSpPr>
            <p:cNvPr id="534539" name="AutoShape 11"/>
            <p:cNvCxnSpPr>
              <a:cxnSpLocks noChangeShapeType="1"/>
              <a:stCxn id="534533" idx="6"/>
              <a:endCxn id="534534" idx="2"/>
            </p:cNvCxnSpPr>
            <p:nvPr/>
          </p:nvCxnSpPr>
          <p:spPr bwMode="auto">
            <a:xfrm>
              <a:off x="1052" y="2566"/>
              <a:ext cx="388" cy="0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stealth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cxnSp>
        <p:cxnSp>
          <p:nvCxnSpPr>
            <p:cNvPr id="534540" name="AutoShape 12"/>
            <p:cNvCxnSpPr>
              <a:cxnSpLocks noChangeShapeType="1"/>
              <a:stCxn id="534534" idx="6"/>
              <a:endCxn id="534535" idx="2"/>
            </p:cNvCxnSpPr>
            <p:nvPr/>
          </p:nvCxnSpPr>
          <p:spPr bwMode="auto">
            <a:xfrm>
              <a:off x="1868" y="2566"/>
              <a:ext cx="388" cy="0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stealth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cxnSp>
        <p:cxnSp>
          <p:nvCxnSpPr>
            <p:cNvPr id="534541" name="AutoShape 13"/>
            <p:cNvCxnSpPr>
              <a:cxnSpLocks noChangeShapeType="1"/>
              <a:stCxn id="534535" idx="6"/>
              <a:endCxn id="534536" idx="2"/>
            </p:cNvCxnSpPr>
            <p:nvPr/>
          </p:nvCxnSpPr>
          <p:spPr bwMode="auto">
            <a:xfrm>
              <a:off x="2684" y="2566"/>
              <a:ext cx="388" cy="0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stealth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cxnSp>
        <p:cxnSp>
          <p:nvCxnSpPr>
            <p:cNvPr id="534542" name="AutoShape 14"/>
            <p:cNvCxnSpPr>
              <a:cxnSpLocks noChangeShapeType="1"/>
              <a:stCxn id="534536" idx="6"/>
              <a:endCxn id="534537" idx="2"/>
            </p:cNvCxnSpPr>
            <p:nvPr/>
          </p:nvCxnSpPr>
          <p:spPr bwMode="auto">
            <a:xfrm>
              <a:off x="3500" y="2566"/>
              <a:ext cx="388" cy="0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stealth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cxnSp>
        <p:cxnSp>
          <p:nvCxnSpPr>
            <p:cNvPr id="534543" name="AutoShape 15"/>
            <p:cNvCxnSpPr>
              <a:cxnSpLocks noChangeShapeType="1"/>
              <a:stCxn id="534537" idx="6"/>
              <a:endCxn id="534538" idx="2"/>
            </p:cNvCxnSpPr>
            <p:nvPr/>
          </p:nvCxnSpPr>
          <p:spPr bwMode="auto">
            <a:xfrm>
              <a:off x="4316" y="2566"/>
              <a:ext cx="388" cy="0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stealth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cxnSp>
      </p:grpSp>
      <p:grpSp>
        <p:nvGrpSpPr>
          <p:cNvPr id="534548" name="Group 20"/>
          <p:cNvGrpSpPr>
            <a:grpSpLocks/>
          </p:cNvGrpSpPr>
          <p:nvPr/>
        </p:nvGrpSpPr>
        <p:grpSpPr bwMode="auto">
          <a:xfrm>
            <a:off x="2865438" y="4313238"/>
            <a:ext cx="5211762" cy="944562"/>
            <a:chOff x="1805" y="2717"/>
            <a:chExt cx="3283" cy="595"/>
          </a:xfrm>
        </p:grpSpPr>
        <p:cxnSp>
          <p:nvCxnSpPr>
            <p:cNvPr id="534544" name="AutoShape 16"/>
            <p:cNvCxnSpPr>
              <a:cxnSpLocks noChangeShapeType="1"/>
              <a:stCxn id="534534" idx="5"/>
              <a:endCxn id="534537" idx="3"/>
            </p:cNvCxnSpPr>
            <p:nvPr/>
          </p:nvCxnSpPr>
          <p:spPr bwMode="auto">
            <a:xfrm rot="16200000" flipH="1">
              <a:off x="2877" y="1645"/>
              <a:ext cx="1" cy="2146"/>
            </a:xfrm>
            <a:prstGeom prst="curvedConnector3">
              <a:avLst>
                <a:gd name="adj1" fmla="val 41499995"/>
              </a:avLst>
            </a:prstGeom>
            <a:noFill/>
            <a:ln w="28575">
              <a:solidFill>
                <a:schemeClr val="tx1"/>
              </a:solidFill>
              <a:prstDash val="dash"/>
              <a:round/>
              <a:headEnd/>
              <a:tailEnd type="stealth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cxnSp>
        <p:sp>
          <p:nvSpPr>
            <p:cNvPr id="534545" name="Rectangle 17"/>
            <p:cNvSpPr>
              <a:spLocks noChangeArrowheads="1"/>
            </p:cNvSpPr>
            <p:nvPr/>
          </p:nvSpPr>
          <p:spPr bwMode="auto">
            <a:xfrm>
              <a:off x="4896" y="3120"/>
              <a:ext cx="192" cy="192"/>
            </a:xfrm>
            <a:prstGeom prst="rect">
              <a:avLst/>
            </a:prstGeom>
            <a:solidFill>
              <a:srgbClr val="FFCCCC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lnSpc>
                  <a:spcPct val="100000"/>
                </a:lnSpc>
                <a:buClrTx/>
              </a:pPr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2517182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45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45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altLang="zh-CN" dirty="0"/>
              <a:t>Representing shortest paths: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981200"/>
            <a:ext cx="7772400" cy="2819400"/>
          </a:xfrm>
        </p:spPr>
        <p:txBody>
          <a:bodyPr/>
          <a:lstStyle/>
          <a:p>
            <a:r>
              <a:rPr lang="en-US" altLang="zh-CN" sz="2800" dirty="0"/>
              <a:t>we maintain for each node </a:t>
            </a:r>
            <a:r>
              <a:rPr lang="en-US" altLang="zh-CN" sz="2800" i="1" dirty="0" err="1"/>
              <a:t>v</a:t>
            </a:r>
            <a:r>
              <a:rPr lang="en-US" altLang="zh-CN" sz="2800" i="1" dirty="0" err="1">
                <a:sym typeface="Symbol" pitchFamily="18" charset="2"/>
              </a:rPr>
              <a:t></a:t>
            </a:r>
            <a:r>
              <a:rPr lang="en-US" altLang="zh-CN" sz="2800" i="1" dirty="0" err="1"/>
              <a:t>V</a:t>
            </a:r>
            <a:r>
              <a:rPr lang="en-US" altLang="zh-CN" sz="2800" dirty="0"/>
              <a:t>, a </a:t>
            </a:r>
            <a:r>
              <a:rPr lang="en-US" altLang="zh-CN" sz="2800" b="1" dirty="0">
                <a:solidFill>
                  <a:schemeClr val="accent2"/>
                </a:solidFill>
              </a:rPr>
              <a:t>predecessor</a:t>
            </a:r>
            <a:r>
              <a:rPr lang="en-US" altLang="zh-CN" sz="2800" dirty="0">
                <a:solidFill>
                  <a:schemeClr val="accent2"/>
                </a:solidFill>
              </a:rPr>
              <a:t> </a:t>
            </a:r>
          </a:p>
          <a:p>
            <a:pPr>
              <a:buFontTx/>
              <a:buNone/>
            </a:pPr>
            <a:r>
              <a:rPr lang="en-US" altLang="zh-CN" sz="2800" dirty="0">
                <a:solidFill>
                  <a:srgbClr val="FF0000"/>
                </a:solidFill>
              </a:rPr>
              <a:t>        </a:t>
            </a:r>
            <a:r>
              <a:rPr lang="en-US" altLang="zh-CN" sz="2800" i="1" dirty="0">
                <a:solidFill>
                  <a:srgbClr val="FF0000"/>
                </a:solidFill>
              </a:rPr>
              <a:t>[v]</a:t>
            </a:r>
            <a:r>
              <a:rPr lang="en-US" altLang="zh-CN" sz="2800" dirty="0">
                <a:solidFill>
                  <a:srgbClr val="FF0000"/>
                </a:solidFill>
              </a:rPr>
              <a:t> </a:t>
            </a:r>
            <a:r>
              <a:rPr lang="en-US" altLang="zh-CN" sz="2800" dirty="0"/>
              <a:t>that is the vertex in the shortest path right before v. </a:t>
            </a:r>
          </a:p>
          <a:p>
            <a:r>
              <a:rPr lang="en-US" altLang="zh-CN" sz="2800" dirty="0"/>
              <a:t>With the values of    , a backtracking process can give the shortest path. </a:t>
            </a:r>
            <a:r>
              <a:rPr lang="en-US" altLang="zh-CN" sz="2800" i="1" dirty="0"/>
              <a:t>(example)</a:t>
            </a:r>
          </a:p>
          <a:p>
            <a:endParaRPr lang="en-US" altLang="zh-CN" sz="2800" i="1" dirty="0"/>
          </a:p>
        </p:txBody>
      </p:sp>
      <p:graphicFrame>
        <p:nvGraphicFramePr>
          <p:cNvPr id="35845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63594116"/>
              </p:ext>
            </p:extLst>
          </p:nvPr>
        </p:nvGraphicFramePr>
        <p:xfrm>
          <a:off x="1143000" y="2590800"/>
          <a:ext cx="457200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023" name="公式" r:id="rId3" imgW="139680" imgH="139680" progId="Equation.3">
                  <p:embed/>
                </p:oleObj>
              </mc:Choice>
              <mc:Fallback>
                <p:oleObj name="公式" r:id="rId3" imgW="139680" imgH="13968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43000" y="2590800"/>
                        <a:ext cx="457200" cy="381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5846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54325292"/>
              </p:ext>
            </p:extLst>
          </p:nvPr>
        </p:nvGraphicFramePr>
        <p:xfrm>
          <a:off x="3810000" y="3581400"/>
          <a:ext cx="381000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024" name="公式" r:id="rId5" imgW="139680" imgH="139680" progId="Equation.3">
                  <p:embed/>
                </p:oleObj>
              </mc:Choice>
              <mc:Fallback>
                <p:oleObj name="公式" r:id="rId5" imgW="139680" imgH="139680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10000" y="3581400"/>
                        <a:ext cx="381000" cy="381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A04488B4-EC10-4AE3-959E-E746F4C5B798}" type="datetime1">
              <a:rPr lang="zh-CN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2019/9/27</a:t>
            </a:fld>
            <a:endParaRPr lang="en-US" altLang="zh-CN" sz="1400"/>
          </a:p>
        </p:txBody>
      </p:sp>
      <p:sp>
        <p:nvSpPr>
          <p:cNvPr id="9219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/>
              <a:t>chapter25</a:t>
            </a:r>
          </a:p>
        </p:txBody>
      </p:sp>
      <p:sp>
        <p:nvSpPr>
          <p:cNvPr id="922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D864F6FE-3807-4D3C-95B1-4A53B4679690}" type="slidenum">
              <a:rPr lang="en-US" altLang="zh-CN" sz="1400"/>
              <a:pPr algn="r" eaLnBrk="1" hangingPunct="1">
                <a:spcBef>
                  <a:spcPct val="0"/>
                </a:spcBef>
                <a:buFontTx/>
                <a:buNone/>
              </a:pPr>
              <a:t>14</a:t>
            </a:fld>
            <a:endParaRPr lang="en-US" altLang="zh-CN" sz="1400"/>
          </a:p>
        </p:txBody>
      </p:sp>
      <p:sp>
        <p:nvSpPr>
          <p:cNvPr id="922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609600"/>
            <a:ext cx="7772400" cy="5486400"/>
          </a:xfrm>
        </p:spPr>
        <p:txBody>
          <a:bodyPr/>
          <a:lstStyle/>
          <a:p>
            <a:pPr eaLnBrk="1" hangingPunct="1"/>
            <a:r>
              <a:rPr lang="en-US" altLang="zh-CN" sz="2800">
                <a:solidFill>
                  <a:schemeClr val="accent2"/>
                </a:solidFill>
              </a:rPr>
              <a:t>Observation: (basic)</a:t>
            </a:r>
            <a:endParaRPr lang="en-US" altLang="zh-CN" sz="2800"/>
          </a:p>
          <a:p>
            <a:pPr eaLnBrk="1" hangingPunct="1"/>
            <a:r>
              <a:rPr lang="en-US" altLang="zh-CN" sz="2800"/>
              <a:t>Suppose that a shortest path </a:t>
            </a:r>
            <a:r>
              <a:rPr lang="en-US" altLang="zh-CN" sz="2800" i="1"/>
              <a:t>p</a:t>
            </a:r>
            <a:r>
              <a:rPr lang="en-US" altLang="zh-CN" sz="2800"/>
              <a:t> from a source </a:t>
            </a:r>
            <a:r>
              <a:rPr lang="en-US" altLang="zh-CN" sz="2800" i="1"/>
              <a:t>s</a:t>
            </a:r>
            <a:r>
              <a:rPr lang="en-US" altLang="zh-CN" sz="2800"/>
              <a:t> to a vertex </a:t>
            </a:r>
            <a:r>
              <a:rPr lang="en-US" altLang="zh-CN" sz="2800" i="1"/>
              <a:t>v</a:t>
            </a:r>
            <a:r>
              <a:rPr lang="en-US" altLang="zh-CN" sz="2800"/>
              <a:t> can be decomposed into     </a:t>
            </a:r>
          </a:p>
          <a:p>
            <a:pPr eaLnBrk="1" hangingPunct="1">
              <a:buFontTx/>
              <a:buNone/>
            </a:pPr>
            <a:r>
              <a:rPr lang="en-US" altLang="zh-CN" sz="2800"/>
              <a:t>                           </a:t>
            </a:r>
            <a:r>
              <a:rPr lang="en-US" altLang="zh-CN" sz="4400">
                <a:solidFill>
                  <a:srgbClr val="FF0000"/>
                </a:solidFill>
              </a:rPr>
              <a:t>s            u       v</a:t>
            </a:r>
          </a:p>
          <a:p>
            <a:pPr eaLnBrk="1" hangingPunct="1">
              <a:buFontTx/>
              <a:buNone/>
            </a:pPr>
            <a:r>
              <a:rPr lang="en-US" altLang="zh-CN"/>
              <a:t>for some vertex </a:t>
            </a:r>
            <a:r>
              <a:rPr lang="en-US" altLang="zh-CN" i="1"/>
              <a:t>u</a:t>
            </a:r>
            <a:r>
              <a:rPr lang="en-US" altLang="zh-CN"/>
              <a:t> and path </a:t>
            </a:r>
            <a:r>
              <a:rPr lang="en-US" altLang="zh-CN" i="1"/>
              <a:t>p’</a:t>
            </a:r>
            <a:r>
              <a:rPr lang="en-US" altLang="zh-CN"/>
              <a:t>. Then, the weight of a shortest path from </a:t>
            </a:r>
            <a:r>
              <a:rPr lang="en-US" altLang="zh-CN" i="1"/>
              <a:t>s</a:t>
            </a:r>
            <a:r>
              <a:rPr lang="en-US" altLang="zh-CN"/>
              <a:t> to </a:t>
            </a:r>
            <a:r>
              <a:rPr lang="en-US" altLang="zh-CN" i="1"/>
              <a:t>v</a:t>
            </a:r>
            <a:r>
              <a:rPr lang="en-US" altLang="zh-CN"/>
              <a:t> is</a:t>
            </a:r>
            <a:r>
              <a:rPr lang="en-US" altLang="zh-CN" sz="2800"/>
              <a:t> </a:t>
            </a:r>
          </a:p>
          <a:p>
            <a:pPr eaLnBrk="1" hangingPunct="1"/>
            <a:endParaRPr lang="en-US" altLang="zh-CN" sz="2800"/>
          </a:p>
        </p:txBody>
      </p:sp>
      <p:graphicFrame>
        <p:nvGraphicFramePr>
          <p:cNvPr id="9222" name="Object 5"/>
          <p:cNvGraphicFramePr>
            <a:graphicFrameLocks noChangeAspect="1"/>
          </p:cNvGraphicFramePr>
          <p:nvPr/>
        </p:nvGraphicFramePr>
        <p:xfrm>
          <a:off x="3581400" y="2286000"/>
          <a:ext cx="1371600" cy="642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8308" name="公式" r:id="rId3" imgW="431613" imgH="203112" progId="Equation.3">
                  <p:embed/>
                </p:oleObj>
              </mc:Choice>
              <mc:Fallback>
                <p:oleObj name="公式" r:id="rId3" imgW="431613" imgH="203112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81400" y="2286000"/>
                        <a:ext cx="1371600" cy="6429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223" name="Object 6"/>
          <p:cNvGraphicFramePr>
            <a:graphicFrameLocks noChangeAspect="1"/>
          </p:cNvGraphicFramePr>
          <p:nvPr/>
        </p:nvGraphicFramePr>
        <p:xfrm>
          <a:off x="5562600" y="2362200"/>
          <a:ext cx="685800" cy="5064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8309" name="公式" r:id="rId5" imgW="190417" imgH="139639" progId="Equation.3">
                  <p:embed/>
                </p:oleObj>
              </mc:Choice>
              <mc:Fallback>
                <p:oleObj name="公式" r:id="rId5" imgW="190417" imgH="139639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62600" y="2362200"/>
                        <a:ext cx="685800" cy="5064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224" name="Object 7"/>
          <p:cNvGraphicFramePr>
            <a:graphicFrameLocks noChangeAspect="1"/>
          </p:cNvGraphicFramePr>
          <p:nvPr/>
        </p:nvGraphicFramePr>
        <p:xfrm>
          <a:off x="2667000" y="3962400"/>
          <a:ext cx="3352800" cy="4397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8310" name="公式" r:id="rId7" imgW="1536033" imgH="203112" progId="Equation.3">
                  <p:embed/>
                </p:oleObj>
              </mc:Choice>
              <mc:Fallback>
                <p:oleObj name="公式" r:id="rId7" imgW="1536033" imgH="203112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67000" y="3962400"/>
                        <a:ext cx="3352800" cy="4397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225" name="Text Box 9"/>
          <p:cNvSpPr txBox="1">
            <a:spLocks noChangeArrowheads="1"/>
          </p:cNvSpPr>
          <p:nvPr/>
        </p:nvSpPr>
        <p:spPr bwMode="auto">
          <a:xfrm>
            <a:off x="609600" y="4343400"/>
            <a:ext cx="8229600" cy="1827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zh-CN" sz="2400"/>
              <a:t>We do not know what is u for v, but we know u is in V and we can try all nodes in V in O(n) time.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zh-CN" sz="2400"/>
              <a:t>Also, if u does not exist, the edge (s, v) is the shortest.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zh-CN" sz="2000" b="1" i="1"/>
              <a:t>Question:</a:t>
            </a:r>
            <a:r>
              <a:rPr lang="en-US" altLang="zh-CN" sz="2000"/>
              <a:t> how to find (s, u), the first shortest from s to some node?</a:t>
            </a:r>
          </a:p>
        </p:txBody>
      </p:sp>
    </p:spTree>
    <p:extLst>
      <p:ext uri="{BB962C8B-B14F-4D97-AF65-F5344CB8AC3E}">
        <p14:creationId xmlns:p14="http://schemas.microsoft.com/office/powerpoint/2010/main" val="328001771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609600"/>
            <a:ext cx="8686800" cy="1143000"/>
          </a:xfrm>
        </p:spPr>
        <p:txBody>
          <a:bodyPr/>
          <a:lstStyle/>
          <a:p>
            <a:pPr algn="l"/>
            <a:r>
              <a:rPr lang="en-US" altLang="zh-CN" dirty="0"/>
              <a:t>Relaxation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1139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685800" y="1600200"/>
                <a:ext cx="7772400" cy="4114800"/>
              </a:xfrm>
            </p:spPr>
            <p:txBody>
              <a:bodyPr/>
              <a:lstStyle/>
              <a:p>
                <a14:m>
                  <m:oMath xmlns:m="http://schemas.openxmlformats.org/officeDocument/2006/math">
                    <m:r>
                      <a:rPr lang="en-US" altLang="zh-CN" sz="2400" b="0" i="1" smtClean="0">
                        <a:solidFill>
                          <a:srgbClr val="FF0000"/>
                        </a:solidFill>
                        <a:latin typeface="Cambria Math"/>
                      </a:rPr>
                      <m:t>𝜋</m:t>
                    </m:r>
                    <m:d>
                      <m:dPr>
                        <m:begChr m:val="["/>
                        <m:endChr m:val="]"/>
                        <m:ctrlPr>
                          <a:rPr lang="en-US" altLang="zh-CN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sz="2400" b="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𝑣</m:t>
                        </m:r>
                      </m:e>
                    </m:d>
                    <m:r>
                      <a:rPr lang="en-US" altLang="zh-CN" sz="2400" b="0" i="1" smtClean="0">
                        <a:solidFill>
                          <a:srgbClr val="FF0000"/>
                        </a:solidFill>
                        <a:latin typeface="Cambria Math"/>
                      </a:rPr>
                      <m:t>: </m:t>
                    </m:r>
                  </m:oMath>
                </a14:m>
                <a:r>
                  <a:rPr lang="en-US" altLang="zh-CN" sz="2400" dirty="0">
                    <a:solidFill>
                      <a:srgbClr val="FF0000"/>
                    </a:solidFill>
                  </a:rPr>
                  <a:t> </a:t>
                </a:r>
                <a:r>
                  <a:rPr lang="en-US" altLang="zh-CN" sz="2400" dirty="0"/>
                  <a:t>predecessor of  v,  </a:t>
                </a:r>
                <a:r>
                  <a:rPr lang="en-US" altLang="zh-CN" sz="2400" dirty="0">
                    <a:solidFill>
                      <a:srgbClr val="FF0000"/>
                    </a:solidFill>
                  </a:rPr>
                  <a:t>d[v]</a:t>
                </a:r>
                <a:r>
                  <a:rPr lang="en-US" altLang="zh-CN" sz="2400" dirty="0"/>
                  <a:t>:  the total weight of path from s to v. </a:t>
                </a:r>
              </a:p>
              <a:p>
                <a:r>
                  <a:rPr lang="en-US" altLang="zh-CN" sz="2400" dirty="0"/>
                  <a:t>The process of relaxing an edge (u, v) consists of testing whether we can improve the shortest path to v found so far by going through u and, if so, updating d[v] and      [v].</a:t>
                </a:r>
              </a:p>
              <a:p>
                <a:r>
                  <a:rPr lang="en-US" altLang="zh-CN" sz="2400" dirty="0"/>
                  <a:t>RELAX(u, v, w)</a:t>
                </a:r>
              </a:p>
              <a:p>
                <a:r>
                  <a:rPr lang="en-US" altLang="zh-CN" sz="2400" dirty="0">
                    <a:solidFill>
                      <a:srgbClr val="FF0000"/>
                    </a:solidFill>
                  </a:rPr>
                  <a:t>if</a:t>
                </a:r>
                <a:r>
                  <a:rPr lang="en-US" altLang="zh-CN" sz="2400" dirty="0"/>
                  <a:t>  d[v]&gt;d[u]+w(u, v)</a:t>
                </a:r>
              </a:p>
              <a:p>
                <a:r>
                  <a:rPr lang="en-US" altLang="zh-CN" sz="2400" dirty="0"/>
                  <a:t>     </a:t>
                </a:r>
                <a:r>
                  <a:rPr lang="en-US" altLang="zh-CN" sz="2400" dirty="0">
                    <a:solidFill>
                      <a:srgbClr val="FF0000"/>
                    </a:solidFill>
                  </a:rPr>
                  <a:t>then</a:t>
                </a:r>
                <a:r>
                  <a:rPr lang="en-US" altLang="zh-CN" sz="2400" dirty="0"/>
                  <a:t> d[v]        d[u]+w(</a:t>
                </a:r>
                <a:r>
                  <a:rPr lang="en-US" altLang="zh-CN" sz="2400" dirty="0" err="1"/>
                  <a:t>u,v</a:t>
                </a:r>
                <a:r>
                  <a:rPr lang="en-US" altLang="zh-CN" sz="2400" dirty="0"/>
                  <a:t>) </a:t>
                </a:r>
                <a:r>
                  <a:rPr lang="en-US" altLang="zh-CN" sz="2400" i="1" dirty="0">
                    <a:solidFill>
                      <a:schemeClr val="accent2"/>
                    </a:solidFill>
                  </a:rPr>
                  <a:t>(based on observation)</a:t>
                </a:r>
              </a:p>
              <a:p>
                <a:r>
                  <a:rPr lang="en-US" altLang="zh-CN" sz="2400" dirty="0"/>
                  <a:t>               [v]        u</a:t>
                </a:r>
                <a:endParaRPr lang="en-US" altLang="zh-CN" dirty="0"/>
              </a:p>
            </p:txBody>
          </p:sp>
        </mc:Choice>
        <mc:Fallback xmlns="">
          <p:sp>
            <p:nvSpPr>
              <p:cNvPr id="91139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685800" y="1600200"/>
                <a:ext cx="7772400" cy="4114800"/>
              </a:xfrm>
              <a:blipFill rotWithShape="0">
                <a:blip r:embed="rId3"/>
                <a:stretch>
                  <a:fillRect l="-1176" t="-1185" r="-1098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91140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65846920"/>
              </p:ext>
            </p:extLst>
          </p:nvPr>
        </p:nvGraphicFramePr>
        <p:xfrm>
          <a:off x="7086600" y="3200400"/>
          <a:ext cx="381000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1472" name="公式" r:id="rId4" imgW="139680" imgH="139680" progId="Equation.3">
                  <p:embed/>
                </p:oleObj>
              </mc:Choice>
              <mc:Fallback>
                <p:oleObj name="公式" r:id="rId4" imgW="139680" imgH="13968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86600" y="3200400"/>
                        <a:ext cx="381000" cy="381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1141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33774374"/>
              </p:ext>
            </p:extLst>
          </p:nvPr>
        </p:nvGraphicFramePr>
        <p:xfrm>
          <a:off x="2667000" y="4983162"/>
          <a:ext cx="533400" cy="2746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1473" name="公式" r:id="rId6" imgW="393480" imgH="203040" progId="Equation.3">
                  <p:embed/>
                </p:oleObj>
              </mc:Choice>
              <mc:Fallback>
                <p:oleObj name="公式" r:id="rId6" imgW="393480" imgH="20304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67000" y="4983162"/>
                        <a:ext cx="533400" cy="2746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1142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56103458"/>
              </p:ext>
            </p:extLst>
          </p:nvPr>
        </p:nvGraphicFramePr>
        <p:xfrm>
          <a:off x="1981200" y="4953000"/>
          <a:ext cx="381000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1474" name="公式" r:id="rId8" imgW="139680" imgH="139680" progId="Equation.3">
                  <p:embed/>
                </p:oleObj>
              </mc:Choice>
              <mc:Fallback>
                <p:oleObj name="公式" r:id="rId8" imgW="139680" imgH="139680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81200" y="4953000"/>
                        <a:ext cx="381000" cy="381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1143" name="Object 7"/>
          <p:cNvGraphicFramePr>
            <a:graphicFrameLocks noChangeAspect="1"/>
          </p:cNvGraphicFramePr>
          <p:nvPr/>
        </p:nvGraphicFramePr>
        <p:xfrm>
          <a:off x="2667000" y="4572000"/>
          <a:ext cx="533400" cy="2746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1475" name="公式" r:id="rId9" imgW="393480" imgH="203040" progId="Equation.3">
                  <p:embed/>
                </p:oleObj>
              </mc:Choice>
              <mc:Fallback>
                <p:oleObj name="公式" r:id="rId9" imgW="393480" imgH="203040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67000" y="4572000"/>
                        <a:ext cx="533400" cy="2746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61" name="Text Box 5"/>
          <p:cNvSpPr txBox="1">
            <a:spLocks noChangeArrowheads="1"/>
          </p:cNvSpPr>
          <p:nvPr/>
        </p:nvSpPr>
        <p:spPr bwMode="auto">
          <a:xfrm>
            <a:off x="609600" y="4495800"/>
            <a:ext cx="8143875" cy="137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l"/>
            <a:r>
              <a:rPr lang="en-US" altLang="zh-CN" sz="2000" dirty="0">
                <a:solidFill>
                  <a:schemeClr val="accent1"/>
                </a:solidFill>
              </a:rPr>
              <a:t>relaxation</a:t>
            </a:r>
            <a:r>
              <a:rPr lang="en-US" altLang="zh-CN" sz="2000" dirty="0"/>
              <a:t> of an edge (</a:t>
            </a:r>
            <a:r>
              <a:rPr lang="en-US" altLang="zh-CN" sz="2000" dirty="0" err="1"/>
              <a:t>u,v</a:t>
            </a:r>
            <a:r>
              <a:rPr lang="en-US" altLang="zh-CN" sz="2000" dirty="0"/>
              <a:t>).The shortest-path estimate of each vertex </a:t>
            </a:r>
          </a:p>
          <a:p>
            <a:pPr algn="l"/>
            <a:r>
              <a:rPr lang="en-US" altLang="zh-CN" sz="2000" dirty="0"/>
              <a:t>is shown within the vertex. (a)Because d[v]&gt;d[u]+w(</a:t>
            </a:r>
            <a:r>
              <a:rPr lang="en-US" altLang="zh-CN" sz="2000" dirty="0" err="1"/>
              <a:t>u,v</a:t>
            </a:r>
            <a:r>
              <a:rPr lang="en-US" altLang="zh-CN" sz="2000" dirty="0"/>
              <a:t>) prior to relaxation,</a:t>
            </a:r>
          </a:p>
          <a:p>
            <a:pPr algn="l"/>
            <a:r>
              <a:rPr lang="en-US" altLang="zh-CN" sz="2000" dirty="0"/>
              <a:t>the value of d[v] decreases. (b)Here, d[v]      d[u]+w(</a:t>
            </a:r>
            <a:r>
              <a:rPr lang="en-US" altLang="zh-CN" sz="2000" dirty="0" err="1"/>
              <a:t>u,v</a:t>
            </a:r>
            <a:r>
              <a:rPr lang="en-US" altLang="zh-CN" sz="2000" dirty="0"/>
              <a:t>) before the relaxation</a:t>
            </a:r>
          </a:p>
          <a:p>
            <a:pPr algn="l"/>
            <a:r>
              <a:rPr lang="en-US" altLang="zh-CN" sz="2000" dirty="0" err="1"/>
              <a:t>step,so</a:t>
            </a:r>
            <a:r>
              <a:rPr lang="en-US" altLang="zh-CN" sz="2000" dirty="0"/>
              <a:t> d[v] is unchanged by relaxation</a:t>
            </a:r>
            <a:r>
              <a:rPr lang="en-US" altLang="zh-CN" dirty="0"/>
              <a:t>.</a:t>
            </a:r>
          </a:p>
        </p:txBody>
      </p:sp>
      <p:graphicFrame>
        <p:nvGraphicFramePr>
          <p:cNvPr id="45062" name="Object 6"/>
          <p:cNvGraphicFramePr>
            <a:graphicFrameLocks noChangeAspect="1"/>
          </p:cNvGraphicFramePr>
          <p:nvPr/>
        </p:nvGraphicFramePr>
        <p:xfrm>
          <a:off x="4940300" y="5105400"/>
          <a:ext cx="317500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179" name="公式" r:id="rId3" imgW="126720" imgH="152280" progId="Equation.3">
                  <p:embed/>
                </p:oleObj>
              </mc:Choice>
              <mc:Fallback>
                <p:oleObj name="公式" r:id="rId3" imgW="126720" imgH="152280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40300" y="5105400"/>
                        <a:ext cx="317500" cy="381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5063" name="Oval 7"/>
          <p:cNvSpPr>
            <a:spLocks noChangeArrowheads="1"/>
          </p:cNvSpPr>
          <p:nvPr/>
        </p:nvSpPr>
        <p:spPr bwMode="auto">
          <a:xfrm>
            <a:off x="1143000" y="990600"/>
            <a:ext cx="533400" cy="533400"/>
          </a:xfrm>
          <a:prstGeom prst="ellipse">
            <a:avLst/>
          </a:prstGeom>
          <a:solidFill>
            <a:srgbClr val="FFCC00"/>
          </a:solidFill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altLang="zh-CN"/>
              <a:t>5</a:t>
            </a:r>
          </a:p>
        </p:txBody>
      </p:sp>
      <p:sp>
        <p:nvSpPr>
          <p:cNvPr id="45064" name="Oval 8"/>
          <p:cNvSpPr>
            <a:spLocks noChangeArrowheads="1"/>
          </p:cNvSpPr>
          <p:nvPr/>
        </p:nvSpPr>
        <p:spPr bwMode="auto">
          <a:xfrm>
            <a:off x="2971800" y="990600"/>
            <a:ext cx="533400" cy="533400"/>
          </a:xfrm>
          <a:prstGeom prst="ellipse">
            <a:avLst/>
          </a:prstGeom>
          <a:solidFill>
            <a:srgbClr val="FFCC00"/>
          </a:solidFill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altLang="zh-CN"/>
              <a:t>9</a:t>
            </a:r>
          </a:p>
        </p:txBody>
      </p:sp>
      <p:sp>
        <p:nvSpPr>
          <p:cNvPr id="45065" name="Line 9"/>
          <p:cNvSpPr>
            <a:spLocks noChangeShapeType="1"/>
          </p:cNvSpPr>
          <p:nvPr/>
        </p:nvSpPr>
        <p:spPr bwMode="auto">
          <a:xfrm>
            <a:off x="1676400" y="1219200"/>
            <a:ext cx="12954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5066" name="Text Box 10"/>
          <p:cNvSpPr txBox="1">
            <a:spLocks noChangeArrowheads="1"/>
          </p:cNvSpPr>
          <p:nvPr/>
        </p:nvSpPr>
        <p:spPr bwMode="auto">
          <a:xfrm>
            <a:off x="1279525" y="533400"/>
            <a:ext cx="3365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en-US" altLang="zh-CN"/>
              <a:t>u</a:t>
            </a:r>
          </a:p>
        </p:txBody>
      </p:sp>
      <p:sp>
        <p:nvSpPr>
          <p:cNvPr id="45067" name="Text Box 11"/>
          <p:cNvSpPr txBox="1">
            <a:spLocks noChangeArrowheads="1"/>
          </p:cNvSpPr>
          <p:nvPr/>
        </p:nvSpPr>
        <p:spPr bwMode="auto">
          <a:xfrm>
            <a:off x="3048000" y="533400"/>
            <a:ext cx="3365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en-US" altLang="zh-CN"/>
              <a:t>v</a:t>
            </a:r>
          </a:p>
        </p:txBody>
      </p:sp>
      <p:sp>
        <p:nvSpPr>
          <p:cNvPr id="45070" name="Oval 14"/>
          <p:cNvSpPr>
            <a:spLocks noChangeArrowheads="1"/>
          </p:cNvSpPr>
          <p:nvPr/>
        </p:nvSpPr>
        <p:spPr bwMode="auto">
          <a:xfrm>
            <a:off x="1219200" y="3124200"/>
            <a:ext cx="533400" cy="533400"/>
          </a:xfrm>
          <a:prstGeom prst="ellipse">
            <a:avLst/>
          </a:prstGeom>
          <a:solidFill>
            <a:srgbClr val="FFCC00"/>
          </a:solidFill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altLang="zh-CN"/>
              <a:t>5</a:t>
            </a:r>
          </a:p>
        </p:txBody>
      </p:sp>
      <p:sp>
        <p:nvSpPr>
          <p:cNvPr id="45071" name="Oval 15"/>
          <p:cNvSpPr>
            <a:spLocks noChangeArrowheads="1"/>
          </p:cNvSpPr>
          <p:nvPr/>
        </p:nvSpPr>
        <p:spPr bwMode="auto">
          <a:xfrm>
            <a:off x="3048000" y="3124200"/>
            <a:ext cx="533400" cy="533400"/>
          </a:xfrm>
          <a:prstGeom prst="ellipse">
            <a:avLst/>
          </a:prstGeom>
          <a:solidFill>
            <a:srgbClr val="FFCC00"/>
          </a:solidFill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altLang="zh-CN"/>
              <a:t>7</a:t>
            </a:r>
          </a:p>
        </p:txBody>
      </p:sp>
      <p:sp>
        <p:nvSpPr>
          <p:cNvPr id="45072" name="Line 16"/>
          <p:cNvSpPr>
            <a:spLocks noChangeShapeType="1"/>
          </p:cNvSpPr>
          <p:nvPr/>
        </p:nvSpPr>
        <p:spPr bwMode="auto">
          <a:xfrm>
            <a:off x="1752600" y="3352800"/>
            <a:ext cx="12954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5073" name="Text Box 17"/>
          <p:cNvSpPr txBox="1">
            <a:spLocks noChangeArrowheads="1"/>
          </p:cNvSpPr>
          <p:nvPr/>
        </p:nvSpPr>
        <p:spPr bwMode="auto">
          <a:xfrm>
            <a:off x="1355725" y="2667000"/>
            <a:ext cx="3365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en-US" altLang="zh-CN"/>
              <a:t>u</a:t>
            </a:r>
          </a:p>
        </p:txBody>
      </p:sp>
      <p:sp>
        <p:nvSpPr>
          <p:cNvPr id="45074" name="Text Box 18"/>
          <p:cNvSpPr txBox="1">
            <a:spLocks noChangeArrowheads="1"/>
          </p:cNvSpPr>
          <p:nvPr/>
        </p:nvSpPr>
        <p:spPr bwMode="auto">
          <a:xfrm>
            <a:off x="3124200" y="2667000"/>
            <a:ext cx="3365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en-US" altLang="zh-CN"/>
              <a:t>v</a:t>
            </a:r>
          </a:p>
        </p:txBody>
      </p:sp>
      <p:sp>
        <p:nvSpPr>
          <p:cNvPr id="45076" name="Oval 20"/>
          <p:cNvSpPr>
            <a:spLocks noChangeArrowheads="1"/>
          </p:cNvSpPr>
          <p:nvPr/>
        </p:nvSpPr>
        <p:spPr bwMode="auto">
          <a:xfrm>
            <a:off x="4953000" y="1066800"/>
            <a:ext cx="533400" cy="533400"/>
          </a:xfrm>
          <a:prstGeom prst="ellipse">
            <a:avLst/>
          </a:prstGeom>
          <a:solidFill>
            <a:srgbClr val="FFCC00"/>
          </a:solidFill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altLang="zh-CN"/>
              <a:t>5</a:t>
            </a:r>
          </a:p>
        </p:txBody>
      </p:sp>
      <p:sp>
        <p:nvSpPr>
          <p:cNvPr id="45077" name="Oval 21"/>
          <p:cNvSpPr>
            <a:spLocks noChangeArrowheads="1"/>
          </p:cNvSpPr>
          <p:nvPr/>
        </p:nvSpPr>
        <p:spPr bwMode="auto">
          <a:xfrm>
            <a:off x="6781800" y="1066800"/>
            <a:ext cx="533400" cy="533400"/>
          </a:xfrm>
          <a:prstGeom prst="ellipse">
            <a:avLst/>
          </a:prstGeom>
          <a:solidFill>
            <a:srgbClr val="FFCC00"/>
          </a:solidFill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altLang="zh-CN"/>
              <a:t>6</a:t>
            </a:r>
          </a:p>
        </p:txBody>
      </p:sp>
      <p:sp>
        <p:nvSpPr>
          <p:cNvPr id="45078" name="Line 22"/>
          <p:cNvSpPr>
            <a:spLocks noChangeShapeType="1"/>
          </p:cNvSpPr>
          <p:nvPr/>
        </p:nvSpPr>
        <p:spPr bwMode="auto">
          <a:xfrm>
            <a:off x="5486400" y="1295400"/>
            <a:ext cx="12954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5079" name="Text Box 23"/>
          <p:cNvSpPr txBox="1">
            <a:spLocks noChangeArrowheads="1"/>
          </p:cNvSpPr>
          <p:nvPr/>
        </p:nvSpPr>
        <p:spPr bwMode="auto">
          <a:xfrm>
            <a:off x="5089525" y="609600"/>
            <a:ext cx="3365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en-US" altLang="zh-CN"/>
              <a:t>u</a:t>
            </a:r>
          </a:p>
        </p:txBody>
      </p:sp>
      <p:sp>
        <p:nvSpPr>
          <p:cNvPr id="45080" name="Text Box 24"/>
          <p:cNvSpPr txBox="1">
            <a:spLocks noChangeArrowheads="1"/>
          </p:cNvSpPr>
          <p:nvPr/>
        </p:nvSpPr>
        <p:spPr bwMode="auto">
          <a:xfrm>
            <a:off x="6858000" y="609600"/>
            <a:ext cx="3365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en-US" altLang="zh-CN"/>
              <a:t>v</a:t>
            </a:r>
          </a:p>
        </p:txBody>
      </p:sp>
      <p:sp>
        <p:nvSpPr>
          <p:cNvPr id="45082" name="Oval 26"/>
          <p:cNvSpPr>
            <a:spLocks noChangeArrowheads="1"/>
          </p:cNvSpPr>
          <p:nvPr/>
        </p:nvSpPr>
        <p:spPr bwMode="auto">
          <a:xfrm>
            <a:off x="4953000" y="3200400"/>
            <a:ext cx="533400" cy="533400"/>
          </a:xfrm>
          <a:prstGeom prst="ellipse">
            <a:avLst/>
          </a:prstGeom>
          <a:solidFill>
            <a:srgbClr val="FFCC00"/>
          </a:solidFill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altLang="zh-CN"/>
              <a:t>5</a:t>
            </a:r>
          </a:p>
        </p:txBody>
      </p:sp>
      <p:sp>
        <p:nvSpPr>
          <p:cNvPr id="45083" name="Oval 27"/>
          <p:cNvSpPr>
            <a:spLocks noChangeArrowheads="1"/>
          </p:cNvSpPr>
          <p:nvPr/>
        </p:nvSpPr>
        <p:spPr bwMode="auto">
          <a:xfrm>
            <a:off x="6781800" y="3200400"/>
            <a:ext cx="533400" cy="533400"/>
          </a:xfrm>
          <a:prstGeom prst="ellipse">
            <a:avLst/>
          </a:prstGeom>
          <a:solidFill>
            <a:srgbClr val="FFCC00"/>
          </a:solidFill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altLang="zh-CN"/>
              <a:t>6</a:t>
            </a:r>
          </a:p>
        </p:txBody>
      </p:sp>
      <p:sp>
        <p:nvSpPr>
          <p:cNvPr id="45084" name="Line 28"/>
          <p:cNvSpPr>
            <a:spLocks noChangeShapeType="1"/>
          </p:cNvSpPr>
          <p:nvPr/>
        </p:nvSpPr>
        <p:spPr bwMode="auto">
          <a:xfrm>
            <a:off x="5486400" y="3429000"/>
            <a:ext cx="12954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5085" name="Text Box 29"/>
          <p:cNvSpPr txBox="1">
            <a:spLocks noChangeArrowheads="1"/>
          </p:cNvSpPr>
          <p:nvPr/>
        </p:nvSpPr>
        <p:spPr bwMode="auto">
          <a:xfrm>
            <a:off x="5089525" y="2743200"/>
            <a:ext cx="3365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en-US" altLang="zh-CN"/>
              <a:t>u</a:t>
            </a:r>
          </a:p>
        </p:txBody>
      </p:sp>
      <p:sp>
        <p:nvSpPr>
          <p:cNvPr id="45086" name="Text Box 30"/>
          <p:cNvSpPr txBox="1">
            <a:spLocks noChangeArrowheads="1"/>
          </p:cNvSpPr>
          <p:nvPr/>
        </p:nvSpPr>
        <p:spPr bwMode="auto">
          <a:xfrm>
            <a:off x="6858000" y="2743200"/>
            <a:ext cx="3365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en-US" altLang="zh-CN"/>
              <a:t>v</a:t>
            </a:r>
          </a:p>
        </p:txBody>
      </p:sp>
      <p:sp>
        <p:nvSpPr>
          <p:cNvPr id="45087" name="Text Box 31"/>
          <p:cNvSpPr txBox="1">
            <a:spLocks noChangeArrowheads="1"/>
          </p:cNvSpPr>
          <p:nvPr/>
        </p:nvSpPr>
        <p:spPr bwMode="auto">
          <a:xfrm>
            <a:off x="2117725" y="762000"/>
            <a:ext cx="3365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en-US" altLang="zh-CN"/>
              <a:t>2</a:t>
            </a:r>
          </a:p>
        </p:txBody>
      </p:sp>
      <p:sp>
        <p:nvSpPr>
          <p:cNvPr id="45089" name="Text Box 33"/>
          <p:cNvSpPr txBox="1">
            <a:spLocks noChangeArrowheads="1"/>
          </p:cNvSpPr>
          <p:nvPr/>
        </p:nvSpPr>
        <p:spPr bwMode="auto">
          <a:xfrm>
            <a:off x="5851525" y="762000"/>
            <a:ext cx="3365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en-US" altLang="zh-CN"/>
              <a:t>2</a:t>
            </a:r>
          </a:p>
        </p:txBody>
      </p:sp>
      <p:sp>
        <p:nvSpPr>
          <p:cNvPr id="45090" name="Text Box 34"/>
          <p:cNvSpPr txBox="1">
            <a:spLocks noChangeArrowheads="1"/>
          </p:cNvSpPr>
          <p:nvPr/>
        </p:nvSpPr>
        <p:spPr bwMode="auto">
          <a:xfrm>
            <a:off x="2117725" y="2895600"/>
            <a:ext cx="3365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en-US" altLang="zh-CN"/>
              <a:t>2</a:t>
            </a:r>
          </a:p>
        </p:txBody>
      </p:sp>
      <p:sp>
        <p:nvSpPr>
          <p:cNvPr id="45091" name="Text Box 35"/>
          <p:cNvSpPr txBox="1">
            <a:spLocks noChangeArrowheads="1"/>
          </p:cNvSpPr>
          <p:nvPr/>
        </p:nvSpPr>
        <p:spPr bwMode="auto">
          <a:xfrm>
            <a:off x="6003925" y="2895600"/>
            <a:ext cx="3365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en-US" altLang="zh-CN"/>
              <a:t>2</a:t>
            </a:r>
          </a:p>
        </p:txBody>
      </p:sp>
      <p:sp>
        <p:nvSpPr>
          <p:cNvPr id="45093" name="Line 37"/>
          <p:cNvSpPr>
            <a:spLocks noChangeShapeType="1"/>
          </p:cNvSpPr>
          <p:nvPr/>
        </p:nvSpPr>
        <p:spPr bwMode="auto">
          <a:xfrm>
            <a:off x="2286000" y="1676400"/>
            <a:ext cx="0" cy="1066800"/>
          </a:xfrm>
          <a:prstGeom prst="line">
            <a:avLst/>
          </a:prstGeom>
          <a:noFill/>
          <a:ln w="63500">
            <a:solidFill>
              <a:schemeClr val="bg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5094" name="Line 38"/>
          <p:cNvSpPr>
            <a:spLocks noChangeShapeType="1"/>
          </p:cNvSpPr>
          <p:nvPr/>
        </p:nvSpPr>
        <p:spPr bwMode="auto">
          <a:xfrm>
            <a:off x="6172200" y="1676400"/>
            <a:ext cx="0" cy="1066800"/>
          </a:xfrm>
          <a:prstGeom prst="line">
            <a:avLst/>
          </a:prstGeom>
          <a:noFill/>
          <a:ln w="63500">
            <a:solidFill>
              <a:schemeClr val="bg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5095" name="Text Box 39"/>
          <p:cNvSpPr txBox="1">
            <a:spLocks noChangeArrowheads="1"/>
          </p:cNvSpPr>
          <p:nvPr/>
        </p:nvSpPr>
        <p:spPr bwMode="auto">
          <a:xfrm>
            <a:off x="1873250" y="3810000"/>
            <a:ext cx="5222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en-US" altLang="zh-CN"/>
              <a:t>(a)</a:t>
            </a:r>
          </a:p>
        </p:txBody>
      </p:sp>
      <p:sp>
        <p:nvSpPr>
          <p:cNvPr id="45096" name="Text Box 40"/>
          <p:cNvSpPr txBox="1">
            <a:spLocks noChangeArrowheads="1"/>
          </p:cNvSpPr>
          <p:nvPr/>
        </p:nvSpPr>
        <p:spPr bwMode="auto">
          <a:xfrm>
            <a:off x="5943600" y="3886200"/>
            <a:ext cx="5397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en-US" altLang="zh-CN"/>
              <a:t>(b)</a:t>
            </a:r>
          </a:p>
        </p:txBody>
      </p:sp>
      <p:sp>
        <p:nvSpPr>
          <p:cNvPr id="45097" name="Text Box 41"/>
          <p:cNvSpPr txBox="1">
            <a:spLocks noChangeArrowheads="1"/>
          </p:cNvSpPr>
          <p:nvPr/>
        </p:nvSpPr>
        <p:spPr bwMode="auto">
          <a:xfrm>
            <a:off x="2514600" y="1828800"/>
            <a:ext cx="17843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l"/>
            <a:r>
              <a:rPr lang="en-US" altLang="zh-CN"/>
              <a:t>RELAX(u,v)</a:t>
            </a:r>
          </a:p>
        </p:txBody>
      </p:sp>
      <p:sp>
        <p:nvSpPr>
          <p:cNvPr id="45098" name="Text Box 42"/>
          <p:cNvSpPr txBox="1">
            <a:spLocks noChangeArrowheads="1"/>
          </p:cNvSpPr>
          <p:nvPr/>
        </p:nvSpPr>
        <p:spPr bwMode="auto">
          <a:xfrm>
            <a:off x="6324600" y="1828800"/>
            <a:ext cx="17843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l"/>
            <a:r>
              <a:rPr lang="en-US" altLang="zh-CN"/>
              <a:t>RELAX(u,v)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862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1143000"/>
          </a:xfrm>
        </p:spPr>
        <p:txBody>
          <a:bodyPr/>
          <a:lstStyle/>
          <a:p>
            <a:pPr algn="l"/>
            <a:r>
              <a:rPr lang="en-US" b="1" dirty="0"/>
              <a:t>Single-source shortest paths</a:t>
            </a:r>
          </a:p>
        </p:txBody>
      </p:sp>
      <p:sp>
        <p:nvSpPr>
          <p:cNvPr id="538627" name="Text Box 3"/>
          <p:cNvSpPr txBox="1">
            <a:spLocks noChangeArrowheads="1"/>
          </p:cNvSpPr>
          <p:nvPr/>
        </p:nvSpPr>
        <p:spPr bwMode="auto">
          <a:xfrm>
            <a:off x="457200" y="1219200"/>
            <a:ext cx="8229600" cy="1077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buClrTx/>
            </a:pPr>
            <a:r>
              <a:rPr lang="en-US" sz="3200" b="1" dirty="0">
                <a:solidFill>
                  <a:schemeClr val="accent2"/>
                </a:solidFill>
              </a:rPr>
              <a:t>Problem.</a:t>
            </a:r>
            <a:r>
              <a:rPr lang="en-US" sz="3200" dirty="0"/>
              <a:t> From a given source vertex</a:t>
            </a:r>
            <a:r>
              <a:rPr lang="en-US" sz="3200" i="1" dirty="0"/>
              <a:t> </a:t>
            </a:r>
            <a:r>
              <a:rPr lang="en-US" sz="3200" i="1" dirty="0">
                <a:solidFill>
                  <a:srgbClr val="008A87"/>
                </a:solidFill>
              </a:rPr>
              <a:t>s</a:t>
            </a:r>
            <a:r>
              <a:rPr lang="en-US" sz="3200" dirty="0">
                <a:solidFill>
                  <a:srgbClr val="008A87"/>
                </a:solidFill>
              </a:rPr>
              <a:t> </a:t>
            </a:r>
            <a:r>
              <a:rPr lang="en-US" sz="3200" dirty="0">
                <a:solidFill>
                  <a:srgbClr val="008A87"/>
                </a:solidFill>
                <a:latin typeface="Symbol" pitchFamily="18" charset="2"/>
              </a:rPr>
              <a:t>Î</a:t>
            </a:r>
            <a:r>
              <a:rPr lang="en-US" sz="3200" dirty="0">
                <a:solidFill>
                  <a:srgbClr val="008A87"/>
                </a:solidFill>
              </a:rPr>
              <a:t> </a:t>
            </a:r>
            <a:r>
              <a:rPr lang="en-US" sz="3200" i="1" dirty="0">
                <a:solidFill>
                  <a:srgbClr val="008A87"/>
                </a:solidFill>
              </a:rPr>
              <a:t>V</a:t>
            </a:r>
            <a:r>
              <a:rPr lang="en-US" sz="3200" dirty="0"/>
              <a:t>, find a shortest-path from s to every </a:t>
            </a:r>
            <a:r>
              <a:rPr lang="en-US" sz="3200" i="1" dirty="0">
                <a:solidFill>
                  <a:srgbClr val="008A87"/>
                </a:solidFill>
              </a:rPr>
              <a:t>v</a:t>
            </a:r>
            <a:r>
              <a:rPr lang="en-US" sz="3200" dirty="0">
                <a:solidFill>
                  <a:srgbClr val="008A87"/>
                </a:solidFill>
              </a:rPr>
              <a:t> </a:t>
            </a:r>
            <a:r>
              <a:rPr lang="en-US" sz="3200" dirty="0">
                <a:solidFill>
                  <a:srgbClr val="008A87"/>
                </a:solidFill>
                <a:latin typeface="Symbol" pitchFamily="18" charset="2"/>
              </a:rPr>
              <a:t>Î</a:t>
            </a:r>
            <a:r>
              <a:rPr lang="en-US" sz="3200" dirty="0">
                <a:solidFill>
                  <a:srgbClr val="008A87"/>
                </a:solidFill>
              </a:rPr>
              <a:t> </a:t>
            </a:r>
            <a:r>
              <a:rPr lang="en-US" sz="3200" i="1" dirty="0">
                <a:solidFill>
                  <a:srgbClr val="008A87"/>
                </a:solidFill>
              </a:rPr>
              <a:t>V</a:t>
            </a:r>
            <a:r>
              <a:rPr lang="en-US" sz="3200" dirty="0"/>
              <a:t>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38630" name="Text Box 6"/>
              <p:cNvSpPr txBox="1">
                <a:spLocks noChangeArrowheads="1"/>
              </p:cNvSpPr>
              <p:nvPr/>
            </p:nvSpPr>
            <p:spPr bwMode="auto">
              <a:xfrm>
                <a:off x="457200" y="2286000"/>
                <a:ext cx="8077200" cy="292387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rgbClr val="FFFF66"/>
                    </a:solidFill>
                  </a14:hiddenFill>
                </a:ext>
                <a:ext uri="{91240B29-F687-4F45-9708-019B960494DF}">
                  <a14:hiddenLine w="2857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107763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marL="457200" indent="-4572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914400" indent="-4572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371600" indent="-4572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828800" indent="-4572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286000" indent="-4572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743200" indent="-457200" fontAlgn="base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3200400" indent="-457200" fontAlgn="base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657600" indent="-457200" fontAlgn="base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4114800" indent="-457200" fontAlgn="base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algn="l">
                  <a:buClrTx/>
                </a:pPr>
                <a:r>
                  <a:rPr lang="en-US" sz="3200" b="1" dirty="0">
                    <a:solidFill>
                      <a:schemeClr val="accent2"/>
                    </a:solidFill>
                  </a:rPr>
                  <a:t>I</a:t>
                </a:r>
                <a:r>
                  <a:rPr lang="en-US" b="1" dirty="0">
                    <a:solidFill>
                      <a:schemeClr val="accent2"/>
                    </a:solidFill>
                  </a:rPr>
                  <a:t>DEA</a:t>
                </a:r>
                <a:r>
                  <a:rPr lang="en-US" sz="3200" b="1" dirty="0">
                    <a:solidFill>
                      <a:schemeClr val="accent2"/>
                    </a:solidFill>
                  </a:rPr>
                  <a:t>:</a:t>
                </a:r>
                <a:r>
                  <a:rPr lang="en-US" sz="3200" dirty="0"/>
                  <a:t> </a:t>
                </a:r>
                <a:r>
                  <a:rPr lang="en-US" sz="3200" dirty="0">
                    <a:solidFill>
                      <a:srgbClr val="FF0000"/>
                    </a:solidFill>
                  </a:rPr>
                  <a:t>Greedy</a:t>
                </a:r>
              </a:p>
              <a:p>
                <a:pPr algn="l">
                  <a:buClrTx/>
                </a:pPr>
                <a:r>
                  <a:rPr lang="en-US" sz="3200" dirty="0"/>
                  <a:t>Maintain </a:t>
                </a:r>
                <a:r>
                  <a:rPr lang="en-US" sz="3200" dirty="0">
                    <a:solidFill>
                      <a:srgbClr val="FF0000"/>
                    </a:solidFill>
                  </a:rPr>
                  <a:t>S, </a:t>
                </a:r>
                <a14:m>
                  <m:oMath xmlns:m="http://schemas.openxmlformats.org/officeDocument/2006/math">
                    <m:r>
                      <a:rPr lang="en-US" sz="3200" b="0" i="1" smtClean="0">
                        <a:solidFill>
                          <a:srgbClr val="FF0000"/>
                        </a:solidFill>
                        <a:latin typeface="Cambria Math"/>
                      </a:rPr>
                      <m:t>𝜋</m:t>
                    </m:r>
                  </m:oMath>
                </a14:m>
                <a:r>
                  <a:rPr lang="en-US" sz="3200" dirty="0">
                    <a:solidFill>
                      <a:srgbClr val="FF0000"/>
                    </a:solidFill>
                  </a:rPr>
                  <a:t> and d</a:t>
                </a:r>
                <a:r>
                  <a:rPr lang="en-US" sz="3200" dirty="0"/>
                  <a:t>. </a:t>
                </a:r>
                <a:endParaRPr lang="en-US" sz="2000" dirty="0"/>
              </a:p>
              <a:p>
                <a:pPr algn="l">
                  <a:buFont typeface="Arial" panose="020B0604020202020204" pitchFamily="34" charset="0"/>
                  <a:buChar char="•"/>
                </a:pPr>
                <a:r>
                  <a:rPr lang="en-US" sz="2000" b="1" i="1" dirty="0">
                    <a:solidFill>
                      <a:srgbClr val="FF0000"/>
                    </a:solidFill>
                    <a:latin typeface="+mj-lt"/>
                  </a:rPr>
                  <a:t>S</a:t>
                </a:r>
                <a:r>
                  <a:rPr lang="en-US" sz="2000" dirty="0">
                    <a:latin typeface="+mj-lt"/>
                  </a:rPr>
                  <a:t>: </a:t>
                </a:r>
                <a:r>
                  <a:rPr lang="en-US" sz="2000" i="1" dirty="0">
                    <a:latin typeface="+mj-lt"/>
                  </a:rPr>
                  <a:t> </a:t>
                </a:r>
                <a:r>
                  <a:rPr lang="en-US" sz="2000" b="1" i="1" dirty="0">
                    <a:latin typeface="+mj-lt"/>
                  </a:rPr>
                  <a:t>the set </a:t>
                </a:r>
                <a:r>
                  <a:rPr lang="en-US" sz="2000" b="1" dirty="0">
                    <a:latin typeface="+mj-lt"/>
                  </a:rPr>
                  <a:t>of nodes whose shortest-paths from </a:t>
                </a:r>
                <a:r>
                  <a:rPr lang="en-US" sz="2000" b="1" i="1" dirty="0">
                    <a:solidFill>
                      <a:srgbClr val="008A87"/>
                    </a:solidFill>
                    <a:latin typeface="+mj-lt"/>
                  </a:rPr>
                  <a:t>s</a:t>
                </a:r>
                <a:r>
                  <a:rPr lang="en-US" sz="2000" b="1" dirty="0">
                    <a:latin typeface="+mj-lt"/>
                  </a:rPr>
                  <a:t> have been found</a:t>
                </a:r>
                <a:r>
                  <a:rPr lang="en-US" sz="2000" dirty="0">
                    <a:latin typeface="+mj-lt"/>
                  </a:rPr>
                  <a:t>. </a:t>
                </a:r>
              </a:p>
              <a:p>
                <a:pPr algn="l">
                  <a:buFont typeface="Arial" panose="020B0604020202020204" pitchFamily="34" charset="0"/>
                  <a:buChar char="•"/>
                </a:pPr>
                <a:r>
                  <a:rPr lang="en-US" sz="2000" dirty="0">
                    <a:latin typeface="+mj-lt"/>
                  </a:rPr>
                  <a:t>For every vertex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𝑣</m:t>
                    </m:r>
                    <m:r>
                      <a:rPr lang="en-US" sz="2000" b="0" i="1" dirty="0" smtClean="0">
                        <a:latin typeface="Cambria Math"/>
                      </a:rPr>
                      <m:t>∈</m:t>
                    </m:r>
                    <m:r>
                      <a:rPr lang="en-US" sz="2000" b="0" i="1" dirty="0" smtClean="0">
                        <a:latin typeface="Cambria Math"/>
                      </a:rPr>
                      <m:t>𝑉</m:t>
                    </m:r>
                    <m:r>
                      <a:rPr lang="en-US" sz="2000" b="0" i="1" dirty="0" smtClean="0">
                        <a:latin typeface="Cambria Math"/>
                      </a:rPr>
                      <m:t>,  </m:t>
                    </m:r>
                    <m:r>
                      <a:rPr lang="en-US" sz="2000" b="0" i="1" dirty="0" smtClean="0">
                        <a:solidFill>
                          <a:srgbClr val="FF0000"/>
                        </a:solidFill>
                        <a:latin typeface="Cambria Math"/>
                      </a:rPr>
                      <m:t>𝜋</m:t>
                    </m:r>
                    <m:d>
                      <m:dPr>
                        <m:ctrlPr>
                          <a:rPr lang="en-US" sz="20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dirty="0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𝑣</m:t>
                        </m:r>
                      </m:e>
                    </m:d>
                    <m:r>
                      <a:rPr lang="en-US" sz="2000" b="0" i="1" dirty="0" smtClean="0">
                        <a:solidFill>
                          <a:srgbClr val="FF0000"/>
                        </a:solidFill>
                        <a:latin typeface="Cambria Math"/>
                      </a:rPr>
                      <m:t>∈</m:t>
                    </m:r>
                    <m:r>
                      <a:rPr lang="en-US" sz="2000" b="0" i="1" dirty="0" smtClean="0">
                        <a:solidFill>
                          <a:srgbClr val="FF0000"/>
                        </a:solidFill>
                        <a:latin typeface="Cambria Math"/>
                      </a:rPr>
                      <m:t>𝑆</m:t>
                    </m:r>
                    <m:r>
                      <a:rPr lang="en-US" sz="2000" b="0" i="1" dirty="0" smtClean="0">
                        <a:latin typeface="Cambria Math"/>
                      </a:rPr>
                      <m:t>, </m:t>
                    </m:r>
                    <m:r>
                      <a:rPr lang="en-US" sz="2000" b="0" i="1" dirty="0" smtClean="0">
                        <a:latin typeface="Cambria Math"/>
                      </a:rPr>
                      <m:t>𝑜𝑟</m:t>
                    </m:r>
                    <m:r>
                      <a:rPr lang="en-US" sz="2000" b="0" i="1" dirty="0" smtClean="0">
                        <a:latin typeface="Cambria Math"/>
                      </a:rPr>
                      <m:t>  </m:t>
                    </m:r>
                    <m:r>
                      <a:rPr lang="en-US" sz="2000" b="0" i="1" dirty="0" smtClean="0">
                        <a:solidFill>
                          <a:srgbClr val="FF0000"/>
                        </a:solidFill>
                        <a:latin typeface="Cambria Math"/>
                      </a:rPr>
                      <m:t>𝜋</m:t>
                    </m:r>
                    <m:d>
                      <m:dPr>
                        <m:ctrlPr>
                          <a:rPr lang="en-US" sz="20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dirty="0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𝑣</m:t>
                        </m:r>
                      </m:e>
                    </m:d>
                    <m:r>
                      <a:rPr lang="en-US" sz="2000" b="0" i="1" dirty="0" smtClean="0">
                        <a:solidFill>
                          <a:srgbClr val="FF0000"/>
                        </a:solidFill>
                        <a:latin typeface="Cambria Math"/>
                      </a:rPr>
                      <m:t>=</m:t>
                    </m:r>
                    <m:r>
                      <a:rPr lang="en-US" sz="2000" b="0" i="1" dirty="0" smtClean="0">
                        <a:solidFill>
                          <a:srgbClr val="FF0000"/>
                        </a:solidFill>
                        <a:latin typeface="Cambria Math"/>
                      </a:rPr>
                      <m:t>𝑁𝐼𝐿</m:t>
                    </m:r>
                    <m:r>
                      <a:rPr lang="en-US" sz="2000" b="0" i="1" dirty="0" smtClean="0">
                        <a:latin typeface="Cambria Math"/>
                      </a:rPr>
                      <m:t>.</m:t>
                    </m:r>
                  </m:oMath>
                </a14:m>
                <a:endParaRPr lang="en-US" sz="2000" dirty="0">
                  <a:latin typeface="+mj-lt"/>
                </a:endParaRPr>
              </a:p>
              <a:p>
                <a:pPr marL="457200" lvl="1" indent="0" algn="l"/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/>
                      </a:rPr>
                      <m:t>𝜋</m:t>
                    </m:r>
                  </m:oMath>
                </a14:m>
                <a:r>
                  <a:rPr lang="en-US" sz="2000" dirty="0">
                    <a:latin typeface="+mj-lt"/>
                  </a:rPr>
                  <a:t> defines the shortest path from s to every node </a:t>
                </a:r>
                <a:r>
                  <a:rPr lang="en-US" sz="2000" dirty="0">
                    <a:solidFill>
                      <a:srgbClr val="FF0000"/>
                    </a:solidFill>
                    <a:latin typeface="+mj-lt"/>
                  </a:rPr>
                  <a:t>only using nodes in S as  intermediate nodes</a:t>
                </a:r>
                <a:r>
                  <a:rPr lang="en-US" sz="2000" dirty="0">
                    <a:latin typeface="+mj-lt"/>
                  </a:rPr>
                  <a:t>. d: the weight (length) of this shortest path.      </a:t>
                </a:r>
              </a:p>
              <a:p>
                <a:pPr algn="l">
                  <a:buFont typeface="Arial" panose="020B0604020202020204" pitchFamily="34" charset="0"/>
                  <a:buChar char="•"/>
                </a:pPr>
                <a:r>
                  <a:rPr lang="en-US" sz="2000" dirty="0">
                    <a:latin typeface="+mj-lt"/>
                  </a:rPr>
                  <a:t>At each step add to </a:t>
                </a:r>
                <a:r>
                  <a:rPr lang="en-US" sz="2000" i="1" dirty="0">
                    <a:solidFill>
                      <a:srgbClr val="008A87"/>
                    </a:solidFill>
                    <a:latin typeface="+mj-lt"/>
                  </a:rPr>
                  <a:t>S</a:t>
                </a:r>
                <a:r>
                  <a:rPr lang="en-US" sz="2000" dirty="0">
                    <a:latin typeface="+mj-lt"/>
                  </a:rPr>
                  <a:t> </a:t>
                </a:r>
                <a:r>
                  <a:rPr lang="en-US" sz="2000" dirty="0">
                    <a:solidFill>
                      <a:srgbClr val="FF0000"/>
                    </a:solidFill>
                    <a:latin typeface="+mj-lt"/>
                  </a:rPr>
                  <a:t>the vertex </a:t>
                </a:r>
                <a:r>
                  <a:rPr lang="en-US" sz="2000" i="1" dirty="0">
                    <a:solidFill>
                      <a:srgbClr val="008A87"/>
                    </a:solidFill>
                    <a:latin typeface="+mj-lt"/>
                  </a:rPr>
                  <a:t>v</a:t>
                </a:r>
                <a:r>
                  <a:rPr lang="en-US" sz="2000" dirty="0">
                    <a:solidFill>
                      <a:srgbClr val="008A87"/>
                    </a:solidFill>
                    <a:latin typeface="+mj-lt"/>
                  </a:rPr>
                  <a:t> in </a:t>
                </a:r>
                <a:r>
                  <a:rPr lang="en-US" sz="2000" i="1" dirty="0">
                    <a:solidFill>
                      <a:srgbClr val="008A87"/>
                    </a:solidFill>
                    <a:latin typeface="+mj-lt"/>
                  </a:rPr>
                  <a:t>V </a:t>
                </a:r>
                <a:r>
                  <a:rPr lang="en-US" sz="2000" dirty="0">
                    <a:solidFill>
                      <a:srgbClr val="008A87"/>
                    </a:solidFill>
                    <a:latin typeface="+mj-lt"/>
                  </a:rPr>
                  <a:t>– </a:t>
                </a:r>
                <a:r>
                  <a:rPr lang="en-US" sz="2000" i="1" dirty="0">
                    <a:solidFill>
                      <a:srgbClr val="008A87"/>
                    </a:solidFill>
                    <a:latin typeface="+mj-lt"/>
                  </a:rPr>
                  <a:t>S</a:t>
                </a:r>
                <a:r>
                  <a:rPr lang="en-US" sz="2000" dirty="0">
                    <a:latin typeface="+mj-lt"/>
                  </a:rPr>
                  <a:t> whose d value is minimal.</a:t>
                </a:r>
              </a:p>
              <a:p>
                <a:pPr algn="l">
                  <a:buFont typeface="Arial" panose="020B0604020202020204" pitchFamily="34" charset="0"/>
                  <a:buChar char="•"/>
                </a:pPr>
                <a:r>
                  <a:rPr lang="en-US" sz="2000" dirty="0">
                    <a:latin typeface="+mj-lt"/>
                  </a:rPr>
                  <a:t>Update the d  and</a:t>
                </a:r>
                <a:r>
                  <a:rPr lang="en-US" altLang="zh-CN" sz="20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sz="2000" i="1" dirty="0">
                        <a:solidFill>
                          <a:srgbClr val="FF0000"/>
                        </a:solidFill>
                        <a:latin typeface="Cambria Math"/>
                      </a:rPr>
                      <m:t>𝜋</m:t>
                    </m:r>
                  </m:oMath>
                </a14:m>
                <a:r>
                  <a:rPr lang="en-US" sz="2000" dirty="0">
                    <a:latin typeface="+mj-lt"/>
                  </a:rPr>
                  <a:t> values of all the nodes (in V-S) adjacent to </a:t>
                </a:r>
                <a:r>
                  <a:rPr lang="en-US" sz="2000" i="1" dirty="0">
                    <a:solidFill>
                      <a:srgbClr val="008A87"/>
                    </a:solidFill>
                    <a:latin typeface="+mj-lt"/>
                  </a:rPr>
                  <a:t>v</a:t>
                </a:r>
                <a:r>
                  <a:rPr lang="en-US" sz="2000" dirty="0">
                    <a:latin typeface="+mj-lt"/>
                  </a:rPr>
                  <a:t>.</a:t>
                </a:r>
              </a:p>
            </p:txBody>
          </p:sp>
        </mc:Choice>
        <mc:Fallback xmlns="">
          <p:sp>
            <p:nvSpPr>
              <p:cNvPr id="538630" name="Text 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57200" y="2286000"/>
                <a:ext cx="8077200" cy="2923877"/>
              </a:xfrm>
              <a:prstGeom prst="rect">
                <a:avLst/>
              </a:prstGeom>
              <a:blipFill rotWithShape="0">
                <a:blip r:embed="rId2"/>
                <a:stretch>
                  <a:fillRect l="-1887" t="-2917" r="-1434" b="-2708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66"/>
                    </a:solidFill>
                  </a14:hiddenFill>
                </a:ext>
                <a:ext uri="{91240B29-F687-4F45-9708-019B960494DF}">
                  <a14:hiddenLine xmlns:a14="http://schemas.microsoft.com/office/drawing/2010/main" w="2857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62409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8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86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86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863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863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863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863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39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of Dijkstra’s algorithm</a:t>
            </a:r>
          </a:p>
        </p:txBody>
      </p:sp>
      <p:sp>
        <p:nvSpPr>
          <p:cNvPr id="553987" name="Oval 3"/>
          <p:cNvSpPr>
            <a:spLocks noChangeArrowheads="1"/>
          </p:cNvSpPr>
          <p:nvPr/>
        </p:nvSpPr>
        <p:spPr bwMode="auto">
          <a:xfrm>
            <a:off x="3883025" y="2728913"/>
            <a:ext cx="679450" cy="679450"/>
          </a:xfrm>
          <a:prstGeom prst="ellipse">
            <a:avLst/>
          </a:prstGeom>
          <a:solidFill>
            <a:srgbClr val="FFFF66"/>
          </a:solidFill>
          <a:ln w="9525">
            <a:solidFill>
              <a:schemeClr val="tx1"/>
            </a:solidFill>
            <a:round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 anchor="ctr"/>
          <a:lstStyle/>
          <a:p>
            <a:pPr algn="ctr">
              <a:lnSpc>
                <a:spcPct val="100000"/>
              </a:lnSpc>
              <a:buClrTx/>
            </a:pPr>
            <a:r>
              <a:rPr lang="en-US" i="1">
                <a:solidFill>
                  <a:srgbClr val="008A87"/>
                </a:solidFill>
              </a:rPr>
              <a:t>A</a:t>
            </a:r>
          </a:p>
        </p:txBody>
      </p:sp>
      <p:sp>
        <p:nvSpPr>
          <p:cNvPr id="553988" name="Oval 4"/>
          <p:cNvSpPr>
            <a:spLocks noChangeArrowheads="1"/>
          </p:cNvSpPr>
          <p:nvPr/>
        </p:nvSpPr>
        <p:spPr bwMode="auto">
          <a:xfrm>
            <a:off x="5635625" y="1719263"/>
            <a:ext cx="679450" cy="679450"/>
          </a:xfrm>
          <a:prstGeom prst="ellipse">
            <a:avLst/>
          </a:prstGeom>
          <a:solidFill>
            <a:srgbClr val="FFFF66"/>
          </a:solidFill>
          <a:ln w="9525">
            <a:solidFill>
              <a:schemeClr val="tx1"/>
            </a:solidFill>
            <a:round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 anchor="ctr"/>
          <a:lstStyle/>
          <a:p>
            <a:pPr algn="ctr">
              <a:lnSpc>
                <a:spcPct val="100000"/>
              </a:lnSpc>
              <a:buClrTx/>
            </a:pPr>
            <a:r>
              <a:rPr lang="en-US" i="1">
                <a:solidFill>
                  <a:srgbClr val="008A87"/>
                </a:solidFill>
              </a:rPr>
              <a:t>B</a:t>
            </a:r>
          </a:p>
        </p:txBody>
      </p:sp>
      <p:sp>
        <p:nvSpPr>
          <p:cNvPr id="553989" name="Oval 5"/>
          <p:cNvSpPr>
            <a:spLocks noChangeArrowheads="1"/>
          </p:cNvSpPr>
          <p:nvPr/>
        </p:nvSpPr>
        <p:spPr bwMode="auto">
          <a:xfrm>
            <a:off x="7388225" y="1719263"/>
            <a:ext cx="679450" cy="679450"/>
          </a:xfrm>
          <a:prstGeom prst="ellipse">
            <a:avLst/>
          </a:prstGeom>
          <a:solidFill>
            <a:srgbClr val="FFFF66"/>
          </a:solidFill>
          <a:ln w="9525">
            <a:solidFill>
              <a:schemeClr val="tx1"/>
            </a:solidFill>
            <a:round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 anchor="ctr"/>
          <a:lstStyle/>
          <a:p>
            <a:pPr algn="ctr">
              <a:lnSpc>
                <a:spcPct val="100000"/>
              </a:lnSpc>
              <a:buClrTx/>
            </a:pPr>
            <a:r>
              <a:rPr lang="en-US" i="1">
                <a:solidFill>
                  <a:srgbClr val="008A87"/>
                </a:solidFill>
              </a:rPr>
              <a:t>D</a:t>
            </a:r>
          </a:p>
        </p:txBody>
      </p:sp>
      <p:sp>
        <p:nvSpPr>
          <p:cNvPr id="553990" name="Oval 6"/>
          <p:cNvSpPr>
            <a:spLocks noChangeArrowheads="1"/>
          </p:cNvSpPr>
          <p:nvPr/>
        </p:nvSpPr>
        <p:spPr bwMode="auto">
          <a:xfrm>
            <a:off x="5635625" y="3738563"/>
            <a:ext cx="679450" cy="679450"/>
          </a:xfrm>
          <a:prstGeom prst="ellipse">
            <a:avLst/>
          </a:prstGeom>
          <a:solidFill>
            <a:srgbClr val="FFFF66"/>
          </a:solidFill>
          <a:ln w="9525">
            <a:solidFill>
              <a:schemeClr val="tx1"/>
            </a:solidFill>
            <a:round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 anchor="ctr"/>
          <a:lstStyle/>
          <a:p>
            <a:pPr algn="ctr">
              <a:lnSpc>
                <a:spcPct val="100000"/>
              </a:lnSpc>
              <a:buClrTx/>
            </a:pPr>
            <a:r>
              <a:rPr lang="en-US" i="1">
                <a:solidFill>
                  <a:srgbClr val="008A87"/>
                </a:solidFill>
              </a:rPr>
              <a:t>C</a:t>
            </a:r>
          </a:p>
        </p:txBody>
      </p:sp>
      <p:sp>
        <p:nvSpPr>
          <p:cNvPr id="553991" name="Oval 7"/>
          <p:cNvSpPr>
            <a:spLocks noChangeArrowheads="1"/>
          </p:cNvSpPr>
          <p:nvPr/>
        </p:nvSpPr>
        <p:spPr bwMode="auto">
          <a:xfrm>
            <a:off x="7388225" y="3738563"/>
            <a:ext cx="679450" cy="679450"/>
          </a:xfrm>
          <a:prstGeom prst="ellipse">
            <a:avLst/>
          </a:prstGeom>
          <a:solidFill>
            <a:srgbClr val="FFFF66"/>
          </a:solidFill>
          <a:ln w="9525">
            <a:solidFill>
              <a:schemeClr val="tx1"/>
            </a:solidFill>
            <a:round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 anchor="ctr"/>
          <a:lstStyle/>
          <a:p>
            <a:pPr algn="ctr">
              <a:lnSpc>
                <a:spcPct val="100000"/>
              </a:lnSpc>
              <a:buClrTx/>
            </a:pPr>
            <a:r>
              <a:rPr lang="en-US" i="1">
                <a:solidFill>
                  <a:srgbClr val="008A87"/>
                </a:solidFill>
              </a:rPr>
              <a:t>E</a:t>
            </a:r>
          </a:p>
        </p:txBody>
      </p:sp>
      <p:cxnSp>
        <p:nvCxnSpPr>
          <p:cNvPr id="553992" name="AutoShape 8"/>
          <p:cNvCxnSpPr>
            <a:cxnSpLocks noChangeShapeType="1"/>
            <a:stCxn id="553987" idx="7"/>
            <a:endCxn id="553988" idx="2"/>
          </p:cNvCxnSpPr>
          <p:nvPr/>
        </p:nvCxnSpPr>
        <p:spPr bwMode="auto">
          <a:xfrm flipV="1">
            <a:off x="4462463" y="2058988"/>
            <a:ext cx="1173162" cy="769937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stealth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</p:cxnSp>
      <p:cxnSp>
        <p:nvCxnSpPr>
          <p:cNvPr id="553993" name="AutoShape 9"/>
          <p:cNvCxnSpPr>
            <a:cxnSpLocks noChangeShapeType="1"/>
            <a:stCxn id="553987" idx="5"/>
            <a:endCxn id="553990" idx="2"/>
          </p:cNvCxnSpPr>
          <p:nvPr/>
        </p:nvCxnSpPr>
        <p:spPr bwMode="auto">
          <a:xfrm>
            <a:off x="4462463" y="3308350"/>
            <a:ext cx="1173162" cy="769938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stealth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</p:cxnSp>
      <p:cxnSp>
        <p:nvCxnSpPr>
          <p:cNvPr id="553994" name="AutoShape 10"/>
          <p:cNvCxnSpPr>
            <a:cxnSpLocks noChangeShapeType="1"/>
            <a:stCxn id="553988" idx="6"/>
            <a:endCxn id="553989" idx="2"/>
          </p:cNvCxnSpPr>
          <p:nvPr/>
        </p:nvCxnSpPr>
        <p:spPr bwMode="auto">
          <a:xfrm>
            <a:off x="6315075" y="2058988"/>
            <a:ext cx="1073150" cy="0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stealth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</p:cxnSp>
      <p:sp>
        <p:nvSpPr>
          <p:cNvPr id="553995" name="Arc 11"/>
          <p:cNvSpPr>
            <a:spLocks/>
          </p:cNvSpPr>
          <p:nvPr/>
        </p:nvSpPr>
        <p:spPr bwMode="auto">
          <a:xfrm>
            <a:off x="6246813" y="2287588"/>
            <a:ext cx="152400" cy="787400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1600"/>
              <a:gd name="T1" fmla="*/ 0 h 21600"/>
              <a:gd name="T2" fmla="*/ 21600 w 21600"/>
              <a:gd name="T3" fmla="*/ 21600 h 21600"/>
              <a:gd name="T4" fmla="*/ 0 w 21600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28575">
            <a:solidFill>
              <a:schemeClr val="tx1"/>
            </a:solidFill>
            <a:round/>
            <a:headEnd type="stealth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553996" name="Arc 12"/>
          <p:cNvSpPr>
            <a:spLocks/>
          </p:cNvSpPr>
          <p:nvPr/>
        </p:nvSpPr>
        <p:spPr bwMode="auto">
          <a:xfrm flipV="1">
            <a:off x="6245225" y="3078163"/>
            <a:ext cx="152400" cy="787400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1600"/>
              <a:gd name="T1" fmla="*/ 0 h 21600"/>
              <a:gd name="T2" fmla="*/ 21600 w 21600"/>
              <a:gd name="T3" fmla="*/ 21600 h 21600"/>
              <a:gd name="T4" fmla="*/ 0 w 21600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553997" name="Arc 13"/>
          <p:cNvSpPr>
            <a:spLocks/>
          </p:cNvSpPr>
          <p:nvPr/>
        </p:nvSpPr>
        <p:spPr bwMode="auto">
          <a:xfrm flipH="1">
            <a:off x="5559425" y="2290763"/>
            <a:ext cx="152400" cy="787400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1600"/>
              <a:gd name="T1" fmla="*/ 0 h 21600"/>
              <a:gd name="T2" fmla="*/ 21600 w 21600"/>
              <a:gd name="T3" fmla="*/ 21600 h 21600"/>
              <a:gd name="T4" fmla="*/ 0 w 21600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553998" name="Arc 14"/>
          <p:cNvSpPr>
            <a:spLocks/>
          </p:cNvSpPr>
          <p:nvPr/>
        </p:nvSpPr>
        <p:spPr bwMode="auto">
          <a:xfrm flipH="1" flipV="1">
            <a:off x="5559425" y="3078163"/>
            <a:ext cx="152400" cy="787400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1600"/>
              <a:gd name="T1" fmla="*/ 0 h 21600"/>
              <a:gd name="T2" fmla="*/ 21600 w 21600"/>
              <a:gd name="T3" fmla="*/ 21600 h 21600"/>
              <a:gd name="T4" fmla="*/ 0 w 21600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28575">
            <a:solidFill>
              <a:schemeClr val="tx1"/>
            </a:solidFill>
            <a:round/>
            <a:headEnd type="stealth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553999" name="Arc 15"/>
          <p:cNvSpPr>
            <a:spLocks/>
          </p:cNvSpPr>
          <p:nvPr/>
        </p:nvSpPr>
        <p:spPr bwMode="auto">
          <a:xfrm>
            <a:off x="7999413" y="2287588"/>
            <a:ext cx="152400" cy="787400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1600"/>
              <a:gd name="T1" fmla="*/ 0 h 21600"/>
              <a:gd name="T2" fmla="*/ 21600 w 21600"/>
              <a:gd name="T3" fmla="*/ 21600 h 21600"/>
              <a:gd name="T4" fmla="*/ 0 w 21600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28575">
            <a:solidFill>
              <a:schemeClr val="tx1"/>
            </a:solidFill>
            <a:round/>
            <a:headEnd type="stealth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554000" name="Arc 16"/>
          <p:cNvSpPr>
            <a:spLocks/>
          </p:cNvSpPr>
          <p:nvPr/>
        </p:nvSpPr>
        <p:spPr bwMode="auto">
          <a:xfrm flipV="1">
            <a:off x="7997825" y="3073400"/>
            <a:ext cx="152400" cy="787400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1600"/>
              <a:gd name="T1" fmla="*/ 0 h 21600"/>
              <a:gd name="T2" fmla="*/ 21600 w 21600"/>
              <a:gd name="T3" fmla="*/ 21600 h 21600"/>
              <a:gd name="T4" fmla="*/ 0 w 21600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554001" name="Arc 17"/>
          <p:cNvSpPr>
            <a:spLocks/>
          </p:cNvSpPr>
          <p:nvPr/>
        </p:nvSpPr>
        <p:spPr bwMode="auto">
          <a:xfrm flipH="1">
            <a:off x="7312025" y="2290763"/>
            <a:ext cx="152400" cy="787400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1600"/>
              <a:gd name="T1" fmla="*/ 0 h 21600"/>
              <a:gd name="T2" fmla="*/ 21600 w 21600"/>
              <a:gd name="T3" fmla="*/ 21600 h 21600"/>
              <a:gd name="T4" fmla="*/ 0 w 21600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554002" name="Arc 18"/>
          <p:cNvSpPr>
            <a:spLocks/>
          </p:cNvSpPr>
          <p:nvPr/>
        </p:nvSpPr>
        <p:spPr bwMode="auto">
          <a:xfrm flipH="1" flipV="1">
            <a:off x="7312025" y="3073400"/>
            <a:ext cx="152400" cy="787400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1600"/>
              <a:gd name="T1" fmla="*/ 0 h 21600"/>
              <a:gd name="T2" fmla="*/ 21600 w 21600"/>
              <a:gd name="T3" fmla="*/ 21600 h 21600"/>
              <a:gd name="T4" fmla="*/ 0 w 21600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28575">
            <a:solidFill>
              <a:schemeClr val="tx1"/>
            </a:solidFill>
            <a:round/>
            <a:headEnd type="stealth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US"/>
          </a:p>
        </p:txBody>
      </p:sp>
      <p:cxnSp>
        <p:nvCxnSpPr>
          <p:cNvPr id="554003" name="AutoShape 19"/>
          <p:cNvCxnSpPr>
            <a:cxnSpLocks noChangeShapeType="1"/>
            <a:stCxn id="553990" idx="6"/>
            <a:endCxn id="553991" idx="2"/>
          </p:cNvCxnSpPr>
          <p:nvPr/>
        </p:nvCxnSpPr>
        <p:spPr bwMode="auto">
          <a:xfrm>
            <a:off x="6315075" y="4078288"/>
            <a:ext cx="1073150" cy="0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stealth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</p:cxnSp>
      <p:sp>
        <p:nvSpPr>
          <p:cNvPr id="554004" name="Line 20"/>
          <p:cNvSpPr>
            <a:spLocks noChangeShapeType="1"/>
          </p:cNvSpPr>
          <p:nvPr/>
        </p:nvSpPr>
        <p:spPr bwMode="auto">
          <a:xfrm flipV="1">
            <a:off x="6321425" y="2163763"/>
            <a:ext cx="1066800" cy="1828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stealth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554005" name="Text Box 21"/>
          <p:cNvSpPr txBox="1">
            <a:spLocks noChangeArrowheads="1"/>
          </p:cNvSpPr>
          <p:nvPr/>
        </p:nvSpPr>
        <p:spPr bwMode="auto">
          <a:xfrm>
            <a:off x="4492625" y="2049463"/>
            <a:ext cx="53975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  <a:buClrTx/>
            </a:pPr>
            <a:r>
              <a:rPr lang="en-US" sz="2800">
                <a:solidFill>
                  <a:srgbClr val="008A87"/>
                </a:solidFill>
              </a:rPr>
              <a:t>10</a:t>
            </a:r>
          </a:p>
        </p:txBody>
      </p:sp>
      <p:sp>
        <p:nvSpPr>
          <p:cNvPr id="554006" name="Text Box 22"/>
          <p:cNvSpPr txBox="1">
            <a:spLocks noChangeArrowheads="1"/>
          </p:cNvSpPr>
          <p:nvPr/>
        </p:nvSpPr>
        <p:spPr bwMode="auto">
          <a:xfrm>
            <a:off x="4645025" y="3535363"/>
            <a:ext cx="36195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  <a:buClrTx/>
            </a:pPr>
            <a:r>
              <a:rPr lang="en-US" sz="2800">
                <a:solidFill>
                  <a:srgbClr val="008A87"/>
                </a:solidFill>
              </a:rPr>
              <a:t>3</a:t>
            </a:r>
          </a:p>
        </p:txBody>
      </p:sp>
      <p:sp>
        <p:nvSpPr>
          <p:cNvPr id="554007" name="Text Box 23"/>
          <p:cNvSpPr txBox="1">
            <a:spLocks noChangeArrowheads="1"/>
          </p:cNvSpPr>
          <p:nvPr/>
        </p:nvSpPr>
        <p:spPr bwMode="auto">
          <a:xfrm>
            <a:off x="5559425" y="2817813"/>
            <a:ext cx="36195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  <a:buClrTx/>
            </a:pPr>
            <a:r>
              <a:rPr lang="en-US" sz="2800">
                <a:solidFill>
                  <a:srgbClr val="008A87"/>
                </a:solidFill>
              </a:rPr>
              <a:t>1</a:t>
            </a:r>
          </a:p>
        </p:txBody>
      </p:sp>
      <p:sp>
        <p:nvSpPr>
          <p:cNvPr id="554008" name="Text Box 24"/>
          <p:cNvSpPr txBox="1">
            <a:spLocks noChangeArrowheads="1"/>
          </p:cNvSpPr>
          <p:nvPr/>
        </p:nvSpPr>
        <p:spPr bwMode="auto">
          <a:xfrm>
            <a:off x="6016625" y="2817813"/>
            <a:ext cx="36195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  <a:buClrTx/>
            </a:pPr>
            <a:r>
              <a:rPr lang="en-US" sz="2800">
                <a:solidFill>
                  <a:srgbClr val="008A87"/>
                </a:solidFill>
              </a:rPr>
              <a:t>4</a:t>
            </a:r>
          </a:p>
        </p:txBody>
      </p:sp>
      <p:sp>
        <p:nvSpPr>
          <p:cNvPr id="554009" name="Text Box 25"/>
          <p:cNvSpPr txBox="1">
            <a:spLocks noChangeArrowheads="1"/>
          </p:cNvSpPr>
          <p:nvPr/>
        </p:nvSpPr>
        <p:spPr bwMode="auto">
          <a:xfrm>
            <a:off x="7331075" y="2817813"/>
            <a:ext cx="36195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  <a:buClrTx/>
            </a:pPr>
            <a:r>
              <a:rPr lang="en-US" sz="2800">
                <a:solidFill>
                  <a:srgbClr val="008A87"/>
                </a:solidFill>
              </a:rPr>
              <a:t>7</a:t>
            </a:r>
          </a:p>
        </p:txBody>
      </p:sp>
      <p:sp>
        <p:nvSpPr>
          <p:cNvPr id="554010" name="Text Box 26"/>
          <p:cNvSpPr txBox="1">
            <a:spLocks noChangeArrowheads="1"/>
          </p:cNvSpPr>
          <p:nvPr/>
        </p:nvSpPr>
        <p:spPr bwMode="auto">
          <a:xfrm>
            <a:off x="7807325" y="2817813"/>
            <a:ext cx="36195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  <a:buClrTx/>
            </a:pPr>
            <a:r>
              <a:rPr lang="en-US" sz="2800">
                <a:solidFill>
                  <a:srgbClr val="008A87"/>
                </a:solidFill>
              </a:rPr>
              <a:t>9</a:t>
            </a:r>
          </a:p>
        </p:txBody>
      </p:sp>
      <p:sp>
        <p:nvSpPr>
          <p:cNvPr id="554011" name="Text Box 27"/>
          <p:cNvSpPr txBox="1">
            <a:spLocks noChangeArrowheads="1"/>
          </p:cNvSpPr>
          <p:nvPr/>
        </p:nvSpPr>
        <p:spPr bwMode="auto">
          <a:xfrm>
            <a:off x="6569075" y="2620963"/>
            <a:ext cx="36195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  <a:buClrTx/>
            </a:pPr>
            <a:r>
              <a:rPr lang="en-US" sz="2800">
                <a:solidFill>
                  <a:srgbClr val="008A87"/>
                </a:solidFill>
              </a:rPr>
              <a:t>8</a:t>
            </a:r>
          </a:p>
        </p:txBody>
      </p:sp>
      <p:sp>
        <p:nvSpPr>
          <p:cNvPr id="554012" name="Text Box 28"/>
          <p:cNvSpPr txBox="1">
            <a:spLocks noChangeArrowheads="1"/>
          </p:cNvSpPr>
          <p:nvPr/>
        </p:nvSpPr>
        <p:spPr bwMode="auto">
          <a:xfrm>
            <a:off x="6702425" y="1554163"/>
            <a:ext cx="36195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  <a:buClrTx/>
            </a:pPr>
            <a:r>
              <a:rPr lang="en-US" sz="2800">
                <a:solidFill>
                  <a:srgbClr val="008A87"/>
                </a:solidFill>
              </a:rPr>
              <a:t>2</a:t>
            </a:r>
          </a:p>
        </p:txBody>
      </p:sp>
      <p:sp>
        <p:nvSpPr>
          <p:cNvPr id="554013" name="Text Box 29"/>
          <p:cNvSpPr txBox="1">
            <a:spLocks noChangeArrowheads="1"/>
          </p:cNvSpPr>
          <p:nvPr/>
        </p:nvSpPr>
        <p:spPr bwMode="auto">
          <a:xfrm>
            <a:off x="6702425" y="4006850"/>
            <a:ext cx="36195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  <a:buClrTx/>
            </a:pPr>
            <a:r>
              <a:rPr lang="en-US" sz="2800">
                <a:solidFill>
                  <a:srgbClr val="008A87"/>
                </a:solidFill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136561869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501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1143000"/>
          </a:xfrm>
        </p:spPr>
        <p:txBody>
          <a:bodyPr/>
          <a:lstStyle/>
          <a:p>
            <a:r>
              <a:rPr lang="en-US" dirty="0"/>
              <a:t>Example of </a:t>
            </a:r>
            <a:r>
              <a:rPr lang="en-US" dirty="0" err="1"/>
              <a:t>Dijkstra’s</a:t>
            </a:r>
            <a:r>
              <a:rPr lang="en-US" dirty="0"/>
              <a:t> algorithm</a:t>
            </a:r>
          </a:p>
        </p:txBody>
      </p:sp>
      <p:sp>
        <p:nvSpPr>
          <p:cNvPr id="555011" name="Oval 3"/>
          <p:cNvSpPr>
            <a:spLocks noChangeArrowheads="1"/>
          </p:cNvSpPr>
          <p:nvPr/>
        </p:nvSpPr>
        <p:spPr bwMode="auto">
          <a:xfrm>
            <a:off x="4800600" y="2500313"/>
            <a:ext cx="679450" cy="679450"/>
          </a:xfrm>
          <a:prstGeom prst="ellipse">
            <a:avLst/>
          </a:prstGeom>
          <a:solidFill>
            <a:srgbClr val="FFFF66"/>
          </a:solidFill>
          <a:ln w="9525">
            <a:solidFill>
              <a:schemeClr val="tx1"/>
            </a:solidFill>
            <a:round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 anchor="ctr"/>
          <a:lstStyle/>
          <a:p>
            <a:pPr algn="ctr">
              <a:lnSpc>
                <a:spcPct val="100000"/>
              </a:lnSpc>
              <a:buClrTx/>
            </a:pPr>
            <a:r>
              <a:rPr lang="en-US" i="1">
                <a:solidFill>
                  <a:srgbClr val="008A87"/>
                </a:solidFill>
              </a:rPr>
              <a:t>A</a:t>
            </a:r>
          </a:p>
        </p:txBody>
      </p:sp>
      <p:sp>
        <p:nvSpPr>
          <p:cNvPr id="555012" name="Oval 4"/>
          <p:cNvSpPr>
            <a:spLocks noChangeArrowheads="1"/>
          </p:cNvSpPr>
          <p:nvPr/>
        </p:nvSpPr>
        <p:spPr bwMode="auto">
          <a:xfrm>
            <a:off x="6553200" y="1490663"/>
            <a:ext cx="679450" cy="679450"/>
          </a:xfrm>
          <a:prstGeom prst="ellipse">
            <a:avLst/>
          </a:prstGeom>
          <a:solidFill>
            <a:srgbClr val="FFFF66"/>
          </a:solidFill>
          <a:ln w="9525">
            <a:solidFill>
              <a:schemeClr val="tx1"/>
            </a:solidFill>
            <a:round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 anchor="ctr"/>
          <a:lstStyle/>
          <a:p>
            <a:pPr algn="ctr">
              <a:lnSpc>
                <a:spcPct val="100000"/>
              </a:lnSpc>
              <a:buClrTx/>
            </a:pPr>
            <a:r>
              <a:rPr lang="en-US" i="1">
                <a:solidFill>
                  <a:srgbClr val="008A87"/>
                </a:solidFill>
              </a:rPr>
              <a:t>B</a:t>
            </a:r>
          </a:p>
        </p:txBody>
      </p:sp>
      <p:sp>
        <p:nvSpPr>
          <p:cNvPr id="555013" name="Oval 5"/>
          <p:cNvSpPr>
            <a:spLocks noChangeArrowheads="1"/>
          </p:cNvSpPr>
          <p:nvPr/>
        </p:nvSpPr>
        <p:spPr bwMode="auto">
          <a:xfrm>
            <a:off x="8305800" y="1490663"/>
            <a:ext cx="679450" cy="679450"/>
          </a:xfrm>
          <a:prstGeom prst="ellipse">
            <a:avLst/>
          </a:prstGeom>
          <a:solidFill>
            <a:srgbClr val="FFFF66"/>
          </a:solidFill>
          <a:ln w="9525">
            <a:solidFill>
              <a:schemeClr val="tx1"/>
            </a:solidFill>
            <a:round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 anchor="ctr"/>
          <a:lstStyle/>
          <a:p>
            <a:pPr algn="ctr">
              <a:lnSpc>
                <a:spcPct val="100000"/>
              </a:lnSpc>
              <a:buClrTx/>
            </a:pPr>
            <a:r>
              <a:rPr lang="en-US" i="1">
                <a:solidFill>
                  <a:srgbClr val="008A87"/>
                </a:solidFill>
              </a:rPr>
              <a:t>D</a:t>
            </a:r>
          </a:p>
        </p:txBody>
      </p:sp>
      <p:sp>
        <p:nvSpPr>
          <p:cNvPr id="555014" name="Oval 6"/>
          <p:cNvSpPr>
            <a:spLocks noChangeArrowheads="1"/>
          </p:cNvSpPr>
          <p:nvPr/>
        </p:nvSpPr>
        <p:spPr bwMode="auto">
          <a:xfrm>
            <a:off x="6553200" y="3509963"/>
            <a:ext cx="679450" cy="679450"/>
          </a:xfrm>
          <a:prstGeom prst="ellipse">
            <a:avLst/>
          </a:prstGeom>
          <a:solidFill>
            <a:srgbClr val="FFFF66"/>
          </a:solidFill>
          <a:ln w="9525">
            <a:solidFill>
              <a:schemeClr val="tx1"/>
            </a:solidFill>
            <a:round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 anchor="ctr"/>
          <a:lstStyle/>
          <a:p>
            <a:pPr algn="ctr">
              <a:lnSpc>
                <a:spcPct val="100000"/>
              </a:lnSpc>
              <a:buClrTx/>
            </a:pPr>
            <a:r>
              <a:rPr lang="en-US" i="1">
                <a:solidFill>
                  <a:srgbClr val="008A87"/>
                </a:solidFill>
              </a:rPr>
              <a:t>C</a:t>
            </a:r>
          </a:p>
        </p:txBody>
      </p:sp>
      <p:sp>
        <p:nvSpPr>
          <p:cNvPr id="555015" name="Oval 7"/>
          <p:cNvSpPr>
            <a:spLocks noChangeArrowheads="1"/>
          </p:cNvSpPr>
          <p:nvPr/>
        </p:nvSpPr>
        <p:spPr bwMode="auto">
          <a:xfrm>
            <a:off x="8305800" y="3509963"/>
            <a:ext cx="679450" cy="679450"/>
          </a:xfrm>
          <a:prstGeom prst="ellipse">
            <a:avLst/>
          </a:prstGeom>
          <a:solidFill>
            <a:srgbClr val="FFFF66"/>
          </a:solidFill>
          <a:ln w="9525">
            <a:solidFill>
              <a:schemeClr val="tx1"/>
            </a:solidFill>
            <a:round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 anchor="ctr"/>
          <a:lstStyle/>
          <a:p>
            <a:pPr algn="ctr">
              <a:lnSpc>
                <a:spcPct val="100000"/>
              </a:lnSpc>
              <a:buClrTx/>
            </a:pPr>
            <a:r>
              <a:rPr lang="en-US" i="1">
                <a:solidFill>
                  <a:srgbClr val="008A87"/>
                </a:solidFill>
              </a:rPr>
              <a:t>E</a:t>
            </a:r>
          </a:p>
        </p:txBody>
      </p:sp>
      <p:cxnSp>
        <p:nvCxnSpPr>
          <p:cNvPr id="555016" name="AutoShape 8"/>
          <p:cNvCxnSpPr>
            <a:cxnSpLocks noChangeShapeType="1"/>
            <a:stCxn id="555011" idx="7"/>
            <a:endCxn id="555012" idx="2"/>
          </p:cNvCxnSpPr>
          <p:nvPr/>
        </p:nvCxnSpPr>
        <p:spPr bwMode="auto">
          <a:xfrm flipV="1">
            <a:off x="5380038" y="1830388"/>
            <a:ext cx="1173162" cy="769937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stealth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</p:cxnSp>
      <p:cxnSp>
        <p:nvCxnSpPr>
          <p:cNvPr id="555017" name="AutoShape 9"/>
          <p:cNvCxnSpPr>
            <a:cxnSpLocks noChangeShapeType="1"/>
            <a:stCxn id="555011" idx="5"/>
            <a:endCxn id="555014" idx="2"/>
          </p:cNvCxnSpPr>
          <p:nvPr/>
        </p:nvCxnSpPr>
        <p:spPr bwMode="auto">
          <a:xfrm>
            <a:off x="5380038" y="3079750"/>
            <a:ext cx="1173162" cy="769938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stealth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</p:cxnSp>
      <p:cxnSp>
        <p:nvCxnSpPr>
          <p:cNvPr id="555018" name="AutoShape 10"/>
          <p:cNvCxnSpPr>
            <a:cxnSpLocks noChangeShapeType="1"/>
            <a:stCxn id="555012" idx="6"/>
            <a:endCxn id="555013" idx="2"/>
          </p:cNvCxnSpPr>
          <p:nvPr/>
        </p:nvCxnSpPr>
        <p:spPr bwMode="auto">
          <a:xfrm>
            <a:off x="7232650" y="1830388"/>
            <a:ext cx="1073150" cy="0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stealth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</p:cxnSp>
      <p:sp>
        <p:nvSpPr>
          <p:cNvPr id="555019" name="Arc 11"/>
          <p:cNvSpPr>
            <a:spLocks/>
          </p:cNvSpPr>
          <p:nvPr/>
        </p:nvSpPr>
        <p:spPr bwMode="auto">
          <a:xfrm>
            <a:off x="7164388" y="2058988"/>
            <a:ext cx="152400" cy="787400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1600"/>
              <a:gd name="T1" fmla="*/ 0 h 21600"/>
              <a:gd name="T2" fmla="*/ 21600 w 21600"/>
              <a:gd name="T3" fmla="*/ 21600 h 21600"/>
              <a:gd name="T4" fmla="*/ 0 w 21600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28575">
            <a:solidFill>
              <a:schemeClr val="tx1"/>
            </a:solidFill>
            <a:round/>
            <a:headEnd type="stealth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555020" name="Arc 12"/>
          <p:cNvSpPr>
            <a:spLocks/>
          </p:cNvSpPr>
          <p:nvPr/>
        </p:nvSpPr>
        <p:spPr bwMode="auto">
          <a:xfrm flipV="1">
            <a:off x="7162800" y="2849563"/>
            <a:ext cx="152400" cy="787400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1600"/>
              <a:gd name="T1" fmla="*/ 0 h 21600"/>
              <a:gd name="T2" fmla="*/ 21600 w 21600"/>
              <a:gd name="T3" fmla="*/ 21600 h 21600"/>
              <a:gd name="T4" fmla="*/ 0 w 21600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555021" name="Arc 13"/>
          <p:cNvSpPr>
            <a:spLocks/>
          </p:cNvSpPr>
          <p:nvPr/>
        </p:nvSpPr>
        <p:spPr bwMode="auto">
          <a:xfrm flipH="1">
            <a:off x="6477000" y="2062163"/>
            <a:ext cx="152400" cy="787400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1600"/>
              <a:gd name="T1" fmla="*/ 0 h 21600"/>
              <a:gd name="T2" fmla="*/ 21600 w 21600"/>
              <a:gd name="T3" fmla="*/ 21600 h 21600"/>
              <a:gd name="T4" fmla="*/ 0 w 21600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555022" name="Arc 14"/>
          <p:cNvSpPr>
            <a:spLocks/>
          </p:cNvSpPr>
          <p:nvPr/>
        </p:nvSpPr>
        <p:spPr bwMode="auto">
          <a:xfrm flipH="1" flipV="1">
            <a:off x="6477000" y="2849563"/>
            <a:ext cx="152400" cy="787400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1600"/>
              <a:gd name="T1" fmla="*/ 0 h 21600"/>
              <a:gd name="T2" fmla="*/ 21600 w 21600"/>
              <a:gd name="T3" fmla="*/ 21600 h 21600"/>
              <a:gd name="T4" fmla="*/ 0 w 21600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28575">
            <a:solidFill>
              <a:schemeClr val="tx1"/>
            </a:solidFill>
            <a:round/>
            <a:headEnd type="stealth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555023" name="Arc 15"/>
          <p:cNvSpPr>
            <a:spLocks/>
          </p:cNvSpPr>
          <p:nvPr/>
        </p:nvSpPr>
        <p:spPr bwMode="auto">
          <a:xfrm>
            <a:off x="8916988" y="2058988"/>
            <a:ext cx="152400" cy="787400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1600"/>
              <a:gd name="T1" fmla="*/ 0 h 21600"/>
              <a:gd name="T2" fmla="*/ 21600 w 21600"/>
              <a:gd name="T3" fmla="*/ 21600 h 21600"/>
              <a:gd name="T4" fmla="*/ 0 w 21600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28575">
            <a:solidFill>
              <a:schemeClr val="tx1"/>
            </a:solidFill>
            <a:round/>
            <a:headEnd type="stealth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555024" name="Arc 16"/>
          <p:cNvSpPr>
            <a:spLocks/>
          </p:cNvSpPr>
          <p:nvPr/>
        </p:nvSpPr>
        <p:spPr bwMode="auto">
          <a:xfrm flipV="1">
            <a:off x="8915400" y="2844800"/>
            <a:ext cx="152400" cy="787400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1600"/>
              <a:gd name="T1" fmla="*/ 0 h 21600"/>
              <a:gd name="T2" fmla="*/ 21600 w 21600"/>
              <a:gd name="T3" fmla="*/ 21600 h 21600"/>
              <a:gd name="T4" fmla="*/ 0 w 21600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555025" name="Arc 17"/>
          <p:cNvSpPr>
            <a:spLocks/>
          </p:cNvSpPr>
          <p:nvPr/>
        </p:nvSpPr>
        <p:spPr bwMode="auto">
          <a:xfrm flipH="1">
            <a:off x="8229600" y="2062163"/>
            <a:ext cx="152400" cy="787400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1600"/>
              <a:gd name="T1" fmla="*/ 0 h 21600"/>
              <a:gd name="T2" fmla="*/ 21600 w 21600"/>
              <a:gd name="T3" fmla="*/ 21600 h 21600"/>
              <a:gd name="T4" fmla="*/ 0 w 21600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555026" name="Arc 18"/>
          <p:cNvSpPr>
            <a:spLocks/>
          </p:cNvSpPr>
          <p:nvPr/>
        </p:nvSpPr>
        <p:spPr bwMode="auto">
          <a:xfrm flipH="1" flipV="1">
            <a:off x="8229600" y="2844800"/>
            <a:ext cx="152400" cy="787400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1600"/>
              <a:gd name="T1" fmla="*/ 0 h 21600"/>
              <a:gd name="T2" fmla="*/ 21600 w 21600"/>
              <a:gd name="T3" fmla="*/ 21600 h 21600"/>
              <a:gd name="T4" fmla="*/ 0 w 21600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28575">
            <a:solidFill>
              <a:schemeClr val="tx1"/>
            </a:solidFill>
            <a:round/>
            <a:headEnd type="stealth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US"/>
          </a:p>
        </p:txBody>
      </p:sp>
      <p:cxnSp>
        <p:nvCxnSpPr>
          <p:cNvPr id="555027" name="AutoShape 19"/>
          <p:cNvCxnSpPr>
            <a:cxnSpLocks noChangeShapeType="1"/>
            <a:stCxn id="555014" idx="6"/>
            <a:endCxn id="555015" idx="2"/>
          </p:cNvCxnSpPr>
          <p:nvPr/>
        </p:nvCxnSpPr>
        <p:spPr bwMode="auto">
          <a:xfrm>
            <a:off x="7232650" y="3849688"/>
            <a:ext cx="1073150" cy="0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stealth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</p:cxnSp>
      <p:sp>
        <p:nvSpPr>
          <p:cNvPr id="555028" name="Line 20"/>
          <p:cNvSpPr>
            <a:spLocks noChangeShapeType="1"/>
          </p:cNvSpPr>
          <p:nvPr/>
        </p:nvSpPr>
        <p:spPr bwMode="auto">
          <a:xfrm flipV="1">
            <a:off x="7239000" y="1935163"/>
            <a:ext cx="1066800" cy="1828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stealth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555029" name="Text Box 21"/>
          <p:cNvSpPr txBox="1">
            <a:spLocks noChangeArrowheads="1"/>
          </p:cNvSpPr>
          <p:nvPr/>
        </p:nvSpPr>
        <p:spPr bwMode="auto">
          <a:xfrm>
            <a:off x="5410200" y="1820863"/>
            <a:ext cx="53975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  <a:buClrTx/>
            </a:pPr>
            <a:r>
              <a:rPr lang="en-US" sz="2800">
                <a:solidFill>
                  <a:srgbClr val="008A87"/>
                </a:solidFill>
              </a:rPr>
              <a:t>10</a:t>
            </a:r>
          </a:p>
        </p:txBody>
      </p:sp>
      <p:sp>
        <p:nvSpPr>
          <p:cNvPr id="555030" name="Text Box 22"/>
          <p:cNvSpPr txBox="1">
            <a:spLocks noChangeArrowheads="1"/>
          </p:cNvSpPr>
          <p:nvPr/>
        </p:nvSpPr>
        <p:spPr bwMode="auto">
          <a:xfrm>
            <a:off x="5562600" y="3306763"/>
            <a:ext cx="36195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  <a:buClrTx/>
            </a:pPr>
            <a:r>
              <a:rPr lang="en-US" sz="2800">
                <a:solidFill>
                  <a:srgbClr val="008A87"/>
                </a:solidFill>
              </a:rPr>
              <a:t>3</a:t>
            </a:r>
          </a:p>
        </p:txBody>
      </p:sp>
      <p:sp>
        <p:nvSpPr>
          <p:cNvPr id="555031" name="Text Box 23"/>
          <p:cNvSpPr txBox="1">
            <a:spLocks noChangeArrowheads="1"/>
          </p:cNvSpPr>
          <p:nvPr/>
        </p:nvSpPr>
        <p:spPr bwMode="auto">
          <a:xfrm>
            <a:off x="6477000" y="2589213"/>
            <a:ext cx="36195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  <a:buClrTx/>
            </a:pPr>
            <a:r>
              <a:rPr lang="en-US" sz="2800">
                <a:solidFill>
                  <a:srgbClr val="008A87"/>
                </a:solidFill>
              </a:rPr>
              <a:t>1</a:t>
            </a:r>
          </a:p>
        </p:txBody>
      </p:sp>
      <p:sp>
        <p:nvSpPr>
          <p:cNvPr id="555032" name="Text Box 24"/>
          <p:cNvSpPr txBox="1">
            <a:spLocks noChangeArrowheads="1"/>
          </p:cNvSpPr>
          <p:nvPr/>
        </p:nvSpPr>
        <p:spPr bwMode="auto">
          <a:xfrm>
            <a:off x="6934200" y="2589213"/>
            <a:ext cx="36195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  <a:buClrTx/>
            </a:pPr>
            <a:r>
              <a:rPr lang="en-US" sz="2800">
                <a:solidFill>
                  <a:srgbClr val="008A87"/>
                </a:solidFill>
              </a:rPr>
              <a:t>4</a:t>
            </a:r>
          </a:p>
        </p:txBody>
      </p:sp>
      <p:sp>
        <p:nvSpPr>
          <p:cNvPr id="555033" name="Text Box 25"/>
          <p:cNvSpPr txBox="1">
            <a:spLocks noChangeArrowheads="1"/>
          </p:cNvSpPr>
          <p:nvPr/>
        </p:nvSpPr>
        <p:spPr bwMode="auto">
          <a:xfrm>
            <a:off x="8248650" y="2589213"/>
            <a:ext cx="36195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  <a:buClrTx/>
            </a:pPr>
            <a:r>
              <a:rPr lang="en-US" sz="2800">
                <a:solidFill>
                  <a:srgbClr val="008A87"/>
                </a:solidFill>
              </a:rPr>
              <a:t>7</a:t>
            </a:r>
          </a:p>
        </p:txBody>
      </p:sp>
      <p:sp>
        <p:nvSpPr>
          <p:cNvPr id="555034" name="Text Box 26"/>
          <p:cNvSpPr txBox="1">
            <a:spLocks noChangeArrowheads="1"/>
          </p:cNvSpPr>
          <p:nvPr/>
        </p:nvSpPr>
        <p:spPr bwMode="auto">
          <a:xfrm>
            <a:off x="8724900" y="2589213"/>
            <a:ext cx="36195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  <a:buClrTx/>
            </a:pPr>
            <a:r>
              <a:rPr lang="en-US" sz="2800">
                <a:solidFill>
                  <a:srgbClr val="008A87"/>
                </a:solidFill>
              </a:rPr>
              <a:t>9</a:t>
            </a:r>
          </a:p>
        </p:txBody>
      </p:sp>
      <p:sp>
        <p:nvSpPr>
          <p:cNvPr id="555035" name="Text Box 27"/>
          <p:cNvSpPr txBox="1">
            <a:spLocks noChangeArrowheads="1"/>
          </p:cNvSpPr>
          <p:nvPr/>
        </p:nvSpPr>
        <p:spPr bwMode="auto">
          <a:xfrm>
            <a:off x="7486650" y="2392363"/>
            <a:ext cx="36195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  <a:buClrTx/>
            </a:pPr>
            <a:r>
              <a:rPr lang="en-US" sz="2800">
                <a:solidFill>
                  <a:srgbClr val="008A87"/>
                </a:solidFill>
              </a:rPr>
              <a:t>8</a:t>
            </a:r>
          </a:p>
        </p:txBody>
      </p:sp>
      <p:sp>
        <p:nvSpPr>
          <p:cNvPr id="555036" name="Text Box 28"/>
          <p:cNvSpPr txBox="1">
            <a:spLocks noChangeArrowheads="1"/>
          </p:cNvSpPr>
          <p:nvPr/>
        </p:nvSpPr>
        <p:spPr bwMode="auto">
          <a:xfrm>
            <a:off x="7620000" y="1325563"/>
            <a:ext cx="36195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  <a:buClrTx/>
            </a:pPr>
            <a:r>
              <a:rPr lang="en-US" sz="2800">
                <a:solidFill>
                  <a:srgbClr val="008A87"/>
                </a:solidFill>
              </a:rPr>
              <a:t>2</a:t>
            </a:r>
          </a:p>
        </p:txBody>
      </p:sp>
      <p:sp>
        <p:nvSpPr>
          <p:cNvPr id="555037" name="Text Box 29"/>
          <p:cNvSpPr txBox="1">
            <a:spLocks noChangeArrowheads="1"/>
          </p:cNvSpPr>
          <p:nvPr/>
        </p:nvSpPr>
        <p:spPr bwMode="auto">
          <a:xfrm>
            <a:off x="7620000" y="3778250"/>
            <a:ext cx="36195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  <a:buClrTx/>
            </a:pPr>
            <a:r>
              <a:rPr lang="en-US" sz="2800">
                <a:solidFill>
                  <a:srgbClr val="008A87"/>
                </a:solidFill>
              </a:rPr>
              <a:t>2</a:t>
            </a:r>
          </a:p>
        </p:txBody>
      </p:sp>
      <p:sp>
        <p:nvSpPr>
          <p:cNvPr id="555038" name="Text Box 30"/>
          <p:cNvSpPr txBox="1">
            <a:spLocks noChangeArrowheads="1"/>
          </p:cNvSpPr>
          <p:nvPr/>
        </p:nvSpPr>
        <p:spPr bwMode="auto">
          <a:xfrm>
            <a:off x="381000" y="1447800"/>
            <a:ext cx="2743200" cy="530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buClrTx/>
            </a:pPr>
            <a:r>
              <a:rPr lang="en-US" b="1">
                <a:solidFill>
                  <a:schemeClr val="accent2"/>
                </a:solidFill>
              </a:rPr>
              <a:t>Initialize:</a:t>
            </a:r>
          </a:p>
        </p:txBody>
      </p:sp>
      <p:sp>
        <p:nvSpPr>
          <p:cNvPr id="555051" name="Text Box 43"/>
          <p:cNvSpPr txBox="1">
            <a:spLocks noChangeArrowheads="1"/>
          </p:cNvSpPr>
          <p:nvPr/>
        </p:nvSpPr>
        <p:spPr bwMode="auto">
          <a:xfrm>
            <a:off x="4852987" y="4724400"/>
            <a:ext cx="1014413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lnSpc>
                <a:spcPct val="100000"/>
              </a:lnSpc>
              <a:buClrTx/>
            </a:pPr>
            <a:r>
              <a:rPr lang="en-US" i="1" dirty="0">
                <a:solidFill>
                  <a:srgbClr val="008A87"/>
                </a:solidFill>
              </a:rPr>
              <a:t>S: </a:t>
            </a:r>
            <a:r>
              <a:rPr lang="en-US" dirty="0">
                <a:solidFill>
                  <a:srgbClr val="008A87"/>
                </a:solidFill>
              </a:rPr>
              <a:t>{}</a:t>
            </a:r>
          </a:p>
        </p:txBody>
      </p:sp>
      <p:sp>
        <p:nvSpPr>
          <p:cNvPr id="555053" name="Text Box 45"/>
          <p:cNvSpPr txBox="1">
            <a:spLocks noChangeArrowheads="1"/>
          </p:cNvSpPr>
          <p:nvPr/>
        </p:nvSpPr>
        <p:spPr bwMode="auto">
          <a:xfrm>
            <a:off x="4953000" y="2057400"/>
            <a:ext cx="387350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lnSpc>
                <a:spcPct val="100000"/>
              </a:lnSpc>
              <a:buClrTx/>
            </a:pPr>
            <a:r>
              <a:rPr lang="en-US" dirty="0">
                <a:solidFill>
                  <a:schemeClr val="accent2"/>
                </a:solidFill>
              </a:rPr>
              <a:t>0</a:t>
            </a:r>
          </a:p>
        </p:txBody>
      </p:sp>
      <p:sp>
        <p:nvSpPr>
          <p:cNvPr id="555054" name="Text Box 46"/>
          <p:cNvSpPr txBox="1">
            <a:spLocks noChangeArrowheads="1"/>
          </p:cNvSpPr>
          <p:nvPr/>
        </p:nvSpPr>
        <p:spPr bwMode="auto">
          <a:xfrm>
            <a:off x="6688138" y="1143000"/>
            <a:ext cx="474662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  <a:buClrTx/>
            </a:pPr>
            <a:r>
              <a:rPr lang="en-US" dirty="0">
                <a:solidFill>
                  <a:schemeClr val="accent2"/>
                </a:solidFill>
                <a:latin typeface="Symbol" pitchFamily="18" charset="2"/>
              </a:rPr>
              <a:t>¥</a:t>
            </a:r>
            <a:endParaRPr lang="en-US" dirty="0">
              <a:solidFill>
                <a:schemeClr val="accent2"/>
              </a:solidFill>
            </a:endParaRPr>
          </a:p>
        </p:txBody>
      </p:sp>
      <p:sp>
        <p:nvSpPr>
          <p:cNvPr id="555055" name="Text Box 47"/>
          <p:cNvSpPr txBox="1">
            <a:spLocks noChangeArrowheads="1"/>
          </p:cNvSpPr>
          <p:nvPr/>
        </p:nvSpPr>
        <p:spPr bwMode="auto">
          <a:xfrm>
            <a:off x="6656388" y="4221163"/>
            <a:ext cx="474662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  <a:buClrTx/>
            </a:pPr>
            <a:r>
              <a:rPr lang="en-US">
                <a:solidFill>
                  <a:schemeClr val="accent2"/>
                </a:solidFill>
                <a:latin typeface="Symbol" pitchFamily="18" charset="2"/>
              </a:rPr>
              <a:t>¥</a:t>
            </a:r>
            <a:endParaRPr lang="en-US">
              <a:solidFill>
                <a:schemeClr val="accent2"/>
              </a:solidFill>
            </a:endParaRPr>
          </a:p>
        </p:txBody>
      </p:sp>
      <p:sp>
        <p:nvSpPr>
          <p:cNvPr id="555056" name="Text Box 48"/>
          <p:cNvSpPr txBox="1">
            <a:spLocks noChangeArrowheads="1"/>
          </p:cNvSpPr>
          <p:nvPr/>
        </p:nvSpPr>
        <p:spPr bwMode="auto">
          <a:xfrm>
            <a:off x="8407400" y="4221163"/>
            <a:ext cx="474663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  <a:buClrTx/>
            </a:pPr>
            <a:r>
              <a:rPr lang="en-US">
                <a:solidFill>
                  <a:schemeClr val="accent2"/>
                </a:solidFill>
                <a:latin typeface="Symbol" pitchFamily="18" charset="2"/>
              </a:rPr>
              <a:t>¥</a:t>
            </a:r>
            <a:endParaRPr lang="en-US">
              <a:solidFill>
                <a:schemeClr val="accent2"/>
              </a:solidFill>
            </a:endParaRPr>
          </a:p>
        </p:txBody>
      </p:sp>
      <p:sp>
        <p:nvSpPr>
          <p:cNvPr id="555057" name="Text Box 49"/>
          <p:cNvSpPr txBox="1">
            <a:spLocks noChangeArrowheads="1"/>
          </p:cNvSpPr>
          <p:nvPr/>
        </p:nvSpPr>
        <p:spPr bwMode="auto">
          <a:xfrm>
            <a:off x="8382000" y="1066800"/>
            <a:ext cx="474663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  <a:buClrTx/>
            </a:pPr>
            <a:r>
              <a:rPr lang="en-US" dirty="0">
                <a:solidFill>
                  <a:schemeClr val="accent2"/>
                </a:solidFill>
                <a:latin typeface="Symbol" pitchFamily="18" charset="2"/>
              </a:rPr>
              <a:t>¥</a:t>
            </a:r>
            <a:endParaRPr lang="en-US" dirty="0">
              <a:solidFill>
                <a:schemeClr val="accent2"/>
              </a:solidFill>
            </a:endParaRPr>
          </a:p>
        </p:txBody>
      </p:sp>
      <p:sp>
        <p:nvSpPr>
          <p:cNvPr id="52" name="Text Box 31"/>
          <p:cNvSpPr txBox="1">
            <a:spLocks noChangeArrowheads="1"/>
          </p:cNvSpPr>
          <p:nvPr/>
        </p:nvSpPr>
        <p:spPr bwMode="auto">
          <a:xfrm>
            <a:off x="1125008" y="1981200"/>
            <a:ext cx="4318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  <a:buClrTx/>
            </a:pPr>
            <a:r>
              <a:rPr lang="en-US" i="1">
                <a:solidFill>
                  <a:srgbClr val="008A87"/>
                </a:solidFill>
              </a:rPr>
              <a:t>A</a:t>
            </a:r>
          </a:p>
        </p:txBody>
      </p:sp>
      <p:sp>
        <p:nvSpPr>
          <p:cNvPr id="53" name="Text Box 32"/>
          <p:cNvSpPr txBox="1">
            <a:spLocks noChangeArrowheads="1"/>
          </p:cNvSpPr>
          <p:nvPr/>
        </p:nvSpPr>
        <p:spPr bwMode="auto">
          <a:xfrm>
            <a:off x="1701800" y="1988608"/>
            <a:ext cx="4318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  <a:buClrTx/>
            </a:pPr>
            <a:r>
              <a:rPr lang="en-US" i="1">
                <a:solidFill>
                  <a:srgbClr val="008A87"/>
                </a:solidFill>
              </a:rPr>
              <a:t>B</a:t>
            </a:r>
          </a:p>
        </p:txBody>
      </p:sp>
      <p:sp>
        <p:nvSpPr>
          <p:cNvPr id="54" name="Text Box 33"/>
          <p:cNvSpPr txBox="1">
            <a:spLocks noChangeArrowheads="1"/>
          </p:cNvSpPr>
          <p:nvPr/>
        </p:nvSpPr>
        <p:spPr bwMode="auto">
          <a:xfrm>
            <a:off x="2293938" y="1988608"/>
            <a:ext cx="455612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  <a:buClrTx/>
            </a:pPr>
            <a:r>
              <a:rPr lang="en-US" i="1">
                <a:solidFill>
                  <a:srgbClr val="008A87"/>
                </a:solidFill>
              </a:rPr>
              <a:t>C</a:t>
            </a:r>
          </a:p>
        </p:txBody>
      </p:sp>
      <p:sp>
        <p:nvSpPr>
          <p:cNvPr id="55" name="Text Box 34"/>
          <p:cNvSpPr txBox="1">
            <a:spLocks noChangeArrowheads="1"/>
          </p:cNvSpPr>
          <p:nvPr/>
        </p:nvSpPr>
        <p:spPr bwMode="auto">
          <a:xfrm>
            <a:off x="2892425" y="1988608"/>
            <a:ext cx="477838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  <a:buClrTx/>
            </a:pPr>
            <a:r>
              <a:rPr lang="en-US" i="1">
                <a:solidFill>
                  <a:srgbClr val="008A87"/>
                </a:solidFill>
              </a:rPr>
              <a:t>D</a:t>
            </a:r>
          </a:p>
        </p:txBody>
      </p:sp>
      <p:sp>
        <p:nvSpPr>
          <p:cNvPr id="56" name="Text Box 35"/>
          <p:cNvSpPr txBox="1">
            <a:spLocks noChangeArrowheads="1"/>
          </p:cNvSpPr>
          <p:nvPr/>
        </p:nvSpPr>
        <p:spPr bwMode="auto">
          <a:xfrm>
            <a:off x="3530600" y="1988608"/>
            <a:ext cx="4318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  <a:buClrTx/>
            </a:pPr>
            <a:r>
              <a:rPr lang="en-US" i="1">
                <a:solidFill>
                  <a:srgbClr val="008A87"/>
                </a:solidFill>
              </a:rPr>
              <a:t>E</a:t>
            </a:r>
          </a:p>
        </p:txBody>
      </p:sp>
      <p:sp>
        <p:nvSpPr>
          <p:cNvPr id="57" name="Text Box 36"/>
          <p:cNvSpPr txBox="1">
            <a:spLocks noChangeArrowheads="1"/>
          </p:cNvSpPr>
          <p:nvPr/>
        </p:nvSpPr>
        <p:spPr bwMode="auto">
          <a:xfrm>
            <a:off x="387350" y="1988608"/>
            <a:ext cx="612775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  <a:buClrTx/>
            </a:pPr>
            <a:r>
              <a:rPr lang="en-US" i="1">
                <a:solidFill>
                  <a:srgbClr val="008A87"/>
                </a:solidFill>
              </a:rPr>
              <a:t>Q:</a:t>
            </a:r>
          </a:p>
        </p:txBody>
      </p:sp>
      <p:sp>
        <p:nvSpPr>
          <p:cNvPr id="58" name="Text Box 37"/>
          <p:cNvSpPr txBox="1">
            <a:spLocks noChangeArrowheads="1"/>
          </p:cNvSpPr>
          <p:nvPr/>
        </p:nvSpPr>
        <p:spPr bwMode="auto">
          <a:xfrm>
            <a:off x="1133474" y="2598208"/>
            <a:ext cx="466726" cy="1077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CCCC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  <a:buClrTx/>
            </a:pPr>
            <a:r>
              <a:rPr lang="en-US" sz="2400" dirty="0">
                <a:solidFill>
                  <a:srgbClr val="008A87"/>
                </a:solidFill>
              </a:rPr>
              <a:t>0</a:t>
            </a:r>
          </a:p>
          <a:p>
            <a:pPr algn="ctr">
              <a:lnSpc>
                <a:spcPct val="100000"/>
              </a:lnSpc>
              <a:buClrTx/>
            </a:pPr>
            <a:r>
              <a:rPr lang="en-US" sz="1600" dirty="0">
                <a:solidFill>
                  <a:srgbClr val="008A87"/>
                </a:solidFill>
              </a:rPr>
              <a:t>Nil</a:t>
            </a:r>
          </a:p>
          <a:p>
            <a:pPr algn="ctr">
              <a:lnSpc>
                <a:spcPct val="100000"/>
              </a:lnSpc>
              <a:buClrTx/>
            </a:pPr>
            <a:endParaRPr lang="en-US" sz="2400" dirty="0">
              <a:solidFill>
                <a:srgbClr val="008A87"/>
              </a:solidFill>
            </a:endParaRPr>
          </a:p>
        </p:txBody>
      </p:sp>
      <p:sp>
        <p:nvSpPr>
          <p:cNvPr id="59" name="Text Box 38"/>
          <p:cNvSpPr txBox="1">
            <a:spLocks noChangeArrowheads="1"/>
          </p:cNvSpPr>
          <p:nvPr/>
        </p:nvSpPr>
        <p:spPr bwMode="auto">
          <a:xfrm>
            <a:off x="1686042" y="2590800"/>
            <a:ext cx="447558" cy="144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400" dirty="0">
                <a:solidFill>
                  <a:srgbClr val="008A87"/>
                </a:solidFill>
                <a:latin typeface="Symbol" pitchFamily="18" charset="2"/>
              </a:rPr>
              <a:t>¥</a:t>
            </a:r>
          </a:p>
          <a:p>
            <a:r>
              <a:rPr lang="en-US" sz="1600" dirty="0">
                <a:solidFill>
                  <a:srgbClr val="008A87"/>
                </a:solidFill>
              </a:rPr>
              <a:t>Nil</a:t>
            </a:r>
          </a:p>
          <a:p>
            <a:pPr algn="ctr">
              <a:lnSpc>
                <a:spcPct val="100000"/>
              </a:lnSpc>
              <a:buClrTx/>
            </a:pPr>
            <a:endParaRPr lang="en-US" sz="2400" dirty="0">
              <a:solidFill>
                <a:srgbClr val="008A87"/>
              </a:solidFill>
              <a:latin typeface="Symbol" pitchFamily="18" charset="2"/>
            </a:endParaRPr>
          </a:p>
          <a:p>
            <a:pPr algn="ctr">
              <a:lnSpc>
                <a:spcPct val="100000"/>
              </a:lnSpc>
              <a:buClrTx/>
            </a:pPr>
            <a:endParaRPr lang="en-US" sz="2400" dirty="0">
              <a:solidFill>
                <a:srgbClr val="008A87"/>
              </a:solidFill>
            </a:endParaRPr>
          </a:p>
        </p:txBody>
      </p:sp>
      <p:sp>
        <p:nvSpPr>
          <p:cNvPr id="60" name="Text Box 39"/>
          <p:cNvSpPr txBox="1">
            <a:spLocks noChangeArrowheads="1"/>
          </p:cNvSpPr>
          <p:nvPr/>
        </p:nvSpPr>
        <p:spPr bwMode="auto">
          <a:xfrm>
            <a:off x="2299553" y="2591858"/>
            <a:ext cx="447558" cy="1077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400" dirty="0">
                <a:solidFill>
                  <a:srgbClr val="008A87"/>
                </a:solidFill>
                <a:latin typeface="Symbol" pitchFamily="18" charset="2"/>
              </a:rPr>
              <a:t>¥</a:t>
            </a:r>
          </a:p>
          <a:p>
            <a:r>
              <a:rPr lang="en-US" sz="1600" dirty="0">
                <a:solidFill>
                  <a:srgbClr val="008A87"/>
                </a:solidFill>
              </a:rPr>
              <a:t>Nil</a:t>
            </a:r>
          </a:p>
          <a:p>
            <a:pPr algn="ctr">
              <a:lnSpc>
                <a:spcPct val="100000"/>
              </a:lnSpc>
              <a:buClrTx/>
            </a:pPr>
            <a:endParaRPr lang="en-US" sz="2400" dirty="0">
              <a:solidFill>
                <a:srgbClr val="008A87"/>
              </a:solidFill>
            </a:endParaRPr>
          </a:p>
        </p:txBody>
      </p:sp>
      <p:sp>
        <p:nvSpPr>
          <p:cNvPr id="61" name="Text Box 40"/>
          <p:cNvSpPr txBox="1">
            <a:spLocks noChangeArrowheads="1"/>
          </p:cNvSpPr>
          <p:nvPr/>
        </p:nvSpPr>
        <p:spPr bwMode="auto">
          <a:xfrm>
            <a:off x="2895600" y="2598208"/>
            <a:ext cx="447558" cy="1077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400" dirty="0">
                <a:solidFill>
                  <a:srgbClr val="008A87"/>
                </a:solidFill>
                <a:latin typeface="Symbol" pitchFamily="18" charset="2"/>
              </a:rPr>
              <a:t>¥</a:t>
            </a:r>
          </a:p>
          <a:p>
            <a:r>
              <a:rPr lang="en-US" sz="1600" dirty="0">
                <a:solidFill>
                  <a:srgbClr val="008A87"/>
                </a:solidFill>
              </a:rPr>
              <a:t>Nil</a:t>
            </a:r>
          </a:p>
          <a:p>
            <a:pPr algn="ctr">
              <a:lnSpc>
                <a:spcPct val="100000"/>
              </a:lnSpc>
              <a:buClrTx/>
            </a:pPr>
            <a:endParaRPr lang="en-US" sz="2400" dirty="0">
              <a:solidFill>
                <a:srgbClr val="008A87"/>
              </a:solidFill>
            </a:endParaRPr>
          </a:p>
        </p:txBody>
      </p:sp>
      <p:sp>
        <p:nvSpPr>
          <p:cNvPr id="62" name="Text Box 41"/>
          <p:cNvSpPr txBox="1">
            <a:spLocks noChangeArrowheads="1"/>
          </p:cNvSpPr>
          <p:nvPr/>
        </p:nvSpPr>
        <p:spPr bwMode="auto">
          <a:xfrm>
            <a:off x="3540346" y="2591858"/>
            <a:ext cx="413896" cy="10464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400" dirty="0">
                <a:solidFill>
                  <a:srgbClr val="008A87"/>
                </a:solidFill>
                <a:latin typeface="Symbol" pitchFamily="18" charset="2"/>
              </a:rPr>
              <a:t>¥</a:t>
            </a:r>
          </a:p>
          <a:p>
            <a:r>
              <a:rPr lang="en-US" sz="1400" dirty="0">
                <a:solidFill>
                  <a:srgbClr val="008A87"/>
                </a:solidFill>
              </a:rPr>
              <a:t>Nil</a:t>
            </a:r>
          </a:p>
          <a:p>
            <a:pPr algn="ctr">
              <a:lnSpc>
                <a:spcPct val="100000"/>
              </a:lnSpc>
              <a:buClrTx/>
            </a:pPr>
            <a:endParaRPr lang="en-US" sz="2400" dirty="0">
              <a:solidFill>
                <a:srgbClr val="008A87"/>
              </a:solidFill>
            </a:endParaRPr>
          </a:p>
        </p:txBody>
      </p:sp>
      <p:sp>
        <p:nvSpPr>
          <p:cNvPr id="63" name="Line 42"/>
          <p:cNvSpPr>
            <a:spLocks noChangeShapeType="1"/>
          </p:cNvSpPr>
          <p:nvPr/>
        </p:nvSpPr>
        <p:spPr bwMode="auto">
          <a:xfrm>
            <a:off x="1063625" y="2598208"/>
            <a:ext cx="2895600" cy="0"/>
          </a:xfrm>
          <a:prstGeom prst="line">
            <a:avLst/>
          </a:prstGeom>
          <a:noFill/>
          <a:ln w="38100" cmpd="dbl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64" name="Text Box 37"/>
          <p:cNvSpPr txBox="1">
            <a:spLocks noChangeArrowheads="1"/>
          </p:cNvSpPr>
          <p:nvPr/>
        </p:nvSpPr>
        <p:spPr bwMode="auto">
          <a:xfrm>
            <a:off x="457200" y="2593743"/>
            <a:ext cx="390525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CCCC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  <a:buClrTx/>
            </a:pPr>
            <a:r>
              <a:rPr lang="en-US" sz="2400" dirty="0">
                <a:solidFill>
                  <a:srgbClr val="008A87"/>
                </a:solidFill>
              </a:rPr>
              <a:t>d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5" name="Text Box 37"/>
              <p:cNvSpPr txBox="1">
                <a:spLocks noChangeArrowheads="1"/>
              </p:cNvSpPr>
              <p:nvPr/>
            </p:nvSpPr>
            <p:spPr bwMode="auto">
              <a:xfrm>
                <a:off x="523875" y="2898543"/>
                <a:ext cx="390525" cy="46166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rgbClr val="FFCCCC"/>
                    </a:solidFill>
                  </a14:hiddenFill>
                </a:ext>
                <a:ext uri="{91240B29-F687-4F45-9708-019B960494DF}">
                  <a14:hiddenLine w="2857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107763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100000"/>
                  </a:lnSpc>
                  <a:buClrTx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dirty="0" smtClean="0">
                          <a:solidFill>
                            <a:srgbClr val="008A87"/>
                          </a:solidFill>
                          <a:latin typeface="Cambria Math"/>
                          <a:ea typeface="Cambria Math"/>
                        </a:rPr>
                        <m:t>𝜋</m:t>
                      </m:r>
                    </m:oMath>
                  </m:oMathPara>
                </a14:m>
                <a:endParaRPr lang="en-US" sz="2400" dirty="0">
                  <a:solidFill>
                    <a:srgbClr val="008A87"/>
                  </a:solidFill>
                </a:endParaRPr>
              </a:p>
            </p:txBody>
          </p:sp>
        </mc:Choice>
        <mc:Fallback xmlns="">
          <p:sp>
            <p:nvSpPr>
              <p:cNvPr id="65" name="Text 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23875" y="2898543"/>
                <a:ext cx="390525" cy="461665"/>
              </a:xfrm>
              <a:prstGeom prst="rect">
                <a:avLst/>
              </a:prstGeom>
              <a:blipFill rotWithShape="1">
                <a:blip r:embed="rId2"/>
                <a:stretch>
                  <a:fillRect l="-3125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CCCC"/>
                    </a:solidFill>
                  </a14:hiddenFill>
                </a:ext>
                <a:ext uri="{91240B29-F687-4F45-9708-019B960494DF}">
                  <a14:hiddenLine xmlns:a14="http://schemas.microsoft.com/office/drawing/2010/main" w="2857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5628695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603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1143000"/>
          </a:xfrm>
        </p:spPr>
        <p:txBody>
          <a:bodyPr/>
          <a:lstStyle/>
          <a:p>
            <a:r>
              <a:rPr lang="en-US" dirty="0"/>
              <a:t>Example of </a:t>
            </a:r>
            <a:r>
              <a:rPr lang="en-US" dirty="0" err="1"/>
              <a:t>Dijkstra’s</a:t>
            </a:r>
            <a:r>
              <a:rPr lang="en-US" dirty="0"/>
              <a:t> algorithm</a:t>
            </a:r>
          </a:p>
        </p:txBody>
      </p:sp>
      <p:sp>
        <p:nvSpPr>
          <p:cNvPr id="556035" name="Oval 3"/>
          <p:cNvSpPr>
            <a:spLocks noChangeArrowheads="1"/>
          </p:cNvSpPr>
          <p:nvPr/>
        </p:nvSpPr>
        <p:spPr bwMode="auto">
          <a:xfrm>
            <a:off x="3883025" y="2728913"/>
            <a:ext cx="679450" cy="679450"/>
          </a:xfrm>
          <a:prstGeom prst="ellipse">
            <a:avLst/>
          </a:prstGeom>
          <a:solidFill>
            <a:srgbClr val="FFCCCC"/>
          </a:solidFill>
          <a:ln w="9525">
            <a:solidFill>
              <a:schemeClr val="tx1"/>
            </a:solidFill>
            <a:round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 anchor="ctr"/>
          <a:lstStyle/>
          <a:p>
            <a:pPr algn="ctr">
              <a:lnSpc>
                <a:spcPct val="100000"/>
              </a:lnSpc>
              <a:buClrTx/>
            </a:pPr>
            <a:r>
              <a:rPr lang="en-US" i="1">
                <a:solidFill>
                  <a:srgbClr val="008A87"/>
                </a:solidFill>
              </a:rPr>
              <a:t>A</a:t>
            </a:r>
          </a:p>
        </p:txBody>
      </p:sp>
      <p:sp>
        <p:nvSpPr>
          <p:cNvPr id="556036" name="Oval 4"/>
          <p:cNvSpPr>
            <a:spLocks noChangeArrowheads="1"/>
          </p:cNvSpPr>
          <p:nvPr/>
        </p:nvSpPr>
        <p:spPr bwMode="auto">
          <a:xfrm>
            <a:off x="5635625" y="1719263"/>
            <a:ext cx="679450" cy="679450"/>
          </a:xfrm>
          <a:prstGeom prst="ellipse">
            <a:avLst/>
          </a:prstGeom>
          <a:solidFill>
            <a:srgbClr val="FFFF66"/>
          </a:solidFill>
          <a:ln w="9525">
            <a:solidFill>
              <a:schemeClr val="tx1"/>
            </a:solidFill>
            <a:round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 anchor="ctr"/>
          <a:lstStyle/>
          <a:p>
            <a:pPr algn="ctr">
              <a:lnSpc>
                <a:spcPct val="100000"/>
              </a:lnSpc>
              <a:buClrTx/>
            </a:pPr>
            <a:r>
              <a:rPr lang="en-US" i="1">
                <a:solidFill>
                  <a:srgbClr val="008A87"/>
                </a:solidFill>
              </a:rPr>
              <a:t>B</a:t>
            </a:r>
          </a:p>
        </p:txBody>
      </p:sp>
      <p:sp>
        <p:nvSpPr>
          <p:cNvPr id="556037" name="Oval 5"/>
          <p:cNvSpPr>
            <a:spLocks noChangeArrowheads="1"/>
          </p:cNvSpPr>
          <p:nvPr/>
        </p:nvSpPr>
        <p:spPr bwMode="auto">
          <a:xfrm>
            <a:off x="7388225" y="1719263"/>
            <a:ext cx="679450" cy="679450"/>
          </a:xfrm>
          <a:prstGeom prst="ellipse">
            <a:avLst/>
          </a:prstGeom>
          <a:solidFill>
            <a:srgbClr val="FFFF66"/>
          </a:solidFill>
          <a:ln w="9525">
            <a:solidFill>
              <a:schemeClr val="tx1"/>
            </a:solidFill>
            <a:round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 anchor="ctr"/>
          <a:lstStyle/>
          <a:p>
            <a:pPr algn="ctr">
              <a:lnSpc>
                <a:spcPct val="100000"/>
              </a:lnSpc>
              <a:buClrTx/>
            </a:pPr>
            <a:r>
              <a:rPr lang="en-US" i="1">
                <a:solidFill>
                  <a:srgbClr val="008A87"/>
                </a:solidFill>
              </a:rPr>
              <a:t>D</a:t>
            </a:r>
          </a:p>
        </p:txBody>
      </p:sp>
      <p:sp>
        <p:nvSpPr>
          <p:cNvPr id="556038" name="Oval 6"/>
          <p:cNvSpPr>
            <a:spLocks noChangeArrowheads="1"/>
          </p:cNvSpPr>
          <p:nvPr/>
        </p:nvSpPr>
        <p:spPr bwMode="auto">
          <a:xfrm>
            <a:off x="5635625" y="3738563"/>
            <a:ext cx="679450" cy="679450"/>
          </a:xfrm>
          <a:prstGeom prst="ellipse">
            <a:avLst/>
          </a:prstGeom>
          <a:solidFill>
            <a:srgbClr val="FFFF66"/>
          </a:solidFill>
          <a:ln w="9525">
            <a:solidFill>
              <a:schemeClr val="tx1"/>
            </a:solidFill>
            <a:round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 anchor="ctr"/>
          <a:lstStyle/>
          <a:p>
            <a:pPr algn="ctr">
              <a:lnSpc>
                <a:spcPct val="100000"/>
              </a:lnSpc>
              <a:buClrTx/>
            </a:pPr>
            <a:r>
              <a:rPr lang="en-US" i="1">
                <a:solidFill>
                  <a:srgbClr val="008A87"/>
                </a:solidFill>
              </a:rPr>
              <a:t>C</a:t>
            </a:r>
          </a:p>
        </p:txBody>
      </p:sp>
      <p:sp>
        <p:nvSpPr>
          <p:cNvPr id="556039" name="Oval 7"/>
          <p:cNvSpPr>
            <a:spLocks noChangeArrowheads="1"/>
          </p:cNvSpPr>
          <p:nvPr/>
        </p:nvSpPr>
        <p:spPr bwMode="auto">
          <a:xfrm>
            <a:off x="7388225" y="3738563"/>
            <a:ext cx="679450" cy="679450"/>
          </a:xfrm>
          <a:prstGeom prst="ellipse">
            <a:avLst/>
          </a:prstGeom>
          <a:solidFill>
            <a:srgbClr val="FFFF66"/>
          </a:solidFill>
          <a:ln w="9525">
            <a:solidFill>
              <a:schemeClr val="tx1"/>
            </a:solidFill>
            <a:round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 anchor="ctr"/>
          <a:lstStyle/>
          <a:p>
            <a:pPr algn="ctr">
              <a:lnSpc>
                <a:spcPct val="100000"/>
              </a:lnSpc>
              <a:buClrTx/>
            </a:pPr>
            <a:r>
              <a:rPr lang="en-US" i="1">
                <a:solidFill>
                  <a:srgbClr val="008A87"/>
                </a:solidFill>
              </a:rPr>
              <a:t>E</a:t>
            </a:r>
          </a:p>
        </p:txBody>
      </p:sp>
      <p:cxnSp>
        <p:nvCxnSpPr>
          <p:cNvPr id="556040" name="AutoShape 8"/>
          <p:cNvCxnSpPr>
            <a:cxnSpLocks noChangeShapeType="1"/>
            <a:stCxn id="556035" idx="7"/>
            <a:endCxn id="556036" idx="2"/>
          </p:cNvCxnSpPr>
          <p:nvPr/>
        </p:nvCxnSpPr>
        <p:spPr bwMode="auto">
          <a:xfrm flipV="1">
            <a:off x="4462463" y="2058988"/>
            <a:ext cx="1173162" cy="769937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stealth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</p:cxnSp>
      <p:cxnSp>
        <p:nvCxnSpPr>
          <p:cNvPr id="556041" name="AutoShape 9"/>
          <p:cNvCxnSpPr>
            <a:cxnSpLocks noChangeShapeType="1"/>
            <a:stCxn id="556035" idx="5"/>
            <a:endCxn id="556038" idx="2"/>
          </p:cNvCxnSpPr>
          <p:nvPr/>
        </p:nvCxnSpPr>
        <p:spPr bwMode="auto">
          <a:xfrm>
            <a:off x="4462463" y="3308350"/>
            <a:ext cx="1173162" cy="769938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stealth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</p:cxnSp>
      <p:cxnSp>
        <p:nvCxnSpPr>
          <p:cNvPr id="556042" name="AutoShape 10"/>
          <p:cNvCxnSpPr>
            <a:cxnSpLocks noChangeShapeType="1"/>
            <a:stCxn id="556036" idx="6"/>
            <a:endCxn id="556037" idx="2"/>
          </p:cNvCxnSpPr>
          <p:nvPr/>
        </p:nvCxnSpPr>
        <p:spPr bwMode="auto">
          <a:xfrm>
            <a:off x="6315075" y="2058988"/>
            <a:ext cx="1073150" cy="0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stealth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</p:cxnSp>
      <p:sp>
        <p:nvSpPr>
          <p:cNvPr id="556043" name="Arc 11"/>
          <p:cNvSpPr>
            <a:spLocks/>
          </p:cNvSpPr>
          <p:nvPr/>
        </p:nvSpPr>
        <p:spPr bwMode="auto">
          <a:xfrm>
            <a:off x="6246813" y="2287588"/>
            <a:ext cx="152400" cy="787400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1600"/>
              <a:gd name="T1" fmla="*/ 0 h 21600"/>
              <a:gd name="T2" fmla="*/ 21600 w 21600"/>
              <a:gd name="T3" fmla="*/ 21600 h 21600"/>
              <a:gd name="T4" fmla="*/ 0 w 21600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28575">
            <a:solidFill>
              <a:schemeClr val="tx1"/>
            </a:solidFill>
            <a:round/>
            <a:headEnd type="stealth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556044" name="Arc 12"/>
          <p:cNvSpPr>
            <a:spLocks/>
          </p:cNvSpPr>
          <p:nvPr/>
        </p:nvSpPr>
        <p:spPr bwMode="auto">
          <a:xfrm flipV="1">
            <a:off x="6245225" y="3078163"/>
            <a:ext cx="152400" cy="787400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1600"/>
              <a:gd name="T1" fmla="*/ 0 h 21600"/>
              <a:gd name="T2" fmla="*/ 21600 w 21600"/>
              <a:gd name="T3" fmla="*/ 21600 h 21600"/>
              <a:gd name="T4" fmla="*/ 0 w 21600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556045" name="Arc 13"/>
          <p:cNvSpPr>
            <a:spLocks/>
          </p:cNvSpPr>
          <p:nvPr/>
        </p:nvSpPr>
        <p:spPr bwMode="auto">
          <a:xfrm flipH="1">
            <a:off x="5559425" y="2290763"/>
            <a:ext cx="152400" cy="787400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1600"/>
              <a:gd name="T1" fmla="*/ 0 h 21600"/>
              <a:gd name="T2" fmla="*/ 21600 w 21600"/>
              <a:gd name="T3" fmla="*/ 21600 h 21600"/>
              <a:gd name="T4" fmla="*/ 0 w 21600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556046" name="Arc 14"/>
          <p:cNvSpPr>
            <a:spLocks/>
          </p:cNvSpPr>
          <p:nvPr/>
        </p:nvSpPr>
        <p:spPr bwMode="auto">
          <a:xfrm flipH="1" flipV="1">
            <a:off x="5559425" y="3078163"/>
            <a:ext cx="152400" cy="787400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1600"/>
              <a:gd name="T1" fmla="*/ 0 h 21600"/>
              <a:gd name="T2" fmla="*/ 21600 w 21600"/>
              <a:gd name="T3" fmla="*/ 21600 h 21600"/>
              <a:gd name="T4" fmla="*/ 0 w 21600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28575">
            <a:solidFill>
              <a:schemeClr val="tx1"/>
            </a:solidFill>
            <a:round/>
            <a:headEnd type="stealth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556047" name="Arc 15"/>
          <p:cNvSpPr>
            <a:spLocks/>
          </p:cNvSpPr>
          <p:nvPr/>
        </p:nvSpPr>
        <p:spPr bwMode="auto">
          <a:xfrm>
            <a:off x="7999413" y="2287588"/>
            <a:ext cx="152400" cy="787400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1600"/>
              <a:gd name="T1" fmla="*/ 0 h 21600"/>
              <a:gd name="T2" fmla="*/ 21600 w 21600"/>
              <a:gd name="T3" fmla="*/ 21600 h 21600"/>
              <a:gd name="T4" fmla="*/ 0 w 21600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28575">
            <a:solidFill>
              <a:schemeClr val="tx1"/>
            </a:solidFill>
            <a:round/>
            <a:headEnd type="stealth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556048" name="Arc 16"/>
          <p:cNvSpPr>
            <a:spLocks/>
          </p:cNvSpPr>
          <p:nvPr/>
        </p:nvSpPr>
        <p:spPr bwMode="auto">
          <a:xfrm flipV="1">
            <a:off x="7997825" y="3073400"/>
            <a:ext cx="152400" cy="787400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1600"/>
              <a:gd name="T1" fmla="*/ 0 h 21600"/>
              <a:gd name="T2" fmla="*/ 21600 w 21600"/>
              <a:gd name="T3" fmla="*/ 21600 h 21600"/>
              <a:gd name="T4" fmla="*/ 0 w 21600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556049" name="Arc 17"/>
          <p:cNvSpPr>
            <a:spLocks/>
          </p:cNvSpPr>
          <p:nvPr/>
        </p:nvSpPr>
        <p:spPr bwMode="auto">
          <a:xfrm flipH="1">
            <a:off x="7312025" y="2290763"/>
            <a:ext cx="152400" cy="787400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1600"/>
              <a:gd name="T1" fmla="*/ 0 h 21600"/>
              <a:gd name="T2" fmla="*/ 21600 w 21600"/>
              <a:gd name="T3" fmla="*/ 21600 h 21600"/>
              <a:gd name="T4" fmla="*/ 0 w 21600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556050" name="Arc 18"/>
          <p:cNvSpPr>
            <a:spLocks/>
          </p:cNvSpPr>
          <p:nvPr/>
        </p:nvSpPr>
        <p:spPr bwMode="auto">
          <a:xfrm flipH="1" flipV="1">
            <a:off x="7312025" y="3073400"/>
            <a:ext cx="152400" cy="787400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1600"/>
              <a:gd name="T1" fmla="*/ 0 h 21600"/>
              <a:gd name="T2" fmla="*/ 21600 w 21600"/>
              <a:gd name="T3" fmla="*/ 21600 h 21600"/>
              <a:gd name="T4" fmla="*/ 0 w 21600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28575">
            <a:solidFill>
              <a:schemeClr val="tx1"/>
            </a:solidFill>
            <a:round/>
            <a:headEnd type="stealth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US"/>
          </a:p>
        </p:txBody>
      </p:sp>
      <p:cxnSp>
        <p:nvCxnSpPr>
          <p:cNvPr id="556051" name="AutoShape 19"/>
          <p:cNvCxnSpPr>
            <a:cxnSpLocks noChangeShapeType="1"/>
            <a:stCxn id="556038" idx="6"/>
            <a:endCxn id="556039" idx="2"/>
          </p:cNvCxnSpPr>
          <p:nvPr/>
        </p:nvCxnSpPr>
        <p:spPr bwMode="auto">
          <a:xfrm>
            <a:off x="6315075" y="4078288"/>
            <a:ext cx="1073150" cy="0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stealth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</p:cxnSp>
      <p:sp>
        <p:nvSpPr>
          <p:cNvPr id="556052" name="Line 20"/>
          <p:cNvSpPr>
            <a:spLocks noChangeShapeType="1"/>
          </p:cNvSpPr>
          <p:nvPr/>
        </p:nvSpPr>
        <p:spPr bwMode="auto">
          <a:xfrm flipV="1">
            <a:off x="6321425" y="2163763"/>
            <a:ext cx="1066800" cy="1828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stealth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556053" name="Text Box 21"/>
          <p:cNvSpPr txBox="1">
            <a:spLocks noChangeArrowheads="1"/>
          </p:cNvSpPr>
          <p:nvPr/>
        </p:nvSpPr>
        <p:spPr bwMode="auto">
          <a:xfrm>
            <a:off x="4492625" y="2049463"/>
            <a:ext cx="53975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  <a:buClrTx/>
            </a:pPr>
            <a:r>
              <a:rPr lang="en-US" sz="2800">
                <a:solidFill>
                  <a:srgbClr val="008A87"/>
                </a:solidFill>
              </a:rPr>
              <a:t>10</a:t>
            </a:r>
          </a:p>
        </p:txBody>
      </p:sp>
      <p:sp>
        <p:nvSpPr>
          <p:cNvPr id="556054" name="Text Box 22"/>
          <p:cNvSpPr txBox="1">
            <a:spLocks noChangeArrowheads="1"/>
          </p:cNvSpPr>
          <p:nvPr/>
        </p:nvSpPr>
        <p:spPr bwMode="auto">
          <a:xfrm>
            <a:off x="4645025" y="3535363"/>
            <a:ext cx="36195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  <a:buClrTx/>
            </a:pPr>
            <a:r>
              <a:rPr lang="en-US" sz="2800">
                <a:solidFill>
                  <a:srgbClr val="008A87"/>
                </a:solidFill>
              </a:rPr>
              <a:t>3</a:t>
            </a:r>
          </a:p>
        </p:txBody>
      </p:sp>
      <p:sp>
        <p:nvSpPr>
          <p:cNvPr id="556055" name="Text Box 23"/>
          <p:cNvSpPr txBox="1">
            <a:spLocks noChangeArrowheads="1"/>
          </p:cNvSpPr>
          <p:nvPr/>
        </p:nvSpPr>
        <p:spPr bwMode="auto">
          <a:xfrm>
            <a:off x="5559425" y="2817813"/>
            <a:ext cx="36195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  <a:buClrTx/>
            </a:pPr>
            <a:r>
              <a:rPr lang="en-US" sz="2800">
                <a:solidFill>
                  <a:srgbClr val="008A87"/>
                </a:solidFill>
              </a:rPr>
              <a:t>1</a:t>
            </a:r>
          </a:p>
        </p:txBody>
      </p:sp>
      <p:sp>
        <p:nvSpPr>
          <p:cNvPr id="556056" name="Text Box 24"/>
          <p:cNvSpPr txBox="1">
            <a:spLocks noChangeArrowheads="1"/>
          </p:cNvSpPr>
          <p:nvPr/>
        </p:nvSpPr>
        <p:spPr bwMode="auto">
          <a:xfrm>
            <a:off x="6016625" y="2817813"/>
            <a:ext cx="36195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  <a:buClrTx/>
            </a:pPr>
            <a:r>
              <a:rPr lang="en-US" sz="2800">
                <a:solidFill>
                  <a:srgbClr val="008A87"/>
                </a:solidFill>
              </a:rPr>
              <a:t>4</a:t>
            </a:r>
          </a:p>
        </p:txBody>
      </p:sp>
      <p:sp>
        <p:nvSpPr>
          <p:cNvPr id="556057" name="Text Box 25"/>
          <p:cNvSpPr txBox="1">
            <a:spLocks noChangeArrowheads="1"/>
          </p:cNvSpPr>
          <p:nvPr/>
        </p:nvSpPr>
        <p:spPr bwMode="auto">
          <a:xfrm>
            <a:off x="7331075" y="2817813"/>
            <a:ext cx="36195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  <a:buClrTx/>
            </a:pPr>
            <a:r>
              <a:rPr lang="en-US" sz="2800">
                <a:solidFill>
                  <a:srgbClr val="008A87"/>
                </a:solidFill>
              </a:rPr>
              <a:t>7</a:t>
            </a:r>
          </a:p>
        </p:txBody>
      </p:sp>
      <p:sp>
        <p:nvSpPr>
          <p:cNvPr id="556058" name="Text Box 26"/>
          <p:cNvSpPr txBox="1">
            <a:spLocks noChangeArrowheads="1"/>
          </p:cNvSpPr>
          <p:nvPr/>
        </p:nvSpPr>
        <p:spPr bwMode="auto">
          <a:xfrm>
            <a:off x="7807325" y="2817813"/>
            <a:ext cx="36195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  <a:buClrTx/>
            </a:pPr>
            <a:r>
              <a:rPr lang="en-US" sz="2800">
                <a:solidFill>
                  <a:srgbClr val="008A87"/>
                </a:solidFill>
              </a:rPr>
              <a:t>9</a:t>
            </a:r>
          </a:p>
        </p:txBody>
      </p:sp>
      <p:sp>
        <p:nvSpPr>
          <p:cNvPr id="556059" name="Text Box 27"/>
          <p:cNvSpPr txBox="1">
            <a:spLocks noChangeArrowheads="1"/>
          </p:cNvSpPr>
          <p:nvPr/>
        </p:nvSpPr>
        <p:spPr bwMode="auto">
          <a:xfrm>
            <a:off x="6569075" y="2620963"/>
            <a:ext cx="36195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  <a:buClrTx/>
            </a:pPr>
            <a:r>
              <a:rPr lang="en-US" sz="2800">
                <a:solidFill>
                  <a:srgbClr val="008A87"/>
                </a:solidFill>
              </a:rPr>
              <a:t>8</a:t>
            </a:r>
          </a:p>
        </p:txBody>
      </p:sp>
      <p:sp>
        <p:nvSpPr>
          <p:cNvPr id="556060" name="Text Box 28"/>
          <p:cNvSpPr txBox="1">
            <a:spLocks noChangeArrowheads="1"/>
          </p:cNvSpPr>
          <p:nvPr/>
        </p:nvSpPr>
        <p:spPr bwMode="auto">
          <a:xfrm>
            <a:off x="6702425" y="1554163"/>
            <a:ext cx="36195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  <a:buClrTx/>
            </a:pPr>
            <a:r>
              <a:rPr lang="en-US" sz="2800">
                <a:solidFill>
                  <a:srgbClr val="008A87"/>
                </a:solidFill>
              </a:rPr>
              <a:t>2</a:t>
            </a:r>
          </a:p>
        </p:txBody>
      </p:sp>
      <p:sp>
        <p:nvSpPr>
          <p:cNvPr id="556061" name="Text Box 29"/>
          <p:cNvSpPr txBox="1">
            <a:spLocks noChangeArrowheads="1"/>
          </p:cNvSpPr>
          <p:nvPr/>
        </p:nvSpPr>
        <p:spPr bwMode="auto">
          <a:xfrm>
            <a:off x="6702425" y="4006850"/>
            <a:ext cx="36195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  <a:buClrTx/>
            </a:pPr>
            <a:r>
              <a:rPr lang="en-US" sz="2800">
                <a:solidFill>
                  <a:srgbClr val="008A87"/>
                </a:solidFill>
              </a:rPr>
              <a:t>2</a:t>
            </a:r>
          </a:p>
        </p:txBody>
      </p:sp>
      <p:sp>
        <p:nvSpPr>
          <p:cNvPr id="556063" name="Text Box 31"/>
          <p:cNvSpPr txBox="1">
            <a:spLocks noChangeArrowheads="1"/>
          </p:cNvSpPr>
          <p:nvPr/>
        </p:nvSpPr>
        <p:spPr bwMode="auto">
          <a:xfrm>
            <a:off x="1314450" y="3810000"/>
            <a:ext cx="431800" cy="579438"/>
          </a:xfrm>
          <a:prstGeom prst="rect">
            <a:avLst/>
          </a:prstGeom>
          <a:solidFill>
            <a:srgbClr val="FFCCCC">
              <a:alpha val="90000"/>
            </a:srgbClr>
          </a:solidFill>
          <a:ln>
            <a:noFill/>
          </a:ln>
          <a:effectLst/>
          <a:extLst/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  <a:buClrTx/>
            </a:pPr>
            <a:r>
              <a:rPr lang="en-US" i="1" dirty="0">
                <a:solidFill>
                  <a:schemeClr val="accent1"/>
                </a:solidFill>
              </a:rPr>
              <a:t>A</a:t>
            </a:r>
          </a:p>
        </p:txBody>
      </p:sp>
      <p:sp>
        <p:nvSpPr>
          <p:cNvPr id="556064" name="Text Box 32"/>
          <p:cNvSpPr txBox="1">
            <a:spLocks noChangeArrowheads="1"/>
          </p:cNvSpPr>
          <p:nvPr/>
        </p:nvSpPr>
        <p:spPr bwMode="auto">
          <a:xfrm>
            <a:off x="1930400" y="3810000"/>
            <a:ext cx="4318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  <a:buClrTx/>
            </a:pPr>
            <a:r>
              <a:rPr lang="en-US" i="1">
                <a:solidFill>
                  <a:srgbClr val="008A87"/>
                </a:solidFill>
              </a:rPr>
              <a:t>B</a:t>
            </a:r>
          </a:p>
        </p:txBody>
      </p:sp>
      <p:sp>
        <p:nvSpPr>
          <p:cNvPr id="556065" name="Text Box 33"/>
          <p:cNvSpPr txBox="1">
            <a:spLocks noChangeArrowheads="1"/>
          </p:cNvSpPr>
          <p:nvPr/>
        </p:nvSpPr>
        <p:spPr bwMode="auto">
          <a:xfrm>
            <a:off x="2522538" y="3810000"/>
            <a:ext cx="455612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  <a:buClrTx/>
            </a:pPr>
            <a:r>
              <a:rPr lang="en-US" i="1">
                <a:solidFill>
                  <a:srgbClr val="008A87"/>
                </a:solidFill>
              </a:rPr>
              <a:t>C</a:t>
            </a:r>
          </a:p>
        </p:txBody>
      </p:sp>
      <p:sp>
        <p:nvSpPr>
          <p:cNvPr id="556066" name="Text Box 34"/>
          <p:cNvSpPr txBox="1">
            <a:spLocks noChangeArrowheads="1"/>
          </p:cNvSpPr>
          <p:nvPr/>
        </p:nvSpPr>
        <p:spPr bwMode="auto">
          <a:xfrm>
            <a:off x="3121025" y="3810000"/>
            <a:ext cx="477838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  <a:buClrTx/>
            </a:pPr>
            <a:r>
              <a:rPr lang="en-US" i="1">
                <a:solidFill>
                  <a:srgbClr val="008A87"/>
                </a:solidFill>
              </a:rPr>
              <a:t>D</a:t>
            </a:r>
          </a:p>
        </p:txBody>
      </p:sp>
      <p:sp>
        <p:nvSpPr>
          <p:cNvPr id="556067" name="Text Box 35"/>
          <p:cNvSpPr txBox="1">
            <a:spLocks noChangeArrowheads="1"/>
          </p:cNvSpPr>
          <p:nvPr/>
        </p:nvSpPr>
        <p:spPr bwMode="auto">
          <a:xfrm>
            <a:off x="3759200" y="3810000"/>
            <a:ext cx="4318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  <a:buClrTx/>
            </a:pPr>
            <a:r>
              <a:rPr lang="en-US" i="1">
                <a:solidFill>
                  <a:srgbClr val="008A87"/>
                </a:solidFill>
              </a:rPr>
              <a:t>E</a:t>
            </a:r>
          </a:p>
        </p:txBody>
      </p:sp>
      <p:sp>
        <p:nvSpPr>
          <p:cNvPr id="556068" name="Text Box 36"/>
          <p:cNvSpPr txBox="1">
            <a:spLocks noChangeArrowheads="1"/>
          </p:cNvSpPr>
          <p:nvPr/>
        </p:nvSpPr>
        <p:spPr bwMode="auto">
          <a:xfrm>
            <a:off x="615950" y="3810000"/>
            <a:ext cx="612775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  <a:buClrTx/>
            </a:pPr>
            <a:r>
              <a:rPr lang="en-US" i="1">
                <a:solidFill>
                  <a:srgbClr val="008A87"/>
                </a:solidFill>
              </a:rPr>
              <a:t>Q:</a:t>
            </a:r>
          </a:p>
        </p:txBody>
      </p:sp>
      <p:sp>
        <p:nvSpPr>
          <p:cNvPr id="556069" name="Text Box 37"/>
          <p:cNvSpPr txBox="1">
            <a:spLocks noChangeArrowheads="1"/>
          </p:cNvSpPr>
          <p:nvPr/>
        </p:nvSpPr>
        <p:spPr bwMode="auto">
          <a:xfrm>
            <a:off x="1362075" y="4419600"/>
            <a:ext cx="336550" cy="457200"/>
          </a:xfrm>
          <a:prstGeom prst="rect">
            <a:avLst/>
          </a:prstGeom>
          <a:solidFill>
            <a:srgbClr val="FFCC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  <a:buClrTx/>
            </a:pPr>
            <a:r>
              <a:rPr lang="en-US" sz="2400" dirty="0">
                <a:solidFill>
                  <a:srgbClr val="008A87"/>
                </a:solidFill>
              </a:rPr>
              <a:t>0</a:t>
            </a:r>
          </a:p>
        </p:txBody>
      </p:sp>
      <p:sp>
        <p:nvSpPr>
          <p:cNvPr id="556072" name="Text Box 40"/>
          <p:cNvSpPr txBox="1">
            <a:spLocks noChangeArrowheads="1"/>
          </p:cNvSpPr>
          <p:nvPr/>
        </p:nvSpPr>
        <p:spPr bwMode="auto">
          <a:xfrm>
            <a:off x="3159125" y="4413250"/>
            <a:ext cx="40163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  <a:buClrTx/>
            </a:pPr>
            <a:r>
              <a:rPr lang="en-US" sz="2400" dirty="0">
                <a:solidFill>
                  <a:srgbClr val="008A87"/>
                </a:solidFill>
                <a:latin typeface="Symbol" pitchFamily="18" charset="2"/>
              </a:rPr>
              <a:t>¥</a:t>
            </a:r>
            <a:endParaRPr lang="en-US" sz="2400" dirty="0">
              <a:solidFill>
                <a:srgbClr val="008A87"/>
              </a:solidFill>
            </a:endParaRPr>
          </a:p>
        </p:txBody>
      </p:sp>
      <p:sp>
        <p:nvSpPr>
          <p:cNvPr id="556073" name="Text Box 41"/>
          <p:cNvSpPr txBox="1">
            <a:spLocks noChangeArrowheads="1"/>
          </p:cNvSpPr>
          <p:nvPr/>
        </p:nvSpPr>
        <p:spPr bwMode="auto">
          <a:xfrm>
            <a:off x="3775075" y="4413250"/>
            <a:ext cx="40163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  <a:buClrTx/>
            </a:pPr>
            <a:r>
              <a:rPr lang="en-US" sz="2400">
                <a:solidFill>
                  <a:srgbClr val="008A87"/>
                </a:solidFill>
                <a:latin typeface="Symbol" pitchFamily="18" charset="2"/>
              </a:rPr>
              <a:t>¥</a:t>
            </a:r>
            <a:endParaRPr lang="en-US" sz="2400">
              <a:solidFill>
                <a:srgbClr val="008A87"/>
              </a:solidFill>
            </a:endParaRPr>
          </a:p>
        </p:txBody>
      </p:sp>
      <p:sp>
        <p:nvSpPr>
          <p:cNvPr id="556074" name="Line 42"/>
          <p:cNvSpPr>
            <a:spLocks noChangeShapeType="1"/>
          </p:cNvSpPr>
          <p:nvPr/>
        </p:nvSpPr>
        <p:spPr bwMode="auto">
          <a:xfrm>
            <a:off x="1292225" y="4419600"/>
            <a:ext cx="2895600" cy="0"/>
          </a:xfrm>
          <a:prstGeom prst="line">
            <a:avLst/>
          </a:prstGeom>
          <a:noFill/>
          <a:ln w="38100" cmpd="dbl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556075" name="Text Box 43"/>
          <p:cNvSpPr txBox="1">
            <a:spLocks noChangeArrowheads="1"/>
          </p:cNvSpPr>
          <p:nvPr/>
        </p:nvSpPr>
        <p:spPr bwMode="auto">
          <a:xfrm>
            <a:off x="4800600" y="5334000"/>
            <a:ext cx="1465263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lnSpc>
                <a:spcPct val="100000"/>
              </a:lnSpc>
              <a:buClrTx/>
            </a:pPr>
            <a:r>
              <a:rPr lang="en-US" i="1">
                <a:solidFill>
                  <a:srgbClr val="008A87"/>
                </a:solidFill>
              </a:rPr>
              <a:t>S: </a:t>
            </a:r>
            <a:r>
              <a:rPr lang="en-US">
                <a:solidFill>
                  <a:srgbClr val="008A87"/>
                </a:solidFill>
              </a:rPr>
              <a:t>{ </a:t>
            </a:r>
            <a:r>
              <a:rPr lang="en-US" i="1">
                <a:solidFill>
                  <a:srgbClr val="008A87"/>
                </a:solidFill>
              </a:rPr>
              <a:t>A</a:t>
            </a:r>
            <a:r>
              <a:rPr lang="en-US">
                <a:solidFill>
                  <a:srgbClr val="008A87"/>
                </a:solidFill>
              </a:rPr>
              <a:t> }</a:t>
            </a:r>
          </a:p>
        </p:txBody>
      </p:sp>
      <p:sp>
        <p:nvSpPr>
          <p:cNvPr id="556076" name="Text Box 44"/>
          <p:cNvSpPr txBox="1">
            <a:spLocks noChangeArrowheads="1"/>
          </p:cNvSpPr>
          <p:nvPr/>
        </p:nvSpPr>
        <p:spPr bwMode="auto">
          <a:xfrm>
            <a:off x="3429000" y="2792413"/>
            <a:ext cx="387350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lnSpc>
                <a:spcPct val="100000"/>
              </a:lnSpc>
              <a:buClrTx/>
            </a:pPr>
            <a:r>
              <a:rPr lang="en-US">
                <a:solidFill>
                  <a:schemeClr val="accent2"/>
                </a:solidFill>
              </a:rPr>
              <a:t>0</a:t>
            </a:r>
          </a:p>
        </p:txBody>
      </p:sp>
      <p:sp>
        <p:nvSpPr>
          <p:cNvPr id="556077" name="Text Box 45"/>
          <p:cNvSpPr txBox="1">
            <a:spLocks noChangeArrowheads="1"/>
          </p:cNvSpPr>
          <p:nvPr/>
        </p:nvSpPr>
        <p:spPr bwMode="auto">
          <a:xfrm>
            <a:off x="5738813" y="1190625"/>
            <a:ext cx="474662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  <a:buClrTx/>
            </a:pPr>
            <a:r>
              <a:rPr lang="en-US">
                <a:solidFill>
                  <a:schemeClr val="accent2"/>
                </a:solidFill>
                <a:latin typeface="Symbol" pitchFamily="18" charset="2"/>
              </a:rPr>
              <a:t>¥</a:t>
            </a:r>
            <a:endParaRPr lang="en-US">
              <a:solidFill>
                <a:schemeClr val="accent2"/>
              </a:solidFill>
            </a:endParaRPr>
          </a:p>
        </p:txBody>
      </p:sp>
      <p:sp>
        <p:nvSpPr>
          <p:cNvPr id="556078" name="Text Box 46"/>
          <p:cNvSpPr txBox="1">
            <a:spLocks noChangeArrowheads="1"/>
          </p:cNvSpPr>
          <p:nvPr/>
        </p:nvSpPr>
        <p:spPr bwMode="auto">
          <a:xfrm>
            <a:off x="5738813" y="4449763"/>
            <a:ext cx="474662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  <a:buClrTx/>
            </a:pPr>
            <a:r>
              <a:rPr lang="en-US">
                <a:solidFill>
                  <a:schemeClr val="accent2"/>
                </a:solidFill>
                <a:latin typeface="Symbol" pitchFamily="18" charset="2"/>
              </a:rPr>
              <a:t>¥</a:t>
            </a:r>
            <a:endParaRPr lang="en-US">
              <a:solidFill>
                <a:schemeClr val="accent2"/>
              </a:solidFill>
            </a:endParaRPr>
          </a:p>
        </p:txBody>
      </p:sp>
      <p:sp>
        <p:nvSpPr>
          <p:cNvPr id="556079" name="Text Box 47"/>
          <p:cNvSpPr txBox="1">
            <a:spLocks noChangeArrowheads="1"/>
          </p:cNvSpPr>
          <p:nvPr/>
        </p:nvSpPr>
        <p:spPr bwMode="auto">
          <a:xfrm>
            <a:off x="7489825" y="4449763"/>
            <a:ext cx="474663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  <a:buClrTx/>
            </a:pPr>
            <a:r>
              <a:rPr lang="en-US">
                <a:solidFill>
                  <a:schemeClr val="accent2"/>
                </a:solidFill>
                <a:latin typeface="Symbol" pitchFamily="18" charset="2"/>
              </a:rPr>
              <a:t>¥</a:t>
            </a:r>
            <a:endParaRPr lang="en-US">
              <a:solidFill>
                <a:schemeClr val="accent2"/>
              </a:solidFill>
            </a:endParaRPr>
          </a:p>
        </p:txBody>
      </p:sp>
      <p:sp>
        <p:nvSpPr>
          <p:cNvPr id="556080" name="Text Box 48"/>
          <p:cNvSpPr txBox="1">
            <a:spLocks noChangeArrowheads="1"/>
          </p:cNvSpPr>
          <p:nvPr/>
        </p:nvSpPr>
        <p:spPr bwMode="auto">
          <a:xfrm>
            <a:off x="7489825" y="1190625"/>
            <a:ext cx="474663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  <a:buClrTx/>
            </a:pPr>
            <a:r>
              <a:rPr lang="en-US">
                <a:solidFill>
                  <a:schemeClr val="accent2"/>
                </a:solidFill>
                <a:latin typeface="Symbol" pitchFamily="18" charset="2"/>
              </a:rPr>
              <a:t>¥</a:t>
            </a:r>
            <a:endParaRPr lang="en-US">
              <a:solidFill>
                <a:schemeClr val="accent2"/>
              </a:solidFill>
            </a:endParaRPr>
          </a:p>
        </p:txBody>
      </p:sp>
      <p:sp>
        <p:nvSpPr>
          <p:cNvPr id="556081" name="Text Box 49"/>
          <p:cNvSpPr txBox="1">
            <a:spLocks noChangeArrowheads="1"/>
          </p:cNvSpPr>
          <p:nvPr/>
        </p:nvSpPr>
        <p:spPr bwMode="auto">
          <a:xfrm>
            <a:off x="381000" y="1447800"/>
            <a:ext cx="4876800" cy="530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buClrTx/>
            </a:pPr>
            <a:r>
              <a:rPr lang="en-US" b="1" i="1" dirty="0">
                <a:solidFill>
                  <a:srgbClr val="008A87"/>
                </a:solidFill>
              </a:rPr>
              <a:t>“A”</a:t>
            </a:r>
            <a:r>
              <a:rPr lang="en-US" b="1" dirty="0">
                <a:solidFill>
                  <a:schemeClr val="accent2"/>
                </a:solidFill>
              </a:rPr>
              <a:t> </a:t>
            </a:r>
            <a:r>
              <a:rPr lang="en-US" b="1" dirty="0">
                <a:solidFill>
                  <a:srgbClr val="008A87"/>
                </a:solidFill>
                <a:sym typeface="Symbol" pitchFamily="18" charset="2"/>
              </a:rPr>
              <a:t></a:t>
            </a:r>
            <a:r>
              <a:rPr lang="en-US" b="1" dirty="0">
                <a:solidFill>
                  <a:schemeClr val="accent2"/>
                </a:solidFill>
                <a:sym typeface="Symbol" pitchFamily="18" charset="2"/>
              </a:rPr>
              <a:t> </a:t>
            </a:r>
            <a:r>
              <a:rPr lang="en-US" b="1" dirty="0">
                <a:solidFill>
                  <a:schemeClr val="accent2"/>
                </a:solidFill>
              </a:rPr>
              <a:t>E</a:t>
            </a:r>
            <a:r>
              <a:rPr lang="en-US" sz="2400" b="1" dirty="0">
                <a:solidFill>
                  <a:schemeClr val="accent2"/>
                </a:solidFill>
              </a:rPr>
              <a:t>XTRACT</a:t>
            </a:r>
            <a:r>
              <a:rPr lang="en-US" b="1" dirty="0">
                <a:solidFill>
                  <a:schemeClr val="accent2"/>
                </a:solidFill>
              </a:rPr>
              <a:t>-M</a:t>
            </a:r>
            <a:r>
              <a:rPr lang="en-US" sz="2400" b="1" dirty="0">
                <a:solidFill>
                  <a:schemeClr val="accent2"/>
                </a:solidFill>
              </a:rPr>
              <a:t>IN</a:t>
            </a:r>
            <a:r>
              <a:rPr lang="en-US" b="1" dirty="0">
                <a:solidFill>
                  <a:srgbClr val="008A87"/>
                </a:solidFill>
              </a:rPr>
              <a:t>(</a:t>
            </a:r>
            <a:r>
              <a:rPr lang="en-US" b="1" i="1" dirty="0">
                <a:solidFill>
                  <a:srgbClr val="008A87"/>
                </a:solidFill>
              </a:rPr>
              <a:t>Q</a:t>
            </a:r>
            <a:r>
              <a:rPr lang="en-US" b="1" dirty="0">
                <a:solidFill>
                  <a:srgbClr val="008A87"/>
                </a:solidFill>
              </a:rPr>
              <a:t>)</a:t>
            </a:r>
            <a:r>
              <a:rPr lang="en-US" b="1" dirty="0">
                <a:solidFill>
                  <a:schemeClr val="accent2"/>
                </a:solidFill>
              </a:rPr>
              <a:t>:</a:t>
            </a:r>
          </a:p>
        </p:txBody>
      </p:sp>
      <p:sp>
        <p:nvSpPr>
          <p:cNvPr id="49" name="Text Box 37"/>
          <p:cNvSpPr txBox="1">
            <a:spLocks noChangeArrowheads="1"/>
          </p:cNvSpPr>
          <p:nvPr/>
        </p:nvSpPr>
        <p:spPr bwMode="auto">
          <a:xfrm>
            <a:off x="806450" y="4419600"/>
            <a:ext cx="33655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  <a:buClrTx/>
            </a:pPr>
            <a:r>
              <a:rPr lang="en-US" sz="2400" dirty="0">
                <a:solidFill>
                  <a:srgbClr val="008A87"/>
                </a:solidFill>
              </a:rPr>
              <a:t>d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 Box 37"/>
              <p:cNvSpPr txBox="1">
                <a:spLocks noChangeArrowheads="1"/>
              </p:cNvSpPr>
              <p:nvPr/>
            </p:nvSpPr>
            <p:spPr bwMode="auto">
              <a:xfrm>
                <a:off x="750080" y="5029200"/>
                <a:ext cx="449290" cy="461665"/>
              </a:xfrm>
              <a:prstGeom prst="rect">
                <a:avLst/>
              </a:prstGeom>
              <a:noFill/>
              <a:ln>
                <a:noFill/>
              </a:ln>
              <a:effectLst/>
              <a:extLst/>
            </p:spPr>
            <p:txBody>
              <a:bodyPr wrap="none">
                <a:spAutoFit/>
              </a:bodyPr>
              <a:lstStyle/>
              <a:p>
                <a:pPr algn="ctr">
                  <a:lnSpc>
                    <a:spcPct val="100000"/>
                  </a:lnSpc>
                  <a:buClrTx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dirty="0" smtClean="0">
                          <a:solidFill>
                            <a:srgbClr val="008A87"/>
                          </a:solidFill>
                          <a:latin typeface="Cambria Math"/>
                          <a:ea typeface="Cambria Math"/>
                        </a:rPr>
                        <m:t>𝜋</m:t>
                      </m:r>
                    </m:oMath>
                  </m:oMathPara>
                </a14:m>
                <a:endParaRPr lang="en-US" sz="2400" dirty="0">
                  <a:solidFill>
                    <a:srgbClr val="008A87"/>
                  </a:solidFill>
                </a:endParaRPr>
              </a:p>
            </p:txBody>
          </p:sp>
        </mc:Choice>
        <mc:Fallback xmlns="">
          <p:sp>
            <p:nvSpPr>
              <p:cNvPr id="50" name="Text 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50080" y="5029200"/>
                <a:ext cx="449290" cy="461665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  <a:ln>
                <a:noFill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ext Box 37"/>
              <p:cNvSpPr txBox="1">
                <a:spLocks noChangeArrowheads="1"/>
              </p:cNvSpPr>
              <p:nvPr/>
            </p:nvSpPr>
            <p:spPr bwMode="auto">
              <a:xfrm>
                <a:off x="1132823" y="5024735"/>
                <a:ext cx="774443" cy="461665"/>
              </a:xfrm>
              <a:prstGeom prst="rect">
                <a:avLst/>
              </a:prstGeom>
              <a:noFill/>
              <a:ln>
                <a:noFill/>
              </a:ln>
              <a:effectLst/>
              <a:extLst/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>
                          <a:solidFill>
                            <a:srgbClr val="008A87"/>
                          </a:solidFill>
                          <a:latin typeface="Cambria Math"/>
                          <a:ea typeface="Cambria Math"/>
                        </a:rPr>
                        <m:t>𝑁𝐼𝐿</m:t>
                      </m:r>
                    </m:oMath>
                  </m:oMathPara>
                </a14:m>
                <a:endParaRPr lang="en-US" dirty="0">
                  <a:solidFill>
                    <a:srgbClr val="008A87"/>
                  </a:solidFill>
                </a:endParaRPr>
              </a:p>
            </p:txBody>
          </p:sp>
        </mc:Choice>
        <mc:Fallback xmlns="">
          <p:sp>
            <p:nvSpPr>
              <p:cNvPr id="51" name="Text 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132823" y="5024735"/>
                <a:ext cx="774443" cy="461665"/>
              </a:xfrm>
              <a:prstGeom prst="rect">
                <a:avLst/>
              </a:prstGeom>
              <a:blipFill rotWithShape="1">
                <a:blip r:embed="rId3"/>
                <a:stretch>
                  <a:fillRect l="-1575"/>
                </a:stretch>
              </a:blipFill>
              <a:ln>
                <a:noFill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ext Box 37"/>
              <p:cNvSpPr txBox="1">
                <a:spLocks noChangeArrowheads="1"/>
              </p:cNvSpPr>
              <p:nvPr/>
            </p:nvSpPr>
            <p:spPr bwMode="auto">
              <a:xfrm>
                <a:off x="2359934" y="5024735"/>
                <a:ext cx="774443" cy="461665"/>
              </a:xfrm>
              <a:prstGeom prst="rect">
                <a:avLst/>
              </a:prstGeom>
              <a:noFill/>
              <a:ln>
                <a:noFill/>
              </a:ln>
              <a:effectLst/>
              <a:extLst/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>
                          <a:solidFill>
                            <a:srgbClr val="008A87"/>
                          </a:solidFill>
                          <a:latin typeface="Cambria Math"/>
                          <a:ea typeface="Cambria Math"/>
                        </a:rPr>
                        <m:t>𝑁𝐼𝐿</m:t>
                      </m:r>
                    </m:oMath>
                  </m:oMathPara>
                </a14:m>
                <a:endParaRPr lang="en-US" dirty="0">
                  <a:solidFill>
                    <a:srgbClr val="008A87"/>
                  </a:solidFill>
                </a:endParaRPr>
              </a:p>
            </p:txBody>
          </p:sp>
        </mc:Choice>
        <mc:Fallback xmlns="">
          <p:sp>
            <p:nvSpPr>
              <p:cNvPr id="52" name="Text 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359934" y="5024735"/>
                <a:ext cx="774443" cy="461665"/>
              </a:xfrm>
              <a:prstGeom prst="rect">
                <a:avLst/>
              </a:prstGeom>
              <a:blipFill rotWithShape="1">
                <a:blip r:embed="rId4"/>
                <a:stretch>
                  <a:fillRect l="-1575"/>
                </a:stretch>
              </a:blipFill>
              <a:ln>
                <a:noFill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Text Box 37"/>
              <p:cNvSpPr txBox="1">
                <a:spLocks noChangeArrowheads="1"/>
              </p:cNvSpPr>
              <p:nvPr/>
            </p:nvSpPr>
            <p:spPr bwMode="auto">
              <a:xfrm>
                <a:off x="2969534" y="5024735"/>
                <a:ext cx="774443" cy="461665"/>
              </a:xfrm>
              <a:prstGeom prst="rect">
                <a:avLst/>
              </a:prstGeom>
              <a:noFill/>
              <a:ln>
                <a:noFill/>
              </a:ln>
              <a:effectLst/>
              <a:extLst/>
            </p:spPr>
            <p:txBody>
              <a:bodyPr wrap="none">
                <a:spAutoFit/>
              </a:bodyPr>
              <a:lstStyle/>
              <a:p>
                <a:pPr algn="ctr">
                  <a:lnSpc>
                    <a:spcPct val="100000"/>
                  </a:lnSpc>
                  <a:buClrTx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dirty="0" smtClean="0">
                          <a:solidFill>
                            <a:srgbClr val="008A87"/>
                          </a:solidFill>
                          <a:latin typeface="Cambria Math"/>
                          <a:ea typeface="Cambria Math"/>
                        </a:rPr>
                        <m:t>𝑁𝐼𝐿</m:t>
                      </m:r>
                    </m:oMath>
                  </m:oMathPara>
                </a14:m>
                <a:endParaRPr lang="en-US" sz="2400" dirty="0">
                  <a:solidFill>
                    <a:srgbClr val="008A87"/>
                  </a:solidFill>
                </a:endParaRPr>
              </a:p>
            </p:txBody>
          </p:sp>
        </mc:Choice>
        <mc:Fallback xmlns="">
          <p:sp>
            <p:nvSpPr>
              <p:cNvPr id="53" name="Text 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969534" y="5024735"/>
                <a:ext cx="774443" cy="461665"/>
              </a:xfrm>
              <a:prstGeom prst="rect">
                <a:avLst/>
              </a:prstGeom>
              <a:blipFill rotWithShape="1">
                <a:blip r:embed="rId4"/>
                <a:stretch>
                  <a:fillRect l="-1575"/>
                </a:stretch>
              </a:blipFill>
              <a:ln>
                <a:noFill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Text Box 37"/>
              <p:cNvSpPr txBox="1">
                <a:spLocks noChangeArrowheads="1"/>
              </p:cNvSpPr>
              <p:nvPr/>
            </p:nvSpPr>
            <p:spPr bwMode="auto">
              <a:xfrm>
                <a:off x="3655334" y="5024735"/>
                <a:ext cx="774443" cy="461665"/>
              </a:xfrm>
              <a:prstGeom prst="rect">
                <a:avLst/>
              </a:prstGeom>
              <a:noFill/>
              <a:ln>
                <a:noFill/>
              </a:ln>
              <a:effectLst/>
              <a:extLst/>
            </p:spPr>
            <p:txBody>
              <a:bodyPr wrap="none">
                <a:spAutoFit/>
              </a:bodyPr>
              <a:lstStyle/>
              <a:p>
                <a:pPr algn="ctr">
                  <a:lnSpc>
                    <a:spcPct val="100000"/>
                  </a:lnSpc>
                  <a:buClrTx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dirty="0" smtClean="0">
                          <a:solidFill>
                            <a:srgbClr val="008A87"/>
                          </a:solidFill>
                          <a:latin typeface="Cambria Math"/>
                          <a:ea typeface="Cambria Math"/>
                        </a:rPr>
                        <m:t>𝑁𝐼𝐿</m:t>
                      </m:r>
                    </m:oMath>
                  </m:oMathPara>
                </a14:m>
                <a:endParaRPr lang="en-US" sz="2400" dirty="0">
                  <a:solidFill>
                    <a:srgbClr val="008A87"/>
                  </a:solidFill>
                </a:endParaRPr>
              </a:p>
            </p:txBody>
          </p:sp>
        </mc:Choice>
        <mc:Fallback xmlns="">
          <p:sp>
            <p:nvSpPr>
              <p:cNvPr id="54" name="Text 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655334" y="5024735"/>
                <a:ext cx="774443" cy="461665"/>
              </a:xfrm>
              <a:prstGeom prst="rect">
                <a:avLst/>
              </a:prstGeom>
              <a:blipFill rotWithShape="1">
                <a:blip r:embed="rId5"/>
                <a:stretch>
                  <a:fillRect l="-1575"/>
                </a:stretch>
              </a:blipFill>
              <a:ln>
                <a:noFill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Text Box 37"/>
              <p:cNvSpPr txBox="1">
                <a:spLocks noChangeArrowheads="1"/>
              </p:cNvSpPr>
              <p:nvPr/>
            </p:nvSpPr>
            <p:spPr bwMode="auto">
              <a:xfrm>
                <a:off x="1742423" y="5024735"/>
                <a:ext cx="774443" cy="461665"/>
              </a:xfrm>
              <a:prstGeom prst="rect">
                <a:avLst/>
              </a:prstGeom>
              <a:noFill/>
              <a:ln>
                <a:noFill/>
              </a:ln>
              <a:effectLst/>
              <a:extLst/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>
                          <a:solidFill>
                            <a:srgbClr val="008A87"/>
                          </a:solidFill>
                          <a:latin typeface="Cambria Math"/>
                          <a:ea typeface="Cambria Math"/>
                        </a:rPr>
                        <m:t>𝑁𝐼𝐿</m:t>
                      </m:r>
                    </m:oMath>
                  </m:oMathPara>
                </a14:m>
                <a:endParaRPr lang="en-US" dirty="0">
                  <a:solidFill>
                    <a:srgbClr val="008A87"/>
                  </a:solidFill>
                </a:endParaRPr>
              </a:p>
            </p:txBody>
          </p:sp>
        </mc:Choice>
        <mc:Fallback xmlns="">
          <p:sp>
            <p:nvSpPr>
              <p:cNvPr id="55" name="Text 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742423" y="5024735"/>
                <a:ext cx="774443" cy="461665"/>
              </a:xfrm>
              <a:prstGeom prst="rect">
                <a:avLst/>
              </a:prstGeom>
              <a:blipFill rotWithShape="1">
                <a:blip r:embed="rId3"/>
                <a:stretch>
                  <a:fillRect l="-1575"/>
                </a:stretch>
              </a:blipFill>
              <a:ln>
                <a:noFill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6" name="Text Box 40"/>
          <p:cNvSpPr txBox="1">
            <a:spLocks noChangeArrowheads="1"/>
          </p:cNvSpPr>
          <p:nvPr/>
        </p:nvSpPr>
        <p:spPr bwMode="auto">
          <a:xfrm>
            <a:off x="1905000" y="4419600"/>
            <a:ext cx="40163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  <a:buClrTx/>
            </a:pPr>
            <a:r>
              <a:rPr lang="en-US" sz="2400" dirty="0">
                <a:solidFill>
                  <a:srgbClr val="008A87"/>
                </a:solidFill>
                <a:latin typeface="Symbol" pitchFamily="18" charset="2"/>
              </a:rPr>
              <a:t>¥</a:t>
            </a:r>
            <a:endParaRPr lang="en-US" sz="2400" dirty="0">
              <a:solidFill>
                <a:srgbClr val="008A87"/>
              </a:solidFill>
            </a:endParaRPr>
          </a:p>
        </p:txBody>
      </p:sp>
      <p:sp>
        <p:nvSpPr>
          <p:cNvPr id="58" name="Text Box 40"/>
          <p:cNvSpPr txBox="1">
            <a:spLocks noChangeArrowheads="1"/>
          </p:cNvSpPr>
          <p:nvPr/>
        </p:nvSpPr>
        <p:spPr bwMode="auto">
          <a:xfrm>
            <a:off x="2570162" y="4419600"/>
            <a:ext cx="40163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  <a:buClrTx/>
            </a:pPr>
            <a:r>
              <a:rPr lang="en-US" sz="2400" dirty="0">
                <a:solidFill>
                  <a:srgbClr val="008A87"/>
                </a:solidFill>
                <a:latin typeface="Symbol" pitchFamily="18" charset="2"/>
              </a:rPr>
              <a:t>¥</a:t>
            </a:r>
            <a:endParaRPr lang="en-US" sz="2400" dirty="0">
              <a:solidFill>
                <a:srgbClr val="008A87"/>
              </a:solidFill>
            </a:endParaRPr>
          </a:p>
        </p:txBody>
      </p:sp>
      <p:sp>
        <p:nvSpPr>
          <p:cNvPr id="59" name="Text Box 37"/>
          <p:cNvSpPr txBox="1">
            <a:spLocks noChangeArrowheads="1"/>
          </p:cNvSpPr>
          <p:nvPr/>
        </p:nvSpPr>
        <p:spPr bwMode="auto">
          <a:xfrm>
            <a:off x="1263650" y="4953000"/>
            <a:ext cx="482600" cy="457200"/>
          </a:xfrm>
          <a:prstGeom prst="rect">
            <a:avLst/>
          </a:prstGeom>
          <a:solidFill>
            <a:srgbClr val="FFCCCC">
              <a:alpha val="60000"/>
            </a:srgbClr>
          </a:solidFill>
          <a:ln>
            <a:noFill/>
          </a:ln>
          <a:effectLst/>
          <a:extLst/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  <a:buClrTx/>
            </a:pPr>
            <a:endParaRPr lang="en-US" sz="2400" dirty="0">
              <a:solidFill>
                <a:srgbClr val="008A8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49793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603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1143000"/>
          </a:xfrm>
        </p:spPr>
        <p:txBody>
          <a:bodyPr/>
          <a:lstStyle/>
          <a:p>
            <a:r>
              <a:rPr lang="en-US" dirty="0"/>
              <a:t>Example of </a:t>
            </a:r>
            <a:r>
              <a:rPr lang="en-US" dirty="0" err="1"/>
              <a:t>Dijkstra’s</a:t>
            </a:r>
            <a:r>
              <a:rPr lang="en-US" dirty="0"/>
              <a:t> algorithm</a:t>
            </a:r>
          </a:p>
        </p:txBody>
      </p:sp>
      <p:sp>
        <p:nvSpPr>
          <p:cNvPr id="556035" name="Oval 3"/>
          <p:cNvSpPr>
            <a:spLocks noChangeArrowheads="1"/>
          </p:cNvSpPr>
          <p:nvPr/>
        </p:nvSpPr>
        <p:spPr bwMode="auto">
          <a:xfrm>
            <a:off x="3883025" y="2728913"/>
            <a:ext cx="679450" cy="679450"/>
          </a:xfrm>
          <a:prstGeom prst="ellipse">
            <a:avLst/>
          </a:prstGeom>
          <a:solidFill>
            <a:srgbClr val="FFCCCC"/>
          </a:solidFill>
          <a:ln w="9525">
            <a:solidFill>
              <a:schemeClr val="tx1"/>
            </a:solidFill>
            <a:round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 anchor="ctr"/>
          <a:lstStyle/>
          <a:p>
            <a:pPr algn="ctr">
              <a:lnSpc>
                <a:spcPct val="100000"/>
              </a:lnSpc>
              <a:buClrTx/>
            </a:pPr>
            <a:r>
              <a:rPr lang="en-US" i="1">
                <a:solidFill>
                  <a:srgbClr val="008A87"/>
                </a:solidFill>
              </a:rPr>
              <a:t>A</a:t>
            </a:r>
          </a:p>
        </p:txBody>
      </p:sp>
      <p:sp>
        <p:nvSpPr>
          <p:cNvPr id="556036" name="Oval 4"/>
          <p:cNvSpPr>
            <a:spLocks noChangeArrowheads="1"/>
          </p:cNvSpPr>
          <p:nvPr/>
        </p:nvSpPr>
        <p:spPr bwMode="auto">
          <a:xfrm>
            <a:off x="5635625" y="1719263"/>
            <a:ext cx="679450" cy="679450"/>
          </a:xfrm>
          <a:prstGeom prst="ellipse">
            <a:avLst/>
          </a:prstGeom>
          <a:solidFill>
            <a:srgbClr val="FFFF66"/>
          </a:solidFill>
          <a:ln w="9525">
            <a:solidFill>
              <a:schemeClr val="tx1"/>
            </a:solidFill>
            <a:round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 anchor="ctr"/>
          <a:lstStyle/>
          <a:p>
            <a:pPr algn="ctr">
              <a:lnSpc>
                <a:spcPct val="100000"/>
              </a:lnSpc>
              <a:buClrTx/>
            </a:pPr>
            <a:r>
              <a:rPr lang="en-US" i="1">
                <a:solidFill>
                  <a:srgbClr val="008A87"/>
                </a:solidFill>
              </a:rPr>
              <a:t>B</a:t>
            </a:r>
          </a:p>
        </p:txBody>
      </p:sp>
      <p:sp>
        <p:nvSpPr>
          <p:cNvPr id="556037" name="Oval 5"/>
          <p:cNvSpPr>
            <a:spLocks noChangeArrowheads="1"/>
          </p:cNvSpPr>
          <p:nvPr/>
        </p:nvSpPr>
        <p:spPr bwMode="auto">
          <a:xfrm>
            <a:off x="7388225" y="1719263"/>
            <a:ext cx="679450" cy="679450"/>
          </a:xfrm>
          <a:prstGeom prst="ellipse">
            <a:avLst/>
          </a:prstGeom>
          <a:solidFill>
            <a:srgbClr val="FFFF66"/>
          </a:solidFill>
          <a:ln w="9525">
            <a:solidFill>
              <a:schemeClr val="tx1"/>
            </a:solidFill>
            <a:round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 anchor="ctr"/>
          <a:lstStyle/>
          <a:p>
            <a:pPr algn="ctr">
              <a:lnSpc>
                <a:spcPct val="100000"/>
              </a:lnSpc>
              <a:buClrTx/>
            </a:pPr>
            <a:r>
              <a:rPr lang="en-US" i="1">
                <a:solidFill>
                  <a:srgbClr val="008A87"/>
                </a:solidFill>
              </a:rPr>
              <a:t>D</a:t>
            </a:r>
          </a:p>
        </p:txBody>
      </p:sp>
      <p:sp>
        <p:nvSpPr>
          <p:cNvPr id="556038" name="Oval 6"/>
          <p:cNvSpPr>
            <a:spLocks noChangeArrowheads="1"/>
          </p:cNvSpPr>
          <p:nvPr/>
        </p:nvSpPr>
        <p:spPr bwMode="auto">
          <a:xfrm>
            <a:off x="5635625" y="3738563"/>
            <a:ext cx="679450" cy="679450"/>
          </a:xfrm>
          <a:prstGeom prst="ellipse">
            <a:avLst/>
          </a:prstGeom>
          <a:solidFill>
            <a:srgbClr val="FFFF66"/>
          </a:solidFill>
          <a:ln w="9525">
            <a:solidFill>
              <a:schemeClr val="tx1"/>
            </a:solidFill>
            <a:round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 anchor="ctr"/>
          <a:lstStyle/>
          <a:p>
            <a:pPr algn="ctr">
              <a:lnSpc>
                <a:spcPct val="100000"/>
              </a:lnSpc>
              <a:buClrTx/>
            </a:pPr>
            <a:r>
              <a:rPr lang="en-US" i="1">
                <a:solidFill>
                  <a:srgbClr val="008A87"/>
                </a:solidFill>
              </a:rPr>
              <a:t>C</a:t>
            </a:r>
          </a:p>
        </p:txBody>
      </p:sp>
      <p:sp>
        <p:nvSpPr>
          <p:cNvPr id="556039" name="Oval 7"/>
          <p:cNvSpPr>
            <a:spLocks noChangeArrowheads="1"/>
          </p:cNvSpPr>
          <p:nvPr/>
        </p:nvSpPr>
        <p:spPr bwMode="auto">
          <a:xfrm>
            <a:off x="7388225" y="3738563"/>
            <a:ext cx="679450" cy="679450"/>
          </a:xfrm>
          <a:prstGeom prst="ellipse">
            <a:avLst/>
          </a:prstGeom>
          <a:solidFill>
            <a:srgbClr val="FFFF66"/>
          </a:solidFill>
          <a:ln w="9525">
            <a:solidFill>
              <a:schemeClr val="tx1"/>
            </a:solidFill>
            <a:round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 anchor="ctr"/>
          <a:lstStyle/>
          <a:p>
            <a:pPr algn="ctr">
              <a:lnSpc>
                <a:spcPct val="100000"/>
              </a:lnSpc>
              <a:buClrTx/>
            </a:pPr>
            <a:r>
              <a:rPr lang="en-US" i="1">
                <a:solidFill>
                  <a:srgbClr val="008A87"/>
                </a:solidFill>
              </a:rPr>
              <a:t>E</a:t>
            </a:r>
          </a:p>
        </p:txBody>
      </p:sp>
      <p:cxnSp>
        <p:nvCxnSpPr>
          <p:cNvPr id="556040" name="AutoShape 8"/>
          <p:cNvCxnSpPr>
            <a:cxnSpLocks noChangeShapeType="1"/>
            <a:stCxn id="556035" idx="7"/>
            <a:endCxn id="556036" idx="2"/>
          </p:cNvCxnSpPr>
          <p:nvPr/>
        </p:nvCxnSpPr>
        <p:spPr bwMode="auto">
          <a:xfrm flipV="1">
            <a:off x="4462463" y="2058988"/>
            <a:ext cx="1173162" cy="769937"/>
          </a:xfrm>
          <a:prstGeom prst="straightConnector1">
            <a:avLst/>
          </a:prstGeom>
          <a:noFill/>
          <a:ln w="28575">
            <a:solidFill>
              <a:schemeClr val="accent2"/>
            </a:solidFill>
            <a:round/>
            <a:headEnd/>
            <a:tailEnd type="stealth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</p:cxnSp>
      <p:cxnSp>
        <p:nvCxnSpPr>
          <p:cNvPr id="556041" name="AutoShape 9"/>
          <p:cNvCxnSpPr>
            <a:cxnSpLocks noChangeShapeType="1"/>
            <a:stCxn id="556035" idx="5"/>
            <a:endCxn id="556038" idx="2"/>
          </p:cNvCxnSpPr>
          <p:nvPr/>
        </p:nvCxnSpPr>
        <p:spPr bwMode="auto">
          <a:xfrm>
            <a:off x="4462463" y="3308350"/>
            <a:ext cx="1173162" cy="769938"/>
          </a:xfrm>
          <a:prstGeom prst="straightConnector1">
            <a:avLst/>
          </a:prstGeom>
          <a:noFill/>
          <a:ln w="31750">
            <a:solidFill>
              <a:schemeClr val="accent2"/>
            </a:solidFill>
            <a:round/>
            <a:headEnd/>
            <a:tailEnd type="stealth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</p:cxnSp>
      <p:cxnSp>
        <p:nvCxnSpPr>
          <p:cNvPr id="556042" name="AutoShape 10"/>
          <p:cNvCxnSpPr>
            <a:cxnSpLocks noChangeShapeType="1"/>
            <a:stCxn id="556036" idx="6"/>
            <a:endCxn id="556037" idx="2"/>
          </p:cNvCxnSpPr>
          <p:nvPr/>
        </p:nvCxnSpPr>
        <p:spPr bwMode="auto">
          <a:xfrm>
            <a:off x="6315075" y="2058988"/>
            <a:ext cx="1073150" cy="0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stealth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</p:cxnSp>
      <p:sp>
        <p:nvSpPr>
          <p:cNvPr id="556043" name="Arc 11"/>
          <p:cNvSpPr>
            <a:spLocks/>
          </p:cNvSpPr>
          <p:nvPr/>
        </p:nvSpPr>
        <p:spPr bwMode="auto">
          <a:xfrm>
            <a:off x="6246813" y="2287588"/>
            <a:ext cx="152400" cy="787400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1600"/>
              <a:gd name="T1" fmla="*/ 0 h 21600"/>
              <a:gd name="T2" fmla="*/ 21600 w 21600"/>
              <a:gd name="T3" fmla="*/ 21600 h 21600"/>
              <a:gd name="T4" fmla="*/ 0 w 21600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28575">
            <a:solidFill>
              <a:schemeClr val="tx1"/>
            </a:solidFill>
            <a:round/>
            <a:headEnd type="stealth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556044" name="Arc 12"/>
          <p:cNvSpPr>
            <a:spLocks/>
          </p:cNvSpPr>
          <p:nvPr/>
        </p:nvSpPr>
        <p:spPr bwMode="auto">
          <a:xfrm flipV="1">
            <a:off x="6245225" y="3078163"/>
            <a:ext cx="152400" cy="787400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1600"/>
              <a:gd name="T1" fmla="*/ 0 h 21600"/>
              <a:gd name="T2" fmla="*/ 21600 w 21600"/>
              <a:gd name="T3" fmla="*/ 21600 h 21600"/>
              <a:gd name="T4" fmla="*/ 0 w 21600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556045" name="Arc 13"/>
          <p:cNvSpPr>
            <a:spLocks/>
          </p:cNvSpPr>
          <p:nvPr/>
        </p:nvSpPr>
        <p:spPr bwMode="auto">
          <a:xfrm flipH="1">
            <a:off x="5559425" y="2290763"/>
            <a:ext cx="152400" cy="787400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1600"/>
              <a:gd name="T1" fmla="*/ 0 h 21600"/>
              <a:gd name="T2" fmla="*/ 21600 w 21600"/>
              <a:gd name="T3" fmla="*/ 21600 h 21600"/>
              <a:gd name="T4" fmla="*/ 0 w 21600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556046" name="Arc 14"/>
          <p:cNvSpPr>
            <a:spLocks/>
          </p:cNvSpPr>
          <p:nvPr/>
        </p:nvSpPr>
        <p:spPr bwMode="auto">
          <a:xfrm flipH="1" flipV="1">
            <a:off x="5559425" y="3078163"/>
            <a:ext cx="152400" cy="787400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1600"/>
              <a:gd name="T1" fmla="*/ 0 h 21600"/>
              <a:gd name="T2" fmla="*/ 21600 w 21600"/>
              <a:gd name="T3" fmla="*/ 21600 h 21600"/>
              <a:gd name="T4" fmla="*/ 0 w 21600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28575">
            <a:solidFill>
              <a:schemeClr val="tx1"/>
            </a:solidFill>
            <a:round/>
            <a:headEnd type="stealth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556047" name="Arc 15"/>
          <p:cNvSpPr>
            <a:spLocks/>
          </p:cNvSpPr>
          <p:nvPr/>
        </p:nvSpPr>
        <p:spPr bwMode="auto">
          <a:xfrm>
            <a:off x="7999413" y="2287588"/>
            <a:ext cx="152400" cy="787400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1600"/>
              <a:gd name="T1" fmla="*/ 0 h 21600"/>
              <a:gd name="T2" fmla="*/ 21600 w 21600"/>
              <a:gd name="T3" fmla="*/ 21600 h 21600"/>
              <a:gd name="T4" fmla="*/ 0 w 21600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28575">
            <a:solidFill>
              <a:schemeClr val="tx1"/>
            </a:solidFill>
            <a:round/>
            <a:headEnd type="stealth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556048" name="Arc 16"/>
          <p:cNvSpPr>
            <a:spLocks/>
          </p:cNvSpPr>
          <p:nvPr/>
        </p:nvSpPr>
        <p:spPr bwMode="auto">
          <a:xfrm flipV="1">
            <a:off x="7997825" y="3073400"/>
            <a:ext cx="152400" cy="787400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1600"/>
              <a:gd name="T1" fmla="*/ 0 h 21600"/>
              <a:gd name="T2" fmla="*/ 21600 w 21600"/>
              <a:gd name="T3" fmla="*/ 21600 h 21600"/>
              <a:gd name="T4" fmla="*/ 0 w 21600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556049" name="Arc 17"/>
          <p:cNvSpPr>
            <a:spLocks/>
          </p:cNvSpPr>
          <p:nvPr/>
        </p:nvSpPr>
        <p:spPr bwMode="auto">
          <a:xfrm flipH="1">
            <a:off x="7312025" y="2290763"/>
            <a:ext cx="152400" cy="787400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1600"/>
              <a:gd name="T1" fmla="*/ 0 h 21600"/>
              <a:gd name="T2" fmla="*/ 21600 w 21600"/>
              <a:gd name="T3" fmla="*/ 21600 h 21600"/>
              <a:gd name="T4" fmla="*/ 0 w 21600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556050" name="Arc 18"/>
          <p:cNvSpPr>
            <a:spLocks/>
          </p:cNvSpPr>
          <p:nvPr/>
        </p:nvSpPr>
        <p:spPr bwMode="auto">
          <a:xfrm flipH="1" flipV="1">
            <a:off x="7312025" y="3073400"/>
            <a:ext cx="152400" cy="787400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1600"/>
              <a:gd name="T1" fmla="*/ 0 h 21600"/>
              <a:gd name="T2" fmla="*/ 21600 w 21600"/>
              <a:gd name="T3" fmla="*/ 21600 h 21600"/>
              <a:gd name="T4" fmla="*/ 0 w 21600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28575">
            <a:solidFill>
              <a:schemeClr val="tx1"/>
            </a:solidFill>
            <a:round/>
            <a:headEnd type="stealth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US"/>
          </a:p>
        </p:txBody>
      </p:sp>
      <p:cxnSp>
        <p:nvCxnSpPr>
          <p:cNvPr id="556051" name="AutoShape 19"/>
          <p:cNvCxnSpPr>
            <a:cxnSpLocks noChangeShapeType="1"/>
            <a:stCxn id="556038" idx="6"/>
            <a:endCxn id="556039" idx="2"/>
          </p:cNvCxnSpPr>
          <p:nvPr/>
        </p:nvCxnSpPr>
        <p:spPr bwMode="auto">
          <a:xfrm>
            <a:off x="6315075" y="4078288"/>
            <a:ext cx="1073150" cy="0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stealth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</p:cxnSp>
      <p:sp>
        <p:nvSpPr>
          <p:cNvPr id="556052" name="Line 20"/>
          <p:cNvSpPr>
            <a:spLocks noChangeShapeType="1"/>
          </p:cNvSpPr>
          <p:nvPr/>
        </p:nvSpPr>
        <p:spPr bwMode="auto">
          <a:xfrm flipV="1">
            <a:off x="6321425" y="2163763"/>
            <a:ext cx="1066800" cy="1828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stealth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556053" name="Text Box 21"/>
          <p:cNvSpPr txBox="1">
            <a:spLocks noChangeArrowheads="1"/>
          </p:cNvSpPr>
          <p:nvPr/>
        </p:nvSpPr>
        <p:spPr bwMode="auto">
          <a:xfrm>
            <a:off x="4492625" y="2049463"/>
            <a:ext cx="53975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  <a:buClrTx/>
            </a:pPr>
            <a:r>
              <a:rPr lang="en-US" sz="2800">
                <a:solidFill>
                  <a:srgbClr val="008A87"/>
                </a:solidFill>
              </a:rPr>
              <a:t>10</a:t>
            </a:r>
          </a:p>
        </p:txBody>
      </p:sp>
      <p:sp>
        <p:nvSpPr>
          <p:cNvPr id="556054" name="Text Box 22"/>
          <p:cNvSpPr txBox="1">
            <a:spLocks noChangeArrowheads="1"/>
          </p:cNvSpPr>
          <p:nvPr/>
        </p:nvSpPr>
        <p:spPr bwMode="auto">
          <a:xfrm>
            <a:off x="4645025" y="3535363"/>
            <a:ext cx="36195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  <a:buClrTx/>
            </a:pPr>
            <a:r>
              <a:rPr lang="en-US" sz="2800">
                <a:solidFill>
                  <a:srgbClr val="008A87"/>
                </a:solidFill>
              </a:rPr>
              <a:t>3</a:t>
            </a:r>
          </a:p>
        </p:txBody>
      </p:sp>
      <p:sp>
        <p:nvSpPr>
          <p:cNvPr id="556055" name="Text Box 23"/>
          <p:cNvSpPr txBox="1">
            <a:spLocks noChangeArrowheads="1"/>
          </p:cNvSpPr>
          <p:nvPr/>
        </p:nvSpPr>
        <p:spPr bwMode="auto">
          <a:xfrm>
            <a:off x="5559425" y="2817813"/>
            <a:ext cx="36195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  <a:buClrTx/>
            </a:pPr>
            <a:r>
              <a:rPr lang="en-US" sz="2800">
                <a:solidFill>
                  <a:srgbClr val="008A87"/>
                </a:solidFill>
              </a:rPr>
              <a:t>1</a:t>
            </a:r>
          </a:p>
        </p:txBody>
      </p:sp>
      <p:sp>
        <p:nvSpPr>
          <p:cNvPr id="556056" name="Text Box 24"/>
          <p:cNvSpPr txBox="1">
            <a:spLocks noChangeArrowheads="1"/>
          </p:cNvSpPr>
          <p:nvPr/>
        </p:nvSpPr>
        <p:spPr bwMode="auto">
          <a:xfrm>
            <a:off x="6016625" y="2817813"/>
            <a:ext cx="36195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  <a:buClrTx/>
            </a:pPr>
            <a:r>
              <a:rPr lang="en-US" sz="2800">
                <a:solidFill>
                  <a:srgbClr val="008A87"/>
                </a:solidFill>
              </a:rPr>
              <a:t>4</a:t>
            </a:r>
          </a:p>
        </p:txBody>
      </p:sp>
      <p:sp>
        <p:nvSpPr>
          <p:cNvPr id="556057" name="Text Box 25"/>
          <p:cNvSpPr txBox="1">
            <a:spLocks noChangeArrowheads="1"/>
          </p:cNvSpPr>
          <p:nvPr/>
        </p:nvSpPr>
        <p:spPr bwMode="auto">
          <a:xfrm>
            <a:off x="7331075" y="2817813"/>
            <a:ext cx="36195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  <a:buClrTx/>
            </a:pPr>
            <a:r>
              <a:rPr lang="en-US" sz="2800">
                <a:solidFill>
                  <a:srgbClr val="008A87"/>
                </a:solidFill>
              </a:rPr>
              <a:t>7</a:t>
            </a:r>
          </a:p>
        </p:txBody>
      </p:sp>
      <p:sp>
        <p:nvSpPr>
          <p:cNvPr id="556058" name="Text Box 26"/>
          <p:cNvSpPr txBox="1">
            <a:spLocks noChangeArrowheads="1"/>
          </p:cNvSpPr>
          <p:nvPr/>
        </p:nvSpPr>
        <p:spPr bwMode="auto">
          <a:xfrm>
            <a:off x="7807325" y="2817813"/>
            <a:ext cx="36195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  <a:buClrTx/>
            </a:pPr>
            <a:r>
              <a:rPr lang="en-US" sz="2800">
                <a:solidFill>
                  <a:srgbClr val="008A87"/>
                </a:solidFill>
              </a:rPr>
              <a:t>9</a:t>
            </a:r>
          </a:p>
        </p:txBody>
      </p:sp>
      <p:sp>
        <p:nvSpPr>
          <p:cNvPr id="556059" name="Text Box 27"/>
          <p:cNvSpPr txBox="1">
            <a:spLocks noChangeArrowheads="1"/>
          </p:cNvSpPr>
          <p:nvPr/>
        </p:nvSpPr>
        <p:spPr bwMode="auto">
          <a:xfrm>
            <a:off x="6569075" y="2620963"/>
            <a:ext cx="36195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  <a:buClrTx/>
            </a:pPr>
            <a:r>
              <a:rPr lang="en-US" sz="2800">
                <a:solidFill>
                  <a:srgbClr val="008A87"/>
                </a:solidFill>
              </a:rPr>
              <a:t>8</a:t>
            </a:r>
          </a:p>
        </p:txBody>
      </p:sp>
      <p:sp>
        <p:nvSpPr>
          <p:cNvPr id="556060" name="Text Box 28"/>
          <p:cNvSpPr txBox="1">
            <a:spLocks noChangeArrowheads="1"/>
          </p:cNvSpPr>
          <p:nvPr/>
        </p:nvSpPr>
        <p:spPr bwMode="auto">
          <a:xfrm>
            <a:off x="6702425" y="1554163"/>
            <a:ext cx="36195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  <a:buClrTx/>
            </a:pPr>
            <a:r>
              <a:rPr lang="en-US" sz="2800">
                <a:solidFill>
                  <a:srgbClr val="008A87"/>
                </a:solidFill>
              </a:rPr>
              <a:t>2</a:t>
            </a:r>
          </a:p>
        </p:txBody>
      </p:sp>
      <p:sp>
        <p:nvSpPr>
          <p:cNvPr id="556061" name="Text Box 29"/>
          <p:cNvSpPr txBox="1">
            <a:spLocks noChangeArrowheads="1"/>
          </p:cNvSpPr>
          <p:nvPr/>
        </p:nvSpPr>
        <p:spPr bwMode="auto">
          <a:xfrm>
            <a:off x="6702425" y="4006850"/>
            <a:ext cx="36195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  <a:buClrTx/>
            </a:pPr>
            <a:r>
              <a:rPr lang="en-US" sz="2800">
                <a:solidFill>
                  <a:srgbClr val="008A87"/>
                </a:solidFill>
              </a:rPr>
              <a:t>2</a:t>
            </a:r>
          </a:p>
        </p:txBody>
      </p:sp>
      <p:sp>
        <p:nvSpPr>
          <p:cNvPr id="556063" name="Text Box 31"/>
          <p:cNvSpPr txBox="1">
            <a:spLocks noChangeArrowheads="1"/>
          </p:cNvSpPr>
          <p:nvPr/>
        </p:nvSpPr>
        <p:spPr bwMode="auto">
          <a:xfrm>
            <a:off x="1314450" y="3810000"/>
            <a:ext cx="431800" cy="579438"/>
          </a:xfrm>
          <a:prstGeom prst="rect">
            <a:avLst/>
          </a:prstGeom>
          <a:solidFill>
            <a:srgbClr val="FFCCCC">
              <a:alpha val="90000"/>
            </a:srgbClr>
          </a:solidFill>
          <a:ln>
            <a:noFill/>
          </a:ln>
          <a:effectLst/>
          <a:extLst/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  <a:buClrTx/>
            </a:pPr>
            <a:r>
              <a:rPr lang="en-US" i="1" dirty="0">
                <a:solidFill>
                  <a:schemeClr val="accent1"/>
                </a:solidFill>
              </a:rPr>
              <a:t>A</a:t>
            </a:r>
          </a:p>
        </p:txBody>
      </p:sp>
      <p:sp>
        <p:nvSpPr>
          <p:cNvPr id="556064" name="Text Box 32"/>
          <p:cNvSpPr txBox="1">
            <a:spLocks noChangeArrowheads="1"/>
          </p:cNvSpPr>
          <p:nvPr/>
        </p:nvSpPr>
        <p:spPr bwMode="auto">
          <a:xfrm>
            <a:off x="1930400" y="3810000"/>
            <a:ext cx="4318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  <a:buClrTx/>
            </a:pPr>
            <a:r>
              <a:rPr lang="en-US" i="1">
                <a:solidFill>
                  <a:srgbClr val="008A87"/>
                </a:solidFill>
              </a:rPr>
              <a:t>B</a:t>
            </a:r>
          </a:p>
        </p:txBody>
      </p:sp>
      <p:sp>
        <p:nvSpPr>
          <p:cNvPr id="556065" name="Text Box 33"/>
          <p:cNvSpPr txBox="1">
            <a:spLocks noChangeArrowheads="1"/>
          </p:cNvSpPr>
          <p:nvPr/>
        </p:nvSpPr>
        <p:spPr bwMode="auto">
          <a:xfrm>
            <a:off x="2522538" y="3810000"/>
            <a:ext cx="455612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  <a:buClrTx/>
            </a:pPr>
            <a:r>
              <a:rPr lang="en-US" i="1">
                <a:solidFill>
                  <a:srgbClr val="008A87"/>
                </a:solidFill>
              </a:rPr>
              <a:t>C</a:t>
            </a:r>
          </a:p>
        </p:txBody>
      </p:sp>
      <p:sp>
        <p:nvSpPr>
          <p:cNvPr id="556066" name="Text Box 34"/>
          <p:cNvSpPr txBox="1">
            <a:spLocks noChangeArrowheads="1"/>
          </p:cNvSpPr>
          <p:nvPr/>
        </p:nvSpPr>
        <p:spPr bwMode="auto">
          <a:xfrm>
            <a:off x="3121025" y="3810000"/>
            <a:ext cx="477838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  <a:buClrTx/>
            </a:pPr>
            <a:r>
              <a:rPr lang="en-US" i="1">
                <a:solidFill>
                  <a:srgbClr val="008A87"/>
                </a:solidFill>
              </a:rPr>
              <a:t>D</a:t>
            </a:r>
          </a:p>
        </p:txBody>
      </p:sp>
      <p:sp>
        <p:nvSpPr>
          <p:cNvPr id="556067" name="Text Box 35"/>
          <p:cNvSpPr txBox="1">
            <a:spLocks noChangeArrowheads="1"/>
          </p:cNvSpPr>
          <p:nvPr/>
        </p:nvSpPr>
        <p:spPr bwMode="auto">
          <a:xfrm>
            <a:off x="3759200" y="3810000"/>
            <a:ext cx="4318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  <a:buClrTx/>
            </a:pPr>
            <a:r>
              <a:rPr lang="en-US" i="1">
                <a:solidFill>
                  <a:srgbClr val="008A87"/>
                </a:solidFill>
              </a:rPr>
              <a:t>E</a:t>
            </a:r>
          </a:p>
        </p:txBody>
      </p:sp>
      <p:sp>
        <p:nvSpPr>
          <p:cNvPr id="556068" name="Text Box 36"/>
          <p:cNvSpPr txBox="1">
            <a:spLocks noChangeArrowheads="1"/>
          </p:cNvSpPr>
          <p:nvPr/>
        </p:nvSpPr>
        <p:spPr bwMode="auto">
          <a:xfrm>
            <a:off x="615950" y="3810000"/>
            <a:ext cx="612775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  <a:buClrTx/>
            </a:pPr>
            <a:r>
              <a:rPr lang="en-US" i="1">
                <a:solidFill>
                  <a:srgbClr val="008A87"/>
                </a:solidFill>
              </a:rPr>
              <a:t>Q:</a:t>
            </a:r>
          </a:p>
        </p:txBody>
      </p:sp>
      <p:sp>
        <p:nvSpPr>
          <p:cNvPr id="556069" name="Text Box 37"/>
          <p:cNvSpPr txBox="1">
            <a:spLocks noChangeArrowheads="1"/>
          </p:cNvSpPr>
          <p:nvPr/>
        </p:nvSpPr>
        <p:spPr bwMode="auto">
          <a:xfrm>
            <a:off x="1362074" y="4419600"/>
            <a:ext cx="384175" cy="461665"/>
          </a:xfrm>
          <a:prstGeom prst="rect">
            <a:avLst/>
          </a:prstGeom>
          <a:solidFill>
            <a:srgbClr val="FFCC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  <a:buClrTx/>
            </a:pPr>
            <a:r>
              <a:rPr lang="en-US" sz="2400" dirty="0">
                <a:solidFill>
                  <a:srgbClr val="008A87"/>
                </a:solidFill>
              </a:rPr>
              <a:t>0</a:t>
            </a:r>
          </a:p>
        </p:txBody>
      </p:sp>
      <p:sp>
        <p:nvSpPr>
          <p:cNvPr id="556070" name="Text Box 38"/>
          <p:cNvSpPr txBox="1">
            <a:spLocks noChangeArrowheads="1"/>
          </p:cNvSpPr>
          <p:nvPr/>
        </p:nvSpPr>
        <p:spPr bwMode="auto">
          <a:xfrm>
            <a:off x="1900872" y="4413250"/>
            <a:ext cx="492444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  <a:buClrTx/>
            </a:pPr>
            <a:r>
              <a:rPr lang="en-US" sz="2400" dirty="0">
                <a:solidFill>
                  <a:srgbClr val="008A87"/>
                </a:solidFill>
                <a:latin typeface="Symbol" pitchFamily="18" charset="2"/>
              </a:rPr>
              <a:t>10</a:t>
            </a:r>
            <a:endParaRPr lang="en-US" sz="2400" dirty="0">
              <a:solidFill>
                <a:srgbClr val="008A87"/>
              </a:solidFill>
            </a:endParaRPr>
          </a:p>
        </p:txBody>
      </p:sp>
      <p:sp>
        <p:nvSpPr>
          <p:cNvPr id="556071" name="Text Box 39"/>
          <p:cNvSpPr txBox="1">
            <a:spLocks noChangeArrowheads="1"/>
          </p:cNvSpPr>
          <p:nvPr/>
        </p:nvSpPr>
        <p:spPr bwMode="auto">
          <a:xfrm>
            <a:off x="2582654" y="4413250"/>
            <a:ext cx="338554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  <a:buClrTx/>
            </a:pPr>
            <a:r>
              <a:rPr lang="en-US" sz="2400" dirty="0">
                <a:solidFill>
                  <a:srgbClr val="008A87"/>
                </a:solidFill>
                <a:latin typeface="Symbol" pitchFamily="18" charset="2"/>
              </a:rPr>
              <a:t>3</a:t>
            </a:r>
            <a:endParaRPr lang="en-US" sz="2400" dirty="0">
              <a:solidFill>
                <a:srgbClr val="008A87"/>
              </a:solidFill>
            </a:endParaRPr>
          </a:p>
        </p:txBody>
      </p:sp>
      <p:sp>
        <p:nvSpPr>
          <p:cNvPr id="556072" name="Text Box 40"/>
          <p:cNvSpPr txBox="1">
            <a:spLocks noChangeArrowheads="1"/>
          </p:cNvSpPr>
          <p:nvPr/>
        </p:nvSpPr>
        <p:spPr bwMode="auto">
          <a:xfrm>
            <a:off x="3159125" y="4413250"/>
            <a:ext cx="40163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  <a:buClrTx/>
            </a:pPr>
            <a:r>
              <a:rPr lang="en-US" sz="2400">
                <a:solidFill>
                  <a:srgbClr val="008A87"/>
                </a:solidFill>
                <a:latin typeface="Symbol" pitchFamily="18" charset="2"/>
              </a:rPr>
              <a:t>¥</a:t>
            </a:r>
            <a:endParaRPr lang="en-US" sz="2400">
              <a:solidFill>
                <a:srgbClr val="008A87"/>
              </a:solidFill>
            </a:endParaRPr>
          </a:p>
        </p:txBody>
      </p:sp>
      <p:sp>
        <p:nvSpPr>
          <p:cNvPr id="556073" name="Text Box 41"/>
          <p:cNvSpPr txBox="1">
            <a:spLocks noChangeArrowheads="1"/>
          </p:cNvSpPr>
          <p:nvPr/>
        </p:nvSpPr>
        <p:spPr bwMode="auto">
          <a:xfrm>
            <a:off x="3775075" y="4413250"/>
            <a:ext cx="40163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  <a:buClrTx/>
            </a:pPr>
            <a:r>
              <a:rPr lang="en-US" sz="2400">
                <a:solidFill>
                  <a:srgbClr val="008A87"/>
                </a:solidFill>
                <a:latin typeface="Symbol" pitchFamily="18" charset="2"/>
              </a:rPr>
              <a:t>¥</a:t>
            </a:r>
            <a:endParaRPr lang="en-US" sz="2400">
              <a:solidFill>
                <a:srgbClr val="008A87"/>
              </a:solidFill>
            </a:endParaRPr>
          </a:p>
        </p:txBody>
      </p:sp>
      <p:sp>
        <p:nvSpPr>
          <p:cNvPr id="556074" name="Line 42"/>
          <p:cNvSpPr>
            <a:spLocks noChangeShapeType="1"/>
          </p:cNvSpPr>
          <p:nvPr/>
        </p:nvSpPr>
        <p:spPr bwMode="auto">
          <a:xfrm>
            <a:off x="1292225" y="4419600"/>
            <a:ext cx="2895600" cy="0"/>
          </a:xfrm>
          <a:prstGeom prst="line">
            <a:avLst/>
          </a:prstGeom>
          <a:noFill/>
          <a:ln w="38100" cmpd="dbl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556075" name="Text Box 43"/>
          <p:cNvSpPr txBox="1">
            <a:spLocks noChangeArrowheads="1"/>
          </p:cNvSpPr>
          <p:nvPr/>
        </p:nvSpPr>
        <p:spPr bwMode="auto">
          <a:xfrm>
            <a:off x="4800600" y="5334000"/>
            <a:ext cx="1465263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lnSpc>
                <a:spcPct val="100000"/>
              </a:lnSpc>
              <a:buClrTx/>
            </a:pPr>
            <a:r>
              <a:rPr lang="en-US" i="1" dirty="0">
                <a:solidFill>
                  <a:srgbClr val="008A87"/>
                </a:solidFill>
              </a:rPr>
              <a:t>S: </a:t>
            </a:r>
            <a:r>
              <a:rPr lang="en-US" dirty="0">
                <a:solidFill>
                  <a:srgbClr val="008A87"/>
                </a:solidFill>
              </a:rPr>
              <a:t>{ </a:t>
            </a:r>
            <a:r>
              <a:rPr lang="en-US" i="1" dirty="0">
                <a:solidFill>
                  <a:srgbClr val="008A87"/>
                </a:solidFill>
              </a:rPr>
              <a:t>A</a:t>
            </a:r>
            <a:r>
              <a:rPr lang="en-US" dirty="0">
                <a:solidFill>
                  <a:srgbClr val="008A87"/>
                </a:solidFill>
              </a:rPr>
              <a:t> }</a:t>
            </a:r>
          </a:p>
        </p:txBody>
      </p:sp>
      <p:sp>
        <p:nvSpPr>
          <p:cNvPr id="556076" name="Text Box 44"/>
          <p:cNvSpPr txBox="1">
            <a:spLocks noChangeArrowheads="1"/>
          </p:cNvSpPr>
          <p:nvPr/>
        </p:nvSpPr>
        <p:spPr bwMode="auto">
          <a:xfrm>
            <a:off x="3429000" y="2792413"/>
            <a:ext cx="387350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lnSpc>
                <a:spcPct val="100000"/>
              </a:lnSpc>
              <a:buClrTx/>
            </a:pPr>
            <a:r>
              <a:rPr lang="en-US">
                <a:solidFill>
                  <a:schemeClr val="accent2"/>
                </a:solidFill>
              </a:rPr>
              <a:t>0</a:t>
            </a:r>
          </a:p>
        </p:txBody>
      </p:sp>
      <p:sp>
        <p:nvSpPr>
          <p:cNvPr id="556077" name="Text Box 45"/>
          <p:cNvSpPr txBox="1">
            <a:spLocks noChangeArrowheads="1"/>
          </p:cNvSpPr>
          <p:nvPr/>
        </p:nvSpPr>
        <p:spPr bwMode="auto">
          <a:xfrm>
            <a:off x="5576035" y="1325562"/>
            <a:ext cx="800219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  <a:buClrTx/>
            </a:pPr>
            <a:r>
              <a:rPr lang="en-US" dirty="0">
                <a:solidFill>
                  <a:schemeClr val="accent2"/>
                </a:solidFill>
                <a:latin typeface="Symbol" pitchFamily="18" charset="2"/>
              </a:rPr>
              <a:t>10/A</a:t>
            </a:r>
            <a:endParaRPr lang="en-US" dirty="0">
              <a:solidFill>
                <a:schemeClr val="accent2"/>
              </a:solidFill>
            </a:endParaRPr>
          </a:p>
        </p:txBody>
      </p:sp>
      <p:sp>
        <p:nvSpPr>
          <p:cNvPr id="556078" name="Text Box 46"/>
          <p:cNvSpPr txBox="1">
            <a:spLocks noChangeArrowheads="1"/>
          </p:cNvSpPr>
          <p:nvPr/>
        </p:nvSpPr>
        <p:spPr bwMode="auto">
          <a:xfrm>
            <a:off x="5659858" y="4449763"/>
            <a:ext cx="646331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  <a:buClrTx/>
            </a:pPr>
            <a:r>
              <a:rPr lang="en-US" dirty="0">
                <a:solidFill>
                  <a:schemeClr val="accent2"/>
                </a:solidFill>
                <a:latin typeface="Symbol" pitchFamily="18" charset="2"/>
              </a:rPr>
              <a:t>3/A</a:t>
            </a:r>
            <a:endParaRPr lang="en-US" dirty="0">
              <a:solidFill>
                <a:schemeClr val="accent2"/>
              </a:solidFill>
            </a:endParaRPr>
          </a:p>
        </p:txBody>
      </p:sp>
      <p:sp>
        <p:nvSpPr>
          <p:cNvPr id="556079" name="Text Box 47"/>
          <p:cNvSpPr txBox="1">
            <a:spLocks noChangeArrowheads="1"/>
          </p:cNvSpPr>
          <p:nvPr/>
        </p:nvSpPr>
        <p:spPr bwMode="auto">
          <a:xfrm>
            <a:off x="7486546" y="4449763"/>
            <a:ext cx="481222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  <a:buClrTx/>
            </a:pPr>
            <a:r>
              <a:rPr lang="en-US" dirty="0">
                <a:solidFill>
                  <a:schemeClr val="accent2"/>
                </a:solidFill>
                <a:latin typeface="Symbol" pitchFamily="18" charset="2"/>
              </a:rPr>
              <a:t>¥ </a:t>
            </a:r>
            <a:endParaRPr lang="en-US" dirty="0">
              <a:solidFill>
                <a:schemeClr val="accent2"/>
              </a:solidFill>
            </a:endParaRPr>
          </a:p>
        </p:txBody>
      </p:sp>
      <p:sp>
        <p:nvSpPr>
          <p:cNvPr id="556080" name="Text Box 48"/>
          <p:cNvSpPr txBox="1">
            <a:spLocks noChangeArrowheads="1"/>
          </p:cNvSpPr>
          <p:nvPr/>
        </p:nvSpPr>
        <p:spPr bwMode="auto">
          <a:xfrm>
            <a:off x="7525018" y="1190625"/>
            <a:ext cx="404277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  <a:buClrTx/>
            </a:pPr>
            <a:r>
              <a:rPr lang="en-US" dirty="0">
                <a:solidFill>
                  <a:schemeClr val="accent2"/>
                </a:solidFill>
                <a:latin typeface="Symbol" pitchFamily="18" charset="2"/>
              </a:rPr>
              <a:t>¥</a:t>
            </a:r>
            <a:endParaRPr lang="en-US" dirty="0">
              <a:solidFill>
                <a:schemeClr val="accent2"/>
              </a:solidFill>
            </a:endParaRPr>
          </a:p>
        </p:txBody>
      </p:sp>
      <p:sp>
        <p:nvSpPr>
          <p:cNvPr id="556081" name="Text Box 49"/>
          <p:cNvSpPr txBox="1">
            <a:spLocks noChangeArrowheads="1"/>
          </p:cNvSpPr>
          <p:nvPr/>
        </p:nvSpPr>
        <p:spPr bwMode="auto">
          <a:xfrm>
            <a:off x="381000" y="1447800"/>
            <a:ext cx="48768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buClrTx/>
            </a:pPr>
            <a:r>
              <a:rPr lang="en-US" b="1" dirty="0">
                <a:solidFill>
                  <a:schemeClr val="accent2"/>
                </a:solidFill>
              </a:rPr>
              <a:t>Relax all edges leaving </a:t>
            </a:r>
            <a:r>
              <a:rPr lang="en-US" b="1" i="1" dirty="0">
                <a:solidFill>
                  <a:srgbClr val="008A87"/>
                </a:solidFill>
              </a:rPr>
              <a:t>A</a:t>
            </a:r>
            <a:r>
              <a:rPr lang="en-US" b="1" dirty="0">
                <a:solidFill>
                  <a:schemeClr val="accent2"/>
                </a:solidFill>
              </a:rPr>
              <a:t>:</a:t>
            </a:r>
          </a:p>
        </p:txBody>
      </p:sp>
      <p:sp>
        <p:nvSpPr>
          <p:cNvPr id="49" name="Text Box 37"/>
          <p:cNvSpPr txBox="1">
            <a:spLocks noChangeArrowheads="1"/>
          </p:cNvSpPr>
          <p:nvPr/>
        </p:nvSpPr>
        <p:spPr bwMode="auto">
          <a:xfrm>
            <a:off x="806450" y="4419600"/>
            <a:ext cx="33655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  <a:buClrTx/>
            </a:pPr>
            <a:r>
              <a:rPr lang="en-US" sz="2400" dirty="0">
                <a:solidFill>
                  <a:srgbClr val="008A87"/>
                </a:solidFill>
              </a:rPr>
              <a:t>d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 Box 37"/>
              <p:cNvSpPr txBox="1">
                <a:spLocks noChangeArrowheads="1"/>
              </p:cNvSpPr>
              <p:nvPr/>
            </p:nvSpPr>
            <p:spPr bwMode="auto">
              <a:xfrm>
                <a:off x="750080" y="5029200"/>
                <a:ext cx="449290" cy="461665"/>
              </a:xfrm>
              <a:prstGeom prst="rect">
                <a:avLst/>
              </a:prstGeom>
              <a:noFill/>
              <a:ln>
                <a:noFill/>
              </a:ln>
              <a:effectLst/>
              <a:extLst/>
            </p:spPr>
            <p:txBody>
              <a:bodyPr wrap="none">
                <a:spAutoFit/>
              </a:bodyPr>
              <a:lstStyle/>
              <a:p>
                <a:pPr algn="ctr">
                  <a:lnSpc>
                    <a:spcPct val="100000"/>
                  </a:lnSpc>
                  <a:buClrTx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dirty="0" smtClean="0">
                          <a:solidFill>
                            <a:srgbClr val="008A87"/>
                          </a:solidFill>
                          <a:latin typeface="Cambria Math"/>
                          <a:ea typeface="Cambria Math"/>
                        </a:rPr>
                        <m:t>𝜋</m:t>
                      </m:r>
                    </m:oMath>
                  </m:oMathPara>
                </a14:m>
                <a:endParaRPr lang="en-US" sz="2400" dirty="0">
                  <a:solidFill>
                    <a:srgbClr val="008A87"/>
                  </a:solidFill>
                </a:endParaRPr>
              </a:p>
            </p:txBody>
          </p:sp>
        </mc:Choice>
        <mc:Fallback xmlns="">
          <p:sp>
            <p:nvSpPr>
              <p:cNvPr id="50" name="Text 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50080" y="5029200"/>
                <a:ext cx="449290" cy="461665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  <a:ln>
                <a:noFill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ext Box 37"/>
              <p:cNvSpPr txBox="1">
                <a:spLocks noChangeArrowheads="1"/>
              </p:cNvSpPr>
              <p:nvPr/>
            </p:nvSpPr>
            <p:spPr bwMode="auto">
              <a:xfrm>
                <a:off x="1132823" y="5024735"/>
                <a:ext cx="774443" cy="461665"/>
              </a:xfrm>
              <a:prstGeom prst="rect">
                <a:avLst/>
              </a:prstGeom>
              <a:noFill/>
              <a:ln>
                <a:noFill/>
              </a:ln>
              <a:effectLst/>
              <a:extLst/>
            </p:spPr>
            <p:txBody>
              <a:bodyPr wrap="none">
                <a:spAutoFit/>
              </a:bodyPr>
              <a:lstStyle/>
              <a:p>
                <a:pPr algn="ctr">
                  <a:lnSpc>
                    <a:spcPct val="100000"/>
                  </a:lnSpc>
                  <a:buClrTx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008A87"/>
                          </a:solidFill>
                          <a:latin typeface="Cambria Math"/>
                        </a:rPr>
                        <m:t>𝑁𝐼𝐿</m:t>
                      </m:r>
                    </m:oMath>
                  </m:oMathPara>
                </a14:m>
                <a:endParaRPr lang="en-US" sz="2400" dirty="0">
                  <a:solidFill>
                    <a:srgbClr val="008A87"/>
                  </a:solidFill>
                </a:endParaRPr>
              </a:p>
            </p:txBody>
          </p:sp>
        </mc:Choice>
        <mc:Fallback xmlns="">
          <p:sp>
            <p:nvSpPr>
              <p:cNvPr id="51" name="Text 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132823" y="5024735"/>
                <a:ext cx="774443" cy="461665"/>
              </a:xfrm>
              <a:prstGeom prst="rect">
                <a:avLst/>
              </a:prstGeom>
              <a:blipFill rotWithShape="1">
                <a:blip r:embed="rId3"/>
                <a:stretch>
                  <a:fillRect l="-1575"/>
                </a:stretch>
              </a:blipFill>
              <a:ln>
                <a:noFill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ext Box 37"/>
              <p:cNvSpPr txBox="1">
                <a:spLocks noChangeArrowheads="1"/>
              </p:cNvSpPr>
              <p:nvPr/>
            </p:nvSpPr>
            <p:spPr bwMode="auto">
              <a:xfrm>
                <a:off x="2511225" y="5024735"/>
                <a:ext cx="471860" cy="461665"/>
              </a:xfrm>
              <a:prstGeom prst="rect">
                <a:avLst/>
              </a:prstGeom>
              <a:noFill/>
              <a:ln>
                <a:noFill/>
              </a:ln>
              <a:effectLst/>
              <a:extLst/>
            </p:spPr>
            <p:txBody>
              <a:bodyPr wrap="none">
                <a:spAutoFit/>
              </a:bodyPr>
              <a:lstStyle/>
              <a:p>
                <a:pPr algn="ctr">
                  <a:lnSpc>
                    <a:spcPct val="100000"/>
                  </a:lnSpc>
                  <a:buClrTx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dirty="0" smtClean="0">
                          <a:solidFill>
                            <a:srgbClr val="008A87"/>
                          </a:solidFill>
                          <a:latin typeface="Cambria Math"/>
                          <a:ea typeface="Cambria Math"/>
                        </a:rPr>
                        <m:t>𝐴</m:t>
                      </m:r>
                    </m:oMath>
                  </m:oMathPara>
                </a14:m>
                <a:endParaRPr lang="en-US" sz="2400" dirty="0">
                  <a:solidFill>
                    <a:srgbClr val="008A87"/>
                  </a:solidFill>
                </a:endParaRPr>
              </a:p>
            </p:txBody>
          </p:sp>
        </mc:Choice>
        <mc:Fallback xmlns="">
          <p:sp>
            <p:nvSpPr>
              <p:cNvPr id="52" name="Text 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511225" y="5024735"/>
                <a:ext cx="471860" cy="461665"/>
              </a:xfrm>
              <a:prstGeom prst="rect">
                <a:avLst/>
              </a:prstGeom>
              <a:blipFill rotWithShape="1">
                <a:blip r:embed="rId4"/>
                <a:stretch>
                  <a:fillRect l="-1299"/>
                </a:stretch>
              </a:blipFill>
              <a:ln>
                <a:noFill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Text Box 37"/>
              <p:cNvSpPr txBox="1">
                <a:spLocks noChangeArrowheads="1"/>
              </p:cNvSpPr>
              <p:nvPr/>
            </p:nvSpPr>
            <p:spPr bwMode="auto">
              <a:xfrm>
                <a:off x="2969534" y="5024735"/>
                <a:ext cx="774443" cy="461665"/>
              </a:xfrm>
              <a:prstGeom prst="rect">
                <a:avLst/>
              </a:prstGeom>
              <a:noFill/>
              <a:ln>
                <a:noFill/>
              </a:ln>
              <a:effectLst/>
              <a:extLst/>
            </p:spPr>
            <p:txBody>
              <a:bodyPr wrap="none">
                <a:spAutoFit/>
              </a:bodyPr>
              <a:lstStyle/>
              <a:p>
                <a:pPr algn="ctr">
                  <a:lnSpc>
                    <a:spcPct val="100000"/>
                  </a:lnSpc>
                  <a:buClrTx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dirty="0" smtClean="0">
                          <a:solidFill>
                            <a:srgbClr val="008A87"/>
                          </a:solidFill>
                          <a:latin typeface="Cambria Math"/>
                          <a:ea typeface="Cambria Math"/>
                        </a:rPr>
                        <m:t>𝑁𝐼𝐿</m:t>
                      </m:r>
                    </m:oMath>
                  </m:oMathPara>
                </a14:m>
                <a:endParaRPr lang="en-US" sz="2400" dirty="0">
                  <a:solidFill>
                    <a:srgbClr val="008A87"/>
                  </a:solidFill>
                </a:endParaRPr>
              </a:p>
            </p:txBody>
          </p:sp>
        </mc:Choice>
        <mc:Fallback xmlns="">
          <p:sp>
            <p:nvSpPr>
              <p:cNvPr id="53" name="Text 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969534" y="5024735"/>
                <a:ext cx="774443" cy="461665"/>
              </a:xfrm>
              <a:prstGeom prst="rect">
                <a:avLst/>
              </a:prstGeom>
              <a:blipFill rotWithShape="1">
                <a:blip r:embed="rId5"/>
                <a:stretch>
                  <a:fillRect l="-1575"/>
                </a:stretch>
              </a:blipFill>
              <a:ln>
                <a:noFill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Text Box 37"/>
              <p:cNvSpPr txBox="1">
                <a:spLocks noChangeArrowheads="1"/>
              </p:cNvSpPr>
              <p:nvPr/>
            </p:nvSpPr>
            <p:spPr bwMode="auto">
              <a:xfrm>
                <a:off x="3655334" y="5024735"/>
                <a:ext cx="774443" cy="461665"/>
              </a:xfrm>
              <a:prstGeom prst="rect">
                <a:avLst/>
              </a:prstGeom>
              <a:noFill/>
              <a:ln>
                <a:noFill/>
              </a:ln>
              <a:effectLst/>
              <a:extLst/>
            </p:spPr>
            <p:txBody>
              <a:bodyPr wrap="none">
                <a:spAutoFit/>
              </a:bodyPr>
              <a:lstStyle/>
              <a:p>
                <a:pPr algn="ctr">
                  <a:lnSpc>
                    <a:spcPct val="100000"/>
                  </a:lnSpc>
                  <a:buClrTx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dirty="0" smtClean="0">
                          <a:solidFill>
                            <a:srgbClr val="008A87"/>
                          </a:solidFill>
                          <a:latin typeface="Cambria Math"/>
                          <a:ea typeface="Cambria Math"/>
                        </a:rPr>
                        <m:t>𝑁𝐼𝐿</m:t>
                      </m:r>
                    </m:oMath>
                  </m:oMathPara>
                </a14:m>
                <a:endParaRPr lang="en-US" sz="2400" dirty="0">
                  <a:solidFill>
                    <a:srgbClr val="008A87"/>
                  </a:solidFill>
                </a:endParaRPr>
              </a:p>
            </p:txBody>
          </p:sp>
        </mc:Choice>
        <mc:Fallback xmlns="">
          <p:sp>
            <p:nvSpPr>
              <p:cNvPr id="54" name="Text 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655334" y="5024735"/>
                <a:ext cx="774443" cy="461665"/>
              </a:xfrm>
              <a:prstGeom prst="rect">
                <a:avLst/>
              </a:prstGeom>
              <a:blipFill rotWithShape="1">
                <a:blip r:embed="rId6"/>
                <a:stretch>
                  <a:fillRect l="-1575"/>
                </a:stretch>
              </a:blipFill>
              <a:ln>
                <a:noFill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Text Box 37"/>
              <p:cNvSpPr txBox="1">
                <a:spLocks noChangeArrowheads="1"/>
              </p:cNvSpPr>
              <p:nvPr/>
            </p:nvSpPr>
            <p:spPr bwMode="auto">
              <a:xfrm>
                <a:off x="1899549" y="5024735"/>
                <a:ext cx="460190" cy="461665"/>
              </a:xfrm>
              <a:prstGeom prst="rect">
                <a:avLst/>
              </a:prstGeom>
              <a:noFill/>
              <a:ln>
                <a:noFill/>
              </a:ln>
              <a:effectLst/>
              <a:extLst/>
            </p:spPr>
            <p:txBody>
              <a:bodyPr wrap="none">
                <a:spAutoFit/>
              </a:bodyPr>
              <a:lstStyle/>
              <a:p>
                <a:pPr algn="ctr">
                  <a:lnSpc>
                    <a:spcPct val="100000"/>
                  </a:lnSpc>
                  <a:buClrTx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008A87"/>
                          </a:solidFill>
                          <a:latin typeface="Cambria Math"/>
                        </a:rPr>
                        <m:t>𝐴</m:t>
                      </m:r>
                    </m:oMath>
                  </m:oMathPara>
                </a14:m>
                <a:endParaRPr lang="en-US" sz="2400" dirty="0">
                  <a:solidFill>
                    <a:srgbClr val="008A87"/>
                  </a:solidFill>
                </a:endParaRPr>
              </a:p>
            </p:txBody>
          </p:sp>
        </mc:Choice>
        <mc:Fallback xmlns="">
          <p:sp>
            <p:nvSpPr>
              <p:cNvPr id="55" name="Text 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899549" y="5024735"/>
                <a:ext cx="460190" cy="461665"/>
              </a:xfrm>
              <a:prstGeom prst="rect">
                <a:avLst/>
              </a:prstGeom>
              <a:blipFill rotWithShape="1">
                <a:blip r:embed="rId7"/>
                <a:stretch>
                  <a:fillRect l="-2667"/>
                </a:stretch>
              </a:blipFill>
              <a:ln>
                <a:noFill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6" name="Text Box 37"/>
          <p:cNvSpPr txBox="1">
            <a:spLocks noChangeArrowheads="1"/>
          </p:cNvSpPr>
          <p:nvPr/>
        </p:nvSpPr>
        <p:spPr bwMode="auto">
          <a:xfrm>
            <a:off x="1228726" y="5105400"/>
            <a:ext cx="669924" cy="381000"/>
          </a:xfrm>
          <a:prstGeom prst="rect">
            <a:avLst/>
          </a:prstGeom>
          <a:solidFill>
            <a:srgbClr val="FFCCCC">
              <a:alpha val="67000"/>
            </a:srgbClr>
          </a:solidFill>
          <a:ln>
            <a:noFill/>
          </a:ln>
          <a:effectLst/>
          <a:extLst/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  <a:buClrTx/>
            </a:pPr>
            <a:endParaRPr lang="en-US" sz="2400" dirty="0">
              <a:solidFill>
                <a:srgbClr val="008A87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28600" y="1905000"/>
            <a:ext cx="402706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Q: can A be a better</a:t>
            </a:r>
          </a:p>
          <a:p>
            <a:r>
              <a:rPr lang="en-US" dirty="0"/>
              <a:t> predecessor for other vertices?</a:t>
            </a:r>
          </a:p>
        </p:txBody>
      </p:sp>
    </p:spTree>
    <p:extLst>
      <p:ext uri="{BB962C8B-B14F-4D97-AF65-F5344CB8AC3E}">
        <p14:creationId xmlns:p14="http://schemas.microsoft.com/office/powerpoint/2010/main" val="328787025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Text Box 31"/>
          <p:cNvSpPr txBox="1">
            <a:spLocks noChangeArrowheads="1"/>
          </p:cNvSpPr>
          <p:nvPr/>
        </p:nvSpPr>
        <p:spPr bwMode="auto">
          <a:xfrm>
            <a:off x="1244600" y="5105400"/>
            <a:ext cx="431800" cy="461665"/>
          </a:xfrm>
          <a:prstGeom prst="rect">
            <a:avLst/>
          </a:prstGeom>
          <a:solidFill>
            <a:srgbClr val="FFCCCC">
              <a:alpha val="90000"/>
            </a:srgbClr>
          </a:solidFill>
          <a:ln>
            <a:noFill/>
          </a:ln>
          <a:effectLst/>
          <a:extLst/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  <a:buClrTx/>
            </a:pPr>
            <a:endParaRPr lang="en-US" i="1" dirty="0">
              <a:solidFill>
                <a:schemeClr val="accent1"/>
              </a:solidFill>
            </a:endParaRPr>
          </a:p>
        </p:txBody>
      </p:sp>
      <p:sp>
        <p:nvSpPr>
          <p:cNvPr id="92" name="Text Box 31"/>
          <p:cNvSpPr txBox="1">
            <a:spLocks noChangeArrowheads="1"/>
          </p:cNvSpPr>
          <p:nvPr/>
        </p:nvSpPr>
        <p:spPr bwMode="auto">
          <a:xfrm>
            <a:off x="2438400" y="5100935"/>
            <a:ext cx="431800" cy="461665"/>
          </a:xfrm>
          <a:prstGeom prst="rect">
            <a:avLst/>
          </a:prstGeom>
          <a:solidFill>
            <a:srgbClr val="FFCCCC">
              <a:alpha val="90000"/>
            </a:srgbClr>
          </a:solidFill>
          <a:ln>
            <a:noFill/>
          </a:ln>
          <a:effectLst/>
          <a:extLst/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  <a:buClrTx/>
            </a:pPr>
            <a:endParaRPr lang="en-US" i="1" dirty="0">
              <a:solidFill>
                <a:schemeClr val="accent1"/>
              </a:solidFill>
            </a:endParaRPr>
          </a:p>
        </p:txBody>
      </p:sp>
      <p:sp>
        <p:nvSpPr>
          <p:cNvPr id="91" name="Text Box 31"/>
          <p:cNvSpPr txBox="1">
            <a:spLocks noChangeArrowheads="1"/>
          </p:cNvSpPr>
          <p:nvPr/>
        </p:nvSpPr>
        <p:spPr bwMode="auto">
          <a:xfrm>
            <a:off x="2411092" y="4495800"/>
            <a:ext cx="431800" cy="461665"/>
          </a:xfrm>
          <a:prstGeom prst="rect">
            <a:avLst/>
          </a:prstGeom>
          <a:solidFill>
            <a:srgbClr val="FFCCCC">
              <a:alpha val="90000"/>
            </a:srgbClr>
          </a:solidFill>
          <a:ln>
            <a:noFill/>
          </a:ln>
          <a:effectLst/>
          <a:extLst/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  <a:buClrTx/>
            </a:pPr>
            <a:endParaRPr lang="en-US" i="1" dirty="0">
              <a:solidFill>
                <a:schemeClr val="accent1"/>
              </a:solidFill>
            </a:endParaRPr>
          </a:p>
        </p:txBody>
      </p:sp>
      <p:sp>
        <p:nvSpPr>
          <p:cNvPr id="55808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1143000"/>
          </a:xfrm>
        </p:spPr>
        <p:txBody>
          <a:bodyPr/>
          <a:lstStyle/>
          <a:p>
            <a:r>
              <a:rPr lang="en-US" dirty="0"/>
              <a:t>Example of </a:t>
            </a:r>
            <a:r>
              <a:rPr lang="en-US" dirty="0" err="1"/>
              <a:t>Dijkstra’s</a:t>
            </a:r>
            <a:r>
              <a:rPr lang="en-US" dirty="0"/>
              <a:t> algorithm</a:t>
            </a:r>
          </a:p>
        </p:txBody>
      </p:sp>
      <p:sp>
        <p:nvSpPr>
          <p:cNvPr id="558083" name="Oval 3"/>
          <p:cNvSpPr>
            <a:spLocks noChangeArrowheads="1"/>
          </p:cNvSpPr>
          <p:nvPr/>
        </p:nvSpPr>
        <p:spPr bwMode="auto">
          <a:xfrm>
            <a:off x="3883025" y="2728913"/>
            <a:ext cx="679450" cy="679450"/>
          </a:xfrm>
          <a:prstGeom prst="ellipse">
            <a:avLst/>
          </a:prstGeom>
          <a:solidFill>
            <a:srgbClr val="FFCCCC"/>
          </a:solidFill>
          <a:ln w="9525">
            <a:solidFill>
              <a:schemeClr val="tx1"/>
            </a:solidFill>
            <a:round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 anchor="ctr"/>
          <a:lstStyle/>
          <a:p>
            <a:pPr algn="ctr">
              <a:lnSpc>
                <a:spcPct val="100000"/>
              </a:lnSpc>
              <a:buClrTx/>
            </a:pPr>
            <a:r>
              <a:rPr lang="en-US" i="1">
                <a:solidFill>
                  <a:srgbClr val="008A87"/>
                </a:solidFill>
              </a:rPr>
              <a:t>A</a:t>
            </a:r>
          </a:p>
        </p:txBody>
      </p:sp>
      <p:sp>
        <p:nvSpPr>
          <p:cNvPr id="558084" name="Oval 4"/>
          <p:cNvSpPr>
            <a:spLocks noChangeArrowheads="1"/>
          </p:cNvSpPr>
          <p:nvPr/>
        </p:nvSpPr>
        <p:spPr bwMode="auto">
          <a:xfrm>
            <a:off x="5635625" y="1719263"/>
            <a:ext cx="679450" cy="679450"/>
          </a:xfrm>
          <a:prstGeom prst="ellipse">
            <a:avLst/>
          </a:prstGeom>
          <a:solidFill>
            <a:srgbClr val="FFFF66"/>
          </a:solidFill>
          <a:ln w="9525">
            <a:solidFill>
              <a:schemeClr val="tx1"/>
            </a:solidFill>
            <a:round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 anchor="ctr"/>
          <a:lstStyle/>
          <a:p>
            <a:pPr algn="ctr">
              <a:lnSpc>
                <a:spcPct val="100000"/>
              </a:lnSpc>
              <a:buClrTx/>
            </a:pPr>
            <a:r>
              <a:rPr lang="en-US" i="1">
                <a:solidFill>
                  <a:srgbClr val="008A87"/>
                </a:solidFill>
              </a:rPr>
              <a:t>B</a:t>
            </a:r>
          </a:p>
        </p:txBody>
      </p:sp>
      <p:sp>
        <p:nvSpPr>
          <p:cNvPr id="558085" name="Oval 5"/>
          <p:cNvSpPr>
            <a:spLocks noChangeArrowheads="1"/>
          </p:cNvSpPr>
          <p:nvPr/>
        </p:nvSpPr>
        <p:spPr bwMode="auto">
          <a:xfrm>
            <a:off x="7388225" y="1719263"/>
            <a:ext cx="679450" cy="679450"/>
          </a:xfrm>
          <a:prstGeom prst="ellipse">
            <a:avLst/>
          </a:prstGeom>
          <a:solidFill>
            <a:srgbClr val="FFFF66"/>
          </a:solidFill>
          <a:ln w="9525">
            <a:solidFill>
              <a:schemeClr val="tx1"/>
            </a:solidFill>
            <a:round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 anchor="ctr"/>
          <a:lstStyle/>
          <a:p>
            <a:pPr algn="ctr">
              <a:lnSpc>
                <a:spcPct val="100000"/>
              </a:lnSpc>
              <a:buClrTx/>
            </a:pPr>
            <a:r>
              <a:rPr lang="en-US" i="1">
                <a:solidFill>
                  <a:srgbClr val="008A87"/>
                </a:solidFill>
              </a:rPr>
              <a:t>D</a:t>
            </a:r>
          </a:p>
        </p:txBody>
      </p:sp>
      <p:sp>
        <p:nvSpPr>
          <p:cNvPr id="558086" name="Oval 6"/>
          <p:cNvSpPr>
            <a:spLocks noChangeArrowheads="1"/>
          </p:cNvSpPr>
          <p:nvPr/>
        </p:nvSpPr>
        <p:spPr bwMode="auto">
          <a:xfrm>
            <a:off x="5635625" y="3738563"/>
            <a:ext cx="679450" cy="679450"/>
          </a:xfrm>
          <a:prstGeom prst="ellipse">
            <a:avLst/>
          </a:prstGeom>
          <a:solidFill>
            <a:srgbClr val="FFCCCC"/>
          </a:solidFill>
          <a:ln w="9525">
            <a:solidFill>
              <a:schemeClr val="tx1"/>
            </a:solidFill>
            <a:round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 anchor="ctr"/>
          <a:lstStyle/>
          <a:p>
            <a:pPr algn="ctr">
              <a:lnSpc>
                <a:spcPct val="100000"/>
              </a:lnSpc>
              <a:buClrTx/>
            </a:pPr>
            <a:r>
              <a:rPr lang="en-US" i="1">
                <a:solidFill>
                  <a:srgbClr val="008A87"/>
                </a:solidFill>
              </a:rPr>
              <a:t>C</a:t>
            </a:r>
          </a:p>
        </p:txBody>
      </p:sp>
      <p:sp>
        <p:nvSpPr>
          <p:cNvPr id="558087" name="Oval 7"/>
          <p:cNvSpPr>
            <a:spLocks noChangeArrowheads="1"/>
          </p:cNvSpPr>
          <p:nvPr/>
        </p:nvSpPr>
        <p:spPr bwMode="auto">
          <a:xfrm>
            <a:off x="7388225" y="3738563"/>
            <a:ext cx="679450" cy="679450"/>
          </a:xfrm>
          <a:prstGeom prst="ellipse">
            <a:avLst/>
          </a:prstGeom>
          <a:solidFill>
            <a:srgbClr val="FFFF66"/>
          </a:solidFill>
          <a:ln w="9525">
            <a:solidFill>
              <a:schemeClr val="tx1"/>
            </a:solidFill>
            <a:round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 anchor="ctr"/>
          <a:lstStyle/>
          <a:p>
            <a:pPr algn="ctr">
              <a:lnSpc>
                <a:spcPct val="100000"/>
              </a:lnSpc>
              <a:buClrTx/>
            </a:pPr>
            <a:r>
              <a:rPr lang="en-US" i="1">
                <a:solidFill>
                  <a:srgbClr val="008A87"/>
                </a:solidFill>
              </a:rPr>
              <a:t>E</a:t>
            </a:r>
          </a:p>
        </p:txBody>
      </p:sp>
      <p:cxnSp>
        <p:nvCxnSpPr>
          <p:cNvPr id="558088" name="AutoShape 8"/>
          <p:cNvCxnSpPr>
            <a:cxnSpLocks noChangeShapeType="1"/>
            <a:stCxn id="558083" idx="7"/>
            <a:endCxn id="558084" idx="2"/>
          </p:cNvCxnSpPr>
          <p:nvPr/>
        </p:nvCxnSpPr>
        <p:spPr bwMode="auto">
          <a:xfrm flipV="1">
            <a:off x="4462463" y="2058988"/>
            <a:ext cx="1173162" cy="769937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stealth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</p:cxnSp>
      <p:cxnSp>
        <p:nvCxnSpPr>
          <p:cNvPr id="558089" name="AutoShape 9"/>
          <p:cNvCxnSpPr>
            <a:cxnSpLocks noChangeShapeType="1"/>
            <a:stCxn id="558083" idx="5"/>
            <a:endCxn id="558086" idx="2"/>
          </p:cNvCxnSpPr>
          <p:nvPr/>
        </p:nvCxnSpPr>
        <p:spPr bwMode="auto">
          <a:xfrm>
            <a:off x="4462463" y="3308350"/>
            <a:ext cx="1173162" cy="769938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stealth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</p:cxnSp>
      <p:cxnSp>
        <p:nvCxnSpPr>
          <p:cNvPr id="558090" name="AutoShape 10"/>
          <p:cNvCxnSpPr>
            <a:cxnSpLocks noChangeShapeType="1"/>
            <a:stCxn id="558084" idx="6"/>
            <a:endCxn id="558085" idx="2"/>
          </p:cNvCxnSpPr>
          <p:nvPr/>
        </p:nvCxnSpPr>
        <p:spPr bwMode="auto">
          <a:xfrm>
            <a:off x="6315075" y="2058988"/>
            <a:ext cx="1073150" cy="0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stealth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</p:cxnSp>
      <p:sp>
        <p:nvSpPr>
          <p:cNvPr id="558091" name="Arc 11"/>
          <p:cNvSpPr>
            <a:spLocks/>
          </p:cNvSpPr>
          <p:nvPr/>
        </p:nvSpPr>
        <p:spPr bwMode="auto">
          <a:xfrm>
            <a:off x="6246813" y="2287588"/>
            <a:ext cx="152400" cy="787400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1600"/>
              <a:gd name="T1" fmla="*/ 0 h 21600"/>
              <a:gd name="T2" fmla="*/ 21600 w 21600"/>
              <a:gd name="T3" fmla="*/ 21600 h 21600"/>
              <a:gd name="T4" fmla="*/ 0 w 21600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28575">
            <a:solidFill>
              <a:schemeClr val="tx1"/>
            </a:solidFill>
            <a:round/>
            <a:headEnd type="stealth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558092" name="Arc 12"/>
          <p:cNvSpPr>
            <a:spLocks/>
          </p:cNvSpPr>
          <p:nvPr/>
        </p:nvSpPr>
        <p:spPr bwMode="auto">
          <a:xfrm flipV="1">
            <a:off x="6245225" y="3078163"/>
            <a:ext cx="152400" cy="787400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1600"/>
              <a:gd name="T1" fmla="*/ 0 h 21600"/>
              <a:gd name="T2" fmla="*/ 21600 w 21600"/>
              <a:gd name="T3" fmla="*/ 21600 h 21600"/>
              <a:gd name="T4" fmla="*/ 0 w 21600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558093" name="Arc 13"/>
          <p:cNvSpPr>
            <a:spLocks/>
          </p:cNvSpPr>
          <p:nvPr/>
        </p:nvSpPr>
        <p:spPr bwMode="auto">
          <a:xfrm flipH="1">
            <a:off x="5559425" y="2290763"/>
            <a:ext cx="152400" cy="787400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1600"/>
              <a:gd name="T1" fmla="*/ 0 h 21600"/>
              <a:gd name="T2" fmla="*/ 21600 w 21600"/>
              <a:gd name="T3" fmla="*/ 21600 h 21600"/>
              <a:gd name="T4" fmla="*/ 0 w 21600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558094" name="Arc 14"/>
          <p:cNvSpPr>
            <a:spLocks/>
          </p:cNvSpPr>
          <p:nvPr/>
        </p:nvSpPr>
        <p:spPr bwMode="auto">
          <a:xfrm flipH="1" flipV="1">
            <a:off x="5559425" y="3078163"/>
            <a:ext cx="152400" cy="787400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1600"/>
              <a:gd name="T1" fmla="*/ 0 h 21600"/>
              <a:gd name="T2" fmla="*/ 21600 w 21600"/>
              <a:gd name="T3" fmla="*/ 21600 h 21600"/>
              <a:gd name="T4" fmla="*/ 0 w 21600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28575">
            <a:solidFill>
              <a:schemeClr val="tx1"/>
            </a:solidFill>
            <a:round/>
            <a:headEnd type="stealth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558095" name="Arc 15"/>
          <p:cNvSpPr>
            <a:spLocks/>
          </p:cNvSpPr>
          <p:nvPr/>
        </p:nvSpPr>
        <p:spPr bwMode="auto">
          <a:xfrm>
            <a:off x="7999413" y="2287588"/>
            <a:ext cx="152400" cy="787400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1600"/>
              <a:gd name="T1" fmla="*/ 0 h 21600"/>
              <a:gd name="T2" fmla="*/ 21600 w 21600"/>
              <a:gd name="T3" fmla="*/ 21600 h 21600"/>
              <a:gd name="T4" fmla="*/ 0 w 21600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28575">
            <a:solidFill>
              <a:schemeClr val="tx1"/>
            </a:solidFill>
            <a:round/>
            <a:headEnd type="stealth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558096" name="Arc 16"/>
          <p:cNvSpPr>
            <a:spLocks/>
          </p:cNvSpPr>
          <p:nvPr/>
        </p:nvSpPr>
        <p:spPr bwMode="auto">
          <a:xfrm flipV="1">
            <a:off x="7997825" y="3073400"/>
            <a:ext cx="152400" cy="787400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1600"/>
              <a:gd name="T1" fmla="*/ 0 h 21600"/>
              <a:gd name="T2" fmla="*/ 21600 w 21600"/>
              <a:gd name="T3" fmla="*/ 21600 h 21600"/>
              <a:gd name="T4" fmla="*/ 0 w 21600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558097" name="Arc 17"/>
          <p:cNvSpPr>
            <a:spLocks/>
          </p:cNvSpPr>
          <p:nvPr/>
        </p:nvSpPr>
        <p:spPr bwMode="auto">
          <a:xfrm flipH="1">
            <a:off x="7312025" y="2290763"/>
            <a:ext cx="152400" cy="787400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1600"/>
              <a:gd name="T1" fmla="*/ 0 h 21600"/>
              <a:gd name="T2" fmla="*/ 21600 w 21600"/>
              <a:gd name="T3" fmla="*/ 21600 h 21600"/>
              <a:gd name="T4" fmla="*/ 0 w 21600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558098" name="Arc 18"/>
          <p:cNvSpPr>
            <a:spLocks/>
          </p:cNvSpPr>
          <p:nvPr/>
        </p:nvSpPr>
        <p:spPr bwMode="auto">
          <a:xfrm flipH="1" flipV="1">
            <a:off x="7312025" y="3073400"/>
            <a:ext cx="152400" cy="787400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1600"/>
              <a:gd name="T1" fmla="*/ 0 h 21600"/>
              <a:gd name="T2" fmla="*/ 21600 w 21600"/>
              <a:gd name="T3" fmla="*/ 21600 h 21600"/>
              <a:gd name="T4" fmla="*/ 0 w 21600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28575">
            <a:solidFill>
              <a:schemeClr val="tx1"/>
            </a:solidFill>
            <a:round/>
            <a:headEnd type="stealth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US"/>
          </a:p>
        </p:txBody>
      </p:sp>
      <p:cxnSp>
        <p:nvCxnSpPr>
          <p:cNvPr id="558099" name="AutoShape 19"/>
          <p:cNvCxnSpPr>
            <a:cxnSpLocks noChangeShapeType="1"/>
            <a:stCxn id="558086" idx="6"/>
            <a:endCxn id="558087" idx="2"/>
          </p:cNvCxnSpPr>
          <p:nvPr/>
        </p:nvCxnSpPr>
        <p:spPr bwMode="auto">
          <a:xfrm>
            <a:off x="6315075" y="4078288"/>
            <a:ext cx="1073150" cy="0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stealth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</p:cxnSp>
      <p:sp>
        <p:nvSpPr>
          <p:cNvPr id="558100" name="Line 20"/>
          <p:cNvSpPr>
            <a:spLocks noChangeShapeType="1"/>
          </p:cNvSpPr>
          <p:nvPr/>
        </p:nvSpPr>
        <p:spPr bwMode="auto">
          <a:xfrm flipV="1">
            <a:off x="6321425" y="2163763"/>
            <a:ext cx="1066800" cy="1828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stealth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558101" name="Text Box 21"/>
          <p:cNvSpPr txBox="1">
            <a:spLocks noChangeArrowheads="1"/>
          </p:cNvSpPr>
          <p:nvPr/>
        </p:nvSpPr>
        <p:spPr bwMode="auto">
          <a:xfrm>
            <a:off x="4492625" y="2049463"/>
            <a:ext cx="53975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  <a:buClrTx/>
            </a:pPr>
            <a:r>
              <a:rPr lang="en-US" sz="2800">
                <a:solidFill>
                  <a:srgbClr val="008A87"/>
                </a:solidFill>
              </a:rPr>
              <a:t>10</a:t>
            </a:r>
          </a:p>
        </p:txBody>
      </p:sp>
      <p:sp>
        <p:nvSpPr>
          <p:cNvPr id="558102" name="Text Box 22"/>
          <p:cNvSpPr txBox="1">
            <a:spLocks noChangeArrowheads="1"/>
          </p:cNvSpPr>
          <p:nvPr/>
        </p:nvSpPr>
        <p:spPr bwMode="auto">
          <a:xfrm>
            <a:off x="4645025" y="3535363"/>
            <a:ext cx="36195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  <a:buClrTx/>
            </a:pPr>
            <a:r>
              <a:rPr lang="en-US" sz="2800">
                <a:solidFill>
                  <a:srgbClr val="008A87"/>
                </a:solidFill>
              </a:rPr>
              <a:t>3</a:t>
            </a:r>
          </a:p>
        </p:txBody>
      </p:sp>
      <p:sp>
        <p:nvSpPr>
          <p:cNvPr id="558103" name="Text Box 23"/>
          <p:cNvSpPr txBox="1">
            <a:spLocks noChangeArrowheads="1"/>
          </p:cNvSpPr>
          <p:nvPr/>
        </p:nvSpPr>
        <p:spPr bwMode="auto">
          <a:xfrm>
            <a:off x="5559425" y="2817813"/>
            <a:ext cx="36195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  <a:buClrTx/>
            </a:pPr>
            <a:r>
              <a:rPr lang="en-US" sz="2800">
                <a:solidFill>
                  <a:srgbClr val="008A87"/>
                </a:solidFill>
              </a:rPr>
              <a:t>1</a:t>
            </a:r>
          </a:p>
        </p:txBody>
      </p:sp>
      <p:sp>
        <p:nvSpPr>
          <p:cNvPr id="558104" name="Text Box 24"/>
          <p:cNvSpPr txBox="1">
            <a:spLocks noChangeArrowheads="1"/>
          </p:cNvSpPr>
          <p:nvPr/>
        </p:nvSpPr>
        <p:spPr bwMode="auto">
          <a:xfrm>
            <a:off x="6016625" y="2817813"/>
            <a:ext cx="36195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  <a:buClrTx/>
            </a:pPr>
            <a:r>
              <a:rPr lang="en-US" sz="2800">
                <a:solidFill>
                  <a:srgbClr val="008A87"/>
                </a:solidFill>
              </a:rPr>
              <a:t>4</a:t>
            </a:r>
          </a:p>
        </p:txBody>
      </p:sp>
      <p:sp>
        <p:nvSpPr>
          <p:cNvPr id="558105" name="Text Box 25"/>
          <p:cNvSpPr txBox="1">
            <a:spLocks noChangeArrowheads="1"/>
          </p:cNvSpPr>
          <p:nvPr/>
        </p:nvSpPr>
        <p:spPr bwMode="auto">
          <a:xfrm>
            <a:off x="7331075" y="2817813"/>
            <a:ext cx="36195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  <a:buClrTx/>
            </a:pPr>
            <a:r>
              <a:rPr lang="en-US" sz="2800">
                <a:solidFill>
                  <a:srgbClr val="008A87"/>
                </a:solidFill>
              </a:rPr>
              <a:t>7</a:t>
            </a:r>
          </a:p>
        </p:txBody>
      </p:sp>
      <p:sp>
        <p:nvSpPr>
          <p:cNvPr id="558106" name="Text Box 26"/>
          <p:cNvSpPr txBox="1">
            <a:spLocks noChangeArrowheads="1"/>
          </p:cNvSpPr>
          <p:nvPr/>
        </p:nvSpPr>
        <p:spPr bwMode="auto">
          <a:xfrm>
            <a:off x="7807325" y="2817813"/>
            <a:ext cx="36195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  <a:buClrTx/>
            </a:pPr>
            <a:r>
              <a:rPr lang="en-US" sz="2800">
                <a:solidFill>
                  <a:srgbClr val="008A87"/>
                </a:solidFill>
              </a:rPr>
              <a:t>9</a:t>
            </a:r>
          </a:p>
        </p:txBody>
      </p:sp>
      <p:sp>
        <p:nvSpPr>
          <p:cNvPr id="558107" name="Text Box 27"/>
          <p:cNvSpPr txBox="1">
            <a:spLocks noChangeArrowheads="1"/>
          </p:cNvSpPr>
          <p:nvPr/>
        </p:nvSpPr>
        <p:spPr bwMode="auto">
          <a:xfrm>
            <a:off x="6569075" y="2620963"/>
            <a:ext cx="36195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  <a:buClrTx/>
            </a:pPr>
            <a:r>
              <a:rPr lang="en-US" sz="2800">
                <a:solidFill>
                  <a:srgbClr val="008A87"/>
                </a:solidFill>
              </a:rPr>
              <a:t>8</a:t>
            </a:r>
          </a:p>
        </p:txBody>
      </p:sp>
      <p:sp>
        <p:nvSpPr>
          <p:cNvPr id="558108" name="Text Box 28"/>
          <p:cNvSpPr txBox="1">
            <a:spLocks noChangeArrowheads="1"/>
          </p:cNvSpPr>
          <p:nvPr/>
        </p:nvSpPr>
        <p:spPr bwMode="auto">
          <a:xfrm>
            <a:off x="6702425" y="1554163"/>
            <a:ext cx="36195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  <a:buClrTx/>
            </a:pPr>
            <a:r>
              <a:rPr lang="en-US" sz="2800">
                <a:solidFill>
                  <a:srgbClr val="008A87"/>
                </a:solidFill>
              </a:rPr>
              <a:t>2</a:t>
            </a:r>
          </a:p>
        </p:txBody>
      </p:sp>
      <p:sp>
        <p:nvSpPr>
          <p:cNvPr id="558109" name="Text Box 29"/>
          <p:cNvSpPr txBox="1">
            <a:spLocks noChangeArrowheads="1"/>
          </p:cNvSpPr>
          <p:nvPr/>
        </p:nvSpPr>
        <p:spPr bwMode="auto">
          <a:xfrm>
            <a:off x="6702425" y="4006850"/>
            <a:ext cx="36195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  <a:buClrTx/>
            </a:pPr>
            <a:r>
              <a:rPr lang="en-US" sz="2800">
                <a:solidFill>
                  <a:srgbClr val="008A87"/>
                </a:solidFill>
              </a:rPr>
              <a:t>2</a:t>
            </a:r>
          </a:p>
        </p:txBody>
      </p:sp>
      <p:sp>
        <p:nvSpPr>
          <p:cNvPr id="558123" name="Text Box 43"/>
          <p:cNvSpPr txBox="1">
            <a:spLocks noChangeArrowheads="1"/>
          </p:cNvSpPr>
          <p:nvPr/>
        </p:nvSpPr>
        <p:spPr bwMode="auto">
          <a:xfrm>
            <a:off x="6289675" y="5745162"/>
            <a:ext cx="1939925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lnSpc>
                <a:spcPct val="100000"/>
              </a:lnSpc>
              <a:buClrTx/>
            </a:pPr>
            <a:r>
              <a:rPr lang="en-US" i="1">
                <a:solidFill>
                  <a:srgbClr val="008A87"/>
                </a:solidFill>
              </a:rPr>
              <a:t>S: </a:t>
            </a:r>
            <a:r>
              <a:rPr lang="en-US">
                <a:solidFill>
                  <a:srgbClr val="008A87"/>
                </a:solidFill>
              </a:rPr>
              <a:t>{ </a:t>
            </a:r>
            <a:r>
              <a:rPr lang="en-US" i="1">
                <a:solidFill>
                  <a:srgbClr val="008A87"/>
                </a:solidFill>
              </a:rPr>
              <a:t>A, C</a:t>
            </a:r>
            <a:r>
              <a:rPr lang="en-US">
                <a:solidFill>
                  <a:srgbClr val="008A87"/>
                </a:solidFill>
              </a:rPr>
              <a:t> }</a:t>
            </a:r>
          </a:p>
        </p:txBody>
      </p:sp>
      <p:sp>
        <p:nvSpPr>
          <p:cNvPr id="558124" name="Text Box 44"/>
          <p:cNvSpPr txBox="1">
            <a:spLocks noChangeArrowheads="1"/>
          </p:cNvSpPr>
          <p:nvPr/>
        </p:nvSpPr>
        <p:spPr bwMode="auto">
          <a:xfrm>
            <a:off x="3429000" y="2792413"/>
            <a:ext cx="387350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lnSpc>
                <a:spcPct val="100000"/>
              </a:lnSpc>
              <a:buClrTx/>
            </a:pPr>
            <a:r>
              <a:rPr lang="en-US">
                <a:solidFill>
                  <a:schemeClr val="accent2"/>
                </a:solidFill>
              </a:rPr>
              <a:t>0</a:t>
            </a:r>
          </a:p>
        </p:txBody>
      </p:sp>
      <p:sp>
        <p:nvSpPr>
          <p:cNvPr id="558125" name="Text Box 45"/>
          <p:cNvSpPr txBox="1">
            <a:spLocks noChangeArrowheads="1"/>
          </p:cNvSpPr>
          <p:nvPr/>
        </p:nvSpPr>
        <p:spPr bwMode="auto">
          <a:xfrm>
            <a:off x="5533965" y="1325563"/>
            <a:ext cx="800219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  <a:buClrTx/>
            </a:pPr>
            <a:r>
              <a:rPr lang="en-US" dirty="0">
                <a:solidFill>
                  <a:schemeClr val="accent2"/>
                </a:solidFill>
              </a:rPr>
              <a:t>10/A</a:t>
            </a:r>
          </a:p>
        </p:txBody>
      </p:sp>
      <p:sp>
        <p:nvSpPr>
          <p:cNvPr id="558126" name="Text Box 46"/>
          <p:cNvSpPr txBox="1">
            <a:spLocks noChangeArrowheads="1"/>
          </p:cNvSpPr>
          <p:nvPr/>
        </p:nvSpPr>
        <p:spPr bwMode="auto">
          <a:xfrm>
            <a:off x="5652185" y="4457700"/>
            <a:ext cx="646331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  <a:buClrTx/>
            </a:pPr>
            <a:r>
              <a:rPr lang="en-US" dirty="0">
                <a:solidFill>
                  <a:schemeClr val="accent2"/>
                </a:solidFill>
              </a:rPr>
              <a:t>3/A</a:t>
            </a:r>
          </a:p>
        </p:txBody>
      </p:sp>
      <p:sp>
        <p:nvSpPr>
          <p:cNvPr id="558127" name="Text Box 47"/>
          <p:cNvSpPr txBox="1">
            <a:spLocks noChangeArrowheads="1"/>
          </p:cNvSpPr>
          <p:nvPr/>
        </p:nvSpPr>
        <p:spPr bwMode="auto">
          <a:xfrm>
            <a:off x="7489825" y="4449763"/>
            <a:ext cx="474663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  <a:buClrTx/>
            </a:pPr>
            <a:r>
              <a:rPr lang="en-US">
                <a:solidFill>
                  <a:schemeClr val="accent2"/>
                </a:solidFill>
                <a:latin typeface="Symbol" pitchFamily="18" charset="2"/>
              </a:rPr>
              <a:t>¥</a:t>
            </a:r>
            <a:endParaRPr lang="en-US">
              <a:solidFill>
                <a:schemeClr val="accent2"/>
              </a:solidFill>
            </a:endParaRPr>
          </a:p>
        </p:txBody>
      </p:sp>
      <p:sp>
        <p:nvSpPr>
          <p:cNvPr id="558128" name="Text Box 48"/>
          <p:cNvSpPr txBox="1">
            <a:spLocks noChangeArrowheads="1"/>
          </p:cNvSpPr>
          <p:nvPr/>
        </p:nvSpPr>
        <p:spPr bwMode="auto">
          <a:xfrm>
            <a:off x="7489825" y="1190625"/>
            <a:ext cx="474663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  <a:buClrTx/>
            </a:pPr>
            <a:r>
              <a:rPr lang="en-US">
                <a:solidFill>
                  <a:schemeClr val="accent2"/>
                </a:solidFill>
                <a:latin typeface="Symbol" pitchFamily="18" charset="2"/>
              </a:rPr>
              <a:t>¥</a:t>
            </a:r>
            <a:endParaRPr lang="en-US">
              <a:solidFill>
                <a:schemeClr val="accent2"/>
              </a:solidFill>
            </a:endParaRPr>
          </a:p>
        </p:txBody>
      </p:sp>
      <p:sp>
        <p:nvSpPr>
          <p:cNvPr id="558134" name="Text Box 54"/>
          <p:cNvSpPr txBox="1">
            <a:spLocks noChangeArrowheads="1"/>
          </p:cNvSpPr>
          <p:nvPr/>
        </p:nvSpPr>
        <p:spPr bwMode="auto">
          <a:xfrm>
            <a:off x="381000" y="1447800"/>
            <a:ext cx="4876800" cy="530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buClrTx/>
            </a:pPr>
            <a:r>
              <a:rPr lang="en-US" b="1" i="1">
                <a:solidFill>
                  <a:srgbClr val="008A87"/>
                </a:solidFill>
              </a:rPr>
              <a:t>“C”</a:t>
            </a:r>
            <a:r>
              <a:rPr lang="en-US" b="1">
                <a:solidFill>
                  <a:schemeClr val="accent2"/>
                </a:solidFill>
              </a:rPr>
              <a:t> </a:t>
            </a:r>
            <a:r>
              <a:rPr lang="en-US" b="1">
                <a:solidFill>
                  <a:srgbClr val="008A87"/>
                </a:solidFill>
                <a:sym typeface="Symbol" pitchFamily="18" charset="2"/>
              </a:rPr>
              <a:t></a:t>
            </a:r>
            <a:r>
              <a:rPr lang="en-US" b="1">
                <a:solidFill>
                  <a:schemeClr val="accent2"/>
                </a:solidFill>
                <a:sym typeface="Symbol" pitchFamily="18" charset="2"/>
              </a:rPr>
              <a:t> </a:t>
            </a:r>
            <a:r>
              <a:rPr lang="en-US" b="1">
                <a:solidFill>
                  <a:schemeClr val="accent2"/>
                </a:solidFill>
              </a:rPr>
              <a:t>E</a:t>
            </a:r>
            <a:r>
              <a:rPr lang="en-US" sz="2400" b="1">
                <a:solidFill>
                  <a:schemeClr val="accent2"/>
                </a:solidFill>
              </a:rPr>
              <a:t>XTRACT</a:t>
            </a:r>
            <a:r>
              <a:rPr lang="en-US" b="1">
                <a:solidFill>
                  <a:schemeClr val="accent2"/>
                </a:solidFill>
              </a:rPr>
              <a:t>-M</a:t>
            </a:r>
            <a:r>
              <a:rPr lang="en-US" sz="2400" b="1">
                <a:solidFill>
                  <a:schemeClr val="accent2"/>
                </a:solidFill>
              </a:rPr>
              <a:t>IN</a:t>
            </a:r>
            <a:r>
              <a:rPr lang="en-US" b="1">
                <a:solidFill>
                  <a:srgbClr val="008A87"/>
                </a:solidFill>
              </a:rPr>
              <a:t>(</a:t>
            </a:r>
            <a:r>
              <a:rPr lang="en-US" b="1" i="1">
                <a:solidFill>
                  <a:srgbClr val="008A87"/>
                </a:solidFill>
              </a:rPr>
              <a:t>Q</a:t>
            </a:r>
            <a:r>
              <a:rPr lang="en-US" b="1">
                <a:solidFill>
                  <a:srgbClr val="008A87"/>
                </a:solidFill>
              </a:rPr>
              <a:t>)</a:t>
            </a:r>
            <a:r>
              <a:rPr lang="en-US" b="1">
                <a:solidFill>
                  <a:schemeClr val="accent2"/>
                </a:solidFill>
              </a:rPr>
              <a:t>:</a:t>
            </a:r>
          </a:p>
        </p:txBody>
      </p:sp>
      <p:sp>
        <p:nvSpPr>
          <p:cNvPr id="71" name="Text Box 31"/>
          <p:cNvSpPr txBox="1">
            <a:spLocks noChangeArrowheads="1"/>
          </p:cNvSpPr>
          <p:nvPr/>
        </p:nvSpPr>
        <p:spPr bwMode="auto">
          <a:xfrm>
            <a:off x="1231900" y="3886200"/>
            <a:ext cx="431800" cy="579438"/>
          </a:xfrm>
          <a:prstGeom prst="rect">
            <a:avLst/>
          </a:prstGeom>
          <a:solidFill>
            <a:srgbClr val="FFCCCC">
              <a:alpha val="90000"/>
            </a:srgbClr>
          </a:solidFill>
          <a:ln>
            <a:noFill/>
          </a:ln>
          <a:effectLst/>
          <a:extLst/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  <a:buClrTx/>
            </a:pPr>
            <a:r>
              <a:rPr lang="en-US" i="1" dirty="0">
                <a:solidFill>
                  <a:schemeClr val="accent1"/>
                </a:solidFill>
              </a:rPr>
              <a:t>A</a:t>
            </a:r>
          </a:p>
        </p:txBody>
      </p:sp>
      <p:sp>
        <p:nvSpPr>
          <p:cNvPr id="72" name="Text Box 32"/>
          <p:cNvSpPr txBox="1">
            <a:spLocks noChangeArrowheads="1"/>
          </p:cNvSpPr>
          <p:nvPr/>
        </p:nvSpPr>
        <p:spPr bwMode="auto">
          <a:xfrm>
            <a:off x="1847850" y="3886200"/>
            <a:ext cx="4318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  <a:buClrTx/>
            </a:pPr>
            <a:r>
              <a:rPr lang="en-US" i="1">
                <a:solidFill>
                  <a:srgbClr val="008A87"/>
                </a:solidFill>
              </a:rPr>
              <a:t>B</a:t>
            </a:r>
          </a:p>
        </p:txBody>
      </p:sp>
      <p:sp>
        <p:nvSpPr>
          <p:cNvPr id="73" name="Text Box 33"/>
          <p:cNvSpPr txBox="1">
            <a:spLocks noChangeArrowheads="1"/>
          </p:cNvSpPr>
          <p:nvPr/>
        </p:nvSpPr>
        <p:spPr bwMode="auto">
          <a:xfrm>
            <a:off x="2439988" y="3886200"/>
            <a:ext cx="455612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  <a:buClrTx/>
            </a:pPr>
            <a:r>
              <a:rPr lang="en-US" i="1">
                <a:solidFill>
                  <a:srgbClr val="008A87"/>
                </a:solidFill>
              </a:rPr>
              <a:t>C</a:t>
            </a:r>
          </a:p>
        </p:txBody>
      </p:sp>
      <p:sp>
        <p:nvSpPr>
          <p:cNvPr id="74" name="Text Box 34"/>
          <p:cNvSpPr txBox="1">
            <a:spLocks noChangeArrowheads="1"/>
          </p:cNvSpPr>
          <p:nvPr/>
        </p:nvSpPr>
        <p:spPr bwMode="auto">
          <a:xfrm>
            <a:off x="3038475" y="3886200"/>
            <a:ext cx="477838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  <a:buClrTx/>
            </a:pPr>
            <a:r>
              <a:rPr lang="en-US" i="1">
                <a:solidFill>
                  <a:srgbClr val="008A87"/>
                </a:solidFill>
              </a:rPr>
              <a:t>D</a:t>
            </a:r>
          </a:p>
        </p:txBody>
      </p:sp>
      <p:sp>
        <p:nvSpPr>
          <p:cNvPr id="75" name="Text Box 35"/>
          <p:cNvSpPr txBox="1">
            <a:spLocks noChangeArrowheads="1"/>
          </p:cNvSpPr>
          <p:nvPr/>
        </p:nvSpPr>
        <p:spPr bwMode="auto">
          <a:xfrm>
            <a:off x="3676650" y="3886200"/>
            <a:ext cx="4318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  <a:buClrTx/>
            </a:pPr>
            <a:r>
              <a:rPr lang="en-US" i="1">
                <a:solidFill>
                  <a:srgbClr val="008A87"/>
                </a:solidFill>
              </a:rPr>
              <a:t>E</a:t>
            </a:r>
          </a:p>
        </p:txBody>
      </p:sp>
      <p:sp>
        <p:nvSpPr>
          <p:cNvPr id="76" name="Text Box 36"/>
          <p:cNvSpPr txBox="1">
            <a:spLocks noChangeArrowheads="1"/>
          </p:cNvSpPr>
          <p:nvPr/>
        </p:nvSpPr>
        <p:spPr bwMode="auto">
          <a:xfrm>
            <a:off x="533400" y="3886200"/>
            <a:ext cx="612775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  <a:buClrTx/>
            </a:pPr>
            <a:r>
              <a:rPr lang="en-US" i="1">
                <a:solidFill>
                  <a:srgbClr val="008A87"/>
                </a:solidFill>
              </a:rPr>
              <a:t>Q:</a:t>
            </a:r>
          </a:p>
        </p:txBody>
      </p:sp>
      <p:sp>
        <p:nvSpPr>
          <p:cNvPr id="77" name="Text Box 37"/>
          <p:cNvSpPr txBox="1">
            <a:spLocks noChangeArrowheads="1"/>
          </p:cNvSpPr>
          <p:nvPr/>
        </p:nvSpPr>
        <p:spPr bwMode="auto">
          <a:xfrm>
            <a:off x="1279525" y="4495800"/>
            <a:ext cx="336550" cy="457200"/>
          </a:xfrm>
          <a:prstGeom prst="rect">
            <a:avLst/>
          </a:prstGeom>
          <a:solidFill>
            <a:srgbClr val="FFCC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  <a:buClrTx/>
            </a:pPr>
            <a:r>
              <a:rPr lang="en-US" sz="2400" dirty="0">
                <a:solidFill>
                  <a:srgbClr val="008A87"/>
                </a:solidFill>
              </a:rPr>
              <a:t>0</a:t>
            </a:r>
          </a:p>
        </p:txBody>
      </p:sp>
      <p:sp>
        <p:nvSpPr>
          <p:cNvPr id="78" name="Text Box 38"/>
          <p:cNvSpPr txBox="1">
            <a:spLocks noChangeArrowheads="1"/>
          </p:cNvSpPr>
          <p:nvPr/>
        </p:nvSpPr>
        <p:spPr bwMode="auto">
          <a:xfrm>
            <a:off x="1818322" y="4489450"/>
            <a:ext cx="492444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  <a:buClrTx/>
            </a:pPr>
            <a:r>
              <a:rPr lang="en-US" sz="2400" dirty="0">
                <a:solidFill>
                  <a:srgbClr val="008A87"/>
                </a:solidFill>
                <a:latin typeface="Symbol" pitchFamily="18" charset="2"/>
              </a:rPr>
              <a:t>10</a:t>
            </a:r>
            <a:endParaRPr lang="en-US" sz="2400" dirty="0">
              <a:solidFill>
                <a:srgbClr val="008A87"/>
              </a:solidFill>
            </a:endParaRPr>
          </a:p>
        </p:txBody>
      </p:sp>
      <p:sp>
        <p:nvSpPr>
          <p:cNvPr id="79" name="Text Box 39"/>
          <p:cNvSpPr txBox="1">
            <a:spLocks noChangeArrowheads="1"/>
          </p:cNvSpPr>
          <p:nvPr/>
        </p:nvSpPr>
        <p:spPr bwMode="auto">
          <a:xfrm>
            <a:off x="2500104" y="4489450"/>
            <a:ext cx="338554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  <a:buClrTx/>
            </a:pPr>
            <a:r>
              <a:rPr lang="en-US" sz="2400" dirty="0">
                <a:solidFill>
                  <a:srgbClr val="008A87"/>
                </a:solidFill>
                <a:latin typeface="Symbol" pitchFamily="18" charset="2"/>
              </a:rPr>
              <a:t>3</a:t>
            </a:r>
            <a:endParaRPr lang="en-US" sz="2400" dirty="0">
              <a:solidFill>
                <a:srgbClr val="008A87"/>
              </a:solidFill>
            </a:endParaRPr>
          </a:p>
        </p:txBody>
      </p:sp>
      <p:sp>
        <p:nvSpPr>
          <p:cNvPr id="80" name="Text Box 40"/>
          <p:cNvSpPr txBox="1">
            <a:spLocks noChangeArrowheads="1"/>
          </p:cNvSpPr>
          <p:nvPr/>
        </p:nvSpPr>
        <p:spPr bwMode="auto">
          <a:xfrm>
            <a:off x="3076575" y="4489450"/>
            <a:ext cx="40163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  <a:buClrTx/>
            </a:pPr>
            <a:r>
              <a:rPr lang="en-US" sz="2400">
                <a:solidFill>
                  <a:srgbClr val="008A87"/>
                </a:solidFill>
                <a:latin typeface="Symbol" pitchFamily="18" charset="2"/>
              </a:rPr>
              <a:t>¥</a:t>
            </a:r>
            <a:endParaRPr lang="en-US" sz="2400">
              <a:solidFill>
                <a:srgbClr val="008A87"/>
              </a:solidFill>
            </a:endParaRPr>
          </a:p>
        </p:txBody>
      </p:sp>
      <p:sp>
        <p:nvSpPr>
          <p:cNvPr id="81" name="Text Box 41"/>
          <p:cNvSpPr txBox="1">
            <a:spLocks noChangeArrowheads="1"/>
          </p:cNvSpPr>
          <p:nvPr/>
        </p:nvSpPr>
        <p:spPr bwMode="auto">
          <a:xfrm>
            <a:off x="3692525" y="4489450"/>
            <a:ext cx="40163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  <a:buClrTx/>
            </a:pPr>
            <a:r>
              <a:rPr lang="en-US" sz="2400">
                <a:solidFill>
                  <a:srgbClr val="008A87"/>
                </a:solidFill>
                <a:latin typeface="Symbol" pitchFamily="18" charset="2"/>
              </a:rPr>
              <a:t>¥</a:t>
            </a:r>
            <a:endParaRPr lang="en-US" sz="2400">
              <a:solidFill>
                <a:srgbClr val="008A87"/>
              </a:solidFill>
            </a:endParaRPr>
          </a:p>
        </p:txBody>
      </p:sp>
      <p:sp>
        <p:nvSpPr>
          <p:cNvPr id="82" name="Line 42"/>
          <p:cNvSpPr>
            <a:spLocks noChangeShapeType="1"/>
          </p:cNvSpPr>
          <p:nvPr/>
        </p:nvSpPr>
        <p:spPr bwMode="auto">
          <a:xfrm>
            <a:off x="1209675" y="4495800"/>
            <a:ext cx="2895600" cy="0"/>
          </a:xfrm>
          <a:prstGeom prst="line">
            <a:avLst/>
          </a:prstGeom>
          <a:noFill/>
          <a:ln w="38100" cmpd="dbl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83" name="Text Box 37"/>
          <p:cNvSpPr txBox="1">
            <a:spLocks noChangeArrowheads="1"/>
          </p:cNvSpPr>
          <p:nvPr/>
        </p:nvSpPr>
        <p:spPr bwMode="auto">
          <a:xfrm>
            <a:off x="723900" y="4495800"/>
            <a:ext cx="33655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  <a:buClrTx/>
            </a:pPr>
            <a:r>
              <a:rPr lang="en-US" sz="2400" dirty="0">
                <a:solidFill>
                  <a:srgbClr val="008A87"/>
                </a:solidFill>
              </a:rPr>
              <a:t>d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4" name="Text Box 37"/>
              <p:cNvSpPr txBox="1">
                <a:spLocks noChangeArrowheads="1"/>
              </p:cNvSpPr>
              <p:nvPr/>
            </p:nvSpPr>
            <p:spPr bwMode="auto">
              <a:xfrm>
                <a:off x="685800" y="5109865"/>
                <a:ext cx="449290" cy="461665"/>
              </a:xfrm>
              <a:prstGeom prst="rect">
                <a:avLst/>
              </a:prstGeom>
              <a:noFill/>
              <a:ln>
                <a:noFill/>
              </a:ln>
              <a:effectLst/>
              <a:extLst/>
            </p:spPr>
            <p:txBody>
              <a:bodyPr wrap="none">
                <a:spAutoFit/>
              </a:bodyPr>
              <a:lstStyle/>
              <a:p>
                <a:pPr algn="ctr">
                  <a:lnSpc>
                    <a:spcPct val="100000"/>
                  </a:lnSpc>
                  <a:buClrTx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dirty="0" smtClean="0">
                          <a:solidFill>
                            <a:srgbClr val="008A87"/>
                          </a:solidFill>
                          <a:latin typeface="Cambria Math"/>
                          <a:ea typeface="Cambria Math"/>
                        </a:rPr>
                        <m:t>𝜋</m:t>
                      </m:r>
                    </m:oMath>
                  </m:oMathPara>
                </a14:m>
                <a:endParaRPr lang="en-US" sz="2400" dirty="0">
                  <a:solidFill>
                    <a:srgbClr val="008A87"/>
                  </a:solidFill>
                </a:endParaRPr>
              </a:p>
            </p:txBody>
          </p:sp>
        </mc:Choice>
        <mc:Fallback xmlns="">
          <p:sp>
            <p:nvSpPr>
              <p:cNvPr id="84" name="Text 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85800" y="5109865"/>
                <a:ext cx="449290" cy="461665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  <a:ln>
                <a:noFill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5" name="Text Box 37"/>
              <p:cNvSpPr txBox="1">
                <a:spLocks noChangeArrowheads="1"/>
              </p:cNvSpPr>
              <p:nvPr/>
            </p:nvSpPr>
            <p:spPr bwMode="auto">
              <a:xfrm>
                <a:off x="1068543" y="5105400"/>
                <a:ext cx="774443" cy="461665"/>
              </a:xfrm>
              <a:prstGeom prst="rect">
                <a:avLst/>
              </a:prstGeom>
              <a:noFill/>
              <a:ln>
                <a:noFill/>
              </a:ln>
              <a:effectLst/>
              <a:extLst/>
            </p:spPr>
            <p:txBody>
              <a:bodyPr wrap="none">
                <a:spAutoFit/>
              </a:bodyPr>
              <a:lstStyle/>
              <a:p>
                <a:pPr algn="ctr">
                  <a:lnSpc>
                    <a:spcPct val="100000"/>
                  </a:lnSpc>
                  <a:buClrTx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008A87"/>
                          </a:solidFill>
                          <a:latin typeface="Cambria Math"/>
                        </a:rPr>
                        <m:t>𝑁𝐼𝐿</m:t>
                      </m:r>
                    </m:oMath>
                  </m:oMathPara>
                </a14:m>
                <a:endParaRPr lang="en-US" sz="2400" dirty="0">
                  <a:solidFill>
                    <a:srgbClr val="008A87"/>
                  </a:solidFill>
                </a:endParaRPr>
              </a:p>
            </p:txBody>
          </p:sp>
        </mc:Choice>
        <mc:Fallback xmlns="">
          <p:sp>
            <p:nvSpPr>
              <p:cNvPr id="85" name="Text 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068543" y="5105400"/>
                <a:ext cx="774443" cy="461665"/>
              </a:xfrm>
              <a:prstGeom prst="rect">
                <a:avLst/>
              </a:prstGeom>
              <a:blipFill rotWithShape="1">
                <a:blip r:embed="rId4"/>
                <a:stretch>
                  <a:fillRect l="-787"/>
                </a:stretch>
              </a:blipFill>
              <a:ln>
                <a:noFill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6" name="Text Box 37"/>
              <p:cNvSpPr txBox="1">
                <a:spLocks noChangeArrowheads="1"/>
              </p:cNvSpPr>
              <p:nvPr/>
            </p:nvSpPr>
            <p:spPr bwMode="auto">
              <a:xfrm>
                <a:off x="2446945" y="5105400"/>
                <a:ext cx="471860" cy="461665"/>
              </a:xfrm>
              <a:prstGeom prst="rect">
                <a:avLst/>
              </a:prstGeom>
              <a:noFill/>
              <a:ln>
                <a:noFill/>
              </a:ln>
              <a:effectLst/>
              <a:extLst/>
            </p:spPr>
            <p:txBody>
              <a:bodyPr wrap="none">
                <a:spAutoFit/>
              </a:bodyPr>
              <a:lstStyle/>
              <a:p>
                <a:pPr algn="ctr">
                  <a:lnSpc>
                    <a:spcPct val="100000"/>
                  </a:lnSpc>
                  <a:buClrTx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dirty="0" smtClean="0">
                          <a:solidFill>
                            <a:srgbClr val="008A87"/>
                          </a:solidFill>
                          <a:latin typeface="Cambria Math"/>
                          <a:ea typeface="Cambria Math"/>
                        </a:rPr>
                        <m:t>𝐴</m:t>
                      </m:r>
                    </m:oMath>
                  </m:oMathPara>
                </a14:m>
                <a:endParaRPr lang="en-US" sz="2400" dirty="0">
                  <a:solidFill>
                    <a:srgbClr val="008A87"/>
                  </a:solidFill>
                </a:endParaRPr>
              </a:p>
            </p:txBody>
          </p:sp>
        </mc:Choice>
        <mc:Fallback xmlns="">
          <p:sp>
            <p:nvSpPr>
              <p:cNvPr id="86" name="Text 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446945" y="5105400"/>
                <a:ext cx="471860" cy="461665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  <a:ln>
                <a:noFill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7" name="Text Box 37"/>
              <p:cNvSpPr txBox="1">
                <a:spLocks noChangeArrowheads="1"/>
              </p:cNvSpPr>
              <p:nvPr/>
            </p:nvSpPr>
            <p:spPr bwMode="auto">
              <a:xfrm>
                <a:off x="2905254" y="5105400"/>
                <a:ext cx="774443" cy="461665"/>
              </a:xfrm>
              <a:prstGeom prst="rect">
                <a:avLst/>
              </a:prstGeom>
              <a:noFill/>
              <a:ln>
                <a:noFill/>
              </a:ln>
              <a:effectLst/>
              <a:extLst/>
            </p:spPr>
            <p:txBody>
              <a:bodyPr wrap="none">
                <a:spAutoFit/>
              </a:bodyPr>
              <a:lstStyle/>
              <a:p>
                <a:pPr algn="ctr">
                  <a:lnSpc>
                    <a:spcPct val="100000"/>
                  </a:lnSpc>
                  <a:buClrTx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dirty="0" smtClean="0">
                          <a:solidFill>
                            <a:srgbClr val="008A87"/>
                          </a:solidFill>
                          <a:latin typeface="Cambria Math"/>
                          <a:ea typeface="Cambria Math"/>
                        </a:rPr>
                        <m:t>𝑁𝐼𝐿</m:t>
                      </m:r>
                    </m:oMath>
                  </m:oMathPara>
                </a14:m>
                <a:endParaRPr lang="en-US" sz="2400" dirty="0">
                  <a:solidFill>
                    <a:srgbClr val="008A87"/>
                  </a:solidFill>
                </a:endParaRPr>
              </a:p>
            </p:txBody>
          </p:sp>
        </mc:Choice>
        <mc:Fallback xmlns="">
          <p:sp>
            <p:nvSpPr>
              <p:cNvPr id="87" name="Text 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905254" y="5105400"/>
                <a:ext cx="774443" cy="461665"/>
              </a:xfrm>
              <a:prstGeom prst="rect">
                <a:avLst/>
              </a:prstGeom>
              <a:blipFill rotWithShape="1">
                <a:blip r:embed="rId6"/>
                <a:stretch>
                  <a:fillRect l="-1575"/>
                </a:stretch>
              </a:blipFill>
              <a:ln>
                <a:noFill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8" name="Text Box 37"/>
              <p:cNvSpPr txBox="1">
                <a:spLocks noChangeArrowheads="1"/>
              </p:cNvSpPr>
              <p:nvPr/>
            </p:nvSpPr>
            <p:spPr bwMode="auto">
              <a:xfrm>
                <a:off x="3591054" y="5105400"/>
                <a:ext cx="774443" cy="461665"/>
              </a:xfrm>
              <a:prstGeom prst="rect">
                <a:avLst/>
              </a:prstGeom>
              <a:noFill/>
              <a:ln>
                <a:noFill/>
              </a:ln>
              <a:effectLst/>
              <a:extLst/>
            </p:spPr>
            <p:txBody>
              <a:bodyPr wrap="none">
                <a:spAutoFit/>
              </a:bodyPr>
              <a:lstStyle/>
              <a:p>
                <a:pPr algn="ctr">
                  <a:lnSpc>
                    <a:spcPct val="100000"/>
                  </a:lnSpc>
                  <a:buClrTx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dirty="0" smtClean="0">
                          <a:solidFill>
                            <a:srgbClr val="008A87"/>
                          </a:solidFill>
                          <a:latin typeface="Cambria Math"/>
                          <a:ea typeface="Cambria Math"/>
                        </a:rPr>
                        <m:t>𝑁𝐼𝐿</m:t>
                      </m:r>
                    </m:oMath>
                  </m:oMathPara>
                </a14:m>
                <a:endParaRPr lang="en-US" sz="2400" dirty="0">
                  <a:solidFill>
                    <a:srgbClr val="008A87"/>
                  </a:solidFill>
                </a:endParaRPr>
              </a:p>
            </p:txBody>
          </p:sp>
        </mc:Choice>
        <mc:Fallback xmlns="">
          <p:sp>
            <p:nvSpPr>
              <p:cNvPr id="88" name="Text 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591054" y="5105400"/>
                <a:ext cx="774443" cy="461665"/>
              </a:xfrm>
              <a:prstGeom prst="rect">
                <a:avLst/>
              </a:prstGeom>
              <a:blipFill rotWithShape="1">
                <a:blip r:embed="rId7"/>
                <a:stretch>
                  <a:fillRect l="-1575"/>
                </a:stretch>
              </a:blipFill>
              <a:ln>
                <a:noFill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9" name="Text Box 37"/>
              <p:cNvSpPr txBox="1">
                <a:spLocks noChangeArrowheads="1"/>
              </p:cNvSpPr>
              <p:nvPr/>
            </p:nvSpPr>
            <p:spPr bwMode="auto">
              <a:xfrm>
                <a:off x="1835269" y="5105400"/>
                <a:ext cx="460190" cy="461665"/>
              </a:xfrm>
              <a:prstGeom prst="rect">
                <a:avLst/>
              </a:prstGeom>
              <a:noFill/>
              <a:ln>
                <a:noFill/>
              </a:ln>
              <a:effectLst/>
              <a:extLst/>
            </p:spPr>
            <p:txBody>
              <a:bodyPr wrap="none">
                <a:spAutoFit/>
              </a:bodyPr>
              <a:lstStyle/>
              <a:p>
                <a:pPr algn="ctr">
                  <a:lnSpc>
                    <a:spcPct val="100000"/>
                  </a:lnSpc>
                  <a:buClrTx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008A87"/>
                          </a:solidFill>
                          <a:latin typeface="Cambria Math"/>
                        </a:rPr>
                        <m:t>𝐴</m:t>
                      </m:r>
                    </m:oMath>
                  </m:oMathPara>
                </a14:m>
                <a:endParaRPr lang="en-US" sz="2400" dirty="0">
                  <a:solidFill>
                    <a:srgbClr val="008A87"/>
                  </a:solidFill>
                </a:endParaRPr>
              </a:p>
            </p:txBody>
          </p:sp>
        </mc:Choice>
        <mc:Fallback xmlns="">
          <p:sp>
            <p:nvSpPr>
              <p:cNvPr id="89" name="Text 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835269" y="5105400"/>
                <a:ext cx="460190" cy="461665"/>
              </a:xfrm>
              <a:prstGeom prst="rect">
                <a:avLst/>
              </a:prstGeom>
              <a:blipFill rotWithShape="1">
                <a:blip r:embed="rId8"/>
                <a:stretch>
                  <a:fillRect l="-2632"/>
                </a:stretch>
              </a:blipFill>
              <a:ln>
                <a:noFill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0" name="Text Box 31"/>
          <p:cNvSpPr txBox="1">
            <a:spLocks noChangeArrowheads="1"/>
          </p:cNvSpPr>
          <p:nvPr/>
        </p:nvSpPr>
        <p:spPr bwMode="auto">
          <a:xfrm>
            <a:off x="2432066" y="3860800"/>
            <a:ext cx="389850" cy="461665"/>
          </a:xfrm>
          <a:prstGeom prst="rect">
            <a:avLst/>
          </a:prstGeom>
          <a:solidFill>
            <a:srgbClr val="FFCCCC">
              <a:alpha val="90000"/>
            </a:srgbClr>
          </a:solidFill>
          <a:ln>
            <a:noFill/>
          </a:ln>
          <a:effectLst/>
          <a:extLst/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  <a:buClrTx/>
            </a:pPr>
            <a:r>
              <a:rPr lang="en-US" i="1" dirty="0">
                <a:solidFill>
                  <a:schemeClr val="accent1"/>
                </a:solidFill>
              </a:rPr>
              <a:t>C</a:t>
            </a:r>
          </a:p>
        </p:txBody>
      </p:sp>
    </p:spTree>
    <p:extLst>
      <p:ext uri="{BB962C8B-B14F-4D97-AF65-F5344CB8AC3E}">
        <p14:creationId xmlns:p14="http://schemas.microsoft.com/office/powerpoint/2010/main" val="114460953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910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1143000"/>
          </a:xfrm>
        </p:spPr>
        <p:txBody>
          <a:bodyPr/>
          <a:lstStyle/>
          <a:p>
            <a:r>
              <a:rPr lang="en-US" dirty="0"/>
              <a:t>Example of </a:t>
            </a:r>
            <a:r>
              <a:rPr lang="en-US" dirty="0" err="1"/>
              <a:t>Dijkstra’s</a:t>
            </a:r>
            <a:r>
              <a:rPr lang="en-US" dirty="0"/>
              <a:t> algorithm</a:t>
            </a:r>
          </a:p>
        </p:txBody>
      </p:sp>
      <p:sp>
        <p:nvSpPr>
          <p:cNvPr id="559107" name="Oval 3"/>
          <p:cNvSpPr>
            <a:spLocks noChangeArrowheads="1"/>
          </p:cNvSpPr>
          <p:nvPr/>
        </p:nvSpPr>
        <p:spPr bwMode="auto">
          <a:xfrm>
            <a:off x="3883025" y="2728913"/>
            <a:ext cx="679450" cy="679450"/>
          </a:xfrm>
          <a:prstGeom prst="ellipse">
            <a:avLst/>
          </a:prstGeom>
          <a:solidFill>
            <a:srgbClr val="FFCCCC"/>
          </a:solidFill>
          <a:ln w="9525">
            <a:solidFill>
              <a:schemeClr val="tx1"/>
            </a:solidFill>
            <a:round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 anchor="ctr"/>
          <a:lstStyle/>
          <a:p>
            <a:pPr algn="ctr">
              <a:lnSpc>
                <a:spcPct val="100000"/>
              </a:lnSpc>
              <a:buClrTx/>
            </a:pPr>
            <a:r>
              <a:rPr lang="en-US" i="1">
                <a:solidFill>
                  <a:srgbClr val="008A87"/>
                </a:solidFill>
              </a:rPr>
              <a:t>A</a:t>
            </a:r>
          </a:p>
        </p:txBody>
      </p:sp>
      <p:sp>
        <p:nvSpPr>
          <p:cNvPr id="559108" name="Oval 4"/>
          <p:cNvSpPr>
            <a:spLocks noChangeArrowheads="1"/>
          </p:cNvSpPr>
          <p:nvPr/>
        </p:nvSpPr>
        <p:spPr bwMode="auto">
          <a:xfrm>
            <a:off x="5635625" y="1719263"/>
            <a:ext cx="679450" cy="679450"/>
          </a:xfrm>
          <a:prstGeom prst="ellipse">
            <a:avLst/>
          </a:prstGeom>
          <a:solidFill>
            <a:srgbClr val="FFFF66"/>
          </a:solidFill>
          <a:ln w="9525">
            <a:solidFill>
              <a:schemeClr val="tx1"/>
            </a:solidFill>
            <a:round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 anchor="ctr"/>
          <a:lstStyle/>
          <a:p>
            <a:pPr algn="ctr">
              <a:lnSpc>
                <a:spcPct val="100000"/>
              </a:lnSpc>
              <a:buClrTx/>
            </a:pPr>
            <a:r>
              <a:rPr lang="en-US" i="1">
                <a:solidFill>
                  <a:srgbClr val="008A87"/>
                </a:solidFill>
              </a:rPr>
              <a:t>B</a:t>
            </a:r>
          </a:p>
        </p:txBody>
      </p:sp>
      <p:sp>
        <p:nvSpPr>
          <p:cNvPr id="559109" name="Oval 5"/>
          <p:cNvSpPr>
            <a:spLocks noChangeArrowheads="1"/>
          </p:cNvSpPr>
          <p:nvPr/>
        </p:nvSpPr>
        <p:spPr bwMode="auto">
          <a:xfrm>
            <a:off x="7388225" y="1719263"/>
            <a:ext cx="679450" cy="679450"/>
          </a:xfrm>
          <a:prstGeom prst="ellipse">
            <a:avLst/>
          </a:prstGeom>
          <a:solidFill>
            <a:srgbClr val="FFFF66"/>
          </a:solidFill>
          <a:ln w="9525">
            <a:solidFill>
              <a:schemeClr val="tx1"/>
            </a:solidFill>
            <a:round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 anchor="ctr"/>
          <a:lstStyle/>
          <a:p>
            <a:pPr algn="ctr">
              <a:lnSpc>
                <a:spcPct val="100000"/>
              </a:lnSpc>
              <a:buClrTx/>
            </a:pPr>
            <a:r>
              <a:rPr lang="en-US" i="1">
                <a:solidFill>
                  <a:srgbClr val="008A87"/>
                </a:solidFill>
              </a:rPr>
              <a:t>D</a:t>
            </a:r>
          </a:p>
        </p:txBody>
      </p:sp>
      <p:sp>
        <p:nvSpPr>
          <p:cNvPr id="559110" name="Oval 6"/>
          <p:cNvSpPr>
            <a:spLocks noChangeArrowheads="1"/>
          </p:cNvSpPr>
          <p:nvPr/>
        </p:nvSpPr>
        <p:spPr bwMode="auto">
          <a:xfrm>
            <a:off x="5635625" y="3738563"/>
            <a:ext cx="679450" cy="679450"/>
          </a:xfrm>
          <a:prstGeom prst="ellipse">
            <a:avLst/>
          </a:prstGeom>
          <a:solidFill>
            <a:srgbClr val="FFCCCC"/>
          </a:solidFill>
          <a:ln w="9525">
            <a:solidFill>
              <a:schemeClr val="tx1"/>
            </a:solidFill>
            <a:round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 anchor="ctr"/>
          <a:lstStyle/>
          <a:p>
            <a:pPr algn="ctr">
              <a:lnSpc>
                <a:spcPct val="100000"/>
              </a:lnSpc>
              <a:buClrTx/>
            </a:pPr>
            <a:r>
              <a:rPr lang="en-US" i="1">
                <a:solidFill>
                  <a:srgbClr val="008A87"/>
                </a:solidFill>
              </a:rPr>
              <a:t>C</a:t>
            </a:r>
          </a:p>
        </p:txBody>
      </p:sp>
      <p:sp>
        <p:nvSpPr>
          <p:cNvPr id="559111" name="Oval 7"/>
          <p:cNvSpPr>
            <a:spLocks noChangeArrowheads="1"/>
          </p:cNvSpPr>
          <p:nvPr/>
        </p:nvSpPr>
        <p:spPr bwMode="auto">
          <a:xfrm>
            <a:off x="7388225" y="3738563"/>
            <a:ext cx="679450" cy="679450"/>
          </a:xfrm>
          <a:prstGeom prst="ellipse">
            <a:avLst/>
          </a:prstGeom>
          <a:solidFill>
            <a:srgbClr val="FFFF66"/>
          </a:solidFill>
          <a:ln w="9525">
            <a:solidFill>
              <a:schemeClr val="tx1"/>
            </a:solidFill>
            <a:round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 anchor="ctr"/>
          <a:lstStyle/>
          <a:p>
            <a:pPr algn="ctr">
              <a:lnSpc>
                <a:spcPct val="100000"/>
              </a:lnSpc>
              <a:buClrTx/>
            </a:pPr>
            <a:r>
              <a:rPr lang="en-US" i="1">
                <a:solidFill>
                  <a:srgbClr val="008A87"/>
                </a:solidFill>
              </a:rPr>
              <a:t>E</a:t>
            </a:r>
          </a:p>
        </p:txBody>
      </p:sp>
      <p:cxnSp>
        <p:nvCxnSpPr>
          <p:cNvPr id="559112" name="AutoShape 8"/>
          <p:cNvCxnSpPr>
            <a:cxnSpLocks noChangeShapeType="1"/>
            <a:stCxn id="559107" idx="7"/>
            <a:endCxn id="559108" idx="2"/>
          </p:cNvCxnSpPr>
          <p:nvPr/>
        </p:nvCxnSpPr>
        <p:spPr bwMode="auto">
          <a:xfrm flipV="1">
            <a:off x="4462463" y="2058988"/>
            <a:ext cx="1173162" cy="769937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stealth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</p:cxnSp>
      <p:cxnSp>
        <p:nvCxnSpPr>
          <p:cNvPr id="559113" name="AutoShape 9"/>
          <p:cNvCxnSpPr>
            <a:cxnSpLocks noChangeShapeType="1"/>
            <a:stCxn id="559107" idx="5"/>
            <a:endCxn id="559110" idx="2"/>
          </p:cNvCxnSpPr>
          <p:nvPr/>
        </p:nvCxnSpPr>
        <p:spPr bwMode="auto">
          <a:xfrm>
            <a:off x="4462463" y="3308350"/>
            <a:ext cx="1173162" cy="769938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stealth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</p:cxnSp>
      <p:cxnSp>
        <p:nvCxnSpPr>
          <p:cNvPr id="559114" name="AutoShape 10"/>
          <p:cNvCxnSpPr>
            <a:cxnSpLocks noChangeShapeType="1"/>
            <a:stCxn id="559108" idx="6"/>
            <a:endCxn id="559109" idx="2"/>
          </p:cNvCxnSpPr>
          <p:nvPr/>
        </p:nvCxnSpPr>
        <p:spPr bwMode="auto">
          <a:xfrm>
            <a:off x="6315075" y="2058988"/>
            <a:ext cx="1073150" cy="0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stealth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</p:cxnSp>
      <p:sp>
        <p:nvSpPr>
          <p:cNvPr id="559115" name="Arc 11"/>
          <p:cNvSpPr>
            <a:spLocks/>
          </p:cNvSpPr>
          <p:nvPr/>
        </p:nvSpPr>
        <p:spPr bwMode="auto">
          <a:xfrm>
            <a:off x="6246813" y="2287588"/>
            <a:ext cx="152400" cy="787400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1600"/>
              <a:gd name="T1" fmla="*/ 0 h 21600"/>
              <a:gd name="T2" fmla="*/ 21600 w 21600"/>
              <a:gd name="T3" fmla="*/ 21600 h 21600"/>
              <a:gd name="T4" fmla="*/ 0 w 21600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57150">
            <a:solidFill>
              <a:schemeClr val="accent2"/>
            </a:solidFill>
            <a:round/>
            <a:headEnd type="stealth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559116" name="Arc 12"/>
          <p:cNvSpPr>
            <a:spLocks/>
          </p:cNvSpPr>
          <p:nvPr/>
        </p:nvSpPr>
        <p:spPr bwMode="auto">
          <a:xfrm flipV="1">
            <a:off x="6245225" y="3078163"/>
            <a:ext cx="152400" cy="787400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1600"/>
              <a:gd name="T1" fmla="*/ 0 h 21600"/>
              <a:gd name="T2" fmla="*/ 21600 w 21600"/>
              <a:gd name="T3" fmla="*/ 21600 h 21600"/>
              <a:gd name="T4" fmla="*/ 0 w 21600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5715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559117" name="Arc 13"/>
          <p:cNvSpPr>
            <a:spLocks/>
          </p:cNvSpPr>
          <p:nvPr/>
        </p:nvSpPr>
        <p:spPr bwMode="auto">
          <a:xfrm flipH="1">
            <a:off x="5559425" y="2290763"/>
            <a:ext cx="152400" cy="787400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1600"/>
              <a:gd name="T1" fmla="*/ 0 h 21600"/>
              <a:gd name="T2" fmla="*/ 21600 w 21600"/>
              <a:gd name="T3" fmla="*/ 21600 h 21600"/>
              <a:gd name="T4" fmla="*/ 0 w 21600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559118" name="Arc 14"/>
          <p:cNvSpPr>
            <a:spLocks/>
          </p:cNvSpPr>
          <p:nvPr/>
        </p:nvSpPr>
        <p:spPr bwMode="auto">
          <a:xfrm flipH="1" flipV="1">
            <a:off x="5559425" y="3078163"/>
            <a:ext cx="152400" cy="787400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1600"/>
              <a:gd name="T1" fmla="*/ 0 h 21600"/>
              <a:gd name="T2" fmla="*/ 21600 w 21600"/>
              <a:gd name="T3" fmla="*/ 21600 h 21600"/>
              <a:gd name="T4" fmla="*/ 0 w 21600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28575">
            <a:solidFill>
              <a:schemeClr val="tx1"/>
            </a:solidFill>
            <a:round/>
            <a:headEnd type="stealth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559119" name="Arc 15"/>
          <p:cNvSpPr>
            <a:spLocks/>
          </p:cNvSpPr>
          <p:nvPr/>
        </p:nvSpPr>
        <p:spPr bwMode="auto">
          <a:xfrm>
            <a:off x="7999413" y="2287588"/>
            <a:ext cx="152400" cy="787400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1600"/>
              <a:gd name="T1" fmla="*/ 0 h 21600"/>
              <a:gd name="T2" fmla="*/ 21600 w 21600"/>
              <a:gd name="T3" fmla="*/ 21600 h 21600"/>
              <a:gd name="T4" fmla="*/ 0 w 21600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28575">
            <a:solidFill>
              <a:schemeClr val="tx1"/>
            </a:solidFill>
            <a:round/>
            <a:headEnd type="stealth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559120" name="Arc 16"/>
          <p:cNvSpPr>
            <a:spLocks/>
          </p:cNvSpPr>
          <p:nvPr/>
        </p:nvSpPr>
        <p:spPr bwMode="auto">
          <a:xfrm flipV="1">
            <a:off x="7997825" y="3073400"/>
            <a:ext cx="152400" cy="787400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1600"/>
              <a:gd name="T1" fmla="*/ 0 h 21600"/>
              <a:gd name="T2" fmla="*/ 21600 w 21600"/>
              <a:gd name="T3" fmla="*/ 21600 h 21600"/>
              <a:gd name="T4" fmla="*/ 0 w 21600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559121" name="Arc 17"/>
          <p:cNvSpPr>
            <a:spLocks/>
          </p:cNvSpPr>
          <p:nvPr/>
        </p:nvSpPr>
        <p:spPr bwMode="auto">
          <a:xfrm flipH="1">
            <a:off x="7312025" y="2290763"/>
            <a:ext cx="152400" cy="787400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1600"/>
              <a:gd name="T1" fmla="*/ 0 h 21600"/>
              <a:gd name="T2" fmla="*/ 21600 w 21600"/>
              <a:gd name="T3" fmla="*/ 21600 h 21600"/>
              <a:gd name="T4" fmla="*/ 0 w 21600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559122" name="Arc 18"/>
          <p:cNvSpPr>
            <a:spLocks/>
          </p:cNvSpPr>
          <p:nvPr/>
        </p:nvSpPr>
        <p:spPr bwMode="auto">
          <a:xfrm flipH="1" flipV="1">
            <a:off x="7312025" y="3073400"/>
            <a:ext cx="152400" cy="787400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1600"/>
              <a:gd name="T1" fmla="*/ 0 h 21600"/>
              <a:gd name="T2" fmla="*/ 21600 w 21600"/>
              <a:gd name="T3" fmla="*/ 21600 h 21600"/>
              <a:gd name="T4" fmla="*/ 0 w 21600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28575">
            <a:solidFill>
              <a:schemeClr val="tx1"/>
            </a:solidFill>
            <a:round/>
            <a:headEnd type="stealth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US"/>
          </a:p>
        </p:txBody>
      </p:sp>
      <p:cxnSp>
        <p:nvCxnSpPr>
          <p:cNvPr id="559123" name="AutoShape 19"/>
          <p:cNvCxnSpPr>
            <a:cxnSpLocks noChangeShapeType="1"/>
            <a:stCxn id="559110" idx="6"/>
            <a:endCxn id="559111" idx="2"/>
          </p:cNvCxnSpPr>
          <p:nvPr/>
        </p:nvCxnSpPr>
        <p:spPr bwMode="auto">
          <a:xfrm>
            <a:off x="6315075" y="4078288"/>
            <a:ext cx="1073150" cy="0"/>
          </a:xfrm>
          <a:prstGeom prst="straightConnector1">
            <a:avLst/>
          </a:prstGeom>
          <a:noFill/>
          <a:ln w="57150">
            <a:solidFill>
              <a:schemeClr val="accent2"/>
            </a:solidFill>
            <a:round/>
            <a:headEnd/>
            <a:tailEnd type="stealth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</p:cxnSp>
      <p:sp>
        <p:nvSpPr>
          <p:cNvPr id="559124" name="Line 20"/>
          <p:cNvSpPr>
            <a:spLocks noChangeShapeType="1"/>
          </p:cNvSpPr>
          <p:nvPr/>
        </p:nvSpPr>
        <p:spPr bwMode="auto">
          <a:xfrm flipV="1">
            <a:off x="6321425" y="2163763"/>
            <a:ext cx="1066800" cy="1828800"/>
          </a:xfrm>
          <a:prstGeom prst="line">
            <a:avLst/>
          </a:prstGeom>
          <a:noFill/>
          <a:ln w="57150">
            <a:solidFill>
              <a:schemeClr val="accent2"/>
            </a:solidFill>
            <a:round/>
            <a:headEnd/>
            <a:tailEnd type="stealth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559125" name="Text Box 21"/>
          <p:cNvSpPr txBox="1">
            <a:spLocks noChangeArrowheads="1"/>
          </p:cNvSpPr>
          <p:nvPr/>
        </p:nvSpPr>
        <p:spPr bwMode="auto">
          <a:xfrm>
            <a:off x="4492625" y="2049463"/>
            <a:ext cx="53975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  <a:buClrTx/>
            </a:pPr>
            <a:r>
              <a:rPr lang="en-US" sz="2800">
                <a:solidFill>
                  <a:srgbClr val="008A87"/>
                </a:solidFill>
              </a:rPr>
              <a:t>10</a:t>
            </a:r>
          </a:p>
        </p:txBody>
      </p:sp>
      <p:sp>
        <p:nvSpPr>
          <p:cNvPr id="559126" name="Text Box 22"/>
          <p:cNvSpPr txBox="1">
            <a:spLocks noChangeArrowheads="1"/>
          </p:cNvSpPr>
          <p:nvPr/>
        </p:nvSpPr>
        <p:spPr bwMode="auto">
          <a:xfrm>
            <a:off x="4645025" y="3535363"/>
            <a:ext cx="36195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  <a:buClrTx/>
            </a:pPr>
            <a:r>
              <a:rPr lang="en-US" sz="2800">
                <a:solidFill>
                  <a:srgbClr val="008A87"/>
                </a:solidFill>
              </a:rPr>
              <a:t>3</a:t>
            </a:r>
          </a:p>
        </p:txBody>
      </p:sp>
      <p:sp>
        <p:nvSpPr>
          <p:cNvPr id="559127" name="Text Box 23"/>
          <p:cNvSpPr txBox="1">
            <a:spLocks noChangeArrowheads="1"/>
          </p:cNvSpPr>
          <p:nvPr/>
        </p:nvSpPr>
        <p:spPr bwMode="auto">
          <a:xfrm>
            <a:off x="5559425" y="2817813"/>
            <a:ext cx="36195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  <a:buClrTx/>
            </a:pPr>
            <a:r>
              <a:rPr lang="en-US" sz="2800">
                <a:solidFill>
                  <a:srgbClr val="008A87"/>
                </a:solidFill>
              </a:rPr>
              <a:t>1</a:t>
            </a:r>
          </a:p>
        </p:txBody>
      </p:sp>
      <p:sp>
        <p:nvSpPr>
          <p:cNvPr id="559128" name="Text Box 24"/>
          <p:cNvSpPr txBox="1">
            <a:spLocks noChangeArrowheads="1"/>
          </p:cNvSpPr>
          <p:nvPr/>
        </p:nvSpPr>
        <p:spPr bwMode="auto">
          <a:xfrm>
            <a:off x="6016625" y="2817813"/>
            <a:ext cx="36195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  <a:buClrTx/>
            </a:pPr>
            <a:r>
              <a:rPr lang="en-US" sz="2800">
                <a:solidFill>
                  <a:srgbClr val="008A87"/>
                </a:solidFill>
              </a:rPr>
              <a:t>4</a:t>
            </a:r>
          </a:p>
        </p:txBody>
      </p:sp>
      <p:sp>
        <p:nvSpPr>
          <p:cNvPr id="559129" name="Text Box 25"/>
          <p:cNvSpPr txBox="1">
            <a:spLocks noChangeArrowheads="1"/>
          </p:cNvSpPr>
          <p:nvPr/>
        </p:nvSpPr>
        <p:spPr bwMode="auto">
          <a:xfrm>
            <a:off x="7331075" y="2817813"/>
            <a:ext cx="36195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  <a:buClrTx/>
            </a:pPr>
            <a:r>
              <a:rPr lang="en-US" sz="2800">
                <a:solidFill>
                  <a:srgbClr val="008A87"/>
                </a:solidFill>
              </a:rPr>
              <a:t>7</a:t>
            </a:r>
          </a:p>
        </p:txBody>
      </p:sp>
      <p:sp>
        <p:nvSpPr>
          <p:cNvPr id="559130" name="Text Box 26"/>
          <p:cNvSpPr txBox="1">
            <a:spLocks noChangeArrowheads="1"/>
          </p:cNvSpPr>
          <p:nvPr/>
        </p:nvSpPr>
        <p:spPr bwMode="auto">
          <a:xfrm>
            <a:off x="7807325" y="2817813"/>
            <a:ext cx="36195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  <a:buClrTx/>
            </a:pPr>
            <a:r>
              <a:rPr lang="en-US" sz="2800">
                <a:solidFill>
                  <a:srgbClr val="008A87"/>
                </a:solidFill>
              </a:rPr>
              <a:t>9</a:t>
            </a:r>
          </a:p>
        </p:txBody>
      </p:sp>
      <p:sp>
        <p:nvSpPr>
          <p:cNvPr id="559131" name="Text Box 27"/>
          <p:cNvSpPr txBox="1">
            <a:spLocks noChangeArrowheads="1"/>
          </p:cNvSpPr>
          <p:nvPr/>
        </p:nvSpPr>
        <p:spPr bwMode="auto">
          <a:xfrm>
            <a:off x="6569075" y="2620963"/>
            <a:ext cx="36195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  <a:buClrTx/>
            </a:pPr>
            <a:r>
              <a:rPr lang="en-US" sz="2800">
                <a:solidFill>
                  <a:srgbClr val="008A87"/>
                </a:solidFill>
              </a:rPr>
              <a:t>8</a:t>
            </a:r>
          </a:p>
        </p:txBody>
      </p:sp>
      <p:sp>
        <p:nvSpPr>
          <p:cNvPr id="559132" name="Text Box 28"/>
          <p:cNvSpPr txBox="1">
            <a:spLocks noChangeArrowheads="1"/>
          </p:cNvSpPr>
          <p:nvPr/>
        </p:nvSpPr>
        <p:spPr bwMode="auto">
          <a:xfrm>
            <a:off x="6702425" y="1554163"/>
            <a:ext cx="36195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  <a:buClrTx/>
            </a:pPr>
            <a:r>
              <a:rPr lang="en-US" sz="2800">
                <a:solidFill>
                  <a:srgbClr val="008A87"/>
                </a:solidFill>
              </a:rPr>
              <a:t>2</a:t>
            </a:r>
          </a:p>
        </p:txBody>
      </p:sp>
      <p:sp>
        <p:nvSpPr>
          <p:cNvPr id="559133" name="Text Box 29"/>
          <p:cNvSpPr txBox="1">
            <a:spLocks noChangeArrowheads="1"/>
          </p:cNvSpPr>
          <p:nvPr/>
        </p:nvSpPr>
        <p:spPr bwMode="auto">
          <a:xfrm>
            <a:off x="6702425" y="4006850"/>
            <a:ext cx="36195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  <a:buClrTx/>
            </a:pPr>
            <a:r>
              <a:rPr lang="en-US" sz="2800">
                <a:solidFill>
                  <a:srgbClr val="008A87"/>
                </a:solidFill>
              </a:rPr>
              <a:t>2</a:t>
            </a:r>
          </a:p>
        </p:txBody>
      </p:sp>
      <p:sp>
        <p:nvSpPr>
          <p:cNvPr id="559146" name="Text Box 42"/>
          <p:cNvSpPr txBox="1">
            <a:spLocks noChangeArrowheads="1"/>
          </p:cNvSpPr>
          <p:nvPr/>
        </p:nvSpPr>
        <p:spPr bwMode="auto">
          <a:xfrm>
            <a:off x="4800600" y="5334000"/>
            <a:ext cx="1939925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lnSpc>
                <a:spcPct val="100000"/>
              </a:lnSpc>
              <a:buClrTx/>
            </a:pPr>
            <a:r>
              <a:rPr lang="en-US" i="1">
                <a:solidFill>
                  <a:srgbClr val="008A87"/>
                </a:solidFill>
              </a:rPr>
              <a:t>S: </a:t>
            </a:r>
            <a:r>
              <a:rPr lang="en-US">
                <a:solidFill>
                  <a:srgbClr val="008A87"/>
                </a:solidFill>
              </a:rPr>
              <a:t>{ </a:t>
            </a:r>
            <a:r>
              <a:rPr lang="en-US" i="1">
                <a:solidFill>
                  <a:srgbClr val="008A87"/>
                </a:solidFill>
              </a:rPr>
              <a:t>A, C</a:t>
            </a:r>
            <a:r>
              <a:rPr lang="en-US">
                <a:solidFill>
                  <a:srgbClr val="008A87"/>
                </a:solidFill>
              </a:rPr>
              <a:t> }</a:t>
            </a:r>
          </a:p>
        </p:txBody>
      </p:sp>
      <p:sp>
        <p:nvSpPr>
          <p:cNvPr id="559147" name="Text Box 43"/>
          <p:cNvSpPr txBox="1">
            <a:spLocks noChangeArrowheads="1"/>
          </p:cNvSpPr>
          <p:nvPr/>
        </p:nvSpPr>
        <p:spPr bwMode="auto">
          <a:xfrm>
            <a:off x="3429000" y="2792413"/>
            <a:ext cx="387350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lnSpc>
                <a:spcPct val="100000"/>
              </a:lnSpc>
              <a:buClrTx/>
            </a:pPr>
            <a:r>
              <a:rPr lang="en-US">
                <a:solidFill>
                  <a:schemeClr val="accent2"/>
                </a:solidFill>
              </a:rPr>
              <a:t>0</a:t>
            </a:r>
          </a:p>
        </p:txBody>
      </p:sp>
      <p:sp>
        <p:nvSpPr>
          <p:cNvPr id="559148" name="Text Box 44"/>
          <p:cNvSpPr txBox="1">
            <a:spLocks noChangeArrowheads="1"/>
          </p:cNvSpPr>
          <p:nvPr/>
        </p:nvSpPr>
        <p:spPr bwMode="auto">
          <a:xfrm>
            <a:off x="5661001" y="1198563"/>
            <a:ext cx="628698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  <a:buClrTx/>
            </a:pPr>
            <a:r>
              <a:rPr lang="en-US" dirty="0">
                <a:solidFill>
                  <a:schemeClr val="accent2"/>
                </a:solidFill>
              </a:rPr>
              <a:t>7/C</a:t>
            </a:r>
          </a:p>
        </p:txBody>
      </p:sp>
      <p:sp>
        <p:nvSpPr>
          <p:cNvPr id="559149" name="Text Box 45"/>
          <p:cNvSpPr txBox="1">
            <a:spLocks noChangeArrowheads="1"/>
          </p:cNvSpPr>
          <p:nvPr/>
        </p:nvSpPr>
        <p:spPr bwMode="auto">
          <a:xfrm>
            <a:off x="5652185" y="4457700"/>
            <a:ext cx="646331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  <a:buClrTx/>
            </a:pPr>
            <a:r>
              <a:rPr lang="en-US" dirty="0">
                <a:solidFill>
                  <a:schemeClr val="accent2"/>
                </a:solidFill>
              </a:rPr>
              <a:t>3/A</a:t>
            </a:r>
          </a:p>
        </p:txBody>
      </p:sp>
      <p:sp>
        <p:nvSpPr>
          <p:cNvPr id="559150" name="Text Box 46"/>
          <p:cNvSpPr txBox="1">
            <a:spLocks noChangeArrowheads="1"/>
          </p:cNvSpPr>
          <p:nvPr/>
        </p:nvSpPr>
        <p:spPr bwMode="auto">
          <a:xfrm>
            <a:off x="7412014" y="4457700"/>
            <a:ext cx="628698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  <a:buClrTx/>
            </a:pPr>
            <a:r>
              <a:rPr lang="en-US" dirty="0">
                <a:solidFill>
                  <a:schemeClr val="accent2"/>
                </a:solidFill>
              </a:rPr>
              <a:t>5/C</a:t>
            </a:r>
          </a:p>
        </p:txBody>
      </p:sp>
      <p:sp>
        <p:nvSpPr>
          <p:cNvPr id="559151" name="Text Box 47"/>
          <p:cNvSpPr txBox="1">
            <a:spLocks noChangeArrowheads="1"/>
          </p:cNvSpPr>
          <p:nvPr/>
        </p:nvSpPr>
        <p:spPr bwMode="auto">
          <a:xfrm>
            <a:off x="7340777" y="1198563"/>
            <a:ext cx="771173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  <a:buClrTx/>
            </a:pPr>
            <a:r>
              <a:rPr lang="en-US" dirty="0">
                <a:solidFill>
                  <a:schemeClr val="accent2"/>
                </a:solidFill>
              </a:rPr>
              <a:t>11/C</a:t>
            </a:r>
          </a:p>
        </p:txBody>
      </p:sp>
      <p:sp>
        <p:nvSpPr>
          <p:cNvPr id="559165" name="Text Box 61"/>
          <p:cNvSpPr txBox="1">
            <a:spLocks noChangeArrowheads="1"/>
          </p:cNvSpPr>
          <p:nvPr/>
        </p:nvSpPr>
        <p:spPr bwMode="auto">
          <a:xfrm>
            <a:off x="381000" y="1447800"/>
            <a:ext cx="4876800" cy="530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buClrTx/>
            </a:pPr>
            <a:r>
              <a:rPr lang="en-US" b="1">
                <a:solidFill>
                  <a:schemeClr val="accent2"/>
                </a:solidFill>
              </a:rPr>
              <a:t>Relax all edges leaving </a:t>
            </a:r>
            <a:r>
              <a:rPr lang="en-US" b="1" i="1">
                <a:solidFill>
                  <a:srgbClr val="008A87"/>
                </a:solidFill>
              </a:rPr>
              <a:t>C</a:t>
            </a:r>
            <a:r>
              <a:rPr lang="en-US" b="1">
                <a:solidFill>
                  <a:schemeClr val="accent2"/>
                </a:solidFill>
              </a:rPr>
              <a:t>:</a:t>
            </a:r>
          </a:p>
        </p:txBody>
      </p:sp>
      <p:sp>
        <p:nvSpPr>
          <p:cNvPr id="56" name="Text Box 31"/>
          <p:cNvSpPr txBox="1">
            <a:spLocks noChangeArrowheads="1"/>
          </p:cNvSpPr>
          <p:nvPr/>
        </p:nvSpPr>
        <p:spPr bwMode="auto">
          <a:xfrm>
            <a:off x="1244600" y="5435600"/>
            <a:ext cx="431800" cy="461665"/>
          </a:xfrm>
          <a:prstGeom prst="rect">
            <a:avLst/>
          </a:prstGeom>
          <a:solidFill>
            <a:srgbClr val="FFCCCC">
              <a:alpha val="90000"/>
            </a:srgbClr>
          </a:solidFill>
          <a:ln>
            <a:noFill/>
          </a:ln>
          <a:effectLst/>
          <a:extLst/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  <a:buClrTx/>
            </a:pPr>
            <a:endParaRPr lang="en-US" i="1" dirty="0">
              <a:solidFill>
                <a:schemeClr val="accent1"/>
              </a:solidFill>
            </a:endParaRPr>
          </a:p>
        </p:txBody>
      </p:sp>
      <p:sp>
        <p:nvSpPr>
          <p:cNvPr id="57" name="Text Box 31"/>
          <p:cNvSpPr txBox="1">
            <a:spLocks noChangeArrowheads="1"/>
          </p:cNvSpPr>
          <p:nvPr/>
        </p:nvSpPr>
        <p:spPr bwMode="auto">
          <a:xfrm>
            <a:off x="2438400" y="5431135"/>
            <a:ext cx="431800" cy="461665"/>
          </a:xfrm>
          <a:prstGeom prst="rect">
            <a:avLst/>
          </a:prstGeom>
          <a:solidFill>
            <a:srgbClr val="FFCCCC">
              <a:alpha val="90000"/>
            </a:srgbClr>
          </a:solidFill>
          <a:ln>
            <a:noFill/>
          </a:ln>
          <a:effectLst/>
          <a:extLst/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  <a:buClrTx/>
            </a:pPr>
            <a:endParaRPr lang="en-US" i="1" dirty="0">
              <a:solidFill>
                <a:schemeClr val="accent1"/>
              </a:solidFill>
            </a:endParaRPr>
          </a:p>
        </p:txBody>
      </p:sp>
      <p:sp>
        <p:nvSpPr>
          <p:cNvPr id="58" name="Text Box 31"/>
          <p:cNvSpPr txBox="1">
            <a:spLocks noChangeArrowheads="1"/>
          </p:cNvSpPr>
          <p:nvPr/>
        </p:nvSpPr>
        <p:spPr bwMode="auto">
          <a:xfrm>
            <a:off x="2411092" y="4826000"/>
            <a:ext cx="431800" cy="461665"/>
          </a:xfrm>
          <a:prstGeom prst="rect">
            <a:avLst/>
          </a:prstGeom>
          <a:solidFill>
            <a:srgbClr val="FFCCCC">
              <a:alpha val="90000"/>
            </a:srgbClr>
          </a:solidFill>
          <a:ln>
            <a:noFill/>
          </a:ln>
          <a:effectLst/>
          <a:extLst/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  <a:buClrTx/>
            </a:pPr>
            <a:endParaRPr lang="en-US" i="1" dirty="0">
              <a:solidFill>
                <a:schemeClr val="accent1"/>
              </a:solidFill>
            </a:endParaRPr>
          </a:p>
        </p:txBody>
      </p:sp>
      <p:sp>
        <p:nvSpPr>
          <p:cNvPr id="59" name="Text Box 31"/>
          <p:cNvSpPr txBox="1">
            <a:spLocks noChangeArrowheads="1"/>
          </p:cNvSpPr>
          <p:nvPr/>
        </p:nvSpPr>
        <p:spPr bwMode="auto">
          <a:xfrm>
            <a:off x="1231900" y="4216400"/>
            <a:ext cx="431800" cy="579438"/>
          </a:xfrm>
          <a:prstGeom prst="rect">
            <a:avLst/>
          </a:prstGeom>
          <a:solidFill>
            <a:srgbClr val="FFCCCC">
              <a:alpha val="90000"/>
            </a:srgbClr>
          </a:solidFill>
          <a:ln>
            <a:noFill/>
          </a:ln>
          <a:effectLst/>
          <a:extLst/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  <a:buClrTx/>
            </a:pPr>
            <a:r>
              <a:rPr lang="en-US" i="1" dirty="0">
                <a:solidFill>
                  <a:schemeClr val="accent1"/>
                </a:solidFill>
              </a:rPr>
              <a:t>A</a:t>
            </a:r>
          </a:p>
        </p:txBody>
      </p:sp>
      <p:sp>
        <p:nvSpPr>
          <p:cNvPr id="60" name="Text Box 32"/>
          <p:cNvSpPr txBox="1">
            <a:spLocks noChangeArrowheads="1"/>
          </p:cNvSpPr>
          <p:nvPr/>
        </p:nvSpPr>
        <p:spPr bwMode="auto">
          <a:xfrm>
            <a:off x="1847850" y="4216400"/>
            <a:ext cx="4318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  <a:buClrTx/>
            </a:pPr>
            <a:r>
              <a:rPr lang="en-US" i="1">
                <a:solidFill>
                  <a:srgbClr val="008A87"/>
                </a:solidFill>
              </a:rPr>
              <a:t>B</a:t>
            </a:r>
          </a:p>
        </p:txBody>
      </p:sp>
      <p:sp>
        <p:nvSpPr>
          <p:cNvPr id="61" name="Text Box 33"/>
          <p:cNvSpPr txBox="1">
            <a:spLocks noChangeArrowheads="1"/>
          </p:cNvSpPr>
          <p:nvPr/>
        </p:nvSpPr>
        <p:spPr bwMode="auto">
          <a:xfrm>
            <a:off x="2439988" y="4216400"/>
            <a:ext cx="455612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  <a:buClrTx/>
            </a:pPr>
            <a:r>
              <a:rPr lang="en-US" i="1">
                <a:solidFill>
                  <a:srgbClr val="008A87"/>
                </a:solidFill>
              </a:rPr>
              <a:t>C</a:t>
            </a:r>
          </a:p>
        </p:txBody>
      </p:sp>
      <p:sp>
        <p:nvSpPr>
          <p:cNvPr id="62" name="Text Box 34"/>
          <p:cNvSpPr txBox="1">
            <a:spLocks noChangeArrowheads="1"/>
          </p:cNvSpPr>
          <p:nvPr/>
        </p:nvSpPr>
        <p:spPr bwMode="auto">
          <a:xfrm>
            <a:off x="3038475" y="4216400"/>
            <a:ext cx="477838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  <a:buClrTx/>
            </a:pPr>
            <a:r>
              <a:rPr lang="en-US" i="1" dirty="0">
                <a:solidFill>
                  <a:srgbClr val="008A87"/>
                </a:solidFill>
              </a:rPr>
              <a:t>D</a:t>
            </a:r>
          </a:p>
        </p:txBody>
      </p:sp>
      <p:sp>
        <p:nvSpPr>
          <p:cNvPr id="63" name="Text Box 35"/>
          <p:cNvSpPr txBox="1">
            <a:spLocks noChangeArrowheads="1"/>
          </p:cNvSpPr>
          <p:nvPr/>
        </p:nvSpPr>
        <p:spPr bwMode="auto">
          <a:xfrm>
            <a:off x="3676650" y="4216400"/>
            <a:ext cx="4318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  <a:buClrTx/>
            </a:pPr>
            <a:r>
              <a:rPr lang="en-US" i="1">
                <a:solidFill>
                  <a:srgbClr val="008A87"/>
                </a:solidFill>
              </a:rPr>
              <a:t>E</a:t>
            </a:r>
          </a:p>
        </p:txBody>
      </p:sp>
      <p:sp>
        <p:nvSpPr>
          <p:cNvPr id="64" name="Text Box 36"/>
          <p:cNvSpPr txBox="1">
            <a:spLocks noChangeArrowheads="1"/>
          </p:cNvSpPr>
          <p:nvPr/>
        </p:nvSpPr>
        <p:spPr bwMode="auto">
          <a:xfrm>
            <a:off x="533400" y="4216400"/>
            <a:ext cx="612775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  <a:buClrTx/>
            </a:pPr>
            <a:r>
              <a:rPr lang="en-US" i="1">
                <a:solidFill>
                  <a:srgbClr val="008A87"/>
                </a:solidFill>
              </a:rPr>
              <a:t>Q:</a:t>
            </a:r>
          </a:p>
        </p:txBody>
      </p:sp>
      <p:sp>
        <p:nvSpPr>
          <p:cNvPr id="65" name="Text Box 37"/>
          <p:cNvSpPr txBox="1">
            <a:spLocks noChangeArrowheads="1"/>
          </p:cNvSpPr>
          <p:nvPr/>
        </p:nvSpPr>
        <p:spPr bwMode="auto">
          <a:xfrm>
            <a:off x="1279525" y="4826000"/>
            <a:ext cx="336550" cy="457200"/>
          </a:xfrm>
          <a:prstGeom prst="rect">
            <a:avLst/>
          </a:prstGeom>
          <a:solidFill>
            <a:srgbClr val="FFCC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  <a:buClrTx/>
            </a:pPr>
            <a:r>
              <a:rPr lang="en-US" sz="2400" dirty="0">
                <a:solidFill>
                  <a:srgbClr val="008A87"/>
                </a:solidFill>
              </a:rPr>
              <a:t>0</a:t>
            </a:r>
          </a:p>
        </p:txBody>
      </p:sp>
      <p:sp>
        <p:nvSpPr>
          <p:cNvPr id="66" name="Text Box 38"/>
          <p:cNvSpPr txBox="1">
            <a:spLocks noChangeArrowheads="1"/>
          </p:cNvSpPr>
          <p:nvPr/>
        </p:nvSpPr>
        <p:spPr bwMode="auto">
          <a:xfrm>
            <a:off x="1895267" y="4819650"/>
            <a:ext cx="338554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  <a:buClrTx/>
            </a:pPr>
            <a:r>
              <a:rPr lang="en-US" sz="2400" dirty="0">
                <a:solidFill>
                  <a:srgbClr val="008A87"/>
                </a:solidFill>
                <a:latin typeface="Symbol" pitchFamily="18" charset="2"/>
              </a:rPr>
              <a:t>7</a:t>
            </a:r>
            <a:endParaRPr lang="en-US" sz="2400" dirty="0">
              <a:solidFill>
                <a:srgbClr val="008A87"/>
              </a:solidFill>
            </a:endParaRPr>
          </a:p>
        </p:txBody>
      </p:sp>
      <p:sp>
        <p:nvSpPr>
          <p:cNvPr id="67" name="Text Box 39"/>
          <p:cNvSpPr txBox="1">
            <a:spLocks noChangeArrowheads="1"/>
          </p:cNvSpPr>
          <p:nvPr/>
        </p:nvSpPr>
        <p:spPr bwMode="auto">
          <a:xfrm>
            <a:off x="2500104" y="4819650"/>
            <a:ext cx="338554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  <a:buClrTx/>
            </a:pPr>
            <a:r>
              <a:rPr lang="en-US" sz="2400" dirty="0">
                <a:solidFill>
                  <a:srgbClr val="008A87"/>
                </a:solidFill>
                <a:latin typeface="Symbol" pitchFamily="18" charset="2"/>
              </a:rPr>
              <a:t>3</a:t>
            </a:r>
            <a:endParaRPr lang="en-US" sz="2400" dirty="0">
              <a:solidFill>
                <a:srgbClr val="008A87"/>
              </a:solidFill>
            </a:endParaRPr>
          </a:p>
        </p:txBody>
      </p:sp>
      <p:sp>
        <p:nvSpPr>
          <p:cNvPr id="68" name="Text Box 40"/>
          <p:cNvSpPr txBox="1">
            <a:spLocks noChangeArrowheads="1"/>
          </p:cNvSpPr>
          <p:nvPr/>
        </p:nvSpPr>
        <p:spPr bwMode="auto">
          <a:xfrm>
            <a:off x="3031172" y="4819650"/>
            <a:ext cx="492444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  <a:buClrTx/>
            </a:pPr>
            <a:r>
              <a:rPr lang="en-US" sz="2400" dirty="0">
                <a:solidFill>
                  <a:srgbClr val="008A87"/>
                </a:solidFill>
                <a:latin typeface="Symbol" pitchFamily="18" charset="2"/>
              </a:rPr>
              <a:t>11</a:t>
            </a:r>
            <a:endParaRPr lang="en-US" sz="2400" dirty="0">
              <a:solidFill>
                <a:srgbClr val="008A87"/>
              </a:solidFill>
            </a:endParaRPr>
          </a:p>
        </p:txBody>
      </p:sp>
      <p:sp>
        <p:nvSpPr>
          <p:cNvPr id="69" name="Text Box 41"/>
          <p:cNvSpPr txBox="1">
            <a:spLocks noChangeArrowheads="1"/>
          </p:cNvSpPr>
          <p:nvPr/>
        </p:nvSpPr>
        <p:spPr bwMode="auto">
          <a:xfrm>
            <a:off x="3724067" y="4819650"/>
            <a:ext cx="338554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  <a:buClrTx/>
            </a:pPr>
            <a:r>
              <a:rPr lang="en-US" sz="2400" dirty="0">
                <a:solidFill>
                  <a:srgbClr val="008A87"/>
                </a:solidFill>
                <a:latin typeface="Symbol" pitchFamily="18" charset="2"/>
              </a:rPr>
              <a:t>5</a:t>
            </a:r>
            <a:endParaRPr lang="en-US" sz="2400" dirty="0">
              <a:solidFill>
                <a:srgbClr val="008A87"/>
              </a:solidFill>
            </a:endParaRPr>
          </a:p>
        </p:txBody>
      </p:sp>
      <p:sp>
        <p:nvSpPr>
          <p:cNvPr id="70" name="Line 42"/>
          <p:cNvSpPr>
            <a:spLocks noChangeShapeType="1"/>
          </p:cNvSpPr>
          <p:nvPr/>
        </p:nvSpPr>
        <p:spPr bwMode="auto">
          <a:xfrm>
            <a:off x="1209675" y="4826000"/>
            <a:ext cx="2895600" cy="0"/>
          </a:xfrm>
          <a:prstGeom prst="line">
            <a:avLst/>
          </a:prstGeom>
          <a:noFill/>
          <a:ln w="38100" cmpd="dbl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71" name="Text Box 37"/>
          <p:cNvSpPr txBox="1">
            <a:spLocks noChangeArrowheads="1"/>
          </p:cNvSpPr>
          <p:nvPr/>
        </p:nvSpPr>
        <p:spPr bwMode="auto">
          <a:xfrm>
            <a:off x="723900" y="4826000"/>
            <a:ext cx="33655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  <a:buClrTx/>
            </a:pPr>
            <a:r>
              <a:rPr lang="en-US" sz="2400" dirty="0">
                <a:solidFill>
                  <a:srgbClr val="008A87"/>
                </a:solidFill>
              </a:rPr>
              <a:t>d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2" name="Text Box 37"/>
              <p:cNvSpPr txBox="1">
                <a:spLocks noChangeArrowheads="1"/>
              </p:cNvSpPr>
              <p:nvPr/>
            </p:nvSpPr>
            <p:spPr bwMode="auto">
              <a:xfrm>
                <a:off x="685800" y="5440065"/>
                <a:ext cx="449290" cy="461665"/>
              </a:xfrm>
              <a:prstGeom prst="rect">
                <a:avLst/>
              </a:prstGeom>
              <a:noFill/>
              <a:ln>
                <a:noFill/>
              </a:ln>
              <a:effectLst/>
              <a:extLst/>
            </p:spPr>
            <p:txBody>
              <a:bodyPr wrap="none">
                <a:spAutoFit/>
              </a:bodyPr>
              <a:lstStyle/>
              <a:p>
                <a:pPr algn="ctr">
                  <a:lnSpc>
                    <a:spcPct val="100000"/>
                  </a:lnSpc>
                  <a:buClrTx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dirty="0" smtClean="0">
                          <a:solidFill>
                            <a:srgbClr val="008A87"/>
                          </a:solidFill>
                          <a:latin typeface="Cambria Math"/>
                          <a:ea typeface="Cambria Math"/>
                        </a:rPr>
                        <m:t>𝜋</m:t>
                      </m:r>
                    </m:oMath>
                  </m:oMathPara>
                </a14:m>
                <a:endParaRPr lang="en-US" sz="2400" dirty="0">
                  <a:solidFill>
                    <a:srgbClr val="008A87"/>
                  </a:solidFill>
                </a:endParaRPr>
              </a:p>
            </p:txBody>
          </p:sp>
        </mc:Choice>
        <mc:Fallback xmlns="">
          <p:sp>
            <p:nvSpPr>
              <p:cNvPr id="72" name="Text 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85800" y="5440065"/>
                <a:ext cx="449290" cy="461665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  <a:ln>
                <a:noFill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3" name="Text Box 37"/>
              <p:cNvSpPr txBox="1">
                <a:spLocks noChangeArrowheads="1"/>
              </p:cNvSpPr>
              <p:nvPr/>
            </p:nvSpPr>
            <p:spPr bwMode="auto">
              <a:xfrm>
                <a:off x="1068543" y="5435600"/>
                <a:ext cx="774443" cy="461665"/>
              </a:xfrm>
              <a:prstGeom prst="rect">
                <a:avLst/>
              </a:prstGeom>
              <a:noFill/>
              <a:ln>
                <a:noFill/>
              </a:ln>
              <a:effectLst/>
              <a:extLst/>
            </p:spPr>
            <p:txBody>
              <a:bodyPr wrap="none">
                <a:spAutoFit/>
              </a:bodyPr>
              <a:lstStyle/>
              <a:p>
                <a:pPr algn="ctr">
                  <a:lnSpc>
                    <a:spcPct val="100000"/>
                  </a:lnSpc>
                  <a:buClrTx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008A87"/>
                          </a:solidFill>
                          <a:latin typeface="Cambria Math"/>
                        </a:rPr>
                        <m:t>𝑁𝐼𝐿</m:t>
                      </m:r>
                    </m:oMath>
                  </m:oMathPara>
                </a14:m>
                <a:endParaRPr lang="en-US" sz="2400" dirty="0">
                  <a:solidFill>
                    <a:srgbClr val="008A87"/>
                  </a:solidFill>
                </a:endParaRPr>
              </a:p>
            </p:txBody>
          </p:sp>
        </mc:Choice>
        <mc:Fallback xmlns="">
          <p:sp>
            <p:nvSpPr>
              <p:cNvPr id="73" name="Text 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068543" y="5435600"/>
                <a:ext cx="774443" cy="461665"/>
              </a:xfrm>
              <a:prstGeom prst="rect">
                <a:avLst/>
              </a:prstGeom>
              <a:blipFill rotWithShape="1">
                <a:blip r:embed="rId3"/>
                <a:stretch>
                  <a:fillRect l="-787"/>
                </a:stretch>
              </a:blipFill>
              <a:ln>
                <a:noFill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4" name="Text Box 37"/>
              <p:cNvSpPr txBox="1">
                <a:spLocks noChangeArrowheads="1"/>
              </p:cNvSpPr>
              <p:nvPr/>
            </p:nvSpPr>
            <p:spPr bwMode="auto">
              <a:xfrm>
                <a:off x="2446945" y="5435600"/>
                <a:ext cx="471860" cy="461665"/>
              </a:xfrm>
              <a:prstGeom prst="rect">
                <a:avLst/>
              </a:prstGeom>
              <a:noFill/>
              <a:ln>
                <a:noFill/>
              </a:ln>
              <a:effectLst/>
              <a:extLst/>
            </p:spPr>
            <p:txBody>
              <a:bodyPr wrap="none">
                <a:spAutoFit/>
              </a:bodyPr>
              <a:lstStyle/>
              <a:p>
                <a:pPr algn="ctr">
                  <a:lnSpc>
                    <a:spcPct val="100000"/>
                  </a:lnSpc>
                  <a:buClrTx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dirty="0" smtClean="0">
                          <a:solidFill>
                            <a:srgbClr val="008A87"/>
                          </a:solidFill>
                          <a:latin typeface="Cambria Math"/>
                          <a:ea typeface="Cambria Math"/>
                        </a:rPr>
                        <m:t>𝐴</m:t>
                      </m:r>
                    </m:oMath>
                  </m:oMathPara>
                </a14:m>
                <a:endParaRPr lang="en-US" sz="2400" dirty="0">
                  <a:solidFill>
                    <a:srgbClr val="008A87"/>
                  </a:solidFill>
                </a:endParaRPr>
              </a:p>
            </p:txBody>
          </p:sp>
        </mc:Choice>
        <mc:Fallback xmlns="">
          <p:sp>
            <p:nvSpPr>
              <p:cNvPr id="74" name="Text 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446945" y="5435600"/>
                <a:ext cx="471860" cy="461665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  <a:ln>
                <a:noFill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5" name="Text Box 37"/>
              <p:cNvSpPr txBox="1">
                <a:spLocks noChangeArrowheads="1"/>
              </p:cNvSpPr>
              <p:nvPr/>
            </p:nvSpPr>
            <p:spPr bwMode="auto">
              <a:xfrm>
                <a:off x="3062733" y="5435600"/>
                <a:ext cx="459485" cy="461665"/>
              </a:xfrm>
              <a:prstGeom prst="rect">
                <a:avLst/>
              </a:prstGeom>
              <a:noFill/>
              <a:ln>
                <a:noFill/>
              </a:ln>
              <a:effectLst/>
              <a:extLst/>
            </p:spPr>
            <p:txBody>
              <a:bodyPr wrap="none">
                <a:spAutoFit/>
              </a:bodyPr>
              <a:lstStyle/>
              <a:p>
                <a:pPr algn="ctr">
                  <a:lnSpc>
                    <a:spcPct val="100000"/>
                  </a:lnSpc>
                  <a:buClrTx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dirty="0" smtClean="0">
                          <a:solidFill>
                            <a:srgbClr val="008A87"/>
                          </a:solidFill>
                          <a:latin typeface="Cambria Math"/>
                          <a:ea typeface="Cambria Math"/>
                        </a:rPr>
                        <m:t>𝐶</m:t>
                      </m:r>
                    </m:oMath>
                  </m:oMathPara>
                </a14:m>
                <a:endParaRPr lang="en-US" sz="2400" dirty="0">
                  <a:solidFill>
                    <a:srgbClr val="008A87"/>
                  </a:solidFill>
                </a:endParaRPr>
              </a:p>
            </p:txBody>
          </p:sp>
        </mc:Choice>
        <mc:Fallback xmlns="">
          <p:sp>
            <p:nvSpPr>
              <p:cNvPr id="75" name="Text 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062733" y="5435600"/>
                <a:ext cx="459485" cy="461665"/>
              </a:xfrm>
              <a:prstGeom prst="rect">
                <a:avLst/>
              </a:prstGeom>
              <a:blipFill rotWithShape="1">
                <a:blip r:embed="rId5"/>
                <a:stretch>
                  <a:fillRect l="-1316"/>
                </a:stretch>
              </a:blipFill>
              <a:ln>
                <a:noFill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6" name="Text Box 37"/>
              <p:cNvSpPr txBox="1">
                <a:spLocks noChangeArrowheads="1"/>
              </p:cNvSpPr>
              <p:nvPr/>
            </p:nvSpPr>
            <p:spPr bwMode="auto">
              <a:xfrm>
                <a:off x="3748533" y="5435600"/>
                <a:ext cx="459485" cy="461665"/>
              </a:xfrm>
              <a:prstGeom prst="rect">
                <a:avLst/>
              </a:prstGeom>
              <a:noFill/>
              <a:ln>
                <a:noFill/>
              </a:ln>
              <a:effectLst/>
              <a:extLst/>
            </p:spPr>
            <p:txBody>
              <a:bodyPr wrap="none">
                <a:spAutoFit/>
              </a:bodyPr>
              <a:lstStyle/>
              <a:p>
                <a:pPr algn="ctr">
                  <a:lnSpc>
                    <a:spcPct val="100000"/>
                  </a:lnSpc>
                  <a:buClrTx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dirty="0" smtClean="0">
                          <a:solidFill>
                            <a:srgbClr val="008A87"/>
                          </a:solidFill>
                          <a:latin typeface="Cambria Math"/>
                          <a:ea typeface="Cambria Math"/>
                        </a:rPr>
                        <m:t>𝐶</m:t>
                      </m:r>
                    </m:oMath>
                  </m:oMathPara>
                </a14:m>
                <a:endParaRPr lang="en-US" sz="2400" dirty="0">
                  <a:solidFill>
                    <a:srgbClr val="008A87"/>
                  </a:solidFill>
                </a:endParaRPr>
              </a:p>
            </p:txBody>
          </p:sp>
        </mc:Choice>
        <mc:Fallback xmlns="">
          <p:sp>
            <p:nvSpPr>
              <p:cNvPr id="76" name="Text 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748533" y="5435600"/>
                <a:ext cx="459485" cy="461665"/>
              </a:xfrm>
              <a:prstGeom prst="rect">
                <a:avLst/>
              </a:prstGeom>
              <a:blipFill rotWithShape="1">
                <a:blip r:embed="rId6"/>
                <a:stretch>
                  <a:fillRect l="-2667"/>
                </a:stretch>
              </a:blipFill>
              <a:ln>
                <a:noFill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7" name="Text Box 37"/>
              <p:cNvSpPr txBox="1">
                <a:spLocks noChangeArrowheads="1"/>
              </p:cNvSpPr>
              <p:nvPr/>
            </p:nvSpPr>
            <p:spPr bwMode="auto">
              <a:xfrm>
                <a:off x="1835269" y="5435600"/>
                <a:ext cx="460190" cy="461665"/>
              </a:xfrm>
              <a:prstGeom prst="rect">
                <a:avLst/>
              </a:prstGeom>
              <a:noFill/>
              <a:ln>
                <a:noFill/>
              </a:ln>
              <a:effectLst/>
              <a:extLst/>
            </p:spPr>
            <p:txBody>
              <a:bodyPr wrap="none">
                <a:spAutoFit/>
              </a:bodyPr>
              <a:lstStyle/>
              <a:p>
                <a:pPr algn="ctr">
                  <a:lnSpc>
                    <a:spcPct val="100000"/>
                  </a:lnSpc>
                  <a:buClrTx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008A87"/>
                          </a:solidFill>
                          <a:latin typeface="Cambria Math"/>
                        </a:rPr>
                        <m:t>𝐶</m:t>
                      </m:r>
                    </m:oMath>
                  </m:oMathPara>
                </a14:m>
                <a:endParaRPr lang="en-US" sz="2400" dirty="0">
                  <a:solidFill>
                    <a:srgbClr val="008A87"/>
                  </a:solidFill>
                </a:endParaRPr>
              </a:p>
            </p:txBody>
          </p:sp>
        </mc:Choice>
        <mc:Fallback xmlns="">
          <p:sp>
            <p:nvSpPr>
              <p:cNvPr id="77" name="Text 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835269" y="5435600"/>
                <a:ext cx="460190" cy="461665"/>
              </a:xfrm>
              <a:prstGeom prst="rect">
                <a:avLst/>
              </a:prstGeom>
              <a:blipFill rotWithShape="1">
                <a:blip r:embed="rId7"/>
                <a:stretch>
                  <a:fillRect l="-2632"/>
                </a:stretch>
              </a:blipFill>
              <a:ln>
                <a:noFill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8" name="Text Box 31"/>
          <p:cNvSpPr txBox="1">
            <a:spLocks noChangeArrowheads="1"/>
          </p:cNvSpPr>
          <p:nvPr/>
        </p:nvSpPr>
        <p:spPr bwMode="auto">
          <a:xfrm>
            <a:off x="2432066" y="4191000"/>
            <a:ext cx="389850" cy="461665"/>
          </a:xfrm>
          <a:prstGeom prst="rect">
            <a:avLst/>
          </a:prstGeom>
          <a:solidFill>
            <a:srgbClr val="FFCCCC">
              <a:alpha val="90000"/>
            </a:srgbClr>
          </a:solidFill>
          <a:ln>
            <a:noFill/>
          </a:ln>
          <a:effectLst/>
          <a:extLst/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  <a:buClrTx/>
            </a:pPr>
            <a:r>
              <a:rPr lang="en-US" i="1" dirty="0">
                <a:solidFill>
                  <a:schemeClr val="accent1"/>
                </a:solidFill>
              </a:rPr>
              <a:t>C</a:t>
            </a:r>
          </a:p>
        </p:txBody>
      </p:sp>
    </p:spTree>
    <p:extLst>
      <p:ext uri="{BB962C8B-B14F-4D97-AF65-F5344CB8AC3E}">
        <p14:creationId xmlns:p14="http://schemas.microsoft.com/office/powerpoint/2010/main" val="259437446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115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52400"/>
            <a:ext cx="7772400" cy="1143000"/>
          </a:xfrm>
        </p:spPr>
        <p:txBody>
          <a:bodyPr/>
          <a:lstStyle/>
          <a:p>
            <a:r>
              <a:rPr lang="en-US" dirty="0"/>
              <a:t>Example of </a:t>
            </a:r>
            <a:r>
              <a:rPr lang="en-US" dirty="0" err="1"/>
              <a:t>Dijkstra’s</a:t>
            </a:r>
            <a:r>
              <a:rPr lang="en-US" dirty="0"/>
              <a:t> algorithm</a:t>
            </a:r>
          </a:p>
        </p:txBody>
      </p:sp>
      <p:sp>
        <p:nvSpPr>
          <p:cNvPr id="561155" name="Oval 3"/>
          <p:cNvSpPr>
            <a:spLocks noChangeArrowheads="1"/>
          </p:cNvSpPr>
          <p:nvPr/>
        </p:nvSpPr>
        <p:spPr bwMode="auto">
          <a:xfrm>
            <a:off x="3883025" y="2728913"/>
            <a:ext cx="679450" cy="679450"/>
          </a:xfrm>
          <a:prstGeom prst="ellipse">
            <a:avLst/>
          </a:prstGeom>
          <a:solidFill>
            <a:srgbClr val="FFCCCC"/>
          </a:solidFill>
          <a:ln w="9525">
            <a:solidFill>
              <a:schemeClr val="tx1"/>
            </a:solidFill>
            <a:round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 anchor="ctr"/>
          <a:lstStyle/>
          <a:p>
            <a:pPr algn="ctr">
              <a:lnSpc>
                <a:spcPct val="100000"/>
              </a:lnSpc>
              <a:buClrTx/>
            </a:pPr>
            <a:r>
              <a:rPr lang="en-US" i="1">
                <a:solidFill>
                  <a:srgbClr val="008A87"/>
                </a:solidFill>
              </a:rPr>
              <a:t>A</a:t>
            </a:r>
          </a:p>
        </p:txBody>
      </p:sp>
      <p:sp>
        <p:nvSpPr>
          <p:cNvPr id="561156" name="Oval 4"/>
          <p:cNvSpPr>
            <a:spLocks noChangeArrowheads="1"/>
          </p:cNvSpPr>
          <p:nvPr/>
        </p:nvSpPr>
        <p:spPr bwMode="auto">
          <a:xfrm>
            <a:off x="5635625" y="1719263"/>
            <a:ext cx="679450" cy="679450"/>
          </a:xfrm>
          <a:prstGeom prst="ellipse">
            <a:avLst/>
          </a:prstGeom>
          <a:solidFill>
            <a:srgbClr val="FFFF66"/>
          </a:solidFill>
          <a:ln w="9525">
            <a:solidFill>
              <a:schemeClr val="tx1"/>
            </a:solidFill>
            <a:round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 anchor="ctr"/>
          <a:lstStyle/>
          <a:p>
            <a:pPr algn="ctr">
              <a:lnSpc>
                <a:spcPct val="100000"/>
              </a:lnSpc>
              <a:buClrTx/>
            </a:pPr>
            <a:r>
              <a:rPr lang="en-US" i="1">
                <a:solidFill>
                  <a:srgbClr val="008A87"/>
                </a:solidFill>
              </a:rPr>
              <a:t>B</a:t>
            </a:r>
          </a:p>
        </p:txBody>
      </p:sp>
      <p:sp>
        <p:nvSpPr>
          <p:cNvPr id="561157" name="Oval 5"/>
          <p:cNvSpPr>
            <a:spLocks noChangeArrowheads="1"/>
          </p:cNvSpPr>
          <p:nvPr/>
        </p:nvSpPr>
        <p:spPr bwMode="auto">
          <a:xfrm>
            <a:off x="7388225" y="1719263"/>
            <a:ext cx="679450" cy="679450"/>
          </a:xfrm>
          <a:prstGeom prst="ellipse">
            <a:avLst/>
          </a:prstGeom>
          <a:solidFill>
            <a:srgbClr val="FFFF66"/>
          </a:solidFill>
          <a:ln w="9525">
            <a:solidFill>
              <a:schemeClr val="tx1"/>
            </a:solidFill>
            <a:round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 anchor="ctr"/>
          <a:lstStyle/>
          <a:p>
            <a:pPr algn="ctr">
              <a:lnSpc>
                <a:spcPct val="100000"/>
              </a:lnSpc>
              <a:buClrTx/>
            </a:pPr>
            <a:r>
              <a:rPr lang="en-US" i="1">
                <a:solidFill>
                  <a:srgbClr val="008A87"/>
                </a:solidFill>
              </a:rPr>
              <a:t>D</a:t>
            </a:r>
          </a:p>
        </p:txBody>
      </p:sp>
      <p:sp>
        <p:nvSpPr>
          <p:cNvPr id="561158" name="Oval 6"/>
          <p:cNvSpPr>
            <a:spLocks noChangeArrowheads="1"/>
          </p:cNvSpPr>
          <p:nvPr/>
        </p:nvSpPr>
        <p:spPr bwMode="auto">
          <a:xfrm>
            <a:off x="5635625" y="3738563"/>
            <a:ext cx="679450" cy="679450"/>
          </a:xfrm>
          <a:prstGeom prst="ellipse">
            <a:avLst/>
          </a:prstGeom>
          <a:solidFill>
            <a:srgbClr val="FFCCCC"/>
          </a:solidFill>
          <a:ln w="9525">
            <a:solidFill>
              <a:schemeClr val="tx1"/>
            </a:solidFill>
            <a:round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 anchor="ctr"/>
          <a:lstStyle/>
          <a:p>
            <a:pPr algn="ctr">
              <a:lnSpc>
                <a:spcPct val="100000"/>
              </a:lnSpc>
              <a:buClrTx/>
            </a:pPr>
            <a:r>
              <a:rPr lang="en-US" i="1">
                <a:solidFill>
                  <a:srgbClr val="008A87"/>
                </a:solidFill>
              </a:rPr>
              <a:t>C</a:t>
            </a:r>
          </a:p>
        </p:txBody>
      </p:sp>
      <p:sp>
        <p:nvSpPr>
          <p:cNvPr id="561159" name="Oval 7"/>
          <p:cNvSpPr>
            <a:spLocks noChangeArrowheads="1"/>
          </p:cNvSpPr>
          <p:nvPr/>
        </p:nvSpPr>
        <p:spPr bwMode="auto">
          <a:xfrm>
            <a:off x="7388225" y="3738563"/>
            <a:ext cx="679450" cy="679450"/>
          </a:xfrm>
          <a:prstGeom prst="ellipse">
            <a:avLst/>
          </a:prstGeom>
          <a:solidFill>
            <a:srgbClr val="FFCCCC"/>
          </a:solidFill>
          <a:ln w="9525">
            <a:solidFill>
              <a:schemeClr val="tx1"/>
            </a:solidFill>
            <a:round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 anchor="ctr"/>
          <a:lstStyle/>
          <a:p>
            <a:pPr algn="ctr">
              <a:lnSpc>
                <a:spcPct val="100000"/>
              </a:lnSpc>
              <a:buClrTx/>
            </a:pPr>
            <a:r>
              <a:rPr lang="en-US" i="1">
                <a:solidFill>
                  <a:srgbClr val="008A87"/>
                </a:solidFill>
              </a:rPr>
              <a:t>E</a:t>
            </a:r>
          </a:p>
        </p:txBody>
      </p:sp>
      <p:cxnSp>
        <p:nvCxnSpPr>
          <p:cNvPr id="561160" name="AutoShape 8"/>
          <p:cNvCxnSpPr>
            <a:cxnSpLocks noChangeShapeType="1"/>
            <a:stCxn id="561155" idx="7"/>
            <a:endCxn id="561156" idx="2"/>
          </p:cNvCxnSpPr>
          <p:nvPr/>
        </p:nvCxnSpPr>
        <p:spPr bwMode="auto">
          <a:xfrm flipV="1">
            <a:off x="4462463" y="2058988"/>
            <a:ext cx="1173162" cy="769937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stealth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</p:cxnSp>
      <p:cxnSp>
        <p:nvCxnSpPr>
          <p:cNvPr id="561161" name="AutoShape 9"/>
          <p:cNvCxnSpPr>
            <a:cxnSpLocks noChangeShapeType="1"/>
            <a:stCxn id="561155" idx="5"/>
            <a:endCxn id="561158" idx="2"/>
          </p:cNvCxnSpPr>
          <p:nvPr/>
        </p:nvCxnSpPr>
        <p:spPr bwMode="auto">
          <a:xfrm>
            <a:off x="4462463" y="3308350"/>
            <a:ext cx="1173162" cy="769938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stealth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</p:cxnSp>
      <p:cxnSp>
        <p:nvCxnSpPr>
          <p:cNvPr id="561162" name="AutoShape 10"/>
          <p:cNvCxnSpPr>
            <a:cxnSpLocks noChangeShapeType="1"/>
            <a:stCxn id="561156" idx="6"/>
            <a:endCxn id="561157" idx="2"/>
          </p:cNvCxnSpPr>
          <p:nvPr/>
        </p:nvCxnSpPr>
        <p:spPr bwMode="auto">
          <a:xfrm>
            <a:off x="6315075" y="2058988"/>
            <a:ext cx="1073150" cy="0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stealth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</p:cxnSp>
      <p:sp>
        <p:nvSpPr>
          <p:cNvPr id="561163" name="Arc 11"/>
          <p:cNvSpPr>
            <a:spLocks/>
          </p:cNvSpPr>
          <p:nvPr/>
        </p:nvSpPr>
        <p:spPr bwMode="auto">
          <a:xfrm>
            <a:off x="6246813" y="2287588"/>
            <a:ext cx="152400" cy="787400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1600"/>
              <a:gd name="T1" fmla="*/ 0 h 21600"/>
              <a:gd name="T2" fmla="*/ 21600 w 21600"/>
              <a:gd name="T3" fmla="*/ 21600 h 21600"/>
              <a:gd name="T4" fmla="*/ 0 w 21600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28575">
            <a:solidFill>
              <a:schemeClr val="tx1"/>
            </a:solidFill>
            <a:round/>
            <a:headEnd type="stealth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561164" name="Arc 12"/>
          <p:cNvSpPr>
            <a:spLocks/>
          </p:cNvSpPr>
          <p:nvPr/>
        </p:nvSpPr>
        <p:spPr bwMode="auto">
          <a:xfrm flipV="1">
            <a:off x="6245225" y="3078163"/>
            <a:ext cx="152400" cy="787400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1600"/>
              <a:gd name="T1" fmla="*/ 0 h 21600"/>
              <a:gd name="T2" fmla="*/ 21600 w 21600"/>
              <a:gd name="T3" fmla="*/ 21600 h 21600"/>
              <a:gd name="T4" fmla="*/ 0 w 21600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561165" name="Arc 13"/>
          <p:cNvSpPr>
            <a:spLocks/>
          </p:cNvSpPr>
          <p:nvPr/>
        </p:nvSpPr>
        <p:spPr bwMode="auto">
          <a:xfrm flipH="1">
            <a:off x="5559425" y="2290763"/>
            <a:ext cx="152400" cy="787400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1600"/>
              <a:gd name="T1" fmla="*/ 0 h 21600"/>
              <a:gd name="T2" fmla="*/ 21600 w 21600"/>
              <a:gd name="T3" fmla="*/ 21600 h 21600"/>
              <a:gd name="T4" fmla="*/ 0 w 21600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561166" name="Arc 14"/>
          <p:cNvSpPr>
            <a:spLocks/>
          </p:cNvSpPr>
          <p:nvPr/>
        </p:nvSpPr>
        <p:spPr bwMode="auto">
          <a:xfrm flipH="1" flipV="1">
            <a:off x="5559425" y="3078163"/>
            <a:ext cx="152400" cy="787400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1600"/>
              <a:gd name="T1" fmla="*/ 0 h 21600"/>
              <a:gd name="T2" fmla="*/ 21600 w 21600"/>
              <a:gd name="T3" fmla="*/ 21600 h 21600"/>
              <a:gd name="T4" fmla="*/ 0 w 21600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28575">
            <a:solidFill>
              <a:schemeClr val="tx1"/>
            </a:solidFill>
            <a:round/>
            <a:headEnd type="stealth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561167" name="Arc 15"/>
          <p:cNvSpPr>
            <a:spLocks/>
          </p:cNvSpPr>
          <p:nvPr/>
        </p:nvSpPr>
        <p:spPr bwMode="auto">
          <a:xfrm>
            <a:off x="7999413" y="2287588"/>
            <a:ext cx="152400" cy="787400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1600"/>
              <a:gd name="T1" fmla="*/ 0 h 21600"/>
              <a:gd name="T2" fmla="*/ 21600 w 21600"/>
              <a:gd name="T3" fmla="*/ 21600 h 21600"/>
              <a:gd name="T4" fmla="*/ 0 w 21600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28575">
            <a:solidFill>
              <a:schemeClr val="tx1"/>
            </a:solidFill>
            <a:round/>
            <a:headEnd type="stealth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561168" name="Arc 16"/>
          <p:cNvSpPr>
            <a:spLocks/>
          </p:cNvSpPr>
          <p:nvPr/>
        </p:nvSpPr>
        <p:spPr bwMode="auto">
          <a:xfrm flipV="1">
            <a:off x="7997825" y="3073400"/>
            <a:ext cx="152400" cy="787400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1600"/>
              <a:gd name="T1" fmla="*/ 0 h 21600"/>
              <a:gd name="T2" fmla="*/ 21600 w 21600"/>
              <a:gd name="T3" fmla="*/ 21600 h 21600"/>
              <a:gd name="T4" fmla="*/ 0 w 21600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561169" name="Arc 17"/>
          <p:cNvSpPr>
            <a:spLocks/>
          </p:cNvSpPr>
          <p:nvPr/>
        </p:nvSpPr>
        <p:spPr bwMode="auto">
          <a:xfrm flipH="1">
            <a:off x="7312025" y="2290763"/>
            <a:ext cx="152400" cy="787400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1600"/>
              <a:gd name="T1" fmla="*/ 0 h 21600"/>
              <a:gd name="T2" fmla="*/ 21600 w 21600"/>
              <a:gd name="T3" fmla="*/ 21600 h 21600"/>
              <a:gd name="T4" fmla="*/ 0 w 21600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561170" name="Arc 18"/>
          <p:cNvSpPr>
            <a:spLocks/>
          </p:cNvSpPr>
          <p:nvPr/>
        </p:nvSpPr>
        <p:spPr bwMode="auto">
          <a:xfrm flipH="1" flipV="1">
            <a:off x="7312025" y="3073400"/>
            <a:ext cx="152400" cy="787400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1600"/>
              <a:gd name="T1" fmla="*/ 0 h 21600"/>
              <a:gd name="T2" fmla="*/ 21600 w 21600"/>
              <a:gd name="T3" fmla="*/ 21600 h 21600"/>
              <a:gd name="T4" fmla="*/ 0 w 21600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28575">
            <a:solidFill>
              <a:schemeClr val="tx1"/>
            </a:solidFill>
            <a:round/>
            <a:headEnd type="stealth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US"/>
          </a:p>
        </p:txBody>
      </p:sp>
      <p:cxnSp>
        <p:nvCxnSpPr>
          <p:cNvPr id="561171" name="AutoShape 19"/>
          <p:cNvCxnSpPr>
            <a:cxnSpLocks noChangeShapeType="1"/>
            <a:stCxn id="561158" idx="6"/>
            <a:endCxn id="561159" idx="2"/>
          </p:cNvCxnSpPr>
          <p:nvPr/>
        </p:nvCxnSpPr>
        <p:spPr bwMode="auto">
          <a:xfrm>
            <a:off x="6315075" y="4078288"/>
            <a:ext cx="1073150" cy="0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stealth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</p:cxnSp>
      <p:sp>
        <p:nvSpPr>
          <p:cNvPr id="561172" name="Line 20"/>
          <p:cNvSpPr>
            <a:spLocks noChangeShapeType="1"/>
          </p:cNvSpPr>
          <p:nvPr/>
        </p:nvSpPr>
        <p:spPr bwMode="auto">
          <a:xfrm flipV="1">
            <a:off x="6321425" y="2163763"/>
            <a:ext cx="1066800" cy="1828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stealth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561173" name="Text Box 21"/>
          <p:cNvSpPr txBox="1">
            <a:spLocks noChangeArrowheads="1"/>
          </p:cNvSpPr>
          <p:nvPr/>
        </p:nvSpPr>
        <p:spPr bwMode="auto">
          <a:xfrm>
            <a:off x="4492625" y="2049463"/>
            <a:ext cx="53975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  <a:buClrTx/>
            </a:pPr>
            <a:r>
              <a:rPr lang="en-US" sz="2800">
                <a:solidFill>
                  <a:srgbClr val="008A87"/>
                </a:solidFill>
              </a:rPr>
              <a:t>10</a:t>
            </a:r>
          </a:p>
        </p:txBody>
      </p:sp>
      <p:sp>
        <p:nvSpPr>
          <p:cNvPr id="561174" name="Text Box 22"/>
          <p:cNvSpPr txBox="1">
            <a:spLocks noChangeArrowheads="1"/>
          </p:cNvSpPr>
          <p:nvPr/>
        </p:nvSpPr>
        <p:spPr bwMode="auto">
          <a:xfrm>
            <a:off x="4645025" y="3535363"/>
            <a:ext cx="36195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  <a:buClrTx/>
            </a:pPr>
            <a:r>
              <a:rPr lang="en-US" sz="2800">
                <a:solidFill>
                  <a:srgbClr val="008A87"/>
                </a:solidFill>
              </a:rPr>
              <a:t>3</a:t>
            </a:r>
          </a:p>
        </p:txBody>
      </p:sp>
      <p:sp>
        <p:nvSpPr>
          <p:cNvPr id="561175" name="Text Box 23"/>
          <p:cNvSpPr txBox="1">
            <a:spLocks noChangeArrowheads="1"/>
          </p:cNvSpPr>
          <p:nvPr/>
        </p:nvSpPr>
        <p:spPr bwMode="auto">
          <a:xfrm>
            <a:off x="5559425" y="2817813"/>
            <a:ext cx="36195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  <a:buClrTx/>
            </a:pPr>
            <a:r>
              <a:rPr lang="en-US" sz="2800">
                <a:solidFill>
                  <a:srgbClr val="008A87"/>
                </a:solidFill>
              </a:rPr>
              <a:t>1</a:t>
            </a:r>
          </a:p>
        </p:txBody>
      </p:sp>
      <p:sp>
        <p:nvSpPr>
          <p:cNvPr id="561176" name="Text Box 24"/>
          <p:cNvSpPr txBox="1">
            <a:spLocks noChangeArrowheads="1"/>
          </p:cNvSpPr>
          <p:nvPr/>
        </p:nvSpPr>
        <p:spPr bwMode="auto">
          <a:xfrm>
            <a:off x="6016625" y="2817813"/>
            <a:ext cx="36195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  <a:buClrTx/>
            </a:pPr>
            <a:r>
              <a:rPr lang="en-US" sz="2800">
                <a:solidFill>
                  <a:srgbClr val="008A87"/>
                </a:solidFill>
              </a:rPr>
              <a:t>4</a:t>
            </a:r>
          </a:p>
        </p:txBody>
      </p:sp>
      <p:sp>
        <p:nvSpPr>
          <p:cNvPr id="561177" name="Text Box 25"/>
          <p:cNvSpPr txBox="1">
            <a:spLocks noChangeArrowheads="1"/>
          </p:cNvSpPr>
          <p:nvPr/>
        </p:nvSpPr>
        <p:spPr bwMode="auto">
          <a:xfrm>
            <a:off x="7331075" y="2817813"/>
            <a:ext cx="36195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  <a:buClrTx/>
            </a:pPr>
            <a:r>
              <a:rPr lang="en-US" sz="2800">
                <a:solidFill>
                  <a:srgbClr val="008A87"/>
                </a:solidFill>
              </a:rPr>
              <a:t>7</a:t>
            </a:r>
          </a:p>
        </p:txBody>
      </p:sp>
      <p:sp>
        <p:nvSpPr>
          <p:cNvPr id="561178" name="Text Box 26"/>
          <p:cNvSpPr txBox="1">
            <a:spLocks noChangeArrowheads="1"/>
          </p:cNvSpPr>
          <p:nvPr/>
        </p:nvSpPr>
        <p:spPr bwMode="auto">
          <a:xfrm>
            <a:off x="7807325" y="2817813"/>
            <a:ext cx="36195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  <a:buClrTx/>
            </a:pPr>
            <a:r>
              <a:rPr lang="en-US" sz="2800">
                <a:solidFill>
                  <a:srgbClr val="008A87"/>
                </a:solidFill>
              </a:rPr>
              <a:t>9</a:t>
            </a:r>
          </a:p>
        </p:txBody>
      </p:sp>
      <p:sp>
        <p:nvSpPr>
          <p:cNvPr id="561179" name="Text Box 27"/>
          <p:cNvSpPr txBox="1">
            <a:spLocks noChangeArrowheads="1"/>
          </p:cNvSpPr>
          <p:nvPr/>
        </p:nvSpPr>
        <p:spPr bwMode="auto">
          <a:xfrm>
            <a:off x="6569075" y="2620963"/>
            <a:ext cx="36195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  <a:buClrTx/>
            </a:pPr>
            <a:r>
              <a:rPr lang="en-US" sz="2800">
                <a:solidFill>
                  <a:srgbClr val="008A87"/>
                </a:solidFill>
              </a:rPr>
              <a:t>8</a:t>
            </a:r>
          </a:p>
        </p:txBody>
      </p:sp>
      <p:sp>
        <p:nvSpPr>
          <p:cNvPr id="561180" name="Text Box 28"/>
          <p:cNvSpPr txBox="1">
            <a:spLocks noChangeArrowheads="1"/>
          </p:cNvSpPr>
          <p:nvPr/>
        </p:nvSpPr>
        <p:spPr bwMode="auto">
          <a:xfrm>
            <a:off x="6702425" y="1554163"/>
            <a:ext cx="36195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  <a:buClrTx/>
            </a:pPr>
            <a:r>
              <a:rPr lang="en-US" sz="2800">
                <a:solidFill>
                  <a:srgbClr val="008A87"/>
                </a:solidFill>
              </a:rPr>
              <a:t>2</a:t>
            </a:r>
          </a:p>
        </p:txBody>
      </p:sp>
      <p:sp>
        <p:nvSpPr>
          <p:cNvPr id="561181" name="Text Box 29"/>
          <p:cNvSpPr txBox="1">
            <a:spLocks noChangeArrowheads="1"/>
          </p:cNvSpPr>
          <p:nvPr/>
        </p:nvSpPr>
        <p:spPr bwMode="auto">
          <a:xfrm>
            <a:off x="6702425" y="4006850"/>
            <a:ext cx="36195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  <a:buClrTx/>
            </a:pPr>
            <a:r>
              <a:rPr lang="en-US" sz="2800">
                <a:solidFill>
                  <a:srgbClr val="008A87"/>
                </a:solidFill>
              </a:rPr>
              <a:t>2</a:t>
            </a:r>
          </a:p>
        </p:txBody>
      </p:sp>
      <p:sp>
        <p:nvSpPr>
          <p:cNvPr id="561194" name="Text Box 42"/>
          <p:cNvSpPr txBox="1">
            <a:spLocks noChangeArrowheads="1"/>
          </p:cNvSpPr>
          <p:nvPr/>
        </p:nvSpPr>
        <p:spPr bwMode="auto">
          <a:xfrm>
            <a:off x="4800600" y="5334000"/>
            <a:ext cx="2390775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lnSpc>
                <a:spcPct val="100000"/>
              </a:lnSpc>
              <a:buClrTx/>
            </a:pPr>
            <a:r>
              <a:rPr lang="en-US" i="1">
                <a:solidFill>
                  <a:srgbClr val="008A87"/>
                </a:solidFill>
              </a:rPr>
              <a:t>S: </a:t>
            </a:r>
            <a:r>
              <a:rPr lang="en-US">
                <a:solidFill>
                  <a:srgbClr val="008A87"/>
                </a:solidFill>
              </a:rPr>
              <a:t>{ </a:t>
            </a:r>
            <a:r>
              <a:rPr lang="en-US" i="1">
                <a:solidFill>
                  <a:srgbClr val="008A87"/>
                </a:solidFill>
              </a:rPr>
              <a:t>A, C, E</a:t>
            </a:r>
            <a:r>
              <a:rPr lang="en-US">
                <a:solidFill>
                  <a:srgbClr val="008A87"/>
                </a:solidFill>
              </a:rPr>
              <a:t> }</a:t>
            </a:r>
          </a:p>
        </p:txBody>
      </p:sp>
      <p:sp>
        <p:nvSpPr>
          <p:cNvPr id="561195" name="Text Box 43"/>
          <p:cNvSpPr txBox="1">
            <a:spLocks noChangeArrowheads="1"/>
          </p:cNvSpPr>
          <p:nvPr/>
        </p:nvSpPr>
        <p:spPr bwMode="auto">
          <a:xfrm>
            <a:off x="3429000" y="2792413"/>
            <a:ext cx="387350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lnSpc>
                <a:spcPct val="100000"/>
              </a:lnSpc>
              <a:buClrTx/>
            </a:pPr>
            <a:r>
              <a:rPr lang="en-US">
                <a:solidFill>
                  <a:schemeClr val="accent2"/>
                </a:solidFill>
              </a:rPr>
              <a:t>0</a:t>
            </a:r>
          </a:p>
        </p:txBody>
      </p:sp>
      <p:sp>
        <p:nvSpPr>
          <p:cNvPr id="561196" name="Text Box 44"/>
          <p:cNvSpPr txBox="1">
            <a:spLocks noChangeArrowheads="1"/>
          </p:cNvSpPr>
          <p:nvPr/>
        </p:nvSpPr>
        <p:spPr bwMode="auto">
          <a:xfrm>
            <a:off x="5781675" y="1198563"/>
            <a:ext cx="387350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  <a:buClrTx/>
            </a:pPr>
            <a:r>
              <a:rPr lang="en-US">
                <a:solidFill>
                  <a:schemeClr val="accent2"/>
                </a:solidFill>
              </a:rPr>
              <a:t>7</a:t>
            </a:r>
          </a:p>
        </p:txBody>
      </p:sp>
      <p:sp>
        <p:nvSpPr>
          <p:cNvPr id="561197" name="Text Box 45"/>
          <p:cNvSpPr txBox="1">
            <a:spLocks noChangeArrowheads="1"/>
          </p:cNvSpPr>
          <p:nvPr/>
        </p:nvSpPr>
        <p:spPr bwMode="auto">
          <a:xfrm>
            <a:off x="5781675" y="4457700"/>
            <a:ext cx="38735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  <a:buClrTx/>
            </a:pPr>
            <a:r>
              <a:rPr lang="en-US">
                <a:solidFill>
                  <a:schemeClr val="accent2"/>
                </a:solidFill>
              </a:rPr>
              <a:t>3</a:t>
            </a:r>
          </a:p>
        </p:txBody>
      </p:sp>
      <p:sp>
        <p:nvSpPr>
          <p:cNvPr id="561198" name="Text Box 46"/>
          <p:cNvSpPr txBox="1">
            <a:spLocks noChangeArrowheads="1"/>
          </p:cNvSpPr>
          <p:nvPr/>
        </p:nvSpPr>
        <p:spPr bwMode="auto">
          <a:xfrm>
            <a:off x="7532688" y="4457700"/>
            <a:ext cx="38735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  <a:buClrTx/>
            </a:pPr>
            <a:r>
              <a:rPr lang="en-US">
                <a:solidFill>
                  <a:schemeClr val="accent2"/>
                </a:solidFill>
              </a:rPr>
              <a:t>5</a:t>
            </a:r>
          </a:p>
        </p:txBody>
      </p:sp>
      <p:sp>
        <p:nvSpPr>
          <p:cNvPr id="561199" name="Text Box 47"/>
          <p:cNvSpPr txBox="1">
            <a:spLocks noChangeArrowheads="1"/>
          </p:cNvSpPr>
          <p:nvPr/>
        </p:nvSpPr>
        <p:spPr bwMode="auto">
          <a:xfrm>
            <a:off x="7431088" y="1198563"/>
            <a:ext cx="590550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  <a:buClrTx/>
            </a:pPr>
            <a:r>
              <a:rPr lang="en-US">
                <a:solidFill>
                  <a:schemeClr val="accent2"/>
                </a:solidFill>
              </a:rPr>
              <a:t>11</a:t>
            </a:r>
          </a:p>
        </p:txBody>
      </p:sp>
      <p:sp>
        <p:nvSpPr>
          <p:cNvPr id="561210" name="Text Box 58"/>
          <p:cNvSpPr txBox="1">
            <a:spLocks noChangeArrowheads="1"/>
          </p:cNvSpPr>
          <p:nvPr/>
        </p:nvSpPr>
        <p:spPr bwMode="auto">
          <a:xfrm>
            <a:off x="381000" y="1447800"/>
            <a:ext cx="4876800" cy="530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buClrTx/>
            </a:pPr>
            <a:r>
              <a:rPr lang="en-US" b="1" i="1">
                <a:solidFill>
                  <a:srgbClr val="008A87"/>
                </a:solidFill>
              </a:rPr>
              <a:t>“E”</a:t>
            </a:r>
            <a:r>
              <a:rPr lang="en-US" b="1">
                <a:solidFill>
                  <a:schemeClr val="accent2"/>
                </a:solidFill>
              </a:rPr>
              <a:t> </a:t>
            </a:r>
            <a:r>
              <a:rPr lang="en-US" b="1">
                <a:solidFill>
                  <a:srgbClr val="008A87"/>
                </a:solidFill>
                <a:sym typeface="Symbol" pitchFamily="18" charset="2"/>
              </a:rPr>
              <a:t></a:t>
            </a:r>
            <a:r>
              <a:rPr lang="en-US" b="1">
                <a:solidFill>
                  <a:schemeClr val="accent2"/>
                </a:solidFill>
                <a:sym typeface="Symbol" pitchFamily="18" charset="2"/>
              </a:rPr>
              <a:t> </a:t>
            </a:r>
            <a:r>
              <a:rPr lang="en-US" b="1">
                <a:solidFill>
                  <a:schemeClr val="accent2"/>
                </a:solidFill>
              </a:rPr>
              <a:t>E</a:t>
            </a:r>
            <a:r>
              <a:rPr lang="en-US" sz="2400" b="1">
                <a:solidFill>
                  <a:schemeClr val="accent2"/>
                </a:solidFill>
              </a:rPr>
              <a:t>XTRACT</a:t>
            </a:r>
            <a:r>
              <a:rPr lang="en-US" b="1">
                <a:solidFill>
                  <a:schemeClr val="accent2"/>
                </a:solidFill>
              </a:rPr>
              <a:t>-M</a:t>
            </a:r>
            <a:r>
              <a:rPr lang="en-US" sz="2400" b="1">
                <a:solidFill>
                  <a:schemeClr val="accent2"/>
                </a:solidFill>
              </a:rPr>
              <a:t>IN</a:t>
            </a:r>
            <a:r>
              <a:rPr lang="en-US" b="1">
                <a:solidFill>
                  <a:srgbClr val="008A87"/>
                </a:solidFill>
              </a:rPr>
              <a:t>(</a:t>
            </a:r>
            <a:r>
              <a:rPr lang="en-US" b="1" i="1">
                <a:solidFill>
                  <a:srgbClr val="008A87"/>
                </a:solidFill>
              </a:rPr>
              <a:t>Q</a:t>
            </a:r>
            <a:r>
              <a:rPr lang="en-US" b="1">
                <a:solidFill>
                  <a:srgbClr val="008A87"/>
                </a:solidFill>
              </a:rPr>
              <a:t>)</a:t>
            </a:r>
            <a:r>
              <a:rPr lang="en-US" b="1">
                <a:solidFill>
                  <a:schemeClr val="accent2"/>
                </a:solidFill>
              </a:rPr>
              <a:t>:</a:t>
            </a:r>
          </a:p>
        </p:txBody>
      </p:sp>
      <p:sp>
        <p:nvSpPr>
          <p:cNvPr id="56" name="Text Box 31"/>
          <p:cNvSpPr txBox="1">
            <a:spLocks noChangeArrowheads="1"/>
          </p:cNvSpPr>
          <p:nvPr/>
        </p:nvSpPr>
        <p:spPr bwMode="auto">
          <a:xfrm>
            <a:off x="1456182" y="5325070"/>
            <a:ext cx="431800" cy="461665"/>
          </a:xfrm>
          <a:prstGeom prst="rect">
            <a:avLst/>
          </a:prstGeom>
          <a:solidFill>
            <a:srgbClr val="FFCCCC">
              <a:alpha val="90000"/>
            </a:srgbClr>
          </a:solidFill>
          <a:ln>
            <a:noFill/>
          </a:ln>
          <a:effectLst/>
          <a:extLst/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  <a:buClrTx/>
            </a:pPr>
            <a:endParaRPr lang="en-US" i="1" dirty="0">
              <a:solidFill>
                <a:schemeClr val="accent1"/>
              </a:solidFill>
            </a:endParaRPr>
          </a:p>
        </p:txBody>
      </p:sp>
      <p:sp>
        <p:nvSpPr>
          <p:cNvPr id="57" name="Text Box 31"/>
          <p:cNvSpPr txBox="1">
            <a:spLocks noChangeArrowheads="1"/>
          </p:cNvSpPr>
          <p:nvPr/>
        </p:nvSpPr>
        <p:spPr bwMode="auto">
          <a:xfrm>
            <a:off x="2649982" y="5320605"/>
            <a:ext cx="431800" cy="461665"/>
          </a:xfrm>
          <a:prstGeom prst="rect">
            <a:avLst/>
          </a:prstGeom>
          <a:solidFill>
            <a:srgbClr val="FFCCCC">
              <a:alpha val="90000"/>
            </a:srgbClr>
          </a:solidFill>
          <a:ln>
            <a:noFill/>
          </a:ln>
          <a:effectLst/>
          <a:extLst/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  <a:buClrTx/>
            </a:pPr>
            <a:endParaRPr lang="en-US" i="1" dirty="0">
              <a:solidFill>
                <a:schemeClr val="accent1"/>
              </a:solidFill>
            </a:endParaRPr>
          </a:p>
        </p:txBody>
      </p:sp>
      <p:sp>
        <p:nvSpPr>
          <p:cNvPr id="58" name="Text Box 31"/>
          <p:cNvSpPr txBox="1">
            <a:spLocks noChangeArrowheads="1"/>
          </p:cNvSpPr>
          <p:nvPr/>
        </p:nvSpPr>
        <p:spPr bwMode="auto">
          <a:xfrm>
            <a:off x="2622674" y="4715470"/>
            <a:ext cx="431800" cy="461665"/>
          </a:xfrm>
          <a:prstGeom prst="rect">
            <a:avLst/>
          </a:prstGeom>
          <a:solidFill>
            <a:srgbClr val="FFCCCC">
              <a:alpha val="90000"/>
            </a:srgbClr>
          </a:solidFill>
          <a:ln>
            <a:noFill/>
          </a:ln>
          <a:effectLst/>
          <a:extLst/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  <a:buClrTx/>
            </a:pPr>
            <a:endParaRPr lang="en-US" i="1" dirty="0">
              <a:solidFill>
                <a:schemeClr val="accent1"/>
              </a:solidFill>
            </a:endParaRPr>
          </a:p>
        </p:txBody>
      </p:sp>
      <p:sp>
        <p:nvSpPr>
          <p:cNvPr id="59" name="Text Box 31"/>
          <p:cNvSpPr txBox="1">
            <a:spLocks noChangeArrowheads="1"/>
          </p:cNvSpPr>
          <p:nvPr/>
        </p:nvSpPr>
        <p:spPr bwMode="auto">
          <a:xfrm>
            <a:off x="1443482" y="4105870"/>
            <a:ext cx="431800" cy="579438"/>
          </a:xfrm>
          <a:prstGeom prst="rect">
            <a:avLst/>
          </a:prstGeom>
          <a:solidFill>
            <a:srgbClr val="FFCCCC">
              <a:alpha val="90000"/>
            </a:srgbClr>
          </a:solidFill>
          <a:ln>
            <a:noFill/>
          </a:ln>
          <a:effectLst/>
          <a:extLst/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  <a:buClrTx/>
            </a:pPr>
            <a:r>
              <a:rPr lang="en-US" i="1" dirty="0">
                <a:solidFill>
                  <a:schemeClr val="accent1"/>
                </a:solidFill>
              </a:rPr>
              <a:t>A</a:t>
            </a:r>
          </a:p>
        </p:txBody>
      </p:sp>
      <p:sp>
        <p:nvSpPr>
          <p:cNvPr id="60" name="Text Box 32"/>
          <p:cNvSpPr txBox="1">
            <a:spLocks noChangeArrowheads="1"/>
          </p:cNvSpPr>
          <p:nvPr/>
        </p:nvSpPr>
        <p:spPr bwMode="auto">
          <a:xfrm>
            <a:off x="2059432" y="4105870"/>
            <a:ext cx="4318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  <a:buClrTx/>
            </a:pPr>
            <a:r>
              <a:rPr lang="en-US" i="1">
                <a:solidFill>
                  <a:srgbClr val="008A87"/>
                </a:solidFill>
              </a:rPr>
              <a:t>B</a:t>
            </a:r>
          </a:p>
        </p:txBody>
      </p:sp>
      <p:sp>
        <p:nvSpPr>
          <p:cNvPr id="61" name="Text Box 33"/>
          <p:cNvSpPr txBox="1">
            <a:spLocks noChangeArrowheads="1"/>
          </p:cNvSpPr>
          <p:nvPr/>
        </p:nvSpPr>
        <p:spPr bwMode="auto">
          <a:xfrm>
            <a:off x="2651570" y="4105870"/>
            <a:ext cx="455612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  <a:buClrTx/>
            </a:pPr>
            <a:r>
              <a:rPr lang="en-US" i="1">
                <a:solidFill>
                  <a:srgbClr val="008A87"/>
                </a:solidFill>
              </a:rPr>
              <a:t>C</a:t>
            </a:r>
          </a:p>
        </p:txBody>
      </p:sp>
      <p:sp>
        <p:nvSpPr>
          <p:cNvPr id="62" name="Text Box 34"/>
          <p:cNvSpPr txBox="1">
            <a:spLocks noChangeArrowheads="1"/>
          </p:cNvSpPr>
          <p:nvPr/>
        </p:nvSpPr>
        <p:spPr bwMode="auto">
          <a:xfrm>
            <a:off x="3250057" y="4105870"/>
            <a:ext cx="477838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  <a:buClrTx/>
            </a:pPr>
            <a:r>
              <a:rPr lang="en-US" i="1" dirty="0">
                <a:solidFill>
                  <a:srgbClr val="008A87"/>
                </a:solidFill>
              </a:rPr>
              <a:t>D</a:t>
            </a:r>
          </a:p>
        </p:txBody>
      </p:sp>
      <p:sp>
        <p:nvSpPr>
          <p:cNvPr id="63" name="Text Box 35"/>
          <p:cNvSpPr txBox="1">
            <a:spLocks noChangeArrowheads="1"/>
          </p:cNvSpPr>
          <p:nvPr/>
        </p:nvSpPr>
        <p:spPr bwMode="auto">
          <a:xfrm>
            <a:off x="3888232" y="4105870"/>
            <a:ext cx="4318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  <a:buClrTx/>
            </a:pPr>
            <a:r>
              <a:rPr lang="en-US" i="1">
                <a:solidFill>
                  <a:srgbClr val="008A87"/>
                </a:solidFill>
              </a:rPr>
              <a:t>E</a:t>
            </a:r>
          </a:p>
        </p:txBody>
      </p:sp>
      <p:sp>
        <p:nvSpPr>
          <p:cNvPr id="64" name="Text Box 36"/>
          <p:cNvSpPr txBox="1">
            <a:spLocks noChangeArrowheads="1"/>
          </p:cNvSpPr>
          <p:nvPr/>
        </p:nvSpPr>
        <p:spPr bwMode="auto">
          <a:xfrm>
            <a:off x="744982" y="4105870"/>
            <a:ext cx="612775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  <a:buClrTx/>
            </a:pPr>
            <a:r>
              <a:rPr lang="en-US" i="1" dirty="0">
                <a:solidFill>
                  <a:srgbClr val="008A87"/>
                </a:solidFill>
              </a:rPr>
              <a:t>Q:</a:t>
            </a:r>
          </a:p>
        </p:txBody>
      </p:sp>
      <p:sp>
        <p:nvSpPr>
          <p:cNvPr id="65" name="Text Box 37"/>
          <p:cNvSpPr txBox="1">
            <a:spLocks noChangeArrowheads="1"/>
          </p:cNvSpPr>
          <p:nvPr/>
        </p:nvSpPr>
        <p:spPr bwMode="auto">
          <a:xfrm>
            <a:off x="1491107" y="4715470"/>
            <a:ext cx="336550" cy="457200"/>
          </a:xfrm>
          <a:prstGeom prst="rect">
            <a:avLst/>
          </a:prstGeom>
          <a:solidFill>
            <a:srgbClr val="FFCC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  <a:buClrTx/>
            </a:pPr>
            <a:r>
              <a:rPr lang="en-US" sz="2400" dirty="0">
                <a:solidFill>
                  <a:srgbClr val="008A87"/>
                </a:solidFill>
              </a:rPr>
              <a:t>0</a:t>
            </a:r>
          </a:p>
        </p:txBody>
      </p:sp>
      <p:sp>
        <p:nvSpPr>
          <p:cNvPr id="66" name="Text Box 38"/>
          <p:cNvSpPr txBox="1">
            <a:spLocks noChangeArrowheads="1"/>
          </p:cNvSpPr>
          <p:nvPr/>
        </p:nvSpPr>
        <p:spPr bwMode="auto">
          <a:xfrm>
            <a:off x="2106849" y="4709120"/>
            <a:ext cx="338554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  <a:buClrTx/>
            </a:pPr>
            <a:r>
              <a:rPr lang="en-US" sz="2400" dirty="0">
                <a:solidFill>
                  <a:srgbClr val="008A87"/>
                </a:solidFill>
                <a:latin typeface="Symbol" pitchFamily="18" charset="2"/>
              </a:rPr>
              <a:t>7</a:t>
            </a:r>
            <a:endParaRPr lang="en-US" sz="2400" dirty="0">
              <a:solidFill>
                <a:srgbClr val="008A87"/>
              </a:solidFill>
            </a:endParaRPr>
          </a:p>
        </p:txBody>
      </p:sp>
      <p:sp>
        <p:nvSpPr>
          <p:cNvPr id="67" name="Text Box 39"/>
          <p:cNvSpPr txBox="1">
            <a:spLocks noChangeArrowheads="1"/>
          </p:cNvSpPr>
          <p:nvPr/>
        </p:nvSpPr>
        <p:spPr bwMode="auto">
          <a:xfrm>
            <a:off x="2711686" y="4709120"/>
            <a:ext cx="338554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  <a:buClrTx/>
            </a:pPr>
            <a:r>
              <a:rPr lang="en-US" sz="2400" dirty="0">
                <a:solidFill>
                  <a:srgbClr val="008A87"/>
                </a:solidFill>
                <a:latin typeface="Symbol" pitchFamily="18" charset="2"/>
              </a:rPr>
              <a:t>3</a:t>
            </a:r>
            <a:endParaRPr lang="en-US" sz="2400" dirty="0">
              <a:solidFill>
                <a:srgbClr val="008A87"/>
              </a:solidFill>
            </a:endParaRPr>
          </a:p>
        </p:txBody>
      </p:sp>
      <p:sp>
        <p:nvSpPr>
          <p:cNvPr id="68" name="Text Box 40"/>
          <p:cNvSpPr txBox="1">
            <a:spLocks noChangeArrowheads="1"/>
          </p:cNvSpPr>
          <p:nvPr/>
        </p:nvSpPr>
        <p:spPr bwMode="auto">
          <a:xfrm>
            <a:off x="3242754" y="4709120"/>
            <a:ext cx="492444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  <a:buClrTx/>
            </a:pPr>
            <a:r>
              <a:rPr lang="en-US" sz="2400" dirty="0">
                <a:solidFill>
                  <a:srgbClr val="008A87"/>
                </a:solidFill>
                <a:latin typeface="Symbol" pitchFamily="18" charset="2"/>
              </a:rPr>
              <a:t>11</a:t>
            </a:r>
            <a:endParaRPr lang="en-US" sz="2400" dirty="0">
              <a:solidFill>
                <a:srgbClr val="008A87"/>
              </a:solidFill>
            </a:endParaRPr>
          </a:p>
        </p:txBody>
      </p:sp>
      <p:sp>
        <p:nvSpPr>
          <p:cNvPr id="69" name="Text Box 41"/>
          <p:cNvSpPr txBox="1">
            <a:spLocks noChangeArrowheads="1"/>
          </p:cNvSpPr>
          <p:nvPr/>
        </p:nvSpPr>
        <p:spPr bwMode="auto">
          <a:xfrm>
            <a:off x="3935649" y="4709120"/>
            <a:ext cx="338554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  <a:buClrTx/>
            </a:pPr>
            <a:r>
              <a:rPr lang="en-US" sz="2400" dirty="0">
                <a:solidFill>
                  <a:srgbClr val="008A87"/>
                </a:solidFill>
                <a:latin typeface="Symbol" pitchFamily="18" charset="2"/>
              </a:rPr>
              <a:t>5</a:t>
            </a:r>
            <a:endParaRPr lang="en-US" sz="2400" dirty="0">
              <a:solidFill>
                <a:srgbClr val="008A87"/>
              </a:solidFill>
            </a:endParaRPr>
          </a:p>
        </p:txBody>
      </p:sp>
      <p:sp>
        <p:nvSpPr>
          <p:cNvPr id="70" name="Line 42"/>
          <p:cNvSpPr>
            <a:spLocks noChangeShapeType="1"/>
          </p:cNvSpPr>
          <p:nvPr/>
        </p:nvSpPr>
        <p:spPr bwMode="auto">
          <a:xfrm>
            <a:off x="1456182" y="4685308"/>
            <a:ext cx="2895600" cy="0"/>
          </a:xfrm>
          <a:prstGeom prst="line">
            <a:avLst/>
          </a:prstGeom>
          <a:noFill/>
          <a:ln w="38100" cmpd="dbl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71" name="Text Box 37"/>
          <p:cNvSpPr txBox="1">
            <a:spLocks noChangeArrowheads="1"/>
          </p:cNvSpPr>
          <p:nvPr/>
        </p:nvSpPr>
        <p:spPr bwMode="auto">
          <a:xfrm>
            <a:off x="935482" y="4715470"/>
            <a:ext cx="33655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  <a:buClrTx/>
            </a:pPr>
            <a:r>
              <a:rPr lang="en-US" sz="2400" dirty="0">
                <a:solidFill>
                  <a:srgbClr val="008A87"/>
                </a:solidFill>
              </a:rPr>
              <a:t>d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2" name="Text Box 37"/>
              <p:cNvSpPr txBox="1">
                <a:spLocks noChangeArrowheads="1"/>
              </p:cNvSpPr>
              <p:nvPr/>
            </p:nvSpPr>
            <p:spPr bwMode="auto">
              <a:xfrm>
                <a:off x="897382" y="5329535"/>
                <a:ext cx="449290" cy="461665"/>
              </a:xfrm>
              <a:prstGeom prst="rect">
                <a:avLst/>
              </a:prstGeom>
              <a:noFill/>
              <a:ln>
                <a:noFill/>
              </a:ln>
              <a:effectLst/>
              <a:extLst/>
            </p:spPr>
            <p:txBody>
              <a:bodyPr wrap="none">
                <a:spAutoFit/>
              </a:bodyPr>
              <a:lstStyle/>
              <a:p>
                <a:pPr algn="ctr">
                  <a:lnSpc>
                    <a:spcPct val="100000"/>
                  </a:lnSpc>
                  <a:buClrTx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dirty="0" smtClean="0">
                          <a:solidFill>
                            <a:srgbClr val="008A87"/>
                          </a:solidFill>
                          <a:latin typeface="Cambria Math"/>
                          <a:ea typeface="Cambria Math"/>
                        </a:rPr>
                        <m:t>𝜋</m:t>
                      </m:r>
                    </m:oMath>
                  </m:oMathPara>
                </a14:m>
                <a:endParaRPr lang="en-US" sz="2400" dirty="0">
                  <a:solidFill>
                    <a:srgbClr val="008A87"/>
                  </a:solidFill>
                </a:endParaRPr>
              </a:p>
            </p:txBody>
          </p:sp>
        </mc:Choice>
        <mc:Fallback xmlns="">
          <p:sp>
            <p:nvSpPr>
              <p:cNvPr id="72" name="Text 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97382" y="5329535"/>
                <a:ext cx="449290" cy="461665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  <a:ln>
                <a:noFill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3" name="Text Box 37"/>
              <p:cNvSpPr txBox="1">
                <a:spLocks noChangeArrowheads="1"/>
              </p:cNvSpPr>
              <p:nvPr/>
            </p:nvSpPr>
            <p:spPr bwMode="auto">
              <a:xfrm>
                <a:off x="1280125" y="5325070"/>
                <a:ext cx="774443" cy="461665"/>
              </a:xfrm>
              <a:prstGeom prst="rect">
                <a:avLst/>
              </a:prstGeom>
              <a:noFill/>
              <a:ln>
                <a:noFill/>
              </a:ln>
              <a:effectLst/>
              <a:extLst/>
            </p:spPr>
            <p:txBody>
              <a:bodyPr wrap="none">
                <a:spAutoFit/>
              </a:bodyPr>
              <a:lstStyle/>
              <a:p>
                <a:pPr algn="ctr">
                  <a:lnSpc>
                    <a:spcPct val="100000"/>
                  </a:lnSpc>
                  <a:buClrTx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008A87"/>
                          </a:solidFill>
                          <a:latin typeface="Cambria Math"/>
                        </a:rPr>
                        <m:t>𝑁𝐼𝐿</m:t>
                      </m:r>
                    </m:oMath>
                  </m:oMathPara>
                </a14:m>
                <a:endParaRPr lang="en-US" sz="2400" dirty="0">
                  <a:solidFill>
                    <a:srgbClr val="008A87"/>
                  </a:solidFill>
                </a:endParaRPr>
              </a:p>
            </p:txBody>
          </p:sp>
        </mc:Choice>
        <mc:Fallback xmlns="">
          <p:sp>
            <p:nvSpPr>
              <p:cNvPr id="73" name="Text 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280125" y="5325070"/>
                <a:ext cx="774443" cy="461665"/>
              </a:xfrm>
              <a:prstGeom prst="rect">
                <a:avLst/>
              </a:prstGeom>
              <a:blipFill rotWithShape="1">
                <a:blip r:embed="rId3"/>
                <a:stretch>
                  <a:fillRect l="-1575"/>
                </a:stretch>
              </a:blipFill>
              <a:ln>
                <a:noFill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4" name="Text Box 37"/>
              <p:cNvSpPr txBox="1">
                <a:spLocks noChangeArrowheads="1"/>
              </p:cNvSpPr>
              <p:nvPr/>
            </p:nvSpPr>
            <p:spPr bwMode="auto">
              <a:xfrm>
                <a:off x="2658527" y="5325070"/>
                <a:ext cx="471860" cy="461665"/>
              </a:xfrm>
              <a:prstGeom prst="rect">
                <a:avLst/>
              </a:prstGeom>
              <a:noFill/>
              <a:ln>
                <a:noFill/>
              </a:ln>
              <a:effectLst/>
              <a:extLst/>
            </p:spPr>
            <p:txBody>
              <a:bodyPr wrap="none">
                <a:spAutoFit/>
              </a:bodyPr>
              <a:lstStyle/>
              <a:p>
                <a:pPr algn="ctr">
                  <a:lnSpc>
                    <a:spcPct val="100000"/>
                  </a:lnSpc>
                  <a:buClrTx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dirty="0" smtClean="0">
                          <a:solidFill>
                            <a:srgbClr val="008A87"/>
                          </a:solidFill>
                          <a:latin typeface="Cambria Math"/>
                          <a:ea typeface="Cambria Math"/>
                        </a:rPr>
                        <m:t>𝐴</m:t>
                      </m:r>
                    </m:oMath>
                  </m:oMathPara>
                </a14:m>
                <a:endParaRPr lang="en-US" sz="2400" dirty="0">
                  <a:solidFill>
                    <a:srgbClr val="008A87"/>
                  </a:solidFill>
                </a:endParaRPr>
              </a:p>
            </p:txBody>
          </p:sp>
        </mc:Choice>
        <mc:Fallback xmlns="">
          <p:sp>
            <p:nvSpPr>
              <p:cNvPr id="74" name="Text 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658527" y="5325070"/>
                <a:ext cx="471860" cy="461665"/>
              </a:xfrm>
              <a:prstGeom prst="rect">
                <a:avLst/>
              </a:prstGeom>
              <a:blipFill rotWithShape="1">
                <a:blip r:embed="rId4"/>
                <a:stretch>
                  <a:fillRect l="-1282"/>
                </a:stretch>
              </a:blipFill>
              <a:ln>
                <a:noFill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5" name="Text Box 37"/>
              <p:cNvSpPr txBox="1">
                <a:spLocks noChangeArrowheads="1"/>
              </p:cNvSpPr>
              <p:nvPr/>
            </p:nvSpPr>
            <p:spPr bwMode="auto">
              <a:xfrm>
                <a:off x="3274315" y="5325070"/>
                <a:ext cx="459485" cy="461665"/>
              </a:xfrm>
              <a:prstGeom prst="rect">
                <a:avLst/>
              </a:prstGeom>
              <a:noFill/>
              <a:ln>
                <a:noFill/>
              </a:ln>
              <a:effectLst/>
              <a:extLst/>
            </p:spPr>
            <p:txBody>
              <a:bodyPr wrap="none">
                <a:spAutoFit/>
              </a:bodyPr>
              <a:lstStyle/>
              <a:p>
                <a:pPr algn="ctr">
                  <a:lnSpc>
                    <a:spcPct val="100000"/>
                  </a:lnSpc>
                  <a:buClrTx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dirty="0" smtClean="0">
                          <a:solidFill>
                            <a:srgbClr val="008A87"/>
                          </a:solidFill>
                          <a:latin typeface="Cambria Math"/>
                          <a:ea typeface="Cambria Math"/>
                        </a:rPr>
                        <m:t>𝐶</m:t>
                      </m:r>
                    </m:oMath>
                  </m:oMathPara>
                </a14:m>
                <a:endParaRPr lang="en-US" sz="2400" dirty="0">
                  <a:solidFill>
                    <a:srgbClr val="008A87"/>
                  </a:solidFill>
                </a:endParaRPr>
              </a:p>
            </p:txBody>
          </p:sp>
        </mc:Choice>
        <mc:Fallback xmlns="">
          <p:sp>
            <p:nvSpPr>
              <p:cNvPr id="75" name="Text 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274315" y="5325070"/>
                <a:ext cx="459485" cy="461665"/>
              </a:xfrm>
              <a:prstGeom prst="rect">
                <a:avLst/>
              </a:prstGeom>
              <a:blipFill rotWithShape="1">
                <a:blip r:embed="rId5"/>
                <a:stretch>
                  <a:fillRect l="-2632"/>
                </a:stretch>
              </a:blipFill>
              <a:ln>
                <a:noFill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6" name="Text Box 37"/>
              <p:cNvSpPr txBox="1">
                <a:spLocks noChangeArrowheads="1"/>
              </p:cNvSpPr>
              <p:nvPr/>
            </p:nvSpPr>
            <p:spPr bwMode="auto">
              <a:xfrm>
                <a:off x="3960115" y="5325070"/>
                <a:ext cx="459485" cy="461665"/>
              </a:xfrm>
              <a:prstGeom prst="rect">
                <a:avLst/>
              </a:prstGeom>
              <a:noFill/>
              <a:ln>
                <a:noFill/>
              </a:ln>
              <a:effectLst/>
              <a:extLst/>
            </p:spPr>
            <p:txBody>
              <a:bodyPr wrap="none">
                <a:spAutoFit/>
              </a:bodyPr>
              <a:lstStyle/>
              <a:p>
                <a:pPr algn="ctr">
                  <a:lnSpc>
                    <a:spcPct val="100000"/>
                  </a:lnSpc>
                  <a:buClrTx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dirty="0" smtClean="0">
                          <a:solidFill>
                            <a:srgbClr val="008A87"/>
                          </a:solidFill>
                          <a:latin typeface="Cambria Math"/>
                          <a:ea typeface="Cambria Math"/>
                        </a:rPr>
                        <m:t>𝐶</m:t>
                      </m:r>
                    </m:oMath>
                  </m:oMathPara>
                </a14:m>
                <a:endParaRPr lang="en-US" sz="2400" dirty="0">
                  <a:solidFill>
                    <a:srgbClr val="008A87"/>
                  </a:solidFill>
                </a:endParaRPr>
              </a:p>
            </p:txBody>
          </p:sp>
        </mc:Choice>
        <mc:Fallback xmlns="">
          <p:sp>
            <p:nvSpPr>
              <p:cNvPr id="76" name="Text 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960115" y="5325070"/>
                <a:ext cx="459485" cy="461665"/>
              </a:xfrm>
              <a:prstGeom prst="rect">
                <a:avLst/>
              </a:prstGeom>
              <a:blipFill rotWithShape="1">
                <a:blip r:embed="rId6"/>
                <a:stretch>
                  <a:fillRect l="-2667"/>
                </a:stretch>
              </a:blipFill>
              <a:ln>
                <a:noFill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7" name="Text Box 37"/>
              <p:cNvSpPr txBox="1">
                <a:spLocks noChangeArrowheads="1"/>
              </p:cNvSpPr>
              <p:nvPr/>
            </p:nvSpPr>
            <p:spPr bwMode="auto">
              <a:xfrm>
                <a:off x="2046851" y="5325070"/>
                <a:ext cx="460190" cy="461665"/>
              </a:xfrm>
              <a:prstGeom prst="rect">
                <a:avLst/>
              </a:prstGeom>
              <a:noFill/>
              <a:ln>
                <a:noFill/>
              </a:ln>
              <a:effectLst/>
              <a:extLst/>
            </p:spPr>
            <p:txBody>
              <a:bodyPr wrap="none">
                <a:spAutoFit/>
              </a:bodyPr>
              <a:lstStyle/>
              <a:p>
                <a:pPr algn="ctr">
                  <a:lnSpc>
                    <a:spcPct val="100000"/>
                  </a:lnSpc>
                  <a:buClrTx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008A87"/>
                          </a:solidFill>
                          <a:latin typeface="Cambria Math"/>
                        </a:rPr>
                        <m:t>𝐶</m:t>
                      </m:r>
                    </m:oMath>
                  </m:oMathPara>
                </a14:m>
                <a:endParaRPr lang="en-US" sz="2400" dirty="0">
                  <a:solidFill>
                    <a:srgbClr val="008A87"/>
                  </a:solidFill>
                </a:endParaRPr>
              </a:p>
            </p:txBody>
          </p:sp>
        </mc:Choice>
        <mc:Fallback xmlns="">
          <p:sp>
            <p:nvSpPr>
              <p:cNvPr id="77" name="Text 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046851" y="5325070"/>
                <a:ext cx="460190" cy="461665"/>
              </a:xfrm>
              <a:prstGeom prst="rect">
                <a:avLst/>
              </a:prstGeom>
              <a:blipFill rotWithShape="1">
                <a:blip r:embed="rId7"/>
                <a:stretch>
                  <a:fillRect l="-2667"/>
                </a:stretch>
              </a:blipFill>
              <a:ln>
                <a:noFill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8" name="Text Box 31"/>
          <p:cNvSpPr txBox="1">
            <a:spLocks noChangeArrowheads="1"/>
          </p:cNvSpPr>
          <p:nvPr/>
        </p:nvSpPr>
        <p:spPr bwMode="auto">
          <a:xfrm>
            <a:off x="2643648" y="4080470"/>
            <a:ext cx="389850" cy="461665"/>
          </a:xfrm>
          <a:prstGeom prst="rect">
            <a:avLst/>
          </a:prstGeom>
          <a:solidFill>
            <a:srgbClr val="FFCCCC">
              <a:alpha val="90000"/>
            </a:srgbClr>
          </a:solidFill>
          <a:ln>
            <a:noFill/>
          </a:ln>
          <a:effectLst/>
          <a:extLst/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  <a:buClrTx/>
            </a:pPr>
            <a:r>
              <a:rPr lang="en-US" i="1" dirty="0">
                <a:solidFill>
                  <a:schemeClr val="accent1"/>
                </a:solidFill>
              </a:rPr>
              <a:t>C</a:t>
            </a:r>
          </a:p>
        </p:txBody>
      </p:sp>
      <p:sp>
        <p:nvSpPr>
          <p:cNvPr id="79" name="Text Box 31"/>
          <p:cNvSpPr txBox="1">
            <a:spLocks noChangeArrowheads="1"/>
          </p:cNvSpPr>
          <p:nvPr/>
        </p:nvSpPr>
        <p:spPr bwMode="auto">
          <a:xfrm>
            <a:off x="3984007" y="4685308"/>
            <a:ext cx="332849" cy="461665"/>
          </a:xfrm>
          <a:prstGeom prst="rect">
            <a:avLst/>
          </a:prstGeom>
          <a:solidFill>
            <a:srgbClr val="FFCCCC">
              <a:alpha val="44000"/>
            </a:srgbClr>
          </a:solidFill>
          <a:ln>
            <a:noFill/>
          </a:ln>
          <a:effectLst/>
          <a:extLst/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  <a:buClrTx/>
            </a:pPr>
            <a:endParaRPr lang="en-US" i="1" dirty="0">
              <a:solidFill>
                <a:schemeClr val="accent1"/>
              </a:solidFill>
            </a:endParaRPr>
          </a:p>
        </p:txBody>
      </p:sp>
      <p:sp>
        <p:nvSpPr>
          <p:cNvPr id="80" name="Text Box 31"/>
          <p:cNvSpPr txBox="1">
            <a:spLocks noChangeArrowheads="1"/>
          </p:cNvSpPr>
          <p:nvPr/>
        </p:nvSpPr>
        <p:spPr bwMode="auto">
          <a:xfrm>
            <a:off x="4005126" y="4070648"/>
            <a:ext cx="311729" cy="461665"/>
          </a:xfrm>
          <a:prstGeom prst="rect">
            <a:avLst/>
          </a:prstGeom>
          <a:solidFill>
            <a:srgbClr val="FFCCCC">
              <a:alpha val="56000"/>
            </a:srgbClr>
          </a:solidFill>
          <a:ln>
            <a:noFill/>
          </a:ln>
          <a:effectLst/>
          <a:extLst/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  <a:buClrTx/>
            </a:pPr>
            <a:endParaRPr lang="en-US" i="1" dirty="0">
              <a:solidFill>
                <a:schemeClr val="accent1"/>
              </a:solidFill>
            </a:endParaRPr>
          </a:p>
        </p:txBody>
      </p:sp>
      <p:sp>
        <p:nvSpPr>
          <p:cNvPr id="81" name="Text Box 31"/>
          <p:cNvSpPr txBox="1">
            <a:spLocks noChangeArrowheads="1"/>
          </p:cNvSpPr>
          <p:nvPr/>
        </p:nvSpPr>
        <p:spPr bwMode="auto">
          <a:xfrm>
            <a:off x="3935457" y="5325070"/>
            <a:ext cx="338746" cy="411212"/>
          </a:xfrm>
          <a:prstGeom prst="rect">
            <a:avLst/>
          </a:prstGeom>
          <a:solidFill>
            <a:srgbClr val="FFCCCC">
              <a:alpha val="68000"/>
            </a:srgbClr>
          </a:solidFill>
          <a:ln>
            <a:noFill/>
          </a:ln>
          <a:effectLst/>
          <a:extLst/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  <a:buClrTx/>
            </a:pPr>
            <a:endParaRPr lang="en-US" i="1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993750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217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1143000"/>
          </a:xfrm>
        </p:spPr>
        <p:txBody>
          <a:bodyPr/>
          <a:lstStyle/>
          <a:p>
            <a:r>
              <a:rPr lang="en-US" dirty="0"/>
              <a:t>Example of </a:t>
            </a:r>
            <a:r>
              <a:rPr lang="en-US" dirty="0" err="1"/>
              <a:t>Dijkstra’s</a:t>
            </a:r>
            <a:r>
              <a:rPr lang="en-US" dirty="0"/>
              <a:t> algorithm</a:t>
            </a:r>
          </a:p>
        </p:txBody>
      </p:sp>
      <p:sp>
        <p:nvSpPr>
          <p:cNvPr id="562179" name="Oval 3"/>
          <p:cNvSpPr>
            <a:spLocks noChangeArrowheads="1"/>
          </p:cNvSpPr>
          <p:nvPr/>
        </p:nvSpPr>
        <p:spPr bwMode="auto">
          <a:xfrm>
            <a:off x="3883025" y="2728913"/>
            <a:ext cx="679450" cy="679450"/>
          </a:xfrm>
          <a:prstGeom prst="ellipse">
            <a:avLst/>
          </a:prstGeom>
          <a:solidFill>
            <a:srgbClr val="FFCCCC"/>
          </a:solidFill>
          <a:ln w="9525">
            <a:solidFill>
              <a:schemeClr val="tx1"/>
            </a:solidFill>
            <a:round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 anchor="ctr"/>
          <a:lstStyle/>
          <a:p>
            <a:pPr algn="ctr">
              <a:lnSpc>
                <a:spcPct val="100000"/>
              </a:lnSpc>
              <a:buClrTx/>
            </a:pPr>
            <a:r>
              <a:rPr lang="en-US" i="1">
                <a:solidFill>
                  <a:srgbClr val="008A87"/>
                </a:solidFill>
              </a:rPr>
              <a:t>A</a:t>
            </a:r>
          </a:p>
        </p:txBody>
      </p:sp>
      <p:sp>
        <p:nvSpPr>
          <p:cNvPr id="562180" name="Oval 4"/>
          <p:cNvSpPr>
            <a:spLocks noChangeArrowheads="1"/>
          </p:cNvSpPr>
          <p:nvPr/>
        </p:nvSpPr>
        <p:spPr bwMode="auto">
          <a:xfrm>
            <a:off x="5635625" y="1719263"/>
            <a:ext cx="679450" cy="679450"/>
          </a:xfrm>
          <a:prstGeom prst="ellipse">
            <a:avLst/>
          </a:prstGeom>
          <a:solidFill>
            <a:srgbClr val="FFFF66"/>
          </a:solidFill>
          <a:ln w="9525">
            <a:solidFill>
              <a:schemeClr val="tx1"/>
            </a:solidFill>
            <a:round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 anchor="ctr"/>
          <a:lstStyle/>
          <a:p>
            <a:pPr algn="ctr">
              <a:lnSpc>
                <a:spcPct val="100000"/>
              </a:lnSpc>
              <a:buClrTx/>
            </a:pPr>
            <a:r>
              <a:rPr lang="en-US" i="1">
                <a:solidFill>
                  <a:srgbClr val="008A87"/>
                </a:solidFill>
              </a:rPr>
              <a:t>B</a:t>
            </a:r>
          </a:p>
        </p:txBody>
      </p:sp>
      <p:sp>
        <p:nvSpPr>
          <p:cNvPr id="562181" name="Oval 5"/>
          <p:cNvSpPr>
            <a:spLocks noChangeArrowheads="1"/>
          </p:cNvSpPr>
          <p:nvPr/>
        </p:nvSpPr>
        <p:spPr bwMode="auto">
          <a:xfrm>
            <a:off x="7388225" y="1719263"/>
            <a:ext cx="679450" cy="679450"/>
          </a:xfrm>
          <a:prstGeom prst="ellipse">
            <a:avLst/>
          </a:prstGeom>
          <a:solidFill>
            <a:srgbClr val="FFFF66"/>
          </a:solidFill>
          <a:ln w="9525">
            <a:solidFill>
              <a:schemeClr val="tx1"/>
            </a:solidFill>
            <a:round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 anchor="ctr"/>
          <a:lstStyle/>
          <a:p>
            <a:pPr algn="ctr">
              <a:lnSpc>
                <a:spcPct val="100000"/>
              </a:lnSpc>
              <a:buClrTx/>
            </a:pPr>
            <a:r>
              <a:rPr lang="en-US" i="1">
                <a:solidFill>
                  <a:srgbClr val="008A87"/>
                </a:solidFill>
              </a:rPr>
              <a:t>D</a:t>
            </a:r>
          </a:p>
        </p:txBody>
      </p:sp>
      <p:sp>
        <p:nvSpPr>
          <p:cNvPr id="562182" name="Oval 6"/>
          <p:cNvSpPr>
            <a:spLocks noChangeArrowheads="1"/>
          </p:cNvSpPr>
          <p:nvPr/>
        </p:nvSpPr>
        <p:spPr bwMode="auto">
          <a:xfrm>
            <a:off x="5635625" y="3738563"/>
            <a:ext cx="679450" cy="679450"/>
          </a:xfrm>
          <a:prstGeom prst="ellipse">
            <a:avLst/>
          </a:prstGeom>
          <a:solidFill>
            <a:srgbClr val="FFCCCC"/>
          </a:solidFill>
          <a:ln w="9525">
            <a:solidFill>
              <a:schemeClr val="tx1"/>
            </a:solidFill>
            <a:round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 anchor="ctr"/>
          <a:lstStyle/>
          <a:p>
            <a:pPr algn="ctr">
              <a:lnSpc>
                <a:spcPct val="100000"/>
              </a:lnSpc>
              <a:buClrTx/>
            </a:pPr>
            <a:r>
              <a:rPr lang="en-US" i="1">
                <a:solidFill>
                  <a:srgbClr val="008A87"/>
                </a:solidFill>
              </a:rPr>
              <a:t>C</a:t>
            </a:r>
          </a:p>
        </p:txBody>
      </p:sp>
      <p:sp>
        <p:nvSpPr>
          <p:cNvPr id="562183" name="Oval 7"/>
          <p:cNvSpPr>
            <a:spLocks noChangeArrowheads="1"/>
          </p:cNvSpPr>
          <p:nvPr/>
        </p:nvSpPr>
        <p:spPr bwMode="auto">
          <a:xfrm>
            <a:off x="7388225" y="3738563"/>
            <a:ext cx="679450" cy="679450"/>
          </a:xfrm>
          <a:prstGeom prst="ellipse">
            <a:avLst/>
          </a:prstGeom>
          <a:solidFill>
            <a:srgbClr val="FFCCCC"/>
          </a:solidFill>
          <a:ln w="9525">
            <a:solidFill>
              <a:schemeClr val="tx1"/>
            </a:solidFill>
            <a:round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 anchor="ctr"/>
          <a:lstStyle/>
          <a:p>
            <a:pPr algn="ctr">
              <a:lnSpc>
                <a:spcPct val="100000"/>
              </a:lnSpc>
              <a:buClrTx/>
            </a:pPr>
            <a:r>
              <a:rPr lang="en-US" i="1">
                <a:solidFill>
                  <a:srgbClr val="008A87"/>
                </a:solidFill>
              </a:rPr>
              <a:t>E</a:t>
            </a:r>
          </a:p>
        </p:txBody>
      </p:sp>
      <p:cxnSp>
        <p:nvCxnSpPr>
          <p:cNvPr id="562184" name="AutoShape 8"/>
          <p:cNvCxnSpPr>
            <a:cxnSpLocks noChangeShapeType="1"/>
            <a:stCxn id="562179" idx="7"/>
            <a:endCxn id="562180" idx="2"/>
          </p:cNvCxnSpPr>
          <p:nvPr/>
        </p:nvCxnSpPr>
        <p:spPr bwMode="auto">
          <a:xfrm flipV="1">
            <a:off x="4462463" y="2058988"/>
            <a:ext cx="1173162" cy="769937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stealth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</p:cxnSp>
      <p:cxnSp>
        <p:nvCxnSpPr>
          <p:cNvPr id="562185" name="AutoShape 9"/>
          <p:cNvCxnSpPr>
            <a:cxnSpLocks noChangeShapeType="1"/>
            <a:stCxn id="562179" idx="5"/>
            <a:endCxn id="562182" idx="2"/>
          </p:cNvCxnSpPr>
          <p:nvPr/>
        </p:nvCxnSpPr>
        <p:spPr bwMode="auto">
          <a:xfrm>
            <a:off x="4462463" y="3308350"/>
            <a:ext cx="1173162" cy="769938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stealth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</p:cxnSp>
      <p:cxnSp>
        <p:nvCxnSpPr>
          <p:cNvPr id="562186" name="AutoShape 10"/>
          <p:cNvCxnSpPr>
            <a:cxnSpLocks noChangeShapeType="1"/>
            <a:stCxn id="562180" idx="6"/>
            <a:endCxn id="562181" idx="2"/>
          </p:cNvCxnSpPr>
          <p:nvPr/>
        </p:nvCxnSpPr>
        <p:spPr bwMode="auto">
          <a:xfrm>
            <a:off x="6315075" y="2058988"/>
            <a:ext cx="1073150" cy="0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stealth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</p:cxnSp>
      <p:sp>
        <p:nvSpPr>
          <p:cNvPr id="562187" name="Arc 11"/>
          <p:cNvSpPr>
            <a:spLocks/>
          </p:cNvSpPr>
          <p:nvPr/>
        </p:nvSpPr>
        <p:spPr bwMode="auto">
          <a:xfrm>
            <a:off x="6246813" y="2287588"/>
            <a:ext cx="152400" cy="787400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1600"/>
              <a:gd name="T1" fmla="*/ 0 h 21600"/>
              <a:gd name="T2" fmla="*/ 21600 w 21600"/>
              <a:gd name="T3" fmla="*/ 21600 h 21600"/>
              <a:gd name="T4" fmla="*/ 0 w 21600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28575">
            <a:solidFill>
              <a:schemeClr val="tx1"/>
            </a:solidFill>
            <a:round/>
            <a:headEnd type="stealth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562188" name="Arc 12"/>
          <p:cNvSpPr>
            <a:spLocks/>
          </p:cNvSpPr>
          <p:nvPr/>
        </p:nvSpPr>
        <p:spPr bwMode="auto">
          <a:xfrm flipV="1">
            <a:off x="6245225" y="3078163"/>
            <a:ext cx="152400" cy="787400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1600"/>
              <a:gd name="T1" fmla="*/ 0 h 21600"/>
              <a:gd name="T2" fmla="*/ 21600 w 21600"/>
              <a:gd name="T3" fmla="*/ 21600 h 21600"/>
              <a:gd name="T4" fmla="*/ 0 w 21600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562189" name="Arc 13"/>
          <p:cNvSpPr>
            <a:spLocks/>
          </p:cNvSpPr>
          <p:nvPr/>
        </p:nvSpPr>
        <p:spPr bwMode="auto">
          <a:xfrm flipH="1">
            <a:off x="5559425" y="2290763"/>
            <a:ext cx="152400" cy="787400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1600"/>
              <a:gd name="T1" fmla="*/ 0 h 21600"/>
              <a:gd name="T2" fmla="*/ 21600 w 21600"/>
              <a:gd name="T3" fmla="*/ 21600 h 21600"/>
              <a:gd name="T4" fmla="*/ 0 w 21600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562190" name="Arc 14"/>
          <p:cNvSpPr>
            <a:spLocks/>
          </p:cNvSpPr>
          <p:nvPr/>
        </p:nvSpPr>
        <p:spPr bwMode="auto">
          <a:xfrm flipH="1" flipV="1">
            <a:off x="5559425" y="3078163"/>
            <a:ext cx="152400" cy="787400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1600"/>
              <a:gd name="T1" fmla="*/ 0 h 21600"/>
              <a:gd name="T2" fmla="*/ 21600 w 21600"/>
              <a:gd name="T3" fmla="*/ 21600 h 21600"/>
              <a:gd name="T4" fmla="*/ 0 w 21600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28575">
            <a:solidFill>
              <a:schemeClr val="tx1"/>
            </a:solidFill>
            <a:round/>
            <a:headEnd type="stealth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562191" name="Arc 15"/>
          <p:cNvSpPr>
            <a:spLocks/>
          </p:cNvSpPr>
          <p:nvPr/>
        </p:nvSpPr>
        <p:spPr bwMode="auto">
          <a:xfrm>
            <a:off x="7999413" y="2287588"/>
            <a:ext cx="152400" cy="787400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1600"/>
              <a:gd name="T1" fmla="*/ 0 h 21600"/>
              <a:gd name="T2" fmla="*/ 21600 w 21600"/>
              <a:gd name="T3" fmla="*/ 21600 h 21600"/>
              <a:gd name="T4" fmla="*/ 0 w 21600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57150">
            <a:solidFill>
              <a:schemeClr val="accent2"/>
            </a:solidFill>
            <a:round/>
            <a:headEnd type="stealth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562192" name="Arc 16"/>
          <p:cNvSpPr>
            <a:spLocks/>
          </p:cNvSpPr>
          <p:nvPr/>
        </p:nvSpPr>
        <p:spPr bwMode="auto">
          <a:xfrm flipV="1">
            <a:off x="7997825" y="3073400"/>
            <a:ext cx="152400" cy="787400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1600"/>
              <a:gd name="T1" fmla="*/ 0 h 21600"/>
              <a:gd name="T2" fmla="*/ 21600 w 21600"/>
              <a:gd name="T3" fmla="*/ 21600 h 21600"/>
              <a:gd name="T4" fmla="*/ 0 w 21600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5715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562193" name="Arc 17"/>
          <p:cNvSpPr>
            <a:spLocks/>
          </p:cNvSpPr>
          <p:nvPr/>
        </p:nvSpPr>
        <p:spPr bwMode="auto">
          <a:xfrm flipH="1">
            <a:off x="7312025" y="2290763"/>
            <a:ext cx="152400" cy="787400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1600"/>
              <a:gd name="T1" fmla="*/ 0 h 21600"/>
              <a:gd name="T2" fmla="*/ 21600 w 21600"/>
              <a:gd name="T3" fmla="*/ 21600 h 21600"/>
              <a:gd name="T4" fmla="*/ 0 w 21600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562194" name="Arc 18"/>
          <p:cNvSpPr>
            <a:spLocks/>
          </p:cNvSpPr>
          <p:nvPr/>
        </p:nvSpPr>
        <p:spPr bwMode="auto">
          <a:xfrm flipH="1" flipV="1">
            <a:off x="7312025" y="3073400"/>
            <a:ext cx="152400" cy="787400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1600"/>
              <a:gd name="T1" fmla="*/ 0 h 21600"/>
              <a:gd name="T2" fmla="*/ 21600 w 21600"/>
              <a:gd name="T3" fmla="*/ 21600 h 21600"/>
              <a:gd name="T4" fmla="*/ 0 w 21600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28575">
            <a:solidFill>
              <a:schemeClr val="tx1"/>
            </a:solidFill>
            <a:round/>
            <a:headEnd type="stealth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US"/>
          </a:p>
        </p:txBody>
      </p:sp>
      <p:cxnSp>
        <p:nvCxnSpPr>
          <p:cNvPr id="562195" name="AutoShape 19"/>
          <p:cNvCxnSpPr>
            <a:cxnSpLocks noChangeShapeType="1"/>
            <a:stCxn id="562182" idx="6"/>
            <a:endCxn id="562183" idx="2"/>
          </p:cNvCxnSpPr>
          <p:nvPr/>
        </p:nvCxnSpPr>
        <p:spPr bwMode="auto">
          <a:xfrm>
            <a:off x="6315075" y="4078288"/>
            <a:ext cx="1073150" cy="0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stealth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</p:cxnSp>
      <p:sp>
        <p:nvSpPr>
          <p:cNvPr id="562196" name="Line 20"/>
          <p:cNvSpPr>
            <a:spLocks noChangeShapeType="1"/>
          </p:cNvSpPr>
          <p:nvPr/>
        </p:nvSpPr>
        <p:spPr bwMode="auto">
          <a:xfrm flipV="1">
            <a:off x="6321425" y="2163763"/>
            <a:ext cx="1066800" cy="1828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stealth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562197" name="Text Box 21"/>
          <p:cNvSpPr txBox="1">
            <a:spLocks noChangeArrowheads="1"/>
          </p:cNvSpPr>
          <p:nvPr/>
        </p:nvSpPr>
        <p:spPr bwMode="auto">
          <a:xfrm>
            <a:off x="4492625" y="2049463"/>
            <a:ext cx="53975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  <a:buClrTx/>
            </a:pPr>
            <a:r>
              <a:rPr lang="en-US" sz="2800">
                <a:solidFill>
                  <a:srgbClr val="008A87"/>
                </a:solidFill>
              </a:rPr>
              <a:t>10</a:t>
            </a:r>
          </a:p>
        </p:txBody>
      </p:sp>
      <p:sp>
        <p:nvSpPr>
          <p:cNvPr id="562198" name="Text Box 22"/>
          <p:cNvSpPr txBox="1">
            <a:spLocks noChangeArrowheads="1"/>
          </p:cNvSpPr>
          <p:nvPr/>
        </p:nvSpPr>
        <p:spPr bwMode="auto">
          <a:xfrm>
            <a:off x="4645025" y="3535363"/>
            <a:ext cx="36195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  <a:buClrTx/>
            </a:pPr>
            <a:r>
              <a:rPr lang="en-US" sz="2800">
                <a:solidFill>
                  <a:srgbClr val="008A87"/>
                </a:solidFill>
              </a:rPr>
              <a:t>3</a:t>
            </a:r>
          </a:p>
        </p:txBody>
      </p:sp>
      <p:sp>
        <p:nvSpPr>
          <p:cNvPr id="562199" name="Text Box 23"/>
          <p:cNvSpPr txBox="1">
            <a:spLocks noChangeArrowheads="1"/>
          </p:cNvSpPr>
          <p:nvPr/>
        </p:nvSpPr>
        <p:spPr bwMode="auto">
          <a:xfrm>
            <a:off x="5559425" y="2817813"/>
            <a:ext cx="36195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  <a:buClrTx/>
            </a:pPr>
            <a:r>
              <a:rPr lang="en-US" sz="2800">
                <a:solidFill>
                  <a:srgbClr val="008A87"/>
                </a:solidFill>
              </a:rPr>
              <a:t>1</a:t>
            </a:r>
          </a:p>
        </p:txBody>
      </p:sp>
      <p:sp>
        <p:nvSpPr>
          <p:cNvPr id="562200" name="Text Box 24"/>
          <p:cNvSpPr txBox="1">
            <a:spLocks noChangeArrowheads="1"/>
          </p:cNvSpPr>
          <p:nvPr/>
        </p:nvSpPr>
        <p:spPr bwMode="auto">
          <a:xfrm>
            <a:off x="6016625" y="2817813"/>
            <a:ext cx="36195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  <a:buClrTx/>
            </a:pPr>
            <a:r>
              <a:rPr lang="en-US" sz="2800">
                <a:solidFill>
                  <a:srgbClr val="008A87"/>
                </a:solidFill>
              </a:rPr>
              <a:t>4</a:t>
            </a:r>
          </a:p>
        </p:txBody>
      </p:sp>
      <p:sp>
        <p:nvSpPr>
          <p:cNvPr id="562201" name="Text Box 25"/>
          <p:cNvSpPr txBox="1">
            <a:spLocks noChangeArrowheads="1"/>
          </p:cNvSpPr>
          <p:nvPr/>
        </p:nvSpPr>
        <p:spPr bwMode="auto">
          <a:xfrm>
            <a:off x="7331075" y="2817813"/>
            <a:ext cx="36195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  <a:buClrTx/>
            </a:pPr>
            <a:r>
              <a:rPr lang="en-US" sz="2800">
                <a:solidFill>
                  <a:srgbClr val="008A87"/>
                </a:solidFill>
              </a:rPr>
              <a:t>7</a:t>
            </a:r>
          </a:p>
        </p:txBody>
      </p:sp>
      <p:sp>
        <p:nvSpPr>
          <p:cNvPr id="562202" name="Text Box 26"/>
          <p:cNvSpPr txBox="1">
            <a:spLocks noChangeArrowheads="1"/>
          </p:cNvSpPr>
          <p:nvPr/>
        </p:nvSpPr>
        <p:spPr bwMode="auto">
          <a:xfrm>
            <a:off x="7807325" y="2817813"/>
            <a:ext cx="36195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  <a:buClrTx/>
            </a:pPr>
            <a:r>
              <a:rPr lang="en-US" sz="2800">
                <a:solidFill>
                  <a:srgbClr val="008A87"/>
                </a:solidFill>
              </a:rPr>
              <a:t>9</a:t>
            </a:r>
          </a:p>
        </p:txBody>
      </p:sp>
      <p:sp>
        <p:nvSpPr>
          <p:cNvPr id="562203" name="Text Box 27"/>
          <p:cNvSpPr txBox="1">
            <a:spLocks noChangeArrowheads="1"/>
          </p:cNvSpPr>
          <p:nvPr/>
        </p:nvSpPr>
        <p:spPr bwMode="auto">
          <a:xfrm>
            <a:off x="6569075" y="2620963"/>
            <a:ext cx="36195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  <a:buClrTx/>
            </a:pPr>
            <a:r>
              <a:rPr lang="en-US" sz="2800">
                <a:solidFill>
                  <a:srgbClr val="008A87"/>
                </a:solidFill>
              </a:rPr>
              <a:t>8</a:t>
            </a:r>
          </a:p>
        </p:txBody>
      </p:sp>
      <p:sp>
        <p:nvSpPr>
          <p:cNvPr id="562204" name="Text Box 28"/>
          <p:cNvSpPr txBox="1">
            <a:spLocks noChangeArrowheads="1"/>
          </p:cNvSpPr>
          <p:nvPr/>
        </p:nvSpPr>
        <p:spPr bwMode="auto">
          <a:xfrm>
            <a:off x="6702425" y="1554163"/>
            <a:ext cx="36195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  <a:buClrTx/>
            </a:pPr>
            <a:r>
              <a:rPr lang="en-US" sz="2800">
                <a:solidFill>
                  <a:srgbClr val="008A87"/>
                </a:solidFill>
              </a:rPr>
              <a:t>2</a:t>
            </a:r>
          </a:p>
        </p:txBody>
      </p:sp>
      <p:sp>
        <p:nvSpPr>
          <p:cNvPr id="562205" name="Text Box 29"/>
          <p:cNvSpPr txBox="1">
            <a:spLocks noChangeArrowheads="1"/>
          </p:cNvSpPr>
          <p:nvPr/>
        </p:nvSpPr>
        <p:spPr bwMode="auto">
          <a:xfrm>
            <a:off x="6702425" y="4006850"/>
            <a:ext cx="36195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  <a:buClrTx/>
            </a:pPr>
            <a:r>
              <a:rPr lang="en-US" sz="2800">
                <a:solidFill>
                  <a:srgbClr val="008A87"/>
                </a:solidFill>
              </a:rPr>
              <a:t>2</a:t>
            </a:r>
          </a:p>
        </p:txBody>
      </p:sp>
      <p:sp>
        <p:nvSpPr>
          <p:cNvPr id="562218" name="Text Box 42"/>
          <p:cNvSpPr txBox="1">
            <a:spLocks noChangeArrowheads="1"/>
          </p:cNvSpPr>
          <p:nvPr/>
        </p:nvSpPr>
        <p:spPr bwMode="auto">
          <a:xfrm>
            <a:off x="4800600" y="5334000"/>
            <a:ext cx="2390775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lnSpc>
                <a:spcPct val="100000"/>
              </a:lnSpc>
              <a:buClrTx/>
            </a:pPr>
            <a:r>
              <a:rPr lang="en-US" i="1">
                <a:solidFill>
                  <a:srgbClr val="008A87"/>
                </a:solidFill>
              </a:rPr>
              <a:t>S: </a:t>
            </a:r>
            <a:r>
              <a:rPr lang="en-US">
                <a:solidFill>
                  <a:srgbClr val="008A87"/>
                </a:solidFill>
              </a:rPr>
              <a:t>{ </a:t>
            </a:r>
            <a:r>
              <a:rPr lang="en-US" i="1">
                <a:solidFill>
                  <a:srgbClr val="008A87"/>
                </a:solidFill>
              </a:rPr>
              <a:t>A, C, E</a:t>
            </a:r>
            <a:r>
              <a:rPr lang="en-US">
                <a:solidFill>
                  <a:srgbClr val="008A87"/>
                </a:solidFill>
              </a:rPr>
              <a:t> }</a:t>
            </a:r>
          </a:p>
        </p:txBody>
      </p:sp>
      <p:sp>
        <p:nvSpPr>
          <p:cNvPr id="562219" name="Text Box 43"/>
          <p:cNvSpPr txBox="1">
            <a:spLocks noChangeArrowheads="1"/>
          </p:cNvSpPr>
          <p:nvPr/>
        </p:nvSpPr>
        <p:spPr bwMode="auto">
          <a:xfrm>
            <a:off x="3429000" y="2792413"/>
            <a:ext cx="387350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lnSpc>
                <a:spcPct val="100000"/>
              </a:lnSpc>
              <a:buClrTx/>
            </a:pPr>
            <a:r>
              <a:rPr lang="en-US">
                <a:solidFill>
                  <a:schemeClr val="accent2"/>
                </a:solidFill>
              </a:rPr>
              <a:t>0</a:t>
            </a:r>
          </a:p>
        </p:txBody>
      </p:sp>
      <p:sp>
        <p:nvSpPr>
          <p:cNvPr id="562220" name="Text Box 44"/>
          <p:cNvSpPr txBox="1">
            <a:spLocks noChangeArrowheads="1"/>
          </p:cNvSpPr>
          <p:nvPr/>
        </p:nvSpPr>
        <p:spPr bwMode="auto">
          <a:xfrm>
            <a:off x="5661001" y="1198563"/>
            <a:ext cx="628698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  <a:buClrTx/>
            </a:pPr>
            <a:r>
              <a:rPr lang="en-US" dirty="0">
                <a:solidFill>
                  <a:schemeClr val="accent2"/>
                </a:solidFill>
              </a:rPr>
              <a:t>7/C</a:t>
            </a:r>
          </a:p>
        </p:txBody>
      </p:sp>
      <p:sp>
        <p:nvSpPr>
          <p:cNvPr id="562221" name="Text Box 45"/>
          <p:cNvSpPr txBox="1">
            <a:spLocks noChangeArrowheads="1"/>
          </p:cNvSpPr>
          <p:nvPr/>
        </p:nvSpPr>
        <p:spPr bwMode="auto">
          <a:xfrm>
            <a:off x="5652185" y="4457700"/>
            <a:ext cx="646331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  <a:buClrTx/>
            </a:pPr>
            <a:r>
              <a:rPr lang="en-US" dirty="0">
                <a:solidFill>
                  <a:schemeClr val="accent2"/>
                </a:solidFill>
              </a:rPr>
              <a:t>3/A</a:t>
            </a:r>
          </a:p>
        </p:txBody>
      </p:sp>
      <p:sp>
        <p:nvSpPr>
          <p:cNvPr id="562222" name="Text Box 46"/>
          <p:cNvSpPr txBox="1">
            <a:spLocks noChangeArrowheads="1"/>
          </p:cNvSpPr>
          <p:nvPr/>
        </p:nvSpPr>
        <p:spPr bwMode="auto">
          <a:xfrm>
            <a:off x="7412014" y="4457700"/>
            <a:ext cx="628698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  <a:buClrTx/>
            </a:pPr>
            <a:r>
              <a:rPr lang="en-US" dirty="0">
                <a:solidFill>
                  <a:schemeClr val="accent2"/>
                </a:solidFill>
              </a:rPr>
              <a:t>5/C</a:t>
            </a:r>
          </a:p>
        </p:txBody>
      </p:sp>
      <p:sp>
        <p:nvSpPr>
          <p:cNvPr id="562223" name="Text Box 47"/>
          <p:cNvSpPr txBox="1">
            <a:spLocks noChangeArrowheads="1"/>
          </p:cNvSpPr>
          <p:nvPr/>
        </p:nvSpPr>
        <p:spPr bwMode="auto">
          <a:xfrm>
            <a:off x="7340777" y="1198563"/>
            <a:ext cx="771173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  <a:buClrTx/>
            </a:pPr>
            <a:r>
              <a:rPr lang="en-US" dirty="0">
                <a:solidFill>
                  <a:schemeClr val="accent2"/>
                </a:solidFill>
              </a:rPr>
              <a:t>11/C</a:t>
            </a:r>
          </a:p>
        </p:txBody>
      </p:sp>
      <p:sp>
        <p:nvSpPr>
          <p:cNvPr id="562239" name="Text Box 63"/>
          <p:cNvSpPr txBox="1">
            <a:spLocks noChangeArrowheads="1"/>
          </p:cNvSpPr>
          <p:nvPr/>
        </p:nvSpPr>
        <p:spPr bwMode="auto">
          <a:xfrm>
            <a:off x="381000" y="1447800"/>
            <a:ext cx="4876800" cy="530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buClrTx/>
            </a:pPr>
            <a:r>
              <a:rPr lang="en-US" b="1">
                <a:solidFill>
                  <a:schemeClr val="accent2"/>
                </a:solidFill>
              </a:rPr>
              <a:t>Relax all edges leaving </a:t>
            </a:r>
            <a:r>
              <a:rPr lang="en-US" b="1" i="1">
                <a:solidFill>
                  <a:srgbClr val="008A87"/>
                </a:solidFill>
              </a:rPr>
              <a:t>E</a:t>
            </a:r>
            <a:r>
              <a:rPr lang="en-US" b="1">
                <a:solidFill>
                  <a:schemeClr val="accent2"/>
                </a:solidFill>
              </a:rPr>
              <a:t>:</a:t>
            </a:r>
          </a:p>
        </p:txBody>
      </p:sp>
      <p:sp>
        <p:nvSpPr>
          <p:cNvPr id="58" name="Text Box 31"/>
          <p:cNvSpPr txBox="1">
            <a:spLocks noChangeArrowheads="1"/>
          </p:cNvSpPr>
          <p:nvPr/>
        </p:nvSpPr>
        <p:spPr bwMode="auto">
          <a:xfrm>
            <a:off x="1684782" y="5401270"/>
            <a:ext cx="431800" cy="461665"/>
          </a:xfrm>
          <a:prstGeom prst="rect">
            <a:avLst/>
          </a:prstGeom>
          <a:solidFill>
            <a:srgbClr val="FFCCCC">
              <a:alpha val="90000"/>
            </a:srgbClr>
          </a:solidFill>
          <a:ln>
            <a:noFill/>
          </a:ln>
          <a:effectLst/>
          <a:extLst/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  <a:buClrTx/>
            </a:pPr>
            <a:endParaRPr lang="en-US" i="1" dirty="0">
              <a:solidFill>
                <a:schemeClr val="accent1"/>
              </a:solidFill>
            </a:endParaRPr>
          </a:p>
        </p:txBody>
      </p:sp>
      <p:sp>
        <p:nvSpPr>
          <p:cNvPr id="59" name="Text Box 31"/>
          <p:cNvSpPr txBox="1">
            <a:spLocks noChangeArrowheads="1"/>
          </p:cNvSpPr>
          <p:nvPr/>
        </p:nvSpPr>
        <p:spPr bwMode="auto">
          <a:xfrm>
            <a:off x="2878582" y="5396805"/>
            <a:ext cx="431800" cy="461665"/>
          </a:xfrm>
          <a:prstGeom prst="rect">
            <a:avLst/>
          </a:prstGeom>
          <a:solidFill>
            <a:srgbClr val="FFCCCC">
              <a:alpha val="90000"/>
            </a:srgbClr>
          </a:solidFill>
          <a:ln>
            <a:noFill/>
          </a:ln>
          <a:effectLst/>
          <a:extLst/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  <a:buClrTx/>
            </a:pPr>
            <a:endParaRPr lang="en-US" i="1" dirty="0">
              <a:solidFill>
                <a:schemeClr val="accent1"/>
              </a:solidFill>
            </a:endParaRPr>
          </a:p>
        </p:txBody>
      </p:sp>
      <p:sp>
        <p:nvSpPr>
          <p:cNvPr id="60" name="Text Box 31"/>
          <p:cNvSpPr txBox="1">
            <a:spLocks noChangeArrowheads="1"/>
          </p:cNvSpPr>
          <p:nvPr/>
        </p:nvSpPr>
        <p:spPr bwMode="auto">
          <a:xfrm>
            <a:off x="2851274" y="4791670"/>
            <a:ext cx="431800" cy="461665"/>
          </a:xfrm>
          <a:prstGeom prst="rect">
            <a:avLst/>
          </a:prstGeom>
          <a:solidFill>
            <a:srgbClr val="FFCCCC">
              <a:alpha val="90000"/>
            </a:srgbClr>
          </a:solidFill>
          <a:ln>
            <a:noFill/>
          </a:ln>
          <a:effectLst/>
          <a:extLst/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  <a:buClrTx/>
            </a:pPr>
            <a:endParaRPr lang="en-US" i="1" dirty="0">
              <a:solidFill>
                <a:schemeClr val="accent1"/>
              </a:solidFill>
            </a:endParaRPr>
          </a:p>
        </p:txBody>
      </p:sp>
      <p:sp>
        <p:nvSpPr>
          <p:cNvPr id="61" name="Text Box 31"/>
          <p:cNvSpPr txBox="1">
            <a:spLocks noChangeArrowheads="1"/>
          </p:cNvSpPr>
          <p:nvPr/>
        </p:nvSpPr>
        <p:spPr bwMode="auto">
          <a:xfrm>
            <a:off x="1672082" y="4182070"/>
            <a:ext cx="431800" cy="579438"/>
          </a:xfrm>
          <a:prstGeom prst="rect">
            <a:avLst/>
          </a:prstGeom>
          <a:solidFill>
            <a:srgbClr val="FFCCCC">
              <a:alpha val="90000"/>
            </a:srgbClr>
          </a:solidFill>
          <a:ln>
            <a:noFill/>
          </a:ln>
          <a:effectLst/>
          <a:extLst/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  <a:buClrTx/>
            </a:pPr>
            <a:r>
              <a:rPr lang="en-US" i="1" dirty="0">
                <a:solidFill>
                  <a:schemeClr val="accent1"/>
                </a:solidFill>
              </a:rPr>
              <a:t>A</a:t>
            </a:r>
          </a:p>
        </p:txBody>
      </p:sp>
      <p:sp>
        <p:nvSpPr>
          <p:cNvPr id="62" name="Text Box 32"/>
          <p:cNvSpPr txBox="1">
            <a:spLocks noChangeArrowheads="1"/>
          </p:cNvSpPr>
          <p:nvPr/>
        </p:nvSpPr>
        <p:spPr bwMode="auto">
          <a:xfrm>
            <a:off x="2288032" y="4182070"/>
            <a:ext cx="4318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  <a:buClrTx/>
            </a:pPr>
            <a:r>
              <a:rPr lang="en-US" i="1">
                <a:solidFill>
                  <a:srgbClr val="008A87"/>
                </a:solidFill>
              </a:rPr>
              <a:t>B</a:t>
            </a:r>
          </a:p>
        </p:txBody>
      </p:sp>
      <p:sp>
        <p:nvSpPr>
          <p:cNvPr id="63" name="Text Box 33"/>
          <p:cNvSpPr txBox="1">
            <a:spLocks noChangeArrowheads="1"/>
          </p:cNvSpPr>
          <p:nvPr/>
        </p:nvSpPr>
        <p:spPr bwMode="auto">
          <a:xfrm>
            <a:off x="2880170" y="4182070"/>
            <a:ext cx="455612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  <a:buClrTx/>
            </a:pPr>
            <a:r>
              <a:rPr lang="en-US" i="1">
                <a:solidFill>
                  <a:srgbClr val="008A87"/>
                </a:solidFill>
              </a:rPr>
              <a:t>C</a:t>
            </a:r>
          </a:p>
        </p:txBody>
      </p:sp>
      <p:sp>
        <p:nvSpPr>
          <p:cNvPr id="64" name="Text Box 34"/>
          <p:cNvSpPr txBox="1">
            <a:spLocks noChangeArrowheads="1"/>
          </p:cNvSpPr>
          <p:nvPr/>
        </p:nvSpPr>
        <p:spPr bwMode="auto">
          <a:xfrm>
            <a:off x="3478657" y="4182070"/>
            <a:ext cx="477838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  <a:buClrTx/>
            </a:pPr>
            <a:r>
              <a:rPr lang="en-US" i="1" dirty="0">
                <a:solidFill>
                  <a:srgbClr val="008A87"/>
                </a:solidFill>
              </a:rPr>
              <a:t>D</a:t>
            </a:r>
          </a:p>
        </p:txBody>
      </p:sp>
      <p:sp>
        <p:nvSpPr>
          <p:cNvPr id="65" name="Text Box 35"/>
          <p:cNvSpPr txBox="1">
            <a:spLocks noChangeArrowheads="1"/>
          </p:cNvSpPr>
          <p:nvPr/>
        </p:nvSpPr>
        <p:spPr bwMode="auto">
          <a:xfrm>
            <a:off x="4116832" y="4182070"/>
            <a:ext cx="4318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  <a:buClrTx/>
            </a:pPr>
            <a:r>
              <a:rPr lang="en-US" i="1">
                <a:solidFill>
                  <a:srgbClr val="008A87"/>
                </a:solidFill>
              </a:rPr>
              <a:t>E</a:t>
            </a:r>
          </a:p>
        </p:txBody>
      </p:sp>
      <p:sp>
        <p:nvSpPr>
          <p:cNvPr id="66" name="Text Box 36"/>
          <p:cNvSpPr txBox="1">
            <a:spLocks noChangeArrowheads="1"/>
          </p:cNvSpPr>
          <p:nvPr/>
        </p:nvSpPr>
        <p:spPr bwMode="auto">
          <a:xfrm>
            <a:off x="973582" y="4182070"/>
            <a:ext cx="612775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  <a:buClrTx/>
            </a:pPr>
            <a:r>
              <a:rPr lang="en-US" i="1" dirty="0">
                <a:solidFill>
                  <a:srgbClr val="008A87"/>
                </a:solidFill>
              </a:rPr>
              <a:t>Q:</a:t>
            </a:r>
          </a:p>
        </p:txBody>
      </p:sp>
      <p:sp>
        <p:nvSpPr>
          <p:cNvPr id="67" name="Text Box 37"/>
          <p:cNvSpPr txBox="1">
            <a:spLocks noChangeArrowheads="1"/>
          </p:cNvSpPr>
          <p:nvPr/>
        </p:nvSpPr>
        <p:spPr bwMode="auto">
          <a:xfrm>
            <a:off x="1719707" y="4791670"/>
            <a:ext cx="336550" cy="457200"/>
          </a:xfrm>
          <a:prstGeom prst="rect">
            <a:avLst/>
          </a:prstGeom>
          <a:solidFill>
            <a:srgbClr val="FFCC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  <a:buClrTx/>
            </a:pPr>
            <a:r>
              <a:rPr lang="en-US" sz="2400" dirty="0">
                <a:solidFill>
                  <a:srgbClr val="008A87"/>
                </a:solidFill>
              </a:rPr>
              <a:t>0</a:t>
            </a:r>
          </a:p>
        </p:txBody>
      </p:sp>
      <p:sp>
        <p:nvSpPr>
          <p:cNvPr id="68" name="Text Box 38"/>
          <p:cNvSpPr txBox="1">
            <a:spLocks noChangeArrowheads="1"/>
          </p:cNvSpPr>
          <p:nvPr/>
        </p:nvSpPr>
        <p:spPr bwMode="auto">
          <a:xfrm>
            <a:off x="2335449" y="4785320"/>
            <a:ext cx="338554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  <a:buClrTx/>
            </a:pPr>
            <a:r>
              <a:rPr lang="en-US" sz="2400" dirty="0">
                <a:solidFill>
                  <a:srgbClr val="008A87"/>
                </a:solidFill>
                <a:latin typeface="Symbol" pitchFamily="18" charset="2"/>
              </a:rPr>
              <a:t>7</a:t>
            </a:r>
            <a:endParaRPr lang="en-US" sz="2400" dirty="0">
              <a:solidFill>
                <a:srgbClr val="008A87"/>
              </a:solidFill>
            </a:endParaRPr>
          </a:p>
        </p:txBody>
      </p:sp>
      <p:sp>
        <p:nvSpPr>
          <p:cNvPr id="69" name="Text Box 39"/>
          <p:cNvSpPr txBox="1">
            <a:spLocks noChangeArrowheads="1"/>
          </p:cNvSpPr>
          <p:nvPr/>
        </p:nvSpPr>
        <p:spPr bwMode="auto">
          <a:xfrm>
            <a:off x="2940286" y="4785320"/>
            <a:ext cx="338554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  <a:buClrTx/>
            </a:pPr>
            <a:r>
              <a:rPr lang="en-US" sz="2400" dirty="0">
                <a:solidFill>
                  <a:srgbClr val="008A87"/>
                </a:solidFill>
                <a:latin typeface="Symbol" pitchFamily="18" charset="2"/>
              </a:rPr>
              <a:t>3</a:t>
            </a:r>
            <a:endParaRPr lang="en-US" sz="2400" dirty="0">
              <a:solidFill>
                <a:srgbClr val="008A87"/>
              </a:solidFill>
            </a:endParaRPr>
          </a:p>
        </p:txBody>
      </p:sp>
      <p:sp>
        <p:nvSpPr>
          <p:cNvPr id="70" name="Text Box 40"/>
          <p:cNvSpPr txBox="1">
            <a:spLocks noChangeArrowheads="1"/>
          </p:cNvSpPr>
          <p:nvPr/>
        </p:nvSpPr>
        <p:spPr bwMode="auto">
          <a:xfrm>
            <a:off x="3471354" y="4785320"/>
            <a:ext cx="492444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  <a:buClrTx/>
            </a:pPr>
            <a:r>
              <a:rPr lang="en-US" sz="2400" dirty="0">
                <a:solidFill>
                  <a:srgbClr val="008A87"/>
                </a:solidFill>
                <a:latin typeface="Symbol" pitchFamily="18" charset="2"/>
              </a:rPr>
              <a:t>11</a:t>
            </a:r>
            <a:endParaRPr lang="en-US" sz="2400" dirty="0">
              <a:solidFill>
                <a:srgbClr val="008A87"/>
              </a:solidFill>
            </a:endParaRPr>
          </a:p>
        </p:txBody>
      </p:sp>
      <p:sp>
        <p:nvSpPr>
          <p:cNvPr id="71" name="Text Box 41"/>
          <p:cNvSpPr txBox="1">
            <a:spLocks noChangeArrowheads="1"/>
          </p:cNvSpPr>
          <p:nvPr/>
        </p:nvSpPr>
        <p:spPr bwMode="auto">
          <a:xfrm>
            <a:off x="4164249" y="4785320"/>
            <a:ext cx="338554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  <a:buClrTx/>
            </a:pPr>
            <a:r>
              <a:rPr lang="en-US" sz="2400" dirty="0">
                <a:solidFill>
                  <a:srgbClr val="008A87"/>
                </a:solidFill>
                <a:latin typeface="Symbol" pitchFamily="18" charset="2"/>
              </a:rPr>
              <a:t>5</a:t>
            </a:r>
            <a:endParaRPr lang="en-US" sz="2400" dirty="0">
              <a:solidFill>
                <a:srgbClr val="008A87"/>
              </a:solidFill>
            </a:endParaRPr>
          </a:p>
        </p:txBody>
      </p:sp>
      <p:sp>
        <p:nvSpPr>
          <p:cNvPr id="72" name="Line 42"/>
          <p:cNvSpPr>
            <a:spLocks noChangeShapeType="1"/>
          </p:cNvSpPr>
          <p:nvPr/>
        </p:nvSpPr>
        <p:spPr bwMode="auto">
          <a:xfrm>
            <a:off x="1684782" y="4761508"/>
            <a:ext cx="2895600" cy="0"/>
          </a:xfrm>
          <a:prstGeom prst="line">
            <a:avLst/>
          </a:prstGeom>
          <a:noFill/>
          <a:ln w="38100" cmpd="dbl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73" name="Text Box 37"/>
          <p:cNvSpPr txBox="1">
            <a:spLocks noChangeArrowheads="1"/>
          </p:cNvSpPr>
          <p:nvPr/>
        </p:nvSpPr>
        <p:spPr bwMode="auto">
          <a:xfrm>
            <a:off x="1164082" y="4791670"/>
            <a:ext cx="33655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  <a:buClrTx/>
            </a:pPr>
            <a:r>
              <a:rPr lang="en-US" sz="2400" dirty="0">
                <a:solidFill>
                  <a:srgbClr val="008A87"/>
                </a:solidFill>
              </a:rPr>
              <a:t>d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4" name="Text Box 37"/>
              <p:cNvSpPr txBox="1">
                <a:spLocks noChangeArrowheads="1"/>
              </p:cNvSpPr>
              <p:nvPr/>
            </p:nvSpPr>
            <p:spPr bwMode="auto">
              <a:xfrm>
                <a:off x="1125982" y="5405735"/>
                <a:ext cx="449290" cy="461665"/>
              </a:xfrm>
              <a:prstGeom prst="rect">
                <a:avLst/>
              </a:prstGeom>
              <a:noFill/>
              <a:ln>
                <a:noFill/>
              </a:ln>
              <a:effectLst/>
              <a:extLst/>
            </p:spPr>
            <p:txBody>
              <a:bodyPr wrap="none">
                <a:spAutoFit/>
              </a:bodyPr>
              <a:lstStyle/>
              <a:p>
                <a:pPr algn="ctr">
                  <a:lnSpc>
                    <a:spcPct val="100000"/>
                  </a:lnSpc>
                  <a:buClrTx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dirty="0" smtClean="0">
                          <a:solidFill>
                            <a:srgbClr val="008A87"/>
                          </a:solidFill>
                          <a:latin typeface="Cambria Math"/>
                          <a:ea typeface="Cambria Math"/>
                        </a:rPr>
                        <m:t>𝜋</m:t>
                      </m:r>
                    </m:oMath>
                  </m:oMathPara>
                </a14:m>
                <a:endParaRPr lang="en-US" sz="2400" dirty="0">
                  <a:solidFill>
                    <a:srgbClr val="008A87"/>
                  </a:solidFill>
                </a:endParaRPr>
              </a:p>
            </p:txBody>
          </p:sp>
        </mc:Choice>
        <mc:Fallback xmlns="">
          <p:sp>
            <p:nvSpPr>
              <p:cNvPr id="74" name="Text 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125982" y="5405735"/>
                <a:ext cx="449290" cy="461665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  <a:ln>
                <a:noFill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5" name="Text Box 37"/>
              <p:cNvSpPr txBox="1">
                <a:spLocks noChangeArrowheads="1"/>
              </p:cNvSpPr>
              <p:nvPr/>
            </p:nvSpPr>
            <p:spPr bwMode="auto">
              <a:xfrm>
                <a:off x="1508725" y="5401270"/>
                <a:ext cx="774443" cy="461665"/>
              </a:xfrm>
              <a:prstGeom prst="rect">
                <a:avLst/>
              </a:prstGeom>
              <a:noFill/>
              <a:ln>
                <a:noFill/>
              </a:ln>
              <a:effectLst/>
              <a:extLst/>
            </p:spPr>
            <p:txBody>
              <a:bodyPr wrap="none">
                <a:spAutoFit/>
              </a:bodyPr>
              <a:lstStyle/>
              <a:p>
                <a:pPr algn="ctr">
                  <a:lnSpc>
                    <a:spcPct val="100000"/>
                  </a:lnSpc>
                  <a:buClrTx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008A87"/>
                          </a:solidFill>
                          <a:latin typeface="Cambria Math"/>
                        </a:rPr>
                        <m:t>𝑁𝐼𝐿</m:t>
                      </m:r>
                    </m:oMath>
                  </m:oMathPara>
                </a14:m>
                <a:endParaRPr lang="en-US" sz="2400" dirty="0">
                  <a:solidFill>
                    <a:srgbClr val="008A87"/>
                  </a:solidFill>
                </a:endParaRPr>
              </a:p>
            </p:txBody>
          </p:sp>
        </mc:Choice>
        <mc:Fallback xmlns="">
          <p:sp>
            <p:nvSpPr>
              <p:cNvPr id="75" name="Text 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508725" y="5401270"/>
                <a:ext cx="774443" cy="461665"/>
              </a:xfrm>
              <a:prstGeom prst="rect">
                <a:avLst/>
              </a:prstGeom>
              <a:blipFill rotWithShape="1">
                <a:blip r:embed="rId3"/>
                <a:stretch>
                  <a:fillRect l="-781"/>
                </a:stretch>
              </a:blipFill>
              <a:ln>
                <a:noFill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6" name="Text Box 37"/>
              <p:cNvSpPr txBox="1">
                <a:spLocks noChangeArrowheads="1"/>
              </p:cNvSpPr>
              <p:nvPr/>
            </p:nvSpPr>
            <p:spPr bwMode="auto">
              <a:xfrm>
                <a:off x="2887127" y="5401270"/>
                <a:ext cx="471860" cy="461665"/>
              </a:xfrm>
              <a:prstGeom prst="rect">
                <a:avLst/>
              </a:prstGeom>
              <a:noFill/>
              <a:ln>
                <a:noFill/>
              </a:ln>
              <a:effectLst/>
              <a:extLst/>
            </p:spPr>
            <p:txBody>
              <a:bodyPr wrap="none">
                <a:spAutoFit/>
              </a:bodyPr>
              <a:lstStyle/>
              <a:p>
                <a:pPr algn="ctr">
                  <a:lnSpc>
                    <a:spcPct val="100000"/>
                  </a:lnSpc>
                  <a:buClrTx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dirty="0" smtClean="0">
                          <a:solidFill>
                            <a:srgbClr val="008A87"/>
                          </a:solidFill>
                          <a:latin typeface="Cambria Math"/>
                          <a:ea typeface="Cambria Math"/>
                        </a:rPr>
                        <m:t>𝐴</m:t>
                      </m:r>
                    </m:oMath>
                  </m:oMathPara>
                </a14:m>
                <a:endParaRPr lang="en-US" sz="2400" dirty="0">
                  <a:solidFill>
                    <a:srgbClr val="008A87"/>
                  </a:solidFill>
                </a:endParaRPr>
              </a:p>
            </p:txBody>
          </p:sp>
        </mc:Choice>
        <mc:Fallback xmlns="">
          <p:sp>
            <p:nvSpPr>
              <p:cNvPr id="76" name="Text 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887127" y="5401270"/>
                <a:ext cx="471860" cy="461665"/>
              </a:xfrm>
              <a:prstGeom prst="rect">
                <a:avLst/>
              </a:prstGeom>
              <a:blipFill rotWithShape="1">
                <a:blip r:embed="rId4"/>
                <a:stretch>
                  <a:fillRect l="-1299"/>
                </a:stretch>
              </a:blipFill>
              <a:ln>
                <a:noFill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7" name="Text Box 37"/>
              <p:cNvSpPr txBox="1">
                <a:spLocks noChangeArrowheads="1"/>
              </p:cNvSpPr>
              <p:nvPr/>
            </p:nvSpPr>
            <p:spPr bwMode="auto">
              <a:xfrm>
                <a:off x="3502915" y="5401270"/>
                <a:ext cx="459485" cy="461665"/>
              </a:xfrm>
              <a:prstGeom prst="rect">
                <a:avLst/>
              </a:prstGeom>
              <a:noFill/>
              <a:ln>
                <a:noFill/>
              </a:ln>
              <a:effectLst/>
              <a:extLst/>
            </p:spPr>
            <p:txBody>
              <a:bodyPr wrap="none">
                <a:spAutoFit/>
              </a:bodyPr>
              <a:lstStyle/>
              <a:p>
                <a:pPr algn="ctr">
                  <a:lnSpc>
                    <a:spcPct val="100000"/>
                  </a:lnSpc>
                  <a:buClrTx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dirty="0" smtClean="0">
                          <a:solidFill>
                            <a:srgbClr val="008A87"/>
                          </a:solidFill>
                          <a:latin typeface="Cambria Math"/>
                          <a:ea typeface="Cambria Math"/>
                        </a:rPr>
                        <m:t>𝐶</m:t>
                      </m:r>
                    </m:oMath>
                  </m:oMathPara>
                </a14:m>
                <a:endParaRPr lang="en-US" sz="2400" dirty="0">
                  <a:solidFill>
                    <a:srgbClr val="008A87"/>
                  </a:solidFill>
                </a:endParaRPr>
              </a:p>
            </p:txBody>
          </p:sp>
        </mc:Choice>
        <mc:Fallback xmlns="">
          <p:sp>
            <p:nvSpPr>
              <p:cNvPr id="77" name="Text 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502915" y="5401270"/>
                <a:ext cx="459485" cy="461665"/>
              </a:xfrm>
              <a:prstGeom prst="rect">
                <a:avLst/>
              </a:prstGeom>
              <a:blipFill rotWithShape="1">
                <a:blip r:embed="rId5"/>
                <a:stretch>
                  <a:fillRect l="-2667"/>
                </a:stretch>
              </a:blipFill>
              <a:ln>
                <a:noFill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8" name="Text Box 37"/>
              <p:cNvSpPr txBox="1">
                <a:spLocks noChangeArrowheads="1"/>
              </p:cNvSpPr>
              <p:nvPr/>
            </p:nvSpPr>
            <p:spPr bwMode="auto">
              <a:xfrm>
                <a:off x="4188715" y="5401270"/>
                <a:ext cx="459485" cy="461665"/>
              </a:xfrm>
              <a:prstGeom prst="rect">
                <a:avLst/>
              </a:prstGeom>
              <a:noFill/>
              <a:ln>
                <a:noFill/>
              </a:ln>
              <a:effectLst/>
              <a:extLst/>
            </p:spPr>
            <p:txBody>
              <a:bodyPr wrap="none">
                <a:spAutoFit/>
              </a:bodyPr>
              <a:lstStyle/>
              <a:p>
                <a:pPr algn="ctr">
                  <a:lnSpc>
                    <a:spcPct val="100000"/>
                  </a:lnSpc>
                  <a:buClrTx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dirty="0" smtClean="0">
                          <a:solidFill>
                            <a:srgbClr val="008A87"/>
                          </a:solidFill>
                          <a:latin typeface="Cambria Math"/>
                          <a:ea typeface="Cambria Math"/>
                        </a:rPr>
                        <m:t>𝐶</m:t>
                      </m:r>
                    </m:oMath>
                  </m:oMathPara>
                </a14:m>
                <a:endParaRPr lang="en-US" sz="2400" dirty="0">
                  <a:solidFill>
                    <a:srgbClr val="008A87"/>
                  </a:solidFill>
                </a:endParaRPr>
              </a:p>
            </p:txBody>
          </p:sp>
        </mc:Choice>
        <mc:Fallback xmlns="">
          <p:sp>
            <p:nvSpPr>
              <p:cNvPr id="78" name="Text 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188715" y="5401270"/>
                <a:ext cx="459485" cy="461665"/>
              </a:xfrm>
              <a:prstGeom prst="rect">
                <a:avLst/>
              </a:prstGeom>
              <a:blipFill rotWithShape="1">
                <a:blip r:embed="rId6"/>
                <a:stretch>
                  <a:fillRect l="-2632"/>
                </a:stretch>
              </a:blipFill>
              <a:ln>
                <a:noFill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9" name="Text Box 37"/>
              <p:cNvSpPr txBox="1">
                <a:spLocks noChangeArrowheads="1"/>
              </p:cNvSpPr>
              <p:nvPr/>
            </p:nvSpPr>
            <p:spPr bwMode="auto">
              <a:xfrm>
                <a:off x="2275451" y="5401270"/>
                <a:ext cx="460190" cy="461665"/>
              </a:xfrm>
              <a:prstGeom prst="rect">
                <a:avLst/>
              </a:prstGeom>
              <a:noFill/>
              <a:ln>
                <a:noFill/>
              </a:ln>
              <a:effectLst/>
              <a:extLst/>
            </p:spPr>
            <p:txBody>
              <a:bodyPr wrap="none">
                <a:spAutoFit/>
              </a:bodyPr>
              <a:lstStyle/>
              <a:p>
                <a:pPr algn="ctr">
                  <a:lnSpc>
                    <a:spcPct val="100000"/>
                  </a:lnSpc>
                  <a:buClrTx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008A87"/>
                          </a:solidFill>
                          <a:latin typeface="Cambria Math"/>
                        </a:rPr>
                        <m:t>𝐶</m:t>
                      </m:r>
                    </m:oMath>
                  </m:oMathPara>
                </a14:m>
                <a:endParaRPr lang="en-US" sz="2400" dirty="0">
                  <a:solidFill>
                    <a:srgbClr val="008A87"/>
                  </a:solidFill>
                </a:endParaRPr>
              </a:p>
            </p:txBody>
          </p:sp>
        </mc:Choice>
        <mc:Fallback xmlns="">
          <p:sp>
            <p:nvSpPr>
              <p:cNvPr id="79" name="Text 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275451" y="5401270"/>
                <a:ext cx="460190" cy="461665"/>
              </a:xfrm>
              <a:prstGeom prst="rect">
                <a:avLst/>
              </a:prstGeom>
              <a:blipFill rotWithShape="1">
                <a:blip r:embed="rId7"/>
                <a:stretch>
                  <a:fillRect l="-1316"/>
                </a:stretch>
              </a:blipFill>
              <a:ln>
                <a:noFill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0" name="Text Box 31"/>
          <p:cNvSpPr txBox="1">
            <a:spLocks noChangeArrowheads="1"/>
          </p:cNvSpPr>
          <p:nvPr/>
        </p:nvSpPr>
        <p:spPr bwMode="auto">
          <a:xfrm>
            <a:off x="2872248" y="4156670"/>
            <a:ext cx="389850" cy="461665"/>
          </a:xfrm>
          <a:prstGeom prst="rect">
            <a:avLst/>
          </a:prstGeom>
          <a:solidFill>
            <a:srgbClr val="FFCCCC">
              <a:alpha val="90000"/>
            </a:srgbClr>
          </a:solidFill>
          <a:ln>
            <a:noFill/>
          </a:ln>
          <a:effectLst/>
          <a:extLst/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  <a:buClrTx/>
            </a:pPr>
            <a:r>
              <a:rPr lang="en-US" i="1" dirty="0">
                <a:solidFill>
                  <a:schemeClr val="accent1"/>
                </a:solidFill>
              </a:rPr>
              <a:t>C</a:t>
            </a:r>
          </a:p>
        </p:txBody>
      </p:sp>
      <p:sp>
        <p:nvSpPr>
          <p:cNvPr id="81" name="Text Box 31"/>
          <p:cNvSpPr txBox="1">
            <a:spLocks noChangeArrowheads="1"/>
          </p:cNvSpPr>
          <p:nvPr/>
        </p:nvSpPr>
        <p:spPr bwMode="auto">
          <a:xfrm>
            <a:off x="4212607" y="4761508"/>
            <a:ext cx="332849" cy="461665"/>
          </a:xfrm>
          <a:prstGeom prst="rect">
            <a:avLst/>
          </a:prstGeom>
          <a:solidFill>
            <a:srgbClr val="FFCCCC">
              <a:alpha val="44000"/>
            </a:srgbClr>
          </a:solidFill>
          <a:ln>
            <a:noFill/>
          </a:ln>
          <a:effectLst/>
          <a:extLst/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  <a:buClrTx/>
            </a:pPr>
            <a:endParaRPr lang="en-US" i="1" dirty="0">
              <a:solidFill>
                <a:schemeClr val="accent1"/>
              </a:solidFill>
            </a:endParaRPr>
          </a:p>
        </p:txBody>
      </p:sp>
      <p:sp>
        <p:nvSpPr>
          <p:cNvPr id="82" name="Text Box 31"/>
          <p:cNvSpPr txBox="1">
            <a:spLocks noChangeArrowheads="1"/>
          </p:cNvSpPr>
          <p:nvPr/>
        </p:nvSpPr>
        <p:spPr bwMode="auto">
          <a:xfrm>
            <a:off x="4233726" y="4146848"/>
            <a:ext cx="311729" cy="461665"/>
          </a:xfrm>
          <a:prstGeom prst="rect">
            <a:avLst/>
          </a:prstGeom>
          <a:solidFill>
            <a:srgbClr val="FFCCCC">
              <a:alpha val="56000"/>
            </a:srgbClr>
          </a:solidFill>
          <a:ln>
            <a:noFill/>
          </a:ln>
          <a:effectLst/>
          <a:extLst/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  <a:buClrTx/>
            </a:pPr>
            <a:endParaRPr lang="en-US" i="1" dirty="0">
              <a:solidFill>
                <a:schemeClr val="accent1"/>
              </a:solidFill>
            </a:endParaRPr>
          </a:p>
        </p:txBody>
      </p:sp>
      <p:sp>
        <p:nvSpPr>
          <p:cNvPr id="83" name="Text Box 31"/>
          <p:cNvSpPr txBox="1">
            <a:spLocks noChangeArrowheads="1"/>
          </p:cNvSpPr>
          <p:nvPr/>
        </p:nvSpPr>
        <p:spPr bwMode="auto">
          <a:xfrm>
            <a:off x="4164057" y="5401270"/>
            <a:ext cx="338746" cy="411212"/>
          </a:xfrm>
          <a:prstGeom prst="rect">
            <a:avLst/>
          </a:prstGeom>
          <a:solidFill>
            <a:srgbClr val="FFCCCC">
              <a:alpha val="68000"/>
            </a:srgbClr>
          </a:solidFill>
          <a:ln>
            <a:noFill/>
          </a:ln>
          <a:effectLst/>
          <a:extLst/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  <a:buClrTx/>
            </a:pPr>
            <a:endParaRPr lang="en-US" i="1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897831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217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1143000"/>
          </a:xfrm>
        </p:spPr>
        <p:txBody>
          <a:bodyPr/>
          <a:lstStyle/>
          <a:p>
            <a:r>
              <a:rPr lang="en-US" dirty="0"/>
              <a:t>Example of </a:t>
            </a:r>
            <a:r>
              <a:rPr lang="en-US" dirty="0" err="1"/>
              <a:t>Dijkstra’s</a:t>
            </a:r>
            <a:r>
              <a:rPr lang="en-US" dirty="0"/>
              <a:t> algorithm</a:t>
            </a:r>
          </a:p>
        </p:txBody>
      </p:sp>
      <p:sp>
        <p:nvSpPr>
          <p:cNvPr id="562179" name="Oval 3"/>
          <p:cNvSpPr>
            <a:spLocks noChangeArrowheads="1"/>
          </p:cNvSpPr>
          <p:nvPr/>
        </p:nvSpPr>
        <p:spPr bwMode="auto">
          <a:xfrm>
            <a:off x="3883025" y="2673350"/>
            <a:ext cx="679450" cy="679450"/>
          </a:xfrm>
          <a:prstGeom prst="ellipse">
            <a:avLst/>
          </a:prstGeom>
          <a:solidFill>
            <a:srgbClr val="FFCCCC"/>
          </a:solidFill>
          <a:ln w="9525">
            <a:solidFill>
              <a:schemeClr val="tx1"/>
            </a:solidFill>
            <a:round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 anchor="ctr"/>
          <a:lstStyle/>
          <a:p>
            <a:pPr algn="ctr">
              <a:lnSpc>
                <a:spcPct val="100000"/>
              </a:lnSpc>
              <a:buClrTx/>
            </a:pPr>
            <a:r>
              <a:rPr lang="en-US" i="1" dirty="0">
                <a:solidFill>
                  <a:srgbClr val="008A87"/>
                </a:solidFill>
              </a:rPr>
              <a:t>A</a:t>
            </a:r>
          </a:p>
        </p:txBody>
      </p:sp>
      <p:sp>
        <p:nvSpPr>
          <p:cNvPr id="562181" name="Oval 5"/>
          <p:cNvSpPr>
            <a:spLocks noChangeArrowheads="1"/>
          </p:cNvSpPr>
          <p:nvPr/>
        </p:nvSpPr>
        <p:spPr bwMode="auto">
          <a:xfrm>
            <a:off x="7388225" y="1719263"/>
            <a:ext cx="679450" cy="679450"/>
          </a:xfrm>
          <a:prstGeom prst="ellipse">
            <a:avLst/>
          </a:prstGeom>
          <a:solidFill>
            <a:srgbClr val="FFFF66"/>
          </a:solidFill>
          <a:ln w="9525">
            <a:solidFill>
              <a:schemeClr val="tx1"/>
            </a:solidFill>
            <a:round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 anchor="ctr"/>
          <a:lstStyle/>
          <a:p>
            <a:pPr algn="ctr">
              <a:lnSpc>
                <a:spcPct val="100000"/>
              </a:lnSpc>
              <a:buClrTx/>
            </a:pPr>
            <a:r>
              <a:rPr lang="en-US" i="1">
                <a:solidFill>
                  <a:srgbClr val="008A87"/>
                </a:solidFill>
              </a:rPr>
              <a:t>D</a:t>
            </a:r>
          </a:p>
        </p:txBody>
      </p:sp>
      <p:sp>
        <p:nvSpPr>
          <p:cNvPr id="562182" name="Oval 6"/>
          <p:cNvSpPr>
            <a:spLocks noChangeArrowheads="1"/>
          </p:cNvSpPr>
          <p:nvPr/>
        </p:nvSpPr>
        <p:spPr bwMode="auto">
          <a:xfrm>
            <a:off x="5635625" y="3738563"/>
            <a:ext cx="679450" cy="679450"/>
          </a:xfrm>
          <a:prstGeom prst="ellipse">
            <a:avLst/>
          </a:prstGeom>
          <a:solidFill>
            <a:srgbClr val="FFCCCC"/>
          </a:solidFill>
          <a:ln w="9525">
            <a:solidFill>
              <a:schemeClr val="tx1"/>
            </a:solidFill>
            <a:round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 anchor="ctr"/>
          <a:lstStyle/>
          <a:p>
            <a:pPr algn="ctr">
              <a:lnSpc>
                <a:spcPct val="100000"/>
              </a:lnSpc>
              <a:buClrTx/>
            </a:pPr>
            <a:r>
              <a:rPr lang="en-US" i="1">
                <a:solidFill>
                  <a:srgbClr val="008A87"/>
                </a:solidFill>
              </a:rPr>
              <a:t>C</a:t>
            </a:r>
          </a:p>
        </p:txBody>
      </p:sp>
      <p:sp>
        <p:nvSpPr>
          <p:cNvPr id="562183" name="Oval 7"/>
          <p:cNvSpPr>
            <a:spLocks noChangeArrowheads="1"/>
          </p:cNvSpPr>
          <p:nvPr/>
        </p:nvSpPr>
        <p:spPr bwMode="auto">
          <a:xfrm>
            <a:off x="7388225" y="3738563"/>
            <a:ext cx="679450" cy="679450"/>
          </a:xfrm>
          <a:prstGeom prst="ellipse">
            <a:avLst/>
          </a:prstGeom>
          <a:solidFill>
            <a:srgbClr val="FFCCCC"/>
          </a:solidFill>
          <a:ln w="9525">
            <a:solidFill>
              <a:schemeClr val="tx1"/>
            </a:solidFill>
            <a:round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 anchor="ctr"/>
          <a:lstStyle/>
          <a:p>
            <a:pPr algn="ctr">
              <a:lnSpc>
                <a:spcPct val="100000"/>
              </a:lnSpc>
              <a:buClrTx/>
            </a:pPr>
            <a:r>
              <a:rPr lang="en-US" i="1">
                <a:solidFill>
                  <a:srgbClr val="008A87"/>
                </a:solidFill>
              </a:rPr>
              <a:t>E</a:t>
            </a:r>
          </a:p>
        </p:txBody>
      </p:sp>
      <p:cxnSp>
        <p:nvCxnSpPr>
          <p:cNvPr id="562184" name="AutoShape 8"/>
          <p:cNvCxnSpPr>
            <a:cxnSpLocks noChangeShapeType="1"/>
            <a:stCxn id="562179" idx="7"/>
          </p:cNvCxnSpPr>
          <p:nvPr/>
        </p:nvCxnSpPr>
        <p:spPr bwMode="auto">
          <a:xfrm flipV="1">
            <a:off x="4462972" y="2058988"/>
            <a:ext cx="1172653" cy="713865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stealth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</p:cxnSp>
      <p:cxnSp>
        <p:nvCxnSpPr>
          <p:cNvPr id="562185" name="AutoShape 9"/>
          <p:cNvCxnSpPr>
            <a:cxnSpLocks noChangeShapeType="1"/>
            <a:stCxn id="562179" idx="5"/>
            <a:endCxn id="562182" idx="2"/>
          </p:cNvCxnSpPr>
          <p:nvPr/>
        </p:nvCxnSpPr>
        <p:spPr bwMode="auto">
          <a:xfrm>
            <a:off x="4462972" y="3253297"/>
            <a:ext cx="1172653" cy="824991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stealth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</p:cxnSp>
      <p:cxnSp>
        <p:nvCxnSpPr>
          <p:cNvPr id="562186" name="AutoShape 10"/>
          <p:cNvCxnSpPr>
            <a:cxnSpLocks noChangeShapeType="1"/>
            <a:endCxn id="562181" idx="2"/>
          </p:cNvCxnSpPr>
          <p:nvPr/>
        </p:nvCxnSpPr>
        <p:spPr bwMode="auto">
          <a:xfrm>
            <a:off x="6315075" y="2058988"/>
            <a:ext cx="1073150" cy="0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stealth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</p:cxnSp>
      <p:sp>
        <p:nvSpPr>
          <p:cNvPr id="562187" name="Arc 11"/>
          <p:cNvSpPr>
            <a:spLocks/>
          </p:cNvSpPr>
          <p:nvPr/>
        </p:nvSpPr>
        <p:spPr bwMode="auto">
          <a:xfrm>
            <a:off x="6246813" y="2287588"/>
            <a:ext cx="152400" cy="787400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1600"/>
              <a:gd name="T1" fmla="*/ 0 h 21600"/>
              <a:gd name="T2" fmla="*/ 21600 w 21600"/>
              <a:gd name="T3" fmla="*/ 21600 h 21600"/>
              <a:gd name="T4" fmla="*/ 0 w 21600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28575">
            <a:solidFill>
              <a:schemeClr val="tx1"/>
            </a:solidFill>
            <a:round/>
            <a:headEnd type="stealth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562188" name="Arc 12"/>
          <p:cNvSpPr>
            <a:spLocks/>
          </p:cNvSpPr>
          <p:nvPr/>
        </p:nvSpPr>
        <p:spPr bwMode="auto">
          <a:xfrm flipV="1">
            <a:off x="6245225" y="3078163"/>
            <a:ext cx="152400" cy="787400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1600"/>
              <a:gd name="T1" fmla="*/ 0 h 21600"/>
              <a:gd name="T2" fmla="*/ 21600 w 21600"/>
              <a:gd name="T3" fmla="*/ 21600 h 21600"/>
              <a:gd name="T4" fmla="*/ 0 w 21600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562189" name="Arc 13"/>
          <p:cNvSpPr>
            <a:spLocks/>
          </p:cNvSpPr>
          <p:nvPr/>
        </p:nvSpPr>
        <p:spPr bwMode="auto">
          <a:xfrm flipH="1">
            <a:off x="5559425" y="2290763"/>
            <a:ext cx="152400" cy="787400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1600"/>
              <a:gd name="T1" fmla="*/ 0 h 21600"/>
              <a:gd name="T2" fmla="*/ 21600 w 21600"/>
              <a:gd name="T3" fmla="*/ 21600 h 21600"/>
              <a:gd name="T4" fmla="*/ 0 w 21600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562190" name="Arc 14"/>
          <p:cNvSpPr>
            <a:spLocks/>
          </p:cNvSpPr>
          <p:nvPr/>
        </p:nvSpPr>
        <p:spPr bwMode="auto">
          <a:xfrm flipH="1" flipV="1">
            <a:off x="5559425" y="3078163"/>
            <a:ext cx="152400" cy="787400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1600"/>
              <a:gd name="T1" fmla="*/ 0 h 21600"/>
              <a:gd name="T2" fmla="*/ 21600 w 21600"/>
              <a:gd name="T3" fmla="*/ 21600 h 21600"/>
              <a:gd name="T4" fmla="*/ 0 w 21600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28575">
            <a:solidFill>
              <a:schemeClr val="tx1"/>
            </a:solidFill>
            <a:round/>
            <a:headEnd type="stealth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562191" name="Arc 15"/>
          <p:cNvSpPr>
            <a:spLocks/>
          </p:cNvSpPr>
          <p:nvPr/>
        </p:nvSpPr>
        <p:spPr bwMode="auto">
          <a:xfrm>
            <a:off x="7999413" y="2287588"/>
            <a:ext cx="152400" cy="787400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1600"/>
              <a:gd name="T1" fmla="*/ 0 h 21600"/>
              <a:gd name="T2" fmla="*/ 21600 w 21600"/>
              <a:gd name="T3" fmla="*/ 21600 h 21600"/>
              <a:gd name="T4" fmla="*/ 0 w 21600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57150">
            <a:solidFill>
              <a:schemeClr val="accent2"/>
            </a:solidFill>
            <a:round/>
            <a:headEnd type="stealth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562192" name="Arc 16"/>
          <p:cNvSpPr>
            <a:spLocks/>
          </p:cNvSpPr>
          <p:nvPr/>
        </p:nvSpPr>
        <p:spPr bwMode="auto">
          <a:xfrm flipV="1">
            <a:off x="7997825" y="3073400"/>
            <a:ext cx="152400" cy="787400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1600"/>
              <a:gd name="T1" fmla="*/ 0 h 21600"/>
              <a:gd name="T2" fmla="*/ 21600 w 21600"/>
              <a:gd name="T3" fmla="*/ 21600 h 21600"/>
              <a:gd name="T4" fmla="*/ 0 w 21600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5715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562193" name="Arc 17"/>
          <p:cNvSpPr>
            <a:spLocks/>
          </p:cNvSpPr>
          <p:nvPr/>
        </p:nvSpPr>
        <p:spPr bwMode="auto">
          <a:xfrm flipH="1">
            <a:off x="7312025" y="2290763"/>
            <a:ext cx="152400" cy="787400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1600"/>
              <a:gd name="T1" fmla="*/ 0 h 21600"/>
              <a:gd name="T2" fmla="*/ 21600 w 21600"/>
              <a:gd name="T3" fmla="*/ 21600 h 21600"/>
              <a:gd name="T4" fmla="*/ 0 w 21600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562194" name="Arc 18"/>
          <p:cNvSpPr>
            <a:spLocks/>
          </p:cNvSpPr>
          <p:nvPr/>
        </p:nvSpPr>
        <p:spPr bwMode="auto">
          <a:xfrm flipH="1" flipV="1">
            <a:off x="7312025" y="3073400"/>
            <a:ext cx="152400" cy="787400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1600"/>
              <a:gd name="T1" fmla="*/ 0 h 21600"/>
              <a:gd name="T2" fmla="*/ 21600 w 21600"/>
              <a:gd name="T3" fmla="*/ 21600 h 21600"/>
              <a:gd name="T4" fmla="*/ 0 w 21600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28575">
            <a:solidFill>
              <a:schemeClr val="tx1"/>
            </a:solidFill>
            <a:round/>
            <a:headEnd type="stealth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US"/>
          </a:p>
        </p:txBody>
      </p:sp>
      <p:cxnSp>
        <p:nvCxnSpPr>
          <p:cNvPr id="562195" name="AutoShape 19"/>
          <p:cNvCxnSpPr>
            <a:cxnSpLocks noChangeShapeType="1"/>
            <a:stCxn id="562182" idx="6"/>
            <a:endCxn id="562183" idx="2"/>
          </p:cNvCxnSpPr>
          <p:nvPr/>
        </p:nvCxnSpPr>
        <p:spPr bwMode="auto">
          <a:xfrm>
            <a:off x="6315075" y="4078288"/>
            <a:ext cx="1073150" cy="0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stealth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</p:cxnSp>
      <p:sp>
        <p:nvSpPr>
          <p:cNvPr id="562196" name="Line 20"/>
          <p:cNvSpPr>
            <a:spLocks noChangeShapeType="1"/>
          </p:cNvSpPr>
          <p:nvPr/>
        </p:nvSpPr>
        <p:spPr bwMode="auto">
          <a:xfrm flipV="1">
            <a:off x="6321425" y="2163763"/>
            <a:ext cx="1066800" cy="1828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stealth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562197" name="Text Box 21"/>
          <p:cNvSpPr txBox="1">
            <a:spLocks noChangeArrowheads="1"/>
          </p:cNvSpPr>
          <p:nvPr/>
        </p:nvSpPr>
        <p:spPr bwMode="auto">
          <a:xfrm>
            <a:off x="4492625" y="2049463"/>
            <a:ext cx="53975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  <a:buClrTx/>
            </a:pPr>
            <a:r>
              <a:rPr lang="en-US" sz="2800">
                <a:solidFill>
                  <a:srgbClr val="008A87"/>
                </a:solidFill>
              </a:rPr>
              <a:t>10</a:t>
            </a:r>
          </a:p>
        </p:txBody>
      </p:sp>
      <p:sp>
        <p:nvSpPr>
          <p:cNvPr id="562198" name="Text Box 22"/>
          <p:cNvSpPr txBox="1">
            <a:spLocks noChangeArrowheads="1"/>
          </p:cNvSpPr>
          <p:nvPr/>
        </p:nvSpPr>
        <p:spPr bwMode="auto">
          <a:xfrm>
            <a:off x="4645025" y="3535363"/>
            <a:ext cx="36195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  <a:buClrTx/>
            </a:pPr>
            <a:r>
              <a:rPr lang="en-US" sz="2800">
                <a:solidFill>
                  <a:srgbClr val="008A87"/>
                </a:solidFill>
              </a:rPr>
              <a:t>3</a:t>
            </a:r>
          </a:p>
        </p:txBody>
      </p:sp>
      <p:sp>
        <p:nvSpPr>
          <p:cNvPr id="562199" name="Text Box 23"/>
          <p:cNvSpPr txBox="1">
            <a:spLocks noChangeArrowheads="1"/>
          </p:cNvSpPr>
          <p:nvPr/>
        </p:nvSpPr>
        <p:spPr bwMode="auto">
          <a:xfrm>
            <a:off x="5559425" y="2817813"/>
            <a:ext cx="36195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  <a:buClrTx/>
            </a:pPr>
            <a:r>
              <a:rPr lang="en-US" sz="2800">
                <a:solidFill>
                  <a:srgbClr val="008A87"/>
                </a:solidFill>
              </a:rPr>
              <a:t>1</a:t>
            </a:r>
          </a:p>
        </p:txBody>
      </p:sp>
      <p:sp>
        <p:nvSpPr>
          <p:cNvPr id="562200" name="Text Box 24"/>
          <p:cNvSpPr txBox="1">
            <a:spLocks noChangeArrowheads="1"/>
          </p:cNvSpPr>
          <p:nvPr/>
        </p:nvSpPr>
        <p:spPr bwMode="auto">
          <a:xfrm>
            <a:off x="6016625" y="2817813"/>
            <a:ext cx="36195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  <a:buClrTx/>
            </a:pPr>
            <a:r>
              <a:rPr lang="en-US" sz="2800">
                <a:solidFill>
                  <a:srgbClr val="008A87"/>
                </a:solidFill>
              </a:rPr>
              <a:t>4</a:t>
            </a:r>
          </a:p>
        </p:txBody>
      </p:sp>
      <p:sp>
        <p:nvSpPr>
          <p:cNvPr id="562201" name="Text Box 25"/>
          <p:cNvSpPr txBox="1">
            <a:spLocks noChangeArrowheads="1"/>
          </p:cNvSpPr>
          <p:nvPr/>
        </p:nvSpPr>
        <p:spPr bwMode="auto">
          <a:xfrm>
            <a:off x="7331075" y="2817813"/>
            <a:ext cx="36195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  <a:buClrTx/>
            </a:pPr>
            <a:r>
              <a:rPr lang="en-US" sz="2800">
                <a:solidFill>
                  <a:srgbClr val="008A87"/>
                </a:solidFill>
              </a:rPr>
              <a:t>7</a:t>
            </a:r>
          </a:p>
        </p:txBody>
      </p:sp>
      <p:sp>
        <p:nvSpPr>
          <p:cNvPr id="562202" name="Text Box 26"/>
          <p:cNvSpPr txBox="1">
            <a:spLocks noChangeArrowheads="1"/>
          </p:cNvSpPr>
          <p:nvPr/>
        </p:nvSpPr>
        <p:spPr bwMode="auto">
          <a:xfrm>
            <a:off x="7807325" y="2817813"/>
            <a:ext cx="36195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  <a:buClrTx/>
            </a:pPr>
            <a:r>
              <a:rPr lang="en-US" sz="2800">
                <a:solidFill>
                  <a:srgbClr val="008A87"/>
                </a:solidFill>
              </a:rPr>
              <a:t>9</a:t>
            </a:r>
          </a:p>
        </p:txBody>
      </p:sp>
      <p:sp>
        <p:nvSpPr>
          <p:cNvPr id="562203" name="Text Box 27"/>
          <p:cNvSpPr txBox="1">
            <a:spLocks noChangeArrowheads="1"/>
          </p:cNvSpPr>
          <p:nvPr/>
        </p:nvSpPr>
        <p:spPr bwMode="auto">
          <a:xfrm>
            <a:off x="6569075" y="2620963"/>
            <a:ext cx="36195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  <a:buClrTx/>
            </a:pPr>
            <a:r>
              <a:rPr lang="en-US" sz="2800">
                <a:solidFill>
                  <a:srgbClr val="008A87"/>
                </a:solidFill>
              </a:rPr>
              <a:t>8</a:t>
            </a:r>
          </a:p>
        </p:txBody>
      </p:sp>
      <p:sp>
        <p:nvSpPr>
          <p:cNvPr id="562204" name="Text Box 28"/>
          <p:cNvSpPr txBox="1">
            <a:spLocks noChangeArrowheads="1"/>
          </p:cNvSpPr>
          <p:nvPr/>
        </p:nvSpPr>
        <p:spPr bwMode="auto">
          <a:xfrm>
            <a:off x="6702425" y="1554163"/>
            <a:ext cx="36195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  <a:buClrTx/>
            </a:pPr>
            <a:r>
              <a:rPr lang="en-US" sz="2800">
                <a:solidFill>
                  <a:srgbClr val="008A87"/>
                </a:solidFill>
              </a:rPr>
              <a:t>2</a:t>
            </a:r>
          </a:p>
        </p:txBody>
      </p:sp>
      <p:sp>
        <p:nvSpPr>
          <p:cNvPr id="562205" name="Text Box 29"/>
          <p:cNvSpPr txBox="1">
            <a:spLocks noChangeArrowheads="1"/>
          </p:cNvSpPr>
          <p:nvPr/>
        </p:nvSpPr>
        <p:spPr bwMode="auto">
          <a:xfrm>
            <a:off x="6702425" y="4006850"/>
            <a:ext cx="36195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  <a:buClrTx/>
            </a:pPr>
            <a:r>
              <a:rPr lang="en-US" sz="2800">
                <a:solidFill>
                  <a:srgbClr val="008A87"/>
                </a:solidFill>
              </a:rPr>
              <a:t>2</a:t>
            </a:r>
          </a:p>
        </p:txBody>
      </p:sp>
      <p:sp>
        <p:nvSpPr>
          <p:cNvPr id="562218" name="Text Box 42"/>
          <p:cNvSpPr txBox="1">
            <a:spLocks noChangeArrowheads="1"/>
          </p:cNvSpPr>
          <p:nvPr/>
        </p:nvSpPr>
        <p:spPr bwMode="auto">
          <a:xfrm>
            <a:off x="4897770" y="5334000"/>
            <a:ext cx="2196435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lnSpc>
                <a:spcPct val="100000"/>
              </a:lnSpc>
              <a:buClrTx/>
            </a:pPr>
            <a:r>
              <a:rPr lang="en-US" i="1" dirty="0">
                <a:solidFill>
                  <a:srgbClr val="008A87"/>
                </a:solidFill>
              </a:rPr>
              <a:t>S: </a:t>
            </a:r>
            <a:r>
              <a:rPr lang="en-US" dirty="0">
                <a:solidFill>
                  <a:srgbClr val="008A87"/>
                </a:solidFill>
              </a:rPr>
              <a:t>{ </a:t>
            </a:r>
            <a:r>
              <a:rPr lang="en-US" i="1" dirty="0">
                <a:solidFill>
                  <a:srgbClr val="008A87"/>
                </a:solidFill>
              </a:rPr>
              <a:t>A, C, E, B</a:t>
            </a:r>
            <a:r>
              <a:rPr lang="en-US" dirty="0">
                <a:solidFill>
                  <a:srgbClr val="008A87"/>
                </a:solidFill>
              </a:rPr>
              <a:t> }</a:t>
            </a:r>
          </a:p>
        </p:txBody>
      </p:sp>
      <p:sp>
        <p:nvSpPr>
          <p:cNvPr id="562219" name="Text Box 43"/>
          <p:cNvSpPr txBox="1">
            <a:spLocks noChangeArrowheads="1"/>
          </p:cNvSpPr>
          <p:nvPr/>
        </p:nvSpPr>
        <p:spPr bwMode="auto">
          <a:xfrm>
            <a:off x="3429000" y="2792413"/>
            <a:ext cx="387350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lnSpc>
                <a:spcPct val="100000"/>
              </a:lnSpc>
              <a:buClrTx/>
            </a:pPr>
            <a:r>
              <a:rPr lang="en-US">
                <a:solidFill>
                  <a:schemeClr val="accent2"/>
                </a:solidFill>
              </a:rPr>
              <a:t>0</a:t>
            </a:r>
          </a:p>
        </p:txBody>
      </p:sp>
      <p:sp>
        <p:nvSpPr>
          <p:cNvPr id="562220" name="Text Box 44"/>
          <p:cNvSpPr txBox="1">
            <a:spLocks noChangeArrowheads="1"/>
          </p:cNvSpPr>
          <p:nvPr/>
        </p:nvSpPr>
        <p:spPr bwMode="auto">
          <a:xfrm>
            <a:off x="5661001" y="1198563"/>
            <a:ext cx="628698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  <a:buClrTx/>
            </a:pPr>
            <a:r>
              <a:rPr lang="en-US" dirty="0">
                <a:solidFill>
                  <a:schemeClr val="accent2"/>
                </a:solidFill>
              </a:rPr>
              <a:t>7/C</a:t>
            </a:r>
          </a:p>
        </p:txBody>
      </p:sp>
      <p:sp>
        <p:nvSpPr>
          <p:cNvPr id="562221" name="Text Box 45"/>
          <p:cNvSpPr txBox="1">
            <a:spLocks noChangeArrowheads="1"/>
          </p:cNvSpPr>
          <p:nvPr/>
        </p:nvSpPr>
        <p:spPr bwMode="auto">
          <a:xfrm>
            <a:off x="5652185" y="4457700"/>
            <a:ext cx="646331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  <a:buClrTx/>
            </a:pPr>
            <a:r>
              <a:rPr lang="en-US" dirty="0">
                <a:solidFill>
                  <a:schemeClr val="accent2"/>
                </a:solidFill>
              </a:rPr>
              <a:t>3/A</a:t>
            </a:r>
          </a:p>
        </p:txBody>
      </p:sp>
      <p:sp>
        <p:nvSpPr>
          <p:cNvPr id="562222" name="Text Box 46"/>
          <p:cNvSpPr txBox="1">
            <a:spLocks noChangeArrowheads="1"/>
          </p:cNvSpPr>
          <p:nvPr/>
        </p:nvSpPr>
        <p:spPr bwMode="auto">
          <a:xfrm>
            <a:off x="7412014" y="4457700"/>
            <a:ext cx="628698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  <a:buClrTx/>
            </a:pPr>
            <a:r>
              <a:rPr lang="en-US" dirty="0">
                <a:solidFill>
                  <a:schemeClr val="accent2"/>
                </a:solidFill>
              </a:rPr>
              <a:t>5/C</a:t>
            </a:r>
          </a:p>
        </p:txBody>
      </p:sp>
      <p:sp>
        <p:nvSpPr>
          <p:cNvPr id="562223" name="Text Box 47"/>
          <p:cNvSpPr txBox="1">
            <a:spLocks noChangeArrowheads="1"/>
          </p:cNvSpPr>
          <p:nvPr/>
        </p:nvSpPr>
        <p:spPr bwMode="auto">
          <a:xfrm>
            <a:off x="7340777" y="1198563"/>
            <a:ext cx="771173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  <a:buClrTx/>
            </a:pPr>
            <a:r>
              <a:rPr lang="en-US" dirty="0">
                <a:solidFill>
                  <a:schemeClr val="accent2"/>
                </a:solidFill>
              </a:rPr>
              <a:t>11/C</a:t>
            </a:r>
          </a:p>
        </p:txBody>
      </p:sp>
      <p:sp>
        <p:nvSpPr>
          <p:cNvPr id="58" name="Text Box 31"/>
          <p:cNvSpPr txBox="1">
            <a:spLocks noChangeArrowheads="1"/>
          </p:cNvSpPr>
          <p:nvPr/>
        </p:nvSpPr>
        <p:spPr bwMode="auto">
          <a:xfrm>
            <a:off x="1684782" y="5401270"/>
            <a:ext cx="431800" cy="461665"/>
          </a:xfrm>
          <a:prstGeom prst="rect">
            <a:avLst/>
          </a:prstGeom>
          <a:solidFill>
            <a:srgbClr val="FFCCCC">
              <a:alpha val="90000"/>
            </a:srgbClr>
          </a:solidFill>
          <a:ln>
            <a:noFill/>
          </a:ln>
          <a:effectLst/>
          <a:extLst/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  <a:buClrTx/>
            </a:pPr>
            <a:endParaRPr lang="en-US" i="1" dirty="0">
              <a:solidFill>
                <a:schemeClr val="accent1"/>
              </a:solidFill>
            </a:endParaRPr>
          </a:p>
        </p:txBody>
      </p:sp>
      <p:sp>
        <p:nvSpPr>
          <p:cNvPr id="59" name="Text Box 31"/>
          <p:cNvSpPr txBox="1">
            <a:spLocks noChangeArrowheads="1"/>
          </p:cNvSpPr>
          <p:nvPr/>
        </p:nvSpPr>
        <p:spPr bwMode="auto">
          <a:xfrm>
            <a:off x="2878582" y="5396805"/>
            <a:ext cx="431800" cy="461665"/>
          </a:xfrm>
          <a:prstGeom prst="rect">
            <a:avLst/>
          </a:prstGeom>
          <a:solidFill>
            <a:srgbClr val="FFCCCC">
              <a:alpha val="90000"/>
            </a:srgbClr>
          </a:solidFill>
          <a:ln>
            <a:noFill/>
          </a:ln>
          <a:effectLst/>
          <a:extLst/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  <a:buClrTx/>
            </a:pPr>
            <a:endParaRPr lang="en-US" i="1" dirty="0">
              <a:solidFill>
                <a:schemeClr val="accent1"/>
              </a:solidFill>
            </a:endParaRPr>
          </a:p>
        </p:txBody>
      </p:sp>
      <p:sp>
        <p:nvSpPr>
          <p:cNvPr id="60" name="Text Box 31"/>
          <p:cNvSpPr txBox="1">
            <a:spLocks noChangeArrowheads="1"/>
          </p:cNvSpPr>
          <p:nvPr/>
        </p:nvSpPr>
        <p:spPr bwMode="auto">
          <a:xfrm>
            <a:off x="2851274" y="4791670"/>
            <a:ext cx="431800" cy="461665"/>
          </a:xfrm>
          <a:prstGeom prst="rect">
            <a:avLst/>
          </a:prstGeom>
          <a:solidFill>
            <a:srgbClr val="FFCCCC">
              <a:alpha val="90000"/>
            </a:srgbClr>
          </a:solidFill>
          <a:ln>
            <a:noFill/>
          </a:ln>
          <a:effectLst/>
          <a:extLst/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  <a:buClrTx/>
            </a:pPr>
            <a:endParaRPr lang="en-US" i="1" dirty="0">
              <a:solidFill>
                <a:schemeClr val="accent1"/>
              </a:solidFill>
            </a:endParaRPr>
          </a:p>
        </p:txBody>
      </p:sp>
      <p:sp>
        <p:nvSpPr>
          <p:cNvPr id="61" name="Text Box 31"/>
          <p:cNvSpPr txBox="1">
            <a:spLocks noChangeArrowheads="1"/>
          </p:cNvSpPr>
          <p:nvPr/>
        </p:nvSpPr>
        <p:spPr bwMode="auto">
          <a:xfrm>
            <a:off x="1672082" y="4182070"/>
            <a:ext cx="431800" cy="579438"/>
          </a:xfrm>
          <a:prstGeom prst="rect">
            <a:avLst/>
          </a:prstGeom>
          <a:solidFill>
            <a:srgbClr val="FFCCCC">
              <a:alpha val="90000"/>
            </a:srgbClr>
          </a:solidFill>
          <a:ln>
            <a:noFill/>
          </a:ln>
          <a:effectLst/>
          <a:extLst/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  <a:buClrTx/>
            </a:pPr>
            <a:r>
              <a:rPr lang="en-US" i="1" dirty="0">
                <a:solidFill>
                  <a:schemeClr val="accent1"/>
                </a:solidFill>
              </a:rPr>
              <a:t>A</a:t>
            </a:r>
          </a:p>
        </p:txBody>
      </p:sp>
      <p:sp>
        <p:nvSpPr>
          <p:cNvPr id="62" name="Text Box 32"/>
          <p:cNvSpPr txBox="1">
            <a:spLocks noChangeArrowheads="1"/>
          </p:cNvSpPr>
          <p:nvPr/>
        </p:nvSpPr>
        <p:spPr bwMode="auto">
          <a:xfrm>
            <a:off x="2288032" y="4182070"/>
            <a:ext cx="4318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  <a:buClrTx/>
            </a:pPr>
            <a:r>
              <a:rPr lang="en-US" i="1">
                <a:solidFill>
                  <a:srgbClr val="008A87"/>
                </a:solidFill>
              </a:rPr>
              <a:t>B</a:t>
            </a:r>
          </a:p>
        </p:txBody>
      </p:sp>
      <p:sp>
        <p:nvSpPr>
          <p:cNvPr id="63" name="Text Box 33"/>
          <p:cNvSpPr txBox="1">
            <a:spLocks noChangeArrowheads="1"/>
          </p:cNvSpPr>
          <p:nvPr/>
        </p:nvSpPr>
        <p:spPr bwMode="auto">
          <a:xfrm>
            <a:off x="2880170" y="4182070"/>
            <a:ext cx="455612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  <a:buClrTx/>
            </a:pPr>
            <a:r>
              <a:rPr lang="en-US" i="1">
                <a:solidFill>
                  <a:srgbClr val="008A87"/>
                </a:solidFill>
              </a:rPr>
              <a:t>C</a:t>
            </a:r>
          </a:p>
        </p:txBody>
      </p:sp>
      <p:sp>
        <p:nvSpPr>
          <p:cNvPr id="64" name="Text Box 34"/>
          <p:cNvSpPr txBox="1">
            <a:spLocks noChangeArrowheads="1"/>
          </p:cNvSpPr>
          <p:nvPr/>
        </p:nvSpPr>
        <p:spPr bwMode="auto">
          <a:xfrm>
            <a:off x="3478657" y="4182070"/>
            <a:ext cx="477838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  <a:buClrTx/>
            </a:pPr>
            <a:r>
              <a:rPr lang="en-US" i="1" dirty="0">
                <a:solidFill>
                  <a:srgbClr val="008A87"/>
                </a:solidFill>
              </a:rPr>
              <a:t>D</a:t>
            </a:r>
          </a:p>
        </p:txBody>
      </p:sp>
      <p:sp>
        <p:nvSpPr>
          <p:cNvPr id="65" name="Text Box 35"/>
          <p:cNvSpPr txBox="1">
            <a:spLocks noChangeArrowheads="1"/>
          </p:cNvSpPr>
          <p:nvPr/>
        </p:nvSpPr>
        <p:spPr bwMode="auto">
          <a:xfrm>
            <a:off x="4116832" y="4182070"/>
            <a:ext cx="4318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  <a:buClrTx/>
            </a:pPr>
            <a:r>
              <a:rPr lang="en-US" i="1">
                <a:solidFill>
                  <a:srgbClr val="008A87"/>
                </a:solidFill>
              </a:rPr>
              <a:t>E</a:t>
            </a:r>
          </a:p>
        </p:txBody>
      </p:sp>
      <p:sp>
        <p:nvSpPr>
          <p:cNvPr id="66" name="Text Box 36"/>
          <p:cNvSpPr txBox="1">
            <a:spLocks noChangeArrowheads="1"/>
          </p:cNvSpPr>
          <p:nvPr/>
        </p:nvSpPr>
        <p:spPr bwMode="auto">
          <a:xfrm>
            <a:off x="973582" y="4182070"/>
            <a:ext cx="612775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  <a:buClrTx/>
            </a:pPr>
            <a:r>
              <a:rPr lang="en-US" i="1" dirty="0">
                <a:solidFill>
                  <a:srgbClr val="008A87"/>
                </a:solidFill>
              </a:rPr>
              <a:t>Q:</a:t>
            </a:r>
          </a:p>
        </p:txBody>
      </p:sp>
      <p:sp>
        <p:nvSpPr>
          <p:cNvPr id="67" name="Text Box 37"/>
          <p:cNvSpPr txBox="1">
            <a:spLocks noChangeArrowheads="1"/>
          </p:cNvSpPr>
          <p:nvPr/>
        </p:nvSpPr>
        <p:spPr bwMode="auto">
          <a:xfrm>
            <a:off x="1719707" y="4791670"/>
            <a:ext cx="336550" cy="457200"/>
          </a:xfrm>
          <a:prstGeom prst="rect">
            <a:avLst/>
          </a:prstGeom>
          <a:solidFill>
            <a:srgbClr val="FFCC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  <a:buClrTx/>
            </a:pPr>
            <a:r>
              <a:rPr lang="en-US" sz="2400" dirty="0">
                <a:solidFill>
                  <a:srgbClr val="008A87"/>
                </a:solidFill>
              </a:rPr>
              <a:t>0</a:t>
            </a:r>
          </a:p>
        </p:txBody>
      </p:sp>
      <p:sp>
        <p:nvSpPr>
          <p:cNvPr id="68" name="Text Box 38"/>
          <p:cNvSpPr txBox="1">
            <a:spLocks noChangeArrowheads="1"/>
          </p:cNvSpPr>
          <p:nvPr/>
        </p:nvSpPr>
        <p:spPr bwMode="auto">
          <a:xfrm>
            <a:off x="2335449" y="4785320"/>
            <a:ext cx="338554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  <a:buClrTx/>
            </a:pPr>
            <a:r>
              <a:rPr lang="en-US" sz="2400" dirty="0">
                <a:solidFill>
                  <a:srgbClr val="008A87"/>
                </a:solidFill>
                <a:latin typeface="Symbol" pitchFamily="18" charset="2"/>
              </a:rPr>
              <a:t>7</a:t>
            </a:r>
            <a:endParaRPr lang="en-US" sz="2400" dirty="0">
              <a:solidFill>
                <a:srgbClr val="008A87"/>
              </a:solidFill>
            </a:endParaRPr>
          </a:p>
        </p:txBody>
      </p:sp>
      <p:sp>
        <p:nvSpPr>
          <p:cNvPr id="69" name="Text Box 39"/>
          <p:cNvSpPr txBox="1">
            <a:spLocks noChangeArrowheads="1"/>
          </p:cNvSpPr>
          <p:nvPr/>
        </p:nvSpPr>
        <p:spPr bwMode="auto">
          <a:xfrm>
            <a:off x="2940286" y="4785320"/>
            <a:ext cx="338554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  <a:buClrTx/>
            </a:pPr>
            <a:r>
              <a:rPr lang="en-US" sz="2400" dirty="0">
                <a:solidFill>
                  <a:srgbClr val="008A87"/>
                </a:solidFill>
                <a:latin typeface="Symbol" pitchFamily="18" charset="2"/>
              </a:rPr>
              <a:t>3</a:t>
            </a:r>
            <a:endParaRPr lang="en-US" sz="2400" dirty="0">
              <a:solidFill>
                <a:srgbClr val="008A87"/>
              </a:solidFill>
            </a:endParaRPr>
          </a:p>
        </p:txBody>
      </p:sp>
      <p:sp>
        <p:nvSpPr>
          <p:cNvPr id="70" name="Text Box 40"/>
          <p:cNvSpPr txBox="1">
            <a:spLocks noChangeArrowheads="1"/>
          </p:cNvSpPr>
          <p:nvPr/>
        </p:nvSpPr>
        <p:spPr bwMode="auto">
          <a:xfrm>
            <a:off x="3471354" y="4785320"/>
            <a:ext cx="492444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  <a:buClrTx/>
            </a:pPr>
            <a:r>
              <a:rPr lang="en-US" sz="2400" dirty="0">
                <a:solidFill>
                  <a:srgbClr val="008A87"/>
                </a:solidFill>
                <a:latin typeface="Symbol" pitchFamily="18" charset="2"/>
              </a:rPr>
              <a:t>11</a:t>
            </a:r>
            <a:endParaRPr lang="en-US" sz="2400" dirty="0">
              <a:solidFill>
                <a:srgbClr val="008A87"/>
              </a:solidFill>
            </a:endParaRPr>
          </a:p>
        </p:txBody>
      </p:sp>
      <p:sp>
        <p:nvSpPr>
          <p:cNvPr id="71" name="Text Box 41"/>
          <p:cNvSpPr txBox="1">
            <a:spLocks noChangeArrowheads="1"/>
          </p:cNvSpPr>
          <p:nvPr/>
        </p:nvSpPr>
        <p:spPr bwMode="auto">
          <a:xfrm>
            <a:off x="4164249" y="4785320"/>
            <a:ext cx="338554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  <a:buClrTx/>
            </a:pPr>
            <a:r>
              <a:rPr lang="en-US" sz="2400" dirty="0">
                <a:solidFill>
                  <a:srgbClr val="008A87"/>
                </a:solidFill>
                <a:latin typeface="Symbol" pitchFamily="18" charset="2"/>
              </a:rPr>
              <a:t>5</a:t>
            </a:r>
            <a:endParaRPr lang="en-US" sz="2400" dirty="0">
              <a:solidFill>
                <a:srgbClr val="008A87"/>
              </a:solidFill>
            </a:endParaRPr>
          </a:p>
        </p:txBody>
      </p:sp>
      <p:sp>
        <p:nvSpPr>
          <p:cNvPr id="72" name="Line 42"/>
          <p:cNvSpPr>
            <a:spLocks noChangeShapeType="1"/>
          </p:cNvSpPr>
          <p:nvPr/>
        </p:nvSpPr>
        <p:spPr bwMode="auto">
          <a:xfrm>
            <a:off x="1684782" y="4761508"/>
            <a:ext cx="2895600" cy="0"/>
          </a:xfrm>
          <a:prstGeom prst="line">
            <a:avLst/>
          </a:prstGeom>
          <a:noFill/>
          <a:ln w="38100" cmpd="dbl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73" name="Text Box 37"/>
          <p:cNvSpPr txBox="1">
            <a:spLocks noChangeArrowheads="1"/>
          </p:cNvSpPr>
          <p:nvPr/>
        </p:nvSpPr>
        <p:spPr bwMode="auto">
          <a:xfrm>
            <a:off x="1164082" y="4791670"/>
            <a:ext cx="33655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  <a:buClrTx/>
            </a:pPr>
            <a:r>
              <a:rPr lang="en-US" sz="2400" dirty="0">
                <a:solidFill>
                  <a:srgbClr val="008A87"/>
                </a:solidFill>
              </a:rPr>
              <a:t>d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4" name="Text Box 37"/>
              <p:cNvSpPr txBox="1">
                <a:spLocks noChangeArrowheads="1"/>
              </p:cNvSpPr>
              <p:nvPr/>
            </p:nvSpPr>
            <p:spPr bwMode="auto">
              <a:xfrm>
                <a:off x="1125982" y="5405735"/>
                <a:ext cx="449290" cy="461665"/>
              </a:xfrm>
              <a:prstGeom prst="rect">
                <a:avLst/>
              </a:prstGeom>
              <a:noFill/>
              <a:ln>
                <a:noFill/>
              </a:ln>
              <a:effectLst/>
              <a:extLst/>
            </p:spPr>
            <p:txBody>
              <a:bodyPr wrap="none">
                <a:spAutoFit/>
              </a:bodyPr>
              <a:lstStyle/>
              <a:p>
                <a:pPr algn="ctr">
                  <a:lnSpc>
                    <a:spcPct val="100000"/>
                  </a:lnSpc>
                  <a:buClrTx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dirty="0" smtClean="0">
                          <a:solidFill>
                            <a:srgbClr val="008A87"/>
                          </a:solidFill>
                          <a:latin typeface="Cambria Math"/>
                          <a:ea typeface="Cambria Math"/>
                        </a:rPr>
                        <m:t>𝜋</m:t>
                      </m:r>
                    </m:oMath>
                  </m:oMathPara>
                </a14:m>
                <a:endParaRPr lang="en-US" sz="2400" dirty="0">
                  <a:solidFill>
                    <a:srgbClr val="008A87"/>
                  </a:solidFill>
                </a:endParaRPr>
              </a:p>
            </p:txBody>
          </p:sp>
        </mc:Choice>
        <mc:Fallback xmlns="">
          <p:sp>
            <p:nvSpPr>
              <p:cNvPr id="74" name="Text 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125982" y="5405735"/>
                <a:ext cx="449290" cy="461665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  <a:ln>
                <a:noFill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5" name="Text Box 37"/>
              <p:cNvSpPr txBox="1">
                <a:spLocks noChangeArrowheads="1"/>
              </p:cNvSpPr>
              <p:nvPr/>
            </p:nvSpPr>
            <p:spPr bwMode="auto">
              <a:xfrm>
                <a:off x="1500633" y="5396806"/>
                <a:ext cx="782536" cy="466130"/>
              </a:xfrm>
              <a:prstGeom prst="rect">
                <a:avLst/>
              </a:prstGeom>
              <a:noFill/>
              <a:ln>
                <a:noFill/>
              </a:ln>
              <a:effectLst/>
              <a:extLst/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100000"/>
                  </a:lnSpc>
                  <a:buClrTx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008A87"/>
                          </a:solidFill>
                          <a:latin typeface="Cambria Math"/>
                        </a:rPr>
                        <m:t>𝑁𝐼𝐿</m:t>
                      </m:r>
                    </m:oMath>
                  </m:oMathPara>
                </a14:m>
                <a:endParaRPr lang="en-US" sz="2400" dirty="0">
                  <a:solidFill>
                    <a:srgbClr val="008A87"/>
                  </a:solidFill>
                </a:endParaRPr>
              </a:p>
            </p:txBody>
          </p:sp>
        </mc:Choice>
        <mc:Fallback xmlns="">
          <p:sp>
            <p:nvSpPr>
              <p:cNvPr id="75" name="Text 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500633" y="5396806"/>
                <a:ext cx="782536" cy="466130"/>
              </a:xfrm>
              <a:prstGeom prst="rect">
                <a:avLst/>
              </a:prstGeom>
              <a:blipFill rotWithShape="1">
                <a:blip r:embed="rId3"/>
                <a:stretch>
                  <a:fillRect l="-775"/>
                </a:stretch>
              </a:blipFill>
              <a:ln>
                <a:noFill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6" name="Text Box 37"/>
              <p:cNvSpPr txBox="1">
                <a:spLocks noChangeArrowheads="1"/>
              </p:cNvSpPr>
              <p:nvPr/>
            </p:nvSpPr>
            <p:spPr bwMode="auto">
              <a:xfrm>
                <a:off x="2887127" y="5401270"/>
                <a:ext cx="471860" cy="461665"/>
              </a:xfrm>
              <a:prstGeom prst="rect">
                <a:avLst/>
              </a:prstGeom>
              <a:noFill/>
              <a:ln>
                <a:noFill/>
              </a:ln>
              <a:effectLst/>
              <a:extLst/>
            </p:spPr>
            <p:txBody>
              <a:bodyPr wrap="none">
                <a:spAutoFit/>
              </a:bodyPr>
              <a:lstStyle/>
              <a:p>
                <a:pPr algn="ctr">
                  <a:lnSpc>
                    <a:spcPct val="100000"/>
                  </a:lnSpc>
                  <a:buClrTx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dirty="0" smtClean="0">
                          <a:solidFill>
                            <a:srgbClr val="008A87"/>
                          </a:solidFill>
                          <a:latin typeface="Cambria Math"/>
                          <a:ea typeface="Cambria Math"/>
                        </a:rPr>
                        <m:t>𝐴</m:t>
                      </m:r>
                    </m:oMath>
                  </m:oMathPara>
                </a14:m>
                <a:endParaRPr lang="en-US" sz="2400" dirty="0">
                  <a:solidFill>
                    <a:srgbClr val="008A87"/>
                  </a:solidFill>
                </a:endParaRPr>
              </a:p>
            </p:txBody>
          </p:sp>
        </mc:Choice>
        <mc:Fallback xmlns="">
          <p:sp>
            <p:nvSpPr>
              <p:cNvPr id="76" name="Text 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887127" y="5401270"/>
                <a:ext cx="471860" cy="461665"/>
              </a:xfrm>
              <a:prstGeom prst="rect">
                <a:avLst/>
              </a:prstGeom>
              <a:blipFill rotWithShape="1">
                <a:blip r:embed="rId4"/>
                <a:stretch>
                  <a:fillRect l="-1299"/>
                </a:stretch>
              </a:blipFill>
              <a:ln>
                <a:noFill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7" name="Text Box 37"/>
              <p:cNvSpPr txBox="1">
                <a:spLocks noChangeArrowheads="1"/>
              </p:cNvSpPr>
              <p:nvPr/>
            </p:nvSpPr>
            <p:spPr bwMode="auto">
              <a:xfrm>
                <a:off x="3502915" y="5401270"/>
                <a:ext cx="459485" cy="461665"/>
              </a:xfrm>
              <a:prstGeom prst="rect">
                <a:avLst/>
              </a:prstGeom>
              <a:noFill/>
              <a:ln>
                <a:noFill/>
              </a:ln>
              <a:effectLst/>
              <a:extLst/>
            </p:spPr>
            <p:txBody>
              <a:bodyPr wrap="none">
                <a:spAutoFit/>
              </a:bodyPr>
              <a:lstStyle/>
              <a:p>
                <a:pPr algn="ctr">
                  <a:lnSpc>
                    <a:spcPct val="100000"/>
                  </a:lnSpc>
                  <a:buClrTx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dirty="0" smtClean="0">
                          <a:solidFill>
                            <a:srgbClr val="008A87"/>
                          </a:solidFill>
                          <a:latin typeface="Cambria Math"/>
                          <a:ea typeface="Cambria Math"/>
                        </a:rPr>
                        <m:t>𝐶</m:t>
                      </m:r>
                    </m:oMath>
                  </m:oMathPara>
                </a14:m>
                <a:endParaRPr lang="en-US" sz="2400" dirty="0">
                  <a:solidFill>
                    <a:srgbClr val="008A87"/>
                  </a:solidFill>
                </a:endParaRPr>
              </a:p>
            </p:txBody>
          </p:sp>
        </mc:Choice>
        <mc:Fallback xmlns="">
          <p:sp>
            <p:nvSpPr>
              <p:cNvPr id="77" name="Text 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502915" y="5401270"/>
                <a:ext cx="459485" cy="461665"/>
              </a:xfrm>
              <a:prstGeom prst="rect">
                <a:avLst/>
              </a:prstGeom>
              <a:blipFill rotWithShape="1">
                <a:blip r:embed="rId5"/>
                <a:stretch>
                  <a:fillRect l="-2667"/>
                </a:stretch>
              </a:blipFill>
              <a:ln>
                <a:noFill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8" name="Text Box 37"/>
              <p:cNvSpPr txBox="1">
                <a:spLocks noChangeArrowheads="1"/>
              </p:cNvSpPr>
              <p:nvPr/>
            </p:nvSpPr>
            <p:spPr bwMode="auto">
              <a:xfrm>
                <a:off x="4188715" y="5401270"/>
                <a:ext cx="459485" cy="461665"/>
              </a:xfrm>
              <a:prstGeom prst="rect">
                <a:avLst/>
              </a:prstGeom>
              <a:noFill/>
              <a:ln>
                <a:noFill/>
              </a:ln>
              <a:effectLst/>
              <a:extLst/>
            </p:spPr>
            <p:txBody>
              <a:bodyPr wrap="none">
                <a:spAutoFit/>
              </a:bodyPr>
              <a:lstStyle/>
              <a:p>
                <a:pPr algn="ctr">
                  <a:lnSpc>
                    <a:spcPct val="100000"/>
                  </a:lnSpc>
                  <a:buClrTx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dirty="0" smtClean="0">
                          <a:solidFill>
                            <a:srgbClr val="008A87"/>
                          </a:solidFill>
                          <a:latin typeface="Cambria Math"/>
                          <a:ea typeface="Cambria Math"/>
                        </a:rPr>
                        <m:t>𝐶</m:t>
                      </m:r>
                    </m:oMath>
                  </m:oMathPara>
                </a14:m>
                <a:endParaRPr lang="en-US" sz="2400" dirty="0">
                  <a:solidFill>
                    <a:srgbClr val="008A87"/>
                  </a:solidFill>
                </a:endParaRPr>
              </a:p>
            </p:txBody>
          </p:sp>
        </mc:Choice>
        <mc:Fallback xmlns="">
          <p:sp>
            <p:nvSpPr>
              <p:cNvPr id="78" name="Text 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188715" y="5401270"/>
                <a:ext cx="459485" cy="461665"/>
              </a:xfrm>
              <a:prstGeom prst="rect">
                <a:avLst/>
              </a:prstGeom>
              <a:blipFill rotWithShape="1">
                <a:blip r:embed="rId6"/>
                <a:stretch>
                  <a:fillRect l="-2632"/>
                </a:stretch>
              </a:blipFill>
              <a:ln>
                <a:noFill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9" name="Text Box 37"/>
              <p:cNvSpPr txBox="1">
                <a:spLocks noChangeArrowheads="1"/>
              </p:cNvSpPr>
              <p:nvPr/>
            </p:nvSpPr>
            <p:spPr bwMode="auto">
              <a:xfrm>
                <a:off x="2275451" y="5401270"/>
                <a:ext cx="460190" cy="461665"/>
              </a:xfrm>
              <a:prstGeom prst="rect">
                <a:avLst/>
              </a:prstGeom>
              <a:noFill/>
              <a:ln>
                <a:noFill/>
              </a:ln>
              <a:effectLst/>
              <a:extLst/>
            </p:spPr>
            <p:txBody>
              <a:bodyPr wrap="none">
                <a:spAutoFit/>
              </a:bodyPr>
              <a:lstStyle/>
              <a:p>
                <a:pPr algn="ctr">
                  <a:lnSpc>
                    <a:spcPct val="100000"/>
                  </a:lnSpc>
                  <a:buClrTx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008A87"/>
                          </a:solidFill>
                          <a:latin typeface="Cambria Math"/>
                        </a:rPr>
                        <m:t>𝐶</m:t>
                      </m:r>
                    </m:oMath>
                  </m:oMathPara>
                </a14:m>
                <a:endParaRPr lang="en-US" sz="2400" dirty="0">
                  <a:solidFill>
                    <a:srgbClr val="008A87"/>
                  </a:solidFill>
                </a:endParaRPr>
              </a:p>
            </p:txBody>
          </p:sp>
        </mc:Choice>
        <mc:Fallback xmlns="">
          <p:sp>
            <p:nvSpPr>
              <p:cNvPr id="79" name="Text 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275451" y="5401270"/>
                <a:ext cx="460190" cy="461665"/>
              </a:xfrm>
              <a:prstGeom prst="rect">
                <a:avLst/>
              </a:prstGeom>
              <a:blipFill rotWithShape="1">
                <a:blip r:embed="rId7"/>
                <a:stretch>
                  <a:fillRect l="-1316"/>
                </a:stretch>
              </a:blipFill>
              <a:ln>
                <a:noFill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0" name="Text Box 31"/>
          <p:cNvSpPr txBox="1">
            <a:spLocks noChangeArrowheads="1"/>
          </p:cNvSpPr>
          <p:nvPr/>
        </p:nvSpPr>
        <p:spPr bwMode="auto">
          <a:xfrm>
            <a:off x="2872248" y="4156670"/>
            <a:ext cx="389850" cy="461665"/>
          </a:xfrm>
          <a:prstGeom prst="rect">
            <a:avLst/>
          </a:prstGeom>
          <a:solidFill>
            <a:srgbClr val="FFCCCC">
              <a:alpha val="90000"/>
            </a:srgbClr>
          </a:solidFill>
          <a:ln>
            <a:noFill/>
          </a:ln>
          <a:effectLst/>
          <a:extLst/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  <a:buClrTx/>
            </a:pPr>
            <a:r>
              <a:rPr lang="en-US" i="1" dirty="0">
                <a:solidFill>
                  <a:schemeClr val="accent1"/>
                </a:solidFill>
              </a:rPr>
              <a:t>C</a:t>
            </a:r>
          </a:p>
        </p:txBody>
      </p:sp>
      <p:sp>
        <p:nvSpPr>
          <p:cNvPr id="81" name="Text Box 31"/>
          <p:cNvSpPr txBox="1">
            <a:spLocks noChangeArrowheads="1"/>
          </p:cNvSpPr>
          <p:nvPr/>
        </p:nvSpPr>
        <p:spPr bwMode="auto">
          <a:xfrm>
            <a:off x="4212607" y="4761508"/>
            <a:ext cx="332849" cy="461665"/>
          </a:xfrm>
          <a:prstGeom prst="rect">
            <a:avLst/>
          </a:prstGeom>
          <a:solidFill>
            <a:srgbClr val="FFCCCC">
              <a:alpha val="44000"/>
            </a:srgbClr>
          </a:solidFill>
          <a:ln>
            <a:noFill/>
          </a:ln>
          <a:effectLst/>
          <a:extLst/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  <a:buClrTx/>
            </a:pPr>
            <a:endParaRPr lang="en-US" i="1" dirty="0">
              <a:solidFill>
                <a:schemeClr val="accent1"/>
              </a:solidFill>
            </a:endParaRPr>
          </a:p>
        </p:txBody>
      </p:sp>
      <p:sp>
        <p:nvSpPr>
          <p:cNvPr id="82" name="Text Box 31"/>
          <p:cNvSpPr txBox="1">
            <a:spLocks noChangeArrowheads="1"/>
          </p:cNvSpPr>
          <p:nvPr/>
        </p:nvSpPr>
        <p:spPr bwMode="auto">
          <a:xfrm>
            <a:off x="4233726" y="4146848"/>
            <a:ext cx="311729" cy="461665"/>
          </a:xfrm>
          <a:prstGeom prst="rect">
            <a:avLst/>
          </a:prstGeom>
          <a:solidFill>
            <a:srgbClr val="FFCCCC">
              <a:alpha val="56000"/>
            </a:srgbClr>
          </a:solidFill>
          <a:ln>
            <a:noFill/>
          </a:ln>
          <a:effectLst/>
          <a:extLst/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  <a:buClrTx/>
            </a:pPr>
            <a:endParaRPr lang="en-US" i="1" dirty="0">
              <a:solidFill>
                <a:schemeClr val="accent1"/>
              </a:solidFill>
            </a:endParaRPr>
          </a:p>
        </p:txBody>
      </p:sp>
      <p:sp>
        <p:nvSpPr>
          <p:cNvPr id="83" name="Text Box 31"/>
          <p:cNvSpPr txBox="1">
            <a:spLocks noChangeArrowheads="1"/>
          </p:cNvSpPr>
          <p:nvPr/>
        </p:nvSpPr>
        <p:spPr bwMode="auto">
          <a:xfrm>
            <a:off x="4164057" y="5401270"/>
            <a:ext cx="338746" cy="411212"/>
          </a:xfrm>
          <a:prstGeom prst="rect">
            <a:avLst/>
          </a:prstGeom>
          <a:solidFill>
            <a:srgbClr val="FFCCCC">
              <a:alpha val="68000"/>
            </a:srgbClr>
          </a:solidFill>
          <a:ln>
            <a:noFill/>
          </a:ln>
          <a:effectLst/>
          <a:extLst/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  <a:buClrTx/>
            </a:pPr>
            <a:endParaRPr lang="en-US" i="1" dirty="0">
              <a:solidFill>
                <a:schemeClr val="accent1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81000" y="1524000"/>
            <a:ext cx="390100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ClrTx/>
            </a:pPr>
            <a:r>
              <a:rPr lang="en-US" b="1" i="1" dirty="0">
                <a:solidFill>
                  <a:srgbClr val="008A87"/>
                </a:solidFill>
              </a:rPr>
              <a:t>“B”</a:t>
            </a:r>
            <a:r>
              <a:rPr lang="en-US" b="1" dirty="0">
                <a:solidFill>
                  <a:schemeClr val="accent2"/>
                </a:solidFill>
              </a:rPr>
              <a:t> </a:t>
            </a:r>
            <a:r>
              <a:rPr lang="en-US" b="1" dirty="0">
                <a:solidFill>
                  <a:srgbClr val="008A87"/>
                </a:solidFill>
                <a:sym typeface="Symbol" pitchFamily="18" charset="2"/>
              </a:rPr>
              <a:t></a:t>
            </a:r>
            <a:r>
              <a:rPr lang="en-US" b="1" dirty="0">
                <a:solidFill>
                  <a:schemeClr val="accent2"/>
                </a:solidFill>
                <a:sym typeface="Symbol" pitchFamily="18" charset="2"/>
              </a:rPr>
              <a:t> </a:t>
            </a:r>
            <a:r>
              <a:rPr lang="en-US" b="1" dirty="0">
                <a:solidFill>
                  <a:schemeClr val="accent2"/>
                </a:solidFill>
              </a:rPr>
              <a:t>EXTRACT-MIN</a:t>
            </a:r>
            <a:r>
              <a:rPr lang="en-US" b="1" dirty="0">
                <a:solidFill>
                  <a:srgbClr val="008A87"/>
                </a:solidFill>
              </a:rPr>
              <a:t>(</a:t>
            </a:r>
            <a:r>
              <a:rPr lang="en-US" b="1" i="1" dirty="0">
                <a:solidFill>
                  <a:srgbClr val="008A87"/>
                </a:solidFill>
              </a:rPr>
              <a:t>Q</a:t>
            </a:r>
            <a:r>
              <a:rPr lang="en-US" b="1" dirty="0">
                <a:solidFill>
                  <a:srgbClr val="008A87"/>
                </a:solidFill>
              </a:rPr>
              <a:t>)</a:t>
            </a:r>
            <a:r>
              <a:rPr lang="en-US" b="1" dirty="0">
                <a:solidFill>
                  <a:schemeClr val="accent2"/>
                </a:solidFill>
              </a:rPr>
              <a:t>:</a:t>
            </a:r>
          </a:p>
        </p:txBody>
      </p:sp>
      <p:sp>
        <p:nvSpPr>
          <p:cNvPr id="84" name="Oval 4"/>
          <p:cNvSpPr>
            <a:spLocks noChangeArrowheads="1"/>
          </p:cNvSpPr>
          <p:nvPr/>
        </p:nvSpPr>
        <p:spPr bwMode="auto">
          <a:xfrm>
            <a:off x="5638800" y="1752600"/>
            <a:ext cx="679450" cy="679450"/>
          </a:xfrm>
          <a:prstGeom prst="ellipse">
            <a:avLst/>
          </a:prstGeom>
          <a:solidFill>
            <a:srgbClr val="FFCCCC"/>
          </a:solidFill>
          <a:ln w="9525">
            <a:solidFill>
              <a:schemeClr val="tx1"/>
            </a:solidFill>
            <a:round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 anchor="ctr"/>
          <a:lstStyle/>
          <a:p>
            <a:pPr algn="ctr">
              <a:lnSpc>
                <a:spcPct val="100000"/>
              </a:lnSpc>
              <a:buClrTx/>
            </a:pPr>
            <a:r>
              <a:rPr lang="en-US" i="1">
                <a:solidFill>
                  <a:srgbClr val="008A87"/>
                </a:solidFill>
              </a:rPr>
              <a:t>B</a:t>
            </a:r>
          </a:p>
        </p:txBody>
      </p:sp>
      <p:sp>
        <p:nvSpPr>
          <p:cNvPr id="85" name="Text Box 31"/>
          <p:cNvSpPr txBox="1">
            <a:spLocks noChangeArrowheads="1"/>
          </p:cNvSpPr>
          <p:nvPr/>
        </p:nvSpPr>
        <p:spPr bwMode="auto">
          <a:xfrm>
            <a:off x="2355271" y="4191000"/>
            <a:ext cx="311729" cy="461665"/>
          </a:xfrm>
          <a:prstGeom prst="rect">
            <a:avLst/>
          </a:prstGeom>
          <a:solidFill>
            <a:srgbClr val="FFCCCC">
              <a:alpha val="56000"/>
            </a:srgbClr>
          </a:solidFill>
          <a:ln>
            <a:noFill/>
          </a:ln>
          <a:effectLst/>
          <a:extLst/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  <a:buClrTx/>
            </a:pPr>
            <a:endParaRPr lang="en-US" i="1" dirty="0">
              <a:solidFill>
                <a:schemeClr val="accent1"/>
              </a:solidFill>
            </a:endParaRPr>
          </a:p>
        </p:txBody>
      </p:sp>
      <p:sp>
        <p:nvSpPr>
          <p:cNvPr id="86" name="Text Box 31"/>
          <p:cNvSpPr txBox="1">
            <a:spLocks noChangeArrowheads="1"/>
          </p:cNvSpPr>
          <p:nvPr/>
        </p:nvSpPr>
        <p:spPr bwMode="auto">
          <a:xfrm>
            <a:off x="2362200" y="4800600"/>
            <a:ext cx="311729" cy="461665"/>
          </a:xfrm>
          <a:prstGeom prst="rect">
            <a:avLst/>
          </a:prstGeom>
          <a:solidFill>
            <a:srgbClr val="FFCCCC">
              <a:alpha val="56000"/>
            </a:srgbClr>
          </a:solidFill>
          <a:ln>
            <a:noFill/>
          </a:ln>
          <a:effectLst/>
          <a:extLst/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  <a:buClrTx/>
            </a:pPr>
            <a:endParaRPr lang="en-US" i="1" dirty="0">
              <a:solidFill>
                <a:schemeClr val="accent1"/>
              </a:solidFill>
            </a:endParaRPr>
          </a:p>
        </p:txBody>
      </p:sp>
      <p:sp>
        <p:nvSpPr>
          <p:cNvPr id="87" name="Text Box 31"/>
          <p:cNvSpPr txBox="1">
            <a:spLocks noChangeArrowheads="1"/>
          </p:cNvSpPr>
          <p:nvPr/>
        </p:nvSpPr>
        <p:spPr bwMode="auto">
          <a:xfrm>
            <a:off x="2286000" y="5405735"/>
            <a:ext cx="311729" cy="461665"/>
          </a:xfrm>
          <a:prstGeom prst="rect">
            <a:avLst/>
          </a:prstGeom>
          <a:solidFill>
            <a:srgbClr val="FFCCCC">
              <a:alpha val="56000"/>
            </a:srgbClr>
          </a:solidFill>
          <a:ln>
            <a:noFill/>
          </a:ln>
          <a:effectLst/>
          <a:extLst/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  <a:buClrTx/>
            </a:pPr>
            <a:endParaRPr lang="en-US" i="1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968959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217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1143000"/>
          </a:xfrm>
        </p:spPr>
        <p:txBody>
          <a:bodyPr/>
          <a:lstStyle/>
          <a:p>
            <a:r>
              <a:rPr lang="en-US" dirty="0"/>
              <a:t>Example of </a:t>
            </a:r>
            <a:r>
              <a:rPr lang="en-US" dirty="0" err="1"/>
              <a:t>Dijkstra’s</a:t>
            </a:r>
            <a:r>
              <a:rPr lang="en-US" dirty="0"/>
              <a:t> algorithm</a:t>
            </a:r>
          </a:p>
        </p:txBody>
      </p:sp>
      <p:sp>
        <p:nvSpPr>
          <p:cNvPr id="562179" name="Oval 3"/>
          <p:cNvSpPr>
            <a:spLocks noChangeArrowheads="1"/>
          </p:cNvSpPr>
          <p:nvPr/>
        </p:nvSpPr>
        <p:spPr bwMode="auto">
          <a:xfrm>
            <a:off x="3883025" y="2673350"/>
            <a:ext cx="679450" cy="679450"/>
          </a:xfrm>
          <a:prstGeom prst="ellipse">
            <a:avLst/>
          </a:prstGeom>
          <a:solidFill>
            <a:srgbClr val="FFCCCC"/>
          </a:solidFill>
          <a:ln w="9525">
            <a:solidFill>
              <a:schemeClr val="tx1"/>
            </a:solidFill>
            <a:round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 anchor="ctr"/>
          <a:lstStyle/>
          <a:p>
            <a:pPr algn="ctr">
              <a:lnSpc>
                <a:spcPct val="100000"/>
              </a:lnSpc>
              <a:buClrTx/>
            </a:pPr>
            <a:r>
              <a:rPr lang="en-US" i="1" dirty="0">
                <a:solidFill>
                  <a:srgbClr val="008A87"/>
                </a:solidFill>
              </a:rPr>
              <a:t>A</a:t>
            </a:r>
          </a:p>
        </p:txBody>
      </p:sp>
      <p:sp>
        <p:nvSpPr>
          <p:cNvPr id="562181" name="Oval 5"/>
          <p:cNvSpPr>
            <a:spLocks noChangeArrowheads="1"/>
          </p:cNvSpPr>
          <p:nvPr/>
        </p:nvSpPr>
        <p:spPr bwMode="auto">
          <a:xfrm>
            <a:off x="7388225" y="1719263"/>
            <a:ext cx="679450" cy="679450"/>
          </a:xfrm>
          <a:prstGeom prst="ellipse">
            <a:avLst/>
          </a:prstGeom>
          <a:solidFill>
            <a:srgbClr val="FFFF66"/>
          </a:solidFill>
          <a:ln w="9525">
            <a:solidFill>
              <a:schemeClr val="tx1"/>
            </a:solidFill>
            <a:round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 anchor="ctr"/>
          <a:lstStyle/>
          <a:p>
            <a:pPr algn="ctr">
              <a:lnSpc>
                <a:spcPct val="100000"/>
              </a:lnSpc>
              <a:buClrTx/>
            </a:pPr>
            <a:r>
              <a:rPr lang="en-US" i="1">
                <a:solidFill>
                  <a:srgbClr val="008A87"/>
                </a:solidFill>
              </a:rPr>
              <a:t>D</a:t>
            </a:r>
          </a:p>
        </p:txBody>
      </p:sp>
      <p:sp>
        <p:nvSpPr>
          <p:cNvPr id="562182" name="Oval 6"/>
          <p:cNvSpPr>
            <a:spLocks noChangeArrowheads="1"/>
          </p:cNvSpPr>
          <p:nvPr/>
        </p:nvSpPr>
        <p:spPr bwMode="auto">
          <a:xfrm>
            <a:off x="5635625" y="3738563"/>
            <a:ext cx="679450" cy="679450"/>
          </a:xfrm>
          <a:prstGeom prst="ellipse">
            <a:avLst/>
          </a:prstGeom>
          <a:solidFill>
            <a:srgbClr val="FFCCCC"/>
          </a:solidFill>
          <a:ln w="9525">
            <a:solidFill>
              <a:schemeClr val="tx1"/>
            </a:solidFill>
            <a:round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 anchor="ctr"/>
          <a:lstStyle/>
          <a:p>
            <a:pPr algn="ctr">
              <a:lnSpc>
                <a:spcPct val="100000"/>
              </a:lnSpc>
              <a:buClrTx/>
            </a:pPr>
            <a:r>
              <a:rPr lang="en-US" i="1">
                <a:solidFill>
                  <a:srgbClr val="008A87"/>
                </a:solidFill>
              </a:rPr>
              <a:t>C</a:t>
            </a:r>
          </a:p>
        </p:txBody>
      </p:sp>
      <p:sp>
        <p:nvSpPr>
          <p:cNvPr id="562183" name="Oval 7"/>
          <p:cNvSpPr>
            <a:spLocks noChangeArrowheads="1"/>
          </p:cNvSpPr>
          <p:nvPr/>
        </p:nvSpPr>
        <p:spPr bwMode="auto">
          <a:xfrm>
            <a:off x="7388225" y="3738563"/>
            <a:ext cx="679450" cy="679450"/>
          </a:xfrm>
          <a:prstGeom prst="ellipse">
            <a:avLst/>
          </a:prstGeom>
          <a:solidFill>
            <a:srgbClr val="FFCCCC"/>
          </a:solidFill>
          <a:ln w="9525">
            <a:solidFill>
              <a:schemeClr val="tx1"/>
            </a:solidFill>
            <a:round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 anchor="ctr"/>
          <a:lstStyle/>
          <a:p>
            <a:pPr algn="ctr">
              <a:lnSpc>
                <a:spcPct val="100000"/>
              </a:lnSpc>
              <a:buClrTx/>
            </a:pPr>
            <a:r>
              <a:rPr lang="en-US" i="1">
                <a:solidFill>
                  <a:srgbClr val="008A87"/>
                </a:solidFill>
              </a:rPr>
              <a:t>E</a:t>
            </a:r>
          </a:p>
        </p:txBody>
      </p:sp>
      <p:cxnSp>
        <p:nvCxnSpPr>
          <p:cNvPr id="562184" name="AutoShape 8"/>
          <p:cNvCxnSpPr>
            <a:cxnSpLocks noChangeShapeType="1"/>
            <a:stCxn id="562179" idx="7"/>
          </p:cNvCxnSpPr>
          <p:nvPr/>
        </p:nvCxnSpPr>
        <p:spPr bwMode="auto">
          <a:xfrm flipV="1">
            <a:off x="4462972" y="2058988"/>
            <a:ext cx="1172653" cy="713865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stealth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</p:cxnSp>
      <p:cxnSp>
        <p:nvCxnSpPr>
          <p:cNvPr id="562185" name="AutoShape 9"/>
          <p:cNvCxnSpPr>
            <a:cxnSpLocks noChangeShapeType="1"/>
            <a:stCxn id="562179" idx="5"/>
            <a:endCxn id="562182" idx="2"/>
          </p:cNvCxnSpPr>
          <p:nvPr/>
        </p:nvCxnSpPr>
        <p:spPr bwMode="auto">
          <a:xfrm>
            <a:off x="4462972" y="3253297"/>
            <a:ext cx="1172653" cy="824991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stealth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</p:cxnSp>
      <p:cxnSp>
        <p:nvCxnSpPr>
          <p:cNvPr id="562186" name="AutoShape 10"/>
          <p:cNvCxnSpPr>
            <a:cxnSpLocks noChangeShapeType="1"/>
            <a:endCxn id="562181" idx="2"/>
          </p:cNvCxnSpPr>
          <p:nvPr/>
        </p:nvCxnSpPr>
        <p:spPr bwMode="auto">
          <a:xfrm>
            <a:off x="6315075" y="2058988"/>
            <a:ext cx="1073150" cy="0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stealth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</p:cxnSp>
      <p:sp>
        <p:nvSpPr>
          <p:cNvPr id="562187" name="Arc 11"/>
          <p:cNvSpPr>
            <a:spLocks/>
          </p:cNvSpPr>
          <p:nvPr/>
        </p:nvSpPr>
        <p:spPr bwMode="auto">
          <a:xfrm>
            <a:off x="6246813" y="2287588"/>
            <a:ext cx="152400" cy="787400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1600"/>
              <a:gd name="T1" fmla="*/ 0 h 21600"/>
              <a:gd name="T2" fmla="*/ 21600 w 21600"/>
              <a:gd name="T3" fmla="*/ 21600 h 21600"/>
              <a:gd name="T4" fmla="*/ 0 w 21600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28575">
            <a:solidFill>
              <a:schemeClr val="tx1"/>
            </a:solidFill>
            <a:round/>
            <a:headEnd type="stealth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562188" name="Arc 12"/>
          <p:cNvSpPr>
            <a:spLocks/>
          </p:cNvSpPr>
          <p:nvPr/>
        </p:nvSpPr>
        <p:spPr bwMode="auto">
          <a:xfrm flipV="1">
            <a:off x="6245225" y="3078163"/>
            <a:ext cx="152400" cy="787400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1600"/>
              <a:gd name="T1" fmla="*/ 0 h 21600"/>
              <a:gd name="T2" fmla="*/ 21600 w 21600"/>
              <a:gd name="T3" fmla="*/ 21600 h 21600"/>
              <a:gd name="T4" fmla="*/ 0 w 21600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562189" name="Arc 13"/>
          <p:cNvSpPr>
            <a:spLocks/>
          </p:cNvSpPr>
          <p:nvPr/>
        </p:nvSpPr>
        <p:spPr bwMode="auto">
          <a:xfrm flipH="1">
            <a:off x="5559425" y="2290763"/>
            <a:ext cx="152400" cy="787400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1600"/>
              <a:gd name="T1" fmla="*/ 0 h 21600"/>
              <a:gd name="T2" fmla="*/ 21600 w 21600"/>
              <a:gd name="T3" fmla="*/ 21600 h 21600"/>
              <a:gd name="T4" fmla="*/ 0 w 21600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562190" name="Arc 14"/>
          <p:cNvSpPr>
            <a:spLocks/>
          </p:cNvSpPr>
          <p:nvPr/>
        </p:nvSpPr>
        <p:spPr bwMode="auto">
          <a:xfrm flipH="1" flipV="1">
            <a:off x="5559425" y="3078163"/>
            <a:ext cx="152400" cy="787400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1600"/>
              <a:gd name="T1" fmla="*/ 0 h 21600"/>
              <a:gd name="T2" fmla="*/ 21600 w 21600"/>
              <a:gd name="T3" fmla="*/ 21600 h 21600"/>
              <a:gd name="T4" fmla="*/ 0 w 21600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28575">
            <a:solidFill>
              <a:schemeClr val="tx1"/>
            </a:solidFill>
            <a:round/>
            <a:headEnd type="stealth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562191" name="Arc 15"/>
          <p:cNvSpPr>
            <a:spLocks/>
          </p:cNvSpPr>
          <p:nvPr/>
        </p:nvSpPr>
        <p:spPr bwMode="auto">
          <a:xfrm>
            <a:off x="7999413" y="2287588"/>
            <a:ext cx="152400" cy="787400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1600"/>
              <a:gd name="T1" fmla="*/ 0 h 21600"/>
              <a:gd name="T2" fmla="*/ 21600 w 21600"/>
              <a:gd name="T3" fmla="*/ 21600 h 21600"/>
              <a:gd name="T4" fmla="*/ 0 w 21600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57150">
            <a:solidFill>
              <a:schemeClr val="accent2"/>
            </a:solidFill>
            <a:round/>
            <a:headEnd type="stealth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562192" name="Arc 16"/>
          <p:cNvSpPr>
            <a:spLocks/>
          </p:cNvSpPr>
          <p:nvPr/>
        </p:nvSpPr>
        <p:spPr bwMode="auto">
          <a:xfrm flipV="1">
            <a:off x="7997825" y="3073400"/>
            <a:ext cx="152400" cy="787400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1600"/>
              <a:gd name="T1" fmla="*/ 0 h 21600"/>
              <a:gd name="T2" fmla="*/ 21600 w 21600"/>
              <a:gd name="T3" fmla="*/ 21600 h 21600"/>
              <a:gd name="T4" fmla="*/ 0 w 21600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5715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562193" name="Arc 17"/>
          <p:cNvSpPr>
            <a:spLocks/>
          </p:cNvSpPr>
          <p:nvPr/>
        </p:nvSpPr>
        <p:spPr bwMode="auto">
          <a:xfrm flipH="1">
            <a:off x="7312025" y="2290763"/>
            <a:ext cx="152400" cy="787400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1600"/>
              <a:gd name="T1" fmla="*/ 0 h 21600"/>
              <a:gd name="T2" fmla="*/ 21600 w 21600"/>
              <a:gd name="T3" fmla="*/ 21600 h 21600"/>
              <a:gd name="T4" fmla="*/ 0 w 21600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562194" name="Arc 18"/>
          <p:cNvSpPr>
            <a:spLocks/>
          </p:cNvSpPr>
          <p:nvPr/>
        </p:nvSpPr>
        <p:spPr bwMode="auto">
          <a:xfrm flipH="1" flipV="1">
            <a:off x="7312025" y="3073400"/>
            <a:ext cx="152400" cy="787400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1600"/>
              <a:gd name="T1" fmla="*/ 0 h 21600"/>
              <a:gd name="T2" fmla="*/ 21600 w 21600"/>
              <a:gd name="T3" fmla="*/ 21600 h 21600"/>
              <a:gd name="T4" fmla="*/ 0 w 21600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28575">
            <a:solidFill>
              <a:schemeClr val="tx1"/>
            </a:solidFill>
            <a:round/>
            <a:headEnd type="stealth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US"/>
          </a:p>
        </p:txBody>
      </p:sp>
      <p:cxnSp>
        <p:nvCxnSpPr>
          <p:cNvPr id="562195" name="AutoShape 19"/>
          <p:cNvCxnSpPr>
            <a:cxnSpLocks noChangeShapeType="1"/>
            <a:stCxn id="562182" idx="6"/>
            <a:endCxn id="562183" idx="2"/>
          </p:cNvCxnSpPr>
          <p:nvPr/>
        </p:nvCxnSpPr>
        <p:spPr bwMode="auto">
          <a:xfrm>
            <a:off x="6315075" y="4078288"/>
            <a:ext cx="1073150" cy="0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stealth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</p:cxnSp>
      <p:sp>
        <p:nvSpPr>
          <p:cNvPr id="562196" name="Line 20"/>
          <p:cNvSpPr>
            <a:spLocks noChangeShapeType="1"/>
          </p:cNvSpPr>
          <p:nvPr/>
        </p:nvSpPr>
        <p:spPr bwMode="auto">
          <a:xfrm flipV="1">
            <a:off x="6321425" y="2163763"/>
            <a:ext cx="1066800" cy="1828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stealth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562197" name="Text Box 21"/>
          <p:cNvSpPr txBox="1">
            <a:spLocks noChangeArrowheads="1"/>
          </p:cNvSpPr>
          <p:nvPr/>
        </p:nvSpPr>
        <p:spPr bwMode="auto">
          <a:xfrm>
            <a:off x="4492625" y="2049463"/>
            <a:ext cx="53975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  <a:buClrTx/>
            </a:pPr>
            <a:r>
              <a:rPr lang="en-US" sz="2800">
                <a:solidFill>
                  <a:srgbClr val="008A87"/>
                </a:solidFill>
              </a:rPr>
              <a:t>10</a:t>
            </a:r>
          </a:p>
        </p:txBody>
      </p:sp>
      <p:sp>
        <p:nvSpPr>
          <p:cNvPr id="562198" name="Text Box 22"/>
          <p:cNvSpPr txBox="1">
            <a:spLocks noChangeArrowheads="1"/>
          </p:cNvSpPr>
          <p:nvPr/>
        </p:nvSpPr>
        <p:spPr bwMode="auto">
          <a:xfrm>
            <a:off x="4645025" y="3535363"/>
            <a:ext cx="36195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  <a:buClrTx/>
            </a:pPr>
            <a:r>
              <a:rPr lang="en-US" sz="2800">
                <a:solidFill>
                  <a:srgbClr val="008A87"/>
                </a:solidFill>
              </a:rPr>
              <a:t>3</a:t>
            </a:r>
          </a:p>
        </p:txBody>
      </p:sp>
      <p:sp>
        <p:nvSpPr>
          <p:cNvPr id="562199" name="Text Box 23"/>
          <p:cNvSpPr txBox="1">
            <a:spLocks noChangeArrowheads="1"/>
          </p:cNvSpPr>
          <p:nvPr/>
        </p:nvSpPr>
        <p:spPr bwMode="auto">
          <a:xfrm>
            <a:off x="5559425" y="2817813"/>
            <a:ext cx="36195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  <a:buClrTx/>
            </a:pPr>
            <a:r>
              <a:rPr lang="en-US" sz="2800">
                <a:solidFill>
                  <a:srgbClr val="008A87"/>
                </a:solidFill>
              </a:rPr>
              <a:t>1</a:t>
            </a:r>
          </a:p>
        </p:txBody>
      </p:sp>
      <p:sp>
        <p:nvSpPr>
          <p:cNvPr id="562200" name="Text Box 24"/>
          <p:cNvSpPr txBox="1">
            <a:spLocks noChangeArrowheads="1"/>
          </p:cNvSpPr>
          <p:nvPr/>
        </p:nvSpPr>
        <p:spPr bwMode="auto">
          <a:xfrm>
            <a:off x="6016625" y="2817813"/>
            <a:ext cx="36195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  <a:buClrTx/>
            </a:pPr>
            <a:r>
              <a:rPr lang="en-US" sz="2800">
                <a:solidFill>
                  <a:srgbClr val="008A87"/>
                </a:solidFill>
              </a:rPr>
              <a:t>4</a:t>
            </a:r>
          </a:p>
        </p:txBody>
      </p:sp>
      <p:sp>
        <p:nvSpPr>
          <p:cNvPr id="562201" name="Text Box 25"/>
          <p:cNvSpPr txBox="1">
            <a:spLocks noChangeArrowheads="1"/>
          </p:cNvSpPr>
          <p:nvPr/>
        </p:nvSpPr>
        <p:spPr bwMode="auto">
          <a:xfrm>
            <a:off x="7331075" y="2817813"/>
            <a:ext cx="36195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  <a:buClrTx/>
            </a:pPr>
            <a:r>
              <a:rPr lang="en-US" sz="2800">
                <a:solidFill>
                  <a:srgbClr val="008A87"/>
                </a:solidFill>
              </a:rPr>
              <a:t>7</a:t>
            </a:r>
          </a:p>
        </p:txBody>
      </p:sp>
      <p:sp>
        <p:nvSpPr>
          <p:cNvPr id="562202" name="Text Box 26"/>
          <p:cNvSpPr txBox="1">
            <a:spLocks noChangeArrowheads="1"/>
          </p:cNvSpPr>
          <p:nvPr/>
        </p:nvSpPr>
        <p:spPr bwMode="auto">
          <a:xfrm>
            <a:off x="7807325" y="2817813"/>
            <a:ext cx="36195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  <a:buClrTx/>
            </a:pPr>
            <a:r>
              <a:rPr lang="en-US" sz="2800">
                <a:solidFill>
                  <a:srgbClr val="008A87"/>
                </a:solidFill>
              </a:rPr>
              <a:t>9</a:t>
            </a:r>
          </a:p>
        </p:txBody>
      </p:sp>
      <p:sp>
        <p:nvSpPr>
          <p:cNvPr id="562203" name="Text Box 27"/>
          <p:cNvSpPr txBox="1">
            <a:spLocks noChangeArrowheads="1"/>
          </p:cNvSpPr>
          <p:nvPr/>
        </p:nvSpPr>
        <p:spPr bwMode="auto">
          <a:xfrm>
            <a:off x="6569075" y="2620963"/>
            <a:ext cx="36195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  <a:buClrTx/>
            </a:pPr>
            <a:r>
              <a:rPr lang="en-US" sz="2800">
                <a:solidFill>
                  <a:srgbClr val="008A87"/>
                </a:solidFill>
              </a:rPr>
              <a:t>8</a:t>
            </a:r>
          </a:p>
        </p:txBody>
      </p:sp>
      <p:sp>
        <p:nvSpPr>
          <p:cNvPr id="562204" name="Text Box 28"/>
          <p:cNvSpPr txBox="1">
            <a:spLocks noChangeArrowheads="1"/>
          </p:cNvSpPr>
          <p:nvPr/>
        </p:nvSpPr>
        <p:spPr bwMode="auto">
          <a:xfrm>
            <a:off x="6702425" y="1554163"/>
            <a:ext cx="36195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  <a:buClrTx/>
            </a:pPr>
            <a:r>
              <a:rPr lang="en-US" sz="2800">
                <a:solidFill>
                  <a:srgbClr val="008A87"/>
                </a:solidFill>
              </a:rPr>
              <a:t>2</a:t>
            </a:r>
          </a:p>
        </p:txBody>
      </p:sp>
      <p:sp>
        <p:nvSpPr>
          <p:cNvPr id="562205" name="Text Box 29"/>
          <p:cNvSpPr txBox="1">
            <a:spLocks noChangeArrowheads="1"/>
          </p:cNvSpPr>
          <p:nvPr/>
        </p:nvSpPr>
        <p:spPr bwMode="auto">
          <a:xfrm>
            <a:off x="6702425" y="4006850"/>
            <a:ext cx="36195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  <a:buClrTx/>
            </a:pPr>
            <a:r>
              <a:rPr lang="en-US" sz="2800">
                <a:solidFill>
                  <a:srgbClr val="008A87"/>
                </a:solidFill>
              </a:rPr>
              <a:t>2</a:t>
            </a:r>
          </a:p>
        </p:txBody>
      </p:sp>
      <p:sp>
        <p:nvSpPr>
          <p:cNvPr id="562218" name="Text Box 42"/>
          <p:cNvSpPr txBox="1">
            <a:spLocks noChangeArrowheads="1"/>
          </p:cNvSpPr>
          <p:nvPr/>
        </p:nvSpPr>
        <p:spPr bwMode="auto">
          <a:xfrm>
            <a:off x="4897770" y="5334000"/>
            <a:ext cx="2196435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lnSpc>
                <a:spcPct val="100000"/>
              </a:lnSpc>
              <a:buClrTx/>
            </a:pPr>
            <a:r>
              <a:rPr lang="en-US" i="1" dirty="0">
                <a:solidFill>
                  <a:srgbClr val="008A87"/>
                </a:solidFill>
              </a:rPr>
              <a:t>S: </a:t>
            </a:r>
            <a:r>
              <a:rPr lang="en-US" dirty="0">
                <a:solidFill>
                  <a:srgbClr val="008A87"/>
                </a:solidFill>
              </a:rPr>
              <a:t>{ </a:t>
            </a:r>
            <a:r>
              <a:rPr lang="en-US" i="1" dirty="0">
                <a:solidFill>
                  <a:srgbClr val="008A87"/>
                </a:solidFill>
              </a:rPr>
              <a:t>A, C, E, B</a:t>
            </a:r>
            <a:r>
              <a:rPr lang="en-US" dirty="0">
                <a:solidFill>
                  <a:srgbClr val="008A87"/>
                </a:solidFill>
              </a:rPr>
              <a:t> }</a:t>
            </a:r>
          </a:p>
        </p:txBody>
      </p:sp>
      <p:sp>
        <p:nvSpPr>
          <p:cNvPr id="562219" name="Text Box 43"/>
          <p:cNvSpPr txBox="1">
            <a:spLocks noChangeArrowheads="1"/>
          </p:cNvSpPr>
          <p:nvPr/>
        </p:nvSpPr>
        <p:spPr bwMode="auto">
          <a:xfrm>
            <a:off x="3429000" y="2792413"/>
            <a:ext cx="387350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lnSpc>
                <a:spcPct val="100000"/>
              </a:lnSpc>
              <a:buClrTx/>
            </a:pPr>
            <a:r>
              <a:rPr lang="en-US">
                <a:solidFill>
                  <a:schemeClr val="accent2"/>
                </a:solidFill>
              </a:rPr>
              <a:t>0</a:t>
            </a:r>
          </a:p>
        </p:txBody>
      </p:sp>
      <p:sp>
        <p:nvSpPr>
          <p:cNvPr id="562220" name="Text Box 44"/>
          <p:cNvSpPr txBox="1">
            <a:spLocks noChangeArrowheads="1"/>
          </p:cNvSpPr>
          <p:nvPr/>
        </p:nvSpPr>
        <p:spPr bwMode="auto">
          <a:xfrm>
            <a:off x="5661001" y="1198563"/>
            <a:ext cx="628698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  <a:buClrTx/>
            </a:pPr>
            <a:r>
              <a:rPr lang="en-US" dirty="0">
                <a:solidFill>
                  <a:schemeClr val="accent2"/>
                </a:solidFill>
              </a:rPr>
              <a:t>7/C</a:t>
            </a:r>
          </a:p>
        </p:txBody>
      </p:sp>
      <p:sp>
        <p:nvSpPr>
          <p:cNvPr id="562221" name="Text Box 45"/>
          <p:cNvSpPr txBox="1">
            <a:spLocks noChangeArrowheads="1"/>
          </p:cNvSpPr>
          <p:nvPr/>
        </p:nvSpPr>
        <p:spPr bwMode="auto">
          <a:xfrm>
            <a:off x="5652185" y="4457700"/>
            <a:ext cx="646331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  <a:buClrTx/>
            </a:pPr>
            <a:r>
              <a:rPr lang="en-US" dirty="0">
                <a:solidFill>
                  <a:schemeClr val="accent2"/>
                </a:solidFill>
              </a:rPr>
              <a:t>3/A</a:t>
            </a:r>
          </a:p>
        </p:txBody>
      </p:sp>
      <p:sp>
        <p:nvSpPr>
          <p:cNvPr id="562222" name="Text Box 46"/>
          <p:cNvSpPr txBox="1">
            <a:spLocks noChangeArrowheads="1"/>
          </p:cNvSpPr>
          <p:nvPr/>
        </p:nvSpPr>
        <p:spPr bwMode="auto">
          <a:xfrm>
            <a:off x="7412014" y="4457700"/>
            <a:ext cx="628698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  <a:buClrTx/>
            </a:pPr>
            <a:r>
              <a:rPr lang="en-US" dirty="0">
                <a:solidFill>
                  <a:schemeClr val="accent2"/>
                </a:solidFill>
              </a:rPr>
              <a:t>5/C</a:t>
            </a:r>
          </a:p>
        </p:txBody>
      </p:sp>
      <p:sp>
        <p:nvSpPr>
          <p:cNvPr id="562223" name="Text Box 47"/>
          <p:cNvSpPr txBox="1">
            <a:spLocks noChangeArrowheads="1"/>
          </p:cNvSpPr>
          <p:nvPr/>
        </p:nvSpPr>
        <p:spPr bwMode="auto">
          <a:xfrm>
            <a:off x="7340777" y="1198563"/>
            <a:ext cx="771173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  <a:buClrTx/>
            </a:pPr>
            <a:r>
              <a:rPr lang="en-US" dirty="0">
                <a:solidFill>
                  <a:schemeClr val="accent2"/>
                </a:solidFill>
              </a:rPr>
              <a:t>11/C</a:t>
            </a:r>
          </a:p>
        </p:txBody>
      </p:sp>
      <p:sp>
        <p:nvSpPr>
          <p:cNvPr id="58" name="Text Box 31"/>
          <p:cNvSpPr txBox="1">
            <a:spLocks noChangeArrowheads="1"/>
          </p:cNvSpPr>
          <p:nvPr/>
        </p:nvSpPr>
        <p:spPr bwMode="auto">
          <a:xfrm>
            <a:off x="1684782" y="5401270"/>
            <a:ext cx="431800" cy="461665"/>
          </a:xfrm>
          <a:prstGeom prst="rect">
            <a:avLst/>
          </a:prstGeom>
          <a:solidFill>
            <a:srgbClr val="FFCCCC">
              <a:alpha val="90000"/>
            </a:srgbClr>
          </a:solidFill>
          <a:ln>
            <a:noFill/>
          </a:ln>
          <a:effectLst/>
          <a:extLst/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  <a:buClrTx/>
            </a:pPr>
            <a:endParaRPr lang="en-US" i="1" dirty="0">
              <a:solidFill>
                <a:schemeClr val="accent1"/>
              </a:solidFill>
            </a:endParaRPr>
          </a:p>
        </p:txBody>
      </p:sp>
      <p:sp>
        <p:nvSpPr>
          <p:cNvPr id="59" name="Text Box 31"/>
          <p:cNvSpPr txBox="1">
            <a:spLocks noChangeArrowheads="1"/>
          </p:cNvSpPr>
          <p:nvPr/>
        </p:nvSpPr>
        <p:spPr bwMode="auto">
          <a:xfrm>
            <a:off x="2878582" y="5396805"/>
            <a:ext cx="431800" cy="461665"/>
          </a:xfrm>
          <a:prstGeom prst="rect">
            <a:avLst/>
          </a:prstGeom>
          <a:solidFill>
            <a:srgbClr val="FFCCCC">
              <a:alpha val="90000"/>
            </a:srgbClr>
          </a:solidFill>
          <a:ln>
            <a:noFill/>
          </a:ln>
          <a:effectLst/>
          <a:extLst/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  <a:buClrTx/>
            </a:pPr>
            <a:endParaRPr lang="en-US" i="1" dirty="0">
              <a:solidFill>
                <a:schemeClr val="accent1"/>
              </a:solidFill>
            </a:endParaRPr>
          </a:p>
        </p:txBody>
      </p:sp>
      <p:sp>
        <p:nvSpPr>
          <p:cNvPr id="60" name="Text Box 31"/>
          <p:cNvSpPr txBox="1">
            <a:spLocks noChangeArrowheads="1"/>
          </p:cNvSpPr>
          <p:nvPr/>
        </p:nvSpPr>
        <p:spPr bwMode="auto">
          <a:xfrm>
            <a:off x="2851274" y="4791670"/>
            <a:ext cx="431800" cy="461665"/>
          </a:xfrm>
          <a:prstGeom prst="rect">
            <a:avLst/>
          </a:prstGeom>
          <a:solidFill>
            <a:srgbClr val="FFCCCC">
              <a:alpha val="90000"/>
            </a:srgbClr>
          </a:solidFill>
          <a:ln>
            <a:noFill/>
          </a:ln>
          <a:effectLst/>
          <a:extLst/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  <a:buClrTx/>
            </a:pPr>
            <a:endParaRPr lang="en-US" i="1" dirty="0">
              <a:solidFill>
                <a:schemeClr val="accent1"/>
              </a:solidFill>
            </a:endParaRPr>
          </a:p>
        </p:txBody>
      </p:sp>
      <p:sp>
        <p:nvSpPr>
          <p:cNvPr id="61" name="Text Box 31"/>
          <p:cNvSpPr txBox="1">
            <a:spLocks noChangeArrowheads="1"/>
          </p:cNvSpPr>
          <p:nvPr/>
        </p:nvSpPr>
        <p:spPr bwMode="auto">
          <a:xfrm>
            <a:off x="1672082" y="4182070"/>
            <a:ext cx="431800" cy="579438"/>
          </a:xfrm>
          <a:prstGeom prst="rect">
            <a:avLst/>
          </a:prstGeom>
          <a:solidFill>
            <a:srgbClr val="FFCCCC">
              <a:alpha val="90000"/>
            </a:srgbClr>
          </a:solidFill>
          <a:ln>
            <a:noFill/>
          </a:ln>
          <a:effectLst/>
          <a:extLst/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  <a:buClrTx/>
            </a:pPr>
            <a:r>
              <a:rPr lang="en-US" i="1" dirty="0">
                <a:solidFill>
                  <a:schemeClr val="accent1"/>
                </a:solidFill>
              </a:rPr>
              <a:t>A</a:t>
            </a:r>
          </a:p>
        </p:txBody>
      </p:sp>
      <p:sp>
        <p:nvSpPr>
          <p:cNvPr id="62" name="Text Box 32"/>
          <p:cNvSpPr txBox="1">
            <a:spLocks noChangeArrowheads="1"/>
          </p:cNvSpPr>
          <p:nvPr/>
        </p:nvSpPr>
        <p:spPr bwMode="auto">
          <a:xfrm>
            <a:off x="2288032" y="4182070"/>
            <a:ext cx="4318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  <a:buClrTx/>
            </a:pPr>
            <a:r>
              <a:rPr lang="en-US" i="1">
                <a:solidFill>
                  <a:srgbClr val="008A87"/>
                </a:solidFill>
              </a:rPr>
              <a:t>B</a:t>
            </a:r>
          </a:p>
        </p:txBody>
      </p:sp>
      <p:sp>
        <p:nvSpPr>
          <p:cNvPr id="63" name="Text Box 33"/>
          <p:cNvSpPr txBox="1">
            <a:spLocks noChangeArrowheads="1"/>
          </p:cNvSpPr>
          <p:nvPr/>
        </p:nvSpPr>
        <p:spPr bwMode="auto">
          <a:xfrm>
            <a:off x="2880170" y="4182070"/>
            <a:ext cx="455612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  <a:buClrTx/>
            </a:pPr>
            <a:r>
              <a:rPr lang="en-US" i="1">
                <a:solidFill>
                  <a:srgbClr val="008A87"/>
                </a:solidFill>
              </a:rPr>
              <a:t>C</a:t>
            </a:r>
          </a:p>
        </p:txBody>
      </p:sp>
      <p:sp>
        <p:nvSpPr>
          <p:cNvPr id="64" name="Text Box 34"/>
          <p:cNvSpPr txBox="1">
            <a:spLocks noChangeArrowheads="1"/>
          </p:cNvSpPr>
          <p:nvPr/>
        </p:nvSpPr>
        <p:spPr bwMode="auto">
          <a:xfrm>
            <a:off x="3478657" y="4182070"/>
            <a:ext cx="477838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  <a:buClrTx/>
            </a:pPr>
            <a:r>
              <a:rPr lang="en-US" i="1" dirty="0">
                <a:solidFill>
                  <a:srgbClr val="008A87"/>
                </a:solidFill>
              </a:rPr>
              <a:t>D</a:t>
            </a:r>
          </a:p>
        </p:txBody>
      </p:sp>
      <p:sp>
        <p:nvSpPr>
          <p:cNvPr id="65" name="Text Box 35"/>
          <p:cNvSpPr txBox="1">
            <a:spLocks noChangeArrowheads="1"/>
          </p:cNvSpPr>
          <p:nvPr/>
        </p:nvSpPr>
        <p:spPr bwMode="auto">
          <a:xfrm>
            <a:off x="4116832" y="4182070"/>
            <a:ext cx="4318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  <a:buClrTx/>
            </a:pPr>
            <a:r>
              <a:rPr lang="en-US" i="1">
                <a:solidFill>
                  <a:srgbClr val="008A87"/>
                </a:solidFill>
              </a:rPr>
              <a:t>E</a:t>
            </a:r>
          </a:p>
        </p:txBody>
      </p:sp>
      <p:sp>
        <p:nvSpPr>
          <p:cNvPr id="66" name="Text Box 36"/>
          <p:cNvSpPr txBox="1">
            <a:spLocks noChangeArrowheads="1"/>
          </p:cNvSpPr>
          <p:nvPr/>
        </p:nvSpPr>
        <p:spPr bwMode="auto">
          <a:xfrm>
            <a:off x="973582" y="4182070"/>
            <a:ext cx="612775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  <a:buClrTx/>
            </a:pPr>
            <a:r>
              <a:rPr lang="en-US" i="1" dirty="0">
                <a:solidFill>
                  <a:srgbClr val="008A87"/>
                </a:solidFill>
              </a:rPr>
              <a:t>Q:</a:t>
            </a:r>
          </a:p>
        </p:txBody>
      </p:sp>
      <p:sp>
        <p:nvSpPr>
          <p:cNvPr id="67" name="Text Box 37"/>
          <p:cNvSpPr txBox="1">
            <a:spLocks noChangeArrowheads="1"/>
          </p:cNvSpPr>
          <p:nvPr/>
        </p:nvSpPr>
        <p:spPr bwMode="auto">
          <a:xfrm>
            <a:off x="1719707" y="4791670"/>
            <a:ext cx="336550" cy="457200"/>
          </a:xfrm>
          <a:prstGeom prst="rect">
            <a:avLst/>
          </a:prstGeom>
          <a:solidFill>
            <a:srgbClr val="FFCC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  <a:buClrTx/>
            </a:pPr>
            <a:r>
              <a:rPr lang="en-US" sz="2400" dirty="0">
                <a:solidFill>
                  <a:srgbClr val="008A87"/>
                </a:solidFill>
              </a:rPr>
              <a:t>0</a:t>
            </a:r>
          </a:p>
        </p:txBody>
      </p:sp>
      <p:sp>
        <p:nvSpPr>
          <p:cNvPr id="68" name="Text Box 38"/>
          <p:cNvSpPr txBox="1">
            <a:spLocks noChangeArrowheads="1"/>
          </p:cNvSpPr>
          <p:nvPr/>
        </p:nvSpPr>
        <p:spPr bwMode="auto">
          <a:xfrm>
            <a:off x="2335449" y="4785320"/>
            <a:ext cx="338554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  <a:buClrTx/>
            </a:pPr>
            <a:r>
              <a:rPr lang="en-US" sz="2400" dirty="0">
                <a:solidFill>
                  <a:srgbClr val="008A87"/>
                </a:solidFill>
                <a:latin typeface="Symbol" pitchFamily="18" charset="2"/>
              </a:rPr>
              <a:t>7</a:t>
            </a:r>
            <a:endParaRPr lang="en-US" sz="2400" dirty="0">
              <a:solidFill>
                <a:srgbClr val="008A87"/>
              </a:solidFill>
            </a:endParaRPr>
          </a:p>
        </p:txBody>
      </p:sp>
      <p:sp>
        <p:nvSpPr>
          <p:cNvPr id="69" name="Text Box 39"/>
          <p:cNvSpPr txBox="1">
            <a:spLocks noChangeArrowheads="1"/>
          </p:cNvSpPr>
          <p:nvPr/>
        </p:nvSpPr>
        <p:spPr bwMode="auto">
          <a:xfrm>
            <a:off x="2940286" y="4785320"/>
            <a:ext cx="338554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  <a:buClrTx/>
            </a:pPr>
            <a:r>
              <a:rPr lang="en-US" sz="2400" dirty="0">
                <a:solidFill>
                  <a:srgbClr val="008A87"/>
                </a:solidFill>
                <a:latin typeface="Symbol" pitchFamily="18" charset="2"/>
              </a:rPr>
              <a:t>3</a:t>
            </a:r>
            <a:endParaRPr lang="en-US" sz="2400" dirty="0">
              <a:solidFill>
                <a:srgbClr val="008A87"/>
              </a:solidFill>
            </a:endParaRPr>
          </a:p>
        </p:txBody>
      </p:sp>
      <p:sp>
        <p:nvSpPr>
          <p:cNvPr id="70" name="Text Box 40"/>
          <p:cNvSpPr txBox="1">
            <a:spLocks noChangeArrowheads="1"/>
          </p:cNvSpPr>
          <p:nvPr/>
        </p:nvSpPr>
        <p:spPr bwMode="auto">
          <a:xfrm>
            <a:off x="3471354" y="4785320"/>
            <a:ext cx="492444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  <a:buClrTx/>
            </a:pPr>
            <a:r>
              <a:rPr lang="en-US" sz="2400" dirty="0">
                <a:solidFill>
                  <a:srgbClr val="008A87"/>
                </a:solidFill>
                <a:latin typeface="Symbol" pitchFamily="18" charset="2"/>
              </a:rPr>
              <a:t>11</a:t>
            </a:r>
            <a:endParaRPr lang="en-US" sz="2400" dirty="0">
              <a:solidFill>
                <a:srgbClr val="008A87"/>
              </a:solidFill>
            </a:endParaRPr>
          </a:p>
        </p:txBody>
      </p:sp>
      <p:sp>
        <p:nvSpPr>
          <p:cNvPr id="71" name="Text Box 41"/>
          <p:cNvSpPr txBox="1">
            <a:spLocks noChangeArrowheads="1"/>
          </p:cNvSpPr>
          <p:nvPr/>
        </p:nvSpPr>
        <p:spPr bwMode="auto">
          <a:xfrm>
            <a:off x="4164249" y="4785320"/>
            <a:ext cx="338554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  <a:buClrTx/>
            </a:pPr>
            <a:r>
              <a:rPr lang="en-US" sz="2400" dirty="0">
                <a:solidFill>
                  <a:srgbClr val="008A87"/>
                </a:solidFill>
                <a:latin typeface="Symbol" pitchFamily="18" charset="2"/>
              </a:rPr>
              <a:t>5</a:t>
            </a:r>
            <a:endParaRPr lang="en-US" sz="2400" dirty="0">
              <a:solidFill>
                <a:srgbClr val="008A87"/>
              </a:solidFill>
            </a:endParaRPr>
          </a:p>
        </p:txBody>
      </p:sp>
      <p:sp>
        <p:nvSpPr>
          <p:cNvPr id="72" name="Line 42"/>
          <p:cNvSpPr>
            <a:spLocks noChangeShapeType="1"/>
          </p:cNvSpPr>
          <p:nvPr/>
        </p:nvSpPr>
        <p:spPr bwMode="auto">
          <a:xfrm>
            <a:off x="1684782" y="4761508"/>
            <a:ext cx="2895600" cy="0"/>
          </a:xfrm>
          <a:prstGeom prst="line">
            <a:avLst/>
          </a:prstGeom>
          <a:noFill/>
          <a:ln w="38100" cmpd="dbl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73" name="Text Box 37"/>
          <p:cNvSpPr txBox="1">
            <a:spLocks noChangeArrowheads="1"/>
          </p:cNvSpPr>
          <p:nvPr/>
        </p:nvSpPr>
        <p:spPr bwMode="auto">
          <a:xfrm>
            <a:off x="1164082" y="4791670"/>
            <a:ext cx="33655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  <a:buClrTx/>
            </a:pPr>
            <a:r>
              <a:rPr lang="en-US" sz="2400" dirty="0">
                <a:solidFill>
                  <a:srgbClr val="008A87"/>
                </a:solidFill>
              </a:rPr>
              <a:t>d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4" name="Text Box 37"/>
              <p:cNvSpPr txBox="1">
                <a:spLocks noChangeArrowheads="1"/>
              </p:cNvSpPr>
              <p:nvPr/>
            </p:nvSpPr>
            <p:spPr bwMode="auto">
              <a:xfrm>
                <a:off x="1125982" y="5405735"/>
                <a:ext cx="449290" cy="461665"/>
              </a:xfrm>
              <a:prstGeom prst="rect">
                <a:avLst/>
              </a:prstGeom>
              <a:noFill/>
              <a:ln>
                <a:noFill/>
              </a:ln>
              <a:effectLst/>
              <a:extLst/>
            </p:spPr>
            <p:txBody>
              <a:bodyPr wrap="none">
                <a:spAutoFit/>
              </a:bodyPr>
              <a:lstStyle/>
              <a:p>
                <a:pPr algn="ctr">
                  <a:lnSpc>
                    <a:spcPct val="100000"/>
                  </a:lnSpc>
                  <a:buClrTx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dirty="0" smtClean="0">
                          <a:solidFill>
                            <a:srgbClr val="008A87"/>
                          </a:solidFill>
                          <a:latin typeface="Cambria Math"/>
                          <a:ea typeface="Cambria Math"/>
                        </a:rPr>
                        <m:t>𝜋</m:t>
                      </m:r>
                    </m:oMath>
                  </m:oMathPara>
                </a14:m>
                <a:endParaRPr lang="en-US" sz="2400" dirty="0">
                  <a:solidFill>
                    <a:srgbClr val="008A87"/>
                  </a:solidFill>
                </a:endParaRPr>
              </a:p>
            </p:txBody>
          </p:sp>
        </mc:Choice>
        <mc:Fallback xmlns="">
          <p:sp>
            <p:nvSpPr>
              <p:cNvPr id="74" name="Text 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125982" y="5405735"/>
                <a:ext cx="449290" cy="461665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  <a:ln>
                <a:noFill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5" name="Text Box 37"/>
              <p:cNvSpPr txBox="1">
                <a:spLocks noChangeArrowheads="1"/>
              </p:cNvSpPr>
              <p:nvPr/>
            </p:nvSpPr>
            <p:spPr bwMode="auto">
              <a:xfrm>
                <a:off x="1500633" y="5396806"/>
                <a:ext cx="782536" cy="466130"/>
              </a:xfrm>
              <a:prstGeom prst="rect">
                <a:avLst/>
              </a:prstGeom>
              <a:noFill/>
              <a:ln>
                <a:noFill/>
              </a:ln>
              <a:effectLst/>
              <a:extLst/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100000"/>
                  </a:lnSpc>
                  <a:buClrTx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008A87"/>
                          </a:solidFill>
                          <a:latin typeface="Cambria Math"/>
                        </a:rPr>
                        <m:t>𝑁𝐼𝐿</m:t>
                      </m:r>
                    </m:oMath>
                  </m:oMathPara>
                </a14:m>
                <a:endParaRPr lang="en-US" sz="2400" dirty="0">
                  <a:solidFill>
                    <a:srgbClr val="008A87"/>
                  </a:solidFill>
                </a:endParaRPr>
              </a:p>
            </p:txBody>
          </p:sp>
        </mc:Choice>
        <mc:Fallback xmlns="">
          <p:sp>
            <p:nvSpPr>
              <p:cNvPr id="75" name="Text 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500633" y="5396806"/>
                <a:ext cx="782536" cy="466130"/>
              </a:xfrm>
              <a:prstGeom prst="rect">
                <a:avLst/>
              </a:prstGeom>
              <a:blipFill rotWithShape="1">
                <a:blip r:embed="rId3"/>
                <a:stretch>
                  <a:fillRect l="-775"/>
                </a:stretch>
              </a:blipFill>
              <a:ln>
                <a:noFill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6" name="Text Box 37"/>
              <p:cNvSpPr txBox="1">
                <a:spLocks noChangeArrowheads="1"/>
              </p:cNvSpPr>
              <p:nvPr/>
            </p:nvSpPr>
            <p:spPr bwMode="auto">
              <a:xfrm>
                <a:off x="2887127" y="5401270"/>
                <a:ext cx="471860" cy="461665"/>
              </a:xfrm>
              <a:prstGeom prst="rect">
                <a:avLst/>
              </a:prstGeom>
              <a:noFill/>
              <a:ln>
                <a:noFill/>
              </a:ln>
              <a:effectLst/>
              <a:extLst/>
            </p:spPr>
            <p:txBody>
              <a:bodyPr wrap="none">
                <a:spAutoFit/>
              </a:bodyPr>
              <a:lstStyle/>
              <a:p>
                <a:pPr algn="ctr">
                  <a:lnSpc>
                    <a:spcPct val="100000"/>
                  </a:lnSpc>
                  <a:buClrTx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dirty="0" smtClean="0">
                          <a:solidFill>
                            <a:srgbClr val="008A87"/>
                          </a:solidFill>
                          <a:latin typeface="Cambria Math"/>
                          <a:ea typeface="Cambria Math"/>
                        </a:rPr>
                        <m:t>𝐴</m:t>
                      </m:r>
                    </m:oMath>
                  </m:oMathPara>
                </a14:m>
                <a:endParaRPr lang="en-US" sz="2400" dirty="0">
                  <a:solidFill>
                    <a:srgbClr val="008A87"/>
                  </a:solidFill>
                </a:endParaRPr>
              </a:p>
            </p:txBody>
          </p:sp>
        </mc:Choice>
        <mc:Fallback xmlns="">
          <p:sp>
            <p:nvSpPr>
              <p:cNvPr id="76" name="Text 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887127" y="5401270"/>
                <a:ext cx="471860" cy="461665"/>
              </a:xfrm>
              <a:prstGeom prst="rect">
                <a:avLst/>
              </a:prstGeom>
              <a:blipFill rotWithShape="1">
                <a:blip r:embed="rId4"/>
                <a:stretch>
                  <a:fillRect l="-1299"/>
                </a:stretch>
              </a:blipFill>
              <a:ln>
                <a:noFill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7" name="Text Box 37"/>
              <p:cNvSpPr txBox="1">
                <a:spLocks noChangeArrowheads="1"/>
              </p:cNvSpPr>
              <p:nvPr/>
            </p:nvSpPr>
            <p:spPr bwMode="auto">
              <a:xfrm>
                <a:off x="3502915" y="5401270"/>
                <a:ext cx="459485" cy="461665"/>
              </a:xfrm>
              <a:prstGeom prst="rect">
                <a:avLst/>
              </a:prstGeom>
              <a:noFill/>
              <a:ln>
                <a:noFill/>
              </a:ln>
              <a:effectLst/>
              <a:extLst/>
            </p:spPr>
            <p:txBody>
              <a:bodyPr wrap="none">
                <a:spAutoFit/>
              </a:bodyPr>
              <a:lstStyle/>
              <a:p>
                <a:pPr algn="ctr">
                  <a:lnSpc>
                    <a:spcPct val="100000"/>
                  </a:lnSpc>
                  <a:buClrTx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dirty="0" smtClean="0">
                          <a:solidFill>
                            <a:srgbClr val="008A87"/>
                          </a:solidFill>
                          <a:latin typeface="Cambria Math"/>
                          <a:ea typeface="Cambria Math"/>
                        </a:rPr>
                        <m:t>𝐶</m:t>
                      </m:r>
                    </m:oMath>
                  </m:oMathPara>
                </a14:m>
                <a:endParaRPr lang="en-US" sz="2400" dirty="0">
                  <a:solidFill>
                    <a:srgbClr val="008A87"/>
                  </a:solidFill>
                </a:endParaRPr>
              </a:p>
            </p:txBody>
          </p:sp>
        </mc:Choice>
        <mc:Fallback xmlns="">
          <p:sp>
            <p:nvSpPr>
              <p:cNvPr id="77" name="Text 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502915" y="5401270"/>
                <a:ext cx="459485" cy="461665"/>
              </a:xfrm>
              <a:prstGeom prst="rect">
                <a:avLst/>
              </a:prstGeom>
              <a:blipFill rotWithShape="1">
                <a:blip r:embed="rId5"/>
                <a:stretch>
                  <a:fillRect l="-2667"/>
                </a:stretch>
              </a:blipFill>
              <a:ln>
                <a:noFill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8" name="Text Box 37"/>
              <p:cNvSpPr txBox="1">
                <a:spLocks noChangeArrowheads="1"/>
              </p:cNvSpPr>
              <p:nvPr/>
            </p:nvSpPr>
            <p:spPr bwMode="auto">
              <a:xfrm>
                <a:off x="4188715" y="5401270"/>
                <a:ext cx="459485" cy="461665"/>
              </a:xfrm>
              <a:prstGeom prst="rect">
                <a:avLst/>
              </a:prstGeom>
              <a:noFill/>
              <a:ln>
                <a:noFill/>
              </a:ln>
              <a:effectLst/>
              <a:extLst/>
            </p:spPr>
            <p:txBody>
              <a:bodyPr wrap="none">
                <a:spAutoFit/>
              </a:bodyPr>
              <a:lstStyle/>
              <a:p>
                <a:pPr algn="ctr">
                  <a:lnSpc>
                    <a:spcPct val="100000"/>
                  </a:lnSpc>
                  <a:buClrTx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dirty="0" smtClean="0">
                          <a:solidFill>
                            <a:srgbClr val="008A87"/>
                          </a:solidFill>
                          <a:latin typeface="Cambria Math"/>
                          <a:ea typeface="Cambria Math"/>
                        </a:rPr>
                        <m:t>𝐶</m:t>
                      </m:r>
                    </m:oMath>
                  </m:oMathPara>
                </a14:m>
                <a:endParaRPr lang="en-US" sz="2400" dirty="0">
                  <a:solidFill>
                    <a:srgbClr val="008A87"/>
                  </a:solidFill>
                </a:endParaRPr>
              </a:p>
            </p:txBody>
          </p:sp>
        </mc:Choice>
        <mc:Fallback xmlns="">
          <p:sp>
            <p:nvSpPr>
              <p:cNvPr id="78" name="Text 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188715" y="5401270"/>
                <a:ext cx="459485" cy="461665"/>
              </a:xfrm>
              <a:prstGeom prst="rect">
                <a:avLst/>
              </a:prstGeom>
              <a:blipFill rotWithShape="1">
                <a:blip r:embed="rId6"/>
                <a:stretch>
                  <a:fillRect l="-2632"/>
                </a:stretch>
              </a:blipFill>
              <a:ln>
                <a:noFill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9" name="Text Box 37"/>
              <p:cNvSpPr txBox="1">
                <a:spLocks noChangeArrowheads="1"/>
              </p:cNvSpPr>
              <p:nvPr/>
            </p:nvSpPr>
            <p:spPr bwMode="auto">
              <a:xfrm>
                <a:off x="2275451" y="5401270"/>
                <a:ext cx="460190" cy="461665"/>
              </a:xfrm>
              <a:prstGeom prst="rect">
                <a:avLst/>
              </a:prstGeom>
              <a:noFill/>
              <a:ln>
                <a:noFill/>
              </a:ln>
              <a:effectLst/>
              <a:extLst/>
            </p:spPr>
            <p:txBody>
              <a:bodyPr wrap="none">
                <a:spAutoFit/>
              </a:bodyPr>
              <a:lstStyle/>
              <a:p>
                <a:pPr algn="ctr">
                  <a:lnSpc>
                    <a:spcPct val="100000"/>
                  </a:lnSpc>
                  <a:buClrTx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008A87"/>
                          </a:solidFill>
                          <a:latin typeface="Cambria Math"/>
                        </a:rPr>
                        <m:t>𝐶</m:t>
                      </m:r>
                    </m:oMath>
                  </m:oMathPara>
                </a14:m>
                <a:endParaRPr lang="en-US" sz="2400" dirty="0">
                  <a:solidFill>
                    <a:srgbClr val="008A87"/>
                  </a:solidFill>
                </a:endParaRPr>
              </a:p>
            </p:txBody>
          </p:sp>
        </mc:Choice>
        <mc:Fallback xmlns="">
          <p:sp>
            <p:nvSpPr>
              <p:cNvPr id="79" name="Text 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275451" y="5401270"/>
                <a:ext cx="460190" cy="461665"/>
              </a:xfrm>
              <a:prstGeom prst="rect">
                <a:avLst/>
              </a:prstGeom>
              <a:blipFill rotWithShape="1">
                <a:blip r:embed="rId7"/>
                <a:stretch>
                  <a:fillRect l="-1316"/>
                </a:stretch>
              </a:blipFill>
              <a:ln>
                <a:noFill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0" name="Text Box 31"/>
          <p:cNvSpPr txBox="1">
            <a:spLocks noChangeArrowheads="1"/>
          </p:cNvSpPr>
          <p:nvPr/>
        </p:nvSpPr>
        <p:spPr bwMode="auto">
          <a:xfrm>
            <a:off x="2872248" y="4156670"/>
            <a:ext cx="389850" cy="461665"/>
          </a:xfrm>
          <a:prstGeom prst="rect">
            <a:avLst/>
          </a:prstGeom>
          <a:solidFill>
            <a:srgbClr val="FFCCCC">
              <a:alpha val="90000"/>
            </a:srgbClr>
          </a:solidFill>
          <a:ln>
            <a:noFill/>
          </a:ln>
          <a:effectLst/>
          <a:extLst/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  <a:buClrTx/>
            </a:pPr>
            <a:r>
              <a:rPr lang="en-US" i="1" dirty="0">
                <a:solidFill>
                  <a:schemeClr val="accent1"/>
                </a:solidFill>
              </a:rPr>
              <a:t>C</a:t>
            </a:r>
          </a:p>
        </p:txBody>
      </p:sp>
      <p:sp>
        <p:nvSpPr>
          <p:cNvPr id="81" name="Text Box 31"/>
          <p:cNvSpPr txBox="1">
            <a:spLocks noChangeArrowheads="1"/>
          </p:cNvSpPr>
          <p:nvPr/>
        </p:nvSpPr>
        <p:spPr bwMode="auto">
          <a:xfrm>
            <a:off x="4212607" y="4761508"/>
            <a:ext cx="332849" cy="461665"/>
          </a:xfrm>
          <a:prstGeom prst="rect">
            <a:avLst/>
          </a:prstGeom>
          <a:solidFill>
            <a:srgbClr val="FFCCCC">
              <a:alpha val="44000"/>
            </a:srgbClr>
          </a:solidFill>
          <a:ln>
            <a:noFill/>
          </a:ln>
          <a:effectLst/>
          <a:extLst/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  <a:buClrTx/>
            </a:pPr>
            <a:endParaRPr lang="en-US" i="1" dirty="0">
              <a:solidFill>
                <a:schemeClr val="accent1"/>
              </a:solidFill>
            </a:endParaRPr>
          </a:p>
        </p:txBody>
      </p:sp>
      <p:sp>
        <p:nvSpPr>
          <p:cNvPr id="82" name="Text Box 31"/>
          <p:cNvSpPr txBox="1">
            <a:spLocks noChangeArrowheads="1"/>
          </p:cNvSpPr>
          <p:nvPr/>
        </p:nvSpPr>
        <p:spPr bwMode="auto">
          <a:xfrm>
            <a:off x="4233726" y="4146848"/>
            <a:ext cx="311729" cy="461665"/>
          </a:xfrm>
          <a:prstGeom prst="rect">
            <a:avLst/>
          </a:prstGeom>
          <a:solidFill>
            <a:srgbClr val="FFCCCC">
              <a:alpha val="56000"/>
            </a:srgbClr>
          </a:solidFill>
          <a:ln>
            <a:noFill/>
          </a:ln>
          <a:effectLst/>
          <a:extLst/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  <a:buClrTx/>
            </a:pPr>
            <a:endParaRPr lang="en-US" i="1" dirty="0">
              <a:solidFill>
                <a:schemeClr val="accent1"/>
              </a:solidFill>
            </a:endParaRPr>
          </a:p>
        </p:txBody>
      </p:sp>
      <p:sp>
        <p:nvSpPr>
          <p:cNvPr id="83" name="Text Box 31"/>
          <p:cNvSpPr txBox="1">
            <a:spLocks noChangeArrowheads="1"/>
          </p:cNvSpPr>
          <p:nvPr/>
        </p:nvSpPr>
        <p:spPr bwMode="auto">
          <a:xfrm>
            <a:off x="4164057" y="5401270"/>
            <a:ext cx="338746" cy="411212"/>
          </a:xfrm>
          <a:prstGeom prst="rect">
            <a:avLst/>
          </a:prstGeom>
          <a:solidFill>
            <a:srgbClr val="FFCCCC">
              <a:alpha val="68000"/>
            </a:srgbClr>
          </a:solidFill>
          <a:ln>
            <a:noFill/>
          </a:ln>
          <a:effectLst/>
          <a:extLst/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  <a:buClrTx/>
            </a:pPr>
            <a:endParaRPr lang="en-US" i="1" dirty="0">
              <a:solidFill>
                <a:schemeClr val="accent1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81000" y="1524000"/>
            <a:ext cx="390100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ClrTx/>
            </a:pPr>
            <a:r>
              <a:rPr lang="en-US" b="1" i="1" dirty="0">
                <a:solidFill>
                  <a:srgbClr val="008A87"/>
                </a:solidFill>
              </a:rPr>
              <a:t>“B”</a:t>
            </a:r>
            <a:r>
              <a:rPr lang="en-US" b="1" dirty="0">
                <a:solidFill>
                  <a:schemeClr val="accent2"/>
                </a:solidFill>
              </a:rPr>
              <a:t> </a:t>
            </a:r>
            <a:r>
              <a:rPr lang="en-US" b="1" dirty="0">
                <a:solidFill>
                  <a:srgbClr val="008A87"/>
                </a:solidFill>
                <a:sym typeface="Symbol" pitchFamily="18" charset="2"/>
              </a:rPr>
              <a:t></a:t>
            </a:r>
            <a:r>
              <a:rPr lang="en-US" b="1" dirty="0">
                <a:solidFill>
                  <a:schemeClr val="accent2"/>
                </a:solidFill>
                <a:sym typeface="Symbol" pitchFamily="18" charset="2"/>
              </a:rPr>
              <a:t> </a:t>
            </a:r>
            <a:r>
              <a:rPr lang="en-US" b="1" dirty="0">
                <a:solidFill>
                  <a:schemeClr val="accent2"/>
                </a:solidFill>
              </a:rPr>
              <a:t>EXTRACT-MIN</a:t>
            </a:r>
            <a:r>
              <a:rPr lang="en-US" b="1" dirty="0">
                <a:solidFill>
                  <a:srgbClr val="008A87"/>
                </a:solidFill>
              </a:rPr>
              <a:t>(</a:t>
            </a:r>
            <a:r>
              <a:rPr lang="en-US" b="1" i="1" dirty="0">
                <a:solidFill>
                  <a:srgbClr val="008A87"/>
                </a:solidFill>
              </a:rPr>
              <a:t>Q</a:t>
            </a:r>
            <a:r>
              <a:rPr lang="en-US" b="1" dirty="0">
                <a:solidFill>
                  <a:srgbClr val="008A87"/>
                </a:solidFill>
              </a:rPr>
              <a:t>)</a:t>
            </a:r>
            <a:r>
              <a:rPr lang="en-US" b="1" dirty="0">
                <a:solidFill>
                  <a:schemeClr val="accent2"/>
                </a:solidFill>
              </a:rPr>
              <a:t>:</a:t>
            </a:r>
          </a:p>
        </p:txBody>
      </p:sp>
      <p:sp>
        <p:nvSpPr>
          <p:cNvPr id="84" name="Oval 4"/>
          <p:cNvSpPr>
            <a:spLocks noChangeArrowheads="1"/>
          </p:cNvSpPr>
          <p:nvPr/>
        </p:nvSpPr>
        <p:spPr bwMode="auto">
          <a:xfrm>
            <a:off x="5638800" y="1752600"/>
            <a:ext cx="679450" cy="679450"/>
          </a:xfrm>
          <a:prstGeom prst="ellipse">
            <a:avLst/>
          </a:prstGeom>
          <a:solidFill>
            <a:srgbClr val="FFCCCC"/>
          </a:solidFill>
          <a:ln w="9525">
            <a:solidFill>
              <a:schemeClr val="tx1"/>
            </a:solidFill>
            <a:round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 anchor="ctr"/>
          <a:lstStyle/>
          <a:p>
            <a:pPr algn="ctr">
              <a:lnSpc>
                <a:spcPct val="100000"/>
              </a:lnSpc>
              <a:buClrTx/>
            </a:pPr>
            <a:r>
              <a:rPr lang="en-US" i="1">
                <a:solidFill>
                  <a:srgbClr val="008A87"/>
                </a:solidFill>
              </a:rPr>
              <a:t>B</a:t>
            </a:r>
          </a:p>
        </p:txBody>
      </p:sp>
      <p:sp>
        <p:nvSpPr>
          <p:cNvPr id="85" name="Text Box 31"/>
          <p:cNvSpPr txBox="1">
            <a:spLocks noChangeArrowheads="1"/>
          </p:cNvSpPr>
          <p:nvPr/>
        </p:nvSpPr>
        <p:spPr bwMode="auto">
          <a:xfrm>
            <a:off x="2355271" y="4191000"/>
            <a:ext cx="311729" cy="461665"/>
          </a:xfrm>
          <a:prstGeom prst="rect">
            <a:avLst/>
          </a:prstGeom>
          <a:solidFill>
            <a:srgbClr val="FFCCCC">
              <a:alpha val="56000"/>
            </a:srgbClr>
          </a:solidFill>
          <a:ln>
            <a:noFill/>
          </a:ln>
          <a:effectLst/>
          <a:extLst/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  <a:buClrTx/>
            </a:pPr>
            <a:endParaRPr lang="en-US" i="1" dirty="0">
              <a:solidFill>
                <a:schemeClr val="accent1"/>
              </a:solidFill>
            </a:endParaRPr>
          </a:p>
        </p:txBody>
      </p:sp>
      <p:sp>
        <p:nvSpPr>
          <p:cNvPr id="86" name="Text Box 31"/>
          <p:cNvSpPr txBox="1">
            <a:spLocks noChangeArrowheads="1"/>
          </p:cNvSpPr>
          <p:nvPr/>
        </p:nvSpPr>
        <p:spPr bwMode="auto">
          <a:xfrm>
            <a:off x="2362200" y="4800600"/>
            <a:ext cx="311729" cy="461665"/>
          </a:xfrm>
          <a:prstGeom prst="rect">
            <a:avLst/>
          </a:prstGeom>
          <a:solidFill>
            <a:srgbClr val="FFCCCC">
              <a:alpha val="56000"/>
            </a:srgbClr>
          </a:solidFill>
          <a:ln>
            <a:noFill/>
          </a:ln>
          <a:effectLst/>
          <a:extLst/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  <a:buClrTx/>
            </a:pPr>
            <a:endParaRPr lang="en-US" i="1" dirty="0">
              <a:solidFill>
                <a:schemeClr val="accent1"/>
              </a:solidFill>
            </a:endParaRPr>
          </a:p>
        </p:txBody>
      </p:sp>
      <p:sp>
        <p:nvSpPr>
          <p:cNvPr id="87" name="Text Box 31"/>
          <p:cNvSpPr txBox="1">
            <a:spLocks noChangeArrowheads="1"/>
          </p:cNvSpPr>
          <p:nvPr/>
        </p:nvSpPr>
        <p:spPr bwMode="auto">
          <a:xfrm>
            <a:off x="2286000" y="5405735"/>
            <a:ext cx="311729" cy="461665"/>
          </a:xfrm>
          <a:prstGeom prst="rect">
            <a:avLst/>
          </a:prstGeom>
          <a:solidFill>
            <a:srgbClr val="FFCCCC">
              <a:alpha val="56000"/>
            </a:srgbClr>
          </a:solidFill>
          <a:ln>
            <a:noFill/>
          </a:ln>
          <a:effectLst/>
          <a:extLst/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  <a:buClrTx/>
            </a:pPr>
            <a:endParaRPr lang="en-US" i="1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08261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422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1143000"/>
          </a:xfrm>
        </p:spPr>
        <p:txBody>
          <a:bodyPr/>
          <a:lstStyle/>
          <a:p>
            <a:r>
              <a:rPr lang="en-US" dirty="0"/>
              <a:t>Example of </a:t>
            </a:r>
            <a:r>
              <a:rPr lang="en-US" dirty="0" err="1"/>
              <a:t>Dijkstra’s</a:t>
            </a:r>
            <a:r>
              <a:rPr lang="en-US" dirty="0"/>
              <a:t> algorithm</a:t>
            </a:r>
          </a:p>
        </p:txBody>
      </p:sp>
      <p:sp>
        <p:nvSpPr>
          <p:cNvPr id="564227" name="Oval 3"/>
          <p:cNvSpPr>
            <a:spLocks noChangeArrowheads="1"/>
          </p:cNvSpPr>
          <p:nvPr/>
        </p:nvSpPr>
        <p:spPr bwMode="auto">
          <a:xfrm>
            <a:off x="3883025" y="2728913"/>
            <a:ext cx="679450" cy="679450"/>
          </a:xfrm>
          <a:prstGeom prst="ellipse">
            <a:avLst/>
          </a:prstGeom>
          <a:solidFill>
            <a:srgbClr val="FFCCCC"/>
          </a:solidFill>
          <a:ln w="9525">
            <a:solidFill>
              <a:schemeClr val="tx1"/>
            </a:solidFill>
            <a:round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 anchor="ctr"/>
          <a:lstStyle/>
          <a:p>
            <a:pPr algn="ctr">
              <a:lnSpc>
                <a:spcPct val="100000"/>
              </a:lnSpc>
              <a:buClrTx/>
            </a:pPr>
            <a:r>
              <a:rPr lang="en-US" i="1">
                <a:solidFill>
                  <a:srgbClr val="008A87"/>
                </a:solidFill>
              </a:rPr>
              <a:t>A</a:t>
            </a:r>
          </a:p>
        </p:txBody>
      </p:sp>
      <p:sp>
        <p:nvSpPr>
          <p:cNvPr id="564228" name="Oval 4"/>
          <p:cNvSpPr>
            <a:spLocks noChangeArrowheads="1"/>
          </p:cNvSpPr>
          <p:nvPr/>
        </p:nvSpPr>
        <p:spPr bwMode="auto">
          <a:xfrm>
            <a:off x="5635625" y="1719263"/>
            <a:ext cx="679450" cy="679450"/>
          </a:xfrm>
          <a:prstGeom prst="ellipse">
            <a:avLst/>
          </a:prstGeom>
          <a:solidFill>
            <a:srgbClr val="FFCCCC"/>
          </a:solidFill>
          <a:ln w="9525">
            <a:solidFill>
              <a:schemeClr val="tx1"/>
            </a:solidFill>
            <a:round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 anchor="ctr"/>
          <a:lstStyle/>
          <a:p>
            <a:pPr algn="ctr">
              <a:lnSpc>
                <a:spcPct val="100000"/>
              </a:lnSpc>
              <a:buClrTx/>
            </a:pPr>
            <a:r>
              <a:rPr lang="en-US" i="1">
                <a:solidFill>
                  <a:srgbClr val="008A87"/>
                </a:solidFill>
              </a:rPr>
              <a:t>B</a:t>
            </a:r>
          </a:p>
        </p:txBody>
      </p:sp>
      <p:sp>
        <p:nvSpPr>
          <p:cNvPr id="564229" name="Oval 5"/>
          <p:cNvSpPr>
            <a:spLocks noChangeArrowheads="1"/>
          </p:cNvSpPr>
          <p:nvPr/>
        </p:nvSpPr>
        <p:spPr bwMode="auto">
          <a:xfrm>
            <a:off x="7388225" y="1719263"/>
            <a:ext cx="679450" cy="679450"/>
          </a:xfrm>
          <a:prstGeom prst="ellipse">
            <a:avLst/>
          </a:prstGeom>
          <a:solidFill>
            <a:srgbClr val="FFFF66"/>
          </a:solidFill>
          <a:ln w="9525">
            <a:solidFill>
              <a:schemeClr val="tx1"/>
            </a:solidFill>
            <a:round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 anchor="ctr"/>
          <a:lstStyle/>
          <a:p>
            <a:pPr algn="ctr">
              <a:lnSpc>
                <a:spcPct val="100000"/>
              </a:lnSpc>
              <a:buClrTx/>
            </a:pPr>
            <a:r>
              <a:rPr lang="en-US" i="1">
                <a:solidFill>
                  <a:srgbClr val="008A87"/>
                </a:solidFill>
              </a:rPr>
              <a:t>D</a:t>
            </a:r>
          </a:p>
        </p:txBody>
      </p:sp>
      <p:sp>
        <p:nvSpPr>
          <p:cNvPr id="564230" name="Oval 6"/>
          <p:cNvSpPr>
            <a:spLocks noChangeArrowheads="1"/>
          </p:cNvSpPr>
          <p:nvPr/>
        </p:nvSpPr>
        <p:spPr bwMode="auto">
          <a:xfrm>
            <a:off x="5635625" y="3738563"/>
            <a:ext cx="679450" cy="679450"/>
          </a:xfrm>
          <a:prstGeom prst="ellipse">
            <a:avLst/>
          </a:prstGeom>
          <a:solidFill>
            <a:srgbClr val="FFCCCC"/>
          </a:solidFill>
          <a:ln w="9525">
            <a:solidFill>
              <a:schemeClr val="tx1"/>
            </a:solidFill>
            <a:round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 anchor="ctr"/>
          <a:lstStyle/>
          <a:p>
            <a:pPr algn="ctr">
              <a:lnSpc>
                <a:spcPct val="100000"/>
              </a:lnSpc>
              <a:buClrTx/>
            </a:pPr>
            <a:r>
              <a:rPr lang="en-US" i="1">
                <a:solidFill>
                  <a:srgbClr val="008A87"/>
                </a:solidFill>
              </a:rPr>
              <a:t>C</a:t>
            </a:r>
          </a:p>
        </p:txBody>
      </p:sp>
      <p:sp>
        <p:nvSpPr>
          <p:cNvPr id="564231" name="Oval 7"/>
          <p:cNvSpPr>
            <a:spLocks noChangeArrowheads="1"/>
          </p:cNvSpPr>
          <p:nvPr/>
        </p:nvSpPr>
        <p:spPr bwMode="auto">
          <a:xfrm>
            <a:off x="7388225" y="3738563"/>
            <a:ext cx="679450" cy="679450"/>
          </a:xfrm>
          <a:prstGeom prst="ellipse">
            <a:avLst/>
          </a:prstGeom>
          <a:solidFill>
            <a:srgbClr val="FFCCCC"/>
          </a:solidFill>
          <a:ln w="9525">
            <a:solidFill>
              <a:schemeClr val="tx1"/>
            </a:solidFill>
            <a:round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 anchor="ctr"/>
          <a:lstStyle/>
          <a:p>
            <a:pPr algn="ctr">
              <a:lnSpc>
                <a:spcPct val="100000"/>
              </a:lnSpc>
              <a:buClrTx/>
            </a:pPr>
            <a:r>
              <a:rPr lang="en-US" i="1">
                <a:solidFill>
                  <a:srgbClr val="008A87"/>
                </a:solidFill>
              </a:rPr>
              <a:t>E</a:t>
            </a:r>
          </a:p>
        </p:txBody>
      </p:sp>
      <p:cxnSp>
        <p:nvCxnSpPr>
          <p:cNvPr id="564232" name="AutoShape 8"/>
          <p:cNvCxnSpPr>
            <a:cxnSpLocks noChangeShapeType="1"/>
            <a:stCxn id="564227" idx="7"/>
            <a:endCxn id="564228" idx="2"/>
          </p:cNvCxnSpPr>
          <p:nvPr/>
        </p:nvCxnSpPr>
        <p:spPr bwMode="auto">
          <a:xfrm flipV="1">
            <a:off x="4462463" y="2058988"/>
            <a:ext cx="1173162" cy="769937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stealth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</p:cxnSp>
      <p:cxnSp>
        <p:nvCxnSpPr>
          <p:cNvPr id="564233" name="AutoShape 9"/>
          <p:cNvCxnSpPr>
            <a:cxnSpLocks noChangeShapeType="1"/>
            <a:stCxn id="564227" idx="5"/>
            <a:endCxn id="564230" idx="2"/>
          </p:cNvCxnSpPr>
          <p:nvPr/>
        </p:nvCxnSpPr>
        <p:spPr bwMode="auto">
          <a:xfrm>
            <a:off x="4462463" y="3308350"/>
            <a:ext cx="1173162" cy="769938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stealth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</p:cxnSp>
      <p:cxnSp>
        <p:nvCxnSpPr>
          <p:cNvPr id="564234" name="AutoShape 10"/>
          <p:cNvCxnSpPr>
            <a:cxnSpLocks noChangeShapeType="1"/>
            <a:stCxn id="564228" idx="6"/>
            <a:endCxn id="564229" idx="2"/>
          </p:cNvCxnSpPr>
          <p:nvPr/>
        </p:nvCxnSpPr>
        <p:spPr bwMode="auto">
          <a:xfrm>
            <a:off x="6315075" y="2058988"/>
            <a:ext cx="1073150" cy="0"/>
          </a:xfrm>
          <a:prstGeom prst="straightConnector1">
            <a:avLst/>
          </a:prstGeom>
          <a:noFill/>
          <a:ln w="57150">
            <a:solidFill>
              <a:schemeClr val="accent2"/>
            </a:solidFill>
            <a:round/>
            <a:headEnd/>
            <a:tailEnd type="stealth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</p:cxnSp>
      <p:sp>
        <p:nvSpPr>
          <p:cNvPr id="564235" name="Arc 11"/>
          <p:cNvSpPr>
            <a:spLocks/>
          </p:cNvSpPr>
          <p:nvPr/>
        </p:nvSpPr>
        <p:spPr bwMode="auto">
          <a:xfrm>
            <a:off x="6246813" y="2287588"/>
            <a:ext cx="152400" cy="787400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1600"/>
              <a:gd name="T1" fmla="*/ 0 h 21600"/>
              <a:gd name="T2" fmla="*/ 21600 w 21600"/>
              <a:gd name="T3" fmla="*/ 21600 h 21600"/>
              <a:gd name="T4" fmla="*/ 0 w 21600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28575">
            <a:solidFill>
              <a:schemeClr val="tx1"/>
            </a:solidFill>
            <a:round/>
            <a:headEnd type="stealth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564236" name="Arc 12"/>
          <p:cNvSpPr>
            <a:spLocks/>
          </p:cNvSpPr>
          <p:nvPr/>
        </p:nvSpPr>
        <p:spPr bwMode="auto">
          <a:xfrm flipV="1">
            <a:off x="6245225" y="3078163"/>
            <a:ext cx="152400" cy="787400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1600"/>
              <a:gd name="T1" fmla="*/ 0 h 21600"/>
              <a:gd name="T2" fmla="*/ 21600 w 21600"/>
              <a:gd name="T3" fmla="*/ 21600 h 21600"/>
              <a:gd name="T4" fmla="*/ 0 w 21600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564237" name="Arc 13"/>
          <p:cNvSpPr>
            <a:spLocks/>
          </p:cNvSpPr>
          <p:nvPr/>
        </p:nvSpPr>
        <p:spPr bwMode="auto">
          <a:xfrm flipH="1">
            <a:off x="5559425" y="2290763"/>
            <a:ext cx="152400" cy="787400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1600"/>
              <a:gd name="T1" fmla="*/ 0 h 21600"/>
              <a:gd name="T2" fmla="*/ 21600 w 21600"/>
              <a:gd name="T3" fmla="*/ 21600 h 21600"/>
              <a:gd name="T4" fmla="*/ 0 w 21600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5715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564238" name="Arc 14"/>
          <p:cNvSpPr>
            <a:spLocks/>
          </p:cNvSpPr>
          <p:nvPr/>
        </p:nvSpPr>
        <p:spPr bwMode="auto">
          <a:xfrm flipH="1" flipV="1">
            <a:off x="5559425" y="3078163"/>
            <a:ext cx="152400" cy="787400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1600"/>
              <a:gd name="T1" fmla="*/ 0 h 21600"/>
              <a:gd name="T2" fmla="*/ 21600 w 21600"/>
              <a:gd name="T3" fmla="*/ 21600 h 21600"/>
              <a:gd name="T4" fmla="*/ 0 w 21600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57150">
            <a:solidFill>
              <a:schemeClr val="accent2"/>
            </a:solidFill>
            <a:round/>
            <a:headEnd type="stealth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564239" name="Arc 15"/>
          <p:cNvSpPr>
            <a:spLocks/>
          </p:cNvSpPr>
          <p:nvPr/>
        </p:nvSpPr>
        <p:spPr bwMode="auto">
          <a:xfrm>
            <a:off x="7999413" y="2287588"/>
            <a:ext cx="152400" cy="787400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1600"/>
              <a:gd name="T1" fmla="*/ 0 h 21600"/>
              <a:gd name="T2" fmla="*/ 21600 w 21600"/>
              <a:gd name="T3" fmla="*/ 21600 h 21600"/>
              <a:gd name="T4" fmla="*/ 0 w 21600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28575">
            <a:solidFill>
              <a:schemeClr val="tx1"/>
            </a:solidFill>
            <a:round/>
            <a:headEnd type="stealth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564240" name="Arc 16"/>
          <p:cNvSpPr>
            <a:spLocks/>
          </p:cNvSpPr>
          <p:nvPr/>
        </p:nvSpPr>
        <p:spPr bwMode="auto">
          <a:xfrm flipV="1">
            <a:off x="7997825" y="3073400"/>
            <a:ext cx="152400" cy="787400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1600"/>
              <a:gd name="T1" fmla="*/ 0 h 21600"/>
              <a:gd name="T2" fmla="*/ 21600 w 21600"/>
              <a:gd name="T3" fmla="*/ 21600 h 21600"/>
              <a:gd name="T4" fmla="*/ 0 w 21600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564241" name="Arc 17"/>
          <p:cNvSpPr>
            <a:spLocks/>
          </p:cNvSpPr>
          <p:nvPr/>
        </p:nvSpPr>
        <p:spPr bwMode="auto">
          <a:xfrm flipH="1">
            <a:off x="7312025" y="2290763"/>
            <a:ext cx="152400" cy="787400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1600"/>
              <a:gd name="T1" fmla="*/ 0 h 21600"/>
              <a:gd name="T2" fmla="*/ 21600 w 21600"/>
              <a:gd name="T3" fmla="*/ 21600 h 21600"/>
              <a:gd name="T4" fmla="*/ 0 w 21600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564242" name="Arc 18"/>
          <p:cNvSpPr>
            <a:spLocks/>
          </p:cNvSpPr>
          <p:nvPr/>
        </p:nvSpPr>
        <p:spPr bwMode="auto">
          <a:xfrm flipH="1" flipV="1">
            <a:off x="7312025" y="3073400"/>
            <a:ext cx="152400" cy="787400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1600"/>
              <a:gd name="T1" fmla="*/ 0 h 21600"/>
              <a:gd name="T2" fmla="*/ 21600 w 21600"/>
              <a:gd name="T3" fmla="*/ 21600 h 21600"/>
              <a:gd name="T4" fmla="*/ 0 w 21600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28575">
            <a:solidFill>
              <a:schemeClr val="tx1"/>
            </a:solidFill>
            <a:round/>
            <a:headEnd type="stealth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US"/>
          </a:p>
        </p:txBody>
      </p:sp>
      <p:cxnSp>
        <p:nvCxnSpPr>
          <p:cNvPr id="564243" name="AutoShape 19"/>
          <p:cNvCxnSpPr>
            <a:cxnSpLocks noChangeShapeType="1"/>
            <a:stCxn id="564230" idx="6"/>
            <a:endCxn id="564231" idx="2"/>
          </p:cNvCxnSpPr>
          <p:nvPr/>
        </p:nvCxnSpPr>
        <p:spPr bwMode="auto">
          <a:xfrm>
            <a:off x="6315075" y="4078288"/>
            <a:ext cx="1073150" cy="0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stealth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</p:cxnSp>
      <p:sp>
        <p:nvSpPr>
          <p:cNvPr id="564244" name="Line 20"/>
          <p:cNvSpPr>
            <a:spLocks noChangeShapeType="1"/>
          </p:cNvSpPr>
          <p:nvPr/>
        </p:nvSpPr>
        <p:spPr bwMode="auto">
          <a:xfrm flipV="1">
            <a:off x="6321425" y="2163763"/>
            <a:ext cx="1066800" cy="1828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stealth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564245" name="Text Box 21"/>
          <p:cNvSpPr txBox="1">
            <a:spLocks noChangeArrowheads="1"/>
          </p:cNvSpPr>
          <p:nvPr/>
        </p:nvSpPr>
        <p:spPr bwMode="auto">
          <a:xfrm>
            <a:off x="4492625" y="2049463"/>
            <a:ext cx="53975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  <a:buClrTx/>
            </a:pPr>
            <a:r>
              <a:rPr lang="en-US" sz="2800" dirty="0">
                <a:solidFill>
                  <a:srgbClr val="008A87"/>
                </a:solidFill>
              </a:rPr>
              <a:t>10</a:t>
            </a:r>
          </a:p>
        </p:txBody>
      </p:sp>
      <p:sp>
        <p:nvSpPr>
          <p:cNvPr id="564247" name="Text Box 23"/>
          <p:cNvSpPr txBox="1">
            <a:spLocks noChangeArrowheads="1"/>
          </p:cNvSpPr>
          <p:nvPr/>
        </p:nvSpPr>
        <p:spPr bwMode="auto">
          <a:xfrm>
            <a:off x="5559425" y="2817813"/>
            <a:ext cx="36195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  <a:buClrTx/>
            </a:pPr>
            <a:r>
              <a:rPr lang="en-US" sz="2800">
                <a:solidFill>
                  <a:srgbClr val="008A87"/>
                </a:solidFill>
              </a:rPr>
              <a:t>1</a:t>
            </a:r>
          </a:p>
        </p:txBody>
      </p:sp>
      <p:sp>
        <p:nvSpPr>
          <p:cNvPr id="564248" name="Text Box 24"/>
          <p:cNvSpPr txBox="1">
            <a:spLocks noChangeArrowheads="1"/>
          </p:cNvSpPr>
          <p:nvPr/>
        </p:nvSpPr>
        <p:spPr bwMode="auto">
          <a:xfrm>
            <a:off x="6016625" y="2817813"/>
            <a:ext cx="36195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  <a:buClrTx/>
            </a:pPr>
            <a:r>
              <a:rPr lang="en-US" sz="2800">
                <a:solidFill>
                  <a:srgbClr val="008A87"/>
                </a:solidFill>
              </a:rPr>
              <a:t>4</a:t>
            </a:r>
          </a:p>
        </p:txBody>
      </p:sp>
      <p:sp>
        <p:nvSpPr>
          <p:cNvPr id="564249" name="Text Box 25"/>
          <p:cNvSpPr txBox="1">
            <a:spLocks noChangeArrowheads="1"/>
          </p:cNvSpPr>
          <p:nvPr/>
        </p:nvSpPr>
        <p:spPr bwMode="auto">
          <a:xfrm>
            <a:off x="7331075" y="2817813"/>
            <a:ext cx="36195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  <a:buClrTx/>
            </a:pPr>
            <a:r>
              <a:rPr lang="en-US" sz="2800">
                <a:solidFill>
                  <a:srgbClr val="008A87"/>
                </a:solidFill>
              </a:rPr>
              <a:t>7</a:t>
            </a:r>
          </a:p>
        </p:txBody>
      </p:sp>
      <p:sp>
        <p:nvSpPr>
          <p:cNvPr id="564250" name="Text Box 26"/>
          <p:cNvSpPr txBox="1">
            <a:spLocks noChangeArrowheads="1"/>
          </p:cNvSpPr>
          <p:nvPr/>
        </p:nvSpPr>
        <p:spPr bwMode="auto">
          <a:xfrm>
            <a:off x="7807325" y="2817813"/>
            <a:ext cx="36195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  <a:buClrTx/>
            </a:pPr>
            <a:r>
              <a:rPr lang="en-US" sz="2800">
                <a:solidFill>
                  <a:srgbClr val="008A87"/>
                </a:solidFill>
              </a:rPr>
              <a:t>9</a:t>
            </a:r>
          </a:p>
        </p:txBody>
      </p:sp>
      <p:sp>
        <p:nvSpPr>
          <p:cNvPr id="564251" name="Text Box 27"/>
          <p:cNvSpPr txBox="1">
            <a:spLocks noChangeArrowheads="1"/>
          </p:cNvSpPr>
          <p:nvPr/>
        </p:nvSpPr>
        <p:spPr bwMode="auto">
          <a:xfrm>
            <a:off x="6569075" y="2620963"/>
            <a:ext cx="36195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  <a:buClrTx/>
            </a:pPr>
            <a:r>
              <a:rPr lang="en-US" sz="2800">
                <a:solidFill>
                  <a:srgbClr val="008A87"/>
                </a:solidFill>
              </a:rPr>
              <a:t>8</a:t>
            </a:r>
          </a:p>
        </p:txBody>
      </p:sp>
      <p:sp>
        <p:nvSpPr>
          <p:cNvPr id="564252" name="Text Box 28"/>
          <p:cNvSpPr txBox="1">
            <a:spLocks noChangeArrowheads="1"/>
          </p:cNvSpPr>
          <p:nvPr/>
        </p:nvSpPr>
        <p:spPr bwMode="auto">
          <a:xfrm>
            <a:off x="6702425" y="1554163"/>
            <a:ext cx="36195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  <a:buClrTx/>
            </a:pPr>
            <a:r>
              <a:rPr lang="en-US" sz="2800">
                <a:solidFill>
                  <a:srgbClr val="008A87"/>
                </a:solidFill>
              </a:rPr>
              <a:t>2</a:t>
            </a:r>
          </a:p>
        </p:txBody>
      </p:sp>
      <p:sp>
        <p:nvSpPr>
          <p:cNvPr id="564253" name="Text Box 29"/>
          <p:cNvSpPr txBox="1">
            <a:spLocks noChangeArrowheads="1"/>
          </p:cNvSpPr>
          <p:nvPr/>
        </p:nvSpPr>
        <p:spPr bwMode="auto">
          <a:xfrm>
            <a:off x="6702425" y="4006850"/>
            <a:ext cx="36195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  <a:buClrTx/>
            </a:pPr>
            <a:r>
              <a:rPr lang="en-US" sz="2800">
                <a:solidFill>
                  <a:srgbClr val="008A87"/>
                </a:solidFill>
              </a:rPr>
              <a:t>2</a:t>
            </a:r>
          </a:p>
        </p:txBody>
      </p:sp>
      <p:sp>
        <p:nvSpPr>
          <p:cNvPr id="564266" name="Text Box 42"/>
          <p:cNvSpPr txBox="1">
            <a:spLocks noChangeArrowheads="1"/>
          </p:cNvSpPr>
          <p:nvPr/>
        </p:nvSpPr>
        <p:spPr bwMode="auto">
          <a:xfrm>
            <a:off x="4800600" y="5334000"/>
            <a:ext cx="2841625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lnSpc>
                <a:spcPct val="100000"/>
              </a:lnSpc>
              <a:buClrTx/>
            </a:pPr>
            <a:r>
              <a:rPr lang="en-US" i="1">
                <a:solidFill>
                  <a:srgbClr val="008A87"/>
                </a:solidFill>
              </a:rPr>
              <a:t>S: </a:t>
            </a:r>
            <a:r>
              <a:rPr lang="en-US">
                <a:solidFill>
                  <a:srgbClr val="008A87"/>
                </a:solidFill>
              </a:rPr>
              <a:t>{ </a:t>
            </a:r>
            <a:r>
              <a:rPr lang="en-US" i="1">
                <a:solidFill>
                  <a:srgbClr val="008A87"/>
                </a:solidFill>
              </a:rPr>
              <a:t>A, C, E, B</a:t>
            </a:r>
            <a:r>
              <a:rPr lang="en-US">
                <a:solidFill>
                  <a:srgbClr val="008A87"/>
                </a:solidFill>
              </a:rPr>
              <a:t> }</a:t>
            </a:r>
          </a:p>
        </p:txBody>
      </p:sp>
      <p:sp>
        <p:nvSpPr>
          <p:cNvPr id="564268" name="Text Box 44"/>
          <p:cNvSpPr txBox="1">
            <a:spLocks noChangeArrowheads="1"/>
          </p:cNvSpPr>
          <p:nvPr/>
        </p:nvSpPr>
        <p:spPr bwMode="auto">
          <a:xfrm>
            <a:off x="5661001" y="1249363"/>
            <a:ext cx="628698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  <a:buClrTx/>
            </a:pPr>
            <a:r>
              <a:rPr lang="en-US" dirty="0">
                <a:solidFill>
                  <a:schemeClr val="accent2"/>
                </a:solidFill>
              </a:rPr>
              <a:t>7/C</a:t>
            </a:r>
          </a:p>
        </p:txBody>
      </p:sp>
      <p:sp>
        <p:nvSpPr>
          <p:cNvPr id="564269" name="Text Box 45"/>
          <p:cNvSpPr txBox="1">
            <a:spLocks noChangeArrowheads="1"/>
          </p:cNvSpPr>
          <p:nvPr/>
        </p:nvSpPr>
        <p:spPr bwMode="auto">
          <a:xfrm>
            <a:off x="5661001" y="4457700"/>
            <a:ext cx="628698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  <a:buClrTx/>
            </a:pPr>
            <a:r>
              <a:rPr lang="en-US" dirty="0">
                <a:solidFill>
                  <a:schemeClr val="accent2"/>
                </a:solidFill>
              </a:rPr>
              <a:t>3/C</a:t>
            </a:r>
          </a:p>
        </p:txBody>
      </p:sp>
      <p:sp>
        <p:nvSpPr>
          <p:cNvPr id="564270" name="Text Box 46"/>
          <p:cNvSpPr txBox="1">
            <a:spLocks noChangeArrowheads="1"/>
          </p:cNvSpPr>
          <p:nvPr/>
        </p:nvSpPr>
        <p:spPr bwMode="auto">
          <a:xfrm>
            <a:off x="7412014" y="4457700"/>
            <a:ext cx="628698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  <a:buClrTx/>
            </a:pPr>
            <a:r>
              <a:rPr lang="en-US" dirty="0">
                <a:solidFill>
                  <a:schemeClr val="accent2"/>
                </a:solidFill>
              </a:rPr>
              <a:t>5/C</a:t>
            </a:r>
          </a:p>
        </p:txBody>
      </p:sp>
      <p:sp>
        <p:nvSpPr>
          <p:cNvPr id="564271" name="Text Box 47"/>
          <p:cNvSpPr txBox="1">
            <a:spLocks noChangeArrowheads="1"/>
          </p:cNvSpPr>
          <p:nvPr/>
        </p:nvSpPr>
        <p:spPr bwMode="auto">
          <a:xfrm>
            <a:off x="7412013" y="1198563"/>
            <a:ext cx="628698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  <a:buClrTx/>
            </a:pPr>
            <a:r>
              <a:rPr lang="en-US" dirty="0">
                <a:solidFill>
                  <a:schemeClr val="accent2"/>
                </a:solidFill>
              </a:rPr>
              <a:t>9/B</a:t>
            </a:r>
          </a:p>
        </p:txBody>
      </p:sp>
      <p:sp>
        <p:nvSpPr>
          <p:cNvPr id="564282" name="Text Box 58"/>
          <p:cNvSpPr txBox="1">
            <a:spLocks noChangeArrowheads="1"/>
          </p:cNvSpPr>
          <p:nvPr/>
        </p:nvSpPr>
        <p:spPr bwMode="auto">
          <a:xfrm>
            <a:off x="381000" y="1219200"/>
            <a:ext cx="4876800" cy="530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buClrTx/>
            </a:pPr>
            <a:r>
              <a:rPr lang="en-US" b="1" dirty="0">
                <a:solidFill>
                  <a:schemeClr val="accent2"/>
                </a:solidFill>
              </a:rPr>
              <a:t>Relax all edges leaving </a:t>
            </a:r>
            <a:r>
              <a:rPr lang="en-US" b="1" i="1" dirty="0">
                <a:solidFill>
                  <a:srgbClr val="008A87"/>
                </a:solidFill>
              </a:rPr>
              <a:t>B</a:t>
            </a:r>
            <a:r>
              <a:rPr lang="en-US" b="1" dirty="0">
                <a:solidFill>
                  <a:schemeClr val="accent2"/>
                </a:solidFill>
              </a:rPr>
              <a:t>:</a:t>
            </a:r>
          </a:p>
        </p:txBody>
      </p:sp>
      <p:sp>
        <p:nvSpPr>
          <p:cNvPr id="59" name="Text Box 31"/>
          <p:cNvSpPr txBox="1">
            <a:spLocks noChangeArrowheads="1"/>
          </p:cNvSpPr>
          <p:nvPr/>
        </p:nvSpPr>
        <p:spPr bwMode="auto">
          <a:xfrm>
            <a:off x="863600" y="5064422"/>
            <a:ext cx="431800" cy="461665"/>
          </a:xfrm>
          <a:prstGeom prst="rect">
            <a:avLst/>
          </a:prstGeom>
          <a:solidFill>
            <a:srgbClr val="FFCCCC">
              <a:alpha val="90000"/>
            </a:srgbClr>
          </a:solidFill>
          <a:ln>
            <a:noFill/>
          </a:ln>
          <a:effectLst/>
          <a:extLst/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  <a:buClrTx/>
            </a:pPr>
            <a:endParaRPr lang="en-US" i="1" dirty="0">
              <a:solidFill>
                <a:schemeClr val="accent1"/>
              </a:solidFill>
            </a:endParaRPr>
          </a:p>
        </p:txBody>
      </p:sp>
      <p:sp>
        <p:nvSpPr>
          <p:cNvPr id="60" name="Text Box 31"/>
          <p:cNvSpPr txBox="1">
            <a:spLocks noChangeArrowheads="1"/>
          </p:cNvSpPr>
          <p:nvPr/>
        </p:nvSpPr>
        <p:spPr bwMode="auto">
          <a:xfrm>
            <a:off x="2057400" y="5059957"/>
            <a:ext cx="431800" cy="461665"/>
          </a:xfrm>
          <a:prstGeom prst="rect">
            <a:avLst/>
          </a:prstGeom>
          <a:solidFill>
            <a:srgbClr val="FFCCCC">
              <a:alpha val="90000"/>
            </a:srgbClr>
          </a:solidFill>
          <a:ln>
            <a:noFill/>
          </a:ln>
          <a:effectLst/>
          <a:extLst/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  <a:buClrTx/>
            </a:pPr>
            <a:endParaRPr lang="en-US" i="1" dirty="0">
              <a:solidFill>
                <a:schemeClr val="accent1"/>
              </a:solidFill>
            </a:endParaRPr>
          </a:p>
        </p:txBody>
      </p:sp>
      <p:sp>
        <p:nvSpPr>
          <p:cNvPr id="61" name="Text Box 31"/>
          <p:cNvSpPr txBox="1">
            <a:spLocks noChangeArrowheads="1"/>
          </p:cNvSpPr>
          <p:nvPr/>
        </p:nvSpPr>
        <p:spPr bwMode="auto">
          <a:xfrm>
            <a:off x="2030092" y="4454822"/>
            <a:ext cx="431800" cy="461665"/>
          </a:xfrm>
          <a:prstGeom prst="rect">
            <a:avLst/>
          </a:prstGeom>
          <a:solidFill>
            <a:srgbClr val="FFCCCC">
              <a:alpha val="90000"/>
            </a:srgbClr>
          </a:solidFill>
          <a:ln>
            <a:noFill/>
          </a:ln>
          <a:effectLst/>
          <a:extLst/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  <a:buClrTx/>
            </a:pPr>
            <a:endParaRPr lang="en-US" i="1" dirty="0">
              <a:solidFill>
                <a:schemeClr val="accent1"/>
              </a:solidFill>
            </a:endParaRPr>
          </a:p>
        </p:txBody>
      </p:sp>
      <p:sp>
        <p:nvSpPr>
          <p:cNvPr id="62" name="Text Box 31"/>
          <p:cNvSpPr txBox="1">
            <a:spLocks noChangeArrowheads="1"/>
          </p:cNvSpPr>
          <p:nvPr/>
        </p:nvSpPr>
        <p:spPr bwMode="auto">
          <a:xfrm>
            <a:off x="850900" y="3845222"/>
            <a:ext cx="431800" cy="579438"/>
          </a:xfrm>
          <a:prstGeom prst="rect">
            <a:avLst/>
          </a:prstGeom>
          <a:solidFill>
            <a:srgbClr val="FFCCCC">
              <a:alpha val="90000"/>
            </a:srgbClr>
          </a:solidFill>
          <a:ln>
            <a:noFill/>
          </a:ln>
          <a:effectLst/>
          <a:extLst/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  <a:buClrTx/>
            </a:pPr>
            <a:r>
              <a:rPr lang="en-US" i="1" dirty="0">
                <a:solidFill>
                  <a:schemeClr val="accent1"/>
                </a:solidFill>
              </a:rPr>
              <a:t>A</a:t>
            </a:r>
          </a:p>
        </p:txBody>
      </p:sp>
      <p:sp>
        <p:nvSpPr>
          <p:cNvPr id="63" name="Text Box 32"/>
          <p:cNvSpPr txBox="1">
            <a:spLocks noChangeArrowheads="1"/>
          </p:cNvSpPr>
          <p:nvPr/>
        </p:nvSpPr>
        <p:spPr bwMode="auto">
          <a:xfrm>
            <a:off x="1466850" y="3845222"/>
            <a:ext cx="4318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  <a:buClrTx/>
            </a:pPr>
            <a:r>
              <a:rPr lang="en-US" i="1">
                <a:solidFill>
                  <a:srgbClr val="008A87"/>
                </a:solidFill>
              </a:rPr>
              <a:t>B</a:t>
            </a:r>
          </a:p>
        </p:txBody>
      </p:sp>
      <p:sp>
        <p:nvSpPr>
          <p:cNvPr id="64" name="Text Box 33"/>
          <p:cNvSpPr txBox="1">
            <a:spLocks noChangeArrowheads="1"/>
          </p:cNvSpPr>
          <p:nvPr/>
        </p:nvSpPr>
        <p:spPr bwMode="auto">
          <a:xfrm>
            <a:off x="2058988" y="3845222"/>
            <a:ext cx="455612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  <a:buClrTx/>
            </a:pPr>
            <a:r>
              <a:rPr lang="en-US" i="1">
                <a:solidFill>
                  <a:srgbClr val="008A87"/>
                </a:solidFill>
              </a:rPr>
              <a:t>C</a:t>
            </a:r>
          </a:p>
        </p:txBody>
      </p:sp>
      <p:sp>
        <p:nvSpPr>
          <p:cNvPr id="65" name="Text Box 34"/>
          <p:cNvSpPr txBox="1">
            <a:spLocks noChangeArrowheads="1"/>
          </p:cNvSpPr>
          <p:nvPr/>
        </p:nvSpPr>
        <p:spPr bwMode="auto">
          <a:xfrm>
            <a:off x="2657475" y="3845222"/>
            <a:ext cx="477838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  <a:buClrTx/>
            </a:pPr>
            <a:r>
              <a:rPr lang="en-US" i="1" dirty="0">
                <a:solidFill>
                  <a:srgbClr val="008A87"/>
                </a:solidFill>
              </a:rPr>
              <a:t>D</a:t>
            </a:r>
          </a:p>
        </p:txBody>
      </p:sp>
      <p:sp>
        <p:nvSpPr>
          <p:cNvPr id="66" name="Text Box 35"/>
          <p:cNvSpPr txBox="1">
            <a:spLocks noChangeArrowheads="1"/>
          </p:cNvSpPr>
          <p:nvPr/>
        </p:nvSpPr>
        <p:spPr bwMode="auto">
          <a:xfrm>
            <a:off x="3295650" y="3845222"/>
            <a:ext cx="4318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  <a:buClrTx/>
            </a:pPr>
            <a:r>
              <a:rPr lang="en-US" i="1">
                <a:solidFill>
                  <a:srgbClr val="008A87"/>
                </a:solidFill>
              </a:rPr>
              <a:t>E</a:t>
            </a:r>
          </a:p>
        </p:txBody>
      </p:sp>
      <p:sp>
        <p:nvSpPr>
          <p:cNvPr id="67" name="Text Box 36"/>
          <p:cNvSpPr txBox="1">
            <a:spLocks noChangeArrowheads="1"/>
          </p:cNvSpPr>
          <p:nvPr/>
        </p:nvSpPr>
        <p:spPr bwMode="auto">
          <a:xfrm>
            <a:off x="152400" y="3845222"/>
            <a:ext cx="612775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  <a:buClrTx/>
            </a:pPr>
            <a:r>
              <a:rPr lang="en-US" i="1" dirty="0">
                <a:solidFill>
                  <a:srgbClr val="008A87"/>
                </a:solidFill>
              </a:rPr>
              <a:t>Q:</a:t>
            </a:r>
          </a:p>
        </p:txBody>
      </p:sp>
      <p:sp>
        <p:nvSpPr>
          <p:cNvPr id="68" name="Text Box 37"/>
          <p:cNvSpPr txBox="1">
            <a:spLocks noChangeArrowheads="1"/>
          </p:cNvSpPr>
          <p:nvPr/>
        </p:nvSpPr>
        <p:spPr bwMode="auto">
          <a:xfrm>
            <a:off x="898525" y="4454822"/>
            <a:ext cx="336550" cy="457200"/>
          </a:xfrm>
          <a:prstGeom prst="rect">
            <a:avLst/>
          </a:prstGeom>
          <a:solidFill>
            <a:srgbClr val="FFCC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  <a:buClrTx/>
            </a:pPr>
            <a:r>
              <a:rPr lang="en-US" sz="2400" dirty="0">
                <a:solidFill>
                  <a:srgbClr val="008A87"/>
                </a:solidFill>
              </a:rPr>
              <a:t>0</a:t>
            </a:r>
          </a:p>
        </p:txBody>
      </p:sp>
      <p:sp>
        <p:nvSpPr>
          <p:cNvPr id="69" name="Text Box 38"/>
          <p:cNvSpPr txBox="1">
            <a:spLocks noChangeArrowheads="1"/>
          </p:cNvSpPr>
          <p:nvPr/>
        </p:nvSpPr>
        <p:spPr bwMode="auto">
          <a:xfrm>
            <a:off x="1514267" y="4448472"/>
            <a:ext cx="338554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  <a:buClrTx/>
            </a:pPr>
            <a:r>
              <a:rPr lang="en-US" sz="2400" dirty="0">
                <a:solidFill>
                  <a:srgbClr val="008A87"/>
                </a:solidFill>
                <a:latin typeface="Symbol" pitchFamily="18" charset="2"/>
              </a:rPr>
              <a:t>7</a:t>
            </a:r>
            <a:endParaRPr lang="en-US" sz="2400" dirty="0">
              <a:solidFill>
                <a:srgbClr val="008A87"/>
              </a:solidFill>
            </a:endParaRPr>
          </a:p>
        </p:txBody>
      </p:sp>
      <p:sp>
        <p:nvSpPr>
          <p:cNvPr id="70" name="Text Box 39"/>
          <p:cNvSpPr txBox="1">
            <a:spLocks noChangeArrowheads="1"/>
          </p:cNvSpPr>
          <p:nvPr/>
        </p:nvSpPr>
        <p:spPr bwMode="auto">
          <a:xfrm>
            <a:off x="2119104" y="4448472"/>
            <a:ext cx="338554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  <a:buClrTx/>
            </a:pPr>
            <a:r>
              <a:rPr lang="en-US" sz="2400" dirty="0">
                <a:solidFill>
                  <a:srgbClr val="008A87"/>
                </a:solidFill>
                <a:latin typeface="Symbol" pitchFamily="18" charset="2"/>
              </a:rPr>
              <a:t>3</a:t>
            </a:r>
            <a:endParaRPr lang="en-US" sz="2400" dirty="0">
              <a:solidFill>
                <a:srgbClr val="008A87"/>
              </a:solidFill>
            </a:endParaRPr>
          </a:p>
        </p:txBody>
      </p:sp>
      <p:sp>
        <p:nvSpPr>
          <p:cNvPr id="71" name="Text Box 40"/>
          <p:cNvSpPr txBox="1">
            <a:spLocks noChangeArrowheads="1"/>
          </p:cNvSpPr>
          <p:nvPr/>
        </p:nvSpPr>
        <p:spPr bwMode="auto">
          <a:xfrm>
            <a:off x="2727117" y="4448472"/>
            <a:ext cx="338554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  <a:buClrTx/>
            </a:pPr>
            <a:r>
              <a:rPr lang="en-US" sz="2400" dirty="0">
                <a:solidFill>
                  <a:srgbClr val="008A87"/>
                </a:solidFill>
                <a:latin typeface="Symbol" pitchFamily="18" charset="2"/>
              </a:rPr>
              <a:t>9</a:t>
            </a:r>
            <a:endParaRPr lang="en-US" sz="2400" dirty="0">
              <a:solidFill>
                <a:srgbClr val="008A87"/>
              </a:solidFill>
            </a:endParaRPr>
          </a:p>
        </p:txBody>
      </p:sp>
      <p:sp>
        <p:nvSpPr>
          <p:cNvPr id="72" name="Text Box 41"/>
          <p:cNvSpPr txBox="1">
            <a:spLocks noChangeArrowheads="1"/>
          </p:cNvSpPr>
          <p:nvPr/>
        </p:nvSpPr>
        <p:spPr bwMode="auto">
          <a:xfrm>
            <a:off x="3343067" y="4448472"/>
            <a:ext cx="338554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  <a:buClrTx/>
            </a:pPr>
            <a:r>
              <a:rPr lang="en-US" sz="2400" dirty="0">
                <a:solidFill>
                  <a:srgbClr val="008A87"/>
                </a:solidFill>
                <a:latin typeface="Symbol" pitchFamily="18" charset="2"/>
              </a:rPr>
              <a:t>5</a:t>
            </a:r>
            <a:endParaRPr lang="en-US" sz="2400" dirty="0">
              <a:solidFill>
                <a:srgbClr val="008A87"/>
              </a:solidFill>
            </a:endParaRPr>
          </a:p>
        </p:txBody>
      </p:sp>
      <p:sp>
        <p:nvSpPr>
          <p:cNvPr id="73" name="Line 42"/>
          <p:cNvSpPr>
            <a:spLocks noChangeShapeType="1"/>
          </p:cNvSpPr>
          <p:nvPr/>
        </p:nvSpPr>
        <p:spPr bwMode="auto">
          <a:xfrm>
            <a:off x="863600" y="4424660"/>
            <a:ext cx="2895600" cy="0"/>
          </a:xfrm>
          <a:prstGeom prst="line">
            <a:avLst/>
          </a:prstGeom>
          <a:noFill/>
          <a:ln w="38100" cmpd="dbl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74" name="Text Box 37"/>
          <p:cNvSpPr txBox="1">
            <a:spLocks noChangeArrowheads="1"/>
          </p:cNvSpPr>
          <p:nvPr/>
        </p:nvSpPr>
        <p:spPr bwMode="auto">
          <a:xfrm>
            <a:off x="342900" y="4454822"/>
            <a:ext cx="33655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  <a:buClrTx/>
            </a:pPr>
            <a:r>
              <a:rPr lang="en-US" sz="2400" dirty="0">
                <a:solidFill>
                  <a:srgbClr val="008A87"/>
                </a:solidFill>
              </a:rPr>
              <a:t>d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5" name="Text Box 37"/>
              <p:cNvSpPr txBox="1">
                <a:spLocks noChangeArrowheads="1"/>
              </p:cNvSpPr>
              <p:nvPr/>
            </p:nvSpPr>
            <p:spPr bwMode="auto">
              <a:xfrm>
                <a:off x="304800" y="5068887"/>
                <a:ext cx="449290" cy="461665"/>
              </a:xfrm>
              <a:prstGeom prst="rect">
                <a:avLst/>
              </a:prstGeom>
              <a:noFill/>
              <a:ln>
                <a:noFill/>
              </a:ln>
              <a:effectLst/>
              <a:extLst/>
            </p:spPr>
            <p:txBody>
              <a:bodyPr wrap="none">
                <a:spAutoFit/>
              </a:bodyPr>
              <a:lstStyle/>
              <a:p>
                <a:pPr algn="ctr">
                  <a:lnSpc>
                    <a:spcPct val="100000"/>
                  </a:lnSpc>
                  <a:buClrTx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dirty="0" smtClean="0">
                          <a:solidFill>
                            <a:srgbClr val="008A87"/>
                          </a:solidFill>
                          <a:latin typeface="Cambria Math"/>
                          <a:ea typeface="Cambria Math"/>
                        </a:rPr>
                        <m:t>𝜋</m:t>
                      </m:r>
                    </m:oMath>
                  </m:oMathPara>
                </a14:m>
                <a:endParaRPr lang="en-US" sz="2400" dirty="0">
                  <a:solidFill>
                    <a:srgbClr val="008A87"/>
                  </a:solidFill>
                </a:endParaRPr>
              </a:p>
            </p:txBody>
          </p:sp>
        </mc:Choice>
        <mc:Fallback xmlns="">
          <p:sp>
            <p:nvSpPr>
              <p:cNvPr id="75" name="Text 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04800" y="5068887"/>
                <a:ext cx="449290" cy="461665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  <a:ln>
                <a:noFill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6" name="Text Box 37"/>
              <p:cNvSpPr txBox="1">
                <a:spLocks noChangeArrowheads="1"/>
              </p:cNvSpPr>
              <p:nvPr/>
            </p:nvSpPr>
            <p:spPr bwMode="auto">
              <a:xfrm>
                <a:off x="679451" y="5059958"/>
                <a:ext cx="782536" cy="466130"/>
              </a:xfrm>
              <a:prstGeom prst="rect">
                <a:avLst/>
              </a:prstGeom>
              <a:noFill/>
              <a:ln>
                <a:noFill/>
              </a:ln>
              <a:effectLst/>
              <a:extLst/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100000"/>
                  </a:lnSpc>
                  <a:buClrTx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008A87"/>
                          </a:solidFill>
                          <a:latin typeface="Cambria Math"/>
                        </a:rPr>
                        <m:t>𝑁𝐼𝐿</m:t>
                      </m:r>
                    </m:oMath>
                  </m:oMathPara>
                </a14:m>
                <a:endParaRPr lang="en-US" sz="2400" dirty="0">
                  <a:solidFill>
                    <a:srgbClr val="008A87"/>
                  </a:solidFill>
                </a:endParaRPr>
              </a:p>
            </p:txBody>
          </p:sp>
        </mc:Choice>
        <mc:Fallback xmlns="">
          <p:sp>
            <p:nvSpPr>
              <p:cNvPr id="76" name="Text 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79451" y="5059958"/>
                <a:ext cx="782536" cy="466130"/>
              </a:xfrm>
              <a:prstGeom prst="rect">
                <a:avLst/>
              </a:prstGeom>
              <a:blipFill rotWithShape="1">
                <a:blip r:embed="rId3"/>
                <a:stretch>
                  <a:fillRect l="-775"/>
                </a:stretch>
              </a:blipFill>
              <a:ln>
                <a:noFill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7" name="Text Box 37"/>
              <p:cNvSpPr txBox="1">
                <a:spLocks noChangeArrowheads="1"/>
              </p:cNvSpPr>
              <p:nvPr/>
            </p:nvSpPr>
            <p:spPr bwMode="auto">
              <a:xfrm>
                <a:off x="2065945" y="5064422"/>
                <a:ext cx="471860" cy="461665"/>
              </a:xfrm>
              <a:prstGeom prst="rect">
                <a:avLst/>
              </a:prstGeom>
              <a:noFill/>
              <a:ln>
                <a:noFill/>
              </a:ln>
              <a:effectLst/>
              <a:extLst/>
            </p:spPr>
            <p:txBody>
              <a:bodyPr wrap="none">
                <a:spAutoFit/>
              </a:bodyPr>
              <a:lstStyle/>
              <a:p>
                <a:pPr algn="ctr">
                  <a:lnSpc>
                    <a:spcPct val="100000"/>
                  </a:lnSpc>
                  <a:buClrTx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dirty="0" smtClean="0">
                          <a:solidFill>
                            <a:srgbClr val="008A87"/>
                          </a:solidFill>
                          <a:latin typeface="Cambria Math"/>
                          <a:ea typeface="Cambria Math"/>
                        </a:rPr>
                        <m:t>𝐴</m:t>
                      </m:r>
                    </m:oMath>
                  </m:oMathPara>
                </a14:m>
                <a:endParaRPr lang="en-US" sz="2400" dirty="0">
                  <a:solidFill>
                    <a:srgbClr val="008A87"/>
                  </a:solidFill>
                </a:endParaRPr>
              </a:p>
            </p:txBody>
          </p:sp>
        </mc:Choice>
        <mc:Fallback xmlns="">
          <p:sp>
            <p:nvSpPr>
              <p:cNvPr id="77" name="Text 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065945" y="5064422"/>
                <a:ext cx="471860" cy="461665"/>
              </a:xfrm>
              <a:prstGeom prst="rect">
                <a:avLst/>
              </a:prstGeom>
              <a:blipFill rotWithShape="1">
                <a:blip r:embed="rId4"/>
                <a:stretch>
                  <a:fillRect l="-1299"/>
                </a:stretch>
              </a:blipFill>
              <a:ln>
                <a:noFill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8" name="Text Box 37"/>
              <p:cNvSpPr txBox="1">
                <a:spLocks noChangeArrowheads="1"/>
              </p:cNvSpPr>
              <p:nvPr/>
            </p:nvSpPr>
            <p:spPr bwMode="auto">
              <a:xfrm>
                <a:off x="2675545" y="5064422"/>
                <a:ext cx="471860" cy="461665"/>
              </a:xfrm>
              <a:prstGeom prst="rect">
                <a:avLst/>
              </a:prstGeom>
              <a:noFill/>
              <a:ln>
                <a:noFill/>
              </a:ln>
              <a:effectLst/>
              <a:extLst/>
            </p:spPr>
            <p:txBody>
              <a:bodyPr wrap="none">
                <a:spAutoFit/>
              </a:bodyPr>
              <a:lstStyle/>
              <a:p>
                <a:pPr algn="ctr">
                  <a:lnSpc>
                    <a:spcPct val="100000"/>
                  </a:lnSpc>
                  <a:buClrTx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008A87"/>
                          </a:solidFill>
                          <a:latin typeface="Cambria Math"/>
                        </a:rPr>
                        <m:t>𝐵</m:t>
                      </m:r>
                    </m:oMath>
                  </m:oMathPara>
                </a14:m>
                <a:endParaRPr lang="en-US" sz="2400" dirty="0">
                  <a:solidFill>
                    <a:srgbClr val="008A87"/>
                  </a:solidFill>
                </a:endParaRPr>
              </a:p>
            </p:txBody>
          </p:sp>
        </mc:Choice>
        <mc:Fallback xmlns="">
          <p:sp>
            <p:nvSpPr>
              <p:cNvPr id="78" name="Text 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675545" y="5064422"/>
                <a:ext cx="471860" cy="461665"/>
              </a:xfrm>
              <a:prstGeom prst="rect">
                <a:avLst/>
              </a:prstGeom>
              <a:blipFill rotWithShape="1">
                <a:blip r:embed="rId5"/>
                <a:stretch>
                  <a:fillRect l="-2597"/>
                </a:stretch>
              </a:blipFill>
              <a:ln>
                <a:noFill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9" name="Text Box 37"/>
              <p:cNvSpPr txBox="1">
                <a:spLocks noChangeArrowheads="1"/>
              </p:cNvSpPr>
              <p:nvPr/>
            </p:nvSpPr>
            <p:spPr bwMode="auto">
              <a:xfrm>
                <a:off x="3367533" y="5064422"/>
                <a:ext cx="459485" cy="461665"/>
              </a:xfrm>
              <a:prstGeom prst="rect">
                <a:avLst/>
              </a:prstGeom>
              <a:noFill/>
              <a:ln>
                <a:noFill/>
              </a:ln>
              <a:effectLst/>
              <a:extLst/>
            </p:spPr>
            <p:txBody>
              <a:bodyPr wrap="none">
                <a:spAutoFit/>
              </a:bodyPr>
              <a:lstStyle/>
              <a:p>
                <a:pPr algn="ctr">
                  <a:lnSpc>
                    <a:spcPct val="100000"/>
                  </a:lnSpc>
                  <a:buClrTx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dirty="0" smtClean="0">
                          <a:solidFill>
                            <a:srgbClr val="008A87"/>
                          </a:solidFill>
                          <a:latin typeface="Cambria Math"/>
                          <a:ea typeface="Cambria Math"/>
                        </a:rPr>
                        <m:t>𝐶</m:t>
                      </m:r>
                    </m:oMath>
                  </m:oMathPara>
                </a14:m>
                <a:endParaRPr lang="en-US" sz="2400" dirty="0">
                  <a:solidFill>
                    <a:srgbClr val="008A87"/>
                  </a:solidFill>
                </a:endParaRPr>
              </a:p>
            </p:txBody>
          </p:sp>
        </mc:Choice>
        <mc:Fallback xmlns="">
          <p:sp>
            <p:nvSpPr>
              <p:cNvPr id="79" name="Text 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367533" y="5064422"/>
                <a:ext cx="459485" cy="461665"/>
              </a:xfrm>
              <a:prstGeom prst="rect">
                <a:avLst/>
              </a:prstGeom>
              <a:blipFill rotWithShape="1">
                <a:blip r:embed="rId6"/>
                <a:stretch>
                  <a:fillRect l="-1316"/>
                </a:stretch>
              </a:blipFill>
              <a:ln>
                <a:noFill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0" name="Text Box 37"/>
              <p:cNvSpPr txBox="1">
                <a:spLocks noChangeArrowheads="1"/>
              </p:cNvSpPr>
              <p:nvPr/>
            </p:nvSpPr>
            <p:spPr bwMode="auto">
              <a:xfrm>
                <a:off x="1454269" y="5064422"/>
                <a:ext cx="460190" cy="461665"/>
              </a:xfrm>
              <a:prstGeom prst="rect">
                <a:avLst/>
              </a:prstGeom>
              <a:noFill/>
              <a:ln>
                <a:noFill/>
              </a:ln>
              <a:effectLst/>
              <a:extLst/>
            </p:spPr>
            <p:txBody>
              <a:bodyPr wrap="none">
                <a:spAutoFit/>
              </a:bodyPr>
              <a:lstStyle/>
              <a:p>
                <a:pPr algn="ctr">
                  <a:lnSpc>
                    <a:spcPct val="100000"/>
                  </a:lnSpc>
                  <a:buClrTx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008A87"/>
                          </a:solidFill>
                          <a:latin typeface="Cambria Math"/>
                        </a:rPr>
                        <m:t>𝐶</m:t>
                      </m:r>
                    </m:oMath>
                  </m:oMathPara>
                </a14:m>
                <a:endParaRPr lang="en-US" sz="2400" dirty="0">
                  <a:solidFill>
                    <a:srgbClr val="008A87"/>
                  </a:solidFill>
                </a:endParaRPr>
              </a:p>
            </p:txBody>
          </p:sp>
        </mc:Choice>
        <mc:Fallback xmlns="">
          <p:sp>
            <p:nvSpPr>
              <p:cNvPr id="80" name="Text 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454269" y="5064422"/>
                <a:ext cx="460190" cy="461665"/>
              </a:xfrm>
              <a:prstGeom prst="rect">
                <a:avLst/>
              </a:prstGeom>
              <a:blipFill rotWithShape="1">
                <a:blip r:embed="rId7"/>
                <a:stretch>
                  <a:fillRect l="-2667"/>
                </a:stretch>
              </a:blipFill>
              <a:ln>
                <a:noFill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1" name="Text Box 31"/>
          <p:cNvSpPr txBox="1">
            <a:spLocks noChangeArrowheads="1"/>
          </p:cNvSpPr>
          <p:nvPr/>
        </p:nvSpPr>
        <p:spPr bwMode="auto">
          <a:xfrm>
            <a:off x="2051066" y="3819822"/>
            <a:ext cx="389850" cy="461665"/>
          </a:xfrm>
          <a:prstGeom prst="rect">
            <a:avLst/>
          </a:prstGeom>
          <a:solidFill>
            <a:srgbClr val="FFCCCC">
              <a:alpha val="90000"/>
            </a:srgbClr>
          </a:solidFill>
          <a:ln>
            <a:noFill/>
          </a:ln>
          <a:effectLst/>
          <a:extLst/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  <a:buClrTx/>
            </a:pPr>
            <a:r>
              <a:rPr lang="en-US" i="1" dirty="0">
                <a:solidFill>
                  <a:schemeClr val="accent1"/>
                </a:solidFill>
              </a:rPr>
              <a:t>C</a:t>
            </a:r>
          </a:p>
        </p:txBody>
      </p:sp>
      <p:sp>
        <p:nvSpPr>
          <p:cNvPr id="82" name="Text Box 31"/>
          <p:cNvSpPr txBox="1">
            <a:spLocks noChangeArrowheads="1"/>
          </p:cNvSpPr>
          <p:nvPr/>
        </p:nvSpPr>
        <p:spPr bwMode="auto">
          <a:xfrm>
            <a:off x="3391425" y="4424660"/>
            <a:ext cx="332849" cy="461665"/>
          </a:xfrm>
          <a:prstGeom prst="rect">
            <a:avLst/>
          </a:prstGeom>
          <a:solidFill>
            <a:srgbClr val="FFCCCC">
              <a:alpha val="44000"/>
            </a:srgbClr>
          </a:solidFill>
          <a:ln>
            <a:noFill/>
          </a:ln>
          <a:effectLst/>
          <a:extLst/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  <a:buClrTx/>
            </a:pPr>
            <a:endParaRPr lang="en-US" i="1" dirty="0">
              <a:solidFill>
                <a:schemeClr val="accent1"/>
              </a:solidFill>
            </a:endParaRPr>
          </a:p>
        </p:txBody>
      </p:sp>
      <p:sp>
        <p:nvSpPr>
          <p:cNvPr id="83" name="Text Box 31"/>
          <p:cNvSpPr txBox="1">
            <a:spLocks noChangeArrowheads="1"/>
          </p:cNvSpPr>
          <p:nvPr/>
        </p:nvSpPr>
        <p:spPr bwMode="auto">
          <a:xfrm>
            <a:off x="3412544" y="3810000"/>
            <a:ext cx="311729" cy="461665"/>
          </a:xfrm>
          <a:prstGeom prst="rect">
            <a:avLst/>
          </a:prstGeom>
          <a:solidFill>
            <a:srgbClr val="FFCCCC">
              <a:alpha val="56000"/>
            </a:srgbClr>
          </a:solidFill>
          <a:ln>
            <a:noFill/>
          </a:ln>
          <a:effectLst/>
          <a:extLst/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  <a:buClrTx/>
            </a:pPr>
            <a:endParaRPr lang="en-US" i="1" dirty="0">
              <a:solidFill>
                <a:schemeClr val="accent1"/>
              </a:solidFill>
            </a:endParaRPr>
          </a:p>
        </p:txBody>
      </p:sp>
      <p:sp>
        <p:nvSpPr>
          <p:cNvPr id="84" name="Text Box 31"/>
          <p:cNvSpPr txBox="1">
            <a:spLocks noChangeArrowheads="1"/>
          </p:cNvSpPr>
          <p:nvPr/>
        </p:nvSpPr>
        <p:spPr bwMode="auto">
          <a:xfrm>
            <a:off x="3342875" y="5064422"/>
            <a:ext cx="338746" cy="411212"/>
          </a:xfrm>
          <a:prstGeom prst="rect">
            <a:avLst/>
          </a:prstGeom>
          <a:solidFill>
            <a:srgbClr val="FFCCCC">
              <a:alpha val="68000"/>
            </a:srgbClr>
          </a:solidFill>
          <a:ln>
            <a:noFill/>
          </a:ln>
          <a:effectLst/>
          <a:extLst/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  <a:buClrTx/>
            </a:pPr>
            <a:endParaRPr lang="en-US" i="1" dirty="0">
              <a:solidFill>
                <a:schemeClr val="accent1"/>
              </a:solidFill>
            </a:endParaRPr>
          </a:p>
        </p:txBody>
      </p:sp>
      <p:sp>
        <p:nvSpPr>
          <p:cNvPr id="85" name="Text Box 31"/>
          <p:cNvSpPr txBox="1">
            <a:spLocks noChangeArrowheads="1"/>
          </p:cNvSpPr>
          <p:nvPr/>
        </p:nvSpPr>
        <p:spPr bwMode="auto">
          <a:xfrm>
            <a:off x="1534089" y="3854152"/>
            <a:ext cx="311729" cy="461665"/>
          </a:xfrm>
          <a:prstGeom prst="rect">
            <a:avLst/>
          </a:prstGeom>
          <a:solidFill>
            <a:srgbClr val="FFCCCC">
              <a:alpha val="56000"/>
            </a:srgbClr>
          </a:solidFill>
          <a:ln>
            <a:noFill/>
          </a:ln>
          <a:effectLst/>
          <a:extLst/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  <a:buClrTx/>
            </a:pPr>
            <a:endParaRPr lang="en-US" i="1" dirty="0">
              <a:solidFill>
                <a:schemeClr val="accent1"/>
              </a:solidFill>
            </a:endParaRPr>
          </a:p>
        </p:txBody>
      </p:sp>
      <p:sp>
        <p:nvSpPr>
          <p:cNvPr id="86" name="Text Box 31"/>
          <p:cNvSpPr txBox="1">
            <a:spLocks noChangeArrowheads="1"/>
          </p:cNvSpPr>
          <p:nvPr/>
        </p:nvSpPr>
        <p:spPr bwMode="auto">
          <a:xfrm>
            <a:off x="1541018" y="4463752"/>
            <a:ext cx="311729" cy="461665"/>
          </a:xfrm>
          <a:prstGeom prst="rect">
            <a:avLst/>
          </a:prstGeom>
          <a:solidFill>
            <a:srgbClr val="FFCCCC">
              <a:alpha val="56000"/>
            </a:srgbClr>
          </a:solidFill>
          <a:ln>
            <a:noFill/>
          </a:ln>
          <a:effectLst/>
          <a:extLst/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  <a:buClrTx/>
            </a:pPr>
            <a:endParaRPr lang="en-US" i="1" dirty="0">
              <a:solidFill>
                <a:schemeClr val="accent1"/>
              </a:solidFill>
            </a:endParaRPr>
          </a:p>
        </p:txBody>
      </p:sp>
      <p:sp>
        <p:nvSpPr>
          <p:cNvPr id="87" name="Text Box 31"/>
          <p:cNvSpPr txBox="1">
            <a:spLocks noChangeArrowheads="1"/>
          </p:cNvSpPr>
          <p:nvPr/>
        </p:nvSpPr>
        <p:spPr bwMode="auto">
          <a:xfrm>
            <a:off x="1464818" y="5068887"/>
            <a:ext cx="311729" cy="461665"/>
          </a:xfrm>
          <a:prstGeom prst="rect">
            <a:avLst/>
          </a:prstGeom>
          <a:solidFill>
            <a:srgbClr val="FFCCCC">
              <a:alpha val="56000"/>
            </a:srgbClr>
          </a:solidFill>
          <a:ln>
            <a:noFill/>
          </a:ln>
          <a:effectLst/>
          <a:extLst/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  <a:buClrTx/>
            </a:pPr>
            <a:endParaRPr lang="en-US" i="1" dirty="0">
              <a:solidFill>
                <a:schemeClr val="accent1"/>
              </a:solidFill>
            </a:endParaRPr>
          </a:p>
        </p:txBody>
      </p:sp>
      <p:sp>
        <p:nvSpPr>
          <p:cNvPr id="88" name="Text Box 47"/>
          <p:cNvSpPr txBox="1">
            <a:spLocks noChangeArrowheads="1"/>
          </p:cNvSpPr>
          <p:nvPr/>
        </p:nvSpPr>
        <p:spPr bwMode="auto">
          <a:xfrm>
            <a:off x="3910598" y="2362200"/>
            <a:ext cx="338554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  <a:buClrTx/>
            </a:pPr>
            <a:r>
              <a:rPr lang="en-US" dirty="0">
                <a:solidFill>
                  <a:schemeClr val="accent2"/>
                </a:solidFill>
              </a:rPr>
              <a:t>0</a:t>
            </a:r>
          </a:p>
        </p:txBody>
      </p:sp>
      <p:sp>
        <p:nvSpPr>
          <p:cNvPr id="89" name="Text Box 21"/>
          <p:cNvSpPr txBox="1">
            <a:spLocks noChangeArrowheads="1"/>
          </p:cNvSpPr>
          <p:nvPr/>
        </p:nvSpPr>
        <p:spPr bwMode="auto">
          <a:xfrm>
            <a:off x="4732799" y="3657600"/>
            <a:ext cx="364202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  <a:buClrTx/>
            </a:pPr>
            <a:r>
              <a:rPr lang="en-US" sz="2800" dirty="0">
                <a:solidFill>
                  <a:srgbClr val="008A87"/>
                </a:solidFill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138765357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422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1143000"/>
          </a:xfrm>
        </p:spPr>
        <p:txBody>
          <a:bodyPr/>
          <a:lstStyle/>
          <a:p>
            <a:r>
              <a:rPr lang="en-US" dirty="0"/>
              <a:t>Example of </a:t>
            </a:r>
            <a:r>
              <a:rPr lang="en-US" dirty="0" err="1"/>
              <a:t>Dijkstra’s</a:t>
            </a:r>
            <a:r>
              <a:rPr lang="en-US" dirty="0"/>
              <a:t> algorithm</a:t>
            </a:r>
          </a:p>
        </p:txBody>
      </p:sp>
      <p:sp>
        <p:nvSpPr>
          <p:cNvPr id="564227" name="Oval 3"/>
          <p:cNvSpPr>
            <a:spLocks noChangeArrowheads="1"/>
          </p:cNvSpPr>
          <p:nvPr/>
        </p:nvSpPr>
        <p:spPr bwMode="auto">
          <a:xfrm>
            <a:off x="3883025" y="2728913"/>
            <a:ext cx="679450" cy="679450"/>
          </a:xfrm>
          <a:prstGeom prst="ellipse">
            <a:avLst/>
          </a:prstGeom>
          <a:solidFill>
            <a:srgbClr val="FFCCCC"/>
          </a:solidFill>
          <a:ln w="9525">
            <a:solidFill>
              <a:schemeClr val="tx1"/>
            </a:solidFill>
            <a:round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 anchor="ctr"/>
          <a:lstStyle/>
          <a:p>
            <a:pPr algn="ctr">
              <a:lnSpc>
                <a:spcPct val="100000"/>
              </a:lnSpc>
              <a:buClrTx/>
            </a:pPr>
            <a:r>
              <a:rPr lang="en-US" i="1">
                <a:solidFill>
                  <a:srgbClr val="008A87"/>
                </a:solidFill>
              </a:rPr>
              <a:t>A</a:t>
            </a:r>
          </a:p>
        </p:txBody>
      </p:sp>
      <p:sp>
        <p:nvSpPr>
          <p:cNvPr id="564228" name="Oval 4"/>
          <p:cNvSpPr>
            <a:spLocks noChangeArrowheads="1"/>
          </p:cNvSpPr>
          <p:nvPr/>
        </p:nvSpPr>
        <p:spPr bwMode="auto">
          <a:xfrm>
            <a:off x="5635625" y="1719263"/>
            <a:ext cx="679450" cy="679450"/>
          </a:xfrm>
          <a:prstGeom prst="ellipse">
            <a:avLst/>
          </a:prstGeom>
          <a:solidFill>
            <a:srgbClr val="FFCCCC"/>
          </a:solidFill>
          <a:ln w="9525">
            <a:solidFill>
              <a:schemeClr val="tx1"/>
            </a:solidFill>
            <a:round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 anchor="ctr"/>
          <a:lstStyle/>
          <a:p>
            <a:pPr algn="ctr">
              <a:lnSpc>
                <a:spcPct val="100000"/>
              </a:lnSpc>
              <a:buClrTx/>
            </a:pPr>
            <a:r>
              <a:rPr lang="en-US" i="1">
                <a:solidFill>
                  <a:srgbClr val="008A87"/>
                </a:solidFill>
              </a:rPr>
              <a:t>B</a:t>
            </a:r>
          </a:p>
        </p:txBody>
      </p:sp>
      <p:sp>
        <p:nvSpPr>
          <p:cNvPr id="564230" name="Oval 6"/>
          <p:cNvSpPr>
            <a:spLocks noChangeArrowheads="1"/>
          </p:cNvSpPr>
          <p:nvPr/>
        </p:nvSpPr>
        <p:spPr bwMode="auto">
          <a:xfrm>
            <a:off x="5635625" y="3738563"/>
            <a:ext cx="679450" cy="679450"/>
          </a:xfrm>
          <a:prstGeom prst="ellipse">
            <a:avLst/>
          </a:prstGeom>
          <a:solidFill>
            <a:srgbClr val="FFCCCC"/>
          </a:solidFill>
          <a:ln w="9525">
            <a:solidFill>
              <a:schemeClr val="tx1"/>
            </a:solidFill>
            <a:round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 anchor="ctr"/>
          <a:lstStyle/>
          <a:p>
            <a:pPr algn="ctr">
              <a:lnSpc>
                <a:spcPct val="100000"/>
              </a:lnSpc>
              <a:buClrTx/>
            </a:pPr>
            <a:r>
              <a:rPr lang="en-US" i="1">
                <a:solidFill>
                  <a:srgbClr val="008A87"/>
                </a:solidFill>
              </a:rPr>
              <a:t>C</a:t>
            </a:r>
          </a:p>
        </p:txBody>
      </p:sp>
      <p:sp>
        <p:nvSpPr>
          <p:cNvPr id="564231" name="Oval 7"/>
          <p:cNvSpPr>
            <a:spLocks noChangeArrowheads="1"/>
          </p:cNvSpPr>
          <p:nvPr/>
        </p:nvSpPr>
        <p:spPr bwMode="auto">
          <a:xfrm>
            <a:off x="7388225" y="3738563"/>
            <a:ext cx="679450" cy="679450"/>
          </a:xfrm>
          <a:prstGeom prst="ellipse">
            <a:avLst/>
          </a:prstGeom>
          <a:solidFill>
            <a:srgbClr val="FFCCCC"/>
          </a:solidFill>
          <a:ln w="9525">
            <a:solidFill>
              <a:schemeClr val="tx1"/>
            </a:solidFill>
            <a:round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 anchor="ctr"/>
          <a:lstStyle/>
          <a:p>
            <a:pPr algn="ctr">
              <a:lnSpc>
                <a:spcPct val="100000"/>
              </a:lnSpc>
              <a:buClrTx/>
            </a:pPr>
            <a:r>
              <a:rPr lang="en-US" i="1">
                <a:solidFill>
                  <a:srgbClr val="008A87"/>
                </a:solidFill>
              </a:rPr>
              <a:t>E</a:t>
            </a:r>
          </a:p>
        </p:txBody>
      </p:sp>
      <p:cxnSp>
        <p:nvCxnSpPr>
          <p:cNvPr id="564232" name="AutoShape 8"/>
          <p:cNvCxnSpPr>
            <a:cxnSpLocks noChangeShapeType="1"/>
            <a:stCxn id="564227" idx="7"/>
            <a:endCxn id="564228" idx="2"/>
          </p:cNvCxnSpPr>
          <p:nvPr/>
        </p:nvCxnSpPr>
        <p:spPr bwMode="auto">
          <a:xfrm flipV="1">
            <a:off x="4462463" y="2058988"/>
            <a:ext cx="1173162" cy="769937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stealth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</p:cxnSp>
      <p:cxnSp>
        <p:nvCxnSpPr>
          <p:cNvPr id="564233" name="AutoShape 9"/>
          <p:cNvCxnSpPr>
            <a:cxnSpLocks noChangeShapeType="1"/>
            <a:stCxn id="564227" idx="5"/>
            <a:endCxn id="564230" idx="2"/>
          </p:cNvCxnSpPr>
          <p:nvPr/>
        </p:nvCxnSpPr>
        <p:spPr bwMode="auto">
          <a:xfrm>
            <a:off x="4462463" y="3308350"/>
            <a:ext cx="1173162" cy="769938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stealth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</p:cxnSp>
      <p:cxnSp>
        <p:nvCxnSpPr>
          <p:cNvPr id="564234" name="AutoShape 10"/>
          <p:cNvCxnSpPr>
            <a:cxnSpLocks noChangeShapeType="1"/>
            <a:stCxn id="564228" idx="6"/>
          </p:cNvCxnSpPr>
          <p:nvPr/>
        </p:nvCxnSpPr>
        <p:spPr bwMode="auto">
          <a:xfrm>
            <a:off x="6315075" y="2058988"/>
            <a:ext cx="1073150" cy="0"/>
          </a:xfrm>
          <a:prstGeom prst="straightConnector1">
            <a:avLst/>
          </a:prstGeom>
          <a:noFill/>
          <a:ln w="57150">
            <a:solidFill>
              <a:schemeClr val="accent2"/>
            </a:solidFill>
            <a:round/>
            <a:headEnd/>
            <a:tailEnd type="stealth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</p:cxnSp>
      <p:sp>
        <p:nvSpPr>
          <p:cNvPr id="564235" name="Arc 11"/>
          <p:cNvSpPr>
            <a:spLocks/>
          </p:cNvSpPr>
          <p:nvPr/>
        </p:nvSpPr>
        <p:spPr bwMode="auto">
          <a:xfrm>
            <a:off x="6246813" y="2287588"/>
            <a:ext cx="152400" cy="787400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1600"/>
              <a:gd name="T1" fmla="*/ 0 h 21600"/>
              <a:gd name="T2" fmla="*/ 21600 w 21600"/>
              <a:gd name="T3" fmla="*/ 21600 h 21600"/>
              <a:gd name="T4" fmla="*/ 0 w 21600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28575">
            <a:solidFill>
              <a:schemeClr val="tx1"/>
            </a:solidFill>
            <a:round/>
            <a:headEnd type="stealth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564236" name="Arc 12"/>
          <p:cNvSpPr>
            <a:spLocks/>
          </p:cNvSpPr>
          <p:nvPr/>
        </p:nvSpPr>
        <p:spPr bwMode="auto">
          <a:xfrm flipV="1">
            <a:off x="6245225" y="3078163"/>
            <a:ext cx="152400" cy="787400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1600"/>
              <a:gd name="T1" fmla="*/ 0 h 21600"/>
              <a:gd name="T2" fmla="*/ 21600 w 21600"/>
              <a:gd name="T3" fmla="*/ 21600 h 21600"/>
              <a:gd name="T4" fmla="*/ 0 w 21600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564237" name="Arc 13"/>
          <p:cNvSpPr>
            <a:spLocks/>
          </p:cNvSpPr>
          <p:nvPr/>
        </p:nvSpPr>
        <p:spPr bwMode="auto">
          <a:xfrm flipH="1">
            <a:off x="5559425" y="2290763"/>
            <a:ext cx="152400" cy="787400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1600"/>
              <a:gd name="T1" fmla="*/ 0 h 21600"/>
              <a:gd name="T2" fmla="*/ 21600 w 21600"/>
              <a:gd name="T3" fmla="*/ 21600 h 21600"/>
              <a:gd name="T4" fmla="*/ 0 w 21600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5715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564238" name="Arc 14"/>
          <p:cNvSpPr>
            <a:spLocks/>
          </p:cNvSpPr>
          <p:nvPr/>
        </p:nvSpPr>
        <p:spPr bwMode="auto">
          <a:xfrm flipH="1" flipV="1">
            <a:off x="5559425" y="3078163"/>
            <a:ext cx="152400" cy="787400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1600"/>
              <a:gd name="T1" fmla="*/ 0 h 21600"/>
              <a:gd name="T2" fmla="*/ 21600 w 21600"/>
              <a:gd name="T3" fmla="*/ 21600 h 21600"/>
              <a:gd name="T4" fmla="*/ 0 w 21600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57150">
            <a:solidFill>
              <a:schemeClr val="accent2"/>
            </a:solidFill>
            <a:round/>
            <a:headEnd type="stealth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564239" name="Arc 15"/>
          <p:cNvSpPr>
            <a:spLocks/>
          </p:cNvSpPr>
          <p:nvPr/>
        </p:nvSpPr>
        <p:spPr bwMode="auto">
          <a:xfrm>
            <a:off x="7999413" y="2287588"/>
            <a:ext cx="152400" cy="787400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1600"/>
              <a:gd name="T1" fmla="*/ 0 h 21600"/>
              <a:gd name="T2" fmla="*/ 21600 w 21600"/>
              <a:gd name="T3" fmla="*/ 21600 h 21600"/>
              <a:gd name="T4" fmla="*/ 0 w 21600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28575">
            <a:solidFill>
              <a:schemeClr val="tx1"/>
            </a:solidFill>
            <a:round/>
            <a:headEnd type="stealth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564240" name="Arc 16"/>
          <p:cNvSpPr>
            <a:spLocks/>
          </p:cNvSpPr>
          <p:nvPr/>
        </p:nvSpPr>
        <p:spPr bwMode="auto">
          <a:xfrm flipV="1">
            <a:off x="7997825" y="3073400"/>
            <a:ext cx="152400" cy="787400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1600"/>
              <a:gd name="T1" fmla="*/ 0 h 21600"/>
              <a:gd name="T2" fmla="*/ 21600 w 21600"/>
              <a:gd name="T3" fmla="*/ 21600 h 21600"/>
              <a:gd name="T4" fmla="*/ 0 w 21600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564241" name="Arc 17"/>
          <p:cNvSpPr>
            <a:spLocks/>
          </p:cNvSpPr>
          <p:nvPr/>
        </p:nvSpPr>
        <p:spPr bwMode="auto">
          <a:xfrm flipH="1">
            <a:off x="7312025" y="2290763"/>
            <a:ext cx="152400" cy="787400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1600"/>
              <a:gd name="T1" fmla="*/ 0 h 21600"/>
              <a:gd name="T2" fmla="*/ 21600 w 21600"/>
              <a:gd name="T3" fmla="*/ 21600 h 21600"/>
              <a:gd name="T4" fmla="*/ 0 w 21600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564242" name="Arc 18"/>
          <p:cNvSpPr>
            <a:spLocks/>
          </p:cNvSpPr>
          <p:nvPr/>
        </p:nvSpPr>
        <p:spPr bwMode="auto">
          <a:xfrm flipH="1" flipV="1">
            <a:off x="7312025" y="3073400"/>
            <a:ext cx="152400" cy="787400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1600"/>
              <a:gd name="T1" fmla="*/ 0 h 21600"/>
              <a:gd name="T2" fmla="*/ 21600 w 21600"/>
              <a:gd name="T3" fmla="*/ 21600 h 21600"/>
              <a:gd name="T4" fmla="*/ 0 w 21600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28575">
            <a:solidFill>
              <a:schemeClr val="tx1"/>
            </a:solidFill>
            <a:round/>
            <a:headEnd type="stealth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US"/>
          </a:p>
        </p:txBody>
      </p:sp>
      <p:cxnSp>
        <p:nvCxnSpPr>
          <p:cNvPr id="564243" name="AutoShape 19"/>
          <p:cNvCxnSpPr>
            <a:cxnSpLocks noChangeShapeType="1"/>
            <a:stCxn id="564230" idx="6"/>
            <a:endCxn id="564231" idx="2"/>
          </p:cNvCxnSpPr>
          <p:nvPr/>
        </p:nvCxnSpPr>
        <p:spPr bwMode="auto">
          <a:xfrm>
            <a:off x="6315075" y="4078288"/>
            <a:ext cx="1073150" cy="0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stealth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</p:cxnSp>
      <p:sp>
        <p:nvSpPr>
          <p:cNvPr id="564244" name="Line 20"/>
          <p:cNvSpPr>
            <a:spLocks noChangeShapeType="1"/>
          </p:cNvSpPr>
          <p:nvPr/>
        </p:nvSpPr>
        <p:spPr bwMode="auto">
          <a:xfrm flipV="1">
            <a:off x="6321425" y="2163763"/>
            <a:ext cx="1066800" cy="1828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stealth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564245" name="Text Box 21"/>
          <p:cNvSpPr txBox="1">
            <a:spLocks noChangeArrowheads="1"/>
          </p:cNvSpPr>
          <p:nvPr/>
        </p:nvSpPr>
        <p:spPr bwMode="auto">
          <a:xfrm>
            <a:off x="4492625" y="2049463"/>
            <a:ext cx="53975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  <a:buClrTx/>
            </a:pPr>
            <a:r>
              <a:rPr lang="en-US" sz="2800" dirty="0">
                <a:solidFill>
                  <a:srgbClr val="008A87"/>
                </a:solidFill>
              </a:rPr>
              <a:t>10</a:t>
            </a:r>
          </a:p>
        </p:txBody>
      </p:sp>
      <p:sp>
        <p:nvSpPr>
          <p:cNvPr id="564247" name="Text Box 23"/>
          <p:cNvSpPr txBox="1">
            <a:spLocks noChangeArrowheads="1"/>
          </p:cNvSpPr>
          <p:nvPr/>
        </p:nvSpPr>
        <p:spPr bwMode="auto">
          <a:xfrm>
            <a:off x="5559425" y="2817813"/>
            <a:ext cx="36195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  <a:buClrTx/>
            </a:pPr>
            <a:r>
              <a:rPr lang="en-US" sz="2800">
                <a:solidFill>
                  <a:srgbClr val="008A87"/>
                </a:solidFill>
              </a:rPr>
              <a:t>1</a:t>
            </a:r>
          </a:p>
        </p:txBody>
      </p:sp>
      <p:sp>
        <p:nvSpPr>
          <p:cNvPr id="564248" name="Text Box 24"/>
          <p:cNvSpPr txBox="1">
            <a:spLocks noChangeArrowheads="1"/>
          </p:cNvSpPr>
          <p:nvPr/>
        </p:nvSpPr>
        <p:spPr bwMode="auto">
          <a:xfrm>
            <a:off x="6016625" y="2817813"/>
            <a:ext cx="36195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  <a:buClrTx/>
            </a:pPr>
            <a:r>
              <a:rPr lang="en-US" sz="2800">
                <a:solidFill>
                  <a:srgbClr val="008A87"/>
                </a:solidFill>
              </a:rPr>
              <a:t>4</a:t>
            </a:r>
          </a:p>
        </p:txBody>
      </p:sp>
      <p:sp>
        <p:nvSpPr>
          <p:cNvPr id="564249" name="Text Box 25"/>
          <p:cNvSpPr txBox="1">
            <a:spLocks noChangeArrowheads="1"/>
          </p:cNvSpPr>
          <p:nvPr/>
        </p:nvSpPr>
        <p:spPr bwMode="auto">
          <a:xfrm>
            <a:off x="7331075" y="2817813"/>
            <a:ext cx="36195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  <a:buClrTx/>
            </a:pPr>
            <a:r>
              <a:rPr lang="en-US" sz="2800">
                <a:solidFill>
                  <a:srgbClr val="008A87"/>
                </a:solidFill>
              </a:rPr>
              <a:t>7</a:t>
            </a:r>
          </a:p>
        </p:txBody>
      </p:sp>
      <p:sp>
        <p:nvSpPr>
          <p:cNvPr id="564250" name="Text Box 26"/>
          <p:cNvSpPr txBox="1">
            <a:spLocks noChangeArrowheads="1"/>
          </p:cNvSpPr>
          <p:nvPr/>
        </p:nvSpPr>
        <p:spPr bwMode="auto">
          <a:xfrm>
            <a:off x="7807325" y="2817813"/>
            <a:ext cx="36195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  <a:buClrTx/>
            </a:pPr>
            <a:r>
              <a:rPr lang="en-US" sz="2800">
                <a:solidFill>
                  <a:srgbClr val="008A87"/>
                </a:solidFill>
              </a:rPr>
              <a:t>9</a:t>
            </a:r>
          </a:p>
        </p:txBody>
      </p:sp>
      <p:sp>
        <p:nvSpPr>
          <p:cNvPr id="564251" name="Text Box 27"/>
          <p:cNvSpPr txBox="1">
            <a:spLocks noChangeArrowheads="1"/>
          </p:cNvSpPr>
          <p:nvPr/>
        </p:nvSpPr>
        <p:spPr bwMode="auto">
          <a:xfrm>
            <a:off x="6569075" y="2620963"/>
            <a:ext cx="36195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  <a:buClrTx/>
            </a:pPr>
            <a:r>
              <a:rPr lang="en-US" sz="2800">
                <a:solidFill>
                  <a:srgbClr val="008A87"/>
                </a:solidFill>
              </a:rPr>
              <a:t>8</a:t>
            </a:r>
          </a:p>
        </p:txBody>
      </p:sp>
      <p:sp>
        <p:nvSpPr>
          <p:cNvPr id="564252" name="Text Box 28"/>
          <p:cNvSpPr txBox="1">
            <a:spLocks noChangeArrowheads="1"/>
          </p:cNvSpPr>
          <p:nvPr/>
        </p:nvSpPr>
        <p:spPr bwMode="auto">
          <a:xfrm>
            <a:off x="6702425" y="1554163"/>
            <a:ext cx="36195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  <a:buClrTx/>
            </a:pPr>
            <a:r>
              <a:rPr lang="en-US" sz="2800">
                <a:solidFill>
                  <a:srgbClr val="008A87"/>
                </a:solidFill>
              </a:rPr>
              <a:t>2</a:t>
            </a:r>
          </a:p>
        </p:txBody>
      </p:sp>
      <p:sp>
        <p:nvSpPr>
          <p:cNvPr id="564253" name="Text Box 29"/>
          <p:cNvSpPr txBox="1">
            <a:spLocks noChangeArrowheads="1"/>
          </p:cNvSpPr>
          <p:nvPr/>
        </p:nvSpPr>
        <p:spPr bwMode="auto">
          <a:xfrm>
            <a:off x="6702425" y="4006850"/>
            <a:ext cx="36195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  <a:buClrTx/>
            </a:pPr>
            <a:r>
              <a:rPr lang="en-US" sz="2800">
                <a:solidFill>
                  <a:srgbClr val="008A87"/>
                </a:solidFill>
              </a:rPr>
              <a:t>2</a:t>
            </a:r>
          </a:p>
        </p:txBody>
      </p:sp>
      <p:sp>
        <p:nvSpPr>
          <p:cNvPr id="564266" name="Text Box 42"/>
          <p:cNvSpPr txBox="1">
            <a:spLocks noChangeArrowheads="1"/>
          </p:cNvSpPr>
          <p:nvPr/>
        </p:nvSpPr>
        <p:spPr bwMode="auto">
          <a:xfrm>
            <a:off x="4973315" y="5334000"/>
            <a:ext cx="2496197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lnSpc>
                <a:spcPct val="100000"/>
              </a:lnSpc>
              <a:buClrTx/>
            </a:pPr>
            <a:r>
              <a:rPr lang="en-US" i="1" dirty="0">
                <a:solidFill>
                  <a:srgbClr val="008A87"/>
                </a:solidFill>
              </a:rPr>
              <a:t>S: </a:t>
            </a:r>
            <a:r>
              <a:rPr lang="en-US" dirty="0">
                <a:solidFill>
                  <a:srgbClr val="008A87"/>
                </a:solidFill>
              </a:rPr>
              <a:t>{ </a:t>
            </a:r>
            <a:r>
              <a:rPr lang="en-US" i="1" dirty="0">
                <a:solidFill>
                  <a:srgbClr val="008A87"/>
                </a:solidFill>
              </a:rPr>
              <a:t>A, C, E, B,D</a:t>
            </a:r>
            <a:r>
              <a:rPr lang="en-US" dirty="0">
                <a:solidFill>
                  <a:srgbClr val="008A87"/>
                </a:solidFill>
              </a:rPr>
              <a:t> }</a:t>
            </a:r>
          </a:p>
        </p:txBody>
      </p:sp>
      <p:sp>
        <p:nvSpPr>
          <p:cNvPr id="564268" name="Text Box 44"/>
          <p:cNvSpPr txBox="1">
            <a:spLocks noChangeArrowheads="1"/>
          </p:cNvSpPr>
          <p:nvPr/>
        </p:nvSpPr>
        <p:spPr bwMode="auto">
          <a:xfrm>
            <a:off x="5661001" y="1249363"/>
            <a:ext cx="628698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  <a:buClrTx/>
            </a:pPr>
            <a:r>
              <a:rPr lang="en-US" dirty="0">
                <a:solidFill>
                  <a:schemeClr val="accent2"/>
                </a:solidFill>
              </a:rPr>
              <a:t>7/C</a:t>
            </a:r>
          </a:p>
        </p:txBody>
      </p:sp>
      <p:sp>
        <p:nvSpPr>
          <p:cNvPr id="564269" name="Text Box 45"/>
          <p:cNvSpPr txBox="1">
            <a:spLocks noChangeArrowheads="1"/>
          </p:cNvSpPr>
          <p:nvPr/>
        </p:nvSpPr>
        <p:spPr bwMode="auto">
          <a:xfrm>
            <a:off x="5661001" y="4457700"/>
            <a:ext cx="628698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  <a:buClrTx/>
            </a:pPr>
            <a:r>
              <a:rPr lang="en-US" dirty="0">
                <a:solidFill>
                  <a:schemeClr val="accent2"/>
                </a:solidFill>
              </a:rPr>
              <a:t>3/C</a:t>
            </a:r>
          </a:p>
        </p:txBody>
      </p:sp>
      <p:sp>
        <p:nvSpPr>
          <p:cNvPr id="564270" name="Text Box 46"/>
          <p:cNvSpPr txBox="1">
            <a:spLocks noChangeArrowheads="1"/>
          </p:cNvSpPr>
          <p:nvPr/>
        </p:nvSpPr>
        <p:spPr bwMode="auto">
          <a:xfrm>
            <a:off x="7412014" y="4457700"/>
            <a:ext cx="628698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  <a:buClrTx/>
            </a:pPr>
            <a:r>
              <a:rPr lang="en-US" dirty="0">
                <a:solidFill>
                  <a:schemeClr val="accent2"/>
                </a:solidFill>
              </a:rPr>
              <a:t>5/C</a:t>
            </a:r>
          </a:p>
        </p:txBody>
      </p:sp>
      <p:sp>
        <p:nvSpPr>
          <p:cNvPr id="564271" name="Text Box 47"/>
          <p:cNvSpPr txBox="1">
            <a:spLocks noChangeArrowheads="1"/>
          </p:cNvSpPr>
          <p:nvPr/>
        </p:nvSpPr>
        <p:spPr bwMode="auto">
          <a:xfrm>
            <a:off x="7412013" y="1198563"/>
            <a:ext cx="628698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  <a:buClrTx/>
            </a:pPr>
            <a:r>
              <a:rPr lang="en-US" dirty="0">
                <a:solidFill>
                  <a:schemeClr val="accent2"/>
                </a:solidFill>
              </a:rPr>
              <a:t>9/B</a:t>
            </a:r>
          </a:p>
        </p:txBody>
      </p:sp>
      <p:sp>
        <p:nvSpPr>
          <p:cNvPr id="59" name="Text Box 31"/>
          <p:cNvSpPr txBox="1">
            <a:spLocks noChangeArrowheads="1"/>
          </p:cNvSpPr>
          <p:nvPr/>
        </p:nvSpPr>
        <p:spPr bwMode="auto">
          <a:xfrm>
            <a:off x="863600" y="5064422"/>
            <a:ext cx="431800" cy="461665"/>
          </a:xfrm>
          <a:prstGeom prst="rect">
            <a:avLst/>
          </a:prstGeom>
          <a:solidFill>
            <a:srgbClr val="FFCCCC">
              <a:alpha val="90000"/>
            </a:srgbClr>
          </a:solidFill>
          <a:ln>
            <a:noFill/>
          </a:ln>
          <a:effectLst/>
          <a:extLst/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  <a:buClrTx/>
            </a:pPr>
            <a:endParaRPr lang="en-US" i="1" dirty="0">
              <a:solidFill>
                <a:schemeClr val="accent1"/>
              </a:solidFill>
            </a:endParaRPr>
          </a:p>
        </p:txBody>
      </p:sp>
      <p:sp>
        <p:nvSpPr>
          <p:cNvPr id="60" name="Text Box 31"/>
          <p:cNvSpPr txBox="1">
            <a:spLocks noChangeArrowheads="1"/>
          </p:cNvSpPr>
          <p:nvPr/>
        </p:nvSpPr>
        <p:spPr bwMode="auto">
          <a:xfrm>
            <a:off x="2057400" y="5059957"/>
            <a:ext cx="431800" cy="461665"/>
          </a:xfrm>
          <a:prstGeom prst="rect">
            <a:avLst/>
          </a:prstGeom>
          <a:solidFill>
            <a:srgbClr val="FFCCCC">
              <a:alpha val="90000"/>
            </a:srgbClr>
          </a:solidFill>
          <a:ln>
            <a:noFill/>
          </a:ln>
          <a:effectLst/>
          <a:extLst/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  <a:buClrTx/>
            </a:pPr>
            <a:endParaRPr lang="en-US" i="1" dirty="0">
              <a:solidFill>
                <a:schemeClr val="accent1"/>
              </a:solidFill>
            </a:endParaRPr>
          </a:p>
        </p:txBody>
      </p:sp>
      <p:sp>
        <p:nvSpPr>
          <p:cNvPr id="61" name="Text Box 31"/>
          <p:cNvSpPr txBox="1">
            <a:spLocks noChangeArrowheads="1"/>
          </p:cNvSpPr>
          <p:nvPr/>
        </p:nvSpPr>
        <p:spPr bwMode="auto">
          <a:xfrm>
            <a:off x="2030092" y="4454822"/>
            <a:ext cx="431800" cy="461665"/>
          </a:xfrm>
          <a:prstGeom prst="rect">
            <a:avLst/>
          </a:prstGeom>
          <a:solidFill>
            <a:srgbClr val="FFCCCC">
              <a:alpha val="90000"/>
            </a:srgbClr>
          </a:solidFill>
          <a:ln>
            <a:noFill/>
          </a:ln>
          <a:effectLst/>
          <a:extLst/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  <a:buClrTx/>
            </a:pPr>
            <a:endParaRPr lang="en-US" i="1" dirty="0">
              <a:solidFill>
                <a:schemeClr val="accent1"/>
              </a:solidFill>
            </a:endParaRPr>
          </a:p>
        </p:txBody>
      </p:sp>
      <p:sp>
        <p:nvSpPr>
          <p:cNvPr id="62" name="Text Box 31"/>
          <p:cNvSpPr txBox="1">
            <a:spLocks noChangeArrowheads="1"/>
          </p:cNvSpPr>
          <p:nvPr/>
        </p:nvSpPr>
        <p:spPr bwMode="auto">
          <a:xfrm>
            <a:off x="850900" y="3845222"/>
            <a:ext cx="431800" cy="579438"/>
          </a:xfrm>
          <a:prstGeom prst="rect">
            <a:avLst/>
          </a:prstGeom>
          <a:solidFill>
            <a:srgbClr val="FFCCCC">
              <a:alpha val="90000"/>
            </a:srgbClr>
          </a:solidFill>
          <a:ln>
            <a:noFill/>
          </a:ln>
          <a:effectLst/>
          <a:extLst/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  <a:buClrTx/>
            </a:pPr>
            <a:r>
              <a:rPr lang="en-US" i="1" dirty="0">
                <a:solidFill>
                  <a:schemeClr val="accent1"/>
                </a:solidFill>
              </a:rPr>
              <a:t>A</a:t>
            </a:r>
          </a:p>
        </p:txBody>
      </p:sp>
      <p:sp>
        <p:nvSpPr>
          <p:cNvPr id="63" name="Text Box 32"/>
          <p:cNvSpPr txBox="1">
            <a:spLocks noChangeArrowheads="1"/>
          </p:cNvSpPr>
          <p:nvPr/>
        </p:nvSpPr>
        <p:spPr bwMode="auto">
          <a:xfrm>
            <a:off x="1466850" y="3845222"/>
            <a:ext cx="4318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  <a:buClrTx/>
            </a:pPr>
            <a:r>
              <a:rPr lang="en-US" i="1">
                <a:solidFill>
                  <a:srgbClr val="008A87"/>
                </a:solidFill>
              </a:rPr>
              <a:t>B</a:t>
            </a:r>
          </a:p>
        </p:txBody>
      </p:sp>
      <p:sp>
        <p:nvSpPr>
          <p:cNvPr id="64" name="Text Box 33"/>
          <p:cNvSpPr txBox="1">
            <a:spLocks noChangeArrowheads="1"/>
          </p:cNvSpPr>
          <p:nvPr/>
        </p:nvSpPr>
        <p:spPr bwMode="auto">
          <a:xfrm>
            <a:off x="2058988" y="3845222"/>
            <a:ext cx="455612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  <a:buClrTx/>
            </a:pPr>
            <a:r>
              <a:rPr lang="en-US" i="1">
                <a:solidFill>
                  <a:srgbClr val="008A87"/>
                </a:solidFill>
              </a:rPr>
              <a:t>C</a:t>
            </a:r>
          </a:p>
        </p:txBody>
      </p:sp>
      <p:sp>
        <p:nvSpPr>
          <p:cNvPr id="65" name="Text Box 34"/>
          <p:cNvSpPr txBox="1">
            <a:spLocks noChangeArrowheads="1"/>
          </p:cNvSpPr>
          <p:nvPr/>
        </p:nvSpPr>
        <p:spPr bwMode="auto">
          <a:xfrm>
            <a:off x="2657475" y="3845222"/>
            <a:ext cx="477838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  <a:buClrTx/>
            </a:pPr>
            <a:r>
              <a:rPr lang="en-US" i="1" dirty="0">
                <a:solidFill>
                  <a:srgbClr val="008A87"/>
                </a:solidFill>
              </a:rPr>
              <a:t>D</a:t>
            </a:r>
          </a:p>
        </p:txBody>
      </p:sp>
      <p:sp>
        <p:nvSpPr>
          <p:cNvPr id="66" name="Text Box 35"/>
          <p:cNvSpPr txBox="1">
            <a:spLocks noChangeArrowheads="1"/>
          </p:cNvSpPr>
          <p:nvPr/>
        </p:nvSpPr>
        <p:spPr bwMode="auto">
          <a:xfrm>
            <a:off x="3295650" y="3845222"/>
            <a:ext cx="4318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  <a:buClrTx/>
            </a:pPr>
            <a:r>
              <a:rPr lang="en-US" i="1">
                <a:solidFill>
                  <a:srgbClr val="008A87"/>
                </a:solidFill>
              </a:rPr>
              <a:t>E</a:t>
            </a:r>
          </a:p>
        </p:txBody>
      </p:sp>
      <p:sp>
        <p:nvSpPr>
          <p:cNvPr id="67" name="Text Box 36"/>
          <p:cNvSpPr txBox="1">
            <a:spLocks noChangeArrowheads="1"/>
          </p:cNvSpPr>
          <p:nvPr/>
        </p:nvSpPr>
        <p:spPr bwMode="auto">
          <a:xfrm>
            <a:off x="152400" y="3845222"/>
            <a:ext cx="612775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  <a:buClrTx/>
            </a:pPr>
            <a:r>
              <a:rPr lang="en-US" i="1" dirty="0">
                <a:solidFill>
                  <a:srgbClr val="008A87"/>
                </a:solidFill>
              </a:rPr>
              <a:t>Q:</a:t>
            </a:r>
          </a:p>
        </p:txBody>
      </p:sp>
      <p:sp>
        <p:nvSpPr>
          <p:cNvPr id="68" name="Text Box 37"/>
          <p:cNvSpPr txBox="1">
            <a:spLocks noChangeArrowheads="1"/>
          </p:cNvSpPr>
          <p:nvPr/>
        </p:nvSpPr>
        <p:spPr bwMode="auto">
          <a:xfrm>
            <a:off x="898525" y="4454822"/>
            <a:ext cx="336550" cy="457200"/>
          </a:xfrm>
          <a:prstGeom prst="rect">
            <a:avLst/>
          </a:prstGeom>
          <a:solidFill>
            <a:srgbClr val="FFCC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  <a:buClrTx/>
            </a:pPr>
            <a:r>
              <a:rPr lang="en-US" sz="2400" dirty="0">
                <a:solidFill>
                  <a:srgbClr val="008A87"/>
                </a:solidFill>
              </a:rPr>
              <a:t>0</a:t>
            </a:r>
          </a:p>
        </p:txBody>
      </p:sp>
      <p:sp>
        <p:nvSpPr>
          <p:cNvPr id="69" name="Text Box 38"/>
          <p:cNvSpPr txBox="1">
            <a:spLocks noChangeArrowheads="1"/>
          </p:cNvSpPr>
          <p:nvPr/>
        </p:nvSpPr>
        <p:spPr bwMode="auto">
          <a:xfrm>
            <a:off x="1514267" y="4448472"/>
            <a:ext cx="338554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  <a:buClrTx/>
            </a:pPr>
            <a:r>
              <a:rPr lang="en-US" sz="2400" dirty="0">
                <a:solidFill>
                  <a:srgbClr val="008A87"/>
                </a:solidFill>
                <a:latin typeface="Symbol" pitchFamily="18" charset="2"/>
              </a:rPr>
              <a:t>7</a:t>
            </a:r>
            <a:endParaRPr lang="en-US" sz="2400" dirty="0">
              <a:solidFill>
                <a:srgbClr val="008A87"/>
              </a:solidFill>
            </a:endParaRPr>
          </a:p>
        </p:txBody>
      </p:sp>
      <p:sp>
        <p:nvSpPr>
          <p:cNvPr id="70" name="Text Box 39"/>
          <p:cNvSpPr txBox="1">
            <a:spLocks noChangeArrowheads="1"/>
          </p:cNvSpPr>
          <p:nvPr/>
        </p:nvSpPr>
        <p:spPr bwMode="auto">
          <a:xfrm>
            <a:off x="2119104" y="4448472"/>
            <a:ext cx="338554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  <a:buClrTx/>
            </a:pPr>
            <a:r>
              <a:rPr lang="en-US" sz="2400" dirty="0">
                <a:solidFill>
                  <a:srgbClr val="008A87"/>
                </a:solidFill>
                <a:latin typeface="Symbol" pitchFamily="18" charset="2"/>
              </a:rPr>
              <a:t>3</a:t>
            </a:r>
            <a:endParaRPr lang="en-US" sz="2400" dirty="0">
              <a:solidFill>
                <a:srgbClr val="008A87"/>
              </a:solidFill>
            </a:endParaRPr>
          </a:p>
        </p:txBody>
      </p:sp>
      <p:sp>
        <p:nvSpPr>
          <p:cNvPr id="71" name="Text Box 40"/>
          <p:cNvSpPr txBox="1">
            <a:spLocks noChangeArrowheads="1"/>
          </p:cNvSpPr>
          <p:nvPr/>
        </p:nvSpPr>
        <p:spPr bwMode="auto">
          <a:xfrm>
            <a:off x="2727117" y="4448472"/>
            <a:ext cx="338554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  <a:buClrTx/>
            </a:pPr>
            <a:r>
              <a:rPr lang="en-US" sz="2400" dirty="0">
                <a:solidFill>
                  <a:srgbClr val="008A87"/>
                </a:solidFill>
                <a:latin typeface="Symbol" pitchFamily="18" charset="2"/>
              </a:rPr>
              <a:t>9</a:t>
            </a:r>
            <a:endParaRPr lang="en-US" sz="2400" dirty="0">
              <a:solidFill>
                <a:srgbClr val="008A87"/>
              </a:solidFill>
            </a:endParaRPr>
          </a:p>
        </p:txBody>
      </p:sp>
      <p:sp>
        <p:nvSpPr>
          <p:cNvPr id="72" name="Text Box 41"/>
          <p:cNvSpPr txBox="1">
            <a:spLocks noChangeArrowheads="1"/>
          </p:cNvSpPr>
          <p:nvPr/>
        </p:nvSpPr>
        <p:spPr bwMode="auto">
          <a:xfrm>
            <a:off x="3343067" y="4448472"/>
            <a:ext cx="338554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  <a:buClrTx/>
            </a:pPr>
            <a:r>
              <a:rPr lang="en-US" sz="2400" dirty="0">
                <a:solidFill>
                  <a:srgbClr val="008A87"/>
                </a:solidFill>
                <a:latin typeface="Symbol" pitchFamily="18" charset="2"/>
              </a:rPr>
              <a:t>5</a:t>
            </a:r>
            <a:endParaRPr lang="en-US" sz="2400" dirty="0">
              <a:solidFill>
                <a:srgbClr val="008A87"/>
              </a:solidFill>
            </a:endParaRPr>
          </a:p>
        </p:txBody>
      </p:sp>
      <p:sp>
        <p:nvSpPr>
          <p:cNvPr id="73" name="Line 42"/>
          <p:cNvSpPr>
            <a:spLocks noChangeShapeType="1"/>
          </p:cNvSpPr>
          <p:nvPr/>
        </p:nvSpPr>
        <p:spPr bwMode="auto">
          <a:xfrm>
            <a:off x="863600" y="4424660"/>
            <a:ext cx="2895600" cy="0"/>
          </a:xfrm>
          <a:prstGeom prst="line">
            <a:avLst/>
          </a:prstGeom>
          <a:noFill/>
          <a:ln w="38100" cmpd="dbl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74" name="Text Box 37"/>
          <p:cNvSpPr txBox="1">
            <a:spLocks noChangeArrowheads="1"/>
          </p:cNvSpPr>
          <p:nvPr/>
        </p:nvSpPr>
        <p:spPr bwMode="auto">
          <a:xfrm>
            <a:off x="342900" y="4454822"/>
            <a:ext cx="33655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  <a:buClrTx/>
            </a:pPr>
            <a:r>
              <a:rPr lang="en-US" sz="2400" dirty="0">
                <a:solidFill>
                  <a:srgbClr val="008A87"/>
                </a:solidFill>
              </a:rPr>
              <a:t>d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5" name="Text Box 37"/>
              <p:cNvSpPr txBox="1">
                <a:spLocks noChangeArrowheads="1"/>
              </p:cNvSpPr>
              <p:nvPr/>
            </p:nvSpPr>
            <p:spPr bwMode="auto">
              <a:xfrm>
                <a:off x="304800" y="5068887"/>
                <a:ext cx="449290" cy="461665"/>
              </a:xfrm>
              <a:prstGeom prst="rect">
                <a:avLst/>
              </a:prstGeom>
              <a:noFill/>
              <a:ln>
                <a:noFill/>
              </a:ln>
              <a:effectLst/>
              <a:extLst/>
            </p:spPr>
            <p:txBody>
              <a:bodyPr wrap="none">
                <a:spAutoFit/>
              </a:bodyPr>
              <a:lstStyle/>
              <a:p>
                <a:pPr algn="ctr">
                  <a:lnSpc>
                    <a:spcPct val="100000"/>
                  </a:lnSpc>
                  <a:buClrTx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dirty="0" smtClean="0">
                          <a:solidFill>
                            <a:srgbClr val="008A87"/>
                          </a:solidFill>
                          <a:latin typeface="Cambria Math"/>
                          <a:ea typeface="Cambria Math"/>
                        </a:rPr>
                        <m:t>𝜋</m:t>
                      </m:r>
                    </m:oMath>
                  </m:oMathPara>
                </a14:m>
                <a:endParaRPr lang="en-US" sz="2400" dirty="0">
                  <a:solidFill>
                    <a:srgbClr val="008A87"/>
                  </a:solidFill>
                </a:endParaRPr>
              </a:p>
            </p:txBody>
          </p:sp>
        </mc:Choice>
        <mc:Fallback xmlns="">
          <p:sp>
            <p:nvSpPr>
              <p:cNvPr id="75" name="Text 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04800" y="5068887"/>
                <a:ext cx="449290" cy="461665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  <a:ln>
                <a:noFill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6" name="Text Box 37"/>
              <p:cNvSpPr txBox="1">
                <a:spLocks noChangeArrowheads="1"/>
              </p:cNvSpPr>
              <p:nvPr/>
            </p:nvSpPr>
            <p:spPr bwMode="auto">
              <a:xfrm>
                <a:off x="679451" y="5059958"/>
                <a:ext cx="782536" cy="466130"/>
              </a:xfrm>
              <a:prstGeom prst="rect">
                <a:avLst/>
              </a:prstGeom>
              <a:noFill/>
              <a:ln>
                <a:noFill/>
              </a:ln>
              <a:effectLst/>
              <a:extLst/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100000"/>
                  </a:lnSpc>
                  <a:buClrTx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008A87"/>
                          </a:solidFill>
                          <a:latin typeface="Cambria Math"/>
                        </a:rPr>
                        <m:t>𝑁𝐼𝐿</m:t>
                      </m:r>
                    </m:oMath>
                  </m:oMathPara>
                </a14:m>
                <a:endParaRPr lang="en-US" sz="2400" dirty="0">
                  <a:solidFill>
                    <a:srgbClr val="008A87"/>
                  </a:solidFill>
                </a:endParaRPr>
              </a:p>
            </p:txBody>
          </p:sp>
        </mc:Choice>
        <mc:Fallback xmlns="">
          <p:sp>
            <p:nvSpPr>
              <p:cNvPr id="76" name="Text 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79451" y="5059958"/>
                <a:ext cx="782536" cy="466130"/>
              </a:xfrm>
              <a:prstGeom prst="rect">
                <a:avLst/>
              </a:prstGeom>
              <a:blipFill rotWithShape="1">
                <a:blip r:embed="rId3"/>
                <a:stretch>
                  <a:fillRect l="-775"/>
                </a:stretch>
              </a:blipFill>
              <a:ln>
                <a:noFill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7" name="Text Box 37"/>
              <p:cNvSpPr txBox="1">
                <a:spLocks noChangeArrowheads="1"/>
              </p:cNvSpPr>
              <p:nvPr/>
            </p:nvSpPr>
            <p:spPr bwMode="auto">
              <a:xfrm>
                <a:off x="2065945" y="5064422"/>
                <a:ext cx="471860" cy="461665"/>
              </a:xfrm>
              <a:prstGeom prst="rect">
                <a:avLst/>
              </a:prstGeom>
              <a:noFill/>
              <a:ln>
                <a:noFill/>
              </a:ln>
              <a:effectLst/>
              <a:extLst/>
            </p:spPr>
            <p:txBody>
              <a:bodyPr wrap="none">
                <a:spAutoFit/>
              </a:bodyPr>
              <a:lstStyle/>
              <a:p>
                <a:pPr algn="ctr">
                  <a:lnSpc>
                    <a:spcPct val="100000"/>
                  </a:lnSpc>
                  <a:buClrTx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dirty="0" smtClean="0">
                          <a:solidFill>
                            <a:srgbClr val="008A87"/>
                          </a:solidFill>
                          <a:latin typeface="Cambria Math"/>
                          <a:ea typeface="Cambria Math"/>
                        </a:rPr>
                        <m:t>𝐴</m:t>
                      </m:r>
                    </m:oMath>
                  </m:oMathPara>
                </a14:m>
                <a:endParaRPr lang="en-US" sz="2400" dirty="0">
                  <a:solidFill>
                    <a:srgbClr val="008A87"/>
                  </a:solidFill>
                </a:endParaRPr>
              </a:p>
            </p:txBody>
          </p:sp>
        </mc:Choice>
        <mc:Fallback xmlns="">
          <p:sp>
            <p:nvSpPr>
              <p:cNvPr id="77" name="Text 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065945" y="5064422"/>
                <a:ext cx="471860" cy="461665"/>
              </a:xfrm>
              <a:prstGeom prst="rect">
                <a:avLst/>
              </a:prstGeom>
              <a:blipFill rotWithShape="1">
                <a:blip r:embed="rId4"/>
                <a:stretch>
                  <a:fillRect l="-1299"/>
                </a:stretch>
              </a:blipFill>
              <a:ln>
                <a:noFill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8" name="Text Box 37"/>
              <p:cNvSpPr txBox="1">
                <a:spLocks noChangeArrowheads="1"/>
              </p:cNvSpPr>
              <p:nvPr/>
            </p:nvSpPr>
            <p:spPr bwMode="auto">
              <a:xfrm>
                <a:off x="2675545" y="5064422"/>
                <a:ext cx="471860" cy="461665"/>
              </a:xfrm>
              <a:prstGeom prst="rect">
                <a:avLst/>
              </a:prstGeom>
              <a:noFill/>
              <a:ln>
                <a:noFill/>
              </a:ln>
              <a:effectLst/>
              <a:extLst/>
            </p:spPr>
            <p:txBody>
              <a:bodyPr wrap="none">
                <a:spAutoFit/>
              </a:bodyPr>
              <a:lstStyle/>
              <a:p>
                <a:pPr algn="ctr">
                  <a:lnSpc>
                    <a:spcPct val="100000"/>
                  </a:lnSpc>
                  <a:buClrTx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008A87"/>
                          </a:solidFill>
                          <a:latin typeface="Cambria Math"/>
                        </a:rPr>
                        <m:t>𝐵</m:t>
                      </m:r>
                    </m:oMath>
                  </m:oMathPara>
                </a14:m>
                <a:endParaRPr lang="en-US" sz="2400" dirty="0">
                  <a:solidFill>
                    <a:srgbClr val="008A87"/>
                  </a:solidFill>
                </a:endParaRPr>
              </a:p>
            </p:txBody>
          </p:sp>
        </mc:Choice>
        <mc:Fallback xmlns="">
          <p:sp>
            <p:nvSpPr>
              <p:cNvPr id="78" name="Text 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675545" y="5064422"/>
                <a:ext cx="471860" cy="461665"/>
              </a:xfrm>
              <a:prstGeom prst="rect">
                <a:avLst/>
              </a:prstGeom>
              <a:blipFill rotWithShape="1">
                <a:blip r:embed="rId5"/>
                <a:stretch>
                  <a:fillRect l="-2597"/>
                </a:stretch>
              </a:blipFill>
              <a:ln>
                <a:noFill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9" name="Text Box 37"/>
              <p:cNvSpPr txBox="1">
                <a:spLocks noChangeArrowheads="1"/>
              </p:cNvSpPr>
              <p:nvPr/>
            </p:nvSpPr>
            <p:spPr bwMode="auto">
              <a:xfrm>
                <a:off x="3367533" y="5064422"/>
                <a:ext cx="459485" cy="461665"/>
              </a:xfrm>
              <a:prstGeom prst="rect">
                <a:avLst/>
              </a:prstGeom>
              <a:noFill/>
              <a:ln>
                <a:noFill/>
              </a:ln>
              <a:effectLst/>
              <a:extLst/>
            </p:spPr>
            <p:txBody>
              <a:bodyPr wrap="none">
                <a:spAutoFit/>
              </a:bodyPr>
              <a:lstStyle/>
              <a:p>
                <a:pPr algn="ctr">
                  <a:lnSpc>
                    <a:spcPct val="100000"/>
                  </a:lnSpc>
                  <a:buClrTx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dirty="0" smtClean="0">
                          <a:solidFill>
                            <a:srgbClr val="008A87"/>
                          </a:solidFill>
                          <a:latin typeface="Cambria Math"/>
                          <a:ea typeface="Cambria Math"/>
                        </a:rPr>
                        <m:t>𝐶</m:t>
                      </m:r>
                    </m:oMath>
                  </m:oMathPara>
                </a14:m>
                <a:endParaRPr lang="en-US" sz="2400" dirty="0">
                  <a:solidFill>
                    <a:srgbClr val="008A87"/>
                  </a:solidFill>
                </a:endParaRPr>
              </a:p>
            </p:txBody>
          </p:sp>
        </mc:Choice>
        <mc:Fallback xmlns="">
          <p:sp>
            <p:nvSpPr>
              <p:cNvPr id="79" name="Text 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367533" y="5064422"/>
                <a:ext cx="459485" cy="461665"/>
              </a:xfrm>
              <a:prstGeom prst="rect">
                <a:avLst/>
              </a:prstGeom>
              <a:blipFill rotWithShape="1">
                <a:blip r:embed="rId6"/>
                <a:stretch>
                  <a:fillRect l="-1316"/>
                </a:stretch>
              </a:blipFill>
              <a:ln>
                <a:noFill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0" name="Text Box 37"/>
              <p:cNvSpPr txBox="1">
                <a:spLocks noChangeArrowheads="1"/>
              </p:cNvSpPr>
              <p:nvPr/>
            </p:nvSpPr>
            <p:spPr bwMode="auto">
              <a:xfrm>
                <a:off x="1454269" y="5064422"/>
                <a:ext cx="460190" cy="461665"/>
              </a:xfrm>
              <a:prstGeom prst="rect">
                <a:avLst/>
              </a:prstGeom>
              <a:noFill/>
              <a:ln>
                <a:noFill/>
              </a:ln>
              <a:effectLst/>
              <a:extLst/>
            </p:spPr>
            <p:txBody>
              <a:bodyPr wrap="none">
                <a:spAutoFit/>
              </a:bodyPr>
              <a:lstStyle/>
              <a:p>
                <a:pPr algn="ctr">
                  <a:lnSpc>
                    <a:spcPct val="100000"/>
                  </a:lnSpc>
                  <a:buClrTx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008A87"/>
                          </a:solidFill>
                          <a:latin typeface="Cambria Math"/>
                        </a:rPr>
                        <m:t>𝐶</m:t>
                      </m:r>
                    </m:oMath>
                  </m:oMathPara>
                </a14:m>
                <a:endParaRPr lang="en-US" sz="2400" dirty="0">
                  <a:solidFill>
                    <a:srgbClr val="008A87"/>
                  </a:solidFill>
                </a:endParaRPr>
              </a:p>
            </p:txBody>
          </p:sp>
        </mc:Choice>
        <mc:Fallback xmlns="">
          <p:sp>
            <p:nvSpPr>
              <p:cNvPr id="80" name="Text 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454269" y="5064422"/>
                <a:ext cx="460190" cy="461665"/>
              </a:xfrm>
              <a:prstGeom prst="rect">
                <a:avLst/>
              </a:prstGeom>
              <a:blipFill rotWithShape="1">
                <a:blip r:embed="rId7"/>
                <a:stretch>
                  <a:fillRect l="-2667"/>
                </a:stretch>
              </a:blipFill>
              <a:ln>
                <a:noFill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1" name="Text Box 31"/>
          <p:cNvSpPr txBox="1">
            <a:spLocks noChangeArrowheads="1"/>
          </p:cNvSpPr>
          <p:nvPr/>
        </p:nvSpPr>
        <p:spPr bwMode="auto">
          <a:xfrm>
            <a:off x="2051066" y="3819822"/>
            <a:ext cx="389850" cy="461665"/>
          </a:xfrm>
          <a:prstGeom prst="rect">
            <a:avLst/>
          </a:prstGeom>
          <a:solidFill>
            <a:srgbClr val="FFCCCC">
              <a:alpha val="90000"/>
            </a:srgbClr>
          </a:solidFill>
          <a:ln>
            <a:noFill/>
          </a:ln>
          <a:effectLst/>
          <a:extLst/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  <a:buClrTx/>
            </a:pPr>
            <a:r>
              <a:rPr lang="en-US" i="1" dirty="0">
                <a:solidFill>
                  <a:schemeClr val="accent1"/>
                </a:solidFill>
              </a:rPr>
              <a:t>C</a:t>
            </a:r>
          </a:p>
        </p:txBody>
      </p:sp>
      <p:sp>
        <p:nvSpPr>
          <p:cNvPr id="82" name="Text Box 31"/>
          <p:cNvSpPr txBox="1">
            <a:spLocks noChangeArrowheads="1"/>
          </p:cNvSpPr>
          <p:nvPr/>
        </p:nvSpPr>
        <p:spPr bwMode="auto">
          <a:xfrm>
            <a:off x="3391425" y="4424660"/>
            <a:ext cx="332849" cy="461665"/>
          </a:xfrm>
          <a:prstGeom prst="rect">
            <a:avLst/>
          </a:prstGeom>
          <a:solidFill>
            <a:srgbClr val="FFCCCC">
              <a:alpha val="44000"/>
            </a:srgbClr>
          </a:solidFill>
          <a:ln>
            <a:noFill/>
          </a:ln>
          <a:effectLst/>
          <a:extLst/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  <a:buClrTx/>
            </a:pPr>
            <a:endParaRPr lang="en-US" i="1" dirty="0">
              <a:solidFill>
                <a:schemeClr val="accent1"/>
              </a:solidFill>
            </a:endParaRPr>
          </a:p>
        </p:txBody>
      </p:sp>
      <p:sp>
        <p:nvSpPr>
          <p:cNvPr id="83" name="Text Box 31"/>
          <p:cNvSpPr txBox="1">
            <a:spLocks noChangeArrowheads="1"/>
          </p:cNvSpPr>
          <p:nvPr/>
        </p:nvSpPr>
        <p:spPr bwMode="auto">
          <a:xfrm>
            <a:off x="3412544" y="3810000"/>
            <a:ext cx="311729" cy="461665"/>
          </a:xfrm>
          <a:prstGeom prst="rect">
            <a:avLst/>
          </a:prstGeom>
          <a:solidFill>
            <a:srgbClr val="FFCCCC">
              <a:alpha val="56000"/>
            </a:srgbClr>
          </a:solidFill>
          <a:ln>
            <a:noFill/>
          </a:ln>
          <a:effectLst/>
          <a:extLst/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  <a:buClrTx/>
            </a:pPr>
            <a:endParaRPr lang="en-US" i="1" dirty="0">
              <a:solidFill>
                <a:schemeClr val="accent1"/>
              </a:solidFill>
            </a:endParaRPr>
          </a:p>
        </p:txBody>
      </p:sp>
      <p:sp>
        <p:nvSpPr>
          <p:cNvPr id="84" name="Text Box 31"/>
          <p:cNvSpPr txBox="1">
            <a:spLocks noChangeArrowheads="1"/>
          </p:cNvSpPr>
          <p:nvPr/>
        </p:nvSpPr>
        <p:spPr bwMode="auto">
          <a:xfrm>
            <a:off x="3342875" y="5064422"/>
            <a:ext cx="338746" cy="411212"/>
          </a:xfrm>
          <a:prstGeom prst="rect">
            <a:avLst/>
          </a:prstGeom>
          <a:solidFill>
            <a:srgbClr val="FFCCCC">
              <a:alpha val="68000"/>
            </a:srgbClr>
          </a:solidFill>
          <a:ln>
            <a:noFill/>
          </a:ln>
          <a:effectLst/>
          <a:extLst/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  <a:buClrTx/>
            </a:pPr>
            <a:endParaRPr lang="en-US" i="1" dirty="0">
              <a:solidFill>
                <a:schemeClr val="accent1"/>
              </a:solidFill>
            </a:endParaRPr>
          </a:p>
        </p:txBody>
      </p:sp>
      <p:sp>
        <p:nvSpPr>
          <p:cNvPr id="85" name="Text Box 31"/>
          <p:cNvSpPr txBox="1">
            <a:spLocks noChangeArrowheads="1"/>
          </p:cNvSpPr>
          <p:nvPr/>
        </p:nvSpPr>
        <p:spPr bwMode="auto">
          <a:xfrm>
            <a:off x="1534089" y="3854152"/>
            <a:ext cx="311729" cy="461665"/>
          </a:xfrm>
          <a:prstGeom prst="rect">
            <a:avLst/>
          </a:prstGeom>
          <a:solidFill>
            <a:srgbClr val="FFCCCC">
              <a:alpha val="56000"/>
            </a:srgbClr>
          </a:solidFill>
          <a:ln>
            <a:noFill/>
          </a:ln>
          <a:effectLst/>
          <a:extLst/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  <a:buClrTx/>
            </a:pPr>
            <a:endParaRPr lang="en-US" i="1" dirty="0">
              <a:solidFill>
                <a:schemeClr val="accent1"/>
              </a:solidFill>
            </a:endParaRPr>
          </a:p>
        </p:txBody>
      </p:sp>
      <p:sp>
        <p:nvSpPr>
          <p:cNvPr id="86" name="Text Box 31"/>
          <p:cNvSpPr txBox="1">
            <a:spLocks noChangeArrowheads="1"/>
          </p:cNvSpPr>
          <p:nvPr/>
        </p:nvSpPr>
        <p:spPr bwMode="auto">
          <a:xfrm>
            <a:off x="1541018" y="4463752"/>
            <a:ext cx="311729" cy="461665"/>
          </a:xfrm>
          <a:prstGeom prst="rect">
            <a:avLst/>
          </a:prstGeom>
          <a:solidFill>
            <a:srgbClr val="FFCCCC">
              <a:alpha val="56000"/>
            </a:srgbClr>
          </a:solidFill>
          <a:ln>
            <a:noFill/>
          </a:ln>
          <a:effectLst/>
          <a:extLst/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  <a:buClrTx/>
            </a:pPr>
            <a:endParaRPr lang="en-US" i="1" dirty="0">
              <a:solidFill>
                <a:schemeClr val="accent1"/>
              </a:solidFill>
            </a:endParaRPr>
          </a:p>
        </p:txBody>
      </p:sp>
      <p:sp>
        <p:nvSpPr>
          <p:cNvPr id="87" name="Text Box 31"/>
          <p:cNvSpPr txBox="1">
            <a:spLocks noChangeArrowheads="1"/>
          </p:cNvSpPr>
          <p:nvPr/>
        </p:nvSpPr>
        <p:spPr bwMode="auto">
          <a:xfrm>
            <a:off x="1464818" y="5068887"/>
            <a:ext cx="311729" cy="461665"/>
          </a:xfrm>
          <a:prstGeom prst="rect">
            <a:avLst/>
          </a:prstGeom>
          <a:solidFill>
            <a:srgbClr val="FFCCCC">
              <a:alpha val="56000"/>
            </a:srgbClr>
          </a:solidFill>
          <a:ln>
            <a:noFill/>
          </a:ln>
          <a:effectLst/>
          <a:extLst/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  <a:buClrTx/>
            </a:pPr>
            <a:endParaRPr lang="en-US" i="1" dirty="0">
              <a:solidFill>
                <a:schemeClr val="accent1"/>
              </a:solidFill>
            </a:endParaRPr>
          </a:p>
        </p:txBody>
      </p:sp>
      <p:sp>
        <p:nvSpPr>
          <p:cNvPr id="88" name="Text Box 47"/>
          <p:cNvSpPr txBox="1">
            <a:spLocks noChangeArrowheads="1"/>
          </p:cNvSpPr>
          <p:nvPr/>
        </p:nvSpPr>
        <p:spPr bwMode="auto">
          <a:xfrm>
            <a:off x="3910598" y="2362200"/>
            <a:ext cx="338554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  <a:buClrTx/>
            </a:pPr>
            <a:r>
              <a:rPr lang="en-US" dirty="0">
                <a:solidFill>
                  <a:schemeClr val="accent2"/>
                </a:solidFill>
              </a:rPr>
              <a:t>0</a:t>
            </a:r>
          </a:p>
        </p:txBody>
      </p:sp>
      <p:sp>
        <p:nvSpPr>
          <p:cNvPr id="89" name="Text Box 21"/>
          <p:cNvSpPr txBox="1">
            <a:spLocks noChangeArrowheads="1"/>
          </p:cNvSpPr>
          <p:nvPr/>
        </p:nvSpPr>
        <p:spPr bwMode="auto">
          <a:xfrm>
            <a:off x="4732799" y="3657600"/>
            <a:ext cx="364202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  <a:buClrTx/>
            </a:pPr>
            <a:r>
              <a:rPr lang="en-US" sz="2800" dirty="0">
                <a:solidFill>
                  <a:srgbClr val="008A87"/>
                </a:solidFill>
              </a:rPr>
              <a:t>3</a:t>
            </a:r>
          </a:p>
        </p:txBody>
      </p:sp>
      <p:sp>
        <p:nvSpPr>
          <p:cNvPr id="90" name="Text Box 59"/>
          <p:cNvSpPr txBox="1">
            <a:spLocks noChangeArrowheads="1"/>
          </p:cNvSpPr>
          <p:nvPr/>
        </p:nvSpPr>
        <p:spPr bwMode="auto">
          <a:xfrm>
            <a:off x="-304800" y="1831975"/>
            <a:ext cx="4876800" cy="530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buClrTx/>
            </a:pPr>
            <a:r>
              <a:rPr lang="en-US" b="1" i="1" dirty="0">
                <a:solidFill>
                  <a:srgbClr val="008A87"/>
                </a:solidFill>
              </a:rPr>
              <a:t>“D”</a:t>
            </a:r>
            <a:r>
              <a:rPr lang="en-US" b="1" dirty="0">
                <a:solidFill>
                  <a:schemeClr val="accent2"/>
                </a:solidFill>
              </a:rPr>
              <a:t> </a:t>
            </a:r>
            <a:r>
              <a:rPr lang="en-US" b="1" dirty="0">
                <a:solidFill>
                  <a:srgbClr val="008A87"/>
                </a:solidFill>
                <a:sym typeface="Symbol" pitchFamily="18" charset="2"/>
              </a:rPr>
              <a:t></a:t>
            </a:r>
            <a:r>
              <a:rPr lang="en-US" b="1" dirty="0">
                <a:solidFill>
                  <a:schemeClr val="accent2"/>
                </a:solidFill>
                <a:sym typeface="Symbol" pitchFamily="18" charset="2"/>
              </a:rPr>
              <a:t> </a:t>
            </a:r>
            <a:r>
              <a:rPr lang="en-US" b="1" dirty="0">
                <a:solidFill>
                  <a:schemeClr val="accent2"/>
                </a:solidFill>
              </a:rPr>
              <a:t>E</a:t>
            </a:r>
            <a:r>
              <a:rPr lang="en-US" sz="2400" b="1" dirty="0">
                <a:solidFill>
                  <a:schemeClr val="accent2"/>
                </a:solidFill>
              </a:rPr>
              <a:t>XTRACT</a:t>
            </a:r>
            <a:r>
              <a:rPr lang="en-US" b="1" dirty="0">
                <a:solidFill>
                  <a:schemeClr val="accent2"/>
                </a:solidFill>
              </a:rPr>
              <a:t>-M</a:t>
            </a:r>
            <a:r>
              <a:rPr lang="en-US" sz="2400" b="1" dirty="0">
                <a:solidFill>
                  <a:schemeClr val="accent2"/>
                </a:solidFill>
              </a:rPr>
              <a:t>IN</a:t>
            </a:r>
            <a:r>
              <a:rPr lang="en-US" b="1" dirty="0">
                <a:solidFill>
                  <a:srgbClr val="008A87"/>
                </a:solidFill>
              </a:rPr>
              <a:t>(</a:t>
            </a:r>
            <a:r>
              <a:rPr lang="en-US" b="1" i="1" dirty="0">
                <a:solidFill>
                  <a:srgbClr val="008A87"/>
                </a:solidFill>
              </a:rPr>
              <a:t>Q</a:t>
            </a:r>
            <a:r>
              <a:rPr lang="en-US" b="1" dirty="0">
                <a:solidFill>
                  <a:srgbClr val="008A87"/>
                </a:solidFill>
              </a:rPr>
              <a:t>)</a:t>
            </a:r>
            <a:r>
              <a:rPr lang="en-US" b="1" dirty="0">
                <a:solidFill>
                  <a:schemeClr val="accent2"/>
                </a:solidFill>
              </a:rPr>
              <a:t>:</a:t>
            </a:r>
          </a:p>
        </p:txBody>
      </p:sp>
      <p:sp>
        <p:nvSpPr>
          <p:cNvPr id="91" name="Text Box 31"/>
          <p:cNvSpPr txBox="1">
            <a:spLocks noChangeArrowheads="1"/>
          </p:cNvSpPr>
          <p:nvPr/>
        </p:nvSpPr>
        <p:spPr bwMode="auto">
          <a:xfrm>
            <a:off x="2743200" y="3886200"/>
            <a:ext cx="311729" cy="461665"/>
          </a:xfrm>
          <a:prstGeom prst="rect">
            <a:avLst/>
          </a:prstGeom>
          <a:solidFill>
            <a:srgbClr val="FFCCCC">
              <a:alpha val="56000"/>
            </a:srgbClr>
          </a:solidFill>
          <a:ln>
            <a:noFill/>
          </a:ln>
          <a:effectLst/>
          <a:extLst/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  <a:buClrTx/>
            </a:pPr>
            <a:endParaRPr lang="en-US" i="1" dirty="0">
              <a:solidFill>
                <a:schemeClr val="accent1"/>
              </a:solidFill>
            </a:endParaRPr>
          </a:p>
        </p:txBody>
      </p:sp>
      <p:sp>
        <p:nvSpPr>
          <p:cNvPr id="92" name="Text Box 31"/>
          <p:cNvSpPr txBox="1">
            <a:spLocks noChangeArrowheads="1"/>
          </p:cNvSpPr>
          <p:nvPr/>
        </p:nvSpPr>
        <p:spPr bwMode="auto">
          <a:xfrm>
            <a:off x="2736271" y="4491335"/>
            <a:ext cx="311729" cy="461665"/>
          </a:xfrm>
          <a:prstGeom prst="rect">
            <a:avLst/>
          </a:prstGeom>
          <a:solidFill>
            <a:srgbClr val="FFCCCC">
              <a:alpha val="56000"/>
            </a:srgbClr>
          </a:solidFill>
          <a:ln>
            <a:noFill/>
          </a:ln>
          <a:effectLst/>
          <a:extLst/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  <a:buClrTx/>
            </a:pPr>
            <a:endParaRPr lang="en-US" i="1" dirty="0">
              <a:solidFill>
                <a:schemeClr val="accent1"/>
              </a:solidFill>
            </a:endParaRPr>
          </a:p>
        </p:txBody>
      </p:sp>
      <p:sp>
        <p:nvSpPr>
          <p:cNvPr id="94" name="Text Box 31"/>
          <p:cNvSpPr txBox="1">
            <a:spLocks noChangeArrowheads="1"/>
          </p:cNvSpPr>
          <p:nvPr/>
        </p:nvSpPr>
        <p:spPr bwMode="auto">
          <a:xfrm>
            <a:off x="2743200" y="5029200"/>
            <a:ext cx="311729" cy="461665"/>
          </a:xfrm>
          <a:prstGeom prst="rect">
            <a:avLst/>
          </a:prstGeom>
          <a:solidFill>
            <a:srgbClr val="FFCCCC">
              <a:alpha val="56000"/>
            </a:srgbClr>
          </a:solidFill>
          <a:ln>
            <a:noFill/>
          </a:ln>
          <a:effectLst/>
          <a:extLst/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  <a:buClrTx/>
            </a:pPr>
            <a:endParaRPr lang="en-US" i="1" dirty="0">
              <a:solidFill>
                <a:schemeClr val="accent1"/>
              </a:solidFill>
            </a:endParaRPr>
          </a:p>
        </p:txBody>
      </p:sp>
      <p:sp>
        <p:nvSpPr>
          <p:cNvPr id="95" name="Oval 4"/>
          <p:cNvSpPr>
            <a:spLocks noChangeArrowheads="1"/>
          </p:cNvSpPr>
          <p:nvPr/>
        </p:nvSpPr>
        <p:spPr bwMode="auto">
          <a:xfrm>
            <a:off x="7397750" y="1676400"/>
            <a:ext cx="679450" cy="679450"/>
          </a:xfrm>
          <a:prstGeom prst="ellipse">
            <a:avLst/>
          </a:prstGeom>
          <a:solidFill>
            <a:srgbClr val="FFCCCC"/>
          </a:solidFill>
          <a:ln w="9525">
            <a:solidFill>
              <a:schemeClr val="tx1"/>
            </a:solidFill>
            <a:round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 anchor="ctr"/>
          <a:lstStyle/>
          <a:p>
            <a:pPr algn="ctr">
              <a:lnSpc>
                <a:spcPct val="100000"/>
              </a:lnSpc>
              <a:buClrTx/>
            </a:pPr>
            <a:r>
              <a:rPr lang="en-US" i="1" dirty="0">
                <a:solidFill>
                  <a:srgbClr val="008A87"/>
                </a:solidFill>
              </a:rPr>
              <a:t>D</a:t>
            </a:r>
          </a:p>
        </p:txBody>
      </p:sp>
    </p:spTree>
    <p:extLst>
      <p:ext uri="{BB962C8B-B14F-4D97-AF65-F5344CB8AC3E}">
        <p14:creationId xmlns:p14="http://schemas.microsoft.com/office/powerpoint/2010/main" val="265011505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422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1143000"/>
          </a:xfrm>
        </p:spPr>
        <p:txBody>
          <a:bodyPr/>
          <a:lstStyle/>
          <a:p>
            <a:r>
              <a:rPr lang="en-US" dirty="0"/>
              <a:t>Example of </a:t>
            </a:r>
            <a:r>
              <a:rPr lang="en-US" dirty="0" err="1"/>
              <a:t>Dijkstra’s</a:t>
            </a:r>
            <a:r>
              <a:rPr lang="en-US" dirty="0"/>
              <a:t> algorithm</a:t>
            </a:r>
          </a:p>
        </p:txBody>
      </p:sp>
      <p:sp>
        <p:nvSpPr>
          <p:cNvPr id="564227" name="Oval 3"/>
          <p:cNvSpPr>
            <a:spLocks noChangeArrowheads="1"/>
          </p:cNvSpPr>
          <p:nvPr/>
        </p:nvSpPr>
        <p:spPr bwMode="auto">
          <a:xfrm>
            <a:off x="3883025" y="2728913"/>
            <a:ext cx="679450" cy="679450"/>
          </a:xfrm>
          <a:prstGeom prst="ellipse">
            <a:avLst/>
          </a:prstGeom>
          <a:solidFill>
            <a:srgbClr val="FFCCCC"/>
          </a:solidFill>
          <a:ln w="9525">
            <a:solidFill>
              <a:schemeClr val="tx1"/>
            </a:solidFill>
            <a:round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 anchor="ctr"/>
          <a:lstStyle/>
          <a:p>
            <a:pPr algn="ctr">
              <a:lnSpc>
                <a:spcPct val="100000"/>
              </a:lnSpc>
              <a:buClrTx/>
            </a:pPr>
            <a:r>
              <a:rPr lang="en-US" i="1">
                <a:solidFill>
                  <a:srgbClr val="008A87"/>
                </a:solidFill>
              </a:rPr>
              <a:t>A</a:t>
            </a:r>
          </a:p>
        </p:txBody>
      </p:sp>
      <p:sp>
        <p:nvSpPr>
          <p:cNvPr id="564228" name="Oval 4"/>
          <p:cNvSpPr>
            <a:spLocks noChangeArrowheads="1"/>
          </p:cNvSpPr>
          <p:nvPr/>
        </p:nvSpPr>
        <p:spPr bwMode="auto">
          <a:xfrm>
            <a:off x="5635625" y="1719263"/>
            <a:ext cx="679450" cy="679450"/>
          </a:xfrm>
          <a:prstGeom prst="ellipse">
            <a:avLst/>
          </a:prstGeom>
          <a:solidFill>
            <a:srgbClr val="FFCCCC"/>
          </a:solidFill>
          <a:ln w="9525">
            <a:solidFill>
              <a:schemeClr val="tx1"/>
            </a:solidFill>
            <a:round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 anchor="ctr"/>
          <a:lstStyle/>
          <a:p>
            <a:pPr algn="ctr">
              <a:lnSpc>
                <a:spcPct val="100000"/>
              </a:lnSpc>
              <a:buClrTx/>
            </a:pPr>
            <a:r>
              <a:rPr lang="en-US" i="1">
                <a:solidFill>
                  <a:srgbClr val="008A87"/>
                </a:solidFill>
              </a:rPr>
              <a:t>B</a:t>
            </a:r>
          </a:p>
        </p:txBody>
      </p:sp>
      <p:sp>
        <p:nvSpPr>
          <p:cNvPr id="564230" name="Oval 6"/>
          <p:cNvSpPr>
            <a:spLocks noChangeArrowheads="1"/>
          </p:cNvSpPr>
          <p:nvPr/>
        </p:nvSpPr>
        <p:spPr bwMode="auto">
          <a:xfrm>
            <a:off x="5635625" y="3738563"/>
            <a:ext cx="679450" cy="679450"/>
          </a:xfrm>
          <a:prstGeom prst="ellipse">
            <a:avLst/>
          </a:prstGeom>
          <a:solidFill>
            <a:srgbClr val="FFCCCC"/>
          </a:solidFill>
          <a:ln w="9525">
            <a:solidFill>
              <a:schemeClr val="tx1"/>
            </a:solidFill>
            <a:round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 anchor="ctr"/>
          <a:lstStyle/>
          <a:p>
            <a:pPr algn="ctr">
              <a:lnSpc>
                <a:spcPct val="100000"/>
              </a:lnSpc>
              <a:buClrTx/>
            </a:pPr>
            <a:r>
              <a:rPr lang="en-US" i="1">
                <a:solidFill>
                  <a:srgbClr val="008A87"/>
                </a:solidFill>
              </a:rPr>
              <a:t>C</a:t>
            </a:r>
          </a:p>
        </p:txBody>
      </p:sp>
      <p:sp>
        <p:nvSpPr>
          <p:cNvPr id="564231" name="Oval 7"/>
          <p:cNvSpPr>
            <a:spLocks noChangeArrowheads="1"/>
          </p:cNvSpPr>
          <p:nvPr/>
        </p:nvSpPr>
        <p:spPr bwMode="auto">
          <a:xfrm>
            <a:off x="7388225" y="3738563"/>
            <a:ext cx="679450" cy="679450"/>
          </a:xfrm>
          <a:prstGeom prst="ellipse">
            <a:avLst/>
          </a:prstGeom>
          <a:solidFill>
            <a:srgbClr val="FFCCCC"/>
          </a:solidFill>
          <a:ln w="9525">
            <a:solidFill>
              <a:schemeClr val="tx1"/>
            </a:solidFill>
            <a:round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 anchor="ctr"/>
          <a:lstStyle/>
          <a:p>
            <a:pPr algn="ctr">
              <a:lnSpc>
                <a:spcPct val="100000"/>
              </a:lnSpc>
              <a:buClrTx/>
            </a:pPr>
            <a:r>
              <a:rPr lang="en-US" i="1">
                <a:solidFill>
                  <a:srgbClr val="008A87"/>
                </a:solidFill>
              </a:rPr>
              <a:t>E</a:t>
            </a:r>
          </a:p>
        </p:txBody>
      </p:sp>
      <p:cxnSp>
        <p:nvCxnSpPr>
          <p:cNvPr id="564232" name="AutoShape 8"/>
          <p:cNvCxnSpPr>
            <a:cxnSpLocks noChangeShapeType="1"/>
            <a:stCxn id="564227" idx="7"/>
            <a:endCxn id="564228" idx="2"/>
          </p:cNvCxnSpPr>
          <p:nvPr/>
        </p:nvCxnSpPr>
        <p:spPr bwMode="auto">
          <a:xfrm flipV="1">
            <a:off x="4462463" y="2058988"/>
            <a:ext cx="1173162" cy="769937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stealth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</p:cxnSp>
      <p:cxnSp>
        <p:nvCxnSpPr>
          <p:cNvPr id="564233" name="AutoShape 9"/>
          <p:cNvCxnSpPr>
            <a:cxnSpLocks noChangeShapeType="1"/>
            <a:stCxn id="564227" idx="5"/>
            <a:endCxn id="564230" idx="2"/>
          </p:cNvCxnSpPr>
          <p:nvPr/>
        </p:nvCxnSpPr>
        <p:spPr bwMode="auto">
          <a:xfrm>
            <a:off x="4462463" y="3308350"/>
            <a:ext cx="1173162" cy="769938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stealth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</p:cxnSp>
      <p:cxnSp>
        <p:nvCxnSpPr>
          <p:cNvPr id="564234" name="AutoShape 10"/>
          <p:cNvCxnSpPr>
            <a:cxnSpLocks noChangeShapeType="1"/>
            <a:stCxn id="564228" idx="6"/>
          </p:cNvCxnSpPr>
          <p:nvPr/>
        </p:nvCxnSpPr>
        <p:spPr bwMode="auto">
          <a:xfrm>
            <a:off x="6315075" y="2058988"/>
            <a:ext cx="1073150" cy="0"/>
          </a:xfrm>
          <a:prstGeom prst="straightConnector1">
            <a:avLst/>
          </a:prstGeom>
          <a:noFill/>
          <a:ln w="57150">
            <a:solidFill>
              <a:schemeClr val="accent2"/>
            </a:solidFill>
            <a:round/>
            <a:headEnd/>
            <a:tailEnd type="stealth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</p:cxnSp>
      <p:sp>
        <p:nvSpPr>
          <p:cNvPr id="564235" name="Arc 11"/>
          <p:cNvSpPr>
            <a:spLocks/>
          </p:cNvSpPr>
          <p:nvPr/>
        </p:nvSpPr>
        <p:spPr bwMode="auto">
          <a:xfrm>
            <a:off x="6246813" y="2287588"/>
            <a:ext cx="152400" cy="787400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1600"/>
              <a:gd name="T1" fmla="*/ 0 h 21600"/>
              <a:gd name="T2" fmla="*/ 21600 w 21600"/>
              <a:gd name="T3" fmla="*/ 21600 h 21600"/>
              <a:gd name="T4" fmla="*/ 0 w 21600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28575">
            <a:solidFill>
              <a:schemeClr val="tx1"/>
            </a:solidFill>
            <a:round/>
            <a:headEnd type="stealth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564236" name="Arc 12"/>
          <p:cNvSpPr>
            <a:spLocks/>
          </p:cNvSpPr>
          <p:nvPr/>
        </p:nvSpPr>
        <p:spPr bwMode="auto">
          <a:xfrm flipV="1">
            <a:off x="6245225" y="3078163"/>
            <a:ext cx="152400" cy="787400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1600"/>
              <a:gd name="T1" fmla="*/ 0 h 21600"/>
              <a:gd name="T2" fmla="*/ 21600 w 21600"/>
              <a:gd name="T3" fmla="*/ 21600 h 21600"/>
              <a:gd name="T4" fmla="*/ 0 w 21600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564237" name="Arc 13"/>
          <p:cNvSpPr>
            <a:spLocks/>
          </p:cNvSpPr>
          <p:nvPr/>
        </p:nvSpPr>
        <p:spPr bwMode="auto">
          <a:xfrm flipH="1">
            <a:off x="5559425" y="2290763"/>
            <a:ext cx="152400" cy="787400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1600"/>
              <a:gd name="T1" fmla="*/ 0 h 21600"/>
              <a:gd name="T2" fmla="*/ 21600 w 21600"/>
              <a:gd name="T3" fmla="*/ 21600 h 21600"/>
              <a:gd name="T4" fmla="*/ 0 w 21600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5715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564238" name="Arc 14"/>
          <p:cNvSpPr>
            <a:spLocks/>
          </p:cNvSpPr>
          <p:nvPr/>
        </p:nvSpPr>
        <p:spPr bwMode="auto">
          <a:xfrm flipH="1" flipV="1">
            <a:off x="5559425" y="3078163"/>
            <a:ext cx="152400" cy="787400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1600"/>
              <a:gd name="T1" fmla="*/ 0 h 21600"/>
              <a:gd name="T2" fmla="*/ 21600 w 21600"/>
              <a:gd name="T3" fmla="*/ 21600 h 21600"/>
              <a:gd name="T4" fmla="*/ 0 w 21600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57150">
            <a:solidFill>
              <a:schemeClr val="accent2"/>
            </a:solidFill>
            <a:round/>
            <a:headEnd type="stealth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564239" name="Arc 15"/>
          <p:cNvSpPr>
            <a:spLocks/>
          </p:cNvSpPr>
          <p:nvPr/>
        </p:nvSpPr>
        <p:spPr bwMode="auto">
          <a:xfrm>
            <a:off x="7999413" y="2287588"/>
            <a:ext cx="152400" cy="787400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1600"/>
              <a:gd name="T1" fmla="*/ 0 h 21600"/>
              <a:gd name="T2" fmla="*/ 21600 w 21600"/>
              <a:gd name="T3" fmla="*/ 21600 h 21600"/>
              <a:gd name="T4" fmla="*/ 0 w 21600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28575">
            <a:solidFill>
              <a:schemeClr val="tx1"/>
            </a:solidFill>
            <a:round/>
            <a:headEnd type="stealth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564240" name="Arc 16"/>
          <p:cNvSpPr>
            <a:spLocks/>
          </p:cNvSpPr>
          <p:nvPr/>
        </p:nvSpPr>
        <p:spPr bwMode="auto">
          <a:xfrm flipV="1">
            <a:off x="7997825" y="3073400"/>
            <a:ext cx="152400" cy="787400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1600"/>
              <a:gd name="T1" fmla="*/ 0 h 21600"/>
              <a:gd name="T2" fmla="*/ 21600 w 21600"/>
              <a:gd name="T3" fmla="*/ 21600 h 21600"/>
              <a:gd name="T4" fmla="*/ 0 w 21600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564241" name="Arc 17"/>
          <p:cNvSpPr>
            <a:spLocks/>
          </p:cNvSpPr>
          <p:nvPr/>
        </p:nvSpPr>
        <p:spPr bwMode="auto">
          <a:xfrm flipH="1">
            <a:off x="7312025" y="2290763"/>
            <a:ext cx="152400" cy="787400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1600"/>
              <a:gd name="T1" fmla="*/ 0 h 21600"/>
              <a:gd name="T2" fmla="*/ 21600 w 21600"/>
              <a:gd name="T3" fmla="*/ 21600 h 21600"/>
              <a:gd name="T4" fmla="*/ 0 w 21600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564242" name="Arc 18"/>
          <p:cNvSpPr>
            <a:spLocks/>
          </p:cNvSpPr>
          <p:nvPr/>
        </p:nvSpPr>
        <p:spPr bwMode="auto">
          <a:xfrm flipH="1" flipV="1">
            <a:off x="7312025" y="3073400"/>
            <a:ext cx="152400" cy="787400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1600"/>
              <a:gd name="T1" fmla="*/ 0 h 21600"/>
              <a:gd name="T2" fmla="*/ 21600 w 21600"/>
              <a:gd name="T3" fmla="*/ 21600 h 21600"/>
              <a:gd name="T4" fmla="*/ 0 w 21600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28575">
            <a:solidFill>
              <a:schemeClr val="tx1"/>
            </a:solidFill>
            <a:round/>
            <a:headEnd type="stealth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US"/>
          </a:p>
        </p:txBody>
      </p:sp>
      <p:cxnSp>
        <p:nvCxnSpPr>
          <p:cNvPr id="564243" name="AutoShape 19"/>
          <p:cNvCxnSpPr>
            <a:cxnSpLocks noChangeShapeType="1"/>
            <a:stCxn id="564230" idx="6"/>
            <a:endCxn id="564231" idx="2"/>
          </p:cNvCxnSpPr>
          <p:nvPr/>
        </p:nvCxnSpPr>
        <p:spPr bwMode="auto">
          <a:xfrm>
            <a:off x="6315075" y="4078288"/>
            <a:ext cx="1073150" cy="0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stealth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</p:cxnSp>
      <p:sp>
        <p:nvSpPr>
          <p:cNvPr id="564244" name="Line 20"/>
          <p:cNvSpPr>
            <a:spLocks noChangeShapeType="1"/>
          </p:cNvSpPr>
          <p:nvPr/>
        </p:nvSpPr>
        <p:spPr bwMode="auto">
          <a:xfrm flipV="1">
            <a:off x="6321425" y="2163763"/>
            <a:ext cx="1066800" cy="1828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stealth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564245" name="Text Box 21"/>
          <p:cNvSpPr txBox="1">
            <a:spLocks noChangeArrowheads="1"/>
          </p:cNvSpPr>
          <p:nvPr/>
        </p:nvSpPr>
        <p:spPr bwMode="auto">
          <a:xfrm>
            <a:off x="4492625" y="2049463"/>
            <a:ext cx="53975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  <a:buClrTx/>
            </a:pPr>
            <a:r>
              <a:rPr lang="en-US" sz="2800" dirty="0">
                <a:solidFill>
                  <a:srgbClr val="008A87"/>
                </a:solidFill>
              </a:rPr>
              <a:t>10</a:t>
            </a:r>
          </a:p>
        </p:txBody>
      </p:sp>
      <p:sp>
        <p:nvSpPr>
          <p:cNvPr id="564247" name="Text Box 23"/>
          <p:cNvSpPr txBox="1">
            <a:spLocks noChangeArrowheads="1"/>
          </p:cNvSpPr>
          <p:nvPr/>
        </p:nvSpPr>
        <p:spPr bwMode="auto">
          <a:xfrm>
            <a:off x="5559425" y="2817813"/>
            <a:ext cx="36195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  <a:buClrTx/>
            </a:pPr>
            <a:r>
              <a:rPr lang="en-US" sz="2800">
                <a:solidFill>
                  <a:srgbClr val="008A87"/>
                </a:solidFill>
              </a:rPr>
              <a:t>1</a:t>
            </a:r>
          </a:p>
        </p:txBody>
      </p:sp>
      <p:sp>
        <p:nvSpPr>
          <p:cNvPr id="564248" name="Text Box 24"/>
          <p:cNvSpPr txBox="1">
            <a:spLocks noChangeArrowheads="1"/>
          </p:cNvSpPr>
          <p:nvPr/>
        </p:nvSpPr>
        <p:spPr bwMode="auto">
          <a:xfrm>
            <a:off x="6016625" y="2817813"/>
            <a:ext cx="36195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  <a:buClrTx/>
            </a:pPr>
            <a:r>
              <a:rPr lang="en-US" sz="2800">
                <a:solidFill>
                  <a:srgbClr val="008A87"/>
                </a:solidFill>
              </a:rPr>
              <a:t>4</a:t>
            </a:r>
          </a:p>
        </p:txBody>
      </p:sp>
      <p:sp>
        <p:nvSpPr>
          <p:cNvPr id="564249" name="Text Box 25"/>
          <p:cNvSpPr txBox="1">
            <a:spLocks noChangeArrowheads="1"/>
          </p:cNvSpPr>
          <p:nvPr/>
        </p:nvSpPr>
        <p:spPr bwMode="auto">
          <a:xfrm>
            <a:off x="7331075" y="2817813"/>
            <a:ext cx="36195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  <a:buClrTx/>
            </a:pPr>
            <a:r>
              <a:rPr lang="en-US" sz="2800">
                <a:solidFill>
                  <a:srgbClr val="008A87"/>
                </a:solidFill>
              </a:rPr>
              <a:t>7</a:t>
            </a:r>
          </a:p>
        </p:txBody>
      </p:sp>
      <p:sp>
        <p:nvSpPr>
          <p:cNvPr id="564250" name="Text Box 26"/>
          <p:cNvSpPr txBox="1">
            <a:spLocks noChangeArrowheads="1"/>
          </p:cNvSpPr>
          <p:nvPr/>
        </p:nvSpPr>
        <p:spPr bwMode="auto">
          <a:xfrm>
            <a:off x="7807325" y="2817813"/>
            <a:ext cx="36195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  <a:buClrTx/>
            </a:pPr>
            <a:r>
              <a:rPr lang="en-US" sz="2800">
                <a:solidFill>
                  <a:srgbClr val="008A87"/>
                </a:solidFill>
              </a:rPr>
              <a:t>9</a:t>
            </a:r>
          </a:p>
        </p:txBody>
      </p:sp>
      <p:sp>
        <p:nvSpPr>
          <p:cNvPr id="564251" name="Text Box 27"/>
          <p:cNvSpPr txBox="1">
            <a:spLocks noChangeArrowheads="1"/>
          </p:cNvSpPr>
          <p:nvPr/>
        </p:nvSpPr>
        <p:spPr bwMode="auto">
          <a:xfrm>
            <a:off x="6569075" y="2620963"/>
            <a:ext cx="36195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  <a:buClrTx/>
            </a:pPr>
            <a:r>
              <a:rPr lang="en-US" sz="2800">
                <a:solidFill>
                  <a:srgbClr val="008A87"/>
                </a:solidFill>
              </a:rPr>
              <a:t>8</a:t>
            </a:r>
          </a:p>
        </p:txBody>
      </p:sp>
      <p:sp>
        <p:nvSpPr>
          <p:cNvPr id="564252" name="Text Box 28"/>
          <p:cNvSpPr txBox="1">
            <a:spLocks noChangeArrowheads="1"/>
          </p:cNvSpPr>
          <p:nvPr/>
        </p:nvSpPr>
        <p:spPr bwMode="auto">
          <a:xfrm>
            <a:off x="6702425" y="1554163"/>
            <a:ext cx="36195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  <a:buClrTx/>
            </a:pPr>
            <a:r>
              <a:rPr lang="en-US" sz="2800">
                <a:solidFill>
                  <a:srgbClr val="008A87"/>
                </a:solidFill>
              </a:rPr>
              <a:t>2</a:t>
            </a:r>
          </a:p>
        </p:txBody>
      </p:sp>
      <p:sp>
        <p:nvSpPr>
          <p:cNvPr id="564253" name="Text Box 29"/>
          <p:cNvSpPr txBox="1">
            <a:spLocks noChangeArrowheads="1"/>
          </p:cNvSpPr>
          <p:nvPr/>
        </p:nvSpPr>
        <p:spPr bwMode="auto">
          <a:xfrm>
            <a:off x="6702425" y="4006850"/>
            <a:ext cx="36195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  <a:buClrTx/>
            </a:pPr>
            <a:r>
              <a:rPr lang="en-US" sz="2800">
                <a:solidFill>
                  <a:srgbClr val="008A87"/>
                </a:solidFill>
              </a:rPr>
              <a:t>2</a:t>
            </a:r>
          </a:p>
        </p:txBody>
      </p:sp>
      <p:sp>
        <p:nvSpPr>
          <p:cNvPr id="564266" name="Text Box 42"/>
          <p:cNvSpPr txBox="1">
            <a:spLocks noChangeArrowheads="1"/>
          </p:cNvSpPr>
          <p:nvPr/>
        </p:nvSpPr>
        <p:spPr bwMode="auto">
          <a:xfrm>
            <a:off x="4973315" y="5334000"/>
            <a:ext cx="2496197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lnSpc>
                <a:spcPct val="100000"/>
              </a:lnSpc>
              <a:buClrTx/>
            </a:pPr>
            <a:r>
              <a:rPr lang="en-US" i="1" dirty="0">
                <a:solidFill>
                  <a:srgbClr val="008A87"/>
                </a:solidFill>
              </a:rPr>
              <a:t>S: </a:t>
            </a:r>
            <a:r>
              <a:rPr lang="en-US" dirty="0">
                <a:solidFill>
                  <a:srgbClr val="008A87"/>
                </a:solidFill>
              </a:rPr>
              <a:t>{ </a:t>
            </a:r>
            <a:r>
              <a:rPr lang="en-US" i="1" dirty="0">
                <a:solidFill>
                  <a:srgbClr val="008A87"/>
                </a:solidFill>
              </a:rPr>
              <a:t>A, C, E, B,D</a:t>
            </a:r>
            <a:r>
              <a:rPr lang="en-US" dirty="0">
                <a:solidFill>
                  <a:srgbClr val="008A87"/>
                </a:solidFill>
              </a:rPr>
              <a:t> }</a:t>
            </a:r>
          </a:p>
        </p:txBody>
      </p:sp>
      <p:sp>
        <p:nvSpPr>
          <p:cNvPr id="564268" name="Text Box 44"/>
          <p:cNvSpPr txBox="1">
            <a:spLocks noChangeArrowheads="1"/>
          </p:cNvSpPr>
          <p:nvPr/>
        </p:nvSpPr>
        <p:spPr bwMode="auto">
          <a:xfrm>
            <a:off x="5661001" y="1249363"/>
            <a:ext cx="628698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  <a:buClrTx/>
            </a:pPr>
            <a:r>
              <a:rPr lang="en-US" dirty="0">
                <a:solidFill>
                  <a:schemeClr val="accent2"/>
                </a:solidFill>
              </a:rPr>
              <a:t>7/C</a:t>
            </a:r>
          </a:p>
        </p:txBody>
      </p:sp>
      <p:sp>
        <p:nvSpPr>
          <p:cNvPr id="564269" name="Text Box 45"/>
          <p:cNvSpPr txBox="1">
            <a:spLocks noChangeArrowheads="1"/>
          </p:cNvSpPr>
          <p:nvPr/>
        </p:nvSpPr>
        <p:spPr bwMode="auto">
          <a:xfrm>
            <a:off x="5652184" y="4457700"/>
            <a:ext cx="646331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  <a:buClrTx/>
            </a:pPr>
            <a:r>
              <a:rPr lang="en-US" dirty="0">
                <a:solidFill>
                  <a:schemeClr val="accent2"/>
                </a:solidFill>
              </a:rPr>
              <a:t>3/A</a:t>
            </a:r>
          </a:p>
        </p:txBody>
      </p:sp>
      <p:sp>
        <p:nvSpPr>
          <p:cNvPr id="564270" name="Text Box 46"/>
          <p:cNvSpPr txBox="1">
            <a:spLocks noChangeArrowheads="1"/>
          </p:cNvSpPr>
          <p:nvPr/>
        </p:nvSpPr>
        <p:spPr bwMode="auto">
          <a:xfrm>
            <a:off x="7412014" y="4457700"/>
            <a:ext cx="628698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  <a:buClrTx/>
            </a:pPr>
            <a:r>
              <a:rPr lang="en-US" dirty="0">
                <a:solidFill>
                  <a:schemeClr val="accent2"/>
                </a:solidFill>
              </a:rPr>
              <a:t>5/C</a:t>
            </a:r>
          </a:p>
        </p:txBody>
      </p:sp>
      <p:sp>
        <p:nvSpPr>
          <p:cNvPr id="564271" name="Text Box 47"/>
          <p:cNvSpPr txBox="1">
            <a:spLocks noChangeArrowheads="1"/>
          </p:cNvSpPr>
          <p:nvPr/>
        </p:nvSpPr>
        <p:spPr bwMode="auto">
          <a:xfrm>
            <a:off x="7412013" y="1198563"/>
            <a:ext cx="628698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  <a:buClrTx/>
            </a:pPr>
            <a:r>
              <a:rPr lang="en-US" dirty="0">
                <a:solidFill>
                  <a:schemeClr val="accent2"/>
                </a:solidFill>
              </a:rPr>
              <a:t>9/B</a:t>
            </a:r>
          </a:p>
        </p:txBody>
      </p:sp>
      <p:sp>
        <p:nvSpPr>
          <p:cNvPr id="59" name="Text Box 31"/>
          <p:cNvSpPr txBox="1">
            <a:spLocks noChangeArrowheads="1"/>
          </p:cNvSpPr>
          <p:nvPr/>
        </p:nvSpPr>
        <p:spPr bwMode="auto">
          <a:xfrm>
            <a:off x="863600" y="5064422"/>
            <a:ext cx="431800" cy="461665"/>
          </a:xfrm>
          <a:prstGeom prst="rect">
            <a:avLst/>
          </a:prstGeom>
          <a:solidFill>
            <a:srgbClr val="FFCCCC">
              <a:alpha val="90000"/>
            </a:srgbClr>
          </a:solidFill>
          <a:ln>
            <a:noFill/>
          </a:ln>
          <a:effectLst/>
          <a:extLst/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  <a:buClrTx/>
            </a:pPr>
            <a:endParaRPr lang="en-US" i="1" dirty="0">
              <a:solidFill>
                <a:schemeClr val="accent1"/>
              </a:solidFill>
            </a:endParaRPr>
          </a:p>
        </p:txBody>
      </p:sp>
      <p:sp>
        <p:nvSpPr>
          <p:cNvPr id="60" name="Text Box 31"/>
          <p:cNvSpPr txBox="1">
            <a:spLocks noChangeArrowheads="1"/>
          </p:cNvSpPr>
          <p:nvPr/>
        </p:nvSpPr>
        <p:spPr bwMode="auto">
          <a:xfrm>
            <a:off x="2057400" y="5059957"/>
            <a:ext cx="431800" cy="461665"/>
          </a:xfrm>
          <a:prstGeom prst="rect">
            <a:avLst/>
          </a:prstGeom>
          <a:solidFill>
            <a:srgbClr val="FFCCCC">
              <a:alpha val="90000"/>
            </a:srgbClr>
          </a:solidFill>
          <a:ln>
            <a:noFill/>
          </a:ln>
          <a:effectLst/>
          <a:extLst/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  <a:buClrTx/>
            </a:pPr>
            <a:endParaRPr lang="en-US" i="1" dirty="0">
              <a:solidFill>
                <a:schemeClr val="accent1"/>
              </a:solidFill>
            </a:endParaRPr>
          </a:p>
        </p:txBody>
      </p:sp>
      <p:sp>
        <p:nvSpPr>
          <p:cNvPr id="61" name="Text Box 31"/>
          <p:cNvSpPr txBox="1">
            <a:spLocks noChangeArrowheads="1"/>
          </p:cNvSpPr>
          <p:nvPr/>
        </p:nvSpPr>
        <p:spPr bwMode="auto">
          <a:xfrm>
            <a:off x="2030092" y="4454822"/>
            <a:ext cx="431800" cy="461665"/>
          </a:xfrm>
          <a:prstGeom prst="rect">
            <a:avLst/>
          </a:prstGeom>
          <a:solidFill>
            <a:srgbClr val="FFCCCC">
              <a:alpha val="90000"/>
            </a:srgbClr>
          </a:solidFill>
          <a:ln>
            <a:noFill/>
          </a:ln>
          <a:effectLst/>
          <a:extLst/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  <a:buClrTx/>
            </a:pPr>
            <a:endParaRPr lang="en-US" i="1" dirty="0">
              <a:solidFill>
                <a:schemeClr val="accent1"/>
              </a:solidFill>
            </a:endParaRPr>
          </a:p>
        </p:txBody>
      </p:sp>
      <p:sp>
        <p:nvSpPr>
          <p:cNvPr id="62" name="Text Box 31"/>
          <p:cNvSpPr txBox="1">
            <a:spLocks noChangeArrowheads="1"/>
          </p:cNvSpPr>
          <p:nvPr/>
        </p:nvSpPr>
        <p:spPr bwMode="auto">
          <a:xfrm>
            <a:off x="850900" y="3845222"/>
            <a:ext cx="431800" cy="579438"/>
          </a:xfrm>
          <a:prstGeom prst="rect">
            <a:avLst/>
          </a:prstGeom>
          <a:solidFill>
            <a:srgbClr val="FFCCCC">
              <a:alpha val="90000"/>
            </a:srgbClr>
          </a:solidFill>
          <a:ln>
            <a:noFill/>
          </a:ln>
          <a:effectLst/>
          <a:extLst/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  <a:buClrTx/>
            </a:pPr>
            <a:r>
              <a:rPr lang="en-US" i="1" dirty="0">
                <a:solidFill>
                  <a:schemeClr val="accent1"/>
                </a:solidFill>
              </a:rPr>
              <a:t>A</a:t>
            </a:r>
          </a:p>
        </p:txBody>
      </p:sp>
      <p:sp>
        <p:nvSpPr>
          <p:cNvPr id="63" name="Text Box 32"/>
          <p:cNvSpPr txBox="1">
            <a:spLocks noChangeArrowheads="1"/>
          </p:cNvSpPr>
          <p:nvPr/>
        </p:nvSpPr>
        <p:spPr bwMode="auto">
          <a:xfrm>
            <a:off x="1466850" y="3845222"/>
            <a:ext cx="4318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  <a:buClrTx/>
            </a:pPr>
            <a:r>
              <a:rPr lang="en-US" i="1">
                <a:solidFill>
                  <a:srgbClr val="008A87"/>
                </a:solidFill>
              </a:rPr>
              <a:t>B</a:t>
            </a:r>
          </a:p>
        </p:txBody>
      </p:sp>
      <p:sp>
        <p:nvSpPr>
          <p:cNvPr id="64" name="Text Box 33"/>
          <p:cNvSpPr txBox="1">
            <a:spLocks noChangeArrowheads="1"/>
          </p:cNvSpPr>
          <p:nvPr/>
        </p:nvSpPr>
        <p:spPr bwMode="auto">
          <a:xfrm>
            <a:off x="2058988" y="3845222"/>
            <a:ext cx="455612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  <a:buClrTx/>
            </a:pPr>
            <a:r>
              <a:rPr lang="en-US" i="1">
                <a:solidFill>
                  <a:srgbClr val="008A87"/>
                </a:solidFill>
              </a:rPr>
              <a:t>C</a:t>
            </a:r>
          </a:p>
        </p:txBody>
      </p:sp>
      <p:sp>
        <p:nvSpPr>
          <p:cNvPr id="65" name="Text Box 34"/>
          <p:cNvSpPr txBox="1">
            <a:spLocks noChangeArrowheads="1"/>
          </p:cNvSpPr>
          <p:nvPr/>
        </p:nvSpPr>
        <p:spPr bwMode="auto">
          <a:xfrm>
            <a:off x="2657475" y="3845222"/>
            <a:ext cx="477838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  <a:buClrTx/>
            </a:pPr>
            <a:r>
              <a:rPr lang="en-US" i="1" dirty="0">
                <a:solidFill>
                  <a:srgbClr val="008A87"/>
                </a:solidFill>
              </a:rPr>
              <a:t>D</a:t>
            </a:r>
          </a:p>
        </p:txBody>
      </p:sp>
      <p:sp>
        <p:nvSpPr>
          <p:cNvPr id="66" name="Text Box 35"/>
          <p:cNvSpPr txBox="1">
            <a:spLocks noChangeArrowheads="1"/>
          </p:cNvSpPr>
          <p:nvPr/>
        </p:nvSpPr>
        <p:spPr bwMode="auto">
          <a:xfrm>
            <a:off x="3295650" y="3845222"/>
            <a:ext cx="4318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  <a:buClrTx/>
            </a:pPr>
            <a:r>
              <a:rPr lang="en-US" i="1">
                <a:solidFill>
                  <a:srgbClr val="008A87"/>
                </a:solidFill>
              </a:rPr>
              <a:t>E</a:t>
            </a:r>
          </a:p>
        </p:txBody>
      </p:sp>
      <p:sp>
        <p:nvSpPr>
          <p:cNvPr id="67" name="Text Box 36"/>
          <p:cNvSpPr txBox="1">
            <a:spLocks noChangeArrowheads="1"/>
          </p:cNvSpPr>
          <p:nvPr/>
        </p:nvSpPr>
        <p:spPr bwMode="auto">
          <a:xfrm>
            <a:off x="152400" y="3845222"/>
            <a:ext cx="612775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  <a:buClrTx/>
            </a:pPr>
            <a:r>
              <a:rPr lang="en-US" i="1" dirty="0">
                <a:solidFill>
                  <a:srgbClr val="008A87"/>
                </a:solidFill>
              </a:rPr>
              <a:t>Q:</a:t>
            </a:r>
          </a:p>
        </p:txBody>
      </p:sp>
      <p:sp>
        <p:nvSpPr>
          <p:cNvPr id="68" name="Text Box 37"/>
          <p:cNvSpPr txBox="1">
            <a:spLocks noChangeArrowheads="1"/>
          </p:cNvSpPr>
          <p:nvPr/>
        </p:nvSpPr>
        <p:spPr bwMode="auto">
          <a:xfrm>
            <a:off x="898525" y="4454822"/>
            <a:ext cx="336550" cy="457200"/>
          </a:xfrm>
          <a:prstGeom prst="rect">
            <a:avLst/>
          </a:prstGeom>
          <a:solidFill>
            <a:srgbClr val="FFCC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  <a:buClrTx/>
            </a:pPr>
            <a:r>
              <a:rPr lang="en-US" sz="2400" dirty="0">
                <a:solidFill>
                  <a:srgbClr val="008A87"/>
                </a:solidFill>
              </a:rPr>
              <a:t>0</a:t>
            </a:r>
          </a:p>
        </p:txBody>
      </p:sp>
      <p:sp>
        <p:nvSpPr>
          <p:cNvPr id="69" name="Text Box 38"/>
          <p:cNvSpPr txBox="1">
            <a:spLocks noChangeArrowheads="1"/>
          </p:cNvSpPr>
          <p:nvPr/>
        </p:nvSpPr>
        <p:spPr bwMode="auto">
          <a:xfrm>
            <a:off x="1514267" y="4448472"/>
            <a:ext cx="338554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  <a:buClrTx/>
            </a:pPr>
            <a:r>
              <a:rPr lang="en-US" sz="2400" dirty="0">
                <a:solidFill>
                  <a:srgbClr val="008A87"/>
                </a:solidFill>
                <a:latin typeface="Symbol" pitchFamily="18" charset="2"/>
              </a:rPr>
              <a:t>7</a:t>
            </a:r>
            <a:endParaRPr lang="en-US" sz="2400" dirty="0">
              <a:solidFill>
                <a:srgbClr val="008A87"/>
              </a:solidFill>
            </a:endParaRPr>
          </a:p>
        </p:txBody>
      </p:sp>
      <p:sp>
        <p:nvSpPr>
          <p:cNvPr id="70" name="Text Box 39"/>
          <p:cNvSpPr txBox="1">
            <a:spLocks noChangeArrowheads="1"/>
          </p:cNvSpPr>
          <p:nvPr/>
        </p:nvSpPr>
        <p:spPr bwMode="auto">
          <a:xfrm>
            <a:off x="2119104" y="4448472"/>
            <a:ext cx="338554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  <a:buClrTx/>
            </a:pPr>
            <a:r>
              <a:rPr lang="en-US" sz="2400" dirty="0">
                <a:solidFill>
                  <a:srgbClr val="008A87"/>
                </a:solidFill>
                <a:latin typeface="Symbol" pitchFamily="18" charset="2"/>
              </a:rPr>
              <a:t>3</a:t>
            </a:r>
            <a:endParaRPr lang="en-US" sz="2400" dirty="0">
              <a:solidFill>
                <a:srgbClr val="008A87"/>
              </a:solidFill>
            </a:endParaRPr>
          </a:p>
        </p:txBody>
      </p:sp>
      <p:sp>
        <p:nvSpPr>
          <p:cNvPr id="71" name="Text Box 40"/>
          <p:cNvSpPr txBox="1">
            <a:spLocks noChangeArrowheads="1"/>
          </p:cNvSpPr>
          <p:nvPr/>
        </p:nvSpPr>
        <p:spPr bwMode="auto">
          <a:xfrm>
            <a:off x="2727117" y="4448472"/>
            <a:ext cx="338554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  <a:buClrTx/>
            </a:pPr>
            <a:r>
              <a:rPr lang="en-US" sz="2400" dirty="0">
                <a:solidFill>
                  <a:srgbClr val="008A87"/>
                </a:solidFill>
                <a:latin typeface="Symbol" pitchFamily="18" charset="2"/>
              </a:rPr>
              <a:t>9</a:t>
            </a:r>
            <a:endParaRPr lang="en-US" sz="2400" dirty="0">
              <a:solidFill>
                <a:srgbClr val="008A87"/>
              </a:solidFill>
            </a:endParaRPr>
          </a:p>
        </p:txBody>
      </p:sp>
      <p:sp>
        <p:nvSpPr>
          <p:cNvPr id="72" name="Text Box 41"/>
          <p:cNvSpPr txBox="1">
            <a:spLocks noChangeArrowheads="1"/>
          </p:cNvSpPr>
          <p:nvPr/>
        </p:nvSpPr>
        <p:spPr bwMode="auto">
          <a:xfrm>
            <a:off x="3343067" y="4448472"/>
            <a:ext cx="338554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  <a:buClrTx/>
            </a:pPr>
            <a:r>
              <a:rPr lang="en-US" sz="2400" dirty="0">
                <a:solidFill>
                  <a:srgbClr val="008A87"/>
                </a:solidFill>
                <a:latin typeface="Symbol" pitchFamily="18" charset="2"/>
              </a:rPr>
              <a:t>5</a:t>
            </a:r>
            <a:endParaRPr lang="en-US" sz="2400" dirty="0">
              <a:solidFill>
                <a:srgbClr val="008A87"/>
              </a:solidFill>
            </a:endParaRPr>
          </a:p>
        </p:txBody>
      </p:sp>
      <p:sp>
        <p:nvSpPr>
          <p:cNvPr id="73" name="Line 42"/>
          <p:cNvSpPr>
            <a:spLocks noChangeShapeType="1"/>
          </p:cNvSpPr>
          <p:nvPr/>
        </p:nvSpPr>
        <p:spPr bwMode="auto">
          <a:xfrm>
            <a:off x="863600" y="4424660"/>
            <a:ext cx="2895600" cy="0"/>
          </a:xfrm>
          <a:prstGeom prst="line">
            <a:avLst/>
          </a:prstGeom>
          <a:noFill/>
          <a:ln w="38100" cmpd="dbl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74" name="Text Box 37"/>
          <p:cNvSpPr txBox="1">
            <a:spLocks noChangeArrowheads="1"/>
          </p:cNvSpPr>
          <p:nvPr/>
        </p:nvSpPr>
        <p:spPr bwMode="auto">
          <a:xfrm>
            <a:off x="342900" y="4454822"/>
            <a:ext cx="33655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  <a:buClrTx/>
            </a:pPr>
            <a:r>
              <a:rPr lang="en-US" sz="2400" dirty="0">
                <a:solidFill>
                  <a:srgbClr val="008A87"/>
                </a:solidFill>
              </a:rPr>
              <a:t>d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5" name="Text Box 37"/>
              <p:cNvSpPr txBox="1">
                <a:spLocks noChangeArrowheads="1"/>
              </p:cNvSpPr>
              <p:nvPr/>
            </p:nvSpPr>
            <p:spPr bwMode="auto">
              <a:xfrm>
                <a:off x="304800" y="5068887"/>
                <a:ext cx="449290" cy="461665"/>
              </a:xfrm>
              <a:prstGeom prst="rect">
                <a:avLst/>
              </a:prstGeom>
              <a:noFill/>
              <a:ln>
                <a:noFill/>
              </a:ln>
              <a:effectLst/>
              <a:extLst/>
            </p:spPr>
            <p:txBody>
              <a:bodyPr wrap="none">
                <a:spAutoFit/>
              </a:bodyPr>
              <a:lstStyle/>
              <a:p>
                <a:pPr algn="ctr">
                  <a:lnSpc>
                    <a:spcPct val="100000"/>
                  </a:lnSpc>
                  <a:buClrTx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dirty="0" smtClean="0">
                          <a:solidFill>
                            <a:srgbClr val="008A87"/>
                          </a:solidFill>
                          <a:latin typeface="Cambria Math"/>
                          <a:ea typeface="Cambria Math"/>
                        </a:rPr>
                        <m:t>𝜋</m:t>
                      </m:r>
                    </m:oMath>
                  </m:oMathPara>
                </a14:m>
                <a:endParaRPr lang="en-US" sz="2400" dirty="0">
                  <a:solidFill>
                    <a:srgbClr val="008A87"/>
                  </a:solidFill>
                </a:endParaRPr>
              </a:p>
            </p:txBody>
          </p:sp>
        </mc:Choice>
        <mc:Fallback xmlns="">
          <p:sp>
            <p:nvSpPr>
              <p:cNvPr id="75" name="Text 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04800" y="5068887"/>
                <a:ext cx="449290" cy="461665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  <a:ln>
                <a:noFill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6" name="Text Box 37"/>
              <p:cNvSpPr txBox="1">
                <a:spLocks noChangeArrowheads="1"/>
              </p:cNvSpPr>
              <p:nvPr/>
            </p:nvSpPr>
            <p:spPr bwMode="auto">
              <a:xfrm>
                <a:off x="679451" y="5059958"/>
                <a:ext cx="782536" cy="466130"/>
              </a:xfrm>
              <a:prstGeom prst="rect">
                <a:avLst/>
              </a:prstGeom>
              <a:noFill/>
              <a:ln>
                <a:noFill/>
              </a:ln>
              <a:effectLst/>
              <a:extLst/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100000"/>
                  </a:lnSpc>
                  <a:buClrTx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008A87"/>
                          </a:solidFill>
                          <a:latin typeface="Cambria Math"/>
                        </a:rPr>
                        <m:t>𝑁𝐼𝐿</m:t>
                      </m:r>
                    </m:oMath>
                  </m:oMathPara>
                </a14:m>
                <a:endParaRPr lang="en-US" sz="2400" dirty="0">
                  <a:solidFill>
                    <a:srgbClr val="008A87"/>
                  </a:solidFill>
                </a:endParaRPr>
              </a:p>
            </p:txBody>
          </p:sp>
        </mc:Choice>
        <mc:Fallback xmlns="">
          <p:sp>
            <p:nvSpPr>
              <p:cNvPr id="76" name="Text 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79451" y="5059958"/>
                <a:ext cx="782536" cy="466130"/>
              </a:xfrm>
              <a:prstGeom prst="rect">
                <a:avLst/>
              </a:prstGeom>
              <a:blipFill rotWithShape="1">
                <a:blip r:embed="rId3"/>
                <a:stretch>
                  <a:fillRect l="-775"/>
                </a:stretch>
              </a:blipFill>
              <a:ln>
                <a:noFill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7" name="Text Box 37"/>
              <p:cNvSpPr txBox="1">
                <a:spLocks noChangeArrowheads="1"/>
              </p:cNvSpPr>
              <p:nvPr/>
            </p:nvSpPr>
            <p:spPr bwMode="auto">
              <a:xfrm>
                <a:off x="2065945" y="5064422"/>
                <a:ext cx="471860" cy="461665"/>
              </a:xfrm>
              <a:prstGeom prst="rect">
                <a:avLst/>
              </a:prstGeom>
              <a:noFill/>
              <a:ln>
                <a:noFill/>
              </a:ln>
              <a:effectLst/>
              <a:extLst/>
            </p:spPr>
            <p:txBody>
              <a:bodyPr wrap="none">
                <a:spAutoFit/>
              </a:bodyPr>
              <a:lstStyle/>
              <a:p>
                <a:pPr algn="ctr">
                  <a:lnSpc>
                    <a:spcPct val="100000"/>
                  </a:lnSpc>
                  <a:buClrTx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dirty="0" smtClean="0">
                          <a:solidFill>
                            <a:srgbClr val="008A87"/>
                          </a:solidFill>
                          <a:latin typeface="Cambria Math"/>
                          <a:ea typeface="Cambria Math"/>
                        </a:rPr>
                        <m:t>𝐴</m:t>
                      </m:r>
                    </m:oMath>
                  </m:oMathPara>
                </a14:m>
                <a:endParaRPr lang="en-US" sz="2400" dirty="0">
                  <a:solidFill>
                    <a:srgbClr val="008A87"/>
                  </a:solidFill>
                </a:endParaRPr>
              </a:p>
            </p:txBody>
          </p:sp>
        </mc:Choice>
        <mc:Fallback xmlns="">
          <p:sp>
            <p:nvSpPr>
              <p:cNvPr id="77" name="Text 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065945" y="5064422"/>
                <a:ext cx="471860" cy="461665"/>
              </a:xfrm>
              <a:prstGeom prst="rect">
                <a:avLst/>
              </a:prstGeom>
              <a:blipFill rotWithShape="1">
                <a:blip r:embed="rId4"/>
                <a:stretch>
                  <a:fillRect l="-1299"/>
                </a:stretch>
              </a:blipFill>
              <a:ln>
                <a:noFill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8" name="Text Box 37"/>
              <p:cNvSpPr txBox="1">
                <a:spLocks noChangeArrowheads="1"/>
              </p:cNvSpPr>
              <p:nvPr/>
            </p:nvSpPr>
            <p:spPr bwMode="auto">
              <a:xfrm>
                <a:off x="2675545" y="5064422"/>
                <a:ext cx="471860" cy="461665"/>
              </a:xfrm>
              <a:prstGeom prst="rect">
                <a:avLst/>
              </a:prstGeom>
              <a:noFill/>
              <a:ln>
                <a:noFill/>
              </a:ln>
              <a:effectLst/>
              <a:extLst/>
            </p:spPr>
            <p:txBody>
              <a:bodyPr wrap="none">
                <a:spAutoFit/>
              </a:bodyPr>
              <a:lstStyle/>
              <a:p>
                <a:pPr algn="ctr">
                  <a:lnSpc>
                    <a:spcPct val="100000"/>
                  </a:lnSpc>
                  <a:buClrTx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008A87"/>
                          </a:solidFill>
                          <a:latin typeface="Cambria Math"/>
                        </a:rPr>
                        <m:t>𝐵</m:t>
                      </m:r>
                    </m:oMath>
                  </m:oMathPara>
                </a14:m>
                <a:endParaRPr lang="en-US" sz="2400" dirty="0">
                  <a:solidFill>
                    <a:srgbClr val="008A87"/>
                  </a:solidFill>
                </a:endParaRPr>
              </a:p>
            </p:txBody>
          </p:sp>
        </mc:Choice>
        <mc:Fallback xmlns="">
          <p:sp>
            <p:nvSpPr>
              <p:cNvPr id="78" name="Text 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675545" y="5064422"/>
                <a:ext cx="471860" cy="461665"/>
              </a:xfrm>
              <a:prstGeom prst="rect">
                <a:avLst/>
              </a:prstGeom>
              <a:blipFill rotWithShape="1">
                <a:blip r:embed="rId5"/>
                <a:stretch>
                  <a:fillRect l="-2597"/>
                </a:stretch>
              </a:blipFill>
              <a:ln>
                <a:noFill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9" name="Text Box 37"/>
              <p:cNvSpPr txBox="1">
                <a:spLocks noChangeArrowheads="1"/>
              </p:cNvSpPr>
              <p:nvPr/>
            </p:nvSpPr>
            <p:spPr bwMode="auto">
              <a:xfrm>
                <a:off x="3367533" y="5064422"/>
                <a:ext cx="459485" cy="461665"/>
              </a:xfrm>
              <a:prstGeom prst="rect">
                <a:avLst/>
              </a:prstGeom>
              <a:noFill/>
              <a:ln>
                <a:noFill/>
              </a:ln>
              <a:effectLst/>
              <a:extLst/>
            </p:spPr>
            <p:txBody>
              <a:bodyPr wrap="none">
                <a:spAutoFit/>
              </a:bodyPr>
              <a:lstStyle/>
              <a:p>
                <a:pPr algn="ctr">
                  <a:lnSpc>
                    <a:spcPct val="100000"/>
                  </a:lnSpc>
                  <a:buClrTx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dirty="0" smtClean="0">
                          <a:solidFill>
                            <a:srgbClr val="008A87"/>
                          </a:solidFill>
                          <a:latin typeface="Cambria Math"/>
                          <a:ea typeface="Cambria Math"/>
                        </a:rPr>
                        <m:t>𝐶</m:t>
                      </m:r>
                    </m:oMath>
                  </m:oMathPara>
                </a14:m>
                <a:endParaRPr lang="en-US" sz="2400" dirty="0">
                  <a:solidFill>
                    <a:srgbClr val="008A87"/>
                  </a:solidFill>
                </a:endParaRPr>
              </a:p>
            </p:txBody>
          </p:sp>
        </mc:Choice>
        <mc:Fallback xmlns="">
          <p:sp>
            <p:nvSpPr>
              <p:cNvPr id="79" name="Text 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367533" y="5064422"/>
                <a:ext cx="459485" cy="461665"/>
              </a:xfrm>
              <a:prstGeom prst="rect">
                <a:avLst/>
              </a:prstGeom>
              <a:blipFill rotWithShape="1">
                <a:blip r:embed="rId6"/>
                <a:stretch>
                  <a:fillRect l="-1316"/>
                </a:stretch>
              </a:blipFill>
              <a:ln>
                <a:noFill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0" name="Text Box 37"/>
              <p:cNvSpPr txBox="1">
                <a:spLocks noChangeArrowheads="1"/>
              </p:cNvSpPr>
              <p:nvPr/>
            </p:nvSpPr>
            <p:spPr bwMode="auto">
              <a:xfrm>
                <a:off x="1454269" y="5064422"/>
                <a:ext cx="460190" cy="461665"/>
              </a:xfrm>
              <a:prstGeom prst="rect">
                <a:avLst/>
              </a:prstGeom>
              <a:noFill/>
              <a:ln>
                <a:noFill/>
              </a:ln>
              <a:effectLst/>
              <a:extLst/>
            </p:spPr>
            <p:txBody>
              <a:bodyPr wrap="none">
                <a:spAutoFit/>
              </a:bodyPr>
              <a:lstStyle/>
              <a:p>
                <a:pPr algn="ctr">
                  <a:lnSpc>
                    <a:spcPct val="100000"/>
                  </a:lnSpc>
                  <a:buClrTx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008A87"/>
                          </a:solidFill>
                          <a:latin typeface="Cambria Math"/>
                        </a:rPr>
                        <m:t>𝐶</m:t>
                      </m:r>
                    </m:oMath>
                  </m:oMathPara>
                </a14:m>
                <a:endParaRPr lang="en-US" sz="2400" dirty="0">
                  <a:solidFill>
                    <a:srgbClr val="008A87"/>
                  </a:solidFill>
                </a:endParaRPr>
              </a:p>
            </p:txBody>
          </p:sp>
        </mc:Choice>
        <mc:Fallback xmlns="">
          <p:sp>
            <p:nvSpPr>
              <p:cNvPr id="80" name="Text 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454269" y="5064422"/>
                <a:ext cx="460190" cy="461665"/>
              </a:xfrm>
              <a:prstGeom prst="rect">
                <a:avLst/>
              </a:prstGeom>
              <a:blipFill rotWithShape="1">
                <a:blip r:embed="rId7"/>
                <a:stretch>
                  <a:fillRect l="-2667"/>
                </a:stretch>
              </a:blipFill>
              <a:ln>
                <a:noFill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1" name="Text Box 31"/>
          <p:cNvSpPr txBox="1">
            <a:spLocks noChangeArrowheads="1"/>
          </p:cNvSpPr>
          <p:nvPr/>
        </p:nvSpPr>
        <p:spPr bwMode="auto">
          <a:xfrm>
            <a:off x="2051066" y="3819822"/>
            <a:ext cx="389850" cy="461665"/>
          </a:xfrm>
          <a:prstGeom prst="rect">
            <a:avLst/>
          </a:prstGeom>
          <a:solidFill>
            <a:srgbClr val="FFCCCC">
              <a:alpha val="90000"/>
            </a:srgbClr>
          </a:solidFill>
          <a:ln>
            <a:noFill/>
          </a:ln>
          <a:effectLst/>
          <a:extLst/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  <a:buClrTx/>
            </a:pPr>
            <a:r>
              <a:rPr lang="en-US" i="1" dirty="0">
                <a:solidFill>
                  <a:schemeClr val="accent1"/>
                </a:solidFill>
              </a:rPr>
              <a:t>C</a:t>
            </a:r>
          </a:p>
        </p:txBody>
      </p:sp>
      <p:sp>
        <p:nvSpPr>
          <p:cNvPr id="82" name="Text Box 31"/>
          <p:cNvSpPr txBox="1">
            <a:spLocks noChangeArrowheads="1"/>
          </p:cNvSpPr>
          <p:nvPr/>
        </p:nvSpPr>
        <p:spPr bwMode="auto">
          <a:xfrm>
            <a:off x="3391425" y="4424660"/>
            <a:ext cx="332849" cy="461665"/>
          </a:xfrm>
          <a:prstGeom prst="rect">
            <a:avLst/>
          </a:prstGeom>
          <a:solidFill>
            <a:srgbClr val="FFCCCC">
              <a:alpha val="44000"/>
            </a:srgbClr>
          </a:solidFill>
          <a:ln>
            <a:noFill/>
          </a:ln>
          <a:effectLst/>
          <a:extLst/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  <a:buClrTx/>
            </a:pPr>
            <a:endParaRPr lang="en-US" i="1" dirty="0">
              <a:solidFill>
                <a:schemeClr val="accent1"/>
              </a:solidFill>
            </a:endParaRPr>
          </a:p>
        </p:txBody>
      </p:sp>
      <p:sp>
        <p:nvSpPr>
          <p:cNvPr id="83" name="Text Box 31"/>
          <p:cNvSpPr txBox="1">
            <a:spLocks noChangeArrowheads="1"/>
          </p:cNvSpPr>
          <p:nvPr/>
        </p:nvSpPr>
        <p:spPr bwMode="auto">
          <a:xfrm>
            <a:off x="3412544" y="3810000"/>
            <a:ext cx="311729" cy="461665"/>
          </a:xfrm>
          <a:prstGeom prst="rect">
            <a:avLst/>
          </a:prstGeom>
          <a:solidFill>
            <a:srgbClr val="FFCCCC">
              <a:alpha val="56000"/>
            </a:srgbClr>
          </a:solidFill>
          <a:ln>
            <a:noFill/>
          </a:ln>
          <a:effectLst/>
          <a:extLst/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  <a:buClrTx/>
            </a:pPr>
            <a:endParaRPr lang="en-US" i="1" dirty="0">
              <a:solidFill>
                <a:schemeClr val="accent1"/>
              </a:solidFill>
            </a:endParaRPr>
          </a:p>
        </p:txBody>
      </p:sp>
      <p:sp>
        <p:nvSpPr>
          <p:cNvPr id="84" name="Text Box 31"/>
          <p:cNvSpPr txBox="1">
            <a:spLocks noChangeArrowheads="1"/>
          </p:cNvSpPr>
          <p:nvPr/>
        </p:nvSpPr>
        <p:spPr bwMode="auto">
          <a:xfrm>
            <a:off x="3342875" y="5064422"/>
            <a:ext cx="338746" cy="411212"/>
          </a:xfrm>
          <a:prstGeom prst="rect">
            <a:avLst/>
          </a:prstGeom>
          <a:solidFill>
            <a:srgbClr val="FFCCCC">
              <a:alpha val="68000"/>
            </a:srgbClr>
          </a:solidFill>
          <a:ln>
            <a:noFill/>
          </a:ln>
          <a:effectLst/>
          <a:extLst/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  <a:buClrTx/>
            </a:pPr>
            <a:endParaRPr lang="en-US" i="1" dirty="0">
              <a:solidFill>
                <a:schemeClr val="accent1"/>
              </a:solidFill>
            </a:endParaRPr>
          </a:p>
        </p:txBody>
      </p:sp>
      <p:sp>
        <p:nvSpPr>
          <p:cNvPr id="85" name="Text Box 31"/>
          <p:cNvSpPr txBox="1">
            <a:spLocks noChangeArrowheads="1"/>
          </p:cNvSpPr>
          <p:nvPr/>
        </p:nvSpPr>
        <p:spPr bwMode="auto">
          <a:xfrm>
            <a:off x="1534089" y="3854152"/>
            <a:ext cx="311729" cy="461665"/>
          </a:xfrm>
          <a:prstGeom prst="rect">
            <a:avLst/>
          </a:prstGeom>
          <a:solidFill>
            <a:srgbClr val="FFCCCC">
              <a:alpha val="56000"/>
            </a:srgbClr>
          </a:solidFill>
          <a:ln>
            <a:noFill/>
          </a:ln>
          <a:effectLst/>
          <a:extLst/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  <a:buClrTx/>
            </a:pPr>
            <a:endParaRPr lang="en-US" i="1" dirty="0">
              <a:solidFill>
                <a:schemeClr val="accent1"/>
              </a:solidFill>
            </a:endParaRPr>
          </a:p>
        </p:txBody>
      </p:sp>
      <p:sp>
        <p:nvSpPr>
          <p:cNvPr id="86" name="Text Box 31"/>
          <p:cNvSpPr txBox="1">
            <a:spLocks noChangeArrowheads="1"/>
          </p:cNvSpPr>
          <p:nvPr/>
        </p:nvSpPr>
        <p:spPr bwMode="auto">
          <a:xfrm>
            <a:off x="1541018" y="4463752"/>
            <a:ext cx="311729" cy="461665"/>
          </a:xfrm>
          <a:prstGeom prst="rect">
            <a:avLst/>
          </a:prstGeom>
          <a:solidFill>
            <a:srgbClr val="FFCCCC">
              <a:alpha val="56000"/>
            </a:srgbClr>
          </a:solidFill>
          <a:ln>
            <a:noFill/>
          </a:ln>
          <a:effectLst/>
          <a:extLst/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  <a:buClrTx/>
            </a:pPr>
            <a:endParaRPr lang="en-US" i="1" dirty="0">
              <a:solidFill>
                <a:schemeClr val="accent1"/>
              </a:solidFill>
            </a:endParaRPr>
          </a:p>
        </p:txBody>
      </p:sp>
      <p:sp>
        <p:nvSpPr>
          <p:cNvPr id="87" name="Text Box 31"/>
          <p:cNvSpPr txBox="1">
            <a:spLocks noChangeArrowheads="1"/>
          </p:cNvSpPr>
          <p:nvPr/>
        </p:nvSpPr>
        <p:spPr bwMode="auto">
          <a:xfrm>
            <a:off x="1464818" y="5068887"/>
            <a:ext cx="311729" cy="461665"/>
          </a:xfrm>
          <a:prstGeom prst="rect">
            <a:avLst/>
          </a:prstGeom>
          <a:solidFill>
            <a:srgbClr val="FFCCCC">
              <a:alpha val="56000"/>
            </a:srgbClr>
          </a:solidFill>
          <a:ln>
            <a:noFill/>
          </a:ln>
          <a:effectLst/>
          <a:extLst/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  <a:buClrTx/>
            </a:pPr>
            <a:endParaRPr lang="en-US" i="1" dirty="0">
              <a:solidFill>
                <a:schemeClr val="accent1"/>
              </a:solidFill>
            </a:endParaRPr>
          </a:p>
        </p:txBody>
      </p:sp>
      <p:sp>
        <p:nvSpPr>
          <p:cNvPr id="88" name="Text Box 47"/>
          <p:cNvSpPr txBox="1">
            <a:spLocks noChangeArrowheads="1"/>
          </p:cNvSpPr>
          <p:nvPr/>
        </p:nvSpPr>
        <p:spPr bwMode="auto">
          <a:xfrm>
            <a:off x="3910598" y="2362200"/>
            <a:ext cx="338554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  <a:buClrTx/>
            </a:pPr>
            <a:r>
              <a:rPr lang="en-US" dirty="0">
                <a:solidFill>
                  <a:schemeClr val="accent2"/>
                </a:solidFill>
              </a:rPr>
              <a:t>0</a:t>
            </a:r>
          </a:p>
        </p:txBody>
      </p:sp>
      <p:sp>
        <p:nvSpPr>
          <p:cNvPr id="89" name="Text Box 21"/>
          <p:cNvSpPr txBox="1">
            <a:spLocks noChangeArrowheads="1"/>
          </p:cNvSpPr>
          <p:nvPr/>
        </p:nvSpPr>
        <p:spPr bwMode="auto">
          <a:xfrm>
            <a:off x="4732799" y="3657600"/>
            <a:ext cx="364202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  <a:buClrTx/>
            </a:pPr>
            <a:r>
              <a:rPr lang="en-US" sz="2800" dirty="0">
                <a:solidFill>
                  <a:srgbClr val="008A87"/>
                </a:solidFill>
              </a:rPr>
              <a:t>3</a:t>
            </a:r>
          </a:p>
        </p:txBody>
      </p:sp>
      <p:sp>
        <p:nvSpPr>
          <p:cNvPr id="90" name="Text Box 59"/>
          <p:cNvSpPr txBox="1">
            <a:spLocks noChangeArrowheads="1"/>
          </p:cNvSpPr>
          <p:nvPr/>
        </p:nvSpPr>
        <p:spPr bwMode="auto">
          <a:xfrm>
            <a:off x="-304800" y="1831975"/>
            <a:ext cx="4876800" cy="530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buClrTx/>
            </a:pPr>
            <a:r>
              <a:rPr lang="en-US" b="1" i="1" dirty="0">
                <a:solidFill>
                  <a:srgbClr val="008A87"/>
                </a:solidFill>
              </a:rPr>
              <a:t>“D”</a:t>
            </a:r>
            <a:r>
              <a:rPr lang="en-US" b="1" dirty="0">
                <a:solidFill>
                  <a:schemeClr val="accent2"/>
                </a:solidFill>
              </a:rPr>
              <a:t> </a:t>
            </a:r>
            <a:r>
              <a:rPr lang="en-US" b="1" dirty="0">
                <a:solidFill>
                  <a:srgbClr val="008A87"/>
                </a:solidFill>
                <a:sym typeface="Symbol" pitchFamily="18" charset="2"/>
              </a:rPr>
              <a:t></a:t>
            </a:r>
            <a:r>
              <a:rPr lang="en-US" b="1" dirty="0">
                <a:solidFill>
                  <a:schemeClr val="accent2"/>
                </a:solidFill>
                <a:sym typeface="Symbol" pitchFamily="18" charset="2"/>
              </a:rPr>
              <a:t> </a:t>
            </a:r>
            <a:r>
              <a:rPr lang="en-US" b="1" dirty="0">
                <a:solidFill>
                  <a:schemeClr val="accent2"/>
                </a:solidFill>
              </a:rPr>
              <a:t>E</a:t>
            </a:r>
            <a:r>
              <a:rPr lang="en-US" sz="2400" b="1" dirty="0">
                <a:solidFill>
                  <a:schemeClr val="accent2"/>
                </a:solidFill>
              </a:rPr>
              <a:t>XTRACT</a:t>
            </a:r>
            <a:r>
              <a:rPr lang="en-US" b="1" dirty="0">
                <a:solidFill>
                  <a:schemeClr val="accent2"/>
                </a:solidFill>
              </a:rPr>
              <a:t>-M</a:t>
            </a:r>
            <a:r>
              <a:rPr lang="en-US" sz="2400" b="1" dirty="0">
                <a:solidFill>
                  <a:schemeClr val="accent2"/>
                </a:solidFill>
              </a:rPr>
              <a:t>IN</a:t>
            </a:r>
            <a:r>
              <a:rPr lang="en-US" b="1" dirty="0">
                <a:solidFill>
                  <a:srgbClr val="008A87"/>
                </a:solidFill>
              </a:rPr>
              <a:t>(</a:t>
            </a:r>
            <a:r>
              <a:rPr lang="en-US" b="1" i="1" dirty="0">
                <a:solidFill>
                  <a:srgbClr val="008A87"/>
                </a:solidFill>
              </a:rPr>
              <a:t>Q</a:t>
            </a:r>
            <a:r>
              <a:rPr lang="en-US" b="1" dirty="0">
                <a:solidFill>
                  <a:srgbClr val="008A87"/>
                </a:solidFill>
              </a:rPr>
              <a:t>)</a:t>
            </a:r>
            <a:r>
              <a:rPr lang="en-US" b="1" dirty="0">
                <a:solidFill>
                  <a:schemeClr val="accent2"/>
                </a:solidFill>
              </a:rPr>
              <a:t>:</a:t>
            </a:r>
          </a:p>
        </p:txBody>
      </p:sp>
      <p:sp>
        <p:nvSpPr>
          <p:cNvPr id="91" name="Text Box 31"/>
          <p:cNvSpPr txBox="1">
            <a:spLocks noChangeArrowheads="1"/>
          </p:cNvSpPr>
          <p:nvPr/>
        </p:nvSpPr>
        <p:spPr bwMode="auto">
          <a:xfrm>
            <a:off x="2743200" y="3886200"/>
            <a:ext cx="311729" cy="461665"/>
          </a:xfrm>
          <a:prstGeom prst="rect">
            <a:avLst/>
          </a:prstGeom>
          <a:solidFill>
            <a:srgbClr val="FFCCCC">
              <a:alpha val="56000"/>
            </a:srgbClr>
          </a:solidFill>
          <a:ln>
            <a:noFill/>
          </a:ln>
          <a:effectLst/>
          <a:extLst/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  <a:buClrTx/>
            </a:pPr>
            <a:endParaRPr lang="en-US" i="1" dirty="0">
              <a:solidFill>
                <a:schemeClr val="accent1"/>
              </a:solidFill>
            </a:endParaRPr>
          </a:p>
        </p:txBody>
      </p:sp>
      <p:sp>
        <p:nvSpPr>
          <p:cNvPr id="92" name="Text Box 31"/>
          <p:cNvSpPr txBox="1">
            <a:spLocks noChangeArrowheads="1"/>
          </p:cNvSpPr>
          <p:nvPr/>
        </p:nvSpPr>
        <p:spPr bwMode="auto">
          <a:xfrm>
            <a:off x="2736271" y="4491335"/>
            <a:ext cx="311729" cy="461665"/>
          </a:xfrm>
          <a:prstGeom prst="rect">
            <a:avLst/>
          </a:prstGeom>
          <a:solidFill>
            <a:srgbClr val="FFCCCC">
              <a:alpha val="56000"/>
            </a:srgbClr>
          </a:solidFill>
          <a:ln>
            <a:noFill/>
          </a:ln>
          <a:effectLst/>
          <a:extLst/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  <a:buClrTx/>
            </a:pPr>
            <a:endParaRPr lang="en-US" i="1" dirty="0">
              <a:solidFill>
                <a:schemeClr val="accent1"/>
              </a:solidFill>
            </a:endParaRPr>
          </a:p>
        </p:txBody>
      </p:sp>
      <p:sp>
        <p:nvSpPr>
          <p:cNvPr id="94" name="Text Box 31"/>
          <p:cNvSpPr txBox="1">
            <a:spLocks noChangeArrowheads="1"/>
          </p:cNvSpPr>
          <p:nvPr/>
        </p:nvSpPr>
        <p:spPr bwMode="auto">
          <a:xfrm>
            <a:off x="2743200" y="5029200"/>
            <a:ext cx="311729" cy="461665"/>
          </a:xfrm>
          <a:prstGeom prst="rect">
            <a:avLst/>
          </a:prstGeom>
          <a:solidFill>
            <a:srgbClr val="FFCCCC">
              <a:alpha val="56000"/>
            </a:srgbClr>
          </a:solidFill>
          <a:ln>
            <a:noFill/>
          </a:ln>
          <a:effectLst/>
          <a:extLst/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  <a:buClrTx/>
            </a:pPr>
            <a:endParaRPr lang="en-US" i="1" dirty="0">
              <a:solidFill>
                <a:schemeClr val="accent1"/>
              </a:solidFill>
            </a:endParaRPr>
          </a:p>
        </p:txBody>
      </p:sp>
      <p:sp>
        <p:nvSpPr>
          <p:cNvPr id="95" name="Oval 4"/>
          <p:cNvSpPr>
            <a:spLocks noChangeArrowheads="1"/>
          </p:cNvSpPr>
          <p:nvPr/>
        </p:nvSpPr>
        <p:spPr bwMode="auto">
          <a:xfrm>
            <a:off x="7397750" y="1676400"/>
            <a:ext cx="679450" cy="679450"/>
          </a:xfrm>
          <a:prstGeom prst="ellipse">
            <a:avLst/>
          </a:prstGeom>
          <a:solidFill>
            <a:srgbClr val="FFCCCC"/>
          </a:solidFill>
          <a:ln w="9525">
            <a:solidFill>
              <a:schemeClr val="tx1"/>
            </a:solidFill>
            <a:round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 anchor="ctr"/>
          <a:lstStyle/>
          <a:p>
            <a:pPr algn="ctr">
              <a:lnSpc>
                <a:spcPct val="100000"/>
              </a:lnSpc>
              <a:buClrTx/>
            </a:pPr>
            <a:r>
              <a:rPr lang="en-US" i="1" dirty="0">
                <a:solidFill>
                  <a:srgbClr val="008A87"/>
                </a:solidFill>
              </a:rPr>
              <a:t>D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899757" y="5867400"/>
                <a:ext cx="8265236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dirty="0"/>
                  <a:t>Backtracking to find the shortest path from A to D:</a:t>
                </a:r>
              </a:p>
              <a:p>
                <a:r>
                  <a:rPr lang="en-US" altLang="zh-CN" dirty="0">
                    <a:ea typeface="Cambria Math" panose="02040503050406030204" pitchFamily="18" charset="0"/>
                  </a:rPr>
                  <a:t>D</a:t>
                </a:r>
                <a14:m>
                  <m:oMath xmlns:m="http://schemas.openxmlformats.org/officeDocument/2006/math">
                    <m:r>
                      <a:rPr lang="en-US" altLang="zh-CN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←</m:t>
                    </m:r>
                  </m:oMath>
                </a14:m>
                <a:r>
                  <a:rPr lang="en-US" altLang="zh-CN" dirty="0"/>
                  <a:t>B</a:t>
                </a:r>
                <a:r>
                  <a:rPr lang="en-US" altLang="zh-CN" dirty="0"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← </m:t>
                    </m:r>
                  </m:oMath>
                </a14:m>
                <a:r>
                  <a:rPr lang="en-US" altLang="zh-CN" dirty="0"/>
                  <a:t>C</a:t>
                </a:r>
                <a:r>
                  <a:rPr lang="en-US" altLang="zh-CN" dirty="0"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← </m:t>
                    </m:r>
                  </m:oMath>
                </a14:m>
                <a:r>
                  <a:rPr lang="en-US" altLang="zh-CN" dirty="0"/>
                  <a:t>A </a:t>
                </a:r>
                <a:endParaRPr lang="zh-CN" altLang="en-US" dirty="0"/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9757" y="5867400"/>
                <a:ext cx="8265236" cy="830997"/>
              </a:xfrm>
              <a:prstGeom prst="rect">
                <a:avLst/>
              </a:prstGeom>
              <a:blipFill rotWithShape="0">
                <a:blip r:embed="rId8"/>
                <a:stretch>
                  <a:fillRect t="-5882" b="-1544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1162631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7A6AF775-00BB-49FC-9A90-D9DB952595EB}" type="datetime1">
              <a:rPr lang="zh-CN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2019/9/27</a:t>
            </a:fld>
            <a:endParaRPr lang="en-US" altLang="zh-CN" sz="1400"/>
          </a:p>
        </p:txBody>
      </p:sp>
      <p:sp>
        <p:nvSpPr>
          <p:cNvPr id="22531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/>
              <a:t>chapter25</a:t>
            </a:r>
          </a:p>
        </p:txBody>
      </p:sp>
      <p:sp>
        <p:nvSpPr>
          <p:cNvPr id="2253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619A98AF-A1DB-461E-B9A2-8F0680E4A463}" type="slidenum">
              <a:rPr lang="en-US" altLang="zh-CN" sz="1400" smtClean="0"/>
              <a:pPr algn="r" eaLnBrk="1" hangingPunct="1">
                <a:spcBef>
                  <a:spcPct val="0"/>
                </a:spcBef>
                <a:buFontTx/>
                <a:buNone/>
              </a:pPr>
              <a:t>31</a:t>
            </a:fld>
            <a:endParaRPr lang="en-US" altLang="zh-CN" sz="1400"/>
          </a:p>
        </p:txBody>
      </p:sp>
      <p:sp>
        <p:nvSpPr>
          <p:cNvPr id="22533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381000"/>
            <a:ext cx="7772400" cy="56388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zh-CN" sz="2800" dirty="0" err="1"/>
              <a:t>Backtracting</a:t>
            </a:r>
            <a:r>
              <a:rPr lang="en-US" altLang="zh-CN" sz="2800" dirty="0"/>
              <a:t> code: print out the path from s to u.</a:t>
            </a:r>
          </a:p>
          <a:p>
            <a:pPr eaLnBrk="1" hangingPunct="1">
              <a:buFontTx/>
              <a:buNone/>
            </a:pPr>
            <a:r>
              <a:rPr lang="en-US" altLang="zh-CN" sz="2800" dirty="0">
                <a:sym typeface="Symbol" pitchFamily="18" charset="2"/>
              </a:rPr>
              <a:t>print (u)</a:t>
            </a:r>
          </a:p>
          <a:p>
            <a:pPr eaLnBrk="1" hangingPunct="1">
              <a:buFontTx/>
              <a:buNone/>
            </a:pPr>
            <a:r>
              <a:rPr lang="en-US" altLang="zh-CN" sz="2800" dirty="0">
                <a:sym typeface="Symbol" pitchFamily="18" charset="2"/>
              </a:rPr>
              <a:t>x=(u)</a:t>
            </a:r>
          </a:p>
          <a:p>
            <a:pPr eaLnBrk="1" hangingPunct="1">
              <a:buFontTx/>
              <a:buNone/>
            </a:pPr>
            <a:r>
              <a:rPr lang="en-US" altLang="zh-CN" sz="2800" dirty="0">
                <a:sym typeface="Symbol" pitchFamily="18" charset="2"/>
              </a:rPr>
              <a:t>while (x ≠ s)</a:t>
            </a:r>
          </a:p>
          <a:p>
            <a:pPr eaLnBrk="1" hangingPunct="1">
              <a:buFontTx/>
              <a:buNone/>
            </a:pPr>
            <a:r>
              <a:rPr lang="en-US" altLang="zh-CN" sz="2800" dirty="0">
                <a:sym typeface="Symbol" pitchFamily="18" charset="2"/>
              </a:rPr>
              <a:t>      print (x)</a:t>
            </a:r>
          </a:p>
          <a:p>
            <a:pPr eaLnBrk="1" hangingPunct="1">
              <a:buFontTx/>
              <a:buNone/>
            </a:pPr>
            <a:r>
              <a:rPr lang="en-US" altLang="zh-CN" sz="2800" dirty="0">
                <a:sym typeface="Symbol" pitchFamily="18" charset="2"/>
              </a:rPr>
              <a:t>      x=(x)</a:t>
            </a:r>
          </a:p>
          <a:p>
            <a:pPr eaLnBrk="1" hangingPunct="1">
              <a:buFontTx/>
              <a:buNone/>
            </a:pPr>
            <a:r>
              <a:rPr lang="en-US" altLang="zh-CN" sz="2800" dirty="0">
                <a:sym typeface="Symbol" pitchFamily="18" charset="2"/>
              </a:rPr>
              <a:t>print x</a:t>
            </a:r>
          </a:p>
        </p:txBody>
      </p:sp>
    </p:spTree>
    <p:extLst>
      <p:ext uri="{BB962C8B-B14F-4D97-AF65-F5344CB8AC3E}">
        <p14:creationId xmlns:p14="http://schemas.microsoft.com/office/powerpoint/2010/main" val="382498599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altLang="zh-CN"/>
              <a:t>Initialization:</a:t>
            </a:r>
          </a:p>
        </p:txBody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sz="2400" dirty="0"/>
              <a:t>For each vertex v </a:t>
            </a:r>
            <a:r>
              <a:rPr lang="en-US" altLang="zh-CN" sz="2400" i="1" dirty="0">
                <a:sym typeface="Symbol" pitchFamily="18" charset="2"/>
              </a:rPr>
              <a:t></a:t>
            </a:r>
            <a:r>
              <a:rPr lang="en-US" altLang="zh-CN" sz="2400" dirty="0"/>
              <a:t> V,  d[v] denotes </a:t>
            </a:r>
            <a:r>
              <a:rPr lang="en-US" sz="2400" dirty="0"/>
              <a:t>the length of the shortest path found so far</a:t>
            </a:r>
            <a:r>
              <a:rPr lang="en-US" altLang="zh-CN" sz="2400" dirty="0"/>
              <a:t> from source s to v.</a:t>
            </a:r>
          </a:p>
          <a:p>
            <a:r>
              <a:rPr lang="en-US" altLang="zh-CN" sz="2400" dirty="0"/>
              <a:t>d[v]– will be  </a:t>
            </a:r>
            <a:r>
              <a:rPr lang="en-US" altLang="zh-CN" sz="2400" dirty="0">
                <a:sym typeface="Symbol" pitchFamily="18" charset="2"/>
              </a:rPr>
              <a:t>(s, v) after the execution of the algorithm. </a:t>
            </a:r>
          </a:p>
          <a:p>
            <a:r>
              <a:rPr lang="en-US" altLang="zh-CN" sz="2400" dirty="0"/>
              <a:t> initialize  d[v] and </a:t>
            </a:r>
            <a:r>
              <a:rPr lang="en-US" altLang="zh-CN" sz="2400" dirty="0">
                <a:sym typeface="Symbol" pitchFamily="18" charset="2"/>
              </a:rPr>
              <a:t>[v] as follows: </a:t>
            </a:r>
            <a:r>
              <a:rPr lang="en-US" altLang="zh-CN" sz="2400" dirty="0"/>
              <a:t>.</a:t>
            </a:r>
          </a:p>
          <a:p>
            <a:r>
              <a:rPr lang="en-US" altLang="zh-CN" sz="2400" dirty="0"/>
              <a:t>INITIALIZE-SINGLE-SOURCE(G,s)</a:t>
            </a:r>
          </a:p>
          <a:p>
            <a:r>
              <a:rPr lang="en-US" altLang="zh-CN" sz="2400" dirty="0">
                <a:solidFill>
                  <a:srgbClr val="FF0000"/>
                </a:solidFill>
              </a:rPr>
              <a:t>for</a:t>
            </a:r>
            <a:r>
              <a:rPr lang="en-US" altLang="zh-CN" sz="2400" dirty="0"/>
              <a:t> each vertex v </a:t>
            </a:r>
            <a:r>
              <a:rPr lang="en-US" altLang="zh-CN" sz="2400" i="1" dirty="0">
                <a:sym typeface="Symbol" pitchFamily="18" charset="2"/>
              </a:rPr>
              <a:t></a:t>
            </a:r>
            <a:r>
              <a:rPr lang="en-US" altLang="zh-CN" sz="2400" dirty="0"/>
              <a:t> V\{s}</a:t>
            </a:r>
          </a:p>
          <a:p>
            <a:r>
              <a:rPr lang="en-US" altLang="zh-CN" sz="2400" dirty="0"/>
              <a:t>       </a:t>
            </a:r>
            <a:r>
              <a:rPr lang="en-US" altLang="zh-CN" sz="2400" dirty="0">
                <a:solidFill>
                  <a:srgbClr val="FF0000"/>
                </a:solidFill>
              </a:rPr>
              <a:t>do</a:t>
            </a:r>
            <a:r>
              <a:rPr lang="en-US" altLang="zh-CN" sz="2400" dirty="0"/>
              <a:t> d[v]                       </a:t>
            </a:r>
          </a:p>
          <a:p>
            <a:r>
              <a:rPr lang="en-US" altLang="zh-CN" sz="2400" dirty="0"/>
              <a:t>              [v]        NIL</a:t>
            </a:r>
          </a:p>
          <a:p>
            <a:r>
              <a:rPr lang="en-US" altLang="zh-CN" sz="2400" dirty="0">
                <a:solidFill>
                  <a:schemeClr val="accent2"/>
                </a:solidFill>
              </a:rPr>
              <a:t>d[s]        0</a:t>
            </a:r>
            <a:r>
              <a:rPr lang="en-US" altLang="zh-CN" sz="2400" dirty="0"/>
              <a:t>       </a:t>
            </a:r>
          </a:p>
        </p:txBody>
      </p:sp>
      <p:graphicFrame>
        <p:nvGraphicFramePr>
          <p:cNvPr id="92166" name="Object 6"/>
          <p:cNvGraphicFramePr>
            <a:graphicFrameLocks noChangeAspect="1"/>
          </p:cNvGraphicFramePr>
          <p:nvPr/>
        </p:nvGraphicFramePr>
        <p:xfrm>
          <a:off x="2667000" y="4572000"/>
          <a:ext cx="533400" cy="2746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9314" name="公式" r:id="rId3" imgW="393480" imgH="203040" progId="Equation.3">
                  <p:embed/>
                </p:oleObj>
              </mc:Choice>
              <mc:Fallback>
                <p:oleObj name="公式" r:id="rId3" imgW="39348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67000" y="4572000"/>
                        <a:ext cx="533400" cy="2746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2167" name="Object 7"/>
          <p:cNvGraphicFramePr>
            <a:graphicFrameLocks noChangeAspect="1"/>
          </p:cNvGraphicFramePr>
          <p:nvPr/>
        </p:nvGraphicFramePr>
        <p:xfrm>
          <a:off x="4514850" y="3321050"/>
          <a:ext cx="112713" cy="214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9315" name="公式" r:id="rId5" imgW="114120" imgH="215640" progId="Equation.3">
                  <p:embed/>
                </p:oleObj>
              </mc:Choice>
              <mc:Fallback>
                <p:oleObj name="公式" r:id="rId5" imgW="114120" imgH="215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14850" y="3321050"/>
                        <a:ext cx="112713" cy="2143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2168" name="Object 8"/>
          <p:cNvGraphicFramePr>
            <a:graphicFrameLocks noChangeAspect="1"/>
          </p:cNvGraphicFramePr>
          <p:nvPr/>
        </p:nvGraphicFramePr>
        <p:xfrm>
          <a:off x="3352800" y="4572000"/>
          <a:ext cx="381000" cy="317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9316" name="公式" r:id="rId7" imgW="152280" imgH="126720" progId="Equation.3">
                  <p:embed/>
                </p:oleObj>
              </mc:Choice>
              <mc:Fallback>
                <p:oleObj name="公式" r:id="rId7" imgW="152280" imgH="12672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52800" y="4572000"/>
                        <a:ext cx="381000" cy="317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2169" name="Object 9"/>
          <p:cNvGraphicFramePr>
            <a:graphicFrameLocks noChangeAspect="1"/>
          </p:cNvGraphicFramePr>
          <p:nvPr/>
        </p:nvGraphicFramePr>
        <p:xfrm>
          <a:off x="1905000" y="5029200"/>
          <a:ext cx="381000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9317" name="公式" r:id="rId9" imgW="139680" imgH="139680" progId="Equation.3">
                  <p:embed/>
                </p:oleObj>
              </mc:Choice>
              <mc:Fallback>
                <p:oleObj name="公式" r:id="rId9" imgW="139680" imgH="1396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05000" y="5029200"/>
                        <a:ext cx="381000" cy="381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2170" name="Object 10"/>
          <p:cNvGraphicFramePr>
            <a:graphicFrameLocks noChangeAspect="1"/>
          </p:cNvGraphicFramePr>
          <p:nvPr/>
        </p:nvGraphicFramePr>
        <p:xfrm>
          <a:off x="2667000" y="5029200"/>
          <a:ext cx="533400" cy="2746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9318" name="公式" r:id="rId11" imgW="393480" imgH="203040" progId="Equation.3">
                  <p:embed/>
                </p:oleObj>
              </mc:Choice>
              <mc:Fallback>
                <p:oleObj name="公式" r:id="rId11" imgW="39348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67000" y="5029200"/>
                        <a:ext cx="533400" cy="2746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2171" name="Object 11"/>
          <p:cNvGraphicFramePr>
            <a:graphicFrameLocks noChangeAspect="1"/>
          </p:cNvGraphicFramePr>
          <p:nvPr/>
        </p:nvGraphicFramePr>
        <p:xfrm>
          <a:off x="1676400" y="5486400"/>
          <a:ext cx="533400" cy="2746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9319" name="公式" r:id="rId12" imgW="393480" imgH="203040" progId="Equation.3">
                  <p:embed/>
                </p:oleObj>
              </mc:Choice>
              <mc:Fallback>
                <p:oleObj name="公式" r:id="rId12" imgW="39348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76400" y="5486400"/>
                        <a:ext cx="533400" cy="2746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52583073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altLang="zh-CN"/>
              <a:t>Dijkstra’s Algorithm:</a:t>
            </a:r>
          </a:p>
        </p:txBody>
      </p:sp>
      <p:sp>
        <p:nvSpPr>
          <p:cNvPr id="532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sz="2000" dirty="0" err="1">
                <a:solidFill>
                  <a:schemeClr val="accent2"/>
                </a:solidFill>
              </a:rPr>
              <a:t>Dijkstra’s</a:t>
            </a:r>
            <a:r>
              <a:rPr lang="en-US" altLang="zh-CN" sz="2000" dirty="0">
                <a:solidFill>
                  <a:schemeClr val="accent2"/>
                </a:solidFill>
              </a:rPr>
              <a:t> algorithm assumes that </a:t>
            </a:r>
            <a:r>
              <a:rPr lang="en-US" altLang="zh-CN" sz="2000" i="1" dirty="0">
                <a:solidFill>
                  <a:schemeClr val="accent2"/>
                </a:solidFill>
              </a:rPr>
              <a:t>w(e)</a:t>
            </a:r>
            <a:r>
              <a:rPr lang="en-US" altLang="zh-CN" sz="2000" i="1" dirty="0">
                <a:solidFill>
                  <a:schemeClr val="accent2"/>
                </a:solidFill>
                <a:sym typeface="Symbol" pitchFamily="18" charset="2"/>
              </a:rPr>
              <a:t>0</a:t>
            </a:r>
            <a:r>
              <a:rPr lang="en-US" altLang="zh-CN" sz="2000" dirty="0">
                <a:solidFill>
                  <a:schemeClr val="accent2"/>
                </a:solidFill>
                <a:sym typeface="Symbol" pitchFamily="18" charset="2"/>
              </a:rPr>
              <a:t> for each e in the graph.</a:t>
            </a:r>
            <a:r>
              <a:rPr lang="en-US" altLang="zh-CN" sz="2000" dirty="0">
                <a:solidFill>
                  <a:schemeClr val="accent2"/>
                </a:solidFill>
              </a:rPr>
              <a:t> </a:t>
            </a:r>
          </a:p>
          <a:p>
            <a:r>
              <a:rPr lang="en-US" altLang="zh-CN" sz="2400" dirty="0"/>
              <a:t>maintain a set </a:t>
            </a:r>
            <a:r>
              <a:rPr lang="en-US" altLang="zh-CN" sz="2400" i="1" dirty="0">
                <a:solidFill>
                  <a:srgbClr val="FF0000"/>
                </a:solidFill>
              </a:rPr>
              <a:t>S</a:t>
            </a:r>
            <a:r>
              <a:rPr lang="en-US" altLang="zh-CN" sz="2400" dirty="0"/>
              <a:t> of vertices such that</a:t>
            </a:r>
          </a:p>
          <a:p>
            <a:pPr lvl="1"/>
            <a:r>
              <a:rPr lang="en-US" altLang="zh-CN" sz="2000" dirty="0"/>
              <a:t>Every vertex </a:t>
            </a:r>
            <a:r>
              <a:rPr lang="en-US" altLang="zh-CN" sz="2000" i="1" dirty="0"/>
              <a:t>v </a:t>
            </a:r>
            <a:r>
              <a:rPr lang="en-US" altLang="zh-CN" sz="2000" i="1" dirty="0">
                <a:sym typeface="Symbol" pitchFamily="18" charset="2"/>
              </a:rPr>
              <a:t></a:t>
            </a:r>
            <a:r>
              <a:rPr lang="en-US" altLang="zh-CN" sz="2000" i="1" dirty="0"/>
              <a:t>S, d[v]=</a:t>
            </a:r>
            <a:r>
              <a:rPr lang="en-US" altLang="zh-CN" sz="2000" i="1" dirty="0">
                <a:sym typeface="Symbol" pitchFamily="18" charset="2"/>
              </a:rPr>
              <a:t>(s, v),</a:t>
            </a:r>
            <a:r>
              <a:rPr lang="en-US" altLang="zh-CN" sz="2000" dirty="0">
                <a:sym typeface="Symbol" pitchFamily="18" charset="2"/>
              </a:rPr>
              <a:t> i.e., the </a:t>
            </a:r>
            <a:r>
              <a:rPr lang="en-US" altLang="zh-CN" sz="2000" dirty="0"/>
              <a:t> shortest-path from s to v has been found. (Initial values: S=empty, d[s]=0 and d[v]=</a:t>
            </a:r>
            <a:r>
              <a:rPr lang="en-US" altLang="zh-CN" sz="2000" dirty="0">
                <a:sym typeface="Symbol" pitchFamily="18" charset="2"/>
              </a:rPr>
              <a:t>)</a:t>
            </a:r>
          </a:p>
          <a:p>
            <a:r>
              <a:rPr lang="en-US" altLang="zh-CN" sz="2400" dirty="0"/>
              <a:t> (a) select the vertex </a:t>
            </a:r>
            <a:r>
              <a:rPr lang="en-US" altLang="zh-CN" sz="2400" i="1" dirty="0" err="1">
                <a:solidFill>
                  <a:srgbClr val="FF0000"/>
                </a:solidFill>
              </a:rPr>
              <a:t>u</a:t>
            </a:r>
            <a:r>
              <a:rPr lang="en-US" altLang="zh-CN" sz="2400" i="1" dirty="0" err="1">
                <a:solidFill>
                  <a:srgbClr val="FF0000"/>
                </a:solidFill>
                <a:sym typeface="Symbol" pitchFamily="18" charset="2"/>
              </a:rPr>
              <a:t></a:t>
            </a:r>
            <a:r>
              <a:rPr lang="en-US" altLang="zh-CN" sz="2400" i="1" dirty="0" err="1">
                <a:solidFill>
                  <a:srgbClr val="FF0000"/>
                </a:solidFill>
              </a:rPr>
              <a:t>V-S</a:t>
            </a:r>
            <a:r>
              <a:rPr lang="en-US" altLang="zh-CN" sz="2400" dirty="0">
                <a:solidFill>
                  <a:srgbClr val="FF0000"/>
                </a:solidFill>
              </a:rPr>
              <a:t> </a:t>
            </a:r>
            <a:r>
              <a:rPr lang="en-US" altLang="zh-CN" sz="2400" dirty="0"/>
              <a:t>such that </a:t>
            </a:r>
          </a:p>
          <a:p>
            <a:pPr>
              <a:buFontTx/>
              <a:buNone/>
            </a:pPr>
            <a:r>
              <a:rPr lang="en-US" altLang="zh-CN" sz="2400" dirty="0"/>
              <a:t>                </a:t>
            </a:r>
            <a:r>
              <a:rPr lang="en-US" altLang="zh-CN" sz="2400" i="1" dirty="0"/>
              <a:t>d[u]=min {d[x]|x </a:t>
            </a:r>
            <a:r>
              <a:rPr lang="en-US" altLang="zh-CN" sz="2400" i="1" dirty="0">
                <a:sym typeface="Symbol" pitchFamily="18" charset="2"/>
              </a:rPr>
              <a:t></a:t>
            </a:r>
            <a:r>
              <a:rPr lang="en-US" altLang="zh-CN" sz="2400" i="1" dirty="0">
                <a:solidFill>
                  <a:schemeClr val="accent1"/>
                </a:solidFill>
                <a:sym typeface="Symbol" pitchFamily="18" charset="2"/>
              </a:rPr>
              <a:t>V-</a:t>
            </a:r>
            <a:r>
              <a:rPr lang="en-US" altLang="zh-CN" sz="2400" i="1" dirty="0"/>
              <a:t>S}.</a:t>
            </a:r>
            <a:r>
              <a:rPr lang="en-US" altLang="zh-CN" sz="2400" dirty="0"/>
              <a:t> Set S=S</a:t>
            </a:r>
            <a:r>
              <a:rPr lang="en-US" altLang="zh-CN" sz="2400" dirty="0">
                <a:sym typeface="Symbol" pitchFamily="18" charset="2"/>
              </a:rPr>
              <a:t></a:t>
            </a:r>
            <a:r>
              <a:rPr lang="en-US" altLang="zh-CN" sz="2400" dirty="0"/>
              <a:t>{u}</a:t>
            </a:r>
          </a:p>
          <a:p>
            <a:pPr>
              <a:buFontTx/>
              <a:buNone/>
            </a:pPr>
            <a:r>
              <a:rPr lang="en-US" altLang="zh-CN" sz="2400" i="1" dirty="0">
                <a:solidFill>
                  <a:srgbClr val="FF0000"/>
                </a:solidFill>
              </a:rPr>
              <a:t>      </a:t>
            </a:r>
            <a:r>
              <a:rPr lang="en-US" altLang="zh-CN" sz="2400" dirty="0"/>
              <a:t>(b) </a:t>
            </a:r>
            <a:r>
              <a:rPr lang="en-US" altLang="zh-CN" sz="2400" b="1" i="1" dirty="0"/>
              <a:t>for</a:t>
            </a:r>
            <a:r>
              <a:rPr lang="en-US" altLang="zh-CN" sz="2400" dirty="0"/>
              <a:t> each node </a:t>
            </a:r>
            <a:r>
              <a:rPr lang="en-US" altLang="zh-CN" sz="2400" i="1" dirty="0"/>
              <a:t>v</a:t>
            </a:r>
            <a:r>
              <a:rPr lang="en-US" altLang="zh-CN" sz="2400" dirty="0"/>
              <a:t> adjacent to </a:t>
            </a:r>
            <a:r>
              <a:rPr lang="en-US" altLang="zh-CN" sz="2400" i="1" dirty="0"/>
              <a:t>u </a:t>
            </a:r>
            <a:r>
              <a:rPr lang="en-US" altLang="zh-CN" sz="2400" b="1" i="1" dirty="0"/>
              <a:t>do</a:t>
            </a:r>
            <a:r>
              <a:rPr lang="en-US" altLang="zh-CN" sz="2400" i="1" dirty="0"/>
              <a:t> </a:t>
            </a:r>
            <a:r>
              <a:rPr lang="en-US" altLang="zh-CN" sz="2400" dirty="0"/>
              <a:t>RELAX(u, v, w).</a:t>
            </a:r>
          </a:p>
          <a:p>
            <a:r>
              <a:rPr lang="en-US" altLang="zh-CN" sz="2400" dirty="0"/>
              <a:t>Repeat step (a) and (b) until S=V.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 bwMode="auto">
          <a:xfrm>
            <a:off x="1219200" y="4463028"/>
            <a:ext cx="7391400" cy="1404372"/>
          </a:xfrm>
          <a:prstGeom prst="rect">
            <a:avLst/>
          </a:prstGeom>
          <a:solidFill>
            <a:srgbClr val="CCECFF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宋体" pitchFamily="2" charset="-122"/>
            </a:endParaRPr>
          </a:p>
        </p:txBody>
      </p:sp>
      <p:sp>
        <p:nvSpPr>
          <p:cNvPr id="53965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52400"/>
            <a:ext cx="7772400" cy="1143000"/>
          </a:xfrm>
        </p:spPr>
        <p:txBody>
          <a:bodyPr/>
          <a:lstStyle/>
          <a:p>
            <a:r>
              <a:rPr lang="en-US" dirty="0" err="1"/>
              <a:t>Dijkstra’s</a:t>
            </a:r>
            <a:r>
              <a:rPr lang="en-US" dirty="0"/>
              <a:t> algorithm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39651" name="Text Box 3"/>
              <p:cNvSpPr txBox="1">
                <a:spLocks noChangeArrowheads="1"/>
              </p:cNvSpPr>
              <p:nvPr/>
            </p:nvSpPr>
            <p:spPr bwMode="auto">
              <a:xfrm>
                <a:off x="539486" y="990600"/>
                <a:ext cx="8169224" cy="224676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rgbClr val="FFFF66"/>
                    </a:solidFill>
                  </a14:hiddenFill>
                </a:ext>
                <a:ext uri="{91240B29-F687-4F45-9708-019B960494DF}">
                  <a14:hiddenLine w="2857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107763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algn="l">
                  <a:buClrTx/>
                </a:pPr>
                <a:r>
                  <a:rPr lang="en-US" sz="2800" i="1" dirty="0">
                    <a:solidFill>
                      <a:srgbClr val="008A87"/>
                    </a:solidFill>
                  </a:rPr>
                  <a:t>d</a:t>
                </a:r>
                <a:r>
                  <a:rPr lang="en-US" sz="2800" dirty="0">
                    <a:solidFill>
                      <a:srgbClr val="008A87"/>
                    </a:solidFill>
                  </a:rPr>
                  <a:t>[</a:t>
                </a:r>
                <a:r>
                  <a:rPr lang="en-US" sz="2800" i="1" dirty="0">
                    <a:solidFill>
                      <a:srgbClr val="008A87"/>
                    </a:solidFill>
                  </a:rPr>
                  <a:t>s</a:t>
                </a:r>
                <a:r>
                  <a:rPr lang="en-US" sz="2800" dirty="0">
                    <a:solidFill>
                      <a:srgbClr val="008A87"/>
                    </a:solidFill>
                  </a:rPr>
                  <a:t>] </a:t>
                </a:r>
                <a:r>
                  <a:rPr lang="en-US" sz="2800" dirty="0">
                    <a:solidFill>
                      <a:srgbClr val="008A87"/>
                    </a:solidFill>
                    <a:sym typeface="Symbol" pitchFamily="18" charset="2"/>
                  </a:rPr>
                  <a:t> 0</a:t>
                </a:r>
              </a:p>
              <a:p>
                <a:pPr algn="l">
                  <a:buClrTx/>
                </a:pPr>
                <a:r>
                  <a:rPr lang="en-US" sz="2800" b="1" dirty="0">
                    <a:sym typeface="Symbol" pitchFamily="18" charset="2"/>
                  </a:rPr>
                  <a:t>for</a:t>
                </a:r>
                <a:r>
                  <a:rPr lang="en-US" sz="2800" dirty="0">
                    <a:sym typeface="Symbol" pitchFamily="18" charset="2"/>
                  </a:rPr>
                  <a:t> each </a:t>
                </a:r>
                <a:r>
                  <a:rPr lang="en-US" sz="2800" i="1" dirty="0">
                    <a:solidFill>
                      <a:srgbClr val="008A87"/>
                    </a:solidFill>
                    <a:sym typeface="Symbol" pitchFamily="18" charset="2"/>
                  </a:rPr>
                  <a:t>v</a:t>
                </a:r>
                <a:r>
                  <a:rPr lang="en-US" sz="2800" dirty="0">
                    <a:solidFill>
                      <a:srgbClr val="008A87"/>
                    </a:solidFill>
                    <a:sym typeface="Symbol" pitchFamily="18" charset="2"/>
                  </a:rPr>
                  <a:t> </a:t>
                </a:r>
                <a:r>
                  <a:rPr lang="en-US" sz="2800" dirty="0">
                    <a:solidFill>
                      <a:srgbClr val="008A87"/>
                    </a:solidFill>
                    <a:latin typeface="Symbol" pitchFamily="18" charset="2"/>
                    <a:sym typeface="Symbol" pitchFamily="18" charset="2"/>
                  </a:rPr>
                  <a:t>Î</a:t>
                </a:r>
                <a:r>
                  <a:rPr lang="en-US" sz="2800" dirty="0">
                    <a:solidFill>
                      <a:srgbClr val="008A87"/>
                    </a:solidFill>
                    <a:sym typeface="Symbol" pitchFamily="18" charset="2"/>
                  </a:rPr>
                  <a:t> </a:t>
                </a:r>
                <a:r>
                  <a:rPr lang="en-US" sz="2800" i="1" dirty="0">
                    <a:solidFill>
                      <a:srgbClr val="008A87"/>
                    </a:solidFill>
                    <a:sym typeface="Symbol" pitchFamily="18" charset="2"/>
                  </a:rPr>
                  <a:t>V</a:t>
                </a:r>
                <a:r>
                  <a:rPr lang="en-US" sz="2800" dirty="0">
                    <a:solidFill>
                      <a:srgbClr val="008A87"/>
                    </a:solidFill>
                    <a:sym typeface="Symbol" pitchFamily="18" charset="2"/>
                  </a:rPr>
                  <a:t> – {</a:t>
                </a:r>
                <a:r>
                  <a:rPr lang="en-US" sz="2800" i="1" dirty="0">
                    <a:solidFill>
                      <a:srgbClr val="008A87"/>
                    </a:solidFill>
                    <a:sym typeface="Symbol" pitchFamily="18" charset="2"/>
                  </a:rPr>
                  <a:t>s</a:t>
                </a:r>
                <a:r>
                  <a:rPr lang="en-US" sz="2800" dirty="0">
                    <a:solidFill>
                      <a:srgbClr val="008A87"/>
                    </a:solidFill>
                    <a:sym typeface="Symbol" pitchFamily="18" charset="2"/>
                  </a:rPr>
                  <a:t>}</a:t>
                </a:r>
              </a:p>
              <a:p>
                <a:pPr lvl="1" algn="l">
                  <a:buClrTx/>
                </a:pPr>
                <a:r>
                  <a:rPr lang="en-US" sz="2800" b="1" dirty="0"/>
                  <a:t>do</a:t>
                </a:r>
                <a:r>
                  <a:rPr lang="en-US" sz="2800" dirty="0"/>
                  <a:t> </a:t>
                </a:r>
                <a:r>
                  <a:rPr lang="en-US" sz="2800" i="1" dirty="0">
                    <a:solidFill>
                      <a:srgbClr val="008A87"/>
                    </a:solidFill>
                  </a:rPr>
                  <a:t>d</a:t>
                </a:r>
                <a:r>
                  <a:rPr lang="en-US" sz="2800" dirty="0">
                    <a:solidFill>
                      <a:srgbClr val="008A87"/>
                    </a:solidFill>
                  </a:rPr>
                  <a:t>[</a:t>
                </a:r>
                <a:r>
                  <a:rPr lang="en-US" sz="2800" i="1" dirty="0">
                    <a:solidFill>
                      <a:srgbClr val="008A87"/>
                    </a:solidFill>
                  </a:rPr>
                  <a:t>v</a:t>
                </a:r>
                <a:r>
                  <a:rPr lang="en-US" sz="2800" dirty="0">
                    <a:solidFill>
                      <a:srgbClr val="008A87"/>
                    </a:solidFill>
                  </a:rPr>
                  <a:t>] </a:t>
                </a:r>
                <a:r>
                  <a:rPr lang="en-US" sz="2800" dirty="0">
                    <a:solidFill>
                      <a:srgbClr val="008A87"/>
                    </a:solidFill>
                    <a:sym typeface="Symbol" pitchFamily="18" charset="2"/>
                  </a:rPr>
                  <a:t> </a:t>
                </a:r>
                <a:r>
                  <a:rPr lang="en-US" sz="2800" dirty="0">
                    <a:solidFill>
                      <a:srgbClr val="008A87"/>
                    </a:solidFill>
                    <a:latin typeface="Symbol" pitchFamily="18" charset="2"/>
                    <a:sym typeface="Symbol" pitchFamily="18" charset="2"/>
                  </a:rPr>
                  <a:t>¥, </a:t>
                </a:r>
                <a14:m>
                  <m:oMath xmlns:m="http://schemas.openxmlformats.org/officeDocument/2006/math">
                    <m:r>
                      <a:rPr lang="en-US" sz="2800" i="1" smtClean="0">
                        <a:solidFill>
                          <a:srgbClr val="008A87"/>
                        </a:solidFill>
                        <a:latin typeface="Cambria Math"/>
                        <a:ea typeface="Cambria Math"/>
                        <a:sym typeface="Symbol" pitchFamily="18" charset="2"/>
                      </a:rPr>
                      <m:t>𝜋</m:t>
                    </m:r>
                    <m:d>
                      <m:dPr>
                        <m:begChr m:val="["/>
                        <m:endChr m:val="]"/>
                        <m:ctrlPr>
                          <a:rPr lang="en-US" sz="2800" b="0" i="1" smtClean="0">
                            <a:solidFill>
                              <a:srgbClr val="008A87"/>
                            </a:solidFill>
                            <a:latin typeface="Cambria Math" panose="02040503050406030204" pitchFamily="18" charset="0"/>
                            <a:ea typeface="Cambria Math"/>
                            <a:sym typeface="Symbol" pitchFamily="18" charset="2"/>
                          </a:rPr>
                        </m:ctrlPr>
                      </m:dPr>
                      <m:e>
                        <m:r>
                          <a:rPr lang="en-US" sz="2800" b="0" i="1" smtClean="0">
                            <a:solidFill>
                              <a:srgbClr val="008A87"/>
                            </a:solidFill>
                            <a:latin typeface="Cambria Math"/>
                            <a:ea typeface="Cambria Math"/>
                            <a:sym typeface="Symbol" pitchFamily="18" charset="2"/>
                          </a:rPr>
                          <m:t>𝑣</m:t>
                        </m:r>
                      </m:e>
                    </m:d>
                    <m:r>
                      <a:rPr lang="en-US" sz="2800" b="0" i="1" smtClean="0">
                        <a:solidFill>
                          <a:srgbClr val="008A87"/>
                        </a:solidFill>
                        <a:latin typeface="Cambria Math"/>
                        <a:ea typeface="Cambria Math"/>
                        <a:sym typeface="Symbol" pitchFamily="18" charset="2"/>
                      </a:rPr>
                      <m:t>←</m:t>
                    </m:r>
                    <m:r>
                      <a:rPr lang="en-US" sz="2800" b="0" i="1" smtClean="0">
                        <a:solidFill>
                          <a:srgbClr val="008A87"/>
                        </a:solidFill>
                        <a:latin typeface="Cambria Math"/>
                        <a:ea typeface="Cambria Math"/>
                        <a:sym typeface="Symbol" pitchFamily="18" charset="2"/>
                      </a:rPr>
                      <m:t>𝑁𝐼𝐿</m:t>
                    </m:r>
                    <m:r>
                      <a:rPr lang="en-US" sz="2800" b="0" i="1" smtClean="0">
                        <a:solidFill>
                          <a:srgbClr val="008A87"/>
                        </a:solidFill>
                        <a:latin typeface="Cambria Math"/>
                        <a:ea typeface="Cambria Math"/>
                        <a:sym typeface="Symbol" pitchFamily="18" charset="2"/>
                      </a:rPr>
                      <m:t>.</m:t>
                    </m:r>
                  </m:oMath>
                </a14:m>
                <a:endParaRPr lang="en-US" sz="2800" dirty="0">
                  <a:solidFill>
                    <a:srgbClr val="008A87"/>
                  </a:solidFill>
                  <a:latin typeface="Symbol" pitchFamily="18" charset="2"/>
                  <a:sym typeface="Symbol" pitchFamily="18" charset="2"/>
                </a:endParaRPr>
              </a:p>
              <a:p>
                <a:pPr algn="l">
                  <a:buClrTx/>
                </a:pPr>
                <a:r>
                  <a:rPr lang="en-US" sz="2800" i="1" dirty="0">
                    <a:solidFill>
                      <a:srgbClr val="008A87"/>
                    </a:solidFill>
                    <a:sym typeface="Symbol" pitchFamily="18" charset="2"/>
                  </a:rPr>
                  <a:t>S</a:t>
                </a:r>
                <a:r>
                  <a:rPr lang="en-US" sz="2800" dirty="0">
                    <a:solidFill>
                      <a:srgbClr val="008A87"/>
                    </a:solidFill>
                    <a:sym typeface="Symbol" pitchFamily="18" charset="2"/>
                  </a:rPr>
                  <a:t>  </a:t>
                </a:r>
              </a:p>
              <a:p>
                <a:pPr algn="l">
                  <a:buClrTx/>
                </a:pPr>
                <a:r>
                  <a:rPr lang="en-US" sz="2800" i="1" dirty="0">
                    <a:solidFill>
                      <a:srgbClr val="008A87"/>
                    </a:solidFill>
                    <a:sym typeface="Symbol" pitchFamily="18" charset="2"/>
                  </a:rPr>
                  <a:t>Q</a:t>
                </a:r>
                <a:r>
                  <a:rPr lang="en-US" sz="2800" dirty="0">
                    <a:solidFill>
                      <a:srgbClr val="008A87"/>
                    </a:solidFill>
                    <a:sym typeface="Symbol" pitchFamily="18" charset="2"/>
                  </a:rPr>
                  <a:t>  </a:t>
                </a:r>
                <a:r>
                  <a:rPr lang="en-US" sz="2800" i="1" dirty="0">
                    <a:solidFill>
                      <a:srgbClr val="008A87"/>
                    </a:solidFill>
                    <a:sym typeface="Symbol" pitchFamily="18" charset="2"/>
                  </a:rPr>
                  <a:t>V	 </a:t>
                </a:r>
                <a:r>
                  <a:rPr lang="en-US" sz="2800" b="1" dirty="0">
                    <a:solidFill>
                      <a:schemeClr val="accent2"/>
                    </a:solidFill>
                    <a:sym typeface="Symbol" pitchFamily="18" charset="2"/>
                  </a:rPr>
                  <a:t>%</a:t>
                </a:r>
                <a:r>
                  <a:rPr lang="en-US" sz="2800" dirty="0">
                    <a:solidFill>
                      <a:srgbClr val="008380"/>
                    </a:solidFill>
                  </a:rPr>
                  <a:t> </a:t>
                </a:r>
                <a:r>
                  <a:rPr lang="en-US" sz="2800" i="1" dirty="0">
                    <a:solidFill>
                      <a:srgbClr val="FF0000"/>
                    </a:solidFill>
                  </a:rPr>
                  <a:t>Q</a:t>
                </a:r>
                <a:r>
                  <a:rPr lang="en-US" sz="2800" dirty="0">
                    <a:solidFill>
                      <a:srgbClr val="FF0000"/>
                    </a:solidFill>
                  </a:rPr>
                  <a:t> is a priority queue maintaining </a:t>
                </a:r>
                <a:r>
                  <a:rPr lang="en-US" sz="2800" i="1" dirty="0">
                    <a:solidFill>
                      <a:srgbClr val="FF0000"/>
                    </a:solidFill>
                  </a:rPr>
                  <a:t>V</a:t>
                </a:r>
                <a:r>
                  <a:rPr lang="en-US" sz="2800" dirty="0">
                    <a:solidFill>
                      <a:srgbClr val="FF0000"/>
                    </a:solidFill>
                  </a:rPr>
                  <a:t> – </a:t>
                </a:r>
                <a:r>
                  <a:rPr lang="en-US" sz="2800" i="1" dirty="0">
                    <a:solidFill>
                      <a:srgbClr val="FF0000"/>
                    </a:solidFill>
                  </a:rPr>
                  <a:t>S</a:t>
                </a:r>
                <a:endParaRPr lang="en-US" sz="2800" dirty="0">
                  <a:solidFill>
                    <a:srgbClr val="FF0000"/>
                  </a:solidFill>
                  <a:sym typeface="Symbol" pitchFamily="18" charset="2"/>
                </a:endParaRPr>
              </a:p>
            </p:txBody>
          </p:sp>
        </mc:Choice>
        <mc:Fallback xmlns="">
          <p:sp>
            <p:nvSpPr>
              <p:cNvPr id="539651" name="Text 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39486" y="990600"/>
                <a:ext cx="8169224" cy="2246769"/>
              </a:xfrm>
              <a:prstGeom prst="rect">
                <a:avLst/>
              </a:prstGeom>
              <a:blipFill rotWithShape="1">
                <a:blip r:embed="rId2"/>
                <a:stretch>
                  <a:fillRect l="-1491" t="-2717" r="-522" b="-6793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66"/>
                    </a:solidFill>
                  </a14:hiddenFill>
                </a:ext>
                <a:ext uri="{91240B29-F687-4F45-9708-019B960494DF}">
                  <a14:hiddenLine xmlns:a14="http://schemas.microsoft.com/office/drawing/2010/main" w="2857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9652" name="Text Box 4"/>
              <p:cNvSpPr txBox="1">
                <a:spLocks noChangeArrowheads="1"/>
              </p:cNvSpPr>
              <p:nvPr/>
            </p:nvSpPr>
            <p:spPr bwMode="auto">
              <a:xfrm>
                <a:off x="441325" y="3124200"/>
                <a:ext cx="8200322" cy="267765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rgbClr val="FFFF66"/>
                    </a:solidFill>
                  </a14:hiddenFill>
                </a:ext>
                <a:ext uri="{91240B29-F687-4F45-9708-019B960494DF}">
                  <a14:hiddenLine w="2857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107763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tabLst>
                    <a:tab pos="2289175" algn="l"/>
                  </a:tabLs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>
                  <a:tabLst>
                    <a:tab pos="2289175" algn="l"/>
                  </a:tabLs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>
                  <a:tabLst>
                    <a:tab pos="2289175" algn="l"/>
                  </a:tabLs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>
                  <a:tabLst>
                    <a:tab pos="2289175" algn="l"/>
                  </a:tabLs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>
                  <a:tabLst>
                    <a:tab pos="2289175" algn="l"/>
                  </a:tabLs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tabLst>
                    <a:tab pos="2289175" algn="l"/>
                  </a:tabLs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tabLst>
                    <a:tab pos="2289175" algn="l"/>
                  </a:tabLs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tabLst>
                    <a:tab pos="2289175" algn="l"/>
                  </a:tabLs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tabLst>
                    <a:tab pos="2289175" algn="l"/>
                  </a:tabLs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algn="l">
                  <a:buClrTx/>
                </a:pPr>
                <a:r>
                  <a:rPr lang="en-US" sz="2800" b="1" dirty="0">
                    <a:sym typeface="Symbol" pitchFamily="18" charset="2"/>
                  </a:rPr>
                  <a:t>while</a:t>
                </a:r>
                <a:r>
                  <a:rPr lang="en-US" sz="2800" dirty="0">
                    <a:sym typeface="Symbol" pitchFamily="18" charset="2"/>
                  </a:rPr>
                  <a:t> </a:t>
                </a:r>
                <a:r>
                  <a:rPr lang="en-US" sz="2800" i="1" dirty="0">
                    <a:solidFill>
                      <a:srgbClr val="008A87"/>
                    </a:solidFill>
                    <a:sym typeface="Symbol" pitchFamily="18" charset="2"/>
                  </a:rPr>
                  <a:t>Q </a:t>
                </a:r>
                <a:r>
                  <a:rPr lang="en-US" sz="2800" i="1" dirty="0">
                    <a:solidFill>
                      <a:srgbClr val="008A87"/>
                    </a:solidFill>
                    <a:latin typeface="Symbol" pitchFamily="18" charset="2"/>
                    <a:sym typeface="Symbol" pitchFamily="18" charset="2"/>
                  </a:rPr>
                  <a:t>¹</a:t>
                </a:r>
                <a:r>
                  <a:rPr lang="en-US" sz="2800" i="1" dirty="0">
                    <a:solidFill>
                      <a:srgbClr val="008A87"/>
                    </a:solidFill>
                    <a:sym typeface="Symbol" pitchFamily="18" charset="2"/>
                  </a:rPr>
                  <a:t> </a:t>
                </a:r>
                <a:r>
                  <a:rPr lang="en-US" sz="2800" dirty="0">
                    <a:solidFill>
                      <a:srgbClr val="008A87"/>
                    </a:solidFill>
                    <a:sym typeface="Symbol" pitchFamily="18" charset="2"/>
                  </a:rPr>
                  <a:t></a:t>
                </a:r>
                <a:endParaRPr lang="en-US" sz="2800" dirty="0">
                  <a:sym typeface="Symbol" pitchFamily="18" charset="2"/>
                </a:endParaRPr>
              </a:p>
              <a:p>
                <a:pPr lvl="1" algn="l">
                  <a:buClrTx/>
                </a:pPr>
                <a:r>
                  <a:rPr lang="en-US" sz="2800" b="1" dirty="0"/>
                  <a:t>do</a:t>
                </a:r>
                <a:r>
                  <a:rPr lang="en-US" sz="2800" dirty="0"/>
                  <a:t> </a:t>
                </a:r>
                <a:r>
                  <a:rPr lang="en-US" sz="2800" i="1" dirty="0">
                    <a:solidFill>
                      <a:srgbClr val="008A87"/>
                    </a:solidFill>
                  </a:rPr>
                  <a:t>u </a:t>
                </a:r>
                <a:r>
                  <a:rPr lang="en-US" sz="2800" dirty="0">
                    <a:solidFill>
                      <a:srgbClr val="008A87"/>
                    </a:solidFill>
                    <a:sym typeface="Symbol" pitchFamily="18" charset="2"/>
                  </a:rPr>
                  <a:t></a:t>
                </a:r>
                <a:r>
                  <a:rPr lang="en-US" sz="2800" dirty="0">
                    <a:sym typeface="Symbol" pitchFamily="18" charset="2"/>
                  </a:rPr>
                  <a:t> E</a:t>
                </a:r>
                <a:r>
                  <a:rPr lang="en-US" sz="2000" dirty="0">
                    <a:sym typeface="Symbol" pitchFamily="18" charset="2"/>
                  </a:rPr>
                  <a:t>XTRACT</a:t>
                </a:r>
                <a:r>
                  <a:rPr lang="en-US" sz="2800" dirty="0">
                    <a:sym typeface="Symbol" pitchFamily="18" charset="2"/>
                  </a:rPr>
                  <a:t>-M</a:t>
                </a:r>
                <a:r>
                  <a:rPr lang="en-US" sz="2000" dirty="0">
                    <a:sym typeface="Symbol" pitchFamily="18" charset="2"/>
                  </a:rPr>
                  <a:t>IN</a:t>
                </a:r>
                <a:r>
                  <a:rPr lang="en-US" sz="2800" dirty="0">
                    <a:solidFill>
                      <a:srgbClr val="008A87"/>
                    </a:solidFill>
                    <a:sym typeface="Symbol" pitchFamily="18" charset="2"/>
                  </a:rPr>
                  <a:t>(</a:t>
                </a:r>
                <a:r>
                  <a:rPr lang="en-US" sz="2800" i="1" dirty="0">
                    <a:solidFill>
                      <a:srgbClr val="008A87"/>
                    </a:solidFill>
                    <a:sym typeface="Symbol" pitchFamily="18" charset="2"/>
                  </a:rPr>
                  <a:t>Q</a:t>
                </a:r>
                <a:r>
                  <a:rPr lang="en-US" sz="2800" dirty="0">
                    <a:solidFill>
                      <a:srgbClr val="008A87"/>
                    </a:solidFill>
                    <a:sym typeface="Symbol" pitchFamily="18" charset="2"/>
                  </a:rPr>
                  <a:t>)</a:t>
                </a:r>
              </a:p>
              <a:p>
                <a:pPr lvl="2" algn="l">
                  <a:buClrTx/>
                </a:pPr>
                <a:r>
                  <a:rPr lang="en-US" sz="2800" i="1" dirty="0">
                    <a:solidFill>
                      <a:srgbClr val="008A87"/>
                    </a:solidFill>
                    <a:sym typeface="Symbol" pitchFamily="18" charset="2"/>
                  </a:rPr>
                  <a:t>S</a:t>
                </a:r>
                <a:r>
                  <a:rPr lang="en-US" sz="2800" dirty="0">
                    <a:solidFill>
                      <a:srgbClr val="008A87"/>
                    </a:solidFill>
                    <a:sym typeface="Symbol" pitchFamily="18" charset="2"/>
                  </a:rPr>
                  <a:t>  </a:t>
                </a:r>
                <a:r>
                  <a:rPr lang="en-US" sz="2800" i="1" dirty="0">
                    <a:solidFill>
                      <a:srgbClr val="008A87"/>
                    </a:solidFill>
                    <a:sym typeface="Symbol" pitchFamily="18" charset="2"/>
                  </a:rPr>
                  <a:t>S</a:t>
                </a:r>
                <a:r>
                  <a:rPr lang="en-US" sz="2800" dirty="0">
                    <a:solidFill>
                      <a:srgbClr val="008A87"/>
                    </a:solidFill>
                    <a:sym typeface="Symbol" pitchFamily="18" charset="2"/>
                  </a:rPr>
                  <a:t> </a:t>
                </a:r>
                <a:r>
                  <a:rPr lang="en-US" sz="2800" dirty="0">
                    <a:solidFill>
                      <a:srgbClr val="008A87"/>
                    </a:solidFill>
                    <a:latin typeface="Symbol" pitchFamily="18" charset="2"/>
                    <a:sym typeface="Symbol" pitchFamily="18" charset="2"/>
                  </a:rPr>
                  <a:t>È</a:t>
                </a:r>
                <a:r>
                  <a:rPr lang="en-US" sz="2800" dirty="0">
                    <a:solidFill>
                      <a:srgbClr val="008A87"/>
                    </a:solidFill>
                    <a:sym typeface="Symbol" pitchFamily="18" charset="2"/>
                  </a:rPr>
                  <a:t> {</a:t>
                </a:r>
                <a:r>
                  <a:rPr lang="en-US" sz="2800" i="1" dirty="0">
                    <a:solidFill>
                      <a:srgbClr val="008A87"/>
                    </a:solidFill>
                    <a:sym typeface="Symbol" pitchFamily="18" charset="2"/>
                  </a:rPr>
                  <a:t>u</a:t>
                </a:r>
                <a:r>
                  <a:rPr lang="en-US" sz="2800" dirty="0">
                    <a:solidFill>
                      <a:srgbClr val="008A87"/>
                    </a:solidFill>
                    <a:sym typeface="Symbol" pitchFamily="18" charset="2"/>
                  </a:rPr>
                  <a:t>}</a:t>
                </a:r>
              </a:p>
              <a:p>
                <a:pPr lvl="2" algn="l">
                  <a:buClrTx/>
                </a:pPr>
                <a:r>
                  <a:rPr lang="en-US" sz="2800" b="1" dirty="0">
                    <a:sym typeface="Symbol" pitchFamily="18" charset="2"/>
                  </a:rPr>
                  <a:t>for</a:t>
                </a:r>
                <a:r>
                  <a:rPr lang="en-US" sz="2800" dirty="0">
                    <a:sym typeface="Symbol" pitchFamily="18" charset="2"/>
                  </a:rPr>
                  <a:t> each </a:t>
                </a:r>
                <a:r>
                  <a:rPr lang="en-US" sz="2800" i="1" dirty="0">
                    <a:solidFill>
                      <a:srgbClr val="008A87"/>
                    </a:solidFill>
                    <a:sym typeface="Symbol" pitchFamily="18" charset="2"/>
                  </a:rPr>
                  <a:t>v</a:t>
                </a:r>
                <a:r>
                  <a:rPr lang="en-US" sz="2800" dirty="0">
                    <a:solidFill>
                      <a:srgbClr val="008A87"/>
                    </a:solidFill>
                    <a:sym typeface="Symbol" pitchFamily="18" charset="2"/>
                  </a:rPr>
                  <a:t> </a:t>
                </a:r>
                <a:r>
                  <a:rPr lang="en-US" sz="2800" dirty="0">
                    <a:solidFill>
                      <a:srgbClr val="008A87"/>
                    </a:solidFill>
                    <a:latin typeface="Symbol" pitchFamily="18" charset="2"/>
                    <a:sym typeface="Symbol" pitchFamily="18" charset="2"/>
                  </a:rPr>
                  <a:t>Î</a:t>
                </a:r>
                <a:r>
                  <a:rPr lang="en-US" sz="2800" dirty="0">
                    <a:solidFill>
                      <a:srgbClr val="008A87"/>
                    </a:solidFill>
                    <a:sym typeface="Symbol" pitchFamily="18" charset="2"/>
                  </a:rPr>
                  <a:t> </a:t>
                </a:r>
                <a:r>
                  <a:rPr lang="en-US" sz="2800" i="1" dirty="0" err="1">
                    <a:solidFill>
                      <a:srgbClr val="008A87"/>
                    </a:solidFill>
                    <a:sym typeface="Symbol" pitchFamily="18" charset="2"/>
                  </a:rPr>
                  <a:t>Adj</a:t>
                </a:r>
                <a:r>
                  <a:rPr lang="en-US" sz="2800" dirty="0">
                    <a:solidFill>
                      <a:srgbClr val="008A87"/>
                    </a:solidFill>
                    <a:sym typeface="Symbol" pitchFamily="18" charset="2"/>
                  </a:rPr>
                  <a:t>[</a:t>
                </a:r>
                <a:r>
                  <a:rPr lang="en-US" sz="2800" i="1" dirty="0">
                    <a:solidFill>
                      <a:srgbClr val="008A87"/>
                    </a:solidFill>
                    <a:sym typeface="Symbol" pitchFamily="18" charset="2"/>
                  </a:rPr>
                  <a:t>u</a:t>
                </a:r>
                <a:r>
                  <a:rPr lang="en-US" sz="2800" dirty="0">
                    <a:solidFill>
                      <a:srgbClr val="008A87"/>
                    </a:solidFill>
                    <a:sym typeface="Symbol" pitchFamily="18" charset="2"/>
                  </a:rPr>
                  <a:t>]</a:t>
                </a:r>
              </a:p>
              <a:p>
                <a:pPr lvl="3" algn="l">
                  <a:buClrTx/>
                </a:pPr>
                <a:r>
                  <a:rPr lang="en-US" sz="2800" b="1" dirty="0"/>
                  <a:t>do</a:t>
                </a:r>
                <a:r>
                  <a:rPr lang="en-US" sz="2800" dirty="0"/>
                  <a:t> </a:t>
                </a:r>
                <a:r>
                  <a:rPr lang="en-US" sz="2800" b="1" dirty="0">
                    <a:sym typeface="Symbol" pitchFamily="18" charset="2"/>
                  </a:rPr>
                  <a:t>if</a:t>
                </a:r>
                <a:r>
                  <a:rPr lang="en-US" sz="2800" i="1" dirty="0">
                    <a:solidFill>
                      <a:srgbClr val="008A87"/>
                    </a:solidFill>
                  </a:rPr>
                  <a:t> d</a:t>
                </a:r>
                <a:r>
                  <a:rPr lang="en-US" sz="2800" dirty="0">
                    <a:solidFill>
                      <a:srgbClr val="008A87"/>
                    </a:solidFill>
                  </a:rPr>
                  <a:t>[</a:t>
                </a:r>
                <a:r>
                  <a:rPr lang="en-US" sz="2800" i="1" dirty="0">
                    <a:solidFill>
                      <a:srgbClr val="008A87"/>
                    </a:solidFill>
                  </a:rPr>
                  <a:t>v</a:t>
                </a:r>
                <a:r>
                  <a:rPr lang="en-US" sz="2800" dirty="0">
                    <a:solidFill>
                      <a:srgbClr val="008A87"/>
                    </a:solidFill>
                  </a:rPr>
                  <a:t>] </a:t>
                </a:r>
                <a:r>
                  <a:rPr lang="en-US" sz="2800" dirty="0">
                    <a:solidFill>
                      <a:srgbClr val="008A87"/>
                    </a:solidFill>
                    <a:sym typeface="Symbol" pitchFamily="18" charset="2"/>
                  </a:rPr>
                  <a:t>&gt; </a:t>
                </a:r>
                <a:r>
                  <a:rPr lang="en-US" sz="2800" i="1" dirty="0">
                    <a:solidFill>
                      <a:srgbClr val="008A87"/>
                    </a:solidFill>
                  </a:rPr>
                  <a:t>d</a:t>
                </a:r>
                <a:r>
                  <a:rPr lang="en-US" sz="2800" dirty="0">
                    <a:solidFill>
                      <a:srgbClr val="008A87"/>
                    </a:solidFill>
                  </a:rPr>
                  <a:t>[</a:t>
                </a:r>
                <a:r>
                  <a:rPr lang="en-US" sz="2800" i="1" dirty="0">
                    <a:solidFill>
                      <a:srgbClr val="008A87"/>
                    </a:solidFill>
                  </a:rPr>
                  <a:t>u</a:t>
                </a:r>
                <a:r>
                  <a:rPr lang="en-US" sz="2800" dirty="0">
                    <a:solidFill>
                      <a:srgbClr val="008A87"/>
                    </a:solidFill>
                  </a:rPr>
                  <a:t>] + </a:t>
                </a:r>
                <a:r>
                  <a:rPr lang="en-US" sz="2800" i="1" dirty="0">
                    <a:solidFill>
                      <a:srgbClr val="008A87"/>
                    </a:solidFill>
                  </a:rPr>
                  <a:t>w</a:t>
                </a:r>
                <a:r>
                  <a:rPr lang="en-US" sz="2800" dirty="0">
                    <a:solidFill>
                      <a:srgbClr val="008A87"/>
                    </a:solidFill>
                  </a:rPr>
                  <a:t>(</a:t>
                </a:r>
                <a:r>
                  <a:rPr lang="en-US" sz="2800" i="1" dirty="0">
                    <a:solidFill>
                      <a:srgbClr val="008A87"/>
                    </a:solidFill>
                  </a:rPr>
                  <a:t>u</a:t>
                </a:r>
                <a:r>
                  <a:rPr lang="en-US" sz="2800" dirty="0">
                    <a:solidFill>
                      <a:srgbClr val="008A87"/>
                    </a:solidFill>
                  </a:rPr>
                  <a:t>, </a:t>
                </a:r>
                <a:r>
                  <a:rPr lang="en-US" sz="2800" i="1" dirty="0">
                    <a:solidFill>
                      <a:srgbClr val="008A87"/>
                    </a:solidFill>
                  </a:rPr>
                  <a:t>v</a:t>
                </a:r>
                <a:r>
                  <a:rPr lang="en-US" sz="2800" dirty="0">
                    <a:solidFill>
                      <a:srgbClr val="008A87"/>
                    </a:solidFill>
                  </a:rPr>
                  <a:t>)</a:t>
                </a:r>
              </a:p>
              <a:p>
                <a:pPr lvl="4" algn="l">
                  <a:buClrTx/>
                </a:pPr>
                <a:r>
                  <a:rPr lang="en-US" sz="2800" b="1" dirty="0">
                    <a:sym typeface="Symbol" pitchFamily="18" charset="2"/>
                  </a:rPr>
                  <a:t>	then </a:t>
                </a:r>
                <a:r>
                  <a:rPr lang="en-US" sz="2800" i="1" dirty="0">
                    <a:solidFill>
                      <a:srgbClr val="008A87"/>
                    </a:solidFill>
                  </a:rPr>
                  <a:t>d</a:t>
                </a:r>
                <a:r>
                  <a:rPr lang="en-US" sz="2800" dirty="0">
                    <a:solidFill>
                      <a:srgbClr val="008A87"/>
                    </a:solidFill>
                  </a:rPr>
                  <a:t>[</a:t>
                </a:r>
                <a:r>
                  <a:rPr lang="en-US" sz="2800" i="1" dirty="0">
                    <a:solidFill>
                      <a:srgbClr val="008A87"/>
                    </a:solidFill>
                  </a:rPr>
                  <a:t>v</a:t>
                </a:r>
                <a:r>
                  <a:rPr lang="en-US" sz="2800" dirty="0">
                    <a:solidFill>
                      <a:srgbClr val="008A87"/>
                    </a:solidFill>
                  </a:rPr>
                  <a:t>] </a:t>
                </a:r>
                <a:r>
                  <a:rPr lang="en-US" sz="2800" dirty="0">
                    <a:solidFill>
                      <a:srgbClr val="008A87"/>
                    </a:solidFill>
                    <a:sym typeface="Symbol" pitchFamily="18" charset="2"/>
                  </a:rPr>
                  <a:t> </a:t>
                </a:r>
                <a:r>
                  <a:rPr lang="en-US" sz="2800" i="1" dirty="0">
                    <a:solidFill>
                      <a:srgbClr val="008A87"/>
                    </a:solidFill>
                  </a:rPr>
                  <a:t>d</a:t>
                </a:r>
                <a:r>
                  <a:rPr lang="en-US" sz="2800" dirty="0">
                    <a:solidFill>
                      <a:srgbClr val="008A87"/>
                    </a:solidFill>
                  </a:rPr>
                  <a:t>[</a:t>
                </a:r>
                <a:r>
                  <a:rPr lang="en-US" sz="2800" i="1" dirty="0">
                    <a:solidFill>
                      <a:srgbClr val="008A87"/>
                    </a:solidFill>
                  </a:rPr>
                  <a:t>u</a:t>
                </a:r>
                <a:r>
                  <a:rPr lang="en-US" sz="2800" dirty="0">
                    <a:solidFill>
                      <a:srgbClr val="008A87"/>
                    </a:solidFill>
                  </a:rPr>
                  <a:t>] + </a:t>
                </a:r>
                <a:r>
                  <a:rPr lang="en-US" sz="2800" i="1" dirty="0">
                    <a:solidFill>
                      <a:srgbClr val="008A87"/>
                    </a:solidFill>
                  </a:rPr>
                  <a:t>w</a:t>
                </a:r>
                <a:r>
                  <a:rPr lang="en-US" sz="2800" dirty="0">
                    <a:solidFill>
                      <a:srgbClr val="008A87"/>
                    </a:solidFill>
                  </a:rPr>
                  <a:t>(</a:t>
                </a:r>
                <a:r>
                  <a:rPr lang="en-US" sz="2800" i="1" dirty="0">
                    <a:solidFill>
                      <a:srgbClr val="008A87"/>
                    </a:solidFill>
                  </a:rPr>
                  <a:t>u</a:t>
                </a:r>
                <a:r>
                  <a:rPr lang="en-US" sz="2800" dirty="0">
                    <a:solidFill>
                      <a:srgbClr val="008A87"/>
                    </a:solidFill>
                  </a:rPr>
                  <a:t>, </a:t>
                </a:r>
                <a:r>
                  <a:rPr lang="en-US" sz="2800" i="1" dirty="0">
                    <a:solidFill>
                      <a:srgbClr val="008A87"/>
                    </a:solidFill>
                  </a:rPr>
                  <a:t>v</a:t>
                </a:r>
                <a:r>
                  <a:rPr lang="en-US" sz="2800" dirty="0">
                    <a:solidFill>
                      <a:srgbClr val="008A87"/>
                    </a:solidFill>
                  </a:rPr>
                  <a:t>),</a:t>
                </a:r>
                <a:r>
                  <a:rPr lang="en-US" sz="2800" dirty="0">
                    <a:solidFill>
                      <a:srgbClr val="008A87"/>
                    </a:solidFill>
                    <a:ea typeface="Cambria Math"/>
                    <a:sym typeface="Symbol" pitchFamily="18" charset="2"/>
                  </a:rPr>
                  <a:t> </a:t>
                </a:r>
                <a14:m>
                  <m:oMath xmlns:m="http://schemas.openxmlformats.org/officeDocument/2006/math">
                    <m:r>
                      <a:rPr lang="en-US" sz="2800" i="1">
                        <a:solidFill>
                          <a:srgbClr val="008A87"/>
                        </a:solidFill>
                        <a:latin typeface="Cambria Math"/>
                        <a:ea typeface="Cambria Math"/>
                        <a:sym typeface="Symbol" pitchFamily="18" charset="2"/>
                      </a:rPr>
                      <m:t>𝜋</m:t>
                    </m:r>
                    <m:d>
                      <m:dPr>
                        <m:begChr m:val="["/>
                        <m:endChr m:val="]"/>
                        <m:ctrlPr>
                          <a:rPr lang="en-US" sz="2800" i="1">
                            <a:solidFill>
                              <a:srgbClr val="008A87"/>
                            </a:solidFill>
                            <a:latin typeface="Cambria Math" panose="02040503050406030204" pitchFamily="18" charset="0"/>
                            <a:ea typeface="Cambria Math"/>
                            <a:sym typeface="Symbol" pitchFamily="18" charset="2"/>
                          </a:rPr>
                        </m:ctrlPr>
                      </m:dPr>
                      <m:e>
                        <m:r>
                          <a:rPr lang="en-US" sz="2800" i="1">
                            <a:solidFill>
                              <a:srgbClr val="008A87"/>
                            </a:solidFill>
                            <a:latin typeface="Cambria Math"/>
                            <a:ea typeface="Cambria Math"/>
                            <a:sym typeface="Symbol" pitchFamily="18" charset="2"/>
                          </a:rPr>
                          <m:t>𝑣</m:t>
                        </m:r>
                      </m:e>
                    </m:d>
                    <m:r>
                      <a:rPr lang="en-US" sz="2800" i="1">
                        <a:solidFill>
                          <a:srgbClr val="008A87"/>
                        </a:solidFill>
                        <a:latin typeface="Cambria Math"/>
                        <a:ea typeface="Cambria Math"/>
                        <a:sym typeface="Symbol" pitchFamily="18" charset="2"/>
                      </a:rPr>
                      <m:t>←</m:t>
                    </m:r>
                    <m:r>
                      <a:rPr lang="en-US" sz="2800" b="0" i="1" smtClean="0">
                        <a:solidFill>
                          <a:srgbClr val="008A87"/>
                        </a:solidFill>
                        <a:latin typeface="Cambria Math"/>
                        <a:ea typeface="Cambria Math"/>
                        <a:sym typeface="Symbol" pitchFamily="18" charset="2"/>
                      </a:rPr>
                      <m:t>𝑢</m:t>
                    </m:r>
                  </m:oMath>
                </a14:m>
                <a:r>
                  <a:rPr lang="en-US" sz="2800" dirty="0">
                    <a:solidFill>
                      <a:srgbClr val="008A87"/>
                    </a:solidFill>
                  </a:rPr>
                  <a:t> , </a:t>
                </a:r>
                <a:endParaRPr lang="en-US" sz="2800" i="1" dirty="0">
                  <a:solidFill>
                    <a:srgbClr val="008A87"/>
                  </a:solidFill>
                  <a:sym typeface="Symbol" pitchFamily="18" charset="2"/>
                </a:endParaRPr>
              </a:p>
            </p:txBody>
          </p:sp>
        </mc:Choice>
        <mc:Fallback xmlns="">
          <p:sp>
            <p:nvSpPr>
              <p:cNvPr id="539652" name="Text 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41325" y="3124200"/>
                <a:ext cx="8200322" cy="2677656"/>
              </a:xfrm>
              <a:prstGeom prst="rect">
                <a:avLst/>
              </a:prstGeom>
              <a:blipFill rotWithShape="1">
                <a:blip r:embed="rId3"/>
                <a:stretch>
                  <a:fillRect l="-1486" t="-2278" r="-594" b="-5467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66"/>
                    </a:solidFill>
                  </a14:hiddenFill>
                </a:ext>
                <a:ext uri="{91240B29-F687-4F45-9708-019B960494DF}">
                  <a14:hiddenLine xmlns:a14="http://schemas.microsoft.com/office/drawing/2010/main" w="2857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39654" name="Text Box 6"/>
          <p:cNvSpPr txBox="1">
            <a:spLocks noChangeArrowheads="1"/>
          </p:cNvSpPr>
          <p:nvPr/>
        </p:nvSpPr>
        <p:spPr bwMode="auto">
          <a:xfrm>
            <a:off x="5562600" y="3810000"/>
            <a:ext cx="36576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buClrTx/>
            </a:pPr>
            <a:r>
              <a:rPr lang="en-US" b="1" i="1" dirty="0">
                <a:solidFill>
                  <a:srgbClr val="FF0000"/>
                </a:solidFill>
              </a:rPr>
              <a:t>relaxation step</a:t>
            </a:r>
          </a:p>
        </p:txBody>
      </p:sp>
      <p:sp>
        <p:nvSpPr>
          <p:cNvPr id="539658" name="Text Box 10"/>
          <p:cNvSpPr txBox="1">
            <a:spLocks noChangeArrowheads="1"/>
          </p:cNvSpPr>
          <p:nvPr/>
        </p:nvSpPr>
        <p:spPr bwMode="auto">
          <a:xfrm>
            <a:off x="1693332" y="5897563"/>
            <a:ext cx="5757345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lnSpc>
                <a:spcPct val="100000"/>
              </a:lnSpc>
              <a:buClrTx/>
            </a:pPr>
            <a:r>
              <a:rPr lang="en-US" dirty="0"/>
              <a:t>Implicit D</a:t>
            </a:r>
            <a:r>
              <a:rPr lang="en-US" sz="2400" dirty="0"/>
              <a:t>ECREASE</a:t>
            </a:r>
            <a:r>
              <a:rPr lang="en-US" dirty="0"/>
              <a:t>-K</a:t>
            </a:r>
            <a:r>
              <a:rPr lang="en-US" sz="2400" dirty="0"/>
              <a:t>EY using update(</a:t>
            </a:r>
            <a:r>
              <a:rPr lang="en-US" sz="2400" dirty="0" err="1"/>
              <a:t>v,k</a:t>
            </a:r>
            <a:r>
              <a:rPr lang="en-US" sz="2400" dirty="0"/>
              <a:t>)</a:t>
            </a:r>
          </a:p>
        </p:txBody>
      </p:sp>
      <p:sp>
        <p:nvSpPr>
          <p:cNvPr id="539662" name="Line 14"/>
          <p:cNvSpPr>
            <a:spLocks noChangeShapeType="1"/>
          </p:cNvSpPr>
          <p:nvPr/>
        </p:nvSpPr>
        <p:spPr bwMode="auto">
          <a:xfrm flipH="1" flipV="1">
            <a:off x="4419600" y="5676900"/>
            <a:ext cx="152400" cy="38100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 type="stealth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US"/>
          </a:p>
        </p:txBody>
      </p:sp>
      <p:cxnSp>
        <p:nvCxnSpPr>
          <p:cNvPr id="4" name="Straight Arrow Connector 3"/>
          <p:cNvCxnSpPr/>
          <p:nvPr/>
        </p:nvCxnSpPr>
        <p:spPr bwMode="auto">
          <a:xfrm flipH="1">
            <a:off x="6934200" y="4271665"/>
            <a:ext cx="152400" cy="147935"/>
          </a:xfrm>
          <a:prstGeom prst="straightConnector1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380332401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altLang="zh-CN"/>
              <a:t>Implementation: </a:t>
            </a:r>
          </a:p>
        </p:txBody>
      </p:sp>
      <p:sp>
        <p:nvSpPr>
          <p:cNvPr id="931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sz="2800"/>
              <a:t>a priority queue Q stores vertices in V-S, keyed by their d[] values.</a:t>
            </a:r>
          </a:p>
          <a:p>
            <a:r>
              <a:rPr lang="en-US" altLang="zh-CN" sz="2800"/>
              <a:t>the graph </a:t>
            </a:r>
            <a:r>
              <a:rPr lang="en-US" altLang="zh-CN" sz="2800" i="1"/>
              <a:t>G</a:t>
            </a:r>
            <a:r>
              <a:rPr lang="en-US" altLang="zh-CN" sz="2800"/>
              <a:t> is represented by adjacency lists.</a:t>
            </a:r>
          </a:p>
          <a:p>
            <a:endParaRPr lang="en-US" altLang="zh-CN" sz="2000"/>
          </a:p>
          <a:p>
            <a:pPr lvl="1"/>
            <a:endParaRPr lang="en-US" altLang="zh-CN" sz="200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60DC813F-F9FA-40CD-8717-8D96B5D436C8}" type="datetime1">
              <a:rPr lang="zh-CN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2019/9/27</a:t>
            </a:fld>
            <a:endParaRPr lang="en-US" altLang="zh-CN" sz="1400"/>
          </a:p>
        </p:txBody>
      </p:sp>
      <p:sp>
        <p:nvSpPr>
          <p:cNvPr id="23555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/>
              <a:t>chapter25</a:t>
            </a:r>
          </a:p>
        </p:txBody>
      </p:sp>
      <p:sp>
        <p:nvSpPr>
          <p:cNvPr id="2355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FADADF8C-DDB0-4363-B850-5146107A1ADC}" type="slidenum">
              <a:rPr lang="en-US" altLang="zh-CN" sz="1400"/>
              <a:pPr algn="r" eaLnBrk="1" hangingPunct="1">
                <a:spcBef>
                  <a:spcPct val="0"/>
                </a:spcBef>
                <a:buFontTx/>
                <a:buNone/>
              </a:pPr>
              <a:t>36</a:t>
            </a:fld>
            <a:endParaRPr lang="en-US" altLang="zh-CN" sz="1400"/>
          </a:p>
        </p:txBody>
      </p:sp>
      <p:sp>
        <p:nvSpPr>
          <p:cNvPr id="23557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381000"/>
            <a:ext cx="7772400" cy="56388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zh-CN" b="1" dirty="0"/>
              <a:t>Theorem: Consider the set S at any time in the algorithm’s execution. For each </a:t>
            </a:r>
            <a:r>
              <a:rPr lang="en-US" altLang="zh-CN" b="1" i="1" dirty="0"/>
              <a:t>v</a:t>
            </a:r>
            <a:r>
              <a:rPr lang="en-US" altLang="zh-CN" b="1" i="1" dirty="0">
                <a:sym typeface="Symbol" panose="05050102010706020507" pitchFamily="18" charset="2"/>
              </a:rPr>
              <a:t> </a:t>
            </a:r>
            <a:r>
              <a:rPr lang="en-US" altLang="zh-CN" b="1" i="1" dirty="0"/>
              <a:t>S</a:t>
            </a:r>
            <a:r>
              <a:rPr lang="en-US" altLang="zh-CN" b="1" dirty="0"/>
              <a:t>, the current d[v]  is the length of the shortest s-v path. </a:t>
            </a:r>
          </a:p>
          <a:p>
            <a:pPr eaLnBrk="1" hangingPunct="1">
              <a:buFontTx/>
              <a:buNone/>
            </a:pPr>
            <a:r>
              <a:rPr lang="en-US" altLang="zh-CN" b="1" i="1" dirty="0"/>
              <a:t>Proof: </a:t>
            </a:r>
            <a:r>
              <a:rPr lang="en-US" altLang="zh-CN" dirty="0"/>
              <a:t>  We prove it by induction on |S|.</a:t>
            </a:r>
          </a:p>
          <a:p>
            <a:pPr eaLnBrk="1" hangingPunct="1">
              <a:buFontTx/>
              <a:buAutoNum type="arabicPeriod"/>
            </a:pPr>
            <a:r>
              <a:rPr lang="en-US" altLang="zh-CN" sz="2800" dirty="0"/>
              <a:t>If |S|=1, then the theorem holds. (Because d[s]=0 and S={s}.)</a:t>
            </a:r>
          </a:p>
          <a:p>
            <a:pPr eaLnBrk="1" hangingPunct="1">
              <a:buFontTx/>
              <a:buAutoNum type="arabicPeriod"/>
            </a:pPr>
            <a:r>
              <a:rPr lang="en-US" altLang="zh-CN" sz="2800" dirty="0"/>
              <a:t>Suppose that the theorem is true for |S|=k for some k&gt;0.</a:t>
            </a:r>
          </a:p>
          <a:p>
            <a:pPr eaLnBrk="1" hangingPunct="1">
              <a:buFontTx/>
              <a:buAutoNum type="arabicPeriod"/>
            </a:pPr>
            <a:r>
              <a:rPr lang="en-US" altLang="zh-CN" sz="2800" dirty="0"/>
              <a:t>Now, we grow S to size k+1 by adding the node v.</a:t>
            </a:r>
          </a:p>
          <a:p>
            <a:pPr eaLnBrk="1" hangingPunct="1">
              <a:buFontTx/>
              <a:buNone/>
            </a:pPr>
            <a:r>
              <a:rPr lang="en-US" altLang="zh-CN" sz="2800" dirty="0"/>
              <a:t>    </a:t>
            </a:r>
            <a:endParaRPr lang="en-US" altLang="zh-CN" sz="2800" dirty="0">
              <a:sym typeface="Symbol" panose="05050102010706020507" pitchFamily="18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360194203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1C300A34-7283-45E3-BC6A-9A6FBB11DCBC}" type="datetime1">
              <a:rPr lang="zh-CN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2019/9/27</a:t>
            </a:fld>
            <a:endParaRPr lang="en-US" altLang="zh-CN" sz="1400"/>
          </a:p>
        </p:txBody>
      </p:sp>
      <p:sp>
        <p:nvSpPr>
          <p:cNvPr id="24579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/>
              <a:t>chapter25</a:t>
            </a:r>
          </a:p>
        </p:txBody>
      </p:sp>
      <p:sp>
        <p:nvSpPr>
          <p:cNvPr id="2458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F80B8F99-2CEA-491F-8032-09FB6CB68001}" type="slidenum">
              <a:rPr lang="en-US" altLang="zh-CN" sz="1400"/>
              <a:pPr algn="r" eaLnBrk="1" hangingPunct="1">
                <a:spcBef>
                  <a:spcPct val="0"/>
                </a:spcBef>
                <a:buFontTx/>
                <a:buNone/>
              </a:pPr>
              <a:t>37</a:t>
            </a:fld>
            <a:endParaRPr lang="en-US" altLang="zh-CN" sz="14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581" name="Rectangle 2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228600" y="76200"/>
                <a:ext cx="8420100" cy="5638800"/>
              </a:xfrm>
            </p:spPr>
            <p:txBody>
              <a:bodyPr/>
              <a:lstStyle/>
              <a:p>
                <a:pPr eaLnBrk="1" hangingPunct="1">
                  <a:buFontTx/>
                  <a:buNone/>
                </a:pPr>
                <a:r>
                  <a:rPr lang="en-US" altLang="zh-CN" sz="4000" b="1" i="1" dirty="0"/>
                  <a:t>Proof: </a:t>
                </a:r>
                <a:r>
                  <a:rPr lang="en-US" altLang="zh-CN" sz="4000" b="1" i="1" dirty="0">
                    <a:sym typeface="Wingdings" panose="05000000000000000000" pitchFamily="2" charset="2"/>
                  </a:rPr>
                  <a:t>(continue)</a:t>
                </a:r>
              </a:p>
              <a:p>
                <a:pPr eaLnBrk="1" hangingPunct="1">
                  <a:buFontTx/>
                  <a:buNone/>
                </a:pPr>
                <a:r>
                  <a:rPr lang="en-US" altLang="zh-CN" sz="2000" b="1" dirty="0"/>
                  <a:t>Now, we grow S to size k+1 by adding the node v with the smallest d[v].</a:t>
                </a:r>
              </a:p>
              <a:p>
                <a:pPr eaLnBrk="1" hangingPunct="1">
                  <a:buFontTx/>
                  <a:buNone/>
                </a:pPr>
                <a:r>
                  <a:rPr lang="en-US" altLang="zh-CN" sz="2000" b="1" dirty="0"/>
                  <a:t>Let P be a path from s to v. </a:t>
                </a:r>
              </a:p>
              <a:p>
                <a:pPr eaLnBrk="1" hangingPunct="1">
                  <a:buFontTx/>
                  <a:buNone/>
                </a:pPr>
                <a:endParaRPr lang="en-US" altLang="zh-CN" sz="2000" b="1" dirty="0"/>
              </a:p>
              <a:p>
                <a:pPr eaLnBrk="1" hangingPunct="1">
                  <a:buFontTx/>
                  <a:buNone/>
                </a:pPr>
                <a:endParaRPr lang="en-US" altLang="zh-CN" sz="2000" b="1" dirty="0"/>
              </a:p>
              <a:p>
                <a:pPr eaLnBrk="1" hangingPunct="1">
                  <a:buFontTx/>
                  <a:buNone/>
                </a:pPr>
                <a:endParaRPr lang="en-US" altLang="zh-CN" sz="2000" b="1" dirty="0"/>
              </a:p>
              <a:p>
                <a:pPr eaLnBrk="1" hangingPunct="1">
                  <a:buFontTx/>
                  <a:buNone/>
                </a:pPr>
                <a:endParaRPr lang="en-US" altLang="zh-CN" sz="2000" b="1" dirty="0"/>
              </a:p>
              <a:p>
                <a:pPr eaLnBrk="1" hangingPunct="1">
                  <a:buFontTx/>
                  <a:buNone/>
                </a:pPr>
                <a:endParaRPr lang="en-US" altLang="zh-CN" sz="2000" b="1" dirty="0"/>
              </a:p>
              <a:p>
                <a:pPr eaLnBrk="1" hangingPunct="1">
                  <a:buFontTx/>
                  <a:buNone/>
                </a:pPr>
                <a:endParaRPr lang="en-US" altLang="zh-CN" sz="2000" b="1" dirty="0"/>
              </a:p>
              <a:p>
                <a:pPr eaLnBrk="1" hangingPunct="1">
                  <a:buFontTx/>
                  <a:buNone/>
                </a:pPr>
                <a:r>
                  <a:rPr lang="en-US" altLang="zh-CN" sz="2000" b="1" dirty="0"/>
                  <a:t>Case 2:</a:t>
                </a:r>
                <a:r>
                  <a:rPr lang="en-US" altLang="zh-CN" sz="2000" dirty="0"/>
                  <a:t> </a:t>
                </a:r>
                <a:r>
                  <a:rPr lang="en-US" altLang="zh-CN" sz="1800" dirty="0"/>
                  <a:t>P=s,…,x, y, …, v, where x is the last node in S and y is the first node not in as shown in fig.  </a:t>
                </a:r>
                <a:endParaRPr lang="en-US" altLang="zh-CN" sz="1800" dirty="0">
                  <a:sym typeface="Symbol" panose="05050102010706020507" pitchFamily="18" charset="2"/>
                </a:endParaRPr>
              </a:p>
              <a:p>
                <a:pPr eaLnBrk="1" hangingPunct="1">
                  <a:buFontTx/>
                  <a:buNone/>
                </a:pPr>
                <a:r>
                  <a:rPr lang="en-US" altLang="zh-CN" sz="1800" dirty="0">
                    <a:sym typeface="Symbol" panose="05050102010706020507" pitchFamily="18" charset="2"/>
                  </a:rPr>
                  <a:t>  Noting that</a:t>
                </a:r>
              </a:p>
              <a:p>
                <a:pPr>
                  <a:buNone/>
                </a:pPr>
                <a:r>
                  <a:rPr lang="en-US" altLang="zh-CN" sz="1800" dirty="0">
                    <a:sym typeface="Symbol" panose="05050102010706020507" pitchFamily="18" charset="2"/>
                  </a:rPr>
                  <a:t> (</a:t>
                </a:r>
                <a:r>
                  <a:rPr lang="en-US" altLang="zh-CN" sz="1800" dirty="0" err="1">
                    <a:sym typeface="Symbol" panose="05050102010706020507" pitchFamily="18" charset="2"/>
                  </a:rPr>
                  <a:t>i</a:t>
                </a:r>
                <a:r>
                  <a:rPr lang="en-US" altLang="zh-CN" sz="1800" dirty="0">
                    <a:sym typeface="Symbol" panose="05050102010706020507" pitchFamily="18" charset="2"/>
                  </a:rPr>
                  <a:t>) algorithm always selects  the node with the smallest value d </a:t>
                </a:r>
                <a14:m>
                  <m:oMath xmlns:m="http://schemas.openxmlformats.org/officeDocument/2006/math">
                    <m:r>
                      <a:rPr lang="en-US" altLang="zh-CN" sz="180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sym typeface="Symbol" panose="05050102010706020507" pitchFamily="18" charset="2"/>
                      </a:rPr>
                      <m:t>→</m:t>
                    </m:r>
                  </m:oMath>
                </a14:m>
                <a:r>
                  <a:rPr lang="en-US" altLang="zh-CN" sz="1800" dirty="0">
                    <a:sym typeface="Symbol" panose="05050102010706020507" pitchFamily="18" charset="2"/>
                  </a:rPr>
                  <a:t> d[y] d[v], and </a:t>
                </a:r>
              </a:p>
              <a:p>
                <a:pPr eaLnBrk="1" hangingPunct="1">
                  <a:buFontTx/>
                  <a:buNone/>
                </a:pPr>
                <a:r>
                  <a:rPr lang="en-US" altLang="zh-CN" sz="1800" dirty="0">
                    <a:sym typeface="Symbol" panose="05050102010706020507" pitchFamily="18" charset="2"/>
                  </a:rPr>
                  <a:t> (ii) any edge 0</a:t>
                </a:r>
              </a:p>
              <a:p>
                <a:pPr eaLnBrk="1" hangingPunct="1">
                  <a:buFontTx/>
                  <a:buNone/>
                </a:pPr>
                <a:r>
                  <a:rPr lang="en-US" altLang="zh-CN" sz="2000" dirty="0">
                    <a:sym typeface="Symbol" panose="05050102010706020507" pitchFamily="18" charset="2"/>
                  </a:rPr>
                  <a:t>Thus, </a:t>
                </a:r>
                <a:r>
                  <a:rPr lang="en-US" altLang="zh-CN" sz="2000" i="1" dirty="0">
                    <a:solidFill>
                      <a:srgbClr val="FF0000"/>
                    </a:solidFill>
                    <a:sym typeface="Symbol" panose="05050102010706020507" pitchFamily="18" charset="2"/>
                  </a:rPr>
                  <a:t>the length of P </a:t>
                </a:r>
                <a:r>
                  <a:rPr lang="en-US" altLang="zh-CN" sz="2000" dirty="0">
                    <a:sym typeface="Symbol" panose="05050102010706020507" pitchFamily="18" charset="2"/>
                  </a:rPr>
                  <a:t>d[y] d[v]. </a:t>
                </a:r>
              </a:p>
              <a:p>
                <a:pPr eaLnBrk="1" hangingPunct="1">
                  <a:buFontTx/>
                  <a:buNone/>
                </a:pPr>
                <a:r>
                  <a:rPr lang="en-US" altLang="zh-CN" sz="2000" dirty="0">
                    <a:sym typeface="Symbol" panose="05050102010706020507" pitchFamily="18" charset="2"/>
                  </a:rPr>
                  <a:t>Therefore, the current d[v] is the length of the shortest s-v path.</a:t>
                </a:r>
              </a:p>
              <a:p>
                <a:pPr eaLnBrk="1" hangingPunct="1">
                  <a:buFontTx/>
                  <a:buNone/>
                </a:pPr>
                <a:r>
                  <a:rPr lang="en-US" altLang="zh-CN" sz="3600" dirty="0">
                    <a:sym typeface="Symbol" panose="05050102010706020507" pitchFamily="18" charset="2"/>
                  </a:rPr>
                  <a:t>   </a:t>
                </a:r>
              </a:p>
              <a:p>
                <a:pPr eaLnBrk="1" hangingPunct="1">
                  <a:buFontTx/>
                  <a:buNone/>
                </a:pPr>
                <a:endParaRPr lang="en-US" altLang="zh-CN" sz="3600" dirty="0"/>
              </a:p>
              <a:p>
                <a:pPr eaLnBrk="1" hangingPunct="1">
                  <a:buFontTx/>
                  <a:buNone/>
                </a:pPr>
                <a:endParaRPr lang="en-US" altLang="zh-CN" sz="3600" dirty="0">
                  <a:sym typeface="Symbol" panose="05050102010706020507" pitchFamily="18" charset="2"/>
                </a:endParaRPr>
              </a:p>
            </p:txBody>
          </p:sp>
        </mc:Choice>
        <mc:Fallback xmlns="">
          <p:sp>
            <p:nvSpPr>
              <p:cNvPr id="24581" name="Rectangle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228600" y="76200"/>
                <a:ext cx="8420100" cy="5638800"/>
              </a:xfrm>
              <a:blipFill rotWithShape="0">
                <a:blip r:embed="rId2"/>
                <a:stretch>
                  <a:fillRect l="-2607" t="-1946" b="-800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613" name="Text Box 38"/>
              <p:cNvSpPr txBox="1">
                <a:spLocks noChangeArrowheads="1"/>
              </p:cNvSpPr>
              <p:nvPr/>
            </p:nvSpPr>
            <p:spPr bwMode="auto">
              <a:xfrm>
                <a:off x="381001" y="1716505"/>
                <a:ext cx="4848860" cy="207960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w="1905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 algn="l" eaLnBrk="0" hangingPunct="0">
                  <a:spcBef>
                    <a:spcPct val="20000"/>
                  </a:spcBef>
                  <a:buChar char="•"/>
                  <a:defRPr kumimoji="1" sz="3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algn="l" eaLnBrk="0" hangingPunct="0">
                  <a:spcBef>
                    <a:spcPct val="20000"/>
                  </a:spcBef>
                  <a:buChar char="–"/>
                  <a:defRPr kumimoji="1" sz="28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algn="l" eaLnBrk="0" hangingPunct="0">
                  <a:spcBef>
                    <a:spcPct val="20000"/>
                  </a:spcBef>
                  <a:buChar char="•"/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algn="l" eaLnBrk="0" hangingPunct="0">
                  <a:spcBef>
                    <a:spcPct val="20000"/>
                  </a:spcBef>
                  <a:buChar char="–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algn="l" eaLnBrk="0" hangingPunct="0">
                  <a:spcBef>
                    <a:spcPct val="20000"/>
                  </a:spcBef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buFontTx/>
                  <a:buNone/>
                </a:pPr>
                <a:r>
                  <a:rPr lang="en-US" altLang="zh-CN" sz="2000" b="1" dirty="0"/>
                  <a:t>Case 1</a:t>
                </a:r>
                <a:r>
                  <a:rPr lang="en-US" altLang="zh-CN" sz="2000" dirty="0"/>
                  <a:t>:   All the nodes before v in P are in S.  Noting that </a:t>
                </a:r>
              </a:p>
              <a:p>
                <a:pPr eaLnBrk="1" hangingPunct="1">
                  <a:spcBef>
                    <a:spcPct val="50000"/>
                  </a:spcBef>
                  <a:buFontTx/>
                  <a:buNone/>
                </a:pPr>
                <a:r>
                  <a:rPr lang="en-US" altLang="zh-CN" sz="2000" dirty="0"/>
                  <a:t>d[v]</a:t>
                </a:r>
                <a14:m>
                  <m:oMath xmlns:m="http://schemas.openxmlformats.org/officeDocument/2006/math">
                    <m:r>
                      <a:rPr lang="en-US" altLang="zh-CN" sz="2000" i="1" smtClean="0"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altLang="zh-CN" sz="2000" b="0" i="1" smtClean="0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altLang="zh-CN" sz="2000" b="0" i="0" smtClean="0">
                                <a:latin typeface="Cambria Math" panose="02040503050406030204" pitchFamily="18" charset="0"/>
                              </a:rPr>
                              <m:t>min</m:t>
                            </m:r>
                          </m:e>
                          <m:lim>
                            <m:d>
                              <m:dPr>
                                <m:begChr m:val="{"/>
                                <m:endChr m:val="}"/>
                                <m:ctrlPr>
                                  <a:rPr lang="en-US" altLang="zh-CN" sz="20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altLang="zh-CN" sz="2000" b="0" i="1" smtClean="0">
                                    <a:latin typeface="Cambria Math" panose="02040503050406030204" pitchFamily="18" charset="0"/>
                                  </a:rPr>
                                  <m:t>𝑢</m:t>
                                </m:r>
                                <m:r>
                                  <a:rPr lang="en-US" altLang="zh-CN" sz="2000" b="0" i="1" smtClean="0">
                                    <a:latin typeface="Cambria Math" panose="02040503050406030204" pitchFamily="18" charset="0"/>
                                  </a:rPr>
                                  <m:t>∈</m:t>
                                </m:r>
                                <m:r>
                                  <a:rPr lang="en-US" altLang="zh-CN" sz="2000" b="0" i="1" smtClean="0">
                                    <a:latin typeface="Cambria Math" panose="02040503050406030204" pitchFamily="18" charset="0"/>
                                  </a:rPr>
                                  <m:t>𝑆</m:t>
                                </m:r>
                              </m:e>
                            </m:d>
                          </m:lim>
                        </m:limLow>
                      </m:fName>
                      <m:e>
                        <m: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  <m:t>{</m:t>
                        </m:r>
                        <m: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  <m:d>
                          <m:dPr>
                            <m:begChr m:val="["/>
                            <m:endChr m:val="]"/>
                            <m:ctrlPr>
                              <a:rPr lang="en-US" altLang="zh-CN" sz="20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zh-CN" sz="2000" b="0" i="1" smtClean="0">
                                <a:latin typeface="Cambria Math" panose="02040503050406030204" pitchFamily="18" charset="0"/>
                              </a:rPr>
                              <m:t>𝑢</m:t>
                            </m:r>
                          </m:e>
                        </m:d>
                        <m: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  <m:t>𝑤</m:t>
                        </m:r>
                        <m: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  <m:t>𝑢</m:t>
                        </m:r>
                        <m: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  <m: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  <m:t>)}</m:t>
                        </m:r>
                      </m:e>
                    </m:func>
                  </m:oMath>
                </a14:m>
                <a:endParaRPr lang="en-US" altLang="zh-CN" sz="2000" b="0" i="1" dirty="0">
                  <a:latin typeface="Cambria Math" panose="02040503050406030204" pitchFamily="18" charset="0"/>
                </a:endParaRPr>
              </a:p>
              <a:p>
                <a:pPr eaLnBrk="1" hangingPunct="1">
                  <a:spcBef>
                    <a:spcPct val="50000"/>
                  </a:spcBef>
                  <a:buFontTx/>
                  <a:buNone/>
                </a:pPr>
                <a:r>
                  <a:rPr lang="en-US" altLang="zh-CN" sz="2000" i="1" dirty="0">
                    <a:solidFill>
                      <a:srgbClr val="FF0000"/>
                    </a:solidFill>
                    <a:sym typeface="Symbol" panose="05050102010706020507" pitchFamily="18" charset="2"/>
                  </a:rPr>
                  <a:t>Thus the length of  P=d[x]+w(</a:t>
                </a:r>
                <a:r>
                  <a:rPr lang="en-US" altLang="zh-CN" sz="2000" i="1" dirty="0" err="1">
                    <a:solidFill>
                      <a:srgbClr val="FF0000"/>
                    </a:solidFill>
                    <a:sym typeface="Symbol" panose="05050102010706020507" pitchFamily="18" charset="2"/>
                  </a:rPr>
                  <a:t>x,v</a:t>
                </a:r>
                <a:r>
                  <a:rPr lang="en-US" altLang="zh-CN" sz="2000" i="1" dirty="0">
                    <a:solidFill>
                      <a:srgbClr val="FF0000"/>
                    </a:solidFill>
                    <a:sym typeface="Symbol" panose="05050102010706020507" pitchFamily="18" charset="2"/>
                  </a:rPr>
                  <a:t>)</a:t>
                </a:r>
                <a:r>
                  <a:rPr lang="en-US" altLang="zh-CN" sz="2000" dirty="0">
                    <a:sym typeface="Symbol" panose="05050102010706020507" pitchFamily="18" charset="2"/>
                  </a:rPr>
                  <a:t> d[v]. </a:t>
                </a:r>
                <a:endParaRPr lang="en-US" altLang="zh-CN" sz="2000" dirty="0"/>
              </a:p>
              <a:p>
                <a:pPr eaLnBrk="1" hangingPunct="1">
                  <a:spcBef>
                    <a:spcPct val="50000"/>
                  </a:spcBef>
                  <a:buFontTx/>
                  <a:buNone/>
                </a:pPr>
                <a:endParaRPr lang="en-US" altLang="zh-CN" sz="1800" dirty="0">
                  <a:sym typeface="Symbol" panose="05050102010706020507" pitchFamily="18" charset="2"/>
                </a:endParaRPr>
              </a:p>
            </p:txBody>
          </p:sp>
        </mc:Choice>
        <mc:Fallback xmlns="">
          <p:sp>
            <p:nvSpPr>
              <p:cNvPr id="24613" name="Text Box 3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81001" y="1716505"/>
                <a:ext cx="4848860" cy="2079608"/>
              </a:xfrm>
              <a:prstGeom prst="rect">
                <a:avLst/>
              </a:prstGeom>
              <a:blipFill rotWithShape="0">
                <a:blip r:embed="rId3"/>
                <a:stretch>
                  <a:fillRect l="-1384" t="-1760" r="-629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615" name="Text Box 40"/>
          <p:cNvSpPr txBox="1">
            <a:spLocks noChangeArrowheads="1"/>
          </p:cNvSpPr>
          <p:nvPr/>
        </p:nvSpPr>
        <p:spPr bwMode="auto">
          <a:xfrm>
            <a:off x="5257800" y="6324600"/>
            <a:ext cx="1371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endParaRPr lang="en-US" altLang="zh-CN" sz="2400"/>
          </a:p>
        </p:txBody>
      </p:sp>
      <p:grpSp>
        <p:nvGrpSpPr>
          <p:cNvPr id="3" name="Group 2"/>
          <p:cNvGrpSpPr/>
          <p:nvPr/>
        </p:nvGrpSpPr>
        <p:grpSpPr>
          <a:xfrm>
            <a:off x="5486399" y="1219200"/>
            <a:ext cx="2971801" cy="2389331"/>
            <a:chOff x="5333999" y="1600200"/>
            <a:chExt cx="3429001" cy="2928857"/>
          </a:xfrm>
        </p:grpSpPr>
        <p:sp>
          <p:nvSpPr>
            <p:cNvPr id="24582" name="Oval 3"/>
            <p:cNvSpPr>
              <a:spLocks noChangeArrowheads="1"/>
            </p:cNvSpPr>
            <p:nvPr/>
          </p:nvSpPr>
          <p:spPr bwMode="auto">
            <a:xfrm>
              <a:off x="5486400" y="2743200"/>
              <a:ext cx="685800" cy="762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algn="l" eaLnBrk="0" hangingPunct="0"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 algn="l" eaLnBrk="0" hangingPunct="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 algn="l" eaLnBrk="0" hangingPunct="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 algn="l" eaLnBrk="0" hangingPunct="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 algn="l" eaLnBrk="0" hangingPunct="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zh-CN" altLang="en-US" sz="2400"/>
            </a:p>
          </p:txBody>
        </p:sp>
        <p:sp>
          <p:nvSpPr>
            <p:cNvPr id="24583" name="Text Box 4"/>
            <p:cNvSpPr txBox="1">
              <a:spLocks noChangeArrowheads="1"/>
            </p:cNvSpPr>
            <p:nvPr/>
          </p:nvSpPr>
          <p:spPr bwMode="auto">
            <a:xfrm>
              <a:off x="5562600" y="2971800"/>
              <a:ext cx="457200" cy="457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algn="l" eaLnBrk="0" hangingPunct="0"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 algn="l" eaLnBrk="0" hangingPunct="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 algn="l" eaLnBrk="0" hangingPunct="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 algn="l" eaLnBrk="0" hangingPunct="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 algn="l" eaLnBrk="0" hangingPunct="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zh-CN" sz="2400"/>
                <a:t>s</a:t>
              </a:r>
            </a:p>
          </p:txBody>
        </p:sp>
        <p:sp>
          <p:nvSpPr>
            <p:cNvPr id="24584" name="Oval 5"/>
            <p:cNvSpPr>
              <a:spLocks noChangeArrowheads="1"/>
            </p:cNvSpPr>
            <p:nvPr/>
          </p:nvSpPr>
          <p:spPr bwMode="auto">
            <a:xfrm>
              <a:off x="6477000" y="1752600"/>
              <a:ext cx="685800" cy="6858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algn="l" eaLnBrk="0" hangingPunct="0"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 algn="l" eaLnBrk="0" hangingPunct="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 algn="l" eaLnBrk="0" hangingPunct="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 algn="l" eaLnBrk="0" hangingPunct="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 algn="l" eaLnBrk="0" hangingPunct="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zh-CN" altLang="en-US" sz="2400"/>
            </a:p>
          </p:txBody>
        </p:sp>
        <p:sp>
          <p:nvSpPr>
            <p:cNvPr id="24585" name="Text Box 6"/>
            <p:cNvSpPr txBox="1">
              <a:spLocks noChangeArrowheads="1"/>
            </p:cNvSpPr>
            <p:nvPr/>
          </p:nvSpPr>
          <p:spPr bwMode="auto">
            <a:xfrm>
              <a:off x="6629400" y="1981200"/>
              <a:ext cx="381000" cy="457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algn="l" eaLnBrk="0" hangingPunct="0"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 algn="l" eaLnBrk="0" hangingPunct="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 algn="l" eaLnBrk="0" hangingPunct="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 algn="l" eaLnBrk="0" hangingPunct="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 algn="l" eaLnBrk="0" hangingPunct="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zh-CN" sz="2400"/>
                <a:t>x</a:t>
              </a:r>
            </a:p>
          </p:txBody>
        </p:sp>
        <p:sp>
          <p:nvSpPr>
            <p:cNvPr id="24586" name="Oval 7"/>
            <p:cNvSpPr>
              <a:spLocks noChangeArrowheads="1"/>
            </p:cNvSpPr>
            <p:nvPr/>
          </p:nvSpPr>
          <p:spPr bwMode="auto">
            <a:xfrm>
              <a:off x="8077200" y="1752600"/>
              <a:ext cx="685800" cy="6858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algn="l" eaLnBrk="0" hangingPunct="0"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 algn="l" eaLnBrk="0" hangingPunct="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 algn="l" eaLnBrk="0" hangingPunct="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 algn="l" eaLnBrk="0" hangingPunct="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 algn="l" eaLnBrk="0" hangingPunct="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zh-CN" altLang="en-US" sz="2400"/>
            </a:p>
          </p:txBody>
        </p:sp>
        <p:sp>
          <p:nvSpPr>
            <p:cNvPr id="24587" name="Text Box 8"/>
            <p:cNvSpPr txBox="1">
              <a:spLocks noChangeArrowheads="1"/>
            </p:cNvSpPr>
            <p:nvPr/>
          </p:nvSpPr>
          <p:spPr bwMode="auto">
            <a:xfrm>
              <a:off x="8229600" y="1773238"/>
              <a:ext cx="336550" cy="457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algn="l" eaLnBrk="0" hangingPunct="0"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 algn="l" eaLnBrk="0" hangingPunct="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 algn="l" eaLnBrk="0" hangingPunct="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 algn="l" eaLnBrk="0" hangingPunct="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 algn="l" eaLnBrk="0" hangingPunct="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2400"/>
                <a:t>y</a:t>
              </a:r>
            </a:p>
          </p:txBody>
        </p:sp>
        <p:sp>
          <p:nvSpPr>
            <p:cNvPr id="24588" name="Oval 10"/>
            <p:cNvSpPr>
              <a:spLocks noChangeArrowheads="1"/>
            </p:cNvSpPr>
            <p:nvPr/>
          </p:nvSpPr>
          <p:spPr bwMode="auto">
            <a:xfrm>
              <a:off x="8077200" y="3581400"/>
              <a:ext cx="685800" cy="6858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algn="l" eaLnBrk="0" hangingPunct="0"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 algn="l" eaLnBrk="0" hangingPunct="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 algn="l" eaLnBrk="0" hangingPunct="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 algn="l" eaLnBrk="0" hangingPunct="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 algn="l" eaLnBrk="0" hangingPunct="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zh-CN" altLang="en-US" sz="2400"/>
            </a:p>
          </p:txBody>
        </p:sp>
        <p:sp>
          <p:nvSpPr>
            <p:cNvPr id="24589" name="Oval 11"/>
            <p:cNvSpPr>
              <a:spLocks noChangeArrowheads="1"/>
            </p:cNvSpPr>
            <p:nvPr/>
          </p:nvSpPr>
          <p:spPr bwMode="auto">
            <a:xfrm>
              <a:off x="6477000" y="3581400"/>
              <a:ext cx="762000" cy="762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algn="l" eaLnBrk="0" hangingPunct="0"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 algn="l" eaLnBrk="0" hangingPunct="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 algn="l" eaLnBrk="0" hangingPunct="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 algn="l" eaLnBrk="0" hangingPunct="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 algn="l" eaLnBrk="0" hangingPunct="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zh-CN" altLang="en-US" sz="2400"/>
            </a:p>
          </p:txBody>
        </p:sp>
        <p:sp>
          <p:nvSpPr>
            <p:cNvPr id="24590" name="Text Box 13"/>
            <p:cNvSpPr txBox="1">
              <a:spLocks noChangeArrowheads="1"/>
            </p:cNvSpPr>
            <p:nvPr/>
          </p:nvSpPr>
          <p:spPr bwMode="auto">
            <a:xfrm>
              <a:off x="6629400" y="3810000"/>
              <a:ext cx="381000" cy="457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algn="l" eaLnBrk="0" hangingPunct="0"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 algn="l" eaLnBrk="0" hangingPunct="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 algn="l" eaLnBrk="0" hangingPunct="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 algn="l" eaLnBrk="0" hangingPunct="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 algn="l" eaLnBrk="0" hangingPunct="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zh-CN" sz="2400"/>
                <a:t>u</a:t>
              </a:r>
            </a:p>
          </p:txBody>
        </p:sp>
        <p:sp>
          <p:nvSpPr>
            <p:cNvPr id="24591" name="Text Box 14"/>
            <p:cNvSpPr txBox="1">
              <a:spLocks noChangeArrowheads="1"/>
            </p:cNvSpPr>
            <p:nvPr/>
          </p:nvSpPr>
          <p:spPr bwMode="auto">
            <a:xfrm>
              <a:off x="8229600" y="3810000"/>
              <a:ext cx="381000" cy="457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algn="l" eaLnBrk="0" hangingPunct="0"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 algn="l" eaLnBrk="0" hangingPunct="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 algn="l" eaLnBrk="0" hangingPunct="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 algn="l" eaLnBrk="0" hangingPunct="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 algn="l" eaLnBrk="0" hangingPunct="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zh-CN" sz="2400"/>
                <a:t>v</a:t>
              </a:r>
            </a:p>
          </p:txBody>
        </p:sp>
        <p:sp>
          <p:nvSpPr>
            <p:cNvPr id="24592" name="Line 15"/>
            <p:cNvSpPr>
              <a:spLocks noChangeShapeType="1"/>
            </p:cNvSpPr>
            <p:nvPr/>
          </p:nvSpPr>
          <p:spPr bwMode="auto">
            <a:xfrm>
              <a:off x="7162800" y="2057400"/>
              <a:ext cx="914400" cy="0"/>
            </a:xfrm>
            <a:prstGeom prst="line">
              <a:avLst/>
            </a:prstGeom>
            <a:noFill/>
            <a:ln w="76200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4593" name="Line 16"/>
            <p:cNvSpPr>
              <a:spLocks noChangeShapeType="1"/>
            </p:cNvSpPr>
            <p:nvPr/>
          </p:nvSpPr>
          <p:spPr bwMode="auto">
            <a:xfrm>
              <a:off x="7239000" y="4038600"/>
              <a:ext cx="83820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4594" name="Line 17"/>
            <p:cNvSpPr>
              <a:spLocks noChangeShapeType="1"/>
            </p:cNvSpPr>
            <p:nvPr/>
          </p:nvSpPr>
          <p:spPr bwMode="auto">
            <a:xfrm flipV="1">
              <a:off x="5867400" y="2590800"/>
              <a:ext cx="0" cy="152400"/>
            </a:xfrm>
            <a:prstGeom prst="line">
              <a:avLst/>
            </a:prstGeom>
            <a:noFill/>
            <a:ln w="762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4595" name="Line 18"/>
            <p:cNvSpPr>
              <a:spLocks noChangeShapeType="1"/>
            </p:cNvSpPr>
            <p:nvPr/>
          </p:nvSpPr>
          <p:spPr bwMode="auto">
            <a:xfrm>
              <a:off x="5867400" y="2590800"/>
              <a:ext cx="533400" cy="0"/>
            </a:xfrm>
            <a:prstGeom prst="line">
              <a:avLst/>
            </a:prstGeom>
            <a:noFill/>
            <a:ln w="762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4596" name="Line 19"/>
            <p:cNvSpPr>
              <a:spLocks noChangeShapeType="1"/>
            </p:cNvSpPr>
            <p:nvPr/>
          </p:nvSpPr>
          <p:spPr bwMode="auto">
            <a:xfrm flipH="1" flipV="1">
              <a:off x="6096000" y="2286000"/>
              <a:ext cx="304800" cy="304800"/>
            </a:xfrm>
            <a:prstGeom prst="line">
              <a:avLst/>
            </a:prstGeom>
            <a:noFill/>
            <a:ln w="762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4597" name="Line 20"/>
            <p:cNvSpPr>
              <a:spLocks noChangeShapeType="1"/>
            </p:cNvSpPr>
            <p:nvPr/>
          </p:nvSpPr>
          <p:spPr bwMode="auto">
            <a:xfrm flipV="1">
              <a:off x="6096000" y="2209800"/>
              <a:ext cx="381000" cy="76200"/>
            </a:xfrm>
            <a:prstGeom prst="line">
              <a:avLst/>
            </a:prstGeom>
            <a:noFill/>
            <a:ln w="76200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4598" name="Line 21"/>
            <p:cNvSpPr>
              <a:spLocks noChangeShapeType="1"/>
            </p:cNvSpPr>
            <p:nvPr/>
          </p:nvSpPr>
          <p:spPr bwMode="auto">
            <a:xfrm>
              <a:off x="5867400" y="3505200"/>
              <a:ext cx="0" cy="2286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4599" name="Line 22"/>
            <p:cNvSpPr>
              <a:spLocks noChangeShapeType="1"/>
            </p:cNvSpPr>
            <p:nvPr/>
          </p:nvSpPr>
          <p:spPr bwMode="auto">
            <a:xfrm flipV="1">
              <a:off x="5867400" y="3429000"/>
              <a:ext cx="381000" cy="3048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4600" name="Line 23"/>
            <p:cNvSpPr>
              <a:spLocks noChangeShapeType="1"/>
            </p:cNvSpPr>
            <p:nvPr/>
          </p:nvSpPr>
          <p:spPr bwMode="auto">
            <a:xfrm flipH="1">
              <a:off x="5943600" y="3429000"/>
              <a:ext cx="304800" cy="6096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4601" name="Line 24"/>
            <p:cNvSpPr>
              <a:spLocks noChangeShapeType="1"/>
            </p:cNvSpPr>
            <p:nvPr/>
          </p:nvSpPr>
          <p:spPr bwMode="auto">
            <a:xfrm>
              <a:off x="5943600" y="4038600"/>
              <a:ext cx="53340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4602" name="Line 26"/>
            <p:cNvSpPr>
              <a:spLocks noChangeShapeType="1"/>
            </p:cNvSpPr>
            <p:nvPr/>
          </p:nvSpPr>
          <p:spPr bwMode="auto">
            <a:xfrm flipH="1">
              <a:off x="8077200" y="2438400"/>
              <a:ext cx="381000" cy="228600"/>
            </a:xfrm>
            <a:prstGeom prst="line">
              <a:avLst/>
            </a:prstGeom>
            <a:noFill/>
            <a:ln w="762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4603" name="Line 27"/>
            <p:cNvSpPr>
              <a:spLocks noChangeShapeType="1"/>
            </p:cNvSpPr>
            <p:nvPr/>
          </p:nvSpPr>
          <p:spPr bwMode="auto">
            <a:xfrm>
              <a:off x="8077200" y="2667000"/>
              <a:ext cx="685800" cy="228600"/>
            </a:xfrm>
            <a:prstGeom prst="line">
              <a:avLst/>
            </a:prstGeom>
            <a:noFill/>
            <a:ln w="762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4604" name="Line 28"/>
            <p:cNvSpPr>
              <a:spLocks noChangeShapeType="1"/>
            </p:cNvSpPr>
            <p:nvPr/>
          </p:nvSpPr>
          <p:spPr bwMode="auto">
            <a:xfrm flipH="1">
              <a:off x="8458200" y="2895600"/>
              <a:ext cx="304800" cy="685800"/>
            </a:xfrm>
            <a:prstGeom prst="line">
              <a:avLst/>
            </a:prstGeom>
            <a:noFill/>
            <a:ln w="76200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4605" name="Line 30"/>
            <p:cNvSpPr>
              <a:spLocks noChangeShapeType="1"/>
            </p:cNvSpPr>
            <p:nvPr/>
          </p:nvSpPr>
          <p:spPr bwMode="auto">
            <a:xfrm>
              <a:off x="5715000" y="1676400"/>
              <a:ext cx="0" cy="838200"/>
            </a:xfrm>
            <a:prstGeom prst="line">
              <a:avLst/>
            </a:prstGeom>
            <a:noFill/>
            <a:ln w="19050">
              <a:solidFill>
                <a:schemeClr val="accent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4606" name="Line 31"/>
            <p:cNvSpPr>
              <a:spLocks noChangeShapeType="1"/>
            </p:cNvSpPr>
            <p:nvPr/>
          </p:nvSpPr>
          <p:spPr bwMode="auto">
            <a:xfrm flipH="1">
              <a:off x="5334000" y="2514600"/>
              <a:ext cx="381000" cy="0"/>
            </a:xfrm>
            <a:prstGeom prst="line">
              <a:avLst/>
            </a:prstGeom>
            <a:noFill/>
            <a:ln w="19050">
              <a:solidFill>
                <a:schemeClr val="accent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4607" name="Line 32"/>
            <p:cNvSpPr>
              <a:spLocks noChangeShapeType="1"/>
            </p:cNvSpPr>
            <p:nvPr/>
          </p:nvSpPr>
          <p:spPr bwMode="auto">
            <a:xfrm>
              <a:off x="5334000" y="2514600"/>
              <a:ext cx="0" cy="1905000"/>
            </a:xfrm>
            <a:prstGeom prst="line">
              <a:avLst/>
            </a:prstGeom>
            <a:noFill/>
            <a:ln w="19050">
              <a:solidFill>
                <a:schemeClr val="accent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4608" name="Line 33"/>
            <p:cNvSpPr>
              <a:spLocks noChangeShapeType="1"/>
            </p:cNvSpPr>
            <p:nvPr/>
          </p:nvSpPr>
          <p:spPr bwMode="auto">
            <a:xfrm>
              <a:off x="5334000" y="4419600"/>
              <a:ext cx="2133600" cy="0"/>
            </a:xfrm>
            <a:prstGeom prst="line">
              <a:avLst/>
            </a:prstGeom>
            <a:noFill/>
            <a:ln w="19050">
              <a:solidFill>
                <a:schemeClr val="accent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4609" name="Line 34"/>
            <p:cNvSpPr>
              <a:spLocks noChangeShapeType="1"/>
            </p:cNvSpPr>
            <p:nvPr/>
          </p:nvSpPr>
          <p:spPr bwMode="auto">
            <a:xfrm flipV="1">
              <a:off x="7543800" y="1600200"/>
              <a:ext cx="0" cy="2819400"/>
            </a:xfrm>
            <a:prstGeom prst="line">
              <a:avLst/>
            </a:prstGeom>
            <a:noFill/>
            <a:ln w="19050">
              <a:solidFill>
                <a:schemeClr val="accent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4610" name="Line 35"/>
            <p:cNvSpPr>
              <a:spLocks noChangeShapeType="1"/>
            </p:cNvSpPr>
            <p:nvPr/>
          </p:nvSpPr>
          <p:spPr bwMode="auto">
            <a:xfrm>
              <a:off x="5715000" y="1676400"/>
              <a:ext cx="1828800" cy="0"/>
            </a:xfrm>
            <a:prstGeom prst="line">
              <a:avLst/>
            </a:prstGeom>
            <a:noFill/>
            <a:ln w="19050">
              <a:solidFill>
                <a:schemeClr val="accent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4611" name="Text Box 36"/>
            <p:cNvSpPr txBox="1">
              <a:spLocks noChangeArrowheads="1"/>
            </p:cNvSpPr>
            <p:nvPr/>
          </p:nvSpPr>
          <p:spPr bwMode="auto">
            <a:xfrm>
              <a:off x="5333999" y="4038600"/>
              <a:ext cx="1142999" cy="49045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algn="l" eaLnBrk="0" hangingPunct="0"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 algn="l" eaLnBrk="0" hangingPunct="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 algn="l" eaLnBrk="0" hangingPunct="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 algn="l" eaLnBrk="0" hangingPunct="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 algn="l" eaLnBrk="0" hangingPunct="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zh-CN" sz="2000" dirty="0"/>
                <a:t>Set S</a:t>
              </a:r>
            </a:p>
          </p:txBody>
        </p:sp>
        <p:sp>
          <p:nvSpPr>
            <p:cNvPr id="24612" name="Line 37"/>
            <p:cNvSpPr>
              <a:spLocks noChangeShapeType="1"/>
            </p:cNvSpPr>
            <p:nvPr/>
          </p:nvSpPr>
          <p:spPr bwMode="auto">
            <a:xfrm>
              <a:off x="7467600" y="4419600"/>
              <a:ext cx="7620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4614" name="Line 39"/>
            <p:cNvSpPr>
              <a:spLocks noChangeShapeType="1"/>
            </p:cNvSpPr>
            <p:nvPr/>
          </p:nvSpPr>
          <p:spPr bwMode="auto">
            <a:xfrm>
              <a:off x="7086600" y="2362200"/>
              <a:ext cx="1066800" cy="1295400"/>
            </a:xfrm>
            <a:prstGeom prst="line">
              <a:avLst/>
            </a:prstGeom>
            <a:noFill/>
            <a:ln w="76200">
              <a:solidFill>
                <a:srgbClr val="FF66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" name="TextBox 1"/>
            <p:cNvSpPr txBox="1"/>
            <p:nvPr/>
          </p:nvSpPr>
          <p:spPr>
            <a:xfrm>
              <a:off x="8153400" y="2598003"/>
              <a:ext cx="535724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800" b="1" dirty="0"/>
                <a:t>+</a:t>
              </a:r>
              <a:endParaRPr lang="zh-CN" altLang="en-US" sz="4800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70540910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A25E02B3-8AC4-40BD-84FE-5B5DDB3179CB}" type="datetime1">
              <a:rPr lang="zh-CN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2019/9/27</a:t>
            </a:fld>
            <a:endParaRPr lang="en-US" altLang="zh-CN" sz="1400"/>
          </a:p>
        </p:txBody>
      </p:sp>
      <p:sp>
        <p:nvSpPr>
          <p:cNvPr id="2662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9C1A9EE8-D386-4549-9871-E64E43626CD5}" type="slidenum">
              <a:rPr lang="en-US" altLang="zh-CN" sz="1400"/>
              <a:pPr algn="r" eaLnBrk="1" hangingPunct="1">
                <a:spcBef>
                  <a:spcPct val="0"/>
                </a:spcBef>
                <a:buFontTx/>
                <a:buNone/>
              </a:pPr>
              <a:t>38</a:t>
            </a:fld>
            <a:endParaRPr lang="en-US" altLang="zh-CN" sz="1400"/>
          </a:p>
        </p:txBody>
      </p:sp>
      <p:sp>
        <p:nvSpPr>
          <p:cNvPr id="26629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-304800"/>
            <a:ext cx="7772400" cy="1143000"/>
          </a:xfrm>
        </p:spPr>
        <p:txBody>
          <a:bodyPr/>
          <a:lstStyle/>
          <a:p>
            <a:pPr algn="l" eaLnBrk="1" hangingPunct="1"/>
            <a:r>
              <a:rPr lang="en-US" altLang="zh-CN" sz="3600" dirty="0"/>
              <a:t>Time complexity of </a:t>
            </a:r>
            <a:r>
              <a:rPr lang="en-US" altLang="zh-CN" sz="3600" dirty="0" err="1"/>
              <a:t>Dijkstra’s</a:t>
            </a:r>
            <a:r>
              <a:rPr lang="en-US" altLang="zh-CN" sz="3600" dirty="0"/>
              <a:t> Algorithm:</a:t>
            </a:r>
          </a:p>
        </p:txBody>
      </p:sp>
      <p:sp>
        <p:nvSpPr>
          <p:cNvPr id="2663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0" y="609600"/>
            <a:ext cx="7772400" cy="51054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altLang="zh-CN" sz="2400" dirty="0"/>
              <a:t>Time complexity depends on implementation of the Queue.</a:t>
            </a:r>
          </a:p>
          <a:p>
            <a:pPr eaLnBrk="1" hangingPunct="1">
              <a:lnSpc>
                <a:spcPct val="80000"/>
              </a:lnSpc>
            </a:pPr>
            <a:r>
              <a:rPr lang="en-US" altLang="zh-CN" sz="2400" b="1" dirty="0"/>
              <a:t>Method 1:</a:t>
            </a:r>
            <a:r>
              <a:rPr lang="en-US" altLang="zh-CN" sz="2400" dirty="0"/>
              <a:t> Use an array to story the Queue</a:t>
            </a:r>
          </a:p>
          <a:p>
            <a:pPr eaLnBrk="1" hangingPunct="1">
              <a:lnSpc>
                <a:spcPct val="80000"/>
              </a:lnSpc>
            </a:pPr>
            <a:r>
              <a:rPr lang="en-US" altLang="zh-CN" sz="2400" dirty="0"/>
              <a:t>EXTRACT -MIN(Q)  --takes O(|V|) time.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zh-CN" sz="2400" dirty="0"/>
              <a:t>Totally, there are |V|  EXTRACT -MIN(Q)’s. 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zh-CN" sz="2400" dirty="0"/>
              <a:t> time  for |V| EXTRACT -MIN(Q)’s  is  O(|V|</a:t>
            </a:r>
            <a:r>
              <a:rPr lang="en-US" altLang="zh-CN" sz="2400" baseline="30000" dirty="0"/>
              <a:t>2</a:t>
            </a:r>
            <a:r>
              <a:rPr lang="en-US" altLang="zh-CN" sz="2400" dirty="0"/>
              <a:t>).</a:t>
            </a:r>
          </a:p>
          <a:p>
            <a:pPr eaLnBrk="1" hangingPunct="1">
              <a:lnSpc>
                <a:spcPct val="80000"/>
              </a:lnSpc>
            </a:pPr>
            <a:r>
              <a:rPr lang="en-US" altLang="zh-CN" sz="2400" dirty="0"/>
              <a:t>RELAX(</a:t>
            </a:r>
            <a:r>
              <a:rPr lang="en-US" altLang="zh-CN" sz="2400" dirty="0" err="1"/>
              <a:t>u,v,w</a:t>
            </a:r>
            <a:r>
              <a:rPr lang="en-US" altLang="zh-CN" sz="2400" dirty="0"/>
              <a:t>)  --takes O(1) time. 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zh-CN" sz="2400" dirty="0"/>
              <a:t>Totally |E| RELAX(u, v, w)’s are required.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zh-CN" sz="2400" dirty="0"/>
              <a:t> time for |E| RELAX(</a:t>
            </a:r>
            <a:r>
              <a:rPr lang="en-US" altLang="zh-CN" sz="2400" dirty="0" err="1"/>
              <a:t>u,v,w</a:t>
            </a:r>
            <a:r>
              <a:rPr lang="en-US" altLang="zh-CN" sz="2400" dirty="0"/>
              <a:t>)’s  is O(|E|). </a:t>
            </a:r>
          </a:p>
          <a:p>
            <a:pPr eaLnBrk="1" hangingPunct="1">
              <a:lnSpc>
                <a:spcPct val="80000"/>
              </a:lnSpc>
            </a:pPr>
            <a:r>
              <a:rPr lang="en-US" altLang="zh-CN" sz="2400" dirty="0"/>
              <a:t>Total time required is O(|V|</a:t>
            </a:r>
            <a:r>
              <a:rPr lang="en-US" altLang="zh-CN" sz="2400" baseline="30000" dirty="0"/>
              <a:t>2</a:t>
            </a:r>
            <a:r>
              <a:rPr lang="en-US" altLang="zh-CN" sz="2400" dirty="0"/>
              <a:t>+|E|)=O(|V|</a:t>
            </a:r>
            <a:r>
              <a:rPr lang="en-US" altLang="zh-CN" sz="2400" baseline="30000" dirty="0"/>
              <a:t>2</a:t>
            </a:r>
            <a:r>
              <a:rPr lang="en-US" altLang="zh-CN" sz="2400" dirty="0"/>
              <a:t>)</a:t>
            </a:r>
          </a:p>
          <a:p>
            <a:pPr eaLnBrk="1" hangingPunct="1">
              <a:lnSpc>
                <a:spcPct val="80000"/>
              </a:lnSpc>
            </a:pPr>
            <a:r>
              <a:rPr lang="en-US" altLang="zh-CN" sz="2400" dirty="0"/>
              <a:t>Backtracking with </a:t>
            </a:r>
            <a:r>
              <a:rPr lang="en-US" altLang="zh-CN" sz="2400" dirty="0">
                <a:sym typeface="Symbol" panose="05050102010706020507" pitchFamily="18" charset="2"/>
              </a:rPr>
              <a:t>[] gives the shortest path in inverse order.</a:t>
            </a:r>
          </a:p>
          <a:p>
            <a:pPr eaLnBrk="1" hangingPunct="1">
              <a:lnSpc>
                <a:spcPct val="80000"/>
              </a:lnSpc>
            </a:pPr>
            <a:r>
              <a:rPr lang="en-US" altLang="zh-CN" sz="2400" b="1" dirty="0"/>
              <a:t>Method 2:</a:t>
            </a:r>
            <a:r>
              <a:rPr lang="en-US" altLang="zh-CN" sz="2400" dirty="0"/>
              <a:t> The priority queue is implemented as a adaptable heap. It takes O(log n) time to do EXTRACT-MIN(Q) as well as | RELAX(</a:t>
            </a:r>
            <a:r>
              <a:rPr lang="en-US" altLang="zh-CN" sz="2400" dirty="0" err="1"/>
              <a:t>u,v,w</a:t>
            </a:r>
            <a:r>
              <a:rPr lang="en-US" altLang="zh-CN" sz="2400" dirty="0"/>
              <a:t>). The total running time is O(|</a:t>
            </a:r>
            <a:r>
              <a:rPr lang="en-US" altLang="zh-CN" sz="2400" dirty="0" err="1"/>
              <a:t>E|log</a:t>
            </a:r>
            <a:r>
              <a:rPr lang="en-US" altLang="zh-CN" sz="2400" dirty="0"/>
              <a:t> |V| ). </a:t>
            </a:r>
          </a:p>
          <a:p>
            <a:pPr eaLnBrk="1" hangingPunct="1">
              <a:lnSpc>
                <a:spcPct val="80000"/>
              </a:lnSpc>
            </a:pPr>
            <a:endParaRPr lang="en-US" altLang="zh-CN" sz="2400" dirty="0"/>
          </a:p>
        </p:txBody>
      </p:sp>
    </p:spTree>
    <p:extLst>
      <p:ext uri="{BB962C8B-B14F-4D97-AF65-F5344CB8AC3E}">
        <p14:creationId xmlns:p14="http://schemas.microsoft.com/office/powerpoint/2010/main" val="23808562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altLang="zh-CN" sz="3600"/>
              <a:t>The algorithm does not work if there are negative weight edges in the graph</a:t>
            </a:r>
          </a:p>
        </p:txBody>
      </p:sp>
      <p:sp>
        <p:nvSpPr>
          <p:cNvPr id="128012" name="Oval 12"/>
          <p:cNvSpPr>
            <a:spLocks noChangeArrowheads="1"/>
          </p:cNvSpPr>
          <p:nvPr/>
        </p:nvSpPr>
        <p:spPr bwMode="auto">
          <a:xfrm>
            <a:off x="1981200" y="4495800"/>
            <a:ext cx="457200" cy="457200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8014" name="Oval 14"/>
          <p:cNvSpPr>
            <a:spLocks noChangeArrowheads="1"/>
          </p:cNvSpPr>
          <p:nvPr/>
        </p:nvSpPr>
        <p:spPr bwMode="auto">
          <a:xfrm>
            <a:off x="3962400" y="2971800"/>
            <a:ext cx="457200" cy="457200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8015" name="Oval 15"/>
          <p:cNvSpPr>
            <a:spLocks noChangeArrowheads="1"/>
          </p:cNvSpPr>
          <p:nvPr/>
        </p:nvSpPr>
        <p:spPr bwMode="auto">
          <a:xfrm>
            <a:off x="5562600" y="4495800"/>
            <a:ext cx="457200" cy="457200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8017" name="Line 17"/>
          <p:cNvSpPr>
            <a:spLocks noChangeShapeType="1"/>
          </p:cNvSpPr>
          <p:nvPr/>
        </p:nvSpPr>
        <p:spPr bwMode="auto">
          <a:xfrm flipV="1">
            <a:off x="2362200" y="3352800"/>
            <a:ext cx="1638300" cy="12192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8018" name="Line 18"/>
          <p:cNvSpPr>
            <a:spLocks noChangeShapeType="1"/>
          </p:cNvSpPr>
          <p:nvPr/>
        </p:nvSpPr>
        <p:spPr bwMode="auto">
          <a:xfrm>
            <a:off x="2438400" y="4724400"/>
            <a:ext cx="31242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8019" name="Line 19"/>
          <p:cNvSpPr>
            <a:spLocks noChangeShapeType="1"/>
          </p:cNvSpPr>
          <p:nvPr/>
        </p:nvSpPr>
        <p:spPr bwMode="auto">
          <a:xfrm>
            <a:off x="4419600" y="3276600"/>
            <a:ext cx="1371600" cy="12192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8020" name="Text Box 20"/>
          <p:cNvSpPr txBox="1">
            <a:spLocks noChangeArrowheads="1"/>
          </p:cNvSpPr>
          <p:nvPr/>
        </p:nvSpPr>
        <p:spPr bwMode="auto">
          <a:xfrm>
            <a:off x="3657600" y="4800600"/>
            <a:ext cx="76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1</a:t>
            </a:r>
          </a:p>
        </p:txBody>
      </p:sp>
      <p:sp>
        <p:nvSpPr>
          <p:cNvPr id="128021" name="Text Box 21"/>
          <p:cNvSpPr txBox="1">
            <a:spLocks noChangeArrowheads="1"/>
          </p:cNvSpPr>
          <p:nvPr/>
        </p:nvSpPr>
        <p:spPr bwMode="auto">
          <a:xfrm>
            <a:off x="2438400" y="3505200"/>
            <a:ext cx="457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2</a:t>
            </a:r>
          </a:p>
        </p:txBody>
      </p:sp>
      <p:sp>
        <p:nvSpPr>
          <p:cNvPr id="128022" name="Text Box 22"/>
          <p:cNvSpPr txBox="1">
            <a:spLocks noChangeArrowheads="1"/>
          </p:cNvSpPr>
          <p:nvPr/>
        </p:nvSpPr>
        <p:spPr bwMode="auto">
          <a:xfrm>
            <a:off x="5181600" y="3276600"/>
            <a:ext cx="152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/>
              <a:t>-10</a:t>
            </a:r>
          </a:p>
        </p:txBody>
      </p:sp>
      <p:sp>
        <p:nvSpPr>
          <p:cNvPr id="128023" name="Text Box 23"/>
          <p:cNvSpPr txBox="1">
            <a:spLocks noChangeArrowheads="1"/>
          </p:cNvSpPr>
          <p:nvPr/>
        </p:nvSpPr>
        <p:spPr bwMode="auto">
          <a:xfrm>
            <a:off x="1371600" y="4572000"/>
            <a:ext cx="533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s</a:t>
            </a:r>
          </a:p>
        </p:txBody>
      </p:sp>
      <p:sp>
        <p:nvSpPr>
          <p:cNvPr id="128024" name="Text Box 24"/>
          <p:cNvSpPr txBox="1">
            <a:spLocks noChangeArrowheads="1"/>
          </p:cNvSpPr>
          <p:nvPr/>
        </p:nvSpPr>
        <p:spPr bwMode="auto">
          <a:xfrm>
            <a:off x="6172200" y="4419600"/>
            <a:ext cx="457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v</a:t>
            </a:r>
          </a:p>
        </p:txBody>
      </p:sp>
      <p:sp>
        <p:nvSpPr>
          <p:cNvPr id="128025" name="Text Box 25"/>
          <p:cNvSpPr txBox="1">
            <a:spLocks noChangeArrowheads="1"/>
          </p:cNvSpPr>
          <p:nvPr/>
        </p:nvSpPr>
        <p:spPr bwMode="auto">
          <a:xfrm>
            <a:off x="3962400" y="2362200"/>
            <a:ext cx="533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u</a:t>
            </a:r>
          </a:p>
        </p:txBody>
      </p:sp>
      <p:sp>
        <p:nvSpPr>
          <p:cNvPr id="128027" name="Text Box 27"/>
          <p:cNvSpPr txBox="1">
            <a:spLocks noChangeArrowheads="1"/>
          </p:cNvSpPr>
          <p:nvPr/>
        </p:nvSpPr>
        <p:spPr bwMode="auto">
          <a:xfrm>
            <a:off x="2514600" y="5486400"/>
            <a:ext cx="4114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/>
          </a:p>
        </p:txBody>
      </p:sp>
      <p:sp>
        <p:nvSpPr>
          <p:cNvPr id="128028" name="Text Box 28"/>
          <p:cNvSpPr txBox="1">
            <a:spLocks noChangeArrowheads="1"/>
          </p:cNvSpPr>
          <p:nvPr/>
        </p:nvSpPr>
        <p:spPr bwMode="auto">
          <a:xfrm>
            <a:off x="1066800" y="5410200"/>
            <a:ext cx="7239000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dirty="0" err="1"/>
              <a:t>s</a:t>
            </a:r>
            <a:r>
              <a:rPr lang="en-US" dirty="0" err="1">
                <a:sym typeface="Symbol"/>
              </a:rPr>
              <a:t></a:t>
            </a:r>
            <a:r>
              <a:rPr lang="en-US" dirty="0" err="1"/>
              <a:t>v</a:t>
            </a:r>
            <a:r>
              <a:rPr lang="en-US" dirty="0"/>
              <a:t> is shorter than s</a:t>
            </a:r>
            <a:r>
              <a:rPr lang="en-US" dirty="0">
                <a:sym typeface="Symbol"/>
              </a:rPr>
              <a:t>  </a:t>
            </a:r>
            <a:r>
              <a:rPr lang="en-US" dirty="0"/>
              <a:t>u, but it is longer than </a:t>
            </a:r>
          </a:p>
          <a:p>
            <a:pPr algn="l">
              <a:spcBef>
                <a:spcPct val="50000"/>
              </a:spcBef>
            </a:pPr>
            <a:r>
              <a:rPr lang="en-US" dirty="0"/>
              <a:t>s</a:t>
            </a:r>
            <a:r>
              <a:rPr lang="en-US" dirty="0">
                <a:sym typeface="Symbol"/>
              </a:rPr>
              <a:t>  </a:t>
            </a:r>
            <a:r>
              <a:rPr lang="en-US" dirty="0"/>
              <a:t>u</a:t>
            </a:r>
            <a:r>
              <a:rPr lang="en-US" dirty="0">
                <a:sym typeface="Symbol"/>
              </a:rPr>
              <a:t>  </a:t>
            </a:r>
            <a:r>
              <a:rPr lang="en-US" dirty="0"/>
              <a:t>v.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宋体"/>
        <a:cs typeface=""/>
      </a:majorFont>
      <a:minorFont>
        <a:latin typeface="Times New Roman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CN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CN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  <a:ea typeface="宋体" pitchFamily="2" charset="-122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10329</TotalTime>
  <Words>3032</Words>
  <PresentationFormat>On-screen Show (4:3)</PresentationFormat>
  <Paragraphs>769</Paragraphs>
  <Slides>39</Slides>
  <Notes>4</Notes>
  <HiddenSlides>0</HiddenSlides>
  <MMClips>0</MMClips>
  <ScaleCrop>false</ScaleCrop>
  <HeadingPairs>
    <vt:vector size="8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39</vt:i4>
      </vt:variant>
    </vt:vector>
  </HeadingPairs>
  <TitlesOfParts>
    <vt:vector size="50" baseType="lpstr">
      <vt:lpstr>Arial Unicode MS</vt:lpstr>
      <vt:lpstr>宋体</vt:lpstr>
      <vt:lpstr>新細明體</vt:lpstr>
      <vt:lpstr>Arial</vt:lpstr>
      <vt:lpstr>Cambria Math</vt:lpstr>
      <vt:lpstr>Symbol</vt:lpstr>
      <vt:lpstr>Times New Roman</vt:lpstr>
      <vt:lpstr>Wingdings</vt:lpstr>
      <vt:lpstr>Default Design</vt:lpstr>
      <vt:lpstr>Equation</vt:lpstr>
      <vt:lpstr>公式</vt:lpstr>
      <vt:lpstr>Greedy Algorithm </vt:lpstr>
      <vt:lpstr>Ideas for Interval Scheduling and Interval Partitioning </vt:lpstr>
      <vt:lpstr>Kruskal’s Algorithm </vt:lpstr>
      <vt:lpstr>Prim’s algorithm</vt:lpstr>
      <vt:lpstr>Single-Source Shortest Paths </vt:lpstr>
      <vt:lpstr>PowerPoint Presentation</vt:lpstr>
      <vt:lpstr>Problem Definition:</vt:lpstr>
      <vt:lpstr>Paths in graphs</vt:lpstr>
      <vt:lpstr>Shortest paths</vt:lpstr>
      <vt:lpstr>Well-definedness of shortest paths</vt:lpstr>
      <vt:lpstr>Negative-Weight edges:</vt:lpstr>
      <vt:lpstr>Optimal substructure</vt:lpstr>
      <vt:lpstr>Representing shortest paths:</vt:lpstr>
      <vt:lpstr>PowerPoint Presentation</vt:lpstr>
      <vt:lpstr>Relaxation</vt:lpstr>
      <vt:lpstr>PowerPoint Presentation</vt:lpstr>
      <vt:lpstr>Single-source shortest paths</vt:lpstr>
      <vt:lpstr>Example of Dijkstra’s algorithm</vt:lpstr>
      <vt:lpstr>Example of Dijkstra’s algorithm</vt:lpstr>
      <vt:lpstr>Example of Dijkstra’s algorithm</vt:lpstr>
      <vt:lpstr>Example of Dijkstra’s algorithm</vt:lpstr>
      <vt:lpstr>Example of Dijkstra’s algorithm</vt:lpstr>
      <vt:lpstr>Example of Dijkstra’s algorithm</vt:lpstr>
      <vt:lpstr>Example of Dijkstra’s algorithm</vt:lpstr>
      <vt:lpstr>Example of Dijkstra’s algorithm</vt:lpstr>
      <vt:lpstr>Example of Dijkstra’s algorithm</vt:lpstr>
      <vt:lpstr>Example of Dijkstra’s algorithm</vt:lpstr>
      <vt:lpstr>Example of Dijkstra’s algorithm</vt:lpstr>
      <vt:lpstr>Example of Dijkstra’s algorithm</vt:lpstr>
      <vt:lpstr>Example of Dijkstra’s algorithm</vt:lpstr>
      <vt:lpstr>PowerPoint Presentation</vt:lpstr>
      <vt:lpstr>Initialization:</vt:lpstr>
      <vt:lpstr>Dijkstra’s Algorithm:</vt:lpstr>
      <vt:lpstr>Dijkstra’s algorithm</vt:lpstr>
      <vt:lpstr>Implementation: </vt:lpstr>
      <vt:lpstr>PowerPoint Presentation</vt:lpstr>
      <vt:lpstr>PowerPoint Presentation</vt:lpstr>
      <vt:lpstr>Time complexity of Dijkstra’s Algorithm:</vt:lpstr>
      <vt:lpstr>The algorithm does not work if there are negative weight edges in the graph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Printed>2018-09-27T07:33:30Z</cp:lastPrinted>
  <dcterms:created xsi:type="dcterms:W3CDTF">2003-09-02T05:10:41Z</dcterms:created>
  <dcterms:modified xsi:type="dcterms:W3CDTF">2019-09-27T08:43:50Z</dcterms:modified>
</cp:coreProperties>
</file>