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4" r:id="rId3"/>
    <p:sldMasterId id="2147483688" r:id="rId4"/>
    <p:sldMasterId id="2147483702" r:id="rId5"/>
  </p:sldMasterIdLst>
  <p:notesMasterIdLst>
    <p:notesMasterId r:id="rId66"/>
  </p:notesMasterIdLst>
  <p:handoutMasterIdLst>
    <p:handoutMasterId r:id="rId67"/>
  </p:handoutMasterIdLst>
  <p:sldIdLst>
    <p:sldId id="310" r:id="rId6"/>
    <p:sldId id="257" r:id="rId7"/>
    <p:sldId id="258" r:id="rId8"/>
    <p:sldId id="283" r:id="rId9"/>
    <p:sldId id="311" r:id="rId10"/>
    <p:sldId id="284" r:id="rId11"/>
    <p:sldId id="376" r:id="rId12"/>
    <p:sldId id="312" r:id="rId13"/>
    <p:sldId id="259" r:id="rId14"/>
    <p:sldId id="285" r:id="rId15"/>
    <p:sldId id="291" r:id="rId16"/>
    <p:sldId id="356" r:id="rId17"/>
    <p:sldId id="357" r:id="rId18"/>
    <p:sldId id="330" r:id="rId19"/>
    <p:sldId id="313" r:id="rId20"/>
    <p:sldId id="307" r:id="rId21"/>
    <p:sldId id="321" r:id="rId22"/>
    <p:sldId id="308" r:id="rId23"/>
    <p:sldId id="354" r:id="rId24"/>
    <p:sldId id="355" r:id="rId25"/>
    <p:sldId id="324" r:id="rId26"/>
    <p:sldId id="287" r:id="rId27"/>
    <p:sldId id="274" r:id="rId28"/>
    <p:sldId id="280" r:id="rId29"/>
    <p:sldId id="375" r:id="rId30"/>
    <p:sldId id="314" r:id="rId31"/>
    <p:sldId id="315" r:id="rId32"/>
    <p:sldId id="316" r:id="rId33"/>
    <p:sldId id="325" r:id="rId34"/>
    <p:sldId id="326" r:id="rId35"/>
    <p:sldId id="327" r:id="rId36"/>
    <p:sldId id="328" r:id="rId37"/>
    <p:sldId id="329" r:id="rId38"/>
    <p:sldId id="351" r:id="rId39"/>
    <p:sldId id="331" r:id="rId40"/>
    <p:sldId id="338" r:id="rId41"/>
    <p:sldId id="344" r:id="rId42"/>
    <p:sldId id="345" r:id="rId43"/>
    <p:sldId id="346" r:id="rId44"/>
    <p:sldId id="353" r:id="rId45"/>
    <p:sldId id="350" r:id="rId46"/>
    <p:sldId id="352" r:id="rId47"/>
    <p:sldId id="358" r:id="rId48"/>
    <p:sldId id="359" r:id="rId49"/>
    <p:sldId id="360" r:id="rId50"/>
    <p:sldId id="361" r:id="rId51"/>
    <p:sldId id="362" r:id="rId52"/>
    <p:sldId id="363" r:id="rId53"/>
    <p:sldId id="364" r:id="rId54"/>
    <p:sldId id="365" r:id="rId55"/>
    <p:sldId id="366" r:id="rId56"/>
    <p:sldId id="367" r:id="rId57"/>
    <p:sldId id="368" r:id="rId58"/>
    <p:sldId id="369" r:id="rId59"/>
    <p:sldId id="370" r:id="rId60"/>
    <p:sldId id="371" r:id="rId61"/>
    <p:sldId id="372" r:id="rId62"/>
    <p:sldId id="373" r:id="rId63"/>
    <p:sldId id="374" r:id="rId64"/>
    <p:sldId id="340" r:id="rId6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007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56" autoAdjust="0"/>
    <p:restoredTop sz="74039" autoAdjust="0"/>
  </p:normalViewPr>
  <p:slideViewPr>
    <p:cSldViewPr snapToGrid="0" snapToObjects="1">
      <p:cViewPr varScale="1">
        <p:scale>
          <a:sx n="110" d="100"/>
          <a:sy n="110" d="100"/>
        </p:scale>
        <p:origin x="2333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1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e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47470-173E-47EB-B35E-33CC044ED0BB}" type="datetime1">
              <a:rPr lang="zh-TW" altLang="en-US" smtClean="0"/>
              <a:t>2019/9/10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030FA-5029-B340-ABDD-C02F4B86B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148406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7F596-FA7E-4A83-85E8-9763BE374393}" type="datetime1">
              <a:rPr lang="zh-TW" altLang="en-US" smtClean="0"/>
              <a:t>2019/9/10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63FA6-3695-7946-9982-9BB15344B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85224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D780FF8-DE64-47B9-86A8-68C9238CBCBC}" type="datetime1">
              <a:rPr lang="zh-TW" altLang="en-US" smtClean="0"/>
              <a:t>2019/9/10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0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49DC86-D072-4B17-B76C-8C5CD671EFB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/>
              <a:cs typeface="+mn-cs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640680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10DCC1-EC69-41C6-BEF6-20897C9353E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/>
              <a:cs typeface="+mn-cs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501102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NONLINEAR!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85D8D17-793C-4F9B-8B6C-3EBD4F3C5D94}" type="datetime1">
              <a:rPr lang="zh-TW" altLang="en-US" smtClean="0"/>
              <a:t>2019/9/10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22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CA2E391-9620-4890-A571-9A4823150248}" type="slidenum">
              <a:rPr lang="zh-TW" altLang="en-US" sz="1200">
                <a:solidFill>
                  <a:srgbClr val="000000"/>
                </a:solidFill>
              </a:rPr>
              <a:pPr/>
              <a:t>25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8089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910520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54E156-5967-4BB8-97BE-62E25B26B5A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66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155380-47BA-4ED0-A399-AD2DE75BB73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078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6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8A2F089-F93F-413C-B2F6-6CD8D5BA27E7}" type="slidenum">
              <a:rPr lang="zh-TW" altLang="en-US" sz="1200">
                <a:solidFill>
                  <a:srgbClr val="000000"/>
                </a:solidFill>
              </a:rPr>
              <a:pPr/>
              <a:t>43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5837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688645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8AB034A-C6E2-4753-BD8A-2602DBCA3CC4}" type="slidenum">
              <a:rPr lang="zh-TW" altLang="en-US" sz="1200">
                <a:solidFill>
                  <a:srgbClr val="000000"/>
                </a:solidFill>
              </a:rPr>
              <a:pPr/>
              <a:t>44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5939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623258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B023721-0EE8-4A2B-8D7D-B4E4EE4A83F4}" type="slidenum">
              <a:rPr lang="zh-TW" altLang="en-US" sz="1200">
                <a:solidFill>
                  <a:srgbClr val="000000"/>
                </a:solidFill>
              </a:rPr>
              <a:pPr/>
              <a:t>45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6041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1332774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8ADCC2A-6ED8-4910-813B-53FBFCC91E60}" type="slidenum">
              <a:rPr lang="zh-TW" altLang="en-US" sz="1200">
                <a:solidFill>
                  <a:srgbClr val="000000"/>
                </a:solidFill>
              </a:rPr>
              <a:pPr/>
              <a:t>46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6144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798594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46450E1-3B0D-42F1-941E-DDC7881CBB40}" type="slidenum">
              <a:rPr lang="zh-TW" altLang="en-US" sz="1200">
                <a:solidFill>
                  <a:srgbClr val="000000"/>
                </a:solidFill>
              </a:rPr>
              <a:pPr/>
              <a:t>47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6246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1399477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A85B833-1652-49DF-9932-2EDBF56917AF}" type="slidenum">
              <a:rPr lang="zh-TW" altLang="en-US" sz="1200">
                <a:solidFill>
                  <a:srgbClr val="000000"/>
                </a:solidFill>
              </a:rPr>
              <a:pPr/>
              <a:t>48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6349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7843184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70BA935-7791-4A5D-9EA3-C9B38E1CD1FD}" type="slidenum">
              <a:rPr lang="zh-TW" altLang="en-US" sz="1200">
                <a:solidFill>
                  <a:srgbClr val="000000"/>
                </a:solidFill>
              </a:rPr>
              <a:pPr/>
              <a:t>49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6451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5176841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363CFCF-5CF5-4B80-AD9D-EB858FFEAD75}" type="slidenum">
              <a:rPr lang="zh-TW" altLang="en-US" sz="1200">
                <a:solidFill>
                  <a:srgbClr val="000000"/>
                </a:solidFill>
              </a:rPr>
              <a:pPr/>
              <a:t>50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6553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7785787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D8069BC-E492-4D53-8207-AE0951BAE8E3}" type="slidenum">
              <a:rPr lang="zh-TW" altLang="en-US" sz="1200">
                <a:solidFill>
                  <a:srgbClr val="000000"/>
                </a:solidFill>
              </a:rPr>
              <a:pPr/>
              <a:t>51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6656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0287155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152FEE1-32E2-4C30-AE5B-AD96FCA6CB95}" type="slidenum">
              <a:rPr lang="zh-TW" altLang="en-US" sz="1200">
                <a:solidFill>
                  <a:srgbClr val="000000"/>
                </a:solidFill>
              </a:rPr>
              <a:pPr/>
              <a:t>52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6758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7284989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BEB2010-FB2D-45AD-97A7-EA7D85C77306}" type="slidenum">
              <a:rPr lang="zh-TW" altLang="en-US" sz="1200">
                <a:solidFill>
                  <a:srgbClr val="000000"/>
                </a:solidFill>
              </a:rPr>
              <a:pPr/>
              <a:t>53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6861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5506945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3EE07D1-956D-4CA2-B134-43AFC7922760}" type="slidenum">
              <a:rPr lang="zh-TW" altLang="en-US" sz="1200">
                <a:solidFill>
                  <a:srgbClr val="000000"/>
                </a:solidFill>
              </a:rPr>
              <a:pPr/>
              <a:t>54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6963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235102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84CACA6-4BDA-4B7F-8585-B859E8756802}" type="slidenum">
              <a:rPr lang="zh-TW" altLang="en-US" sz="1200">
                <a:solidFill>
                  <a:srgbClr val="000000"/>
                </a:solidFill>
              </a:rPr>
              <a:pPr/>
              <a:t>55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7065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5264282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88E7842-7A04-49CB-B1EB-7D726FE2C522}" type="slidenum">
              <a:rPr lang="zh-TW" altLang="en-US" sz="1200">
                <a:solidFill>
                  <a:srgbClr val="000000"/>
                </a:solidFill>
              </a:rPr>
              <a:pPr/>
              <a:t>56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7168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3084536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B572A84-1726-4781-B035-FA56F2273E25}" type="slidenum">
              <a:rPr lang="zh-TW" altLang="en-US" sz="1200">
                <a:solidFill>
                  <a:srgbClr val="000000"/>
                </a:solidFill>
              </a:rPr>
              <a:pPr/>
              <a:t>57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7270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9754370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7AE4266-6AC6-4B04-9F9A-705E5FCDB865}" type="slidenum">
              <a:rPr lang="zh-TW" altLang="en-US" sz="1200">
                <a:solidFill>
                  <a:srgbClr val="000000"/>
                </a:solidFill>
              </a:rPr>
              <a:pPr/>
              <a:t>58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7373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9759969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E24CB01-3D54-4A0E-84AB-F6FA1FB9BD3C}" type="slidenum">
              <a:rPr lang="zh-TW" altLang="en-US" sz="1200">
                <a:solidFill>
                  <a:srgbClr val="000000"/>
                </a:solidFill>
              </a:rPr>
              <a:pPr/>
              <a:t>59</a:t>
            </a:fld>
            <a:endParaRPr lang="en-US" altLang="zh-TW" sz="1200">
              <a:solidFill>
                <a:srgbClr val="000000"/>
              </a:solidFill>
            </a:endParaRPr>
          </a:p>
        </p:txBody>
      </p:sp>
      <p:sp>
        <p:nvSpPr>
          <p:cNvPr id="7475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19163" y="742950"/>
            <a:ext cx="4962525" cy="37226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3288"/>
            <a:ext cx="4984750" cy="4470400"/>
          </a:xfrm>
          <a:noFill/>
        </p:spPr>
        <p:txBody>
          <a:bodyPr/>
          <a:lstStyle/>
          <a:p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857341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67933-D139-8D4C-AE91-FA1749AFC1D3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5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42D3-D2D2-4B49-8835-5666E246520B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9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E75AA-0BDD-004D-BD2F-8EDE46E3B036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6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02AA-1D12-F749-9F12-F28F82E58FA0}" type="datetime1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51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46B67-97FE-5346-B580-97971E7C8CEA}" type="datetime1">
              <a:rPr lang="en-US" smtClean="0"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851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678CD-6855-1C40-A6CF-91949C849C08}" type="datetime1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24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C686-CED7-7147-B864-B15CCCAB1591}" type="datetime1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BD670-D16D-BD49-9610-203FBC1642A6}" type="datetime1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73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7FD2-CF2F-3244-BB5A-AEF0579E1902}" type="datetime1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818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49F-5B14-DC48-A15B-FF5F6379CEEC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1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FF45-E07A-384A-BD40-95F48CBD68BF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918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Fourier Analysis</a:t>
            </a:r>
            <a:endParaRPr lang="en-US" altLang="zh-TW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4-</a:t>
            </a:r>
            <a:fld id="{3AF28AE1-E85C-4F4E-A1B7-7A4B16BE185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5670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Fourier Analysis</a:t>
            </a:r>
            <a:endParaRPr lang="en-US" altLang="zh-TW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4-</a:t>
            </a:r>
            <a:fld id="{70C54306-EDE0-42C1-A882-CF72239379F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35659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Fourier Analysis</a:t>
            </a:r>
            <a:endParaRPr lang="en-US" altLang="zh-TW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4-</a:t>
            </a:r>
            <a:fld id="{0B6655FF-3544-4A3D-B2AC-054E2CE730D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3689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Fourier Analysis</a:t>
            </a:r>
            <a:endParaRPr lang="en-US" altLang="zh-TW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4-</a:t>
            </a:r>
            <a:fld id="{7493E25B-B2B6-4928-BDC4-C0DCB498557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68031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Fourier Analysis</a:t>
            </a:r>
            <a:endParaRPr lang="en-US" altLang="zh-TW">
              <a:latin typeface="Times New Roman" pitchFamily="18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4-</a:t>
            </a:r>
            <a:fld id="{9E0B070F-186D-4BD4-906C-255AD544B33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922546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Fourier Analysis</a:t>
            </a:r>
            <a:endParaRPr lang="en-US" altLang="zh-TW">
              <a:latin typeface="Times New Roman" pitchFamily="18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4-</a:t>
            </a:r>
            <a:fld id="{023F170D-D592-48B0-9BEA-9F9F089B2D5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79749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Fourier Analysis</a:t>
            </a:r>
            <a:endParaRPr lang="en-US" altLang="zh-TW">
              <a:latin typeface="Times New Roman" pitchFamily="18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4-</a:t>
            </a:r>
            <a:fld id="{DD673818-DC6A-4515-96EC-F266661673C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1975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Fourier Analysis</a:t>
            </a:r>
            <a:endParaRPr lang="en-US" altLang="zh-TW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4-</a:t>
            </a:r>
            <a:fld id="{6CE70321-1645-4076-9986-6F1FB4C449A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68079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Fourier Analysis</a:t>
            </a:r>
            <a:endParaRPr lang="en-US" altLang="zh-TW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4-</a:t>
            </a:r>
            <a:fld id="{BA664B52-5C0F-4C55-AF27-15DE044A967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817043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Fourier Analysis</a:t>
            </a:r>
            <a:endParaRPr lang="en-US" altLang="zh-TW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4-</a:t>
            </a:r>
            <a:fld id="{E6A1066C-38F5-4A6B-A50A-EF44F600069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0170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Fourier Analysis</a:t>
            </a:r>
            <a:endParaRPr lang="en-US" altLang="zh-TW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4-</a:t>
            </a:r>
            <a:fld id="{776FA69C-46FF-4D59-A545-29E69487748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86236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Fourier Analysis</a:t>
            </a:r>
            <a:endParaRPr lang="en-US" altLang="zh-TW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4-</a:t>
            </a:r>
            <a:fld id="{F12A894B-2C99-44FF-A706-4E43BB3931E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263364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95800" y="1600200"/>
            <a:ext cx="38100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495800" y="4000500"/>
            <a:ext cx="38100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 Fourier Analysis</a:t>
            </a:r>
            <a:endParaRPr lang="en-US" altLang="zh-TW">
              <a:latin typeface="Times New Roman" pitchFamily="18" charset="0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4-</a:t>
            </a:r>
            <a:fld id="{2F4F92A3-CB0F-4D08-B70B-FBC6879D4DA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904783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2-</a:t>
            </a:r>
            <a:fld id="{0BD2271B-C141-4D3B-986D-ED8F02B34CE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2982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2-</a:t>
            </a:r>
            <a:fld id="{60BB0E44-3FE7-4B2B-BDE4-0D2F5EF79E5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987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2-</a:t>
            </a:r>
            <a:fld id="{1C1D1A6E-979C-4553-A4C8-ED8463768C2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2658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2-</a:t>
            </a:r>
            <a:fld id="{1C9F9F19-E64D-4626-BB15-71A6A79B97A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8994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2-</a:t>
            </a:r>
            <a:fld id="{A7D654A5-E40B-4462-9A90-C3C4AA1D644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5583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2-</a:t>
            </a:r>
            <a:fld id="{BE069D35-D21A-4B2B-83FB-836397AD7B2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6949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2-</a:t>
            </a:r>
            <a:fld id="{72CB5014-FCBD-4562-B1BE-A2559BE6755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4970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2-</a:t>
            </a:r>
            <a:fld id="{98593A8C-6C40-429B-87B4-BB823217CCB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382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2-</a:t>
            </a:r>
            <a:fld id="{6A6CFEB5-E66C-46DA-98A0-40A72AB3781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1464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2-</a:t>
            </a:r>
            <a:fld id="{DE4DBA5A-22DA-4980-8806-FC8AB1CDD44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5074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2-</a:t>
            </a:r>
            <a:fld id="{4639C4A6-2435-47DE-A63C-BB8E670455C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5695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95800" y="1600200"/>
            <a:ext cx="38100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495800" y="4000500"/>
            <a:ext cx="38100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2-</a:t>
            </a:r>
            <a:fld id="{72B057A2-DF7A-4F81-867E-49D6732E0BE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1907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2-</a:t>
            </a:r>
            <a:fld id="{01B8B325-0453-4BF3-84F0-84E6EF3E15B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5367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43B1036E-85C5-4B7A-A6A3-D4B1EDE0C2E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7709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8B51C6E7-403F-48DE-9838-0076E1BAF55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1361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AA8D9F13-84D2-4882-B079-0483C73D7B8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1040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2C0C9295-A915-4E3B-85EB-444731B6A38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0174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028BB2D9-10A1-4ECF-89C4-F46F4DBFD12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6575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CC5F5427-2EB5-4909-B072-6DA39317655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5392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E72A8FD2-8350-4635-A31D-D64973DC7B0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2641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2EE302BD-4396-4A30-8A52-B787BE4813A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0116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68A8F308-CCA7-4EB8-BEC9-1C3CE0D5DB9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5327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35D4A548-C450-44A8-8762-12D32E8DC8BD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6179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DB4EB632-F46A-41BD-8F94-BD18088F03C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7883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DEE828D1-A304-4A68-85FD-A489A6A7B9A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8984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95800" y="1600200"/>
            <a:ext cx="38100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495800" y="4000500"/>
            <a:ext cx="38100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7CE3EBC3-7366-4B2B-9036-42A33C01CC2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1192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C0951D80-2D47-4852-9B07-3DA3617027A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4343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Frequency Domain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5-</a:t>
            </a:r>
            <a:fld id="{278D58CA-ADF2-49E5-9C53-DF2F3F382A6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7408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50D08660-F09F-4BB2-ADD0-D76C510A4DF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6624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A38FD3E1-1C6D-4E7E-869C-E00EB6DA6F55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4906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8C470421-59AB-49E0-AD80-1FC104A6FFE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763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81546A94-FE87-4613-BAE0-EAA710D9D07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7277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3E14F0A9-C30F-4796-A040-428E74F5C87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11172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120EC836-E27D-4E6F-B4EF-53156D184FBC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029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5B94038C-FF9C-4347-A58A-E77B2E14B9D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9034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D7E86445-F595-4AC5-8B3E-3A913F49B3A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4588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1A7D07CD-2385-4E75-8A27-DADFD75597E9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643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99F2318A-DA2B-4D6B-BA51-17F564E9A3E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76963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95800" y="1600200"/>
            <a:ext cx="38100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495800" y="4000500"/>
            <a:ext cx="38100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>
                <a:solidFill>
                  <a:srgbClr val="000000"/>
                </a:solidFill>
              </a:rPr>
              <a:t>4-</a:t>
            </a:r>
            <a:fld id="{02FD59EB-296C-4DB3-917C-F4E7D751B941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878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577FD-4C47-5846-8E11-0866C2A18593}" type="datetime1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8863" y="6400800"/>
            <a:ext cx="4706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新細明體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 Fourier Analysis</a:t>
            </a:r>
            <a:endParaRPr lang="en-US" altLang="zh-TW"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00800"/>
            <a:ext cx="62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itchFamily="18" charset="-120"/>
              </a:defRPr>
            </a:lvl1pPr>
          </a:lstStyle>
          <a:p>
            <a:r>
              <a:rPr lang="en-US" altLang="zh-TW"/>
              <a:t>4-</a:t>
            </a:r>
            <a:fld id="{E54E542E-EB1E-4B5F-9831-92E5F91C0D8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7244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2"/>
        <a:buChar char="m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a typeface="新細明體" pitchFamily="18" charset="-12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773613" y="6400800"/>
            <a:ext cx="3532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  <a:ea typeface="新細明體" pitchFamily="18" charset="-12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00800"/>
            <a:ext cx="62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itchFamily="18" charset="-12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t>2-</a:t>
            </a:r>
            <a:fld id="{58735FC5-1FA2-488F-A662-943E9A623346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626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2"/>
        <a:buChar char="m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itchFamily="18" charset="-12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8863" y="6400800"/>
            <a:ext cx="4706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新細明體" pitchFamily="18" charset="-12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00800"/>
            <a:ext cx="62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itchFamily="18" charset="-12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t>4-</a:t>
            </a:r>
            <a:fld id="{238394A8-9D0E-4610-8C21-6C5EE7AF4947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877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2"/>
        <a:buChar char="m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新細明體" pitchFamily="18" charset="-12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8863" y="6400800"/>
            <a:ext cx="4706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新細明體" pitchFamily="18" charset="-12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>
                <a:solidFill>
                  <a:srgbClr val="000000"/>
                </a:solidFill>
              </a:rPr>
              <a:t> Frequency domain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00800"/>
            <a:ext cx="62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新細明體" pitchFamily="18" charset="-12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t>5-</a:t>
            </a:r>
            <a:fld id="{516493B7-DEAD-4147-9C0E-61B13F903478}" type="slidenum">
              <a:rPr lang="en-US" altLang="zh-TW" smtClean="0">
                <a:solidFill>
                  <a:srgbClr val="000000"/>
                </a:solidFill>
                <a:latin typeface="Times New Roman" panose="02020603050405020304" pitchFamily="18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95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2"/>
        <a:buChar char="m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6.wmf"/><Relationship Id="rId4" Type="http://schemas.openxmlformats.org/officeDocument/2006/relationships/image" Target="../media/image3.emf"/><Relationship Id="rId9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8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JPG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6.JPG"/><Relationship Id="rId7" Type="http://schemas.openxmlformats.org/officeDocument/2006/relationships/image" Target="../media/image27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6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7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39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38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62.png"/><Relationship Id="rId4" Type="http://schemas.openxmlformats.org/officeDocument/2006/relationships/image" Target="../media/image30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4" Type="http://schemas.openxmlformats.org/officeDocument/2006/relationships/image" Target="../media/image49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170.png"/><Relationship Id="rId7" Type="http://schemas.openxmlformats.org/officeDocument/2006/relationships/image" Target="../media/image21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0.png"/><Relationship Id="rId11" Type="http://schemas.openxmlformats.org/officeDocument/2006/relationships/image" Target="../media/image250.png"/><Relationship Id="rId5" Type="http://schemas.openxmlformats.org/officeDocument/2006/relationships/image" Target="../media/image190.png"/><Relationship Id="rId10" Type="http://schemas.openxmlformats.org/officeDocument/2006/relationships/image" Target="../media/image240.png"/><Relationship Id="rId4" Type="http://schemas.openxmlformats.org/officeDocument/2006/relationships/image" Target="../media/image180.png"/><Relationship Id="rId9" Type="http://schemas.openxmlformats.org/officeDocument/2006/relationships/image" Target="../media/image23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0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7" Type="http://schemas.openxmlformats.org/officeDocument/2006/relationships/image" Target="../media/image5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37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48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53.JPG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550.png"/><Relationship Id="rId4" Type="http://schemas.openxmlformats.org/officeDocument/2006/relationships/image" Target="../media/image5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JPG"/><Relationship Id="rId5" Type="http://schemas.openxmlformats.org/officeDocument/2006/relationships/image" Target="../media/image69.png"/><Relationship Id="rId4" Type="http://schemas.openxmlformats.org/officeDocument/2006/relationships/image" Target="NUL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58.wmf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57.wmf"/><Relationship Id="rId4" Type="http://schemas.openxmlformats.org/officeDocument/2006/relationships/oleObject" Target="../embeddings/oleObject24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60.wmf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59.wmf"/><Relationship Id="rId4" Type="http://schemas.openxmlformats.org/officeDocument/2006/relationships/oleObject" Target="../embeddings/oleObject26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62.wmf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61.wmf"/><Relationship Id="rId4" Type="http://schemas.openxmlformats.org/officeDocument/2006/relationships/oleObject" Target="../embeddings/oleObject28.bin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64.wmf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63.wmf"/><Relationship Id="rId4" Type="http://schemas.openxmlformats.org/officeDocument/2006/relationships/oleObject" Target="../embeddings/oleObject30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65.wmf"/><Relationship Id="rId4" Type="http://schemas.openxmlformats.org/officeDocument/2006/relationships/oleObject" Target="../embeddings/oleObject32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62.wmf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61.wmf"/><Relationship Id="rId4" Type="http://schemas.openxmlformats.org/officeDocument/2006/relationships/oleObject" Target="../embeddings/oleObject33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61.wmf"/><Relationship Id="rId4" Type="http://schemas.openxmlformats.org/officeDocument/2006/relationships/oleObject" Target="../embeddings/oleObject35.bin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4632" cy="218767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EE 3114 </a:t>
            </a:r>
            <a:r>
              <a:rPr lang="en-US" b="1" dirty="0">
                <a:solidFill>
                  <a:srgbClr val="0070C0"/>
                </a:solidFill>
              </a:rPr>
              <a:t>Systems and Control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C00000"/>
                </a:solidFill>
              </a:rPr>
              <a:t>2. </a:t>
            </a:r>
            <a:r>
              <a:rPr lang="en-US" b="1" dirty="0">
                <a:solidFill>
                  <a:srgbClr val="FF0000"/>
                </a:solidFill>
              </a:rPr>
              <a:t>Mathematical Modeling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31640" y="4509120"/>
            <a:ext cx="6400800" cy="665995"/>
          </a:xfrm>
        </p:spPr>
        <p:txBody>
          <a:bodyPr/>
          <a:lstStyle/>
          <a:p>
            <a:r>
              <a:rPr lang="en-US" dirty="0"/>
              <a:t>Semester A, 2019-20</a:t>
            </a:r>
          </a:p>
        </p:txBody>
      </p:sp>
    </p:spTree>
    <p:extLst>
      <p:ext uri="{BB962C8B-B14F-4D97-AF65-F5344CB8AC3E}">
        <p14:creationId xmlns:p14="http://schemas.microsoft.com/office/powerpoint/2010/main" val="2140263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524" y="303091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Mathematical Representation </a:t>
            </a:r>
            <a:r>
              <a:rPr lang="en-US" sz="3200" dirty="0">
                <a:solidFill>
                  <a:srgbClr val="0070C0"/>
                </a:solidFill>
              </a:rPr>
              <a:t>of a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945" y="1575881"/>
            <a:ext cx="788913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To control a system, a mathematical representation of the system is needed, which can be: </a:t>
            </a:r>
          </a:p>
          <a:p>
            <a:pPr marL="0" indent="0">
              <a:buNone/>
            </a:pPr>
            <a:endParaRPr lang="en-US" sz="1200" dirty="0"/>
          </a:p>
          <a:p>
            <a:pPr marL="514350" indent="-514350">
              <a:buAutoNum type="arabicParenR"/>
            </a:pPr>
            <a:r>
              <a:rPr lang="en-US" sz="2800" dirty="0"/>
              <a:t>a functional relationship between input and </a:t>
            </a:r>
          </a:p>
          <a:p>
            <a:pPr marL="0" indent="0">
              <a:buNone/>
            </a:pPr>
            <a:r>
              <a:rPr lang="en-US" sz="2800" dirty="0"/>
              <a:t>      output of the system</a:t>
            </a:r>
            <a:r>
              <a:rPr lang="en-US" sz="2800" dirty="0">
                <a:solidFill>
                  <a:srgbClr val="0070C0"/>
                </a:solidFill>
              </a:rPr>
              <a:t>  – map</a:t>
            </a:r>
          </a:p>
          <a:p>
            <a:pPr marL="0" indent="0">
              <a:buNone/>
            </a:pPr>
            <a:endParaRPr lang="en-US" sz="1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800" dirty="0"/>
              <a:t>2)  a state-space description of the system</a:t>
            </a:r>
          </a:p>
          <a:p>
            <a:pPr marL="0" indent="0">
              <a:buNone/>
            </a:pPr>
            <a:r>
              <a:rPr lang="en-US" sz="2800" dirty="0"/>
              <a:t>       </a:t>
            </a:r>
            <a:r>
              <a:rPr lang="en-US" sz="2800" dirty="0">
                <a:solidFill>
                  <a:srgbClr val="0070C0"/>
                </a:solidFill>
              </a:rPr>
              <a:t>– ordinary differential equation</a:t>
            </a:r>
          </a:p>
          <a:p>
            <a:pPr marL="0" indent="0">
              <a:buNone/>
            </a:pP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668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542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1) </a:t>
            </a:r>
            <a:r>
              <a:rPr lang="en-US" sz="3200" b="1" dirty="0">
                <a:solidFill>
                  <a:srgbClr val="C00000"/>
                </a:solidFill>
              </a:rPr>
              <a:t>Input-Output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0646" y="1359270"/>
            <a:ext cx="7656154" cy="52652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The mathematical representation of a system can be described by a functional relationship between </a:t>
            </a:r>
            <a:r>
              <a:rPr lang="en-US" sz="2800" dirty="0">
                <a:solidFill>
                  <a:srgbClr val="FF0000"/>
                </a:solidFill>
              </a:rPr>
              <a:t>input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008000"/>
                </a:solidFill>
              </a:rPr>
              <a:t>output</a:t>
            </a:r>
            <a:r>
              <a:rPr lang="en-US" sz="2800" dirty="0"/>
              <a:t>: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800" dirty="0"/>
              <a:t>Relationship between </a:t>
            </a:r>
            <a:r>
              <a:rPr lang="en-US" sz="2800" dirty="0">
                <a:solidFill>
                  <a:srgbClr val="008000"/>
                </a:solidFill>
              </a:rPr>
              <a:t>y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FF0000"/>
                </a:solidFill>
              </a:rPr>
              <a:t>u</a:t>
            </a:r>
            <a:r>
              <a:rPr lang="en-US" sz="2800" dirty="0"/>
              <a:t> is described by an </a:t>
            </a:r>
            <a:r>
              <a:rPr lang="en-US" sz="2800" dirty="0">
                <a:solidFill>
                  <a:srgbClr val="4F81BD"/>
                </a:solidFill>
              </a:rPr>
              <a:t>operator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(map) </a:t>
            </a:r>
            <a:r>
              <a:rPr lang="en-US" sz="2800" dirty="0">
                <a:solidFill>
                  <a:srgbClr val="4F81BD"/>
                </a:solidFill>
              </a:rPr>
              <a:t>G</a:t>
            </a:r>
            <a:r>
              <a:rPr lang="en-US" sz="2800" dirty="0"/>
              <a:t>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                                    </a:t>
            </a:r>
            <a:r>
              <a:rPr lang="en-US" dirty="0">
                <a:solidFill>
                  <a:srgbClr val="008000"/>
                </a:solidFill>
              </a:rPr>
              <a:t>y</a:t>
            </a:r>
            <a:r>
              <a:rPr lang="en-US" dirty="0"/>
              <a:t> = </a:t>
            </a:r>
            <a:r>
              <a:rPr lang="en-US" dirty="0">
                <a:solidFill>
                  <a:schemeClr val="accent1"/>
                </a:solidFill>
              </a:rPr>
              <a:t>G</a:t>
            </a:r>
            <a:r>
              <a:rPr lang="en-US" dirty="0"/>
              <a:t>[</a:t>
            </a:r>
            <a:r>
              <a:rPr lang="en-US" dirty="0">
                <a:solidFill>
                  <a:srgbClr val="FF0000"/>
                </a:solidFill>
              </a:rPr>
              <a:t>u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sz="11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Example:  </a:t>
            </a:r>
            <a:r>
              <a:rPr lang="en-US" sz="2800" dirty="0">
                <a:solidFill>
                  <a:srgbClr val="008000"/>
                </a:solidFill>
              </a:rPr>
              <a:t>y</a:t>
            </a:r>
            <a:r>
              <a:rPr lang="en-US" sz="2800" dirty="0"/>
              <a:t> = </a:t>
            </a:r>
            <a:r>
              <a:rPr lang="en-US" sz="2800" dirty="0">
                <a:solidFill>
                  <a:schemeClr val="accent1"/>
                </a:solidFill>
              </a:rPr>
              <a:t>G</a:t>
            </a:r>
            <a:r>
              <a:rPr lang="en-US" sz="2800" dirty="0"/>
              <a:t>[</a:t>
            </a:r>
            <a:r>
              <a:rPr lang="en-US" sz="2800" dirty="0">
                <a:solidFill>
                  <a:srgbClr val="FF0000"/>
                </a:solidFill>
              </a:rPr>
              <a:t>u</a:t>
            </a:r>
            <a:r>
              <a:rPr lang="en-US" sz="2800" dirty="0"/>
              <a:t>] = 3</a:t>
            </a:r>
            <a:r>
              <a:rPr lang="en-US" sz="2800" dirty="0">
                <a:solidFill>
                  <a:srgbClr val="FF0000"/>
                </a:solidFill>
              </a:rPr>
              <a:t>u</a:t>
            </a:r>
            <a:endParaRPr lang="en-US" sz="2800" dirty="0"/>
          </a:p>
        </p:txBody>
      </p:sp>
      <p:grpSp>
        <p:nvGrpSpPr>
          <p:cNvPr id="8" name="Group 7"/>
          <p:cNvGrpSpPr/>
          <p:nvPr/>
        </p:nvGrpSpPr>
        <p:grpSpPr>
          <a:xfrm>
            <a:off x="2126740" y="2726715"/>
            <a:ext cx="4803840" cy="1378496"/>
            <a:chOff x="611560" y="3688060"/>
            <a:chExt cx="7885202" cy="2362200"/>
          </a:xfrm>
        </p:grpSpPr>
        <p:pic>
          <p:nvPicPr>
            <p:cNvPr id="4" name="Picture 3" descr="AACFSIP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3491880" y="4200276"/>
              <a:ext cx="2304256" cy="12130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4000" dirty="0">
                  <a:solidFill>
                    <a:srgbClr val="0070C0"/>
                  </a:solidFill>
                </a:rPr>
                <a:t>G</a:t>
              </a:r>
              <a:endParaRPr lang="en-US" sz="4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11560" y="4330551"/>
              <a:ext cx="1944215" cy="1002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Input</a:t>
              </a:r>
            </a:p>
            <a:p>
              <a:pPr algn="ctr"/>
              <a:r>
                <a:rPr lang="en-US" sz="1600" i="1" dirty="0">
                  <a:solidFill>
                    <a:srgbClr val="FF0000"/>
                  </a:solidFill>
                </a:rPr>
                <a:t>u</a:t>
              </a:r>
              <a:r>
                <a:rPr lang="en-US" sz="1600" dirty="0">
                  <a:solidFill>
                    <a:srgbClr val="FF0000"/>
                  </a:solidFill>
                </a:rPr>
                <a:t>(</a:t>
              </a:r>
              <a:r>
                <a:rPr lang="en-US" sz="1600" i="1" dirty="0">
                  <a:solidFill>
                    <a:srgbClr val="FF0000"/>
                  </a:solidFill>
                </a:rPr>
                <a:t>t</a:t>
              </a:r>
              <a:r>
                <a:rPr lang="en-US" sz="1600" dirty="0">
                  <a:solidFill>
                    <a:srgbClr val="FF0000"/>
                  </a:solidFill>
                </a:rPr>
                <a:t>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52547" y="4330551"/>
              <a:ext cx="1944215" cy="1002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B050"/>
                  </a:solidFill>
                </a:rPr>
                <a:t>Output</a:t>
              </a:r>
            </a:p>
            <a:p>
              <a:pPr algn="ctr"/>
              <a:r>
                <a:rPr lang="en-US" sz="1600" i="1" dirty="0">
                  <a:solidFill>
                    <a:srgbClr val="00B050"/>
                  </a:solidFill>
                </a:rPr>
                <a:t>y</a:t>
              </a:r>
              <a:r>
                <a:rPr lang="en-US" sz="1600" dirty="0">
                  <a:solidFill>
                    <a:srgbClr val="00B050"/>
                  </a:solidFill>
                </a:rPr>
                <a:t>(</a:t>
              </a:r>
              <a:r>
                <a:rPr lang="en-US" sz="1600" i="1" dirty="0">
                  <a:solidFill>
                    <a:srgbClr val="00B050"/>
                  </a:solidFill>
                </a:rPr>
                <a:t>t</a:t>
              </a:r>
              <a:r>
                <a:rPr lang="en-US" sz="1600" dirty="0">
                  <a:solidFill>
                    <a:srgbClr val="00B050"/>
                  </a:solidFill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6110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Transfer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64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           Laplace Transforms: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(with zero initial conditions)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140877" y="2387054"/>
            <a:ext cx="4803840" cy="1378496"/>
            <a:chOff x="611560" y="3688060"/>
            <a:chExt cx="7885202" cy="2362200"/>
          </a:xfrm>
        </p:grpSpPr>
        <p:pic>
          <p:nvPicPr>
            <p:cNvPr id="5" name="Picture 4" descr="AACFSIP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491880" y="4200276"/>
              <a:ext cx="2304256" cy="12130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4000" dirty="0">
                  <a:solidFill>
                    <a:srgbClr val="0070C0"/>
                  </a:solidFill>
                </a:rPr>
                <a:t>G</a:t>
              </a:r>
              <a:endParaRPr lang="en-US" sz="4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560" y="4330551"/>
              <a:ext cx="1944215" cy="1002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Input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U(s)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552547" y="4330551"/>
              <a:ext cx="1944215" cy="1002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B050"/>
                  </a:solidFill>
                </a:rPr>
                <a:t>Output</a:t>
              </a:r>
            </a:p>
            <a:p>
              <a:pPr algn="ctr"/>
              <a:r>
                <a:rPr lang="en-US" sz="1600" dirty="0">
                  <a:solidFill>
                    <a:srgbClr val="00B050"/>
                  </a:solidFill>
                </a:rPr>
                <a:t>Y(s)</a:t>
              </a:r>
            </a:p>
          </p:txBody>
        </p:sp>
      </p:grp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0696179"/>
              </p:ext>
            </p:extLst>
          </p:nvPr>
        </p:nvGraphicFramePr>
        <p:xfrm>
          <a:off x="1441509" y="4064461"/>
          <a:ext cx="5530254" cy="1276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0" name="方程式" r:id="rId4" imgW="2755800" imgH="634680" progId="Equation.3">
                  <p:embed/>
                </p:oleObj>
              </mc:Choice>
              <mc:Fallback>
                <p:oleObj name="方程式" r:id="rId4" imgW="2755800" imgH="634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41509" y="4064461"/>
                        <a:ext cx="5530254" cy="12765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9526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4337" y="608809"/>
            <a:ext cx="2229424" cy="5547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Example: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354386"/>
              </p:ext>
            </p:extLst>
          </p:nvPr>
        </p:nvGraphicFramePr>
        <p:xfrm>
          <a:off x="2336782" y="1552786"/>
          <a:ext cx="2670069" cy="556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6" name="Equation" r:id="rId3" imgW="1028700" imgH="203200" progId="Equation.3">
                  <p:embed/>
                </p:oleObj>
              </mc:Choice>
              <mc:Fallback>
                <p:oleObj name="Equation" r:id="rId3" imgW="1028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36782" y="1552786"/>
                        <a:ext cx="2670069" cy="5561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92918"/>
              </p:ext>
            </p:extLst>
          </p:nvPr>
        </p:nvGraphicFramePr>
        <p:xfrm>
          <a:off x="2335386" y="3077735"/>
          <a:ext cx="3344074" cy="480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7" name="方程式" r:id="rId5" imgW="1435100" imgH="203200" progId="Equation.3">
                  <p:embed/>
                </p:oleObj>
              </mc:Choice>
              <mc:Fallback>
                <p:oleObj name="方程式" r:id="rId5" imgW="1435100" imgH="203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5386" y="3077735"/>
                        <a:ext cx="3344074" cy="4807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248037"/>
              </p:ext>
            </p:extLst>
          </p:nvPr>
        </p:nvGraphicFramePr>
        <p:xfrm>
          <a:off x="2326628" y="4131824"/>
          <a:ext cx="3344075" cy="565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8" name="方程式" r:id="rId7" imgW="1346200" imgH="228600" progId="Equation.3">
                  <p:embed/>
                </p:oleObj>
              </mc:Choice>
              <mc:Fallback>
                <p:oleObj name="方程式" r:id="rId7" imgW="13462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6628" y="4131824"/>
                        <a:ext cx="3344075" cy="5651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176773"/>
              </p:ext>
            </p:extLst>
          </p:nvPr>
        </p:nvGraphicFramePr>
        <p:xfrm>
          <a:off x="2433564" y="5086589"/>
          <a:ext cx="2630994" cy="872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9" name="方程式" r:id="rId9" imgW="1193800" imgH="393700" progId="Equation.3">
                  <p:embed/>
                </p:oleObj>
              </mc:Choice>
              <mc:Fallback>
                <p:oleObj name="方程式" r:id="rId9" imgW="1193800" imgH="393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3564" y="5086589"/>
                        <a:ext cx="2630994" cy="8720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970485"/>
              </p:ext>
            </p:extLst>
          </p:nvPr>
        </p:nvGraphicFramePr>
        <p:xfrm>
          <a:off x="4754733" y="2374478"/>
          <a:ext cx="27432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0" name="方程式" r:id="rId11" imgW="1384300" imgH="203200" progId="Equation.3">
                  <p:embed/>
                </p:oleObj>
              </mc:Choice>
              <mc:Fallback>
                <p:oleObj name="方程式" r:id="rId11" imgW="1384300" imgH="203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4733" y="2374478"/>
                        <a:ext cx="2743200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ight Arrow 12"/>
          <p:cNvSpPr/>
          <p:nvPr/>
        </p:nvSpPr>
        <p:spPr>
          <a:xfrm>
            <a:off x="1211543" y="2453404"/>
            <a:ext cx="867507" cy="14067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1211542" y="3775282"/>
            <a:ext cx="867507" cy="14067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1211543" y="4873209"/>
            <a:ext cx="867507" cy="14067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260113" y="2254933"/>
            <a:ext cx="1494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Laplace transforms: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70703" y="5237511"/>
            <a:ext cx="2344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i.e.,   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G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592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C00000"/>
                </a:solidFill>
              </a:rPr>
              <a:t>Laplace Transform </a:t>
            </a:r>
            <a:r>
              <a:rPr lang="en-US" sz="2800" dirty="0"/>
              <a:t>converts </a:t>
            </a:r>
            <a:r>
              <a:rPr lang="en-US" sz="2800" dirty="0">
                <a:solidFill>
                  <a:srgbClr val="0070C0"/>
                </a:solidFill>
              </a:rPr>
              <a:t>differential equation </a:t>
            </a:r>
            <a:r>
              <a:rPr lang="en-US" sz="2800" dirty="0"/>
              <a:t>description to </a:t>
            </a:r>
            <a:r>
              <a:rPr lang="en-US" sz="2800" dirty="0">
                <a:solidFill>
                  <a:srgbClr val="0070C0"/>
                </a:solidFill>
              </a:rPr>
              <a:t>transfer function </a:t>
            </a:r>
            <a:r>
              <a:rPr lang="en-US" sz="2800" dirty="0"/>
              <a:t>description: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979899" y="2305209"/>
            <a:ext cx="4803840" cy="1378496"/>
            <a:chOff x="611560" y="3688060"/>
            <a:chExt cx="7885202" cy="2362200"/>
          </a:xfrm>
        </p:grpSpPr>
        <p:pic>
          <p:nvPicPr>
            <p:cNvPr id="5" name="Picture 4" descr="AACFSIP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491880" y="4253016"/>
              <a:ext cx="2304256" cy="110755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600" dirty="0">
                  <a:solidFill>
                    <a:srgbClr val="0070C0"/>
                  </a:solidFill>
                </a:rPr>
                <a:t>Plant</a:t>
              </a:r>
              <a:endParaRPr lang="en-US" sz="3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560" y="3846875"/>
              <a:ext cx="1944215" cy="1002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i="1" dirty="0">
                  <a:solidFill>
                    <a:srgbClr val="FF0000"/>
                  </a:solidFill>
                </a:rPr>
                <a:t>u</a:t>
              </a:r>
              <a:r>
                <a:rPr lang="en-US" sz="3200" dirty="0">
                  <a:solidFill>
                    <a:srgbClr val="FF0000"/>
                  </a:solidFill>
                </a:rPr>
                <a:t>(</a:t>
              </a:r>
              <a:r>
                <a:rPr lang="en-US" sz="3200" i="1" dirty="0">
                  <a:solidFill>
                    <a:srgbClr val="FF0000"/>
                  </a:solidFill>
                </a:rPr>
                <a:t>t</a:t>
              </a:r>
              <a:r>
                <a:rPr lang="en-US" sz="3200" dirty="0">
                  <a:solidFill>
                    <a:srgbClr val="FF0000"/>
                  </a:solidFill>
                </a:rPr>
                <a:t>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94637" y="3907335"/>
              <a:ext cx="1944215" cy="1002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i="1" dirty="0">
                  <a:solidFill>
                    <a:srgbClr val="00B050"/>
                  </a:solidFill>
                </a:rPr>
                <a:t>y</a:t>
              </a:r>
              <a:r>
                <a:rPr lang="en-US" sz="3200" dirty="0">
                  <a:solidFill>
                    <a:srgbClr val="00B050"/>
                  </a:solidFill>
                </a:rPr>
                <a:t>(</a:t>
              </a:r>
              <a:r>
                <a:rPr lang="en-US" sz="3200" i="1" dirty="0">
                  <a:solidFill>
                    <a:srgbClr val="00B050"/>
                  </a:solidFill>
                </a:rPr>
                <a:t>t</a:t>
              </a:r>
              <a:r>
                <a:rPr lang="en-US" sz="3200" dirty="0">
                  <a:solidFill>
                    <a:srgbClr val="00B050"/>
                  </a:solidFill>
                </a:rPr>
                <a:t>)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997536" y="4750257"/>
            <a:ext cx="4803840" cy="1378496"/>
            <a:chOff x="611560" y="3688060"/>
            <a:chExt cx="7885202" cy="2362200"/>
          </a:xfrm>
        </p:grpSpPr>
        <p:pic>
          <p:nvPicPr>
            <p:cNvPr id="10" name="Picture 9" descr="AACFSIP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611560" y="3937565"/>
              <a:ext cx="1944215" cy="896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FF0000"/>
                  </a:solidFill>
                </a:rPr>
                <a:t>U(</a:t>
              </a:r>
              <a:r>
                <a:rPr lang="en-US" sz="2800" i="1" dirty="0">
                  <a:solidFill>
                    <a:srgbClr val="FF0000"/>
                  </a:solidFill>
                </a:rPr>
                <a:t>s</a:t>
              </a:r>
              <a:r>
                <a:rPr lang="en-US" sz="2800" dirty="0">
                  <a:solidFill>
                    <a:srgbClr val="FF0000"/>
                  </a:solidFill>
                </a:rPr>
                <a:t>)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52547" y="3907335"/>
              <a:ext cx="1944215" cy="896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00B050"/>
                  </a:solidFill>
                </a:rPr>
                <a:t>Y(</a:t>
              </a:r>
              <a:r>
                <a:rPr lang="en-US" sz="2800" i="1" dirty="0">
                  <a:solidFill>
                    <a:srgbClr val="00B050"/>
                  </a:solidFill>
                </a:rPr>
                <a:t>s</a:t>
              </a:r>
              <a:r>
                <a:rPr lang="en-US" sz="2800" dirty="0">
                  <a:solidFill>
                    <a:srgbClr val="00B050"/>
                  </a:solidFill>
                </a:rPr>
                <a:t>)</a:t>
              </a:r>
            </a:p>
          </p:txBody>
        </p:sp>
      </p:grp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04793"/>
              </p:ext>
            </p:extLst>
          </p:nvPr>
        </p:nvGraphicFramePr>
        <p:xfrm>
          <a:off x="3489832" y="4922761"/>
          <a:ext cx="1897021" cy="101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9" name="Equation" r:id="rId4" imgW="736600" imgH="393700" progId="Equation.3">
                  <p:embed/>
                </p:oleObj>
              </mc:Choice>
              <mc:Fallback>
                <p:oleObj name="Equation" r:id="rId4" imgW="7366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89832" y="4922761"/>
                        <a:ext cx="1897021" cy="10139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Up-Down Arrow 14"/>
          <p:cNvSpPr/>
          <p:nvPr/>
        </p:nvSpPr>
        <p:spPr>
          <a:xfrm>
            <a:off x="4304096" y="3828128"/>
            <a:ext cx="317516" cy="776210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4621612" y="2011092"/>
            <a:ext cx="516846" cy="5930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0014893"/>
              </p:ext>
            </p:extLst>
          </p:nvPr>
        </p:nvGraphicFramePr>
        <p:xfrm>
          <a:off x="5049649" y="1483670"/>
          <a:ext cx="2670069" cy="5274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0" name="Equation" r:id="rId6" imgW="1028700" imgH="203200" progId="Equation.3">
                  <p:embed/>
                </p:oleObj>
              </mc:Choice>
              <mc:Fallback>
                <p:oleObj name="Equation" r:id="rId6" imgW="1028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49649" y="1483670"/>
                        <a:ext cx="2670069" cy="5274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1906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Computing Output Reponse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en-US" smtClean="0"/>
              <a:t>The diagram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en-US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t>4-</a:t>
            </a:r>
            <a:fld id="{E3C46DAD-39B8-45B7-814E-F50D27F8F221}" type="slidenum"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zh-TW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84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2271713"/>
            <a:ext cx="5324475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9801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882509"/>
              </p:ext>
            </p:extLst>
          </p:nvPr>
        </p:nvGraphicFramePr>
        <p:xfrm>
          <a:off x="2384367" y="1818354"/>
          <a:ext cx="2868569" cy="538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31" name="方程式" r:id="rId3" imgW="1091880" imgH="203040" progId="Equation.3">
                  <p:embed/>
                </p:oleObj>
              </mc:Choice>
              <mc:Fallback>
                <p:oleObj name="方程式" r:id="rId3" imgW="1091880" imgH="2030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4367" y="1818354"/>
                        <a:ext cx="2868569" cy="5383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22439" y="1227030"/>
            <a:ext cx="70455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Given:</a:t>
            </a:r>
            <a:r>
              <a:rPr lang="en-US" sz="2800" dirty="0"/>
              <a:t> 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>
                <a:solidFill>
                  <a:srgbClr val="0070C0"/>
                </a:solidFill>
              </a:rPr>
              <a:t>Find:</a:t>
            </a:r>
            <a:r>
              <a:rPr lang="en-US" sz="2800" dirty="0"/>
              <a:t>  Transfer Function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4136166"/>
              </p:ext>
            </p:extLst>
          </p:nvPr>
        </p:nvGraphicFramePr>
        <p:xfrm>
          <a:off x="2377285" y="3042912"/>
          <a:ext cx="2136349" cy="877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32" name="方程式" r:id="rId5" imgW="1028520" imgH="419040" progId="Equation.3">
                  <p:embed/>
                </p:oleObj>
              </mc:Choice>
              <mc:Fallback>
                <p:oleObj name="方程式" r:id="rId5" imgW="102852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7285" y="3042912"/>
                        <a:ext cx="2136349" cy="8771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22439" y="477997"/>
            <a:ext cx="4946448" cy="5002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Exercise:  </a:t>
            </a:r>
            <a:r>
              <a:rPr lang="en-US" sz="3000" dirty="0">
                <a:solidFill>
                  <a:srgbClr val="FF0000"/>
                </a:solidFill>
              </a:rPr>
              <a:t>(5 minutes)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22439" y="4045369"/>
                <a:ext cx="7551909" cy="22618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C00000"/>
                    </a:solidFill>
                  </a:rPr>
                  <a:t>Answer: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2800" dirty="0">
                    <a:solidFill>
                      <a:schemeClr val="tx1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𝑏𝑌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𝑐𝑠𝑈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𝑑𝑈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r>
                  <a:rPr lang="en-US" sz="2400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</a:p>
              <a:p>
                <a:r>
                  <a:rPr lang="en-US" sz="2400" dirty="0">
                    <a:sym typeface="Wingdings" panose="05000000000000000000" pitchFamily="2" charset="2"/>
                  </a:rPr>
                  <a:t>               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𝐺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𝑌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𝑈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𝑠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3</m:t>
                            </m:r>
                          </m:sup>
                        </m:sSup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𝑏</m:t>
                        </m:r>
                      </m:den>
                    </m:f>
                  </m:oMath>
                </a14:m>
                <a:endParaRPr 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2439" y="4045369"/>
                <a:ext cx="7551909" cy="2261838"/>
              </a:xfrm>
              <a:prstGeom prst="rect">
                <a:avLst/>
              </a:prstGeom>
              <a:blipFill>
                <a:blip r:embed="rId7"/>
                <a:stretch>
                  <a:fillRect l="-1696" t="-2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5632175" y="1864736"/>
            <a:ext cx="2829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(with zero initial conditions)</a:t>
            </a:r>
          </a:p>
        </p:txBody>
      </p:sp>
    </p:spTree>
    <p:extLst>
      <p:ext uri="{BB962C8B-B14F-4D97-AF65-F5344CB8AC3E}">
        <p14:creationId xmlns:p14="http://schemas.microsoft.com/office/powerpoint/2010/main" val="130035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496" y="123727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Example: </a:t>
            </a:r>
            <a:r>
              <a:rPr lang="en-US" sz="3200" b="1" dirty="0">
                <a:solidFill>
                  <a:srgbClr val="0070C0"/>
                </a:solidFill>
              </a:rPr>
              <a:t>Mass-Spring-Damper System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04" y="1121185"/>
            <a:ext cx="2971800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47888" y="1204711"/>
            <a:ext cx="652670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y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771366" y="1904011"/>
            <a:ext cx="748338" cy="0"/>
          </a:xfrm>
          <a:prstGeom prst="straightConnector1">
            <a:avLst/>
          </a:prstGeom>
          <a:ln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335838" y="2768428"/>
            <a:ext cx="151701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0210134"/>
              </p:ext>
            </p:extLst>
          </p:nvPr>
        </p:nvGraphicFramePr>
        <p:xfrm>
          <a:off x="5490390" y="2477714"/>
          <a:ext cx="2792240" cy="58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0" name="Equation" r:id="rId4" imgW="977900" imgH="203200" progId="Equation.3">
                  <p:embed/>
                </p:oleObj>
              </mc:Choice>
              <mc:Fallback>
                <p:oleObj name="Equation" r:id="rId4" imgW="977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90390" y="2477714"/>
                        <a:ext cx="2792240" cy="58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308311" y="2183652"/>
            <a:ext cx="788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38471" y="2965548"/>
            <a:ext cx="1333152" cy="382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force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1677" y="3836249"/>
            <a:ext cx="816158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/>
              <a:t>Taking Laplace Transform (with zero initial conditions)</a:t>
            </a:r>
          </a:p>
          <a:p>
            <a:endParaRPr lang="en-US" sz="1200" dirty="0"/>
          </a:p>
          <a:p>
            <a:r>
              <a:rPr lang="en-US" sz="3000" dirty="0"/>
              <a:t>          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sz="3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)Y(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U(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1200" dirty="0"/>
          </a:p>
          <a:p>
            <a:r>
              <a:rPr lang="en-US" sz="2600" dirty="0"/>
              <a:t>yields the transfer function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6708044"/>
              </p:ext>
            </p:extLst>
          </p:nvPr>
        </p:nvGraphicFramePr>
        <p:xfrm>
          <a:off x="4947887" y="5229772"/>
          <a:ext cx="2668873" cy="889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1" name="Equation" r:id="rId6" imgW="1181100" imgH="393700" progId="Equation.3">
                  <p:embed/>
                </p:oleObj>
              </mc:Choice>
              <mc:Fallback>
                <p:oleObj name="Equation" r:id="rId6" imgW="1181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47887" y="5229772"/>
                        <a:ext cx="2668873" cy="889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4232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928" y="532212"/>
            <a:ext cx="8229600" cy="594507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Input-output relationship of the system: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Y(</a:t>
            </a:r>
            <a:r>
              <a:rPr lang="en-US" i="1" dirty="0"/>
              <a:t>s</a:t>
            </a:r>
            <a:r>
              <a:rPr lang="en-US" dirty="0"/>
              <a:t>) = G(</a:t>
            </a:r>
            <a:r>
              <a:rPr lang="en-US" i="1" dirty="0"/>
              <a:t>s</a:t>
            </a:r>
            <a:r>
              <a:rPr lang="en-US" dirty="0"/>
              <a:t>)U(</a:t>
            </a:r>
            <a:r>
              <a:rPr lang="en-US" i="1" dirty="0"/>
              <a:t>s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Hence,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(Output obtained by </a:t>
            </a:r>
            <a:r>
              <a:rPr lang="en-US" dirty="0">
                <a:solidFill>
                  <a:srgbClr val="0070C0"/>
                </a:solidFill>
              </a:rPr>
              <a:t>Inverse Laplace Transform</a:t>
            </a:r>
            <a:r>
              <a:rPr lang="en-US" dirty="0"/>
              <a:t>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058348" y="1352088"/>
            <a:ext cx="4803840" cy="1378496"/>
            <a:chOff x="611560" y="3688060"/>
            <a:chExt cx="7885202" cy="2362200"/>
          </a:xfrm>
        </p:grpSpPr>
        <p:pic>
          <p:nvPicPr>
            <p:cNvPr id="5" name="Picture 4" descr="AACFSIP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491880" y="4200276"/>
              <a:ext cx="2304256" cy="12130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4000" dirty="0">
                  <a:solidFill>
                    <a:srgbClr val="0070C0"/>
                  </a:solidFill>
                </a:rPr>
                <a:t>G(s)</a:t>
              </a:r>
              <a:endParaRPr lang="en-US" sz="4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560" y="3846875"/>
              <a:ext cx="1944215" cy="1002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FF0000"/>
                  </a:solidFill>
                </a:rPr>
                <a:t>U(</a:t>
              </a:r>
              <a:r>
                <a:rPr lang="en-US" sz="3200" i="1" dirty="0">
                  <a:solidFill>
                    <a:srgbClr val="FF0000"/>
                  </a:solidFill>
                </a:rPr>
                <a:t>s</a:t>
              </a:r>
              <a:r>
                <a:rPr lang="en-US" sz="3200" dirty="0">
                  <a:solidFill>
                    <a:srgbClr val="FF0000"/>
                  </a:solidFill>
                </a:rPr>
                <a:t>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94637" y="3907335"/>
              <a:ext cx="1944215" cy="1002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B050"/>
                  </a:solidFill>
                </a:rPr>
                <a:t>Y(</a:t>
              </a:r>
              <a:r>
                <a:rPr lang="en-US" sz="3200" i="1" dirty="0">
                  <a:solidFill>
                    <a:srgbClr val="00B050"/>
                  </a:solidFill>
                </a:rPr>
                <a:t>s</a:t>
              </a:r>
              <a:r>
                <a:rPr lang="en-US" sz="3200" dirty="0">
                  <a:solidFill>
                    <a:srgbClr val="00B050"/>
                  </a:solidFill>
                </a:rPr>
                <a:t>)</a:t>
              </a:r>
            </a:p>
          </p:txBody>
        </p:sp>
      </p:grp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653577"/>
              </p:ext>
            </p:extLst>
          </p:nvPr>
        </p:nvGraphicFramePr>
        <p:xfrm>
          <a:off x="2616404" y="3968215"/>
          <a:ext cx="3805848" cy="659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8" name="方程式" r:id="rId4" imgW="1320480" imgH="228600" progId="Equation.3">
                  <p:embed/>
                </p:oleObj>
              </mc:Choice>
              <mc:Fallback>
                <p:oleObj name="方程式" r:id="rId4" imgW="13204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16404" y="3968215"/>
                        <a:ext cx="3805848" cy="6595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3993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AACFSIT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/>
          <a:stretch/>
        </p:blipFill>
        <p:spPr bwMode="auto">
          <a:xfrm>
            <a:off x="4197879" y="1401425"/>
            <a:ext cx="4488921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8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471792"/>
            <a:ext cx="4800600" cy="6096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412D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l"/>
            <a:r>
              <a:rPr lang="en-US" sz="1800" b="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(</a:t>
            </a:r>
            <a:r>
              <a:rPr lang="en-US" sz="1800" b="1" dirty="0">
                <a:latin typeface="Arial" charset="0"/>
                <a:ea typeface="ＭＳ Ｐゴシック" pitchFamily="34" charset="-128"/>
              </a:rPr>
              <a:t>1</a:t>
            </a:r>
            <a: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) Cascaded system</a:t>
            </a:r>
            <a:b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</a:br>
            <a: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	</a:t>
            </a:r>
            <a:r>
              <a:rPr lang="en-US" sz="2400" i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C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/</a:t>
            </a:r>
            <a:r>
              <a:rPr lang="en-US" sz="2400" i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R = G</a:t>
            </a:r>
            <a:r>
              <a:rPr lang="en-US" sz="2400" i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1</a:t>
            </a:r>
            <a:r>
              <a:rPr lang="en-US" sz="2400" i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G</a:t>
            </a:r>
            <a:r>
              <a:rPr lang="en-US" sz="2400" i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2</a:t>
            </a:r>
            <a:r>
              <a:rPr 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	</a:t>
            </a:r>
            <a:br>
              <a:rPr lang="en-US" sz="1800" b="1" i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</a:br>
            <a: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/>
            </a:r>
            <a:b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</a:br>
            <a: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/>
            </a:r>
            <a:b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</a:br>
            <a: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/>
            </a:r>
            <a:b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</a:br>
            <a:r>
              <a:rPr lang="en-US" sz="1800" b="1" dirty="0">
                <a:latin typeface="Arial" charset="0"/>
                <a:ea typeface="ＭＳ Ｐゴシック" pitchFamily="34" charset="-128"/>
              </a:rPr>
              <a:t/>
            </a:r>
            <a:br>
              <a:rPr lang="en-US" sz="1800" b="1" dirty="0">
                <a:latin typeface="Arial" charset="0"/>
                <a:ea typeface="ＭＳ Ｐゴシック" pitchFamily="34" charset="-128"/>
              </a:rPr>
            </a:br>
            <a: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(2) </a:t>
            </a:r>
            <a:r>
              <a:rPr lang="en-US" sz="1800" b="1" dirty="0">
                <a:latin typeface="Arial" charset="0"/>
                <a:ea typeface="ＭＳ Ｐゴシック" pitchFamily="34" charset="-128"/>
              </a:rPr>
              <a:t>P</a:t>
            </a:r>
            <a: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arallel system</a:t>
            </a:r>
            <a:b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</a:br>
            <a: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	</a:t>
            </a:r>
            <a:r>
              <a:rPr lang="en-US" sz="2400" i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C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/</a:t>
            </a:r>
            <a:r>
              <a:rPr lang="en-US" sz="2400" i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R = G</a:t>
            </a:r>
            <a:r>
              <a:rPr lang="en-US" sz="2400" i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1</a:t>
            </a:r>
            <a:r>
              <a:rPr lang="en-US" sz="2400" i="1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+G</a:t>
            </a:r>
            <a:r>
              <a:rPr lang="en-US" sz="2400" i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2</a:t>
            </a:r>
            <a:br>
              <a:rPr lang="en-US" sz="2400" i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/>
            </a:r>
            <a:b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</a:br>
            <a: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/>
            </a:r>
            <a:b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</a:br>
            <a: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/>
            </a:r>
            <a:b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</a:br>
            <a: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/>
            </a:r>
            <a:b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</a:br>
            <a:r>
              <a:rPr lang="en-US" sz="1800" b="1" dirty="0">
                <a:latin typeface="Arial" charset="0"/>
                <a:ea typeface="ＭＳ Ｐゴシック" pitchFamily="34" charset="-128"/>
              </a:rPr>
              <a:t/>
            </a:r>
            <a:br>
              <a:rPr lang="en-US" sz="1800" b="1" dirty="0">
                <a:latin typeface="Arial" charset="0"/>
                <a:ea typeface="ＭＳ Ｐゴシック" pitchFamily="34" charset="-128"/>
              </a:rPr>
            </a:br>
            <a: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(3) Feedback (closed-loop) system</a:t>
            </a:r>
            <a:b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</a:br>
            <a:r>
              <a:rPr lang="en-US" sz="18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	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70C0"/>
                </a:solidFill>
              </a:rPr>
              <a:t>Reduction Rules for Complicated Systems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1114760"/>
              </p:ext>
            </p:extLst>
          </p:nvPr>
        </p:nvGraphicFramePr>
        <p:xfrm>
          <a:off x="798608" y="5440880"/>
          <a:ext cx="2582656" cy="836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74" name="Equation" r:id="rId5" imgW="1333500" imgH="431800" progId="Equation.3">
                  <p:embed/>
                </p:oleObj>
              </mc:Choice>
              <mc:Fallback>
                <p:oleObj name="Equation" r:id="rId5" imgW="13335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8608" y="5440880"/>
                        <a:ext cx="2582656" cy="8362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397586" y="2007847"/>
            <a:ext cx="1746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Summing Point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7758025" y="2377179"/>
            <a:ext cx="308948" cy="660334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445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/>
                <a:ea typeface="新細明體" pitchFamily="18" charset="-120"/>
                <a:cs typeface="+mn-cs"/>
              </a:rPr>
              <a:t> Fourier Analysis</a:t>
            </a: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itchFamily="18" charset="-120"/>
                <a:cs typeface="+mn-cs"/>
              </a:rPr>
              <a:t>4-</a:t>
            </a:r>
            <a:fld id="{2E78D58A-77E5-4A0F-A67D-84DDB4093B15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itchFamily="18" charset="-12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zh-TW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新細明體" pitchFamily="18" charset="-120"/>
              </a:rPr>
              <a:t>Block Diagram Operation</a:t>
            </a:r>
            <a:endParaRPr lang="en-US" altLang="zh-TW" smtClean="0">
              <a:ea typeface="新細明體" pitchFamily="18" charset="-120"/>
            </a:endParaRPr>
          </a:p>
        </p:txBody>
      </p:sp>
      <p:pic>
        <p:nvPicPr>
          <p:cNvPr id="30725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1431925"/>
            <a:ext cx="6192838" cy="476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6" name="Picture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195219" y="2918619"/>
            <a:ext cx="1155700" cy="338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859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/>
                <a:ea typeface="新細明體" pitchFamily="18" charset="-120"/>
                <a:cs typeface="+mn-cs"/>
              </a:rPr>
              <a:t> Fourier Analysis</a:t>
            </a:r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itchFamily="18" charset="-120"/>
                <a:cs typeface="+mn-cs"/>
              </a:rPr>
              <a:t>4-</a:t>
            </a:r>
            <a:fld id="{7BB2A1CF-939E-41F9-ACD2-400A574F3F4C}" type="slidenum">
              <a:rPr kumimoji="0" lang="en-US" altLang="zh-TW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itchFamily="18" charset="-12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zh-TW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新細明體" pitchFamily="18" charset="-120"/>
              </a:rPr>
              <a:t>Block Diagram Operation</a:t>
            </a:r>
            <a:endParaRPr lang="en-US" altLang="zh-TW" smtClean="0">
              <a:ea typeface="新細明體" pitchFamily="18" charset="-120"/>
            </a:endParaRPr>
          </a:p>
        </p:txBody>
      </p:sp>
      <p:pic>
        <p:nvPicPr>
          <p:cNvPr id="3174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498601" y="515937"/>
            <a:ext cx="5122862" cy="664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273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40468" y="239983"/>
            <a:ext cx="4032749" cy="61009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b="1" dirty="0">
                <a:solidFill>
                  <a:srgbClr val="0070C0"/>
                </a:solidFill>
              </a:rPr>
              <a:t>Verifying</a:t>
            </a:r>
            <a:r>
              <a:rPr lang="en-US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67" y="850075"/>
            <a:ext cx="8188586" cy="18693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82495" y="2826891"/>
                <a:ext cx="365760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8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495" y="2826891"/>
                <a:ext cx="3657600" cy="954107"/>
              </a:xfrm>
              <a:prstGeom prst="rect">
                <a:avLst/>
              </a:prstGeom>
              <a:blipFill>
                <a:blip r:embed="rId3"/>
                <a:stretch>
                  <a:fillRect l="-333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369668" y="1067751"/>
            <a:ext cx="486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E</a:t>
            </a:r>
            <a:r>
              <a:rPr lang="en-US" sz="1600" dirty="0"/>
              <a:t>(</a:t>
            </a:r>
            <a:r>
              <a:rPr lang="en-US" sz="1600" i="1" dirty="0"/>
              <a:t>s</a:t>
            </a:r>
            <a:r>
              <a:rPr lang="en-US" sz="1600" dirty="0"/>
              <a:t>)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54478" y="3854441"/>
            <a:ext cx="466927" cy="1361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54478" y="4074754"/>
                <a:ext cx="5452352" cy="856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78" y="4074754"/>
                <a:ext cx="5452352" cy="8562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Arrow 10"/>
          <p:cNvSpPr/>
          <p:nvPr/>
        </p:nvSpPr>
        <p:spPr>
          <a:xfrm>
            <a:off x="554477" y="5048041"/>
            <a:ext cx="466927" cy="1361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982495" y="5180592"/>
                <a:ext cx="589496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495" y="5180592"/>
                <a:ext cx="5894960" cy="461665"/>
              </a:xfrm>
              <a:prstGeom prst="rect">
                <a:avLst/>
              </a:prstGeom>
              <a:blipFill>
                <a:blip r:embed="rId5"/>
                <a:stretch>
                  <a:fillRect l="-207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021405" y="5840827"/>
                <a:ext cx="2748381" cy="7331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405" y="5840827"/>
                <a:ext cx="2748381" cy="7331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ight Arrow 13"/>
          <p:cNvSpPr/>
          <p:nvPr/>
        </p:nvSpPr>
        <p:spPr>
          <a:xfrm>
            <a:off x="554478" y="5803324"/>
            <a:ext cx="466927" cy="1361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09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798" y="394685"/>
            <a:ext cx="2055781" cy="5833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Exercise: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7567" y="2979170"/>
            <a:ext cx="4337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79" y="944404"/>
            <a:ext cx="7729301" cy="3448931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081281"/>
              </p:ext>
            </p:extLst>
          </p:nvPr>
        </p:nvGraphicFramePr>
        <p:xfrm>
          <a:off x="1333231" y="4545047"/>
          <a:ext cx="1304461" cy="93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8" name="方程式" r:id="rId4" imgW="583947" imgH="418918" progId="Equation.3">
                  <p:embed/>
                </p:oleObj>
              </mc:Choice>
              <mc:Fallback>
                <p:oleObj name="方程式" r:id="rId4" imgW="583947" imgH="418918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231" y="4545047"/>
                        <a:ext cx="1304461" cy="9307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140344" y="4689622"/>
            <a:ext cx="19460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00000"/>
                </a:solidFill>
              </a:rPr>
              <a:t>Answer: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672" y="5166526"/>
            <a:ext cx="3529618" cy="89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5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462" y="40319"/>
            <a:ext cx="7807569" cy="1053433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Linear Time-Invariant (LTI)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3752"/>
            <a:ext cx="8229600" cy="559224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/>
              <a:t>Let a system be described by an operator G as follows:</a:t>
            </a:r>
          </a:p>
          <a:p>
            <a:pPr marL="0" indent="0">
              <a:buNone/>
            </a:pPr>
            <a:r>
              <a:rPr lang="en-US" sz="2800" dirty="0"/>
              <a:t>                       </a:t>
            </a:r>
            <a:r>
              <a:rPr lang="en-US" sz="2800" i="1" dirty="0"/>
              <a:t>y</a:t>
            </a:r>
            <a:r>
              <a:rPr lang="en-US" sz="2800" dirty="0"/>
              <a:t>(</a:t>
            </a:r>
            <a:r>
              <a:rPr lang="en-US" sz="2800" i="1" dirty="0"/>
              <a:t>t</a:t>
            </a:r>
            <a:r>
              <a:rPr lang="en-US" sz="2800" dirty="0"/>
              <a:t>) = G[</a:t>
            </a:r>
            <a:r>
              <a:rPr lang="en-US" sz="2800" i="1" dirty="0"/>
              <a:t>u</a:t>
            </a:r>
            <a:r>
              <a:rPr lang="en-US" sz="2800" dirty="0"/>
              <a:t>(</a:t>
            </a:r>
            <a:r>
              <a:rPr lang="en-US" sz="2800" i="1" dirty="0"/>
              <a:t>t</a:t>
            </a:r>
            <a:r>
              <a:rPr lang="en-US" sz="2800" dirty="0"/>
              <a:t>)]	</a:t>
            </a:r>
          </a:p>
          <a:p>
            <a:pPr marL="0" indent="0">
              <a:buNone/>
            </a:pPr>
            <a:r>
              <a:rPr lang="en-US" sz="2800" u="sng" dirty="0"/>
              <a:t>Definition of a Linear System</a:t>
            </a:r>
          </a:p>
          <a:p>
            <a:pPr marL="0" indent="0">
              <a:buNone/>
            </a:pPr>
            <a:r>
              <a:rPr lang="en-US" sz="2800" dirty="0"/>
              <a:t>The system described by the operator G is linear, if given</a:t>
            </a:r>
          </a:p>
          <a:p>
            <a:pPr marL="0" indent="0">
              <a:buNone/>
            </a:pPr>
            <a:r>
              <a:rPr lang="en-US" sz="2800" dirty="0"/>
              <a:t>                      </a:t>
            </a:r>
            <a:r>
              <a:rPr lang="en-US" sz="2800" i="1" dirty="0"/>
              <a:t>y</a:t>
            </a:r>
            <a:r>
              <a:rPr lang="en-US" sz="2800" baseline="-25000" dirty="0"/>
              <a:t>1</a:t>
            </a:r>
            <a:r>
              <a:rPr lang="en-US" sz="2800" dirty="0"/>
              <a:t>(</a:t>
            </a:r>
            <a:r>
              <a:rPr lang="en-US" sz="2800" i="1" dirty="0"/>
              <a:t>t</a:t>
            </a:r>
            <a:r>
              <a:rPr lang="en-US" sz="2800" dirty="0"/>
              <a:t>) = G[</a:t>
            </a:r>
            <a:r>
              <a:rPr lang="en-US" sz="2800" i="1" dirty="0"/>
              <a:t>u</a:t>
            </a:r>
            <a:r>
              <a:rPr lang="en-US" sz="2800" baseline="-25000" dirty="0"/>
              <a:t>1</a:t>
            </a:r>
            <a:r>
              <a:rPr lang="en-US" sz="2800" dirty="0"/>
              <a:t>(</a:t>
            </a:r>
            <a:r>
              <a:rPr lang="en-US" sz="2800" i="1" dirty="0"/>
              <a:t>t</a:t>
            </a:r>
            <a:r>
              <a:rPr lang="en-US" sz="2800" dirty="0"/>
              <a:t>)] </a:t>
            </a:r>
          </a:p>
          <a:p>
            <a:pPr marL="0" indent="0">
              <a:buNone/>
            </a:pPr>
            <a:r>
              <a:rPr lang="en-US" sz="2800" dirty="0"/>
              <a:t>                      </a:t>
            </a:r>
            <a:r>
              <a:rPr lang="en-US" sz="2800" i="1" dirty="0"/>
              <a:t>y</a:t>
            </a:r>
            <a:r>
              <a:rPr lang="en-US" sz="2800" baseline="-25000" dirty="0"/>
              <a:t>2</a:t>
            </a:r>
            <a:r>
              <a:rPr lang="en-US" sz="2800" dirty="0"/>
              <a:t>(</a:t>
            </a:r>
            <a:r>
              <a:rPr lang="en-US" sz="2800" i="1" dirty="0"/>
              <a:t>t</a:t>
            </a:r>
            <a:r>
              <a:rPr lang="en-US" sz="2800" dirty="0"/>
              <a:t>) = G[</a:t>
            </a:r>
            <a:r>
              <a:rPr lang="en-US" sz="2800" i="1" dirty="0"/>
              <a:t>u</a:t>
            </a:r>
            <a:r>
              <a:rPr lang="en-US" sz="2800" baseline="-25000" dirty="0"/>
              <a:t>2</a:t>
            </a:r>
            <a:r>
              <a:rPr lang="en-US" sz="2800" dirty="0"/>
              <a:t>(</a:t>
            </a:r>
            <a:r>
              <a:rPr lang="en-US" sz="2800" i="1" dirty="0"/>
              <a:t>t</a:t>
            </a:r>
            <a:r>
              <a:rPr lang="en-US" sz="2800" dirty="0"/>
              <a:t>)]</a:t>
            </a:r>
          </a:p>
          <a:p>
            <a:pPr marL="0" indent="0">
              <a:buNone/>
            </a:pPr>
            <a:r>
              <a:rPr lang="en-US" sz="2800" dirty="0"/>
              <a:t>then for any constants </a:t>
            </a:r>
            <a:r>
              <a:rPr lang="en-US" sz="2800" dirty="0">
                <a:latin typeface="Symbol" charset="2"/>
                <a:cs typeface="Symbol" charset="2"/>
              </a:rPr>
              <a:t>a </a:t>
            </a:r>
            <a:r>
              <a:rPr lang="en-US" sz="2800" dirty="0"/>
              <a:t>and </a:t>
            </a:r>
            <a:r>
              <a:rPr lang="en-US" sz="2800" dirty="0">
                <a:latin typeface="Symbol" charset="2"/>
                <a:cs typeface="Symbol" charset="2"/>
              </a:rPr>
              <a:t>b, </a:t>
            </a:r>
            <a:r>
              <a:rPr lang="en-US" sz="2800" dirty="0">
                <a:cs typeface="Arial" panose="020B0604020202020204" pitchFamily="34" charset="0"/>
              </a:rPr>
              <a:t>one has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G[</a:t>
            </a:r>
            <a:r>
              <a:rPr lang="en-US" sz="2800" dirty="0">
                <a:latin typeface="Symbol" charset="2"/>
                <a:cs typeface="Symbol" charset="2"/>
              </a:rPr>
              <a:t>a </a:t>
            </a:r>
            <a:r>
              <a:rPr lang="en-US" sz="2800" i="1" dirty="0"/>
              <a:t>u</a:t>
            </a:r>
            <a:r>
              <a:rPr lang="en-US" sz="2800" baseline="-25000" dirty="0"/>
              <a:t>1</a:t>
            </a:r>
            <a:r>
              <a:rPr lang="en-US" sz="2800" dirty="0"/>
              <a:t>(</a:t>
            </a:r>
            <a:r>
              <a:rPr lang="en-US" sz="2800" i="1" dirty="0"/>
              <a:t>t</a:t>
            </a:r>
            <a:r>
              <a:rPr lang="en-US" sz="2800" dirty="0"/>
              <a:t>)+</a:t>
            </a:r>
            <a:r>
              <a:rPr lang="en-US" sz="2800" dirty="0">
                <a:latin typeface="Symbol" charset="2"/>
                <a:cs typeface="Symbol" charset="2"/>
              </a:rPr>
              <a:t>b </a:t>
            </a:r>
            <a:r>
              <a:rPr lang="en-US" sz="2800" i="1" dirty="0"/>
              <a:t>u</a:t>
            </a:r>
            <a:r>
              <a:rPr lang="en-US" sz="2800" baseline="-25000" dirty="0"/>
              <a:t>2</a:t>
            </a:r>
            <a:r>
              <a:rPr lang="en-US" sz="2800" dirty="0"/>
              <a:t>(</a:t>
            </a:r>
            <a:r>
              <a:rPr lang="en-US" sz="2800" i="1" dirty="0"/>
              <a:t>t</a:t>
            </a:r>
            <a:r>
              <a:rPr lang="en-US" sz="2800" dirty="0"/>
              <a:t>)] = </a:t>
            </a:r>
            <a:r>
              <a:rPr lang="en-US" sz="2800" dirty="0">
                <a:latin typeface="Symbol" charset="2"/>
                <a:cs typeface="Symbol" charset="2"/>
              </a:rPr>
              <a:t>a </a:t>
            </a:r>
            <a:r>
              <a:rPr lang="en-US" sz="2800" i="1" dirty="0"/>
              <a:t>y</a:t>
            </a:r>
            <a:r>
              <a:rPr lang="en-US" sz="2800" baseline="-25000" dirty="0"/>
              <a:t>1</a:t>
            </a:r>
            <a:r>
              <a:rPr lang="en-US" sz="2800" dirty="0"/>
              <a:t>(</a:t>
            </a:r>
            <a:r>
              <a:rPr lang="en-US" sz="2800" i="1" dirty="0"/>
              <a:t>t</a:t>
            </a:r>
            <a:r>
              <a:rPr lang="en-US" sz="2800" dirty="0"/>
              <a:t>) + </a:t>
            </a:r>
            <a:r>
              <a:rPr lang="en-US" sz="2800" dirty="0">
                <a:latin typeface="Symbol" charset="2"/>
                <a:cs typeface="Symbol" charset="2"/>
              </a:rPr>
              <a:t>b </a:t>
            </a:r>
            <a:r>
              <a:rPr lang="en-US" sz="2800" i="1" dirty="0"/>
              <a:t>y</a:t>
            </a:r>
            <a:r>
              <a:rPr lang="en-US" sz="2800" baseline="-25000" dirty="0"/>
              <a:t>2</a:t>
            </a:r>
            <a:r>
              <a:rPr lang="en-US" sz="2800" dirty="0"/>
              <a:t>(</a:t>
            </a:r>
            <a:r>
              <a:rPr lang="en-US" sz="2800" i="1" dirty="0"/>
              <a:t>t</a:t>
            </a:r>
            <a:r>
              <a:rPr lang="en-US" sz="2800" dirty="0"/>
              <a:t>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u="sng" dirty="0"/>
              <a:t>Definition of a Time-Invariant System</a:t>
            </a:r>
          </a:p>
          <a:p>
            <a:pPr marL="0" indent="0">
              <a:buNone/>
            </a:pPr>
            <a:r>
              <a:rPr lang="en-US" sz="2800" dirty="0"/>
              <a:t>System input-output relationship is time-independent</a:t>
            </a:r>
          </a:p>
          <a:p>
            <a:pPr marL="0" indent="0">
              <a:buNone/>
            </a:pPr>
            <a:r>
              <a:rPr lang="en-US" sz="2800" dirty="0"/>
              <a:t>    </a:t>
            </a:r>
            <a:r>
              <a:rPr lang="en-US" sz="2800" dirty="0">
                <a:solidFill>
                  <a:srgbClr val="0070C0"/>
                </a:solidFill>
              </a:rPr>
              <a:t>or</a:t>
            </a:r>
          </a:p>
          <a:p>
            <a:pPr marL="0" indent="0">
              <a:buNone/>
            </a:pPr>
            <a:r>
              <a:rPr lang="en-US" sz="2800" dirty="0"/>
              <a:t>System can be represented by differential equations with constant coefficients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55565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0070C0"/>
                </a:solidFill>
              </a:rPr>
              <a:t>Case Study </a:t>
            </a:r>
            <a:r>
              <a:rPr lang="en-US" sz="3200" b="1" dirty="0">
                <a:solidFill>
                  <a:srgbClr val="C00000"/>
                </a:solidFill>
              </a:rPr>
              <a:t>1</a:t>
            </a:r>
            <a:r>
              <a:rPr lang="en-US" sz="3200" b="1" dirty="0">
                <a:solidFill>
                  <a:srgbClr val="0070C0"/>
                </a:solidFill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5372"/>
                <a:ext cx="8527774" cy="547315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𝐺</m:t>
                      </m:r>
                      <m:r>
                        <a:rPr lang="en-US" sz="2400" b="0" i="1" smtClean="0">
                          <a:latin typeface="Cambria Math"/>
                        </a:rPr>
                        <m:t>: 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0" i="1" smtClean="0">
                          <a:latin typeface="Cambria Math"/>
                        </a:rPr>
                        <m:t>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:r>
                  <a:rPr lang="en-US" sz="2400" dirty="0"/>
                  <a:t>	Let </a:t>
                </a:r>
                <a:r>
                  <a:rPr lang="en-US" sz="2400" i="1" dirty="0"/>
                  <a:t>y</a:t>
                </a:r>
                <a:r>
                  <a:rPr lang="en-US" sz="2400" dirty="0"/>
                  <a:t>(</a:t>
                </a:r>
                <a:r>
                  <a:rPr lang="en-US" sz="2400" i="1" dirty="0"/>
                  <a:t>t</a:t>
                </a:r>
                <a:r>
                  <a:rPr lang="en-US" sz="2400" dirty="0"/>
                  <a:t>) = </a:t>
                </a:r>
                <a:r>
                  <a:rPr lang="en-US" sz="2400" i="1" dirty="0"/>
                  <a:t>f</a:t>
                </a:r>
                <a:r>
                  <a:rPr lang="en-US" sz="2400" dirty="0"/>
                  <a:t>(</a:t>
                </a:r>
                <a:r>
                  <a:rPr lang="en-US" sz="2400" i="1" dirty="0"/>
                  <a:t>u</a:t>
                </a:r>
                <a:r>
                  <a:rPr lang="en-US" sz="2400" dirty="0"/>
                  <a:t>(</a:t>
                </a:r>
                <a:r>
                  <a:rPr lang="en-US" sz="2400" i="1" dirty="0"/>
                  <a:t>t</a:t>
                </a:r>
                <a:r>
                  <a:rPr lang="en-US" sz="2400" dirty="0"/>
                  <a:t>)).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𝛼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𝛽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𝛼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brk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b="0" dirty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</a:t>
                </a:r>
                <a:r>
                  <a:rPr lang="en-US" sz="2400" dirty="0">
                    <a:sym typeface="Wingdings" panose="05000000000000000000" pitchFamily="2" charset="2"/>
                  </a:rPr>
                  <a:t> It is </a:t>
                </a:r>
                <a:r>
                  <a:rPr lang="en-US" sz="2400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linear</a:t>
                </a:r>
              </a:p>
              <a:p>
                <a:pPr marL="0" indent="0">
                  <a:buNone/>
                </a:pPr>
                <a:r>
                  <a:rPr lang="en-US" sz="2400" dirty="0">
                    <a:sym typeface="Wingdings" panose="05000000000000000000" pitchFamily="2" charset="2"/>
                  </a:rPr>
                  <a:t>      All coefficients are constants (for example, that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is 2)</a:t>
                </a: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</a:t>
                </a:r>
                <a:r>
                  <a:rPr lang="en-US" sz="2400" dirty="0">
                    <a:sym typeface="Wingdings" panose="05000000000000000000" pitchFamily="2" charset="2"/>
                  </a:rPr>
                  <a:t> System is </a:t>
                </a:r>
                <a:r>
                  <a:rPr lang="en-US" sz="2400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time-invariant</a:t>
                </a:r>
                <a:endParaRPr lang="en-US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5372"/>
                <a:ext cx="8527774" cy="5473158"/>
              </a:xfrm>
              <a:blipFill>
                <a:blip r:embed="rId2"/>
                <a:stretch>
                  <a:fillRect l="-10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3758571" y="408000"/>
            <a:ext cx="4198652" cy="789448"/>
            <a:chOff x="611560" y="3688060"/>
            <a:chExt cx="8249827" cy="2362200"/>
          </a:xfrm>
        </p:grpSpPr>
        <p:pic>
          <p:nvPicPr>
            <p:cNvPr id="5" name="Picture 4" descr="AACFSIP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491880" y="3901234"/>
              <a:ext cx="2304256" cy="18111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4400" dirty="0">
                  <a:solidFill>
                    <a:srgbClr val="0070C0"/>
                  </a:solidFill>
                </a:rPr>
                <a:t>G</a:t>
              </a:r>
              <a:endParaRPr lang="en-US" sz="4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560" y="3971599"/>
              <a:ext cx="1944217" cy="1521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0000"/>
                  </a:solidFill>
                </a:rPr>
                <a:t>Input(s)</a:t>
              </a:r>
            </a:p>
            <a:p>
              <a:pPr algn="ctr"/>
              <a:r>
                <a:rPr lang="en-US" dirty="0">
                  <a:solidFill>
                    <a:srgbClr val="FF0000"/>
                  </a:solidFill>
                </a:rPr>
                <a:t>u(t)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552543" y="3913383"/>
              <a:ext cx="2308844" cy="1933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Output(s)</a:t>
              </a:r>
            </a:p>
            <a:p>
              <a:pPr algn="ctr"/>
              <a:r>
                <a:rPr lang="en-US" dirty="0">
                  <a:solidFill>
                    <a:srgbClr val="00B050"/>
                  </a:solidFill>
                </a:rPr>
                <a:t>y(t)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6560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28723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0070C0"/>
                </a:solidFill>
              </a:rPr>
              <a:t>Case Study </a:t>
            </a:r>
            <a:r>
              <a:rPr lang="en-US" sz="3200" b="1" dirty="0">
                <a:solidFill>
                  <a:srgbClr val="C00000"/>
                </a:solidFill>
              </a:rPr>
              <a:t>2</a:t>
            </a:r>
            <a:r>
              <a:rPr lang="en-US" sz="3200" b="1" dirty="0">
                <a:solidFill>
                  <a:srgbClr val="0070C0"/>
                </a:solidFill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198" y="1197553"/>
                <a:ext cx="8424153" cy="5514532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𝐺</m:t>
                      </m:r>
                      <m:r>
                        <a:rPr lang="en-US" sz="2400" b="0" i="1" smtClean="0">
                          <a:latin typeface="Cambria Math"/>
                        </a:rPr>
                        <m:t>: 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𝑡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⇒</m:t>
                      </m:r>
                      <m:r>
                        <a:rPr lang="en-US" sz="2400" b="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𝑢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:r>
                  <a:rPr lang="en-US" sz="2400" dirty="0"/>
                  <a:t>	Let </a:t>
                </a:r>
                <a:r>
                  <a:rPr lang="en-US" sz="2400" i="1" dirty="0"/>
                  <a:t>y</a:t>
                </a:r>
                <a:r>
                  <a:rPr lang="en-US" sz="2400" dirty="0"/>
                  <a:t>(</a:t>
                </a:r>
                <a:r>
                  <a:rPr lang="en-US" sz="2400" i="1" dirty="0"/>
                  <a:t>t</a:t>
                </a:r>
                <a:r>
                  <a:rPr lang="en-US" sz="2400" dirty="0"/>
                  <a:t>) = </a:t>
                </a:r>
                <a:r>
                  <a:rPr lang="en-US" sz="2400" i="1" dirty="0"/>
                  <a:t>f</a:t>
                </a:r>
                <a:r>
                  <a:rPr lang="en-US" sz="2400" dirty="0"/>
                  <a:t>(</a:t>
                </a:r>
                <a:r>
                  <a:rPr lang="en-US" sz="2400" i="1" dirty="0"/>
                  <a:t>u</a:t>
                </a:r>
                <a:r>
                  <a:rPr lang="en-US" sz="2400" dirty="0"/>
                  <a:t>(t)). Then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𝛼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𝛽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𝑡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𝛼</m:t>
                                  </m:r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 b="0" i="1" smtClean="0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2200" b="0" i="1" smtClean="0">
                                      <a:latin typeface="Cambria Math"/>
                                    </a:rPr>
                                    <m:t>𝛽</m:t>
                                  </m:r>
                                  <m:sSub>
                                    <m:sSub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 b="0" i="1" smtClean="0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2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200" b="0" i="1" smtClean="0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2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200" i="1">
                              <a:latin typeface="Cambria Math"/>
                            </a:rPr>
                            <m:t>𝑡</m:t>
                          </m:r>
                          <m:d>
                            <m:d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2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200" i="1">
                                  <a:latin typeface="Cambria Math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𝛽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22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sz="2200" i="1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+2</m:t>
                      </m:r>
                      <m:r>
                        <a:rPr lang="en-US" sz="2200" b="0" i="1" smtClean="0">
                          <a:latin typeface="Cambria Math"/>
                        </a:rPr>
                        <m:t>𝛼𝛽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𝑡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200" b="0" i="1" smtClean="0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2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≠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200" b="0" dirty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</a:t>
                </a:r>
                <a:r>
                  <a:rPr lang="en-US" sz="2400" dirty="0">
                    <a:sym typeface="Wingdings" panose="05000000000000000000" pitchFamily="2" charset="2"/>
                  </a:rPr>
                  <a:t> It is </a:t>
                </a:r>
                <a:r>
                  <a:rPr lang="en-US" sz="24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nonlinear</a:t>
                </a:r>
              </a:p>
              <a:p>
                <a:pPr marL="0" indent="0">
                  <a:buNone/>
                </a:pPr>
                <a:r>
                  <a:rPr lang="en-US" sz="2400" dirty="0">
                    <a:sym typeface="Wingdings" panose="05000000000000000000" pitchFamily="2" charset="2"/>
                  </a:rPr>
                  <a:t>      Also, the term ‘t’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𝑡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is not constant </a:t>
                </a:r>
              </a:p>
              <a:p>
                <a:pPr marL="0" indent="0">
                  <a:buNone/>
                </a:pPr>
                <a:endParaRPr lang="en-US" sz="900" dirty="0">
                  <a:solidFill>
                    <a:srgbClr val="7030A0"/>
                  </a:solidFill>
                  <a:sym typeface="Wingdings" panose="05000000000000000000" pitchFamily="2" charset="2"/>
                </a:endParaRPr>
              </a:p>
              <a:p>
                <a:pPr>
                  <a:buFont typeface="Wingdings" panose="05000000000000000000" pitchFamily="2" charset="2"/>
                  <a:buChar char="è"/>
                </a:pPr>
                <a:r>
                  <a:rPr lang="en-US" sz="2400" dirty="0">
                    <a:sym typeface="Wingdings" panose="05000000000000000000" pitchFamily="2" charset="2"/>
                  </a:rPr>
                  <a:t>System is </a:t>
                </a:r>
                <a:r>
                  <a:rPr lang="en-US" sz="24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time-varying </a:t>
                </a:r>
                <a:r>
                  <a:rPr lang="en-US" sz="2400" dirty="0">
                    <a:sym typeface="Wingdings" panose="05000000000000000000" pitchFamily="2" charset="2"/>
                  </a:rPr>
                  <a:t>(or, </a:t>
                </a:r>
                <a:r>
                  <a:rPr lang="en-US" sz="24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time-variant</a:t>
                </a:r>
                <a:r>
                  <a:rPr lang="en-US" sz="2400" dirty="0">
                    <a:sym typeface="Wingdings" panose="05000000000000000000" pitchFamily="2" charset="2"/>
                  </a:rPr>
                  <a:t>)      </a:t>
                </a:r>
              </a:p>
              <a:p>
                <a:pPr marL="0" indent="0">
                  <a:buNone/>
                </a:pPr>
                <a:endParaRPr lang="en-US" sz="1200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Both “nonlinear” and “time-varying” systems will </a:t>
                </a:r>
                <a:r>
                  <a:rPr lang="en-US" sz="2400" u="sng" dirty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not</a:t>
                </a:r>
                <a:r>
                  <a:rPr lang="en-US" sz="2400" dirty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 be studied in this course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8" y="1197553"/>
                <a:ext cx="8424153" cy="5514532"/>
              </a:xfrm>
              <a:blipFill>
                <a:blip r:embed="rId2"/>
                <a:stretch>
                  <a:fillRect l="-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3758570" y="262085"/>
            <a:ext cx="4198652" cy="789448"/>
            <a:chOff x="611560" y="3688060"/>
            <a:chExt cx="8249827" cy="2362200"/>
          </a:xfrm>
        </p:grpSpPr>
        <p:pic>
          <p:nvPicPr>
            <p:cNvPr id="5" name="Picture 4" descr="AACFSIP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491880" y="3901234"/>
              <a:ext cx="2304256" cy="18111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4400" dirty="0">
                  <a:solidFill>
                    <a:srgbClr val="0070C0"/>
                  </a:solidFill>
                </a:rPr>
                <a:t>G</a:t>
              </a:r>
              <a:endParaRPr lang="en-US" sz="4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560" y="3971599"/>
              <a:ext cx="1944217" cy="1521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0000"/>
                  </a:solidFill>
                </a:rPr>
                <a:t>Input(s)</a:t>
              </a:r>
            </a:p>
            <a:p>
              <a:pPr algn="ctr"/>
              <a:r>
                <a:rPr lang="en-US" dirty="0">
                  <a:solidFill>
                    <a:srgbClr val="FF0000"/>
                  </a:solidFill>
                </a:rPr>
                <a:t>u(t)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552543" y="3913383"/>
              <a:ext cx="2308844" cy="1933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Output(s)</a:t>
              </a:r>
            </a:p>
            <a:p>
              <a:pPr algn="ctr"/>
              <a:r>
                <a:rPr lang="en-US" dirty="0">
                  <a:solidFill>
                    <a:srgbClr val="00B050"/>
                  </a:solidFill>
                </a:rPr>
                <a:t>y(t)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4916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354" y="167634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Models </a:t>
            </a:r>
            <a:r>
              <a:rPr lang="en-US" sz="3200" dirty="0">
                <a:solidFill>
                  <a:srgbClr val="C00000"/>
                </a:solidFill>
              </a:rPr>
              <a:t>of</a:t>
            </a:r>
            <a:r>
              <a:rPr lang="en-US" sz="3200" b="1" dirty="0">
                <a:solidFill>
                  <a:srgbClr val="C00000"/>
                </a:solidFill>
              </a:rPr>
              <a:t> Mechanical Structures: </a:t>
            </a:r>
            <a:r>
              <a:rPr lang="en-US" sz="3200" dirty="0">
                <a:solidFill>
                  <a:srgbClr val="0070C0"/>
                </a:solidFill>
              </a:rPr>
              <a:t>Pendulum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793273" y="1310634"/>
            <a:ext cx="7426314" cy="3969848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Mass:  </a:t>
            </a:r>
            <a:r>
              <a:rPr lang="en-US" sz="2400" i="1" dirty="0"/>
              <a:t>m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Input:  force  </a:t>
            </a:r>
            <a:r>
              <a:rPr lang="en-US" sz="2400" i="1" dirty="0"/>
              <a:t>u</a:t>
            </a:r>
            <a:r>
              <a:rPr lang="en-US" sz="2400" dirty="0"/>
              <a:t>(</a:t>
            </a:r>
            <a:r>
              <a:rPr lang="en-US" sz="2400" i="1" dirty="0"/>
              <a:t>t</a:t>
            </a:r>
            <a:r>
              <a:rPr lang="en-US" sz="2400" dirty="0"/>
              <a:t>) </a:t>
            </a:r>
          </a:p>
          <a:p>
            <a:pPr marL="0" indent="0">
              <a:buNone/>
            </a:pPr>
            <a:r>
              <a:rPr lang="en-US" sz="2400" dirty="0"/>
              <a:t>Output:  horizontal displacement  </a:t>
            </a:r>
            <a:r>
              <a:rPr lang="en-US" sz="2400" i="1" dirty="0"/>
              <a:t>h</a:t>
            </a:r>
            <a:r>
              <a:rPr lang="en-US" sz="2400" dirty="0"/>
              <a:t>(</a:t>
            </a:r>
            <a:r>
              <a:rPr lang="en-US" sz="2400" i="1" dirty="0"/>
              <a:t>t</a:t>
            </a:r>
            <a:r>
              <a:rPr lang="en-US" sz="2400" dirty="0"/>
              <a:t>)  (measurement)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424" y="2943969"/>
            <a:ext cx="3365148" cy="16078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31063" y="4076297"/>
            <a:ext cx="53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h(t)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175125" y="3642852"/>
            <a:ext cx="492369" cy="44516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33033" y="3232545"/>
            <a:ext cx="2579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Direction of motion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331063" y="3970066"/>
            <a:ext cx="0" cy="58179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100" y="2556610"/>
            <a:ext cx="4798050" cy="2172483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3834200" y="4297614"/>
            <a:ext cx="0" cy="8984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713685" y="5280482"/>
                <a:ext cx="7076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685" y="5280482"/>
                <a:ext cx="707624" cy="369332"/>
              </a:xfrm>
              <a:prstGeom prst="rect">
                <a:avLst/>
              </a:prstGeom>
              <a:blipFill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>
            <a:off x="3908600" y="4260963"/>
            <a:ext cx="460913" cy="46813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912263" y="4813554"/>
            <a:ext cx="403326" cy="28729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233618" y="4216894"/>
            <a:ext cx="532127" cy="43748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292151" y="4695019"/>
            <a:ext cx="530454" cy="45534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4292492" y="3686338"/>
            <a:ext cx="331306" cy="376879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25745" y="4551860"/>
            <a:ext cx="366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433034" y="3417211"/>
                <a:ext cx="3518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034" y="3417211"/>
                <a:ext cx="35182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629306" y="3545895"/>
                <a:ext cx="2909603" cy="2384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b="0" dirty="0"/>
              </a:p>
              <a:p>
                <a:endParaRPr lang="en-US" sz="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𝑚𝐿</m:t>
                      </m:r>
                      <m:acc>
                        <m:accPr>
                          <m:chr m:val="̈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  <a:p>
                <a:endParaRPr lang="en-US" sz="1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  <a:p>
                <a:endParaRPr lang="en-US" sz="1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2000" b="0" dirty="0"/>
              </a:p>
              <a:p>
                <a:endParaRPr lang="en-US" sz="1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  <a:p>
                <a:endParaRPr lang="en-US" sz="1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306" y="3545895"/>
                <a:ext cx="2909603" cy="238424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727500" y="5917286"/>
                <a:ext cx="3762895" cy="478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𝑚𝐿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7500" y="5917286"/>
                <a:ext cx="3762895" cy="478785"/>
              </a:xfrm>
              <a:prstGeom prst="rect">
                <a:avLst/>
              </a:prstGeom>
              <a:blipFill>
                <a:blip r:embed="rId7"/>
                <a:stretch>
                  <a:fillRect l="-324" t="-2564"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762860" y="4316264"/>
                <a:ext cx="1844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860" y="4316264"/>
                <a:ext cx="184465" cy="369332"/>
              </a:xfrm>
              <a:prstGeom prst="rect">
                <a:avLst/>
              </a:prstGeom>
              <a:blipFill>
                <a:blip r:embed="rId8"/>
                <a:stretch>
                  <a:fillRect r="-6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3081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499" y="515557"/>
            <a:ext cx="4260065" cy="20354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17703" y="1963546"/>
            <a:ext cx="53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h(t)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98092" y="1293908"/>
                <a:ext cx="3762895" cy="478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𝑚𝐿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092" y="1293908"/>
                <a:ext cx="3762895" cy="478785"/>
              </a:xfrm>
              <a:prstGeom prst="rect">
                <a:avLst/>
              </a:prstGeom>
              <a:blipFill>
                <a:blip r:embed="rId4"/>
                <a:stretch>
                  <a:fillRect l="-486" t="-2532" b="-10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34277" y="2392017"/>
                <a:ext cx="368410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Laplace Transform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𝕃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{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}   </a:t>
                </a:r>
              </a:p>
              <a:p>
                <a:endParaRPr lang="en-US" sz="2400" dirty="0">
                  <a:solidFill>
                    <a:schemeClr val="tx1"/>
                  </a:solidFill>
                  <a:sym typeface="Wingdings" panose="05000000000000000000" pitchFamily="2" charset="2"/>
                </a:endParaRPr>
              </a:p>
              <a:p>
                <a:r>
                  <a:rPr lang="en-US" sz="24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277" y="2392017"/>
                <a:ext cx="3684105" cy="1200329"/>
              </a:xfrm>
              <a:prstGeom prst="rect">
                <a:avLst/>
              </a:prstGeom>
              <a:blipFill>
                <a:blip r:embed="rId5"/>
                <a:stretch>
                  <a:fillRect l="-2479" t="-4061" b="-10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70370" y="3872735"/>
                <a:ext cx="71031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𝑚𝐿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𝑚𝑔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𝕃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{</m:t>
                    </m:r>
                    <m:func>
                      <m:func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endChr m:val="}"/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𝕃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)}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0370" y="3872735"/>
                <a:ext cx="7103165" cy="461665"/>
              </a:xfrm>
              <a:prstGeom prst="rect">
                <a:avLst/>
              </a:prstGeom>
              <a:blipFill>
                <a:blip r:embed="rId6"/>
                <a:stretch>
                  <a:fillRect l="-258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998092" y="4803913"/>
            <a:ext cx="735495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involves “nonlinear” functions</a:t>
            </a:r>
          </a:p>
          <a:p>
            <a:endParaRPr lang="en-US" sz="1200" dirty="0"/>
          </a:p>
          <a:p>
            <a:r>
              <a:rPr lang="en-US" sz="2000" dirty="0"/>
              <a:t>This types of “nonlinear” systems will </a:t>
            </a:r>
            <a:r>
              <a:rPr lang="en-US" sz="2000" dirty="0">
                <a:solidFill>
                  <a:srgbClr val="0070C0"/>
                </a:solidFill>
              </a:rPr>
              <a:t>not</a:t>
            </a:r>
            <a:r>
              <a:rPr lang="en-US" sz="2000" dirty="0"/>
              <a:t> be studied in this course</a:t>
            </a:r>
          </a:p>
        </p:txBody>
      </p:sp>
    </p:spTree>
    <p:extLst>
      <p:ext uri="{BB962C8B-B14F-4D97-AF65-F5344CB8AC3E}">
        <p14:creationId xmlns:p14="http://schemas.microsoft.com/office/powerpoint/2010/main" val="2542330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496" y="123727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Linear  </a:t>
            </a:r>
            <a:r>
              <a:rPr lang="en-US" sz="2800" b="1" dirty="0">
                <a:solidFill>
                  <a:srgbClr val="0070C0"/>
                </a:solidFill>
              </a:rPr>
              <a:t>Mechanical System: </a:t>
            </a:r>
            <a:r>
              <a:rPr lang="en-US" sz="2800" dirty="0">
                <a:solidFill>
                  <a:srgbClr val="C00000"/>
                </a:solidFill>
              </a:rPr>
              <a:t>Mass-Spring-Damper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19" y="1147529"/>
            <a:ext cx="2971800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18703" y="1231055"/>
            <a:ext cx="652670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y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742181" y="1930355"/>
            <a:ext cx="748338" cy="0"/>
          </a:xfrm>
          <a:prstGeom prst="straightConnector1">
            <a:avLst/>
          </a:prstGeom>
          <a:ln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306653" y="2794772"/>
            <a:ext cx="151701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6056389"/>
              </p:ext>
            </p:extLst>
          </p:nvPr>
        </p:nvGraphicFramePr>
        <p:xfrm>
          <a:off x="5461205" y="2504058"/>
          <a:ext cx="2792240" cy="581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36" name="Equation" r:id="rId4" imgW="977900" imgH="203200" progId="Equation.3">
                  <p:embed/>
                </p:oleObj>
              </mc:Choice>
              <mc:Fallback>
                <p:oleObj name="Equation" r:id="rId4" imgW="977900" imgH="20320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61205" y="2504058"/>
                        <a:ext cx="2792240" cy="581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279126" y="2209996"/>
            <a:ext cx="788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9286" y="2991892"/>
            <a:ext cx="1333152" cy="382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force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2492" y="3862593"/>
            <a:ext cx="840235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Taking Laplace Transform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(with zero initial conditions)</a:t>
            </a:r>
          </a:p>
          <a:p>
            <a:endParaRPr lang="en-US" sz="1200" dirty="0"/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(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sz="3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)Y(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U(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1200" dirty="0"/>
          </a:p>
          <a:p>
            <a:r>
              <a:rPr lang="en-US" sz="2800" dirty="0"/>
              <a:t>yields the transfer function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3989154"/>
              </p:ext>
            </p:extLst>
          </p:nvPr>
        </p:nvGraphicFramePr>
        <p:xfrm>
          <a:off x="5142438" y="5298447"/>
          <a:ext cx="2571597" cy="857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37" name="Equation" r:id="rId6" imgW="1181100" imgH="393700" progId="Equation.3">
                  <p:embed/>
                </p:oleObj>
              </mc:Choice>
              <mc:Fallback>
                <p:oleObj name="Equation" r:id="rId6" imgW="1181100" imgH="393700" progId="Equation.3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142438" y="5298447"/>
                        <a:ext cx="2571597" cy="8571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9041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974" y="267081"/>
            <a:ext cx="7924800" cy="955493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Single-Input Single-Output (SISO)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799" y="1329915"/>
            <a:ext cx="7924800" cy="52167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A state representation of a given transfer function is not unique, namely, it may have different forms. 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2800" dirty="0"/>
              <a:t>Given a system transfer function: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For physical systems, because of casualty and delay, </a:t>
            </a:r>
            <a:r>
              <a:rPr lang="en-US" sz="2800" i="1" dirty="0"/>
              <a:t>m </a:t>
            </a:r>
            <a:r>
              <a:rPr lang="en-US" sz="2800" dirty="0"/>
              <a:t>&lt; </a:t>
            </a:r>
            <a:r>
              <a:rPr lang="en-US" sz="2800" i="1" dirty="0"/>
              <a:t>n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Some models have same order of input and output, </a:t>
            </a:r>
            <a:r>
              <a:rPr lang="en-US" sz="2800" i="1" dirty="0"/>
              <a:t>m</a:t>
            </a:r>
            <a:r>
              <a:rPr lang="en-US" sz="2800" dirty="0"/>
              <a:t> = </a:t>
            </a:r>
            <a:r>
              <a:rPr lang="en-US" sz="2800" i="1" dirty="0"/>
              <a:t>n</a:t>
            </a:r>
          </a:p>
          <a:p>
            <a:pPr marL="0" indent="0">
              <a:buNone/>
            </a:pPr>
            <a:r>
              <a:rPr lang="en-US" sz="3000" dirty="0">
                <a:solidFill>
                  <a:srgbClr val="0070C0"/>
                </a:solidFill>
              </a:rPr>
              <a:t>SISO refers to the </a:t>
            </a:r>
            <a:r>
              <a:rPr lang="en-US" sz="3000" dirty="0">
                <a:solidFill>
                  <a:srgbClr val="7030A0"/>
                </a:solidFill>
              </a:rPr>
              <a:t>dimension</a:t>
            </a:r>
            <a:r>
              <a:rPr lang="en-US" sz="3000" dirty="0">
                <a:solidFill>
                  <a:srgbClr val="0070C0"/>
                </a:solidFill>
              </a:rPr>
              <a:t>, </a:t>
            </a:r>
            <a:r>
              <a:rPr lang="en-US" sz="3000" u="sng" dirty="0">
                <a:solidFill>
                  <a:srgbClr val="0070C0"/>
                </a:solidFill>
              </a:rPr>
              <a:t>not</a:t>
            </a:r>
            <a:r>
              <a:rPr lang="en-US" sz="3000" dirty="0">
                <a:solidFill>
                  <a:srgbClr val="0070C0"/>
                </a:solidFill>
              </a:rPr>
              <a:t> the </a:t>
            </a:r>
            <a:r>
              <a:rPr lang="en-US" sz="3000" dirty="0">
                <a:solidFill>
                  <a:srgbClr val="7030A0"/>
                </a:solidFill>
              </a:rPr>
              <a:t>order</a:t>
            </a:r>
            <a:r>
              <a:rPr lang="en-US" sz="3000" dirty="0">
                <a:solidFill>
                  <a:srgbClr val="0070C0"/>
                </a:solidFill>
              </a:rPr>
              <a:t> (</a:t>
            </a:r>
            <a:r>
              <a:rPr lang="en-US" sz="3000" i="1" dirty="0"/>
              <a:t>m</a:t>
            </a:r>
            <a:r>
              <a:rPr lang="en-US" sz="3000" dirty="0">
                <a:solidFill>
                  <a:srgbClr val="0070C0"/>
                </a:solidFill>
              </a:rPr>
              <a:t> or </a:t>
            </a:r>
            <a:r>
              <a:rPr lang="en-US" sz="3000" i="1" dirty="0"/>
              <a:t>n</a:t>
            </a:r>
            <a:r>
              <a:rPr lang="en-US" sz="3000" dirty="0">
                <a:solidFill>
                  <a:srgbClr val="0070C0"/>
                </a:solidFill>
              </a:rPr>
              <a:t>), of the input-output (i.e., both input and output are scalers but not vectors)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0697548"/>
              </p:ext>
            </p:extLst>
          </p:nvPr>
        </p:nvGraphicFramePr>
        <p:xfrm>
          <a:off x="1515081" y="2807965"/>
          <a:ext cx="5629275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92" name="公式" r:id="rId3" imgW="2273040" imgH="457200" progId="Equation.3">
                  <p:embed/>
                </p:oleObj>
              </mc:Choice>
              <mc:Fallback>
                <p:oleObj name="公式" r:id="rId3" imgW="227304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15081" y="2807965"/>
                        <a:ext cx="5629275" cy="1130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7740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354" y="167634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Models </a:t>
            </a:r>
            <a:r>
              <a:rPr lang="en-US" sz="3200" dirty="0">
                <a:solidFill>
                  <a:srgbClr val="C00000"/>
                </a:solidFill>
              </a:rPr>
              <a:t>of</a:t>
            </a:r>
            <a:r>
              <a:rPr lang="en-US" sz="3200" b="1" dirty="0">
                <a:solidFill>
                  <a:srgbClr val="C00000"/>
                </a:solidFill>
              </a:rPr>
              <a:t> Electric Circuits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932" y="1405310"/>
            <a:ext cx="805375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Basic Equations of Electric Circuits: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2800" dirty="0">
                <a:solidFill>
                  <a:srgbClr val="0070C0"/>
                </a:solidFill>
              </a:rPr>
              <a:t>Kirchhoff’s Current Law</a:t>
            </a:r>
          </a:p>
          <a:p>
            <a:pPr lvl="1"/>
            <a:r>
              <a:rPr lang="en-US" dirty="0"/>
              <a:t>The algebraic sum of currents leaving a junction (a node) is equal to the algebraic sum of currents entering that node</a:t>
            </a:r>
          </a:p>
          <a:p>
            <a:pPr marL="457200" lvl="1" indent="0">
              <a:buNone/>
            </a:pPr>
            <a:endParaRPr lang="en-US" sz="1000" dirty="0"/>
          </a:p>
          <a:p>
            <a:r>
              <a:rPr lang="en-US" sz="2800" dirty="0">
                <a:solidFill>
                  <a:srgbClr val="0070C0"/>
                </a:solidFill>
              </a:rPr>
              <a:t>Kirchhoff’s Voltage Law</a:t>
            </a:r>
          </a:p>
          <a:p>
            <a:pPr lvl="1"/>
            <a:r>
              <a:rPr lang="en-US" dirty="0"/>
              <a:t>The algebraic sum of all voltages taken around a closed path in a circuit is 0</a:t>
            </a:r>
          </a:p>
        </p:txBody>
      </p:sp>
    </p:spTree>
    <p:extLst>
      <p:ext uri="{BB962C8B-B14F-4D97-AF65-F5344CB8AC3E}">
        <p14:creationId xmlns:p14="http://schemas.microsoft.com/office/powerpoint/2010/main" val="1753969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349" y="589817"/>
            <a:ext cx="2800350" cy="27241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39" y="1391298"/>
            <a:ext cx="1733239" cy="10735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265" y="4222998"/>
            <a:ext cx="1789041" cy="11181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76646" y="5791200"/>
            <a:ext cx="468923" cy="4220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719" y="3574642"/>
            <a:ext cx="3447757" cy="26385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9498" y="719846"/>
            <a:ext cx="3239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Kirchhoff’s Current Law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2936" y="3498714"/>
            <a:ext cx="3239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Kirchhoff’s Voltage Law</a:t>
            </a:r>
          </a:p>
        </p:txBody>
      </p:sp>
    </p:spTree>
    <p:extLst>
      <p:ext uri="{BB962C8B-B14F-4D97-AF65-F5344CB8AC3E}">
        <p14:creationId xmlns:p14="http://schemas.microsoft.com/office/powerpoint/2010/main" val="3216346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Fourier Analysis</a:t>
            </a:r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8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t>4-</a:t>
            </a:r>
            <a:fld id="{CF31D2D1-0B40-4277-92A7-55A9C88BA36A}" type="slidenum">
              <a:rPr lang="en-US" altLang="zh-TW" sz="14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zh-TW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Impedance</a:t>
            </a:r>
          </a:p>
        </p:txBody>
      </p:sp>
      <p:graphicFrame>
        <p:nvGraphicFramePr>
          <p:cNvPr id="34821" name="Object 3"/>
          <p:cNvGraphicFramePr>
            <a:graphicFrameLocks noChangeAspect="1"/>
          </p:cNvGraphicFramePr>
          <p:nvPr/>
        </p:nvGraphicFramePr>
        <p:xfrm>
          <a:off x="431800" y="2438400"/>
          <a:ext cx="1749425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Equation" r:id="rId4" imgW="838200" imgH="876300" progId="Equation.3">
                  <p:embed/>
                </p:oleObj>
              </mc:Choice>
              <mc:Fallback>
                <p:oleObj name="Equation" r:id="rId4" imgW="838200" imgH="876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" y="2438400"/>
                        <a:ext cx="1749425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2" name="Object 4"/>
          <p:cNvGraphicFramePr>
            <a:graphicFrameLocks noChangeAspect="1"/>
          </p:cNvGraphicFramePr>
          <p:nvPr/>
        </p:nvGraphicFramePr>
        <p:xfrm>
          <a:off x="2919413" y="2286000"/>
          <a:ext cx="1909762" cy="222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6" name="Equation" r:id="rId6" imgW="914400" imgH="1066800" progId="Equation.3">
                  <p:embed/>
                </p:oleObj>
              </mc:Choice>
              <mc:Fallback>
                <p:oleObj name="Equation" r:id="rId6" imgW="914400" imgH="1066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9413" y="2286000"/>
                        <a:ext cx="1909762" cy="222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3" name="Object 5"/>
          <p:cNvGraphicFramePr>
            <a:graphicFrameLocks noChangeAspect="1"/>
          </p:cNvGraphicFramePr>
          <p:nvPr/>
        </p:nvGraphicFramePr>
        <p:xfrm>
          <a:off x="6107113" y="2286000"/>
          <a:ext cx="1989137" cy="222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7" name="Equation" r:id="rId8" imgW="952500" imgH="1066800" progId="Equation.3">
                  <p:embed/>
                </p:oleObj>
              </mc:Choice>
              <mc:Fallback>
                <p:oleObj name="Equation" r:id="rId8" imgW="952500" imgH="1066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7113" y="2286000"/>
                        <a:ext cx="1989137" cy="222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4" name="Text Box 6"/>
          <p:cNvSpPr txBox="1">
            <a:spLocks noChangeArrowheads="1"/>
          </p:cNvSpPr>
          <p:nvPr/>
        </p:nvSpPr>
        <p:spPr bwMode="auto">
          <a:xfrm>
            <a:off x="381000" y="1524000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Resistor</a:t>
            </a:r>
          </a:p>
        </p:txBody>
      </p:sp>
      <p:sp>
        <p:nvSpPr>
          <p:cNvPr id="34825" name="Text Box 7"/>
          <p:cNvSpPr txBox="1">
            <a:spLocks noChangeArrowheads="1"/>
          </p:cNvSpPr>
          <p:nvPr/>
        </p:nvSpPr>
        <p:spPr bwMode="auto">
          <a:xfrm>
            <a:off x="2590800" y="1524000"/>
            <a:ext cx="2971800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Inductor           </a:t>
            </a:r>
            <a:r>
              <a:rPr lang="en-US" altLang="zh-TW" sz="1800" smtClean="0">
                <a:solidFill>
                  <a:srgbClr val="000000"/>
                </a:solidFill>
                <a:ea typeface="新細明體" pitchFamily="18" charset="-120"/>
              </a:rPr>
              <a:t>(with zero initial current)  </a:t>
            </a:r>
          </a:p>
        </p:txBody>
      </p:sp>
      <p:sp>
        <p:nvSpPr>
          <p:cNvPr id="34826" name="Text Box 8"/>
          <p:cNvSpPr txBox="1">
            <a:spLocks noChangeArrowheads="1"/>
          </p:cNvSpPr>
          <p:nvPr/>
        </p:nvSpPr>
        <p:spPr bwMode="auto">
          <a:xfrm>
            <a:off x="5943600" y="1524000"/>
            <a:ext cx="2971800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Capacitor            </a:t>
            </a:r>
            <a:r>
              <a:rPr lang="en-US" altLang="zh-TW" sz="1800" smtClean="0">
                <a:solidFill>
                  <a:srgbClr val="000000"/>
                </a:solidFill>
                <a:ea typeface="新細明體" pitchFamily="18" charset="-120"/>
              </a:rPr>
              <a:t>(with zero initial voltage)</a:t>
            </a:r>
          </a:p>
        </p:txBody>
      </p:sp>
      <p:sp>
        <p:nvSpPr>
          <p:cNvPr id="34827" name="Text Box 9"/>
          <p:cNvSpPr txBox="1">
            <a:spLocks noChangeArrowheads="1"/>
          </p:cNvSpPr>
          <p:nvPr/>
        </p:nvSpPr>
        <p:spPr bwMode="auto">
          <a:xfrm>
            <a:off x="3276600" y="53340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TW" sz="2400" smtClean="0">
                <a:solidFill>
                  <a:srgbClr val="339933"/>
                </a:solidFill>
                <a:ea typeface="新細明體" pitchFamily="18" charset="-120"/>
              </a:rPr>
              <a:t>Impedance</a:t>
            </a:r>
          </a:p>
        </p:txBody>
      </p:sp>
      <p:sp>
        <p:nvSpPr>
          <p:cNvPr id="34828" name="Line 10"/>
          <p:cNvSpPr>
            <a:spLocks noChangeShapeType="1"/>
          </p:cNvSpPr>
          <p:nvPr/>
        </p:nvSpPr>
        <p:spPr bwMode="auto">
          <a:xfrm flipH="1" flipV="1">
            <a:off x="1676400" y="3962400"/>
            <a:ext cx="1524000" cy="1600200"/>
          </a:xfrm>
          <a:prstGeom prst="line">
            <a:avLst/>
          </a:prstGeom>
          <a:noFill/>
          <a:ln w="19050">
            <a:solidFill>
              <a:srgbClr val="3399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29" name="Line 11"/>
          <p:cNvSpPr>
            <a:spLocks noChangeShapeType="1"/>
          </p:cNvSpPr>
          <p:nvPr/>
        </p:nvSpPr>
        <p:spPr bwMode="auto">
          <a:xfrm flipV="1">
            <a:off x="4038600" y="4191000"/>
            <a:ext cx="76200" cy="1143000"/>
          </a:xfrm>
          <a:prstGeom prst="line">
            <a:avLst/>
          </a:prstGeom>
          <a:noFill/>
          <a:ln w="19050">
            <a:solidFill>
              <a:srgbClr val="3399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30" name="Line 12"/>
          <p:cNvSpPr>
            <a:spLocks noChangeShapeType="1"/>
          </p:cNvSpPr>
          <p:nvPr/>
        </p:nvSpPr>
        <p:spPr bwMode="auto">
          <a:xfrm flipV="1">
            <a:off x="5029200" y="4495800"/>
            <a:ext cx="2209800" cy="1066800"/>
          </a:xfrm>
          <a:prstGeom prst="line">
            <a:avLst/>
          </a:prstGeom>
          <a:noFill/>
          <a:ln w="19050">
            <a:solidFill>
              <a:srgbClr val="3399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11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600" b="1" i="1" dirty="0">
                <a:solidFill>
                  <a:srgbClr val="0070C0"/>
                </a:solidFill>
              </a:rPr>
              <a:t>RC</a:t>
            </a:r>
            <a:r>
              <a:rPr lang="en-US" sz="3600" b="1" dirty="0">
                <a:solidFill>
                  <a:srgbClr val="0070C0"/>
                </a:solidFill>
              </a:rPr>
              <a:t> Circuit</a:t>
            </a:r>
          </a:p>
        </p:txBody>
      </p:sp>
      <p:sp>
        <p:nvSpPr>
          <p:cNvPr id="3079" name="Rectangle 6"/>
          <p:cNvSpPr>
            <a:spLocks noChangeArrowheads="1"/>
          </p:cNvSpPr>
          <p:nvPr/>
        </p:nvSpPr>
        <p:spPr bwMode="auto">
          <a:xfrm>
            <a:off x="1371600" y="3810000"/>
            <a:ext cx="350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en-US" sz="2400" dirty="0">
                <a:latin typeface="Calibri" pitchFamily="34" charset="0"/>
              </a:rPr>
              <a:t>Parameters:</a:t>
            </a:r>
            <a:r>
              <a:rPr lang="en-US" sz="2400" b="1" dirty="0">
                <a:latin typeface="Calibri" pitchFamily="34" charset="0"/>
              </a:rPr>
              <a:t> 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R, 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80" name="Rectangle 7"/>
              <p:cNvSpPr>
                <a:spLocks noChangeArrowheads="1"/>
              </p:cNvSpPr>
              <p:nvPr/>
            </p:nvSpPr>
            <p:spPr bwMode="auto">
              <a:xfrm>
                <a:off x="1371600" y="4438650"/>
                <a:ext cx="457452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30000"/>
                  </a:spcBef>
                </a:pPr>
                <a:r>
                  <a:rPr lang="en-US" sz="2400" dirty="0">
                    <a:latin typeface="Calibri" pitchFamily="34" charset="0"/>
                  </a:rPr>
                  <a:t>Independent variables (inputs):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dirty="0"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3080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4438650"/>
                <a:ext cx="4574522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81" name="Rectangle 8"/>
              <p:cNvSpPr>
                <a:spLocks noChangeArrowheads="1"/>
              </p:cNvSpPr>
              <p:nvPr/>
            </p:nvSpPr>
            <p:spPr bwMode="auto">
              <a:xfrm>
                <a:off x="1371600" y="4953000"/>
                <a:ext cx="5391028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30000"/>
                  </a:spcBef>
                </a:pPr>
                <a:r>
                  <a:rPr lang="en-US" sz="2400" dirty="0">
                    <a:latin typeface="Calibri" pitchFamily="34" charset="0"/>
                  </a:rPr>
                  <a:t>Dependent variables (outputs):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sz="2400" b="1" dirty="0">
                    <a:latin typeface="Calibri" pitchFamily="34" charset="0"/>
                  </a:rPr>
                  <a:t>  </a:t>
                </a:r>
                <a:r>
                  <a:rPr lang="en-US" sz="2400" dirty="0">
                    <a:latin typeface="Calibri" pitchFamily="34" charset="0"/>
                  </a:rPr>
                  <a:t>and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400" dirty="0"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3081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4953000"/>
                <a:ext cx="5391028" cy="461665"/>
              </a:xfrm>
              <a:prstGeom prst="rect">
                <a:avLst/>
              </a:prstGeom>
              <a:blipFill>
                <a:blip r:embed="rId4"/>
                <a:stretch>
                  <a:fillRect l="-1697" t="-10667" b="-29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937767" y="1795438"/>
                <a:ext cx="1916350" cy="1686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∫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𝑖𝑑𝑡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7767" y="1795438"/>
                <a:ext cx="1916350" cy="16860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160" y="1417638"/>
            <a:ext cx="3101021" cy="202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9897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ChangeArrowheads="1"/>
          </p:cNvSpPr>
          <p:nvPr/>
        </p:nvSpPr>
        <p:spPr bwMode="auto">
          <a:xfrm>
            <a:off x="2749851" y="553648"/>
            <a:ext cx="313694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libri" pitchFamily="34" charset="0"/>
              </a:rPr>
              <a:t>Laplace Transforms:</a:t>
            </a:r>
            <a:r>
              <a:rPr lang="en-US" sz="2800" dirty="0">
                <a:solidFill>
                  <a:srgbClr val="0070C0"/>
                </a:solidFill>
                <a:latin typeface="Calibri" pitchFamily="34" charset="0"/>
                <a:sym typeface="Wingdings" panose="05000000000000000000" pitchFamily="2" charset="2"/>
              </a:rPr>
              <a:t> </a:t>
            </a:r>
            <a:endParaRPr lang="en-US" sz="2800" dirty="0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376" y="1397287"/>
            <a:ext cx="2415778" cy="12823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058" y="2739646"/>
            <a:ext cx="2032211" cy="8531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2" y="4142395"/>
            <a:ext cx="5256177" cy="17408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882" y="1438013"/>
            <a:ext cx="2743317" cy="7520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957" y="2704470"/>
            <a:ext cx="1626299" cy="766536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4513634" y="1860902"/>
            <a:ext cx="544424" cy="17217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4493854" y="2995358"/>
            <a:ext cx="544424" cy="17217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350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19655" y="274638"/>
            <a:ext cx="8229600" cy="783939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 i="1" dirty="0">
                <a:solidFill>
                  <a:srgbClr val="0070C0"/>
                </a:solidFill>
              </a:rPr>
              <a:t>LRC </a:t>
            </a:r>
            <a:r>
              <a:rPr lang="en-US" sz="3200" b="1" dirty="0">
                <a:solidFill>
                  <a:srgbClr val="0070C0"/>
                </a:solidFill>
              </a:rPr>
              <a:t>Circuit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471" y="977087"/>
            <a:ext cx="4331886" cy="22542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49" y="3230978"/>
            <a:ext cx="3341453" cy="16874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544" y="3353230"/>
            <a:ext cx="4252345" cy="1431912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4027251" y="4162571"/>
            <a:ext cx="505838" cy="19455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112" y="4964696"/>
            <a:ext cx="3145149" cy="850914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 flipH="1">
            <a:off x="7070725" y="5281254"/>
            <a:ext cx="575216" cy="20428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56033" y="5106476"/>
            <a:ext cx="2063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Transfer Function: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56033" y="5864386"/>
                <a:ext cx="5354228" cy="572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[</a:t>
                </a:r>
                <a:r>
                  <a:rPr lang="en-US" sz="2000" b="0" dirty="0"/>
                  <a:t> </a:t>
                </a:r>
                <a:r>
                  <a:rPr lang="en-US" sz="2000" b="0" dirty="0">
                    <a:solidFill>
                      <a:srgbClr val="0070C0"/>
                    </a:solidFill>
                  </a:rPr>
                  <a:t>Time Domain: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𝐿𝐶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𝑅𝐶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  </a:t>
                </a:r>
                <a:r>
                  <a:rPr lang="en-US" sz="2400" b="1" dirty="0"/>
                  <a:t>]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033" y="5864386"/>
                <a:ext cx="5354228" cy="572464"/>
              </a:xfrm>
              <a:prstGeom prst="rect">
                <a:avLst/>
              </a:prstGeom>
              <a:blipFill>
                <a:blip r:embed="rId6"/>
                <a:stretch>
                  <a:fillRect l="-1706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11984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47664" y="4389566"/>
            <a:ext cx="60050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Steps: </a:t>
            </a:r>
            <a:r>
              <a:rPr lang="en-US" sz="2400" dirty="0"/>
              <a:t>(1) find the circuit equations</a:t>
            </a:r>
          </a:p>
          <a:p>
            <a:r>
              <a:rPr lang="en-US" sz="2400" dirty="0"/>
              <a:t>            (2) find their Laplace Transforms</a:t>
            </a:r>
          </a:p>
          <a:p>
            <a:r>
              <a:rPr lang="en-US" sz="2400" dirty="0"/>
              <a:t>            (3) find the overall transfer function</a:t>
            </a:r>
          </a:p>
          <a:p>
            <a:r>
              <a:rPr lang="en-US" sz="2400" dirty="0"/>
              <a:t>            (4) build the block diagram</a:t>
            </a:r>
          </a:p>
          <a:p>
            <a:r>
              <a:rPr lang="en-US" sz="2400" dirty="0"/>
              <a:t>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59967"/>
            <a:ext cx="7405984" cy="22010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7490" y="626224"/>
            <a:ext cx="73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</a:rPr>
              <a:t>Transfer Function of a Cascaded Network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6579" y="1417888"/>
            <a:ext cx="1643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Example:</a:t>
            </a:r>
          </a:p>
        </p:txBody>
      </p:sp>
    </p:spTree>
    <p:extLst>
      <p:ext uri="{BB962C8B-B14F-4D97-AF65-F5344CB8AC3E}">
        <p14:creationId xmlns:p14="http://schemas.microsoft.com/office/powerpoint/2010/main" val="26645506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619672" y="4356971"/>
                <a:ext cx="1616592" cy="656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356971"/>
                <a:ext cx="1616592" cy="65620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717821" y="5157193"/>
                <a:ext cx="1531893" cy="7164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grow m:val="on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7821" y="5157193"/>
                <a:ext cx="1531893" cy="7164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97065"/>
            <a:ext cx="7405984" cy="22010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228168" y="4356971"/>
                <a:ext cx="1522083" cy="6562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168" y="4356971"/>
                <a:ext cx="1522083" cy="6562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283968" y="5157192"/>
                <a:ext cx="1365181" cy="7164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grow m:val="on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5157192"/>
                <a:ext cx="1365181" cy="7164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532424" y="4505107"/>
                <a:ext cx="137031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424" y="4505107"/>
                <a:ext cx="1370312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660131" y="3685137"/>
            <a:ext cx="4569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First, find the circuit equations     </a:t>
            </a:r>
          </a:p>
        </p:txBody>
      </p:sp>
      <p:sp>
        <p:nvSpPr>
          <p:cNvPr id="6" name="Right Arrow 5"/>
          <p:cNvSpPr/>
          <p:nvPr/>
        </p:nvSpPr>
        <p:spPr>
          <a:xfrm>
            <a:off x="899592" y="3861048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10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19436" y="1205329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187624" y="877226"/>
                <a:ext cx="1616592" cy="656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877226"/>
                <a:ext cx="1616592" cy="65620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272323" y="1616216"/>
                <a:ext cx="1531893" cy="7164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grow m:val="on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323" y="1616216"/>
                <a:ext cx="1531893" cy="7164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220590" y="912717"/>
                <a:ext cx="1522083" cy="6562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590" y="912717"/>
                <a:ext cx="1522083" cy="6562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325778" y="1620679"/>
                <a:ext cx="1365181" cy="7164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grow m:val="on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5778" y="1620679"/>
                <a:ext cx="1365181" cy="7164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631116" y="1020662"/>
                <a:ext cx="137031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1116" y="1020662"/>
                <a:ext cx="1370312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ight Arrow 1"/>
          <p:cNvSpPr/>
          <p:nvPr/>
        </p:nvSpPr>
        <p:spPr>
          <a:xfrm>
            <a:off x="683568" y="2801853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246172" y="3511369"/>
                <a:ext cx="2339487" cy="675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6172" y="3511369"/>
                <a:ext cx="2339487" cy="6751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877777" y="3484807"/>
                <a:ext cx="2434577" cy="675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7777" y="3484807"/>
                <a:ext cx="2434577" cy="6751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324037" y="4265983"/>
                <a:ext cx="1646989" cy="675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4037" y="4265983"/>
                <a:ext cx="1646989" cy="6751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211100" y="4186554"/>
                <a:ext cx="1531573" cy="675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100" y="4186554"/>
                <a:ext cx="1531573" cy="67518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495922" y="3603486"/>
                <a:ext cx="217995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5922" y="3603486"/>
                <a:ext cx="2179956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1246172" y="260541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Then, find their Laplace Transforms</a:t>
            </a:r>
          </a:p>
        </p:txBody>
      </p:sp>
    </p:spTree>
    <p:extLst>
      <p:ext uri="{BB962C8B-B14F-4D97-AF65-F5344CB8AC3E}">
        <p14:creationId xmlns:p14="http://schemas.microsoft.com/office/powerpoint/2010/main" val="17661473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577425" y="2363116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37670" y="468265"/>
                <a:ext cx="2339487" cy="675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670" y="468265"/>
                <a:ext cx="2339487" cy="67518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669275" y="441703"/>
                <a:ext cx="2434577" cy="675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275" y="441703"/>
                <a:ext cx="2434577" cy="6751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115535" y="1222879"/>
                <a:ext cx="1646989" cy="675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535" y="1222879"/>
                <a:ext cx="1646989" cy="6751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002598" y="1143450"/>
                <a:ext cx="1531573" cy="675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2598" y="1143450"/>
                <a:ext cx="1531573" cy="6751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287420" y="560382"/>
                <a:ext cx="217995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420" y="560382"/>
                <a:ext cx="217995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683769" y="3204387"/>
                <a:ext cx="217995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69" y="3204387"/>
                <a:ext cx="217995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611688" y="4129678"/>
                <a:ext cx="4011804" cy="675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688" y="4129678"/>
                <a:ext cx="4011804" cy="6751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5721902" y="3104064"/>
                <a:ext cx="2434577" cy="675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1902" y="3104064"/>
                <a:ext cx="2434577" cy="6751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274276" y="4216114"/>
                <a:ext cx="332982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b="0" i="0" dirty="0">
                  <a:latin typeface="Cambria Math" panose="02040503050406030204" pitchFamily="18" charset="0"/>
                </a:endParaRPr>
              </a:p>
              <a:p>
                <a:pPr algn="r"/>
                <a:r>
                  <a:rPr lang="en-US" dirty="0"/>
                  <a:t>    </a:t>
                </a:r>
                <a14:m>
                  <m:oMath xmlns:m="http://schemas.openxmlformats.org/officeDocument/2006/math"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276" y="4216114"/>
                <a:ext cx="3329827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Arrow 12"/>
          <p:cNvSpPr/>
          <p:nvPr/>
        </p:nvSpPr>
        <p:spPr>
          <a:xfrm flipH="1">
            <a:off x="4886564" y="4460141"/>
            <a:ext cx="504056" cy="1582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115535" y="5443401"/>
                <a:ext cx="7096001" cy="4437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[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endChr m:val="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+1]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535" y="5443401"/>
                <a:ext cx="7096001" cy="443711"/>
              </a:xfrm>
              <a:prstGeom prst="rect">
                <a:avLst/>
              </a:prstGeom>
              <a:blipFill>
                <a:blip r:embed="rId11"/>
                <a:stretch>
                  <a:fillRect t="-154795" r="-5928" b="-226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Down Arrow 31"/>
          <p:cNvSpPr/>
          <p:nvPr/>
        </p:nvSpPr>
        <p:spPr>
          <a:xfrm>
            <a:off x="2804216" y="4842995"/>
            <a:ext cx="183608" cy="4848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>
            <a:off x="6444208" y="3703472"/>
            <a:ext cx="119880" cy="4093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own Arrow 48"/>
          <p:cNvSpPr/>
          <p:nvPr/>
        </p:nvSpPr>
        <p:spPr>
          <a:xfrm>
            <a:off x="1272323" y="3606664"/>
            <a:ext cx="119567" cy="4250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94797" y="2266931"/>
            <a:ext cx="5052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Then, find the overall transfer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53755" y="6057574"/>
                <a:ext cx="813947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0" dirty="0"/>
                  <a:t> </a:t>
                </a:r>
                <a:r>
                  <a:rPr lang="en-US" sz="3200" b="0" dirty="0"/>
                  <a:t>[</a:t>
                </a:r>
                <a:r>
                  <a:rPr lang="en-US" sz="2000" b="0" dirty="0"/>
                  <a:t> </a:t>
                </a:r>
                <a:r>
                  <a:rPr lang="en-US" sz="2000" b="0" dirty="0">
                    <a:solidFill>
                      <a:srgbClr val="0070C0"/>
                    </a:solidFill>
                  </a:rPr>
                  <a:t>Time domain: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3200" dirty="0"/>
                  <a:t>]</a:t>
                </a: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755" y="6057574"/>
                <a:ext cx="8139473" cy="584775"/>
              </a:xfrm>
              <a:prstGeom prst="rect">
                <a:avLst/>
              </a:prstGeom>
              <a:blipFill>
                <a:blip r:embed="rId12"/>
                <a:stretch>
                  <a:fillRect l="-1273" t="-15625" b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75070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1115616" y="1484784"/>
                <a:ext cx="6912768" cy="4437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[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endChr m:val="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+1]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484784"/>
                <a:ext cx="6912768" cy="443711"/>
              </a:xfrm>
              <a:prstGeom prst="rect">
                <a:avLst/>
              </a:prstGeom>
              <a:blipFill>
                <a:blip r:embed="rId3"/>
                <a:stretch>
                  <a:fillRect t="-156944" r="-7496" b="-2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2123728" y="620688"/>
            <a:ext cx="40437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Finally, build the block diagram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763688" y="2420888"/>
                <a:ext cx="5742384" cy="7269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endChr m:val="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2420888"/>
                <a:ext cx="5742384" cy="7269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Down Arrow 19"/>
          <p:cNvSpPr/>
          <p:nvPr/>
        </p:nvSpPr>
        <p:spPr>
          <a:xfrm>
            <a:off x="4630366" y="3549364"/>
            <a:ext cx="216024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123728" y="4437112"/>
            <a:ext cx="5328592" cy="936104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33" name="Straight Arrow Connector 32"/>
          <p:cNvCxnSpPr>
            <a:endCxn id="21" idx="1"/>
          </p:cNvCxnSpPr>
          <p:nvPr/>
        </p:nvCxnSpPr>
        <p:spPr>
          <a:xfrm>
            <a:off x="1547664" y="4905164"/>
            <a:ext cx="57606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1" idx="3"/>
          </p:cNvCxnSpPr>
          <p:nvPr/>
        </p:nvCxnSpPr>
        <p:spPr>
          <a:xfrm>
            <a:off x="7452320" y="4905164"/>
            <a:ext cx="57606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192" y="4546948"/>
            <a:ext cx="3940371" cy="716431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966" y="4439242"/>
            <a:ext cx="548640" cy="35052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557" y="4437112"/>
            <a:ext cx="480060" cy="297180"/>
          </a:xfrm>
          <a:prstGeom prst="rect">
            <a:avLst/>
          </a:prstGeom>
        </p:spPr>
      </p:pic>
      <p:sp>
        <p:nvSpPr>
          <p:cNvPr id="39" name="Right Arrow 38"/>
          <p:cNvSpPr/>
          <p:nvPr/>
        </p:nvSpPr>
        <p:spPr>
          <a:xfrm>
            <a:off x="1331640" y="803748"/>
            <a:ext cx="579722" cy="1556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217007" y="5572242"/>
            <a:ext cx="3258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A second-order system</a:t>
            </a:r>
          </a:p>
        </p:txBody>
      </p:sp>
    </p:spTree>
    <p:extLst>
      <p:ext uri="{BB962C8B-B14F-4D97-AF65-F5344CB8AC3E}">
        <p14:creationId xmlns:p14="http://schemas.microsoft.com/office/powerpoint/2010/main" val="37709133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829" y="277108"/>
            <a:ext cx="8229600" cy="73106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Framework </a:t>
            </a:r>
            <a:r>
              <a:rPr lang="en-US" sz="4000" b="1" dirty="0">
                <a:solidFill>
                  <a:srgbClr val="C00000"/>
                </a:solidFill>
              </a:rPr>
              <a:t>of </a:t>
            </a:r>
            <a:r>
              <a:rPr lang="en-US" sz="4000" b="1" dirty="0">
                <a:solidFill>
                  <a:srgbClr val="FF0000"/>
                </a:solidFill>
              </a:rPr>
              <a:t>Lectures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38912"/>
            <a:ext cx="806422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System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        Time Domain                Frequency Domain</a:t>
            </a:r>
          </a:p>
          <a:p>
            <a:pPr algn="ctr"/>
            <a:endParaRPr lang="en-US" sz="2000" dirty="0">
              <a:sym typeface="Wingdings" panose="05000000000000000000" pitchFamily="2" charset="2"/>
            </a:endParaRPr>
          </a:p>
          <a:p>
            <a:pPr algn="ctr"/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  </a:t>
            </a:r>
            <a:r>
              <a:rPr lang="en-US" sz="2400" dirty="0">
                <a:solidFill>
                  <a:srgbClr val="7030A0"/>
                </a:solidFill>
                <a:sym typeface="Wingdings" panose="05000000000000000000" pitchFamily="2" charset="2"/>
              </a:rPr>
              <a:t> Laplace Transform </a:t>
            </a:r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</a:p>
          <a:p>
            <a:pPr algn="ctr"/>
            <a:endParaRPr lang="en-US" sz="2000" dirty="0">
              <a:sym typeface="Wingdings" panose="05000000000000000000" pitchFamily="2" charset="2"/>
            </a:endParaRPr>
          </a:p>
          <a:p>
            <a:pPr algn="ctr"/>
            <a:r>
              <a:rPr lang="en-US" sz="2800" dirty="0">
                <a:sym typeface="Wingdings" panose="05000000000000000000" pitchFamily="2" charset="2"/>
              </a:rPr>
              <a:t>State-Space Formulation           Frequency Analysis</a:t>
            </a:r>
          </a:p>
        </p:txBody>
      </p:sp>
      <p:sp>
        <p:nvSpPr>
          <p:cNvPr id="4" name="Down Arrow 3"/>
          <p:cNvSpPr/>
          <p:nvPr/>
        </p:nvSpPr>
        <p:spPr>
          <a:xfrm>
            <a:off x="2607013" y="2743200"/>
            <a:ext cx="252919" cy="53502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6241922" y="2759412"/>
            <a:ext cx="252919" cy="53502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733472" y="1789890"/>
            <a:ext cx="1157592" cy="28210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048656" y="1789890"/>
            <a:ext cx="1193266" cy="28210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73932" y="4590657"/>
            <a:ext cx="8064228" cy="169277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This course is mainly about</a:t>
            </a:r>
          </a:p>
          <a:p>
            <a:pPr algn="ctr"/>
            <a:endParaRPr lang="en-US" sz="1000" b="1" dirty="0">
              <a:solidFill>
                <a:srgbClr val="00B050"/>
              </a:solidFill>
            </a:endParaRPr>
          </a:p>
          <a:p>
            <a:pPr algn="ctr"/>
            <a:r>
              <a:rPr lang="en-US" sz="2800" b="1" dirty="0">
                <a:solidFill>
                  <a:srgbClr val="0070C0"/>
                </a:solidFill>
              </a:rPr>
              <a:t>engineering systems described by</a:t>
            </a:r>
          </a:p>
          <a:p>
            <a:pPr algn="ctr"/>
            <a:endParaRPr lang="en-US" sz="1000" b="1" dirty="0">
              <a:solidFill>
                <a:srgbClr val="00B050"/>
              </a:solidFill>
            </a:endParaRPr>
          </a:p>
          <a:p>
            <a:pPr algn="ctr"/>
            <a:r>
              <a:rPr lang="en-US" sz="2800" b="1" dirty="0">
                <a:solidFill>
                  <a:srgbClr val="007033"/>
                </a:solidFill>
              </a:rPr>
              <a:t>Second-Order</a:t>
            </a:r>
            <a:r>
              <a:rPr lang="en-US" sz="2800" b="1" dirty="0">
                <a:solidFill>
                  <a:srgbClr val="00B050"/>
                </a:solidFill>
              </a:rPr>
              <a:t> Ordinary Differential Equations</a:t>
            </a:r>
          </a:p>
        </p:txBody>
      </p:sp>
    </p:spTree>
    <p:extLst>
      <p:ext uri="{BB962C8B-B14F-4D97-AF65-F5344CB8AC3E}">
        <p14:creationId xmlns:p14="http://schemas.microsoft.com/office/powerpoint/2010/main" val="34450216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331" y="667264"/>
            <a:ext cx="4030980" cy="13030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25769" y="399958"/>
            <a:ext cx="4817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For a system with input and output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24718" y="1981962"/>
            <a:ext cx="726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Typically it can be described by a second-order ODE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12297" y="3439619"/>
            <a:ext cx="2071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Time domain: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89205" y="5163924"/>
            <a:ext cx="2802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Frequency domain: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1949" y="2801570"/>
            <a:ext cx="2011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Example: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41841" y="902760"/>
            <a:ext cx="13716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1200" dirty="0">
              <a:solidFill>
                <a:srgbClr val="7030A0"/>
              </a:solidFill>
            </a:endParaRPr>
          </a:p>
          <a:p>
            <a:pPr algn="ctr"/>
            <a:r>
              <a:rPr lang="en-US" sz="2400" dirty="0">
                <a:solidFill>
                  <a:srgbClr val="7030A0"/>
                </a:solidFill>
              </a:rPr>
              <a:t>System</a:t>
            </a:r>
          </a:p>
          <a:p>
            <a:pPr algn="ctr"/>
            <a:endParaRPr lang="en-US" sz="1200" dirty="0">
              <a:solidFill>
                <a:srgbClr val="7030A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02" y="3397673"/>
            <a:ext cx="4509761" cy="23468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441" y="5692173"/>
            <a:ext cx="3018974" cy="8167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101189" y="4124516"/>
                <a:ext cx="3828802" cy="771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𝐿𝐶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𝑅𝐶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189" y="4124516"/>
                <a:ext cx="3828802" cy="7716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06712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331" y="744409"/>
            <a:ext cx="4030980" cy="13030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25769" y="399958"/>
            <a:ext cx="4817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For a system with input and output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24718" y="1981962"/>
            <a:ext cx="726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Typically it can be described by a second-order ODE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927" y="3228796"/>
            <a:ext cx="2971800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3911" y="3312322"/>
            <a:ext cx="652670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y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137389" y="4011622"/>
            <a:ext cx="748338" cy="0"/>
          </a:xfrm>
          <a:prstGeom prst="straightConnector1">
            <a:avLst/>
          </a:prstGeom>
          <a:ln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701861" y="4876039"/>
            <a:ext cx="151701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5189383"/>
              </p:ext>
            </p:extLst>
          </p:nvPr>
        </p:nvGraphicFramePr>
        <p:xfrm>
          <a:off x="5791899" y="3984910"/>
          <a:ext cx="2349431" cy="489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2" name="Equation" r:id="rId5" imgW="977900" imgH="203200" progId="Equation.3">
                  <p:embed/>
                </p:oleObj>
              </mc:Choice>
              <mc:Fallback>
                <p:oleObj name="Equation" r:id="rId5" imgW="977900" imgH="2032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91899" y="3984910"/>
                        <a:ext cx="2349431" cy="4892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74334" y="4291263"/>
            <a:ext cx="78809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04494" y="5073159"/>
            <a:ext cx="1333152" cy="382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force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3720888"/>
              </p:ext>
            </p:extLst>
          </p:nvPr>
        </p:nvGraphicFramePr>
        <p:xfrm>
          <a:off x="5963055" y="5476707"/>
          <a:ext cx="2365568" cy="788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3" name="Equation" r:id="rId7" imgW="1181100" imgH="393700" progId="Equation.3">
                  <p:embed/>
                </p:oleObj>
              </mc:Choice>
              <mc:Fallback>
                <p:oleObj name="Equation" r:id="rId7" imgW="1181100" imgH="39370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63055" y="5476707"/>
                        <a:ext cx="2365568" cy="7885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913927" y="2784350"/>
            <a:ext cx="2011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Example: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91899" y="3294232"/>
            <a:ext cx="2071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Time domain: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87448" y="4901958"/>
            <a:ext cx="2802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Frequency domain: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64020" y="978739"/>
            <a:ext cx="13716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1200" dirty="0">
              <a:solidFill>
                <a:srgbClr val="7030A0"/>
              </a:solidFill>
            </a:endParaRPr>
          </a:p>
          <a:p>
            <a:pPr algn="ctr"/>
            <a:r>
              <a:rPr lang="en-US" sz="2400" dirty="0">
                <a:solidFill>
                  <a:srgbClr val="7030A0"/>
                </a:solidFill>
              </a:rPr>
              <a:t>System</a:t>
            </a:r>
          </a:p>
          <a:p>
            <a:pPr algn="ctr"/>
            <a:endParaRPr lang="en-US" sz="1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0471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5881" y="308266"/>
            <a:ext cx="55447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DC Motor: </a:t>
            </a:r>
          </a:p>
          <a:p>
            <a:pPr algn="ctr"/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Electro-Mechanical System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665" y="1772816"/>
            <a:ext cx="4608512" cy="2190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783" y="4611736"/>
            <a:ext cx="1572219" cy="15722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51978" y="3471391"/>
            <a:ext cx="32874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35954" y="1988840"/>
                <a:ext cx="43204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5954" y="1988840"/>
                <a:ext cx="43204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>
            <a:off x="2821021" y="1262373"/>
            <a:ext cx="262647" cy="510443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863830" y="1262373"/>
            <a:ext cx="616895" cy="65397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91830" y="4347549"/>
                <a:ext cx="3210127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     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Armature Voltage</a:t>
                </a:r>
              </a:p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𝑖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Armature Current</a:t>
                </a:r>
              </a:p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Back EMF</a:t>
                </a: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30" y="4347549"/>
                <a:ext cx="3210127" cy="923330"/>
              </a:xfrm>
              <a:prstGeom prst="rect">
                <a:avLst/>
              </a:prstGeom>
              <a:blipFill>
                <a:blip r:embed="rId5"/>
                <a:stretch>
                  <a:fillRect t="-3289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817141" y="4358102"/>
                <a:ext cx="260701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m:t>Angular</m:t>
                      </m:r>
                      <m:r>
                        <m:rPr>
                          <m:nor/>
                        </m:rPr>
                        <a:rPr lang="en-US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m:t>Position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Rotor Inertia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Viscous Friction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Motor Constant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141" y="4358102"/>
                <a:ext cx="2607012" cy="1200329"/>
              </a:xfrm>
              <a:prstGeom prst="rect">
                <a:avLst/>
              </a:prstGeom>
              <a:blipFill>
                <a:blip r:embed="rId6"/>
                <a:stretch>
                  <a:fillRect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30898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09600" y="457200"/>
            <a:ext cx="3048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800" b="1">
              <a:solidFill>
                <a:srgbClr val="FF0000"/>
              </a:solidFill>
              <a:latin typeface="NewsGothic-Bold;NewsGothic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254" y="457200"/>
            <a:ext cx="4187508" cy="19906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93400" y="1993648"/>
            <a:ext cx="40856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67544" y="2642897"/>
                <a:ext cx="7920880" cy="39698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indent="-45720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 DC motor armature circuit is described based on the Kirchhoff voltage law by </a:t>
                </a:r>
              </a:p>
              <a:p>
                <a:pPr marL="457200" marR="0" indent="-45720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indent="457200"/>
                <a:r>
                  <a:rPr lang="en-US" dirty="0">
                    <a:ea typeface="Times New Roman" panose="02020603050405020304" pitchFamily="18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𝑅𝑖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  <m:acc>
                      <m:accPr>
                        <m:chr m:val="̇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</a:p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 mechanical load is described via the torque balance by </a:t>
                </a:r>
              </a:p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𝐽</m:t>
                    </m:r>
                    <m:acc>
                      <m:accPr>
                        <m:chr m:val="̈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r>
                      <a:rPr lang="en-US" sz="200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𝜏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)−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𝐵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where </a:t>
                </a:r>
              </a:p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Armature Voltage</a:t>
                </a:r>
              </a:p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𝑖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Armature Current</a:t>
                </a:r>
              </a:p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Back EMF</a:t>
                </a:r>
              </a:p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642897"/>
                <a:ext cx="7920880" cy="3969869"/>
              </a:xfrm>
              <a:prstGeom prst="rect">
                <a:avLst/>
              </a:prstGeom>
              <a:blipFill>
                <a:blip r:embed="rId3"/>
                <a:stretch>
                  <a:fillRect l="-693" t="-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863944" y="637124"/>
                <a:ext cx="43204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3944" y="637124"/>
                <a:ext cx="43204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44008" y="5276671"/>
                <a:ext cx="260701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m:t>Angular</m:t>
                      </m:r>
                      <m:r>
                        <m:rPr>
                          <m:nor/>
                        </m:rPr>
                        <a:rPr lang="en-US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m:t>Position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Rotor Inertia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Viscous Friction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Motor Constant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5276671"/>
                <a:ext cx="2607012" cy="1200329"/>
              </a:xfrm>
              <a:prstGeom prst="rect">
                <a:avLst/>
              </a:prstGeom>
              <a:blipFill>
                <a:blip r:embed="rId5"/>
                <a:stretch>
                  <a:fillRect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13812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09600" y="457200"/>
            <a:ext cx="3048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800" b="1">
              <a:solidFill>
                <a:srgbClr val="FF0000"/>
              </a:solidFill>
              <a:latin typeface="NewsGothic-Bold;NewsGothic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99592" y="620688"/>
                <a:ext cx="7344816" cy="16748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Motor torque is proportional to the armature current:</a:t>
                </a:r>
              </a:p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dirty="0"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</a:p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Back EMF is proportional to the angular velocity of the shaft:</a:t>
                </a: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/>
                  <a:t> 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acc>
                      <m:accPr>
                        <m:chr m:val="̇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620688"/>
                <a:ext cx="7344816" cy="1674817"/>
              </a:xfrm>
              <a:prstGeom prst="rect">
                <a:avLst/>
              </a:prstGeom>
              <a:blipFill>
                <a:blip r:embed="rId2"/>
                <a:stretch>
                  <a:fillRect l="-914" t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115616" y="1017739"/>
                <a:ext cx="223287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𝜏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𝜏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𝑖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017739"/>
                <a:ext cx="2232873" cy="369332"/>
              </a:xfrm>
              <a:prstGeom prst="rect">
                <a:avLst/>
              </a:prstGeom>
              <a:blipFill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99592" y="2186169"/>
                <a:ext cx="7344816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Assuming that the motor torque and the back EMF constants are equal: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𝜏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</m:oMath>
                </a14:m>
                <a:r>
                  <a:rPr lang="en-US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the above governing equations become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186169"/>
                <a:ext cx="7344816" cy="707886"/>
              </a:xfrm>
              <a:prstGeom prst="rect">
                <a:avLst/>
              </a:prstGeom>
              <a:blipFill>
                <a:blip r:embed="rId4"/>
                <a:stretch>
                  <a:fillRect l="-914" t="-4310" r="-914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61139" y="2952552"/>
                <a:ext cx="4010861" cy="20490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𝜏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𝐾𝑖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𝑒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 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indent="-45720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𝑅𝑖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𝐽</m:t>
                    </m:r>
                    <m:acc>
                      <m:accPr>
                        <m:chr m:val="̈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𝐾𝑖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𝐵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139" y="2952552"/>
                <a:ext cx="4010861" cy="2049022"/>
              </a:xfrm>
              <a:prstGeom prst="rect">
                <a:avLst/>
              </a:prstGeom>
              <a:blipFill>
                <a:blip r:embed="rId5"/>
                <a:stretch>
                  <a:fillRect b="-2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054152" y="3120000"/>
                <a:ext cx="1973446" cy="2215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   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US" i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b="1" dirty="0">
                    <a:solidFill>
                      <a:srgbClr val="00B050"/>
                    </a:solidFill>
                    <a:latin typeface="Cambria Math" panose="02040503050406030204" pitchFamily="18" charset="0"/>
                    <a:ea typeface="Times New Roman" panose="02020603050405020304" pitchFamily="18" charset="0"/>
                  </a:rPr>
                  <a:t>?</a:t>
                </a: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endParaRPr lang="en-US" sz="800" b="0" i="1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endParaRPr lang="en-US" sz="800" b="0" i="1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ea typeface="Times New Roman" panose="020206030504050203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i="1" dirty="0">
                    <a:latin typeface="Cambria Math" panose="0204050305040603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b="1" dirty="0">
                    <a:solidFill>
                      <a:srgbClr val="00B050"/>
                    </a:solidFill>
                    <a:latin typeface="Cambria Math" panose="02040503050406030204" pitchFamily="18" charset="0"/>
                    <a:ea typeface="Times New Roman" panose="02020603050405020304" pitchFamily="18" charset="0"/>
                  </a:rPr>
                  <a:t>?</a:t>
                </a:r>
                <a:endParaRPr lang="en-US" b="1" i="1" dirty="0">
                  <a:solidFill>
                    <a:srgbClr val="00B050"/>
                  </a:solidFill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endParaRPr lang="en-US" sz="800" i="1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endParaRPr lang="en-US" sz="800" i="1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    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b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?</a:t>
                </a: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endParaRPr lang="en-US" sz="800" i="1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     </m:t>
                      </m:r>
                    </m:oMath>
                  </m:oMathPara>
                </a14:m>
                <a:endParaRPr lang="en-US" sz="800" b="0" i="1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ea typeface="Times New Roman" panose="020206030504050203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Θ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b="1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?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4152" y="3120000"/>
                <a:ext cx="1973446" cy="2215991"/>
              </a:xfrm>
              <a:prstGeom prst="rect">
                <a:avLst/>
              </a:prstGeom>
              <a:blipFill>
                <a:blip r:embed="rId6"/>
                <a:stretch>
                  <a:fillRect t="-1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ight Arrow 1"/>
          <p:cNvSpPr/>
          <p:nvPr/>
        </p:nvSpPr>
        <p:spPr>
          <a:xfrm>
            <a:off x="4572000" y="3977063"/>
            <a:ext cx="554477" cy="1571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256757" y="3448049"/>
            <a:ext cx="1084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Laplace</a:t>
            </a:r>
            <a:r>
              <a:rPr lang="en-US" sz="1400" dirty="0"/>
              <a:t> </a:t>
            </a:r>
            <a:r>
              <a:rPr lang="en-US" sz="1400" dirty="0">
                <a:solidFill>
                  <a:srgbClr val="C00000"/>
                </a:solidFill>
              </a:rPr>
              <a:t>Transforms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566249" y="5561936"/>
                <a:ext cx="1907977" cy="5335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s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dirty="0">
                    <a:solidFill>
                      <a:srgbClr val="00B05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249" y="5561936"/>
                <a:ext cx="1907977" cy="533544"/>
              </a:xfrm>
              <a:prstGeom prst="rect">
                <a:avLst/>
              </a:prstGeom>
              <a:blipFill>
                <a:blip r:embed="rId7"/>
                <a:stretch>
                  <a:fillRect b="-11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own Arrow 8"/>
          <p:cNvSpPr/>
          <p:nvPr/>
        </p:nvSpPr>
        <p:spPr>
          <a:xfrm>
            <a:off x="6144476" y="5185353"/>
            <a:ext cx="152723" cy="30127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64339" y="3706405"/>
            <a:ext cx="15995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Exercise</a:t>
            </a:r>
          </a:p>
          <a:p>
            <a:endParaRPr lang="en-US" sz="1200" b="1" dirty="0">
              <a:solidFill>
                <a:srgbClr val="C0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(5 Minutes)</a:t>
            </a:r>
          </a:p>
        </p:txBody>
      </p:sp>
    </p:spTree>
    <p:extLst>
      <p:ext uri="{BB962C8B-B14F-4D97-AF65-F5344CB8AC3E}">
        <p14:creationId xmlns:p14="http://schemas.microsoft.com/office/powerpoint/2010/main" val="9923532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09600" y="457200"/>
            <a:ext cx="3048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800" b="1">
              <a:solidFill>
                <a:srgbClr val="FF0000"/>
              </a:solidFill>
              <a:latin typeface="NewsGothic-Bold;NewsGothic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99592" y="620688"/>
                <a:ext cx="7344816" cy="16748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Motor torque is proportional to the armature current:</a:t>
                </a:r>
              </a:p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dirty="0"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 </a:t>
                </a:r>
              </a:p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000" dirty="0">
                    <a:latin typeface="Arial" panose="020B0604020202020204" pitchFamily="34" charset="0"/>
                    <a:ea typeface="Times New Roman" panose="02020603050405020304" pitchFamily="18" charset="0"/>
                  </a:rPr>
                  <a:t>Back EMF is proportional to the angular velocity of the shaft:</a:t>
                </a: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/>
                  <a:t> 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acc>
                      <m:accPr>
                        <m:chr m:val="̇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0"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 sz="8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620688"/>
                <a:ext cx="7344816" cy="1674817"/>
              </a:xfrm>
              <a:prstGeom prst="rect">
                <a:avLst/>
              </a:prstGeom>
              <a:blipFill>
                <a:blip r:embed="rId2"/>
                <a:stretch>
                  <a:fillRect l="-914" t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115616" y="1017739"/>
                <a:ext cx="223287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𝜏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𝜏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𝑖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017739"/>
                <a:ext cx="2232873" cy="369332"/>
              </a:xfrm>
              <a:prstGeom prst="rect">
                <a:avLst/>
              </a:prstGeom>
              <a:blipFill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99592" y="2186169"/>
                <a:ext cx="7344816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Assuming that the motor torque and the back EMF constants are equal: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𝜏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</m:oMath>
                </a14:m>
                <a:r>
                  <a:rPr lang="en-US" sz="2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the above governing equations become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186169"/>
                <a:ext cx="7344816" cy="707886"/>
              </a:xfrm>
              <a:prstGeom prst="rect">
                <a:avLst/>
              </a:prstGeom>
              <a:blipFill>
                <a:blip r:embed="rId4"/>
                <a:stretch>
                  <a:fillRect l="-914" t="-4310" r="-914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61139" y="2952552"/>
                <a:ext cx="4010861" cy="20490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𝜏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𝐾𝑖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𝑒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 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indent="-45720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𝑅𝑖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𝑑𝑡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marL="45720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𝐽</m:t>
                    </m:r>
                    <m:acc>
                      <m:accPr>
                        <m:chr m:val="̈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𝐾𝑖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𝐵</m:t>
                    </m:r>
                    <m:acc>
                      <m:accPr>
                        <m:chr m:val="̇"/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139" y="2952552"/>
                <a:ext cx="4010861" cy="2049022"/>
              </a:xfrm>
              <a:prstGeom prst="rect">
                <a:avLst/>
              </a:prstGeom>
              <a:blipFill>
                <a:blip r:embed="rId5"/>
                <a:stretch>
                  <a:fillRect b="-2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824919" y="3073397"/>
                <a:ext cx="3939702" cy="2215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   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endParaRPr lang="en-US" sz="800" b="0" i="1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endParaRPr lang="en-US" sz="800" b="0" i="1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𝐾𝑠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endParaRPr lang="en-US" sz="800" i="1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endParaRPr lang="en-US" sz="800" i="1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    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𝑅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𝐿𝑠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Θ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endParaRPr lang="en-US" sz="800" i="1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        </m:t>
                      </m:r>
                    </m:oMath>
                  </m:oMathPara>
                </a14:m>
                <a:endParaRPr lang="en-US" sz="800" b="0" i="1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457200" marR="0" indent="-45720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ea typeface="Times New Roman" panose="020206030504050203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𝐽𝑠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Θ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)=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𝐾𝐼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919" y="3073397"/>
                <a:ext cx="3939702" cy="22159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ight Arrow 1"/>
          <p:cNvSpPr/>
          <p:nvPr/>
        </p:nvSpPr>
        <p:spPr>
          <a:xfrm>
            <a:off x="4572000" y="3977063"/>
            <a:ext cx="554477" cy="1571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256757" y="3448049"/>
            <a:ext cx="1084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Laplace</a:t>
            </a:r>
            <a:r>
              <a:rPr lang="en-US" sz="1400" dirty="0"/>
              <a:t> </a:t>
            </a:r>
            <a:r>
              <a:rPr lang="en-US" sz="1400" dirty="0">
                <a:solidFill>
                  <a:srgbClr val="C00000"/>
                </a:solidFill>
              </a:rPr>
              <a:t>Transforms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055501" y="5419028"/>
                <a:ext cx="4559121" cy="7234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Θ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𝐿𝑠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𝐽𝑠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501" y="5419028"/>
                <a:ext cx="4559121" cy="7234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own Arrow 8"/>
          <p:cNvSpPr/>
          <p:nvPr/>
        </p:nvSpPr>
        <p:spPr>
          <a:xfrm>
            <a:off x="4772876" y="4991010"/>
            <a:ext cx="152723" cy="30127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4339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835696" y="548680"/>
                <a:ext cx="2393284" cy="6690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548680"/>
                <a:ext cx="2393284" cy="6690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835696" y="1318004"/>
                <a:ext cx="3595664" cy="6690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𝐽𝑠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𝐾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𝐾𝑠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1318004"/>
                <a:ext cx="3595664" cy="669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691680" y="2350721"/>
                <a:ext cx="4559121" cy="7234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Θ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𝐿𝑠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𝐽𝑠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2350721"/>
                <a:ext cx="4559121" cy="7234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39552" y="3237692"/>
                <a:ext cx="806685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Block diagram of the DC motor from input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𝑉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to output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Θ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</a:t>
                </a:r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237692"/>
                <a:ext cx="8066856" cy="400110"/>
              </a:xfrm>
              <a:prstGeom prst="rect">
                <a:avLst/>
              </a:prstGeom>
              <a:blipFill>
                <a:blip r:embed="rId5"/>
                <a:stretch>
                  <a:fillRect l="-831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99575"/>
            <a:ext cx="7985760" cy="188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434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280" y="239075"/>
            <a:ext cx="8229600" cy="73106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Framework </a:t>
            </a:r>
            <a:r>
              <a:rPr lang="en-US" sz="4000" b="1" dirty="0">
                <a:solidFill>
                  <a:srgbClr val="C00000"/>
                </a:solidFill>
              </a:rPr>
              <a:t>of </a:t>
            </a:r>
            <a:r>
              <a:rPr lang="en-US" sz="4000" b="1" dirty="0">
                <a:solidFill>
                  <a:srgbClr val="FF0000"/>
                </a:solidFill>
              </a:rPr>
              <a:t>Lectures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15176"/>
            <a:ext cx="806422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System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        Time Domain                Frequency Domain</a:t>
            </a:r>
          </a:p>
          <a:p>
            <a:pPr algn="ctr"/>
            <a:endParaRPr lang="en-US" sz="2000" dirty="0">
              <a:sym typeface="Wingdings" panose="05000000000000000000" pitchFamily="2" charset="2"/>
            </a:endParaRPr>
          </a:p>
          <a:p>
            <a:pPr algn="ctr"/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  </a:t>
            </a:r>
            <a:r>
              <a:rPr lang="en-US" sz="2400" dirty="0">
                <a:solidFill>
                  <a:srgbClr val="7030A0"/>
                </a:solidFill>
                <a:sym typeface="Wingdings" panose="05000000000000000000" pitchFamily="2" charset="2"/>
              </a:rPr>
              <a:t> Laplace Transform </a:t>
            </a:r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</a:p>
          <a:p>
            <a:pPr algn="ctr"/>
            <a:endParaRPr lang="en-US" sz="2000" dirty="0">
              <a:sym typeface="Wingdings" panose="05000000000000000000" pitchFamily="2" charset="2"/>
            </a:endParaRPr>
          </a:p>
          <a:p>
            <a:r>
              <a:rPr lang="en-US" sz="2800" dirty="0">
                <a:sym typeface="Wingdings" panose="05000000000000000000" pitchFamily="2" charset="2"/>
              </a:rPr>
              <a:t>    State-Space Formulation         Frequency Analysis </a:t>
            </a:r>
          </a:p>
          <a:p>
            <a:pPr algn="ctr"/>
            <a:r>
              <a:rPr lang="en-US" sz="2000" dirty="0">
                <a:sym typeface="Wingdings" panose="05000000000000000000" pitchFamily="2" charset="2"/>
              </a:rPr>
              <a:t>                                                                               (dynamic responses, transients, </a:t>
            </a:r>
          </a:p>
          <a:p>
            <a:pPr algn="ctr"/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                                                                    </a:t>
            </a:r>
            <a:r>
              <a:rPr lang="en-US" sz="2000" dirty="0">
                <a:sym typeface="Wingdings" panose="05000000000000000000" pitchFamily="2" charset="2"/>
              </a:rPr>
              <a:t>steady-states, root-locus,</a:t>
            </a:r>
          </a:p>
          <a:p>
            <a:pPr algn="ctr"/>
            <a:r>
              <a:rPr lang="en-US" sz="2000" dirty="0">
                <a:sym typeface="Wingdings" panose="05000000000000000000" pitchFamily="2" charset="2"/>
              </a:rPr>
              <a:t>                                                   PID controllers)  </a:t>
            </a:r>
          </a:p>
          <a:p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                                                    mixed   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sz="2000" dirty="0">
                <a:sym typeface="Wingdings" panose="05000000000000000000" pitchFamily="2" charset="2"/>
              </a:rPr>
              <a:t>     (State-feedback,                     </a:t>
            </a:r>
          </a:p>
          <a:p>
            <a:r>
              <a:rPr lang="en-US" sz="2000" dirty="0">
                <a:sym typeface="Wingdings" panose="05000000000000000000" pitchFamily="2" charset="2"/>
              </a:rPr>
              <a:t>     Controllability, controller</a:t>
            </a:r>
          </a:p>
          <a:p>
            <a:r>
              <a:rPr lang="en-US" sz="2000" dirty="0">
                <a:sym typeface="Wingdings" panose="05000000000000000000" pitchFamily="2" charset="2"/>
              </a:rPr>
              <a:t>     Observability, observer </a:t>
            </a:r>
          </a:p>
          <a:p>
            <a:r>
              <a:rPr lang="en-US" sz="2000" dirty="0">
                <a:sym typeface="Wingdings" panose="05000000000000000000" pitchFamily="2" charset="2"/>
              </a:rPr>
              <a:t>     Optimal control)</a:t>
            </a:r>
            <a:endParaRPr lang="en-US" sz="2000" dirty="0"/>
          </a:p>
        </p:txBody>
      </p:sp>
      <p:sp>
        <p:nvSpPr>
          <p:cNvPr id="4" name="Down Arrow 3"/>
          <p:cNvSpPr/>
          <p:nvPr/>
        </p:nvSpPr>
        <p:spPr>
          <a:xfrm>
            <a:off x="2607013" y="2519464"/>
            <a:ext cx="252919" cy="53502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6241922" y="2535676"/>
            <a:ext cx="252919" cy="53502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733472" y="1566154"/>
            <a:ext cx="1157592" cy="28210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048656" y="1566154"/>
            <a:ext cx="1193266" cy="28210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67789" y="5353641"/>
            <a:ext cx="4601183" cy="116955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This course is mainly about</a:t>
            </a:r>
          </a:p>
          <a:p>
            <a:pPr algn="ctr"/>
            <a:endParaRPr lang="en-US" sz="800" b="1" dirty="0">
              <a:solidFill>
                <a:srgbClr val="00B050"/>
              </a:solidFill>
            </a:endParaRP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engineering systems described by</a:t>
            </a:r>
          </a:p>
          <a:p>
            <a:pPr algn="ctr"/>
            <a:endParaRPr lang="en-US" sz="800" b="1" dirty="0">
              <a:solidFill>
                <a:srgbClr val="00B050"/>
              </a:solidFill>
            </a:endParaRPr>
          </a:p>
          <a:p>
            <a:pPr algn="ctr"/>
            <a:r>
              <a:rPr lang="en-US" b="1" dirty="0">
                <a:solidFill>
                  <a:srgbClr val="007033"/>
                </a:solidFill>
              </a:rPr>
              <a:t>Second-Order</a:t>
            </a:r>
            <a:r>
              <a:rPr lang="en-US" b="1" dirty="0">
                <a:solidFill>
                  <a:srgbClr val="00B050"/>
                </a:solidFill>
              </a:rPr>
              <a:t> Ordinary Differential Equations</a:t>
            </a:r>
          </a:p>
        </p:txBody>
      </p:sp>
    </p:spTree>
    <p:extLst>
      <p:ext uri="{BB962C8B-B14F-4D97-AF65-F5344CB8AC3E}">
        <p14:creationId xmlns:p14="http://schemas.microsoft.com/office/powerpoint/2010/main" val="331657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191D39FC-3163-487B-A732-2D8521D28542}" type="slidenum">
              <a:rPr lang="en-US" altLang="zh-TW" sz="1400">
                <a:solidFill>
                  <a:srgbClr val="000000"/>
                </a:solidFill>
              </a:rPr>
              <a:pPr/>
              <a:t>43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SimSun" panose="02010600030101010101" pitchFamily="2" charset="-122"/>
              </a:rPr>
              <a:t>Classification of Systems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713" y="1341438"/>
            <a:ext cx="6835775" cy="4683125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zh-CN" smtClean="0">
                <a:ea typeface="SimSun" panose="02010600030101010101" pitchFamily="2" charset="-122"/>
              </a:rPr>
              <a:t>Memoryless</a:t>
            </a:r>
          </a:p>
          <a:p>
            <a:pPr>
              <a:lnSpc>
                <a:spcPct val="130000"/>
              </a:lnSpc>
            </a:pPr>
            <a:r>
              <a:rPr lang="en-US" altLang="zh-CN" smtClean="0">
                <a:ea typeface="SimSun" panose="02010600030101010101" pitchFamily="2" charset="-122"/>
              </a:rPr>
              <a:t>Causality</a:t>
            </a:r>
          </a:p>
          <a:p>
            <a:pPr>
              <a:lnSpc>
                <a:spcPct val="130000"/>
              </a:lnSpc>
            </a:pPr>
            <a:r>
              <a:rPr lang="en-US" altLang="zh-CN" smtClean="0">
                <a:ea typeface="SimSun" panose="02010600030101010101" pitchFamily="2" charset="-122"/>
              </a:rPr>
              <a:t>Stability</a:t>
            </a:r>
          </a:p>
          <a:p>
            <a:pPr>
              <a:lnSpc>
                <a:spcPct val="130000"/>
              </a:lnSpc>
            </a:pPr>
            <a:r>
              <a:rPr lang="en-US" altLang="zh-CN" smtClean="0">
                <a:ea typeface="SimSun" panose="02010600030101010101" pitchFamily="2" charset="-122"/>
              </a:rPr>
              <a:t>Time-invariance</a:t>
            </a:r>
          </a:p>
          <a:p>
            <a:pPr>
              <a:lnSpc>
                <a:spcPct val="130000"/>
              </a:lnSpc>
            </a:pPr>
            <a:r>
              <a:rPr lang="en-US" altLang="zh-CN" smtClean="0">
                <a:ea typeface="SimSun" panose="02010600030101010101" pitchFamily="2" charset="-122"/>
              </a:rPr>
              <a:t>Linearity</a:t>
            </a:r>
          </a:p>
        </p:txBody>
      </p:sp>
    </p:spTree>
    <p:extLst>
      <p:ext uri="{BB962C8B-B14F-4D97-AF65-F5344CB8AC3E}">
        <p14:creationId xmlns:p14="http://schemas.microsoft.com/office/powerpoint/2010/main" val="201405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B47C74F2-6228-4E36-B2D1-9CC38081EA10}" type="slidenum">
              <a:rPr lang="en-US" altLang="zh-TW" sz="1400">
                <a:solidFill>
                  <a:srgbClr val="000000"/>
                </a:solidFill>
              </a:rPr>
              <a:pPr/>
              <a:t>44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ea typeface="SimSun" panose="02010600030101010101" pitchFamily="2" charset="-122"/>
              </a:rPr>
              <a:t>(1). </a:t>
            </a:r>
            <a:r>
              <a:rPr lang="en-US" altLang="zh-CN" smtClean="0">
                <a:ea typeface="SimSun" panose="02010600030101010101" pitchFamily="2" charset="-122"/>
              </a:rPr>
              <a:t>Memoryless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488" y="1600200"/>
            <a:ext cx="8178800" cy="4422775"/>
          </a:xfrm>
        </p:spPr>
        <p:txBody>
          <a:bodyPr/>
          <a:lstStyle/>
          <a:p>
            <a:r>
              <a:rPr lang="en-US" altLang="zh-CN" smtClean="0">
                <a:ea typeface="SimSun" panose="02010600030101010101" pitchFamily="2" charset="-122"/>
              </a:rPr>
              <a:t>A system is </a:t>
            </a:r>
            <a:r>
              <a:rPr lang="en-US" altLang="zh-CN" smtClean="0">
                <a:solidFill>
                  <a:srgbClr val="FF0000"/>
                </a:solidFill>
                <a:ea typeface="SimSun" panose="02010600030101010101" pitchFamily="2" charset="-122"/>
              </a:rPr>
              <a:t>memoryless </a:t>
            </a:r>
            <a:r>
              <a:rPr lang="en-US" altLang="zh-CN" smtClean="0">
                <a:ea typeface="SimSun" panose="02010600030101010101" pitchFamily="2" charset="-122"/>
              </a:rPr>
              <a:t>if the</a:t>
            </a:r>
            <a:r>
              <a:rPr lang="en-US" altLang="zh-CN" smtClean="0">
                <a:ea typeface="SimSun" panose="02010600030101010101" pitchFamily="2" charset="-122"/>
                <a:sym typeface="Symbol" panose="05050102010706020507" pitchFamily="18" charset="2"/>
              </a:rPr>
              <a:t> output at </a:t>
            </a:r>
            <a:r>
              <a:rPr lang="en-US" altLang="zh-CN" smtClean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ANY</a:t>
            </a:r>
            <a:r>
              <a:rPr lang="en-US" altLang="zh-CN" smtClean="0">
                <a:ea typeface="SimSun" panose="02010600030101010101" pitchFamily="2" charset="-122"/>
                <a:sym typeface="Symbol" panose="05050102010706020507" pitchFamily="18" charset="2"/>
              </a:rPr>
              <a:t> given time depends </a:t>
            </a:r>
            <a:r>
              <a:rPr lang="en-US" altLang="zh-CN" smtClean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ONLY</a:t>
            </a:r>
            <a:r>
              <a:rPr lang="en-US" altLang="zh-CN" smtClean="0">
                <a:ea typeface="SimSun" panose="02010600030101010101" pitchFamily="2" charset="-122"/>
                <a:sym typeface="Symbol" panose="05050102010706020507" pitchFamily="18" charset="2"/>
              </a:rPr>
              <a:t> on the input value at that (same) time.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CN" smtClean="0">
              <a:ea typeface="SimSun" panose="02010600030101010101" pitchFamily="2" charset="-122"/>
              <a:sym typeface="Symbol" panose="05050102010706020507" pitchFamily="18" charset="2"/>
            </a:endParaRPr>
          </a:p>
          <a:p>
            <a:r>
              <a:rPr lang="en-US" altLang="zh-CN" smtClean="0">
                <a:ea typeface="SimSun" panose="02010600030101010101" pitchFamily="2" charset="-122"/>
                <a:sym typeface="Symbol" panose="05050102010706020507" pitchFamily="18" charset="2"/>
              </a:rPr>
              <a:t>A system with memory is called a </a:t>
            </a:r>
            <a:r>
              <a:rPr lang="en-US" altLang="zh-CN" smtClean="0">
                <a:solidFill>
                  <a:srgbClr val="FF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dynamic </a:t>
            </a:r>
            <a:r>
              <a:rPr lang="en-US" altLang="zh-CN" smtClean="0">
                <a:ea typeface="SimSun" panose="02010600030101010101" pitchFamily="2" charset="-122"/>
                <a:sym typeface="Symbol" panose="05050102010706020507" pitchFamily="18" charset="2"/>
              </a:rPr>
              <a:t>system.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CN" sz="2400" smtClean="0">
              <a:ea typeface="SimSun" panose="02010600030101010101" pitchFamily="2" charset="-122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8577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1126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8F47DD49-8D2F-4221-999B-48EFF1E4B0FE}" type="slidenum">
              <a:rPr lang="en-US" altLang="zh-TW" sz="1400">
                <a:solidFill>
                  <a:srgbClr val="000000"/>
                </a:solidFill>
              </a:rPr>
              <a:pPr/>
              <a:t>45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Examples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8034338" cy="4648200"/>
          </a:xfrm>
        </p:spPr>
        <p:txBody>
          <a:bodyPr/>
          <a:lstStyle/>
          <a:p>
            <a:pPr marL="533400" indent="-533400">
              <a:buFont typeface="Symbol" panose="05050102010706020507" pitchFamily="18" charset="2"/>
              <a:buAutoNum type="arabicPeriod"/>
            </a:pP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A resister is a </a:t>
            </a:r>
            <a:r>
              <a:rPr lang="en-US" altLang="zh-CN" sz="2400" smtClean="0">
                <a:solidFill>
                  <a:srgbClr val="FF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memoryless</a:t>
            </a: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 component: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		                </a:t>
            </a: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(1) 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t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) = 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R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t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)</a:t>
            </a: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			      </a:t>
            </a: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(2) y(t) = x(t-1), y(t) = x(t+1), y(t) = x(2t)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			       (3) y(t) = sin[x(t)], y(t) = [x(t)]^2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			       (4) y(t) = </a:t>
            </a:r>
          </a:p>
          <a:p>
            <a:pPr marL="533400" indent="-533400">
              <a:buFont typeface="Symbol" panose="05050102010706020507" pitchFamily="18" charset="2"/>
              <a:buAutoNum type="arabicPeriod" startAt="2"/>
            </a:pP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Inductors and capacitors are components having </a:t>
            </a:r>
            <a:r>
              <a:rPr lang="en-US" altLang="zh-CN" sz="2400" smtClean="0">
                <a:solidFill>
                  <a:srgbClr val="FF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infinite</a:t>
            </a: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 memory.</a:t>
            </a:r>
          </a:p>
          <a:p>
            <a:pPr marL="533400" indent="-533400">
              <a:buFont typeface="Symbol" panose="05050102010706020507" pitchFamily="18" charset="2"/>
              <a:buAutoNum type="arabicPeriod" startAt="2"/>
            </a:pPr>
            <a:endParaRPr lang="en-US" altLang="zh-CN" sz="2400" smtClean="0">
              <a:ea typeface="SimSun" panose="02010600030101010101" pitchFamily="2" charset="-122"/>
              <a:sym typeface="Symbol" panose="05050102010706020507" pitchFamily="18" charset="2"/>
            </a:endParaRPr>
          </a:p>
          <a:p>
            <a:pPr marL="533400" indent="-533400">
              <a:buFont typeface="Symbol" panose="05050102010706020507" pitchFamily="18" charset="2"/>
              <a:buAutoNum type="arabicPeriod" startAt="2"/>
            </a:pP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The following system has </a:t>
            </a:r>
            <a:r>
              <a:rPr lang="en-US" altLang="zh-CN" sz="2400" smtClean="0">
                <a:solidFill>
                  <a:srgbClr val="FF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finite</a:t>
            </a: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 memory:</a:t>
            </a:r>
          </a:p>
          <a:p>
            <a:pPr marL="533400" indent="-533400"/>
            <a:endParaRPr lang="zh-TW" altLang="en-US" sz="2400" smtClean="0">
              <a:ea typeface="新細明體" pitchFamily="18" charset="-120"/>
            </a:endParaRPr>
          </a:p>
        </p:txBody>
      </p:sp>
      <p:graphicFrame>
        <p:nvGraphicFramePr>
          <p:cNvPr id="11270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1789113" y="5721350"/>
          <a:ext cx="3635375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8" name="Equation" r:id="rId4" imgW="1854200" imgH="203200" progId="Equation.3">
                  <p:embed/>
                </p:oleObj>
              </mc:Choice>
              <mc:Fallback>
                <p:oleObj name="Equation" r:id="rId4" imgW="18542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9113" y="5721350"/>
                        <a:ext cx="3635375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1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4178300" y="3470275"/>
          <a:ext cx="9731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公式" r:id="rId6" imgW="660113" imgH="330057" progId="Equation.3">
                  <p:embed/>
                </p:oleObj>
              </mc:Choice>
              <mc:Fallback>
                <p:oleObj name="公式" r:id="rId6" imgW="660113" imgH="3300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8300" y="3470275"/>
                        <a:ext cx="973138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537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1229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A3CFEE83-B2AE-47F4-8E1F-7C9A92464303}" type="slidenum">
              <a:rPr lang="en-US" altLang="zh-TW" sz="1400">
                <a:solidFill>
                  <a:srgbClr val="000000"/>
                </a:solidFill>
              </a:rPr>
              <a:pPr/>
              <a:t>46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ea typeface="SimSun" panose="02010600030101010101" pitchFamily="2" charset="-122"/>
              </a:rPr>
              <a:t>(3). </a:t>
            </a:r>
            <a:r>
              <a:rPr lang="en-US" altLang="zh-CN" smtClean="0">
                <a:ea typeface="SimSun" panose="02010600030101010101" pitchFamily="2" charset="-122"/>
              </a:rPr>
              <a:t>Causality</a:t>
            </a:r>
          </a:p>
        </p:txBody>
      </p:sp>
      <p:sp>
        <p:nvSpPr>
          <p:cNvPr id="12677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98600"/>
            <a:ext cx="8218488" cy="4683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smtClean="0">
                <a:ea typeface="SimSun" panose="02010600030101010101" pitchFamily="2" charset="-122"/>
              </a:rPr>
              <a:t>A system is </a:t>
            </a:r>
            <a:r>
              <a:rPr lang="en-US" altLang="zh-CN" sz="2400" smtClean="0">
                <a:solidFill>
                  <a:srgbClr val="FF0000"/>
                </a:solidFill>
                <a:ea typeface="SimSun" panose="02010600030101010101" pitchFamily="2" charset="-122"/>
              </a:rPr>
              <a:t>causal </a:t>
            </a:r>
            <a:r>
              <a:rPr lang="en-US" altLang="zh-CN" sz="2400" smtClean="0">
                <a:ea typeface="SimSun" panose="02010600030101010101" pitchFamily="2" charset="-122"/>
              </a:rPr>
              <a:t>if the output at </a:t>
            </a:r>
            <a:r>
              <a:rPr lang="en-US" altLang="zh-CN" sz="2400" smtClean="0">
                <a:solidFill>
                  <a:schemeClr val="accent2"/>
                </a:solidFill>
                <a:ea typeface="SimSun" panose="02010600030101010101" pitchFamily="2" charset="-122"/>
              </a:rPr>
              <a:t>ANY</a:t>
            </a:r>
            <a:r>
              <a:rPr lang="en-US" altLang="zh-CN" sz="2400" smtClean="0">
                <a:ea typeface="SimSun" panose="02010600030101010101" pitchFamily="2" charset="-122"/>
              </a:rPr>
              <a:t> time depends </a:t>
            </a:r>
            <a:r>
              <a:rPr lang="en-US" altLang="zh-CN" sz="2400" smtClean="0">
                <a:solidFill>
                  <a:schemeClr val="accent2"/>
                </a:solidFill>
                <a:ea typeface="SimSun" panose="02010600030101010101" pitchFamily="2" charset="-122"/>
              </a:rPr>
              <a:t>ONLY</a:t>
            </a:r>
            <a:r>
              <a:rPr lang="en-US" altLang="zh-CN" sz="2400" smtClean="0">
                <a:ea typeface="SimSun" panose="02010600030101010101" pitchFamily="2" charset="-122"/>
              </a:rPr>
              <a:t> on the input values </a:t>
            </a:r>
            <a:r>
              <a:rPr lang="en-US" altLang="zh-CN" sz="2400" smtClean="0">
                <a:solidFill>
                  <a:srgbClr val="FF0000"/>
                </a:solidFill>
                <a:ea typeface="SimSun" panose="02010600030101010101" pitchFamily="2" charset="-122"/>
              </a:rPr>
              <a:t>at and prior to</a:t>
            </a:r>
            <a:r>
              <a:rPr lang="en-US" altLang="zh-CN" sz="2400" smtClean="0">
                <a:ea typeface="SimSun" panose="02010600030101010101" pitchFamily="2" charset="-122"/>
              </a:rPr>
              <a:t> that time.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CN" sz="2400" smtClean="0">
              <a:ea typeface="SimSun" panose="02010600030101010101" pitchFamily="2" charset="-122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smtClean="0">
                <a:solidFill>
                  <a:srgbClr val="FF0000"/>
                </a:solidFill>
                <a:ea typeface="SimSun" panose="02010600030101010101" pitchFamily="2" charset="-122"/>
              </a:rPr>
              <a:t>		Past, Present, and Future</a:t>
            </a:r>
            <a:endParaRPr lang="en-US" altLang="zh-CN" sz="2400" smtClean="0">
              <a:ea typeface="SimSun" panose="02010600030101010101" pitchFamily="2" charset="-122"/>
            </a:endParaRPr>
          </a:p>
          <a:p>
            <a:pPr>
              <a:lnSpc>
                <a:spcPct val="90000"/>
              </a:lnSpc>
            </a:pPr>
            <a:endParaRPr lang="en-US" altLang="zh-CN" sz="2400" smtClean="0">
              <a:ea typeface="SimSun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smtClean="0">
                <a:ea typeface="SimSun" panose="02010600030101010101" pitchFamily="2" charset="-122"/>
              </a:rPr>
              <a:t>Examples</a:t>
            </a:r>
          </a:p>
          <a:p>
            <a:pPr lvl="1">
              <a:lnSpc>
                <a:spcPct val="90000"/>
              </a:lnSpc>
            </a:pPr>
            <a:r>
              <a:rPr lang="en-US" altLang="zh-CN" sz="2000" smtClean="0">
                <a:ea typeface="SimSun" panose="02010600030101010101" pitchFamily="2" charset="-122"/>
              </a:rPr>
              <a:t>Causal:  </a:t>
            </a:r>
          </a:p>
          <a:p>
            <a:pPr lvl="1">
              <a:lnSpc>
                <a:spcPct val="90000"/>
              </a:lnSpc>
            </a:pPr>
            <a:endParaRPr lang="en-US" altLang="zh-CN" sz="2000" smtClean="0">
              <a:ea typeface="SimSun" panose="02010600030101010101" pitchFamily="2" charset="-122"/>
            </a:endParaRPr>
          </a:p>
          <a:p>
            <a:pPr lvl="1">
              <a:lnSpc>
                <a:spcPct val="90000"/>
              </a:lnSpc>
            </a:pPr>
            <a:endParaRPr lang="en-US" altLang="zh-CN" sz="2000" smtClean="0">
              <a:ea typeface="SimSun" panose="02010600030101010101" pitchFamily="2" charset="-122"/>
            </a:endParaRPr>
          </a:p>
          <a:p>
            <a:pPr lvl="1">
              <a:lnSpc>
                <a:spcPct val="90000"/>
              </a:lnSpc>
            </a:pPr>
            <a:r>
              <a:rPr lang="en-US" altLang="zh-CN" sz="2000" smtClean="0">
                <a:ea typeface="SimSun" panose="02010600030101010101" pitchFamily="2" charset="-122"/>
              </a:rPr>
              <a:t>Non-causal: </a:t>
            </a:r>
          </a:p>
          <a:p>
            <a:pPr lvl="1">
              <a:lnSpc>
                <a:spcPct val="90000"/>
              </a:lnSpc>
              <a:buFont typeface="ZapfDingbats" pitchFamily="82" charset="2"/>
              <a:buNone/>
            </a:pPr>
            <a:endParaRPr lang="en-US" altLang="zh-CN" sz="2000" smtClean="0">
              <a:ea typeface="SimSun" panose="02010600030101010101" pitchFamily="2" charset="-122"/>
            </a:endParaRPr>
          </a:p>
          <a:p>
            <a:pPr lvl="1">
              <a:lnSpc>
                <a:spcPct val="90000"/>
              </a:lnSpc>
              <a:buFont typeface="ZapfDingbats" pitchFamily="82" charset="2"/>
              <a:buNone/>
            </a:pPr>
            <a:r>
              <a:rPr lang="en-US" altLang="zh-CN" sz="2000" smtClean="0">
                <a:ea typeface="SimSun" panose="02010600030101010101" pitchFamily="2" charset="-122"/>
              </a:rPr>
              <a:t>	</a:t>
            </a:r>
          </a:p>
        </p:txBody>
      </p:sp>
      <p:graphicFrame>
        <p:nvGraphicFramePr>
          <p:cNvPr id="1267716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2641600" y="5191125"/>
          <a:ext cx="4173538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2" name="Equation" r:id="rId4" imgW="2032000" imgH="393700" progId="Equation.3">
                  <p:embed/>
                </p:oleObj>
              </mc:Choice>
              <mc:Fallback>
                <p:oleObj name="Equation" r:id="rId4" imgW="2032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1600" y="5191125"/>
                        <a:ext cx="4173538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67717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2709863" y="4133850"/>
          <a:ext cx="2805112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Equation" r:id="rId6" imgW="1269449" imgH="203112" progId="Equation.3">
                  <p:embed/>
                </p:oleObj>
              </mc:Choice>
              <mc:Fallback>
                <p:oleObj name="Equation" r:id="rId6" imgW="1269449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9863" y="4133850"/>
                        <a:ext cx="2805112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118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7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7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7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67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67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67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67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67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67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67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67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67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67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67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67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67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7715" grpId="0" build="p" bldLvl="2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1331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C4F3F727-1533-45E5-B4A1-F6A24BC7C9B3}" type="slidenum">
              <a:rPr lang="en-US" altLang="zh-TW" sz="1400">
                <a:solidFill>
                  <a:srgbClr val="000000"/>
                </a:solidFill>
              </a:rPr>
              <a:pPr/>
              <a:t>47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smtClean="0">
                <a:ea typeface="新細明體" pitchFamily="18" charset="-120"/>
              </a:rPr>
              <a:t>Examples</a:t>
            </a:r>
            <a:r>
              <a:rPr lang="en-US" altLang="zh-CN" sz="2800" smtClean="0">
                <a:ea typeface="新細明體" pitchFamily="18" charset="-120"/>
              </a:rPr>
              <a:t> of Causal &amp; Non-Causal Systems</a:t>
            </a:r>
            <a:endParaRPr lang="en-US" altLang="zh-TW" sz="2800" smtClean="0">
              <a:ea typeface="新細明體" pitchFamily="18" charset="-120"/>
            </a:endParaRP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1600" y="1582738"/>
            <a:ext cx="8034338" cy="4648200"/>
          </a:xfrm>
        </p:spPr>
        <p:txBody>
          <a:bodyPr/>
          <a:lstStyle/>
          <a:p>
            <a:pPr marL="533400" indent="-533400">
              <a:buFont typeface="Symbol" panose="05050102010706020507" pitchFamily="18" charset="2"/>
              <a:buNone/>
            </a:pPr>
            <a:endParaRPr lang="en-US" altLang="zh-CN" sz="2400" smtClean="0">
              <a:ea typeface="SimSun" panose="02010600030101010101" pitchFamily="2" charset="-122"/>
              <a:sym typeface="Symbol" panose="05050102010706020507" pitchFamily="18" charset="2"/>
            </a:endParaRP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		                </a:t>
            </a: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(1) 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t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) = 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R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t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)</a:t>
            </a: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			      </a:t>
            </a: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(2) y(t) = x(t-1), y(t) = x(t+1), y(t) = x(2t)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			       (3) y(t) = sin[x(t)], y(t) = [x(t)]^2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			       (4) y(t) = </a:t>
            </a:r>
          </a:p>
        </p:txBody>
      </p:sp>
      <p:graphicFrame>
        <p:nvGraphicFramePr>
          <p:cNvPr id="13318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3840163" y="3470275"/>
          <a:ext cx="97313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6" name="公式" r:id="rId4" imgW="660113" imgH="330057" progId="Equation.3">
                  <p:embed/>
                </p:oleObj>
              </mc:Choice>
              <mc:Fallback>
                <p:oleObj name="公式" r:id="rId4" imgW="660113" imgH="3300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0163" y="3470275"/>
                        <a:ext cx="973137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1060450" y="5148263"/>
            <a:ext cx="6602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altLang="zh-CN" smtClean="0">
                <a:solidFill>
                  <a:srgbClr val="000000"/>
                </a:solidFill>
                <a:ea typeface="SimSun" panose="02010600030101010101" pitchFamily="2" charset="-122"/>
              </a:rPr>
              <a:t>Observation: Every memoryless system is causal.  </a:t>
            </a:r>
          </a:p>
        </p:txBody>
      </p:sp>
      <p:graphicFrame>
        <p:nvGraphicFramePr>
          <p:cNvPr id="13320" name="Object 8"/>
          <p:cNvGraphicFramePr>
            <a:graphicFrameLocks noChangeAspect="1"/>
          </p:cNvGraphicFramePr>
          <p:nvPr>
            <p:ph sz="quarter" idx="2"/>
          </p:nvPr>
        </p:nvGraphicFramePr>
        <p:xfrm>
          <a:off x="3136900" y="3989388"/>
          <a:ext cx="122555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7" name="公式" r:id="rId6" imgW="774364" imgH="393529" progId="Equation.3">
                  <p:embed/>
                </p:oleObj>
              </mc:Choice>
              <mc:Fallback>
                <p:oleObj name="公式" r:id="rId6" imgW="77436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6900" y="3989388"/>
                        <a:ext cx="122555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1" name="Rectangle 10"/>
          <p:cNvSpPr>
            <a:spLocks noChangeArrowheads="1"/>
          </p:cNvSpPr>
          <p:nvPr/>
        </p:nvSpPr>
        <p:spPr bwMode="auto">
          <a:xfrm>
            <a:off x="2522538" y="4005263"/>
            <a:ext cx="539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(5)</a:t>
            </a:r>
            <a:endParaRPr lang="zh-CN" altLang="en-US" smtClean="0">
              <a:solidFill>
                <a:srgbClr val="000000"/>
              </a:solidFill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1021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124DB42D-FEA7-43B3-B72F-F6170898120F}" type="slidenum">
              <a:rPr lang="en-US" altLang="zh-TW" sz="1400">
                <a:solidFill>
                  <a:srgbClr val="000000"/>
                </a:solidFill>
              </a:rPr>
              <a:pPr/>
              <a:t>48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Remark</a:t>
            </a:r>
            <a:r>
              <a:rPr lang="en-US" altLang="zh-CN" smtClean="0">
                <a:ea typeface="新細明體" pitchFamily="18" charset="-120"/>
              </a:rPr>
              <a:t>s</a:t>
            </a:r>
            <a:r>
              <a:rPr lang="en-US" altLang="zh-TW" smtClean="0">
                <a:ea typeface="新細明體" pitchFamily="18" charset="-120"/>
              </a:rPr>
              <a:t> on Causality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mtClean="0">
                <a:ea typeface="SimSun" panose="02010600030101010101" pitchFamily="2" charset="-122"/>
              </a:rPr>
              <a:t>Causality is a must for real-time processing and implementation, which governs the fundamental principle of cause-and-effect.  </a:t>
            </a:r>
          </a:p>
          <a:p>
            <a:r>
              <a:rPr lang="en-US" altLang="zh-CN" smtClean="0">
                <a:ea typeface="SimSun" panose="02010600030101010101" pitchFamily="2" charset="-122"/>
              </a:rPr>
              <a:t>Any system that is not causal cannot be realized by physical devices; a system that is causal can in principle be built.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mtClean="0">
                <a:ea typeface="SimSun" panose="02010600030101010101" pitchFamily="2" charset="-122"/>
              </a:rPr>
              <a:t>	</a:t>
            </a:r>
            <a:r>
              <a:rPr lang="en-US" altLang="zh-CN" smtClean="0">
                <a:solidFill>
                  <a:schemeClr val="accent2"/>
                </a:solidFill>
                <a:ea typeface="SimSun" panose="02010600030101010101" pitchFamily="2" charset="-122"/>
              </a:rPr>
              <a:t>Examples:</a:t>
            </a:r>
            <a:r>
              <a:rPr lang="en-US" altLang="zh-CN" smtClean="0">
                <a:ea typeface="SimSun" panose="02010600030101010101" pitchFamily="2" charset="-122"/>
              </a:rPr>
              <a:t> A differentiator cannot be built in reality, an integrator can be readily built using, e.g., an Op-Amp. </a:t>
            </a:r>
          </a:p>
        </p:txBody>
      </p:sp>
    </p:spTree>
    <p:extLst>
      <p:ext uri="{BB962C8B-B14F-4D97-AF65-F5344CB8AC3E}">
        <p14:creationId xmlns:p14="http://schemas.microsoft.com/office/powerpoint/2010/main" val="25884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153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B15F28DE-3E68-42D8-A736-4E8371967672}" type="slidenum">
              <a:rPr lang="en-US" altLang="zh-TW" sz="1400">
                <a:solidFill>
                  <a:srgbClr val="000000"/>
                </a:solidFill>
              </a:rPr>
              <a:pPr/>
              <a:t>49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ea typeface="SimSun" panose="02010600030101010101" pitchFamily="2" charset="-122"/>
              </a:rPr>
              <a:t>(4). </a:t>
            </a:r>
            <a:r>
              <a:rPr lang="en-US" altLang="zh-CN" smtClean="0">
                <a:ea typeface="SimSun" panose="02010600030101010101" pitchFamily="2" charset="-122"/>
              </a:rPr>
              <a:t>Stability</a:t>
            </a:r>
          </a:p>
        </p:txBody>
      </p:sp>
      <p:sp>
        <p:nvSpPr>
          <p:cNvPr id="1273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208963" cy="1547813"/>
          </a:xfrm>
        </p:spPr>
        <p:txBody>
          <a:bodyPr/>
          <a:lstStyle/>
          <a:p>
            <a:r>
              <a:rPr lang="en-US" altLang="zh-CN" smtClean="0">
                <a:ea typeface="SimSun" panose="02010600030101010101" pitchFamily="2" charset="-122"/>
              </a:rPr>
              <a:t>Informally, a system is </a:t>
            </a:r>
            <a:r>
              <a:rPr lang="en-US" altLang="zh-CN" smtClean="0">
                <a:solidFill>
                  <a:srgbClr val="FF0000"/>
                </a:solidFill>
                <a:ea typeface="SimSun" panose="02010600030101010101" pitchFamily="2" charset="-122"/>
              </a:rPr>
              <a:t>stable </a:t>
            </a:r>
            <a:r>
              <a:rPr lang="en-US" altLang="zh-CN" smtClean="0">
                <a:ea typeface="SimSun" panose="02010600030101010101" pitchFamily="2" charset="-122"/>
              </a:rPr>
              <a:t>if small inputs lead to responses (i.e. outputs) that do not diverge.		</a:t>
            </a:r>
          </a:p>
        </p:txBody>
      </p:sp>
      <p:sp>
        <p:nvSpPr>
          <p:cNvPr id="15366" name="Line 4"/>
          <p:cNvSpPr>
            <a:spLocks noChangeShapeType="1"/>
          </p:cNvSpPr>
          <p:nvPr/>
        </p:nvSpPr>
        <p:spPr bwMode="auto">
          <a:xfrm>
            <a:off x="2143125" y="5308600"/>
            <a:ext cx="622300" cy="7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7" name="Text Box 5"/>
          <p:cNvSpPr txBox="1">
            <a:spLocks noChangeArrowheads="1"/>
          </p:cNvSpPr>
          <p:nvPr/>
        </p:nvSpPr>
        <p:spPr bwMode="auto">
          <a:xfrm>
            <a:off x="1592263" y="5091113"/>
            <a:ext cx="5953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00" smtClean="0">
                <a:solidFill>
                  <a:srgbClr val="000000"/>
                </a:solidFill>
                <a:latin typeface="Comic Sans MS" panose="030F0702030302020204" pitchFamily="66" charset="0"/>
                <a:ea typeface="SimSun" panose="02010600030101010101" pitchFamily="2" charset="-122"/>
              </a:rPr>
              <a:t>x(t)</a:t>
            </a:r>
            <a:endParaRPr lang="en-US" altLang="zh-CN" smtClean="0">
              <a:solidFill>
                <a:srgbClr val="000000"/>
              </a:solidFill>
              <a:latin typeface="Comic Sans MS" panose="030F0702030302020204" pitchFamily="66" charset="0"/>
              <a:ea typeface="SimSun" panose="02010600030101010101" pitchFamily="2" charset="-122"/>
            </a:endParaRPr>
          </a:p>
        </p:txBody>
      </p:sp>
      <p:sp>
        <p:nvSpPr>
          <p:cNvPr id="15368" name="Line 6"/>
          <p:cNvSpPr>
            <a:spLocks noChangeShapeType="1"/>
          </p:cNvSpPr>
          <p:nvPr/>
        </p:nvSpPr>
        <p:spPr bwMode="auto">
          <a:xfrm flipV="1">
            <a:off x="2867025" y="4633913"/>
            <a:ext cx="0" cy="590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9" name="Text Box 7"/>
          <p:cNvSpPr txBox="1">
            <a:spLocks noChangeArrowheads="1"/>
          </p:cNvSpPr>
          <p:nvPr/>
        </p:nvSpPr>
        <p:spPr bwMode="auto">
          <a:xfrm>
            <a:off x="2325688" y="4451350"/>
            <a:ext cx="5794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00" smtClean="0">
                <a:solidFill>
                  <a:srgbClr val="000000"/>
                </a:solidFill>
                <a:latin typeface="Comic Sans MS" panose="030F0702030302020204" pitchFamily="66" charset="0"/>
                <a:ea typeface="SimSun" panose="02010600030101010101" pitchFamily="2" charset="-122"/>
              </a:rPr>
              <a:t>y(t)</a:t>
            </a:r>
            <a:endParaRPr lang="en-US" altLang="zh-CN" smtClean="0">
              <a:solidFill>
                <a:srgbClr val="000000"/>
              </a:solidFill>
              <a:latin typeface="Comic Sans MS" panose="030F0702030302020204" pitchFamily="66" charset="0"/>
              <a:ea typeface="SimSun" panose="02010600030101010101" pitchFamily="2" charset="-122"/>
            </a:endParaRPr>
          </a:p>
        </p:txBody>
      </p:sp>
      <p:sp>
        <p:nvSpPr>
          <p:cNvPr id="15370" name="Text Box 8"/>
          <p:cNvSpPr txBox="1">
            <a:spLocks noChangeArrowheads="1"/>
          </p:cNvSpPr>
          <p:nvPr/>
        </p:nvSpPr>
        <p:spPr bwMode="auto">
          <a:xfrm>
            <a:off x="1851025" y="5610225"/>
            <a:ext cx="2279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omic Sans MS" panose="030F0702030302020204" pitchFamily="66" charset="0"/>
                <a:ea typeface="SimSun" panose="02010600030101010101" pitchFamily="2" charset="-122"/>
              </a:rPr>
              <a:t>Stable System</a:t>
            </a:r>
          </a:p>
        </p:txBody>
      </p:sp>
      <p:sp>
        <p:nvSpPr>
          <p:cNvPr id="15371" name="Oval 9"/>
          <p:cNvSpPr>
            <a:spLocks noChangeArrowheads="1"/>
          </p:cNvSpPr>
          <p:nvPr/>
        </p:nvSpPr>
        <p:spPr bwMode="auto">
          <a:xfrm>
            <a:off x="6142038" y="4021138"/>
            <a:ext cx="152400" cy="161925"/>
          </a:xfrm>
          <a:prstGeom prst="ellipse">
            <a:avLst/>
          </a:prstGeom>
          <a:gradFill rotWithShape="0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5372" name="Line 10"/>
          <p:cNvSpPr>
            <a:spLocks noChangeShapeType="1"/>
          </p:cNvSpPr>
          <p:nvPr/>
        </p:nvSpPr>
        <p:spPr bwMode="auto">
          <a:xfrm>
            <a:off x="5553075" y="40973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73" name="Text Box 11"/>
          <p:cNvSpPr txBox="1">
            <a:spLocks noChangeArrowheads="1"/>
          </p:cNvSpPr>
          <p:nvPr/>
        </p:nvSpPr>
        <p:spPr bwMode="auto">
          <a:xfrm>
            <a:off x="4960938" y="3913188"/>
            <a:ext cx="5953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00" smtClean="0">
                <a:solidFill>
                  <a:srgbClr val="000000"/>
                </a:solidFill>
                <a:latin typeface="Comic Sans MS" panose="030F0702030302020204" pitchFamily="66" charset="0"/>
                <a:ea typeface="SimSun" panose="02010600030101010101" pitchFamily="2" charset="-122"/>
              </a:rPr>
              <a:t>x(t)</a:t>
            </a:r>
            <a:endParaRPr lang="en-US" altLang="zh-CN" smtClean="0">
              <a:solidFill>
                <a:srgbClr val="000000"/>
              </a:solidFill>
              <a:latin typeface="Comic Sans MS" panose="030F0702030302020204" pitchFamily="66" charset="0"/>
              <a:ea typeface="SimSun" panose="02010600030101010101" pitchFamily="2" charset="-122"/>
            </a:endParaRPr>
          </a:p>
        </p:txBody>
      </p:sp>
      <p:sp>
        <p:nvSpPr>
          <p:cNvPr id="15374" name="Line 12"/>
          <p:cNvSpPr>
            <a:spLocks noChangeShapeType="1"/>
          </p:cNvSpPr>
          <p:nvPr/>
        </p:nvSpPr>
        <p:spPr bwMode="auto">
          <a:xfrm>
            <a:off x="6407150" y="4068763"/>
            <a:ext cx="0" cy="590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75" name="Text Box 13"/>
          <p:cNvSpPr txBox="1">
            <a:spLocks noChangeArrowheads="1"/>
          </p:cNvSpPr>
          <p:nvPr/>
        </p:nvSpPr>
        <p:spPr bwMode="auto">
          <a:xfrm>
            <a:off x="6400800" y="3840163"/>
            <a:ext cx="5794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00" smtClean="0">
                <a:solidFill>
                  <a:srgbClr val="000000"/>
                </a:solidFill>
                <a:latin typeface="Comic Sans MS" panose="030F0702030302020204" pitchFamily="66" charset="0"/>
                <a:ea typeface="SimSun" panose="02010600030101010101" pitchFamily="2" charset="-122"/>
              </a:rPr>
              <a:t>y(t)</a:t>
            </a:r>
            <a:endParaRPr lang="en-US" altLang="zh-CN" smtClean="0">
              <a:solidFill>
                <a:srgbClr val="000000"/>
              </a:solidFill>
              <a:latin typeface="Comic Sans MS" panose="030F0702030302020204" pitchFamily="66" charset="0"/>
              <a:ea typeface="SimSun" panose="02010600030101010101" pitchFamily="2" charset="-122"/>
            </a:endParaRPr>
          </a:p>
        </p:txBody>
      </p:sp>
      <p:sp>
        <p:nvSpPr>
          <p:cNvPr id="15376" name="Text Box 14"/>
          <p:cNvSpPr txBox="1">
            <a:spLocks noChangeArrowheads="1"/>
          </p:cNvSpPr>
          <p:nvPr/>
        </p:nvSpPr>
        <p:spPr bwMode="auto">
          <a:xfrm>
            <a:off x="5003800" y="5610225"/>
            <a:ext cx="2600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omic Sans MS" panose="030F0702030302020204" pitchFamily="66" charset="0"/>
                <a:ea typeface="SimSun" panose="02010600030101010101" pitchFamily="2" charset="-122"/>
              </a:rPr>
              <a:t>Unstable System</a:t>
            </a:r>
          </a:p>
        </p:txBody>
      </p:sp>
      <p:sp>
        <p:nvSpPr>
          <p:cNvPr id="7" name="Arc 6"/>
          <p:cNvSpPr/>
          <p:nvPr/>
        </p:nvSpPr>
        <p:spPr>
          <a:xfrm>
            <a:off x="4876800" y="4194175"/>
            <a:ext cx="2667000" cy="2590800"/>
          </a:xfrm>
          <a:prstGeom prst="arc">
            <a:avLst>
              <a:gd name="adj1" fmla="val 10772122"/>
              <a:gd name="adj2" fmla="val 0"/>
            </a:avLst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8" name="Arc 7"/>
          <p:cNvSpPr/>
          <p:nvPr/>
        </p:nvSpPr>
        <p:spPr>
          <a:xfrm>
            <a:off x="1879600" y="3084513"/>
            <a:ext cx="2057400" cy="2286000"/>
          </a:xfrm>
          <a:prstGeom prst="arc">
            <a:avLst>
              <a:gd name="adj1" fmla="val 21518032"/>
              <a:gd name="adj2" fmla="val 10913703"/>
            </a:avLst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15379" name="Oval 17"/>
          <p:cNvSpPr>
            <a:spLocks noChangeArrowheads="1"/>
          </p:cNvSpPr>
          <p:nvPr/>
        </p:nvSpPr>
        <p:spPr bwMode="auto">
          <a:xfrm>
            <a:off x="2789238" y="5205413"/>
            <a:ext cx="152400" cy="161925"/>
          </a:xfrm>
          <a:prstGeom prst="ellipse">
            <a:avLst/>
          </a:prstGeom>
          <a:gradFill rotWithShape="0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5380" name="Text Box 18"/>
          <p:cNvSpPr txBox="1">
            <a:spLocks noChangeArrowheads="1"/>
          </p:cNvSpPr>
          <p:nvPr/>
        </p:nvSpPr>
        <p:spPr bwMode="auto">
          <a:xfrm>
            <a:off x="290513" y="3148013"/>
            <a:ext cx="8853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75000"/>
              <a:buFont typeface="ZapfDingbats" pitchFamily="82" charset="2"/>
              <a:buNone/>
            </a:pPr>
            <a:r>
              <a:rPr lang="en-US" altLang="zh-CN" smtClean="0">
                <a:solidFill>
                  <a:srgbClr val="000000"/>
                </a:solidFill>
                <a:latin typeface="Comic Sans MS" panose="030F0702030302020204" pitchFamily="66" charset="0"/>
                <a:ea typeface="SimSun" panose="02010600030101010101" pitchFamily="2" charset="-122"/>
              </a:rPr>
              <a:t>x(t) : the horizontal force;  y(t) : vertical displacement</a:t>
            </a:r>
            <a:endParaRPr lang="zh-TW" altLang="en-US" smtClean="0">
              <a:solidFill>
                <a:srgbClr val="000000"/>
              </a:solidFill>
              <a:latin typeface="Comic Sans MS" panose="030F0702030302020204" pitchFamily="66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184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3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73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73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3859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1638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B26A83D1-E6DA-4E6C-BAAD-3CEB49CEEC6F}" type="slidenum">
              <a:rPr lang="en-US" altLang="zh-TW" sz="1400">
                <a:solidFill>
                  <a:srgbClr val="000000"/>
                </a:solidFill>
              </a:rPr>
              <a:pPr/>
              <a:t>50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ea typeface="SimSun" panose="02010600030101010101" pitchFamily="2" charset="-122"/>
              </a:rPr>
              <a:t>(4). </a:t>
            </a:r>
            <a:r>
              <a:rPr lang="en-US" altLang="zh-CN" smtClean="0">
                <a:ea typeface="SimSun" panose="02010600030101010101" pitchFamily="2" charset="-122"/>
              </a:rPr>
              <a:t>Stability (BIBO stable)</a:t>
            </a:r>
            <a:endParaRPr lang="zh-TW" altLang="en-US" smtClean="0">
              <a:ea typeface="新細明體" pitchFamily="18" charset="-120"/>
            </a:endParaRP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7399338" cy="4648200"/>
          </a:xfrm>
        </p:spPr>
        <p:txBody>
          <a:bodyPr/>
          <a:lstStyle/>
          <a:p>
            <a:r>
              <a:rPr lang="en-US" altLang="zh-CN" sz="2400" smtClean="0">
                <a:ea typeface="SimSun" panose="02010600030101010101" pitchFamily="2" charset="-122"/>
              </a:rPr>
              <a:t>Formally, a system is stable if every </a:t>
            </a:r>
            <a:r>
              <a:rPr lang="en-US" altLang="zh-CN" sz="2400" smtClean="0">
                <a:solidFill>
                  <a:srgbClr val="FF0000"/>
                </a:solidFill>
                <a:ea typeface="SimSun" panose="02010600030101010101" pitchFamily="2" charset="-122"/>
              </a:rPr>
              <a:t>bounded input</a:t>
            </a:r>
            <a:r>
              <a:rPr lang="en-US" altLang="zh-CN" sz="2400" smtClean="0">
                <a:ea typeface="SimSun" panose="02010600030101010101" pitchFamily="2" charset="-122"/>
              </a:rPr>
              <a:t> results in a </a:t>
            </a:r>
            <a:r>
              <a:rPr lang="en-US" altLang="zh-CN" sz="2400" smtClean="0">
                <a:solidFill>
                  <a:srgbClr val="FF0000"/>
                </a:solidFill>
                <a:ea typeface="SimSun" panose="02010600030101010101" pitchFamily="2" charset="-122"/>
              </a:rPr>
              <a:t>bounded output</a:t>
            </a:r>
            <a:r>
              <a:rPr lang="en-US" altLang="zh-CN" sz="2400" smtClean="0">
                <a:ea typeface="SimSun" panose="02010600030101010101" pitchFamily="2" charset="-122"/>
              </a:rPr>
              <a:t>.</a:t>
            </a:r>
          </a:p>
          <a:p>
            <a:endParaRPr lang="zh-TW" altLang="en-US" sz="2400" smtClean="0">
              <a:ea typeface="新細明體" pitchFamily="18" charset="-120"/>
            </a:endParaRPr>
          </a:p>
          <a:p>
            <a:r>
              <a:rPr lang="en-US" altLang="zh-TW" sz="2400" smtClean="0">
                <a:ea typeface="新細明體" pitchFamily="18" charset="-120"/>
              </a:rPr>
              <a:t>Given that the input signal has an upper bound A, i.e.,</a:t>
            </a:r>
          </a:p>
          <a:p>
            <a:endParaRPr lang="en-US" altLang="zh-TW" sz="2400" smtClean="0">
              <a:ea typeface="新細明體" pitchFamily="18" charset="-120"/>
            </a:endParaRPr>
          </a:p>
          <a:p>
            <a:endParaRPr lang="en-US" altLang="zh-TW" sz="2400" smtClean="0">
              <a:ea typeface="新細明體" pitchFamily="18" charset="-12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TW" sz="2400" smtClean="0">
                <a:ea typeface="新細明體" pitchFamily="18" charset="-120"/>
              </a:rPr>
              <a:t>	there exists a number B such that</a:t>
            </a:r>
          </a:p>
          <a:p>
            <a:endParaRPr lang="en-US" altLang="zh-TW" sz="2400" smtClean="0">
              <a:ea typeface="新細明體" pitchFamily="18" charset="-120"/>
            </a:endParaRPr>
          </a:p>
        </p:txBody>
      </p:sp>
      <p:graphicFrame>
        <p:nvGraphicFramePr>
          <p:cNvPr id="16390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2322513" y="5210175"/>
          <a:ext cx="307975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0" name="Equation" r:id="rId4" imgW="1422400" imgH="254000" progId="Equation.3">
                  <p:embed/>
                </p:oleObj>
              </mc:Choice>
              <mc:Fallback>
                <p:oleObj name="Equation" r:id="rId4" imgW="14224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2513" y="5210175"/>
                        <a:ext cx="307975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2322513" y="3643313"/>
          <a:ext cx="314642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1" name="Equation" r:id="rId6" imgW="1422400" imgH="254000" progId="Equation.3">
                  <p:embed/>
                </p:oleObj>
              </mc:Choice>
              <mc:Fallback>
                <p:oleObj name="Equation" r:id="rId6" imgW="14224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2513" y="3643313"/>
                        <a:ext cx="3146425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115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1741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A60F6266-4669-46EC-B9E5-12734C562028}" type="slidenum">
              <a:rPr lang="en-US" altLang="zh-TW" sz="1400">
                <a:solidFill>
                  <a:srgbClr val="000000"/>
                </a:solidFill>
              </a:rPr>
              <a:pPr/>
              <a:t>51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Examples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7742238" cy="4648200"/>
          </a:xfrm>
        </p:spPr>
        <p:txBody>
          <a:bodyPr/>
          <a:lstStyle/>
          <a:p>
            <a:pPr marL="533400" indent="-533400">
              <a:buFont typeface="Symbol" panose="05050102010706020507" pitchFamily="18" charset="2"/>
              <a:buAutoNum type="arabicPeriod"/>
            </a:pPr>
            <a:r>
              <a:rPr lang="en-US" altLang="zh-TW" sz="2400" smtClean="0">
                <a:ea typeface="新細明體" pitchFamily="18" charset="-120"/>
              </a:rPr>
              <a:t>Is the squaring system </a:t>
            </a:r>
            <a:r>
              <a:rPr lang="en-US" altLang="zh-TW" i="1" smtClean="0">
                <a:latin typeface="Times New Roman" panose="02020603050405020304" pitchFamily="18" charset="0"/>
                <a:ea typeface="新細明體" pitchFamily="18" charset="-120"/>
              </a:rPr>
              <a:t>y</a:t>
            </a:r>
            <a:r>
              <a:rPr lang="en-US" altLang="zh-TW" smtClean="0">
                <a:latin typeface="Times New Roman" panose="02020603050405020304" pitchFamily="18" charset="0"/>
                <a:ea typeface="新細明體" pitchFamily="18" charset="-120"/>
              </a:rPr>
              <a:t>(</a:t>
            </a:r>
            <a:r>
              <a:rPr lang="en-US" altLang="zh-TW" i="1" smtClean="0">
                <a:latin typeface="Times New Roman" panose="02020603050405020304" pitchFamily="18" charset="0"/>
                <a:ea typeface="新細明體" pitchFamily="18" charset="-120"/>
              </a:rPr>
              <a:t>t</a:t>
            </a:r>
            <a:r>
              <a:rPr lang="en-US" altLang="zh-TW" smtClean="0">
                <a:latin typeface="Times New Roman" panose="02020603050405020304" pitchFamily="18" charset="0"/>
                <a:ea typeface="新細明體" pitchFamily="18" charset="-120"/>
              </a:rPr>
              <a:t>) = </a:t>
            </a:r>
            <a:r>
              <a:rPr lang="en-US" altLang="zh-TW" i="1" smtClean="0">
                <a:latin typeface="Times New Roman" panose="02020603050405020304" pitchFamily="18" charset="0"/>
                <a:ea typeface="新細明體" pitchFamily="18" charset="-120"/>
              </a:rPr>
              <a:t>x</a:t>
            </a:r>
            <a:r>
              <a:rPr lang="en-US" altLang="zh-TW" baseline="30000" smtClean="0">
                <a:latin typeface="Times New Roman" panose="02020603050405020304" pitchFamily="18" charset="0"/>
                <a:ea typeface="新細明體" pitchFamily="18" charset="-120"/>
              </a:rPr>
              <a:t>2</a:t>
            </a:r>
            <a:r>
              <a:rPr lang="en-US" altLang="zh-TW" smtClean="0">
                <a:latin typeface="Times New Roman" panose="02020603050405020304" pitchFamily="18" charset="0"/>
                <a:ea typeface="新細明體" pitchFamily="18" charset="-120"/>
              </a:rPr>
              <a:t>(</a:t>
            </a:r>
            <a:r>
              <a:rPr lang="en-US" altLang="zh-TW" i="1" smtClean="0">
                <a:latin typeface="Times New Roman" panose="02020603050405020304" pitchFamily="18" charset="0"/>
                <a:ea typeface="新細明體" pitchFamily="18" charset="-120"/>
              </a:rPr>
              <a:t>t</a:t>
            </a:r>
            <a:r>
              <a:rPr lang="en-US" altLang="zh-TW" smtClean="0">
                <a:latin typeface="Times New Roman" panose="02020603050405020304" pitchFamily="18" charset="0"/>
                <a:ea typeface="新細明體" pitchFamily="18" charset="-120"/>
              </a:rPr>
              <a:t>)</a:t>
            </a:r>
            <a:r>
              <a:rPr lang="en-US" altLang="zh-TW" sz="2400" smtClean="0">
                <a:ea typeface="新細明體" pitchFamily="18" charset="-120"/>
              </a:rPr>
              <a:t> stable?</a:t>
            </a:r>
          </a:p>
          <a:p>
            <a:pPr marL="533400" indent="-533400">
              <a:buFont typeface="Symbol" panose="05050102010706020507" pitchFamily="18" charset="2"/>
              <a:buAutoNum type="arabicPeriod"/>
            </a:pPr>
            <a:endParaRPr lang="en-US" altLang="zh-TW" sz="2400" smtClean="0">
              <a:ea typeface="新細明體" pitchFamily="18" charset="-120"/>
            </a:endParaRPr>
          </a:p>
          <a:p>
            <a:pPr marL="533400" indent="-533400">
              <a:buFont typeface="Symbol" panose="05050102010706020507" pitchFamily="18" charset="2"/>
              <a:buAutoNum type="arabicPeriod"/>
            </a:pPr>
            <a:endParaRPr lang="en-US" altLang="zh-TW" sz="2400" smtClean="0">
              <a:ea typeface="新細明體" pitchFamily="18" charset="-120"/>
            </a:endParaRPr>
          </a:p>
          <a:p>
            <a:pPr marL="533400" indent="-533400">
              <a:buFont typeface="Symbol" panose="05050102010706020507" pitchFamily="18" charset="2"/>
              <a:buAutoNum type="arabicPeriod"/>
            </a:pPr>
            <a:endParaRPr lang="en-US" altLang="zh-TW" sz="2400" smtClean="0">
              <a:ea typeface="新細明體" pitchFamily="18" charset="-120"/>
            </a:endParaRPr>
          </a:p>
          <a:p>
            <a:pPr marL="533400" indent="-533400">
              <a:buFont typeface="Symbol" panose="05050102010706020507" pitchFamily="18" charset="2"/>
              <a:buAutoNum type="arabicPeriod"/>
            </a:pPr>
            <a:endParaRPr lang="en-US" altLang="zh-TW" sz="2400" smtClean="0">
              <a:ea typeface="新細明體" pitchFamily="18" charset="-120"/>
            </a:endParaRPr>
          </a:p>
          <a:p>
            <a:pPr marL="533400" indent="-533400">
              <a:buFont typeface="Symbol" panose="05050102010706020507" pitchFamily="18" charset="2"/>
              <a:buAutoNum type="arabicPeriod"/>
            </a:pPr>
            <a:r>
              <a:rPr lang="en-US" altLang="zh-TW" sz="2400" smtClean="0">
                <a:ea typeface="新細明體" pitchFamily="18" charset="-120"/>
              </a:rPr>
              <a:t>Is the accumulator system                      stable?</a:t>
            </a:r>
          </a:p>
          <a:p>
            <a:pPr marL="533400" indent="-533400">
              <a:buFont typeface="Symbol" panose="05050102010706020507" pitchFamily="18" charset="2"/>
              <a:buNone/>
            </a:pPr>
            <a:endParaRPr lang="en-US" altLang="zh-TW" sz="2400" smtClean="0">
              <a:ea typeface="新細明體" pitchFamily="18" charset="-120"/>
            </a:endParaRPr>
          </a:p>
          <a:p>
            <a:pPr marL="533400" indent="-533400">
              <a:buFont typeface="Symbol" panose="05050102010706020507" pitchFamily="18" charset="2"/>
              <a:buNone/>
            </a:pPr>
            <a:r>
              <a:rPr lang="en-US" altLang="zh-TW" sz="2400" smtClean="0">
                <a:ea typeface="新細明體" pitchFamily="18" charset="-120"/>
              </a:rPr>
              <a:t>	Hint: Consider the input </a:t>
            </a:r>
            <a:r>
              <a:rPr lang="en-US" altLang="zh-TW" i="1" smtClean="0">
                <a:latin typeface="Times New Roman" panose="02020603050405020304" pitchFamily="18" charset="0"/>
                <a:ea typeface="新細明體" pitchFamily="18" charset="-120"/>
              </a:rPr>
              <a:t>x</a:t>
            </a:r>
            <a:r>
              <a:rPr lang="en-US" altLang="zh-TW" smtClean="0">
                <a:latin typeface="Times New Roman" panose="02020603050405020304" pitchFamily="18" charset="0"/>
                <a:ea typeface="新細明體" pitchFamily="18" charset="-120"/>
              </a:rPr>
              <a:t>[</a:t>
            </a:r>
            <a:r>
              <a:rPr lang="en-US" altLang="zh-TW" i="1" smtClean="0">
                <a:latin typeface="Times New Roman" panose="02020603050405020304" pitchFamily="18" charset="0"/>
                <a:ea typeface="新細明體" pitchFamily="18" charset="-120"/>
              </a:rPr>
              <a:t>n</a:t>
            </a:r>
            <a:r>
              <a:rPr lang="en-US" altLang="zh-TW" smtClean="0">
                <a:latin typeface="Times New Roman" panose="02020603050405020304" pitchFamily="18" charset="0"/>
                <a:ea typeface="新細明體" pitchFamily="18" charset="-120"/>
              </a:rPr>
              <a:t>] = {1, 1, 1, 1, …}</a:t>
            </a:r>
            <a:r>
              <a:rPr lang="en-US" altLang="zh-TW" sz="2400" smtClean="0">
                <a:ea typeface="新細明體" pitchFamily="18" charset="-120"/>
              </a:rPr>
              <a:t>.</a:t>
            </a:r>
          </a:p>
        </p:txBody>
      </p:sp>
      <p:graphicFrame>
        <p:nvGraphicFramePr>
          <p:cNvPr id="17414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5029200" y="3657600"/>
          <a:ext cx="1704975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3" name="Equation" r:id="rId4" imgW="888614" imgH="431613" progId="Equation.3">
                  <p:embed/>
                </p:oleObj>
              </mc:Choice>
              <mc:Fallback>
                <p:oleObj name="Equation" r:id="rId4" imgW="888614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3657600"/>
                        <a:ext cx="1704975" cy="86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Text Box 6"/>
          <p:cNvSpPr txBox="1">
            <a:spLocks noChangeArrowheads="1"/>
          </p:cNvSpPr>
          <p:nvPr/>
        </p:nvSpPr>
        <p:spPr bwMode="auto">
          <a:xfrm>
            <a:off x="3349625" y="2454275"/>
            <a:ext cx="844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zh-TW" sz="2800" smtClean="0">
                <a:solidFill>
                  <a:srgbClr val="FF0000"/>
                </a:solidFill>
                <a:latin typeface="Comic Sans MS" panose="030F0702030302020204" pitchFamily="66" charset="0"/>
                <a:ea typeface="新細明體" pitchFamily="18" charset="-120"/>
              </a:rPr>
              <a:t>Yes</a:t>
            </a:r>
          </a:p>
        </p:txBody>
      </p:sp>
      <p:sp>
        <p:nvSpPr>
          <p:cNvPr id="17416" name="Text Box 7"/>
          <p:cNvSpPr txBox="1">
            <a:spLocks noChangeArrowheads="1"/>
          </p:cNvSpPr>
          <p:nvPr/>
        </p:nvSpPr>
        <p:spPr bwMode="auto">
          <a:xfrm>
            <a:off x="3502025" y="5507038"/>
            <a:ext cx="844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zh-TW" sz="2800" smtClean="0">
                <a:solidFill>
                  <a:srgbClr val="FF0000"/>
                </a:solidFill>
                <a:latin typeface="Comic Sans MS" panose="030F0702030302020204" pitchFamily="66" charset="0"/>
                <a:ea typeface="新細明體" pitchFamily="18" charset="-120"/>
              </a:rPr>
              <a:t>No</a:t>
            </a:r>
          </a:p>
        </p:txBody>
      </p:sp>
      <p:sp>
        <p:nvSpPr>
          <p:cNvPr id="1277960" name="Rectangle 8"/>
          <p:cNvSpPr>
            <a:spLocks noChangeArrowheads="1"/>
          </p:cNvSpPr>
          <p:nvPr/>
        </p:nvSpPr>
        <p:spPr bwMode="auto">
          <a:xfrm>
            <a:off x="3230563" y="2454275"/>
            <a:ext cx="1116012" cy="519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77961" name="Rectangle 9"/>
          <p:cNvSpPr>
            <a:spLocks noChangeArrowheads="1"/>
          </p:cNvSpPr>
          <p:nvPr/>
        </p:nvSpPr>
        <p:spPr bwMode="auto">
          <a:xfrm>
            <a:off x="3500438" y="5507038"/>
            <a:ext cx="1116012" cy="519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84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7960" grpId="0" animBg="1"/>
      <p:bldP spid="127796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1843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0FD90A7E-1DCB-4D35-85F7-9E83032E91B2}" type="slidenum">
              <a:rPr lang="en-US" altLang="zh-TW" sz="1400">
                <a:solidFill>
                  <a:srgbClr val="000000"/>
                </a:solidFill>
              </a:rPr>
              <a:pPr/>
              <a:t>52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smtClean="0">
                <a:ea typeface="新細明體" pitchFamily="18" charset="-120"/>
              </a:rPr>
              <a:t>Examples</a:t>
            </a:r>
            <a:r>
              <a:rPr lang="en-US" altLang="zh-CN" sz="2800" smtClean="0">
                <a:ea typeface="新細明體" pitchFamily="18" charset="-120"/>
              </a:rPr>
              <a:t> of Stable Systems</a:t>
            </a:r>
            <a:endParaRPr lang="en-US" altLang="zh-TW" sz="2800" smtClean="0">
              <a:ea typeface="新細明體" pitchFamily="18" charset="-120"/>
            </a:endParaRP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1600" y="1582738"/>
            <a:ext cx="8034338" cy="4648200"/>
          </a:xfrm>
        </p:spPr>
        <p:txBody>
          <a:bodyPr/>
          <a:lstStyle/>
          <a:p>
            <a:pPr marL="533400" indent="-533400">
              <a:buFont typeface="Symbol" panose="05050102010706020507" pitchFamily="18" charset="2"/>
              <a:buNone/>
            </a:pPr>
            <a:endParaRPr lang="en-US" altLang="zh-CN" sz="2400" smtClean="0">
              <a:ea typeface="SimSun" panose="02010600030101010101" pitchFamily="2" charset="-122"/>
              <a:sym typeface="Symbol" panose="05050102010706020507" pitchFamily="18" charset="2"/>
            </a:endParaRP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		</a:t>
            </a: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(1) 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t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) = 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R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t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)</a:t>
            </a: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  </a:t>
            </a: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stable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		</a:t>
            </a: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(2) y(t) = x(t-1), y(t) = x(t+1), y(t) = x(2t)  stable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		(3) y(t) = sin[x(t)], y(t) = [x(t)]^2  stable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		(4) y(t) = 		unstable</a:t>
            </a:r>
          </a:p>
        </p:txBody>
      </p:sp>
      <p:graphicFrame>
        <p:nvGraphicFramePr>
          <p:cNvPr id="18438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2368550" y="3463925"/>
          <a:ext cx="9731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8" name="公式" r:id="rId4" imgW="660113" imgH="330057" progId="Equation.3">
                  <p:embed/>
                </p:oleObj>
              </mc:Choice>
              <mc:Fallback>
                <p:oleObj name="公式" r:id="rId4" imgW="660113" imgH="3300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8550" y="3463925"/>
                        <a:ext cx="973138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9" name="Rectangle 5"/>
          <p:cNvSpPr>
            <a:spLocks noChangeArrowheads="1"/>
          </p:cNvSpPr>
          <p:nvPr/>
        </p:nvSpPr>
        <p:spPr bwMode="auto">
          <a:xfrm>
            <a:off x="425450" y="4724400"/>
            <a:ext cx="8218488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altLang="zh-CN" smtClean="0">
                <a:solidFill>
                  <a:srgbClr val="000000"/>
                </a:solidFill>
                <a:ea typeface="SimSun" panose="02010600030101010101" pitchFamily="2" charset="-122"/>
              </a:rPr>
              <a:t>Proving stability: Show for all bounded inputs the output is bounded.  </a:t>
            </a:r>
          </a:p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altLang="zh-CN" smtClean="0">
                <a:solidFill>
                  <a:srgbClr val="000000"/>
                </a:solidFill>
                <a:ea typeface="SimSun" panose="02010600030101010101" pitchFamily="2" charset="-122"/>
              </a:rPr>
              <a:t>Disapproving stability: Construct one bounded input and show that the corresponding output is unbounded-</a:t>
            </a:r>
            <a:r>
              <a:rPr lang="en-US" altLang="zh-CN" smtClean="0">
                <a:solidFill>
                  <a:srgbClr val="3333CC"/>
                </a:solidFill>
                <a:ea typeface="SimSun" panose="02010600030101010101" pitchFamily="2" charset="-122"/>
              </a:rPr>
              <a:t>one strike rule</a:t>
            </a:r>
            <a:r>
              <a:rPr lang="en-US" altLang="zh-CN" smtClean="0">
                <a:solidFill>
                  <a:srgbClr val="000000"/>
                </a:solidFill>
                <a:ea typeface="SimSun" panose="02010600030101010101" pitchFamily="2" charset="-122"/>
              </a:rPr>
              <a:t>.  </a:t>
            </a:r>
          </a:p>
        </p:txBody>
      </p:sp>
      <p:graphicFrame>
        <p:nvGraphicFramePr>
          <p:cNvPr id="18440" name="Object 6"/>
          <p:cNvGraphicFramePr>
            <a:graphicFrameLocks noChangeAspect="1"/>
          </p:cNvGraphicFramePr>
          <p:nvPr>
            <p:ph sz="quarter" idx="2"/>
          </p:nvPr>
        </p:nvGraphicFramePr>
        <p:xfrm>
          <a:off x="1604963" y="3976688"/>
          <a:ext cx="122555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" name="公式" r:id="rId6" imgW="774364" imgH="393529" progId="Equation.3">
                  <p:embed/>
                </p:oleObj>
              </mc:Choice>
              <mc:Fallback>
                <p:oleObj name="公式" r:id="rId6" imgW="77436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4963" y="3976688"/>
                        <a:ext cx="122555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1" name="Rectangle 7"/>
          <p:cNvSpPr>
            <a:spLocks noChangeArrowheads="1"/>
          </p:cNvSpPr>
          <p:nvPr/>
        </p:nvSpPr>
        <p:spPr bwMode="auto">
          <a:xfrm>
            <a:off x="1055688" y="3968750"/>
            <a:ext cx="433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(5)			unstable</a:t>
            </a:r>
            <a:endParaRPr lang="zh-CN" altLang="en-US" smtClean="0">
              <a:solidFill>
                <a:srgbClr val="000000"/>
              </a:solidFill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1318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7E4A4489-5E2E-45A5-954C-08B46E6166B4}" type="slidenum">
              <a:rPr lang="en-US" altLang="zh-TW" sz="1400">
                <a:solidFill>
                  <a:srgbClr val="000000"/>
                </a:solidFill>
              </a:rPr>
              <a:pPr/>
              <a:t>53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ea typeface="SimSun" panose="02010600030101010101" pitchFamily="2" charset="-122"/>
              </a:rPr>
              <a:t>(5). </a:t>
            </a:r>
            <a:r>
              <a:rPr lang="en-US" altLang="zh-CN" smtClean="0">
                <a:ea typeface="SimSun" panose="02010600030101010101" pitchFamily="2" charset="-122"/>
              </a:rPr>
              <a:t>Time Invariance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mtClean="0">
                <a:ea typeface="SimSun" panose="02010600030101010101" pitchFamily="2" charset="-122"/>
              </a:rPr>
              <a:t>A system is </a:t>
            </a:r>
            <a:r>
              <a:rPr lang="en-US" altLang="zh-CN" smtClean="0">
                <a:solidFill>
                  <a:srgbClr val="FF0000"/>
                </a:solidFill>
                <a:ea typeface="SimSun" panose="02010600030101010101" pitchFamily="2" charset="-122"/>
              </a:rPr>
              <a:t>time invariant </a:t>
            </a:r>
            <a:r>
              <a:rPr lang="en-US" altLang="zh-CN" smtClean="0">
                <a:ea typeface="SimSun" panose="02010600030101010101" pitchFamily="2" charset="-122"/>
              </a:rPr>
              <a:t>if a time shift in the input causes the </a:t>
            </a:r>
            <a:r>
              <a:rPr lang="en-US" altLang="zh-CN" smtClean="0">
                <a:solidFill>
                  <a:schemeClr val="accent2"/>
                </a:solidFill>
                <a:ea typeface="SimSun" panose="02010600030101010101" pitchFamily="2" charset="-122"/>
              </a:rPr>
              <a:t>SAME</a:t>
            </a:r>
            <a:r>
              <a:rPr lang="en-US" altLang="zh-CN" smtClean="0">
                <a:ea typeface="SimSun" panose="02010600030101010101" pitchFamily="2" charset="-122"/>
              </a:rPr>
              <a:t> time shift in the output: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mtClean="0">
                <a:ea typeface="SimSun" panose="02010600030101010101" pitchFamily="2" charset="-122"/>
              </a:rPr>
              <a:t>		If x[n] </a:t>
            </a:r>
            <a:r>
              <a:rPr lang="en-US" altLang="zh-CN" smtClean="0">
                <a:ea typeface="SimSun" panose="02010600030101010101" pitchFamily="2" charset="-122"/>
                <a:sym typeface="Symbol" panose="05050102010706020507" pitchFamily="18" charset="2"/>
              </a:rPr>
              <a:t> y[n],  then  x[n-n</a:t>
            </a:r>
            <a:r>
              <a:rPr lang="en-US" altLang="zh-CN" baseline="-25000" smtClean="0">
                <a:ea typeface="SimSun" panose="02010600030101010101" pitchFamily="2" charset="-122"/>
                <a:sym typeface="Symbol" panose="05050102010706020507" pitchFamily="18" charset="2"/>
              </a:rPr>
              <a:t>0</a:t>
            </a:r>
            <a:r>
              <a:rPr lang="en-US" altLang="zh-CN" smtClean="0">
                <a:ea typeface="SimSun" panose="02010600030101010101" pitchFamily="2" charset="-122"/>
                <a:sym typeface="Symbol" panose="05050102010706020507" pitchFamily="18" charset="2"/>
              </a:rPr>
              <a:t>]  y[n-n</a:t>
            </a:r>
            <a:r>
              <a:rPr lang="en-US" altLang="zh-CN" baseline="-25000" smtClean="0">
                <a:ea typeface="SimSun" panose="02010600030101010101" pitchFamily="2" charset="-122"/>
                <a:sym typeface="Symbol" panose="05050102010706020507" pitchFamily="18" charset="2"/>
              </a:rPr>
              <a:t>0</a:t>
            </a:r>
            <a:r>
              <a:rPr lang="en-US" altLang="zh-CN" smtClean="0">
                <a:ea typeface="SimSun" panose="02010600030101010101" pitchFamily="2" charset="-122"/>
                <a:sym typeface="Symbol" panose="05050102010706020507" pitchFamily="18" charset="2"/>
              </a:rPr>
              <a:t>];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mtClean="0">
                <a:ea typeface="SimSun" panose="02010600030101010101" pitchFamily="2" charset="-122"/>
                <a:sym typeface="Symbol" panose="05050102010706020507" pitchFamily="18" charset="2"/>
              </a:rPr>
              <a:t>		If x(t)  y(t),   then x(t-t</a:t>
            </a:r>
            <a:r>
              <a:rPr lang="en-US" altLang="zh-CN" baseline="-25000" smtClean="0">
                <a:ea typeface="SimSun" panose="02010600030101010101" pitchFamily="2" charset="-122"/>
                <a:sym typeface="Symbol" panose="05050102010706020507" pitchFamily="18" charset="2"/>
              </a:rPr>
              <a:t>0</a:t>
            </a:r>
            <a:r>
              <a:rPr lang="en-US" altLang="zh-CN" smtClean="0">
                <a:ea typeface="SimSun" panose="02010600030101010101" pitchFamily="2" charset="-122"/>
                <a:sym typeface="Symbol" panose="05050102010706020507" pitchFamily="18" charset="2"/>
              </a:rPr>
              <a:t>)  y(t-t</a:t>
            </a:r>
            <a:r>
              <a:rPr lang="en-US" altLang="zh-CN" baseline="-25000" smtClean="0">
                <a:ea typeface="SimSun" panose="02010600030101010101" pitchFamily="2" charset="-122"/>
                <a:sym typeface="Symbol" panose="05050102010706020507" pitchFamily="18" charset="2"/>
              </a:rPr>
              <a:t>0</a:t>
            </a:r>
            <a:r>
              <a:rPr lang="en-US" altLang="zh-CN" smtClean="0">
                <a:ea typeface="SimSun" panose="02010600030101010101" pitchFamily="2" charset="-122"/>
                <a:sym typeface="Symbol" panose="05050102010706020507" pitchFamily="18" charset="2"/>
              </a:rPr>
              <a:t>).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mtClean="0">
                <a:ea typeface="SimSun" panose="02010600030101010101" pitchFamily="2" charset="-122"/>
                <a:sym typeface="Symbol" panose="05050102010706020507" pitchFamily="18" charset="2"/>
              </a:rPr>
              <a:t>	</a:t>
            </a:r>
            <a:r>
              <a:rPr lang="en-US" altLang="zh-CN" smtClean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The system doesn’t change with time.</a:t>
            </a:r>
          </a:p>
          <a:p>
            <a:r>
              <a:rPr lang="en-US" altLang="zh-CN" smtClean="0">
                <a:ea typeface="SimSun" panose="02010600030101010101" pitchFamily="2" charset="-122"/>
              </a:rPr>
              <a:t>A system that is not time invariant</a:t>
            </a:r>
            <a:r>
              <a:rPr lang="en-US" altLang="zh-CN" smtClean="0">
                <a:solidFill>
                  <a:srgbClr val="FF0000"/>
                </a:solidFill>
                <a:ea typeface="SimSun" panose="02010600030101010101" pitchFamily="2" charset="-122"/>
              </a:rPr>
              <a:t> </a:t>
            </a:r>
            <a:r>
              <a:rPr lang="en-US" altLang="zh-CN" smtClean="0">
                <a:ea typeface="SimSun" panose="02010600030101010101" pitchFamily="2" charset="-122"/>
              </a:rPr>
              <a:t>is said to be </a:t>
            </a:r>
            <a:r>
              <a:rPr lang="en-US" altLang="zh-CN" smtClean="0">
                <a:solidFill>
                  <a:srgbClr val="FF0000"/>
                </a:solidFill>
                <a:ea typeface="SimSun" panose="02010600030101010101" pitchFamily="2" charset="-122"/>
              </a:rPr>
              <a:t>time varying</a:t>
            </a:r>
            <a:r>
              <a:rPr lang="en-US" altLang="zh-CN" smtClean="0">
                <a:ea typeface="SimSun" panose="02010600030101010101" pitchFamily="2" charset="-122"/>
              </a:rPr>
              <a:t>. </a:t>
            </a:r>
            <a:endParaRPr lang="en-US" altLang="zh-CN" smtClean="0">
              <a:ea typeface="SimSun" panose="02010600030101010101" pitchFamily="2" charset="-122"/>
              <a:sym typeface="Symbol" panose="05050102010706020507" pitchFamily="18" charset="2"/>
            </a:endParaRPr>
          </a:p>
          <a:p>
            <a:pPr lvl="1"/>
            <a:endParaRPr lang="en-US" altLang="zh-CN" smtClean="0"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5899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4EA1D7A6-4289-4509-A51A-A1A9CE9E9DD5}" type="slidenum">
              <a:rPr lang="en-US" altLang="zh-TW" sz="1400">
                <a:solidFill>
                  <a:srgbClr val="000000"/>
                </a:solidFill>
              </a:rPr>
              <a:pPr/>
              <a:t>54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Example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Is the system described by </a:t>
            </a:r>
            <a:r>
              <a:rPr lang="en-US" altLang="zh-TW" sz="3200" i="1" smtClean="0">
                <a:latin typeface="Times New Roman" panose="02020603050405020304" pitchFamily="18" charset="0"/>
                <a:ea typeface="新細明體" pitchFamily="18" charset="-120"/>
              </a:rPr>
              <a:t>y</a:t>
            </a:r>
            <a:r>
              <a:rPr lang="en-US" altLang="zh-TW" sz="3200" smtClean="0">
                <a:latin typeface="Times New Roman" panose="02020603050405020304" pitchFamily="18" charset="0"/>
                <a:ea typeface="新細明體" pitchFamily="18" charset="-120"/>
              </a:rPr>
              <a:t>[</a:t>
            </a:r>
            <a:r>
              <a:rPr lang="en-US" altLang="zh-TW" sz="3200" i="1" smtClean="0">
                <a:latin typeface="Times New Roman" panose="02020603050405020304" pitchFamily="18" charset="0"/>
                <a:ea typeface="新細明體" pitchFamily="18" charset="-120"/>
              </a:rPr>
              <a:t>n</a:t>
            </a:r>
            <a:r>
              <a:rPr lang="en-US" altLang="zh-TW" sz="3200" smtClean="0">
                <a:latin typeface="Times New Roman" panose="02020603050405020304" pitchFamily="18" charset="0"/>
                <a:ea typeface="新細明體" pitchFamily="18" charset="-120"/>
              </a:rPr>
              <a:t>] = </a:t>
            </a:r>
            <a:r>
              <a:rPr lang="en-US" altLang="zh-TW" sz="3200" i="1" smtClean="0">
                <a:latin typeface="Times New Roman" panose="02020603050405020304" pitchFamily="18" charset="0"/>
                <a:ea typeface="新細明體" pitchFamily="18" charset="-120"/>
              </a:rPr>
              <a:t>n x</a:t>
            </a:r>
            <a:r>
              <a:rPr lang="en-US" altLang="zh-TW" sz="3200" smtClean="0">
                <a:latin typeface="Times New Roman" panose="02020603050405020304" pitchFamily="18" charset="0"/>
                <a:ea typeface="新細明體" pitchFamily="18" charset="-120"/>
              </a:rPr>
              <a:t>[</a:t>
            </a:r>
            <a:r>
              <a:rPr lang="en-US" altLang="zh-TW" sz="3200" i="1" smtClean="0">
                <a:latin typeface="Times New Roman" panose="02020603050405020304" pitchFamily="18" charset="0"/>
                <a:ea typeface="新細明體" pitchFamily="18" charset="-120"/>
              </a:rPr>
              <a:t>n</a:t>
            </a:r>
            <a:r>
              <a:rPr lang="en-US" altLang="zh-TW" sz="3200" smtClean="0">
                <a:latin typeface="Times New Roman" panose="02020603050405020304" pitchFamily="18" charset="0"/>
                <a:ea typeface="新細明體" pitchFamily="18" charset="-120"/>
              </a:rPr>
              <a:t>]</a:t>
            </a:r>
            <a:r>
              <a:rPr lang="en-US" altLang="zh-TW" smtClean="0">
                <a:ea typeface="新細明體" pitchFamily="18" charset="-120"/>
              </a:rPr>
              <a:t> time invariant?</a:t>
            </a:r>
          </a:p>
        </p:txBody>
      </p:sp>
      <p:sp>
        <p:nvSpPr>
          <p:cNvPr id="20486" name="Text Box 4"/>
          <p:cNvSpPr txBox="1">
            <a:spLocks noChangeArrowheads="1"/>
          </p:cNvSpPr>
          <p:nvPr/>
        </p:nvSpPr>
        <p:spPr bwMode="auto">
          <a:xfrm>
            <a:off x="3502025" y="2852738"/>
            <a:ext cx="844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zh-TW" sz="2800" smtClean="0">
                <a:solidFill>
                  <a:srgbClr val="FF0000"/>
                </a:solidFill>
                <a:latin typeface="Comic Sans MS" panose="030F0702030302020204" pitchFamily="66" charset="0"/>
                <a:ea typeface="新細明體" pitchFamily="18" charset="-120"/>
              </a:rPr>
              <a:t>No</a:t>
            </a:r>
          </a:p>
        </p:txBody>
      </p:sp>
      <p:sp>
        <p:nvSpPr>
          <p:cNvPr id="1284101" name="Rectangle 5"/>
          <p:cNvSpPr>
            <a:spLocks noChangeArrowheads="1"/>
          </p:cNvSpPr>
          <p:nvPr/>
        </p:nvSpPr>
        <p:spPr bwMode="auto">
          <a:xfrm>
            <a:off x="3367088" y="2852738"/>
            <a:ext cx="1116012" cy="519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4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410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2150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E8649A53-D557-4200-8AB6-22F1831DD52D}" type="slidenum">
              <a:rPr lang="en-US" altLang="zh-TW" sz="1400">
                <a:solidFill>
                  <a:srgbClr val="000000"/>
                </a:solidFill>
              </a:rPr>
              <a:pPr/>
              <a:t>55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smtClean="0">
                <a:ea typeface="新細明體" pitchFamily="18" charset="-120"/>
              </a:rPr>
              <a:t>Examples</a:t>
            </a:r>
            <a:r>
              <a:rPr lang="en-US" altLang="zh-CN" sz="2800" smtClean="0">
                <a:ea typeface="新細明體" pitchFamily="18" charset="-120"/>
              </a:rPr>
              <a:t> of Time-Invariant Systems</a:t>
            </a:r>
            <a:endParaRPr lang="en-US" altLang="zh-TW" sz="2800" smtClean="0">
              <a:ea typeface="新細明體" pitchFamily="18" charset="-120"/>
            </a:endParaRP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1600" y="1582738"/>
            <a:ext cx="8034338" cy="4648200"/>
          </a:xfrm>
        </p:spPr>
        <p:txBody>
          <a:bodyPr/>
          <a:lstStyle/>
          <a:p>
            <a:pPr marL="533400" indent="-533400">
              <a:buFont typeface="Symbol" panose="05050102010706020507" pitchFamily="18" charset="2"/>
              <a:buNone/>
            </a:pPr>
            <a:endParaRPr lang="en-US" altLang="zh-CN" sz="2400" smtClean="0">
              <a:ea typeface="SimSun" panose="02010600030101010101" pitchFamily="2" charset="-122"/>
              <a:sym typeface="Symbol" panose="05050102010706020507" pitchFamily="18" charset="2"/>
            </a:endParaRP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		                </a:t>
            </a: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(1) 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y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t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) = 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R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x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en-US" altLang="zh-CN" i="1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t</a:t>
            </a:r>
            <a:r>
              <a:rPr lang="en-US" altLang="zh-CN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)</a:t>
            </a: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			      </a:t>
            </a: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(2) y(t) = x(t-1), y(t) = x(t+1), y(t) = x(2t)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			       (3) y(t) = sin[x(t)], y(t) = [x(t)]^2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CN" sz="2400" smtClean="0"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			       (4) y(t) = </a:t>
            </a:r>
          </a:p>
        </p:txBody>
      </p:sp>
      <p:graphicFrame>
        <p:nvGraphicFramePr>
          <p:cNvPr id="21510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3840163" y="3470275"/>
          <a:ext cx="97313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1" name="公式" r:id="rId4" imgW="660113" imgH="330057" progId="Equation.3">
                  <p:embed/>
                </p:oleObj>
              </mc:Choice>
              <mc:Fallback>
                <p:oleObj name="公式" r:id="rId4" imgW="660113" imgH="3300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0163" y="3470275"/>
                        <a:ext cx="973137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Rectangle 5"/>
          <p:cNvSpPr>
            <a:spLocks noChangeArrowheads="1"/>
          </p:cNvSpPr>
          <p:nvPr/>
        </p:nvSpPr>
        <p:spPr bwMode="auto">
          <a:xfrm>
            <a:off x="425450" y="4724400"/>
            <a:ext cx="82184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altLang="zh-CN" smtClean="0">
                <a:solidFill>
                  <a:srgbClr val="000000"/>
                </a:solidFill>
                <a:ea typeface="SimSun" panose="02010600030101010101" pitchFamily="2" charset="-122"/>
              </a:rPr>
              <a:t>Proving and disapproving time invariance: Construct a shifted input </a:t>
            </a:r>
            <a:r>
              <a:rPr lang="en-US" altLang="zh-TW" smtClean="0">
                <a:solidFill>
                  <a:srgbClr val="000000"/>
                </a:solidFill>
                <a:ea typeface="新細明體" pitchFamily="18" charset="-120"/>
              </a:rPr>
              <a:t>x(t-t0)</a:t>
            </a:r>
            <a:r>
              <a:rPr lang="en-US" altLang="zh-CN" smtClean="0">
                <a:solidFill>
                  <a:srgbClr val="000000"/>
                </a:solidFill>
                <a:ea typeface="SimSun" panose="02010600030101010101" pitchFamily="2" charset="-122"/>
              </a:rPr>
              <a:t>, use the system definition, see if you can get y</a:t>
            </a:r>
            <a:r>
              <a:rPr lang="en-US" altLang="zh-TW" smtClean="0">
                <a:solidFill>
                  <a:srgbClr val="000000"/>
                </a:solidFill>
                <a:ea typeface="新細明體" pitchFamily="18" charset="-120"/>
              </a:rPr>
              <a:t>(t-t0)</a:t>
            </a:r>
            <a:r>
              <a:rPr lang="en-US" altLang="zh-CN" smtClean="0">
                <a:solidFill>
                  <a:srgbClr val="000000"/>
                </a:solidFill>
                <a:ea typeface="SimSun" panose="02010600030101010101" pitchFamily="2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912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1EE6A6E2-11B7-4496-A69F-3F754B3C3E93}" type="slidenum">
              <a:rPr lang="en-US" altLang="zh-TW" sz="1400">
                <a:solidFill>
                  <a:srgbClr val="000000"/>
                </a:solidFill>
              </a:rPr>
              <a:pPr/>
              <a:t>56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ea typeface="SimSun" panose="02010600030101010101" pitchFamily="2" charset="-122"/>
              </a:rPr>
              <a:t>(6). </a:t>
            </a:r>
            <a:r>
              <a:rPr lang="en-US" altLang="zh-CN" smtClean="0">
                <a:ea typeface="SimSun" panose="02010600030101010101" pitchFamily="2" charset="-122"/>
              </a:rPr>
              <a:t>Linearity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00213"/>
            <a:ext cx="8424863" cy="3744912"/>
          </a:xfrm>
        </p:spPr>
        <p:txBody>
          <a:bodyPr/>
          <a:lstStyle/>
          <a:p>
            <a:r>
              <a:rPr lang="en-US" altLang="zh-CN" sz="2400" smtClean="0">
                <a:ea typeface="SimSun" panose="02010600030101010101" pitchFamily="2" charset="-122"/>
              </a:rPr>
              <a:t>Let x</a:t>
            </a:r>
            <a:r>
              <a:rPr lang="en-US" altLang="zh-CN" sz="2400" baseline="-25000" smtClean="0">
                <a:ea typeface="SimSun" panose="02010600030101010101" pitchFamily="2" charset="-122"/>
              </a:rPr>
              <a:t>1</a:t>
            </a:r>
            <a:r>
              <a:rPr lang="en-US" altLang="zh-CN" sz="2400" smtClean="0">
                <a:ea typeface="SimSun" panose="02010600030101010101" pitchFamily="2" charset="-122"/>
              </a:rPr>
              <a:t>(t) </a:t>
            </a: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 </a:t>
            </a:r>
            <a:r>
              <a:rPr lang="en-US" altLang="zh-CN" sz="2400" smtClean="0">
                <a:ea typeface="SimSun" panose="02010600030101010101" pitchFamily="2" charset="-122"/>
              </a:rPr>
              <a:t>y</a:t>
            </a:r>
            <a:r>
              <a:rPr lang="en-US" altLang="zh-CN" sz="2400" baseline="-25000" smtClean="0">
                <a:ea typeface="SimSun" panose="02010600030101010101" pitchFamily="2" charset="-122"/>
              </a:rPr>
              <a:t>1</a:t>
            </a:r>
            <a:r>
              <a:rPr lang="en-US" altLang="zh-CN" sz="2400" smtClean="0">
                <a:ea typeface="SimSun" panose="02010600030101010101" pitchFamily="2" charset="-122"/>
              </a:rPr>
              <a:t>(t) , x</a:t>
            </a:r>
            <a:r>
              <a:rPr lang="en-US" altLang="zh-CN" sz="2400" baseline="-25000" smtClean="0">
                <a:ea typeface="SimSun" panose="02010600030101010101" pitchFamily="2" charset="-122"/>
              </a:rPr>
              <a:t>2</a:t>
            </a:r>
            <a:r>
              <a:rPr lang="en-US" altLang="zh-CN" sz="2400" smtClean="0">
                <a:ea typeface="SimSun" panose="02010600030101010101" pitchFamily="2" charset="-122"/>
              </a:rPr>
              <a:t>(t) </a:t>
            </a: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 </a:t>
            </a:r>
            <a:r>
              <a:rPr lang="en-US" altLang="zh-CN" sz="2400" smtClean="0">
                <a:ea typeface="SimSun" panose="02010600030101010101" pitchFamily="2" charset="-122"/>
              </a:rPr>
              <a:t>y</a:t>
            </a:r>
            <a:r>
              <a:rPr lang="en-US" altLang="zh-CN" sz="2400" baseline="-25000" smtClean="0">
                <a:ea typeface="SimSun" panose="02010600030101010101" pitchFamily="2" charset="-122"/>
              </a:rPr>
              <a:t>2</a:t>
            </a:r>
            <a:r>
              <a:rPr lang="en-US" altLang="zh-CN" sz="2400" smtClean="0">
                <a:ea typeface="SimSun" panose="02010600030101010101" pitchFamily="2" charset="-122"/>
              </a:rPr>
              <a:t>(t) .</a:t>
            </a:r>
          </a:p>
          <a:p>
            <a:endParaRPr lang="en-US" altLang="zh-CN" sz="800" smtClean="0">
              <a:ea typeface="SimSun" panose="02010600030101010101" pitchFamily="2" charset="-122"/>
            </a:endParaRPr>
          </a:p>
          <a:p>
            <a:endParaRPr lang="en-US" altLang="zh-CN" sz="2400" i="1" smtClean="0">
              <a:ea typeface="SimSun" panose="02010600030101010101" pitchFamily="2" charset="-122"/>
            </a:endParaRPr>
          </a:p>
          <a:p>
            <a:r>
              <a:rPr lang="en-US" altLang="zh-CN" sz="2400" smtClean="0">
                <a:ea typeface="SimSun" panose="02010600030101010101" pitchFamily="2" charset="-122"/>
              </a:rPr>
              <a:t>A system is </a:t>
            </a:r>
            <a:r>
              <a:rPr lang="en-US" altLang="zh-CN" sz="2400" smtClean="0">
                <a:solidFill>
                  <a:srgbClr val="FF0000"/>
                </a:solidFill>
                <a:ea typeface="SimSun" panose="02010600030101010101" pitchFamily="2" charset="-122"/>
              </a:rPr>
              <a:t>linear </a:t>
            </a:r>
            <a:r>
              <a:rPr lang="en-US" altLang="zh-CN" sz="2400" smtClean="0">
                <a:ea typeface="SimSun" panose="02010600030101010101" pitchFamily="2" charset="-122"/>
              </a:rPr>
              <a:t>if it satisfies these conditions: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400" i="1" smtClean="0">
                <a:ea typeface="SimSun" panose="02010600030101010101" pitchFamily="2" charset="-122"/>
              </a:rPr>
              <a:t>	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400" smtClean="0">
                <a:ea typeface="SimSun" panose="02010600030101010101" pitchFamily="2" charset="-122"/>
              </a:rPr>
              <a:t>1. x</a:t>
            </a:r>
            <a:r>
              <a:rPr lang="en-US" altLang="zh-CN" sz="2400" baseline="-25000" smtClean="0">
                <a:ea typeface="SimSun" panose="02010600030101010101" pitchFamily="2" charset="-122"/>
              </a:rPr>
              <a:t>1</a:t>
            </a:r>
            <a:r>
              <a:rPr lang="en-US" altLang="zh-CN" sz="2400" smtClean="0">
                <a:ea typeface="SimSun" panose="02010600030101010101" pitchFamily="2" charset="-122"/>
              </a:rPr>
              <a:t>(t)+x</a:t>
            </a:r>
            <a:r>
              <a:rPr lang="en-US" altLang="zh-CN" sz="2400" baseline="-25000" smtClean="0">
                <a:ea typeface="SimSun" panose="02010600030101010101" pitchFamily="2" charset="-122"/>
              </a:rPr>
              <a:t>2</a:t>
            </a:r>
            <a:r>
              <a:rPr lang="en-US" altLang="zh-CN" sz="2400" smtClean="0">
                <a:ea typeface="SimSun" panose="02010600030101010101" pitchFamily="2" charset="-122"/>
              </a:rPr>
              <a:t>(t) </a:t>
            </a: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</a:t>
            </a:r>
            <a:r>
              <a:rPr lang="en-US" altLang="zh-CN" sz="2400" smtClean="0">
                <a:ea typeface="SimSun" panose="02010600030101010101" pitchFamily="2" charset="-122"/>
              </a:rPr>
              <a:t> y</a:t>
            </a:r>
            <a:r>
              <a:rPr lang="en-US" altLang="zh-CN" sz="2400" baseline="-25000" smtClean="0">
                <a:ea typeface="SimSun" panose="02010600030101010101" pitchFamily="2" charset="-122"/>
              </a:rPr>
              <a:t>1</a:t>
            </a:r>
            <a:r>
              <a:rPr lang="en-US" altLang="zh-CN" sz="2400" smtClean="0">
                <a:ea typeface="SimSun" panose="02010600030101010101" pitchFamily="2" charset="-122"/>
              </a:rPr>
              <a:t>(t) +y</a:t>
            </a:r>
            <a:r>
              <a:rPr lang="en-US" altLang="zh-CN" sz="2400" baseline="-25000" smtClean="0">
                <a:ea typeface="SimSun" panose="02010600030101010101" pitchFamily="2" charset="-122"/>
              </a:rPr>
              <a:t>2</a:t>
            </a:r>
            <a:r>
              <a:rPr lang="en-US" altLang="zh-CN" sz="2400" smtClean="0">
                <a:ea typeface="SimSun" panose="02010600030101010101" pitchFamily="2" charset="-122"/>
              </a:rPr>
              <a:t>(t)	--- </a:t>
            </a:r>
            <a:r>
              <a:rPr lang="en-US" altLang="zh-CN" sz="2400" smtClean="0">
                <a:solidFill>
                  <a:srgbClr val="FF0000"/>
                </a:solidFill>
                <a:ea typeface="SimSun" panose="02010600030101010101" pitchFamily="2" charset="-122"/>
              </a:rPr>
              <a:t>additivity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CN" sz="2400" smtClean="0">
              <a:solidFill>
                <a:srgbClr val="FF0000"/>
              </a:solidFill>
              <a:ea typeface="SimSun" panose="02010600030101010101" pitchFamily="2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400" smtClean="0">
                <a:ea typeface="SimSun" panose="02010600030101010101" pitchFamily="2" charset="-122"/>
              </a:rPr>
              <a:t>2. a x</a:t>
            </a:r>
            <a:r>
              <a:rPr lang="en-US" altLang="zh-CN" sz="2400" baseline="-25000" smtClean="0">
                <a:ea typeface="SimSun" panose="02010600030101010101" pitchFamily="2" charset="-122"/>
              </a:rPr>
              <a:t>1</a:t>
            </a:r>
            <a:r>
              <a:rPr lang="en-US" altLang="zh-CN" sz="2400" smtClean="0">
                <a:ea typeface="SimSun" panose="02010600030101010101" pitchFamily="2" charset="-122"/>
              </a:rPr>
              <a:t>(t) </a:t>
            </a:r>
            <a:r>
              <a:rPr lang="en-US" altLang="zh-CN" sz="2400" smtClean="0">
                <a:ea typeface="SimSun" panose="02010600030101010101" pitchFamily="2" charset="-122"/>
                <a:sym typeface="Symbol" panose="05050102010706020507" pitchFamily="18" charset="2"/>
              </a:rPr>
              <a:t></a:t>
            </a:r>
            <a:r>
              <a:rPr lang="en-US" altLang="zh-CN" sz="2400" smtClean="0">
                <a:ea typeface="SimSun" panose="02010600030101010101" pitchFamily="2" charset="-122"/>
              </a:rPr>
              <a:t> a y</a:t>
            </a:r>
            <a:r>
              <a:rPr lang="en-US" altLang="zh-CN" sz="2400" baseline="-25000" smtClean="0">
                <a:ea typeface="SimSun" panose="02010600030101010101" pitchFamily="2" charset="-122"/>
              </a:rPr>
              <a:t>1</a:t>
            </a:r>
            <a:r>
              <a:rPr lang="en-US" altLang="zh-CN" sz="2400" smtClean="0">
                <a:ea typeface="SimSun" panose="02010600030101010101" pitchFamily="2" charset="-122"/>
              </a:rPr>
              <a:t>(t), where a is any </a:t>
            </a:r>
            <a:r>
              <a:rPr lang="en-US" altLang="zh-CN" sz="2400" b="1" smtClean="0">
                <a:ea typeface="SimSun" panose="02010600030101010101" pitchFamily="2" charset="-122"/>
              </a:rPr>
              <a:t>complex</a:t>
            </a:r>
            <a:r>
              <a:rPr lang="en-US" altLang="zh-CN" sz="2400" smtClean="0">
                <a:ea typeface="SimSun" panose="02010600030101010101" pitchFamily="2" charset="-122"/>
              </a:rPr>
              <a:t> constant. 						--- </a:t>
            </a:r>
            <a:r>
              <a:rPr lang="en-US" altLang="zh-CN" sz="2400" smtClean="0">
                <a:solidFill>
                  <a:srgbClr val="FF0000"/>
                </a:solidFill>
                <a:ea typeface="SimSun" panose="02010600030101010101" pitchFamily="2" charset="-122"/>
              </a:rPr>
              <a:t>scaling (homogeneity)</a:t>
            </a:r>
          </a:p>
          <a:p>
            <a:endParaRPr lang="en-US" altLang="zh-CN" sz="2400" smtClean="0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139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6E528F93-DC05-460E-AA9A-E2458202222A}" type="slidenum">
              <a:rPr lang="en-US" altLang="zh-TW" sz="1400">
                <a:solidFill>
                  <a:srgbClr val="000000"/>
                </a:solidFill>
              </a:rPr>
              <a:pPr/>
              <a:t>57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Superposition Property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29600" cy="4648200"/>
          </a:xfrm>
        </p:spPr>
        <p:txBody>
          <a:bodyPr/>
          <a:lstStyle/>
          <a:p>
            <a:r>
              <a:rPr lang="en-US" altLang="zh-CN" smtClean="0">
                <a:ea typeface="SimSun" panose="02010600030101010101" pitchFamily="2" charset="-122"/>
              </a:rPr>
              <a:t>Taking the two properties together, we have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CN" smtClean="0">
              <a:ea typeface="SimSun" panose="02010600030101010101" pitchFamily="2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CN" smtClean="0">
                <a:ea typeface="SimSun" panose="02010600030101010101" pitchFamily="2" charset="-122"/>
              </a:rPr>
              <a:t>		a x</a:t>
            </a:r>
            <a:r>
              <a:rPr lang="en-US" altLang="zh-CN" baseline="-25000" smtClean="0">
                <a:ea typeface="SimSun" panose="02010600030101010101" pitchFamily="2" charset="-122"/>
              </a:rPr>
              <a:t>1</a:t>
            </a:r>
            <a:r>
              <a:rPr lang="en-US" altLang="zh-CN" smtClean="0">
                <a:ea typeface="SimSun" panose="02010600030101010101" pitchFamily="2" charset="-122"/>
              </a:rPr>
              <a:t>(t)+ b x</a:t>
            </a:r>
            <a:r>
              <a:rPr lang="en-US" altLang="zh-CN" baseline="-25000" smtClean="0">
                <a:ea typeface="SimSun" panose="02010600030101010101" pitchFamily="2" charset="-122"/>
              </a:rPr>
              <a:t>2</a:t>
            </a:r>
            <a:r>
              <a:rPr lang="en-US" altLang="zh-CN" smtClean="0">
                <a:ea typeface="SimSun" panose="02010600030101010101" pitchFamily="2" charset="-122"/>
              </a:rPr>
              <a:t>(t)  </a:t>
            </a:r>
            <a:r>
              <a:rPr lang="en-US" altLang="zh-CN" smtClean="0">
                <a:ea typeface="SimSun" panose="02010600030101010101" pitchFamily="2" charset="-122"/>
                <a:sym typeface="Symbol" panose="05050102010706020507" pitchFamily="18" charset="2"/>
              </a:rPr>
              <a:t></a:t>
            </a:r>
            <a:r>
              <a:rPr lang="en-US" altLang="zh-CN" smtClean="0">
                <a:ea typeface="SimSun" panose="02010600030101010101" pitchFamily="2" charset="-122"/>
              </a:rPr>
              <a:t> a y</a:t>
            </a:r>
            <a:r>
              <a:rPr lang="en-US" altLang="zh-CN" baseline="-25000" smtClean="0">
                <a:ea typeface="SimSun" panose="02010600030101010101" pitchFamily="2" charset="-122"/>
              </a:rPr>
              <a:t>1</a:t>
            </a:r>
            <a:r>
              <a:rPr lang="en-US" altLang="zh-CN" smtClean="0">
                <a:ea typeface="SimSun" panose="02010600030101010101" pitchFamily="2" charset="-122"/>
              </a:rPr>
              <a:t>(t) + b y</a:t>
            </a:r>
            <a:r>
              <a:rPr lang="en-US" altLang="zh-CN" baseline="-25000" smtClean="0">
                <a:ea typeface="SimSun" panose="02010600030101010101" pitchFamily="2" charset="-122"/>
              </a:rPr>
              <a:t>2</a:t>
            </a:r>
            <a:r>
              <a:rPr lang="en-US" altLang="zh-CN" smtClean="0">
                <a:ea typeface="SimSun" panose="02010600030101010101" pitchFamily="2" charset="-122"/>
              </a:rPr>
              <a:t>(t)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mtClean="0">
                <a:ea typeface="SimSun" panose="02010600030101010101" pitchFamily="2" charset="-122"/>
              </a:rPr>
              <a:t>					--- </a:t>
            </a:r>
            <a:r>
              <a:rPr lang="en-US" altLang="zh-CN" smtClean="0">
                <a:solidFill>
                  <a:srgbClr val="FF0000"/>
                </a:solidFill>
                <a:ea typeface="SimSun" panose="02010600030101010101" pitchFamily="2" charset="-122"/>
              </a:rPr>
              <a:t>superposition property</a:t>
            </a:r>
            <a:r>
              <a:rPr lang="en-US" altLang="zh-CN" smtClean="0">
                <a:ea typeface="SimSun" panose="02010600030101010101" pitchFamily="2" charset="-122"/>
              </a:rPr>
              <a:t> </a:t>
            </a:r>
          </a:p>
          <a:p>
            <a:endParaRPr lang="zh-TW" altLang="en-US" smtClean="0">
              <a:ea typeface="新細明體" pitchFamily="18" charset="-120"/>
            </a:endParaRPr>
          </a:p>
          <a:p>
            <a:r>
              <a:rPr lang="en-US" altLang="zh-TW" smtClean="0">
                <a:ea typeface="新細明體" pitchFamily="18" charset="-120"/>
              </a:rPr>
              <a:t>A system is linear if it satisfies the superposition property. </a:t>
            </a:r>
          </a:p>
        </p:txBody>
      </p:sp>
    </p:spTree>
    <p:extLst>
      <p:ext uri="{BB962C8B-B14F-4D97-AF65-F5344CB8AC3E}">
        <p14:creationId xmlns:p14="http://schemas.microsoft.com/office/powerpoint/2010/main" val="231103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AC902709-774A-4489-8C77-94F98685A786}" type="slidenum">
              <a:rPr lang="en-US" altLang="zh-TW" sz="1400">
                <a:solidFill>
                  <a:srgbClr val="000000"/>
                </a:solidFill>
              </a:rPr>
              <a:pPr/>
              <a:t>58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Example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Symbol" panose="05050102010706020507" pitchFamily="18" charset="2"/>
              <a:buAutoNum type="arabicPeriod"/>
            </a:pPr>
            <a:r>
              <a:rPr lang="en-US" altLang="zh-TW" smtClean="0">
                <a:ea typeface="新細明體" pitchFamily="18" charset="-120"/>
              </a:rPr>
              <a:t>Consider a system described by </a:t>
            </a:r>
          </a:p>
          <a:p>
            <a:pPr marL="533400" indent="-533400">
              <a:buFont typeface="Symbol" panose="05050102010706020507" pitchFamily="18" charset="2"/>
              <a:buNone/>
            </a:pPr>
            <a:r>
              <a:rPr lang="en-US" altLang="zh-TW" sz="3200" i="1" smtClean="0">
                <a:latin typeface="Times New Roman" panose="02020603050405020304" pitchFamily="18" charset="0"/>
                <a:ea typeface="新細明體" pitchFamily="18" charset="-120"/>
              </a:rPr>
              <a:t>				y</a:t>
            </a:r>
            <a:r>
              <a:rPr lang="en-US" altLang="zh-TW" sz="3200" smtClean="0">
                <a:latin typeface="Times New Roman" panose="02020603050405020304" pitchFamily="18" charset="0"/>
                <a:ea typeface="新細明體" pitchFamily="18" charset="-120"/>
              </a:rPr>
              <a:t>(</a:t>
            </a:r>
            <a:r>
              <a:rPr lang="en-US" altLang="zh-TW" sz="3200" i="1" smtClean="0">
                <a:latin typeface="Times New Roman" panose="02020603050405020304" pitchFamily="18" charset="0"/>
                <a:ea typeface="新細明體" pitchFamily="18" charset="-120"/>
              </a:rPr>
              <a:t>t</a:t>
            </a:r>
            <a:r>
              <a:rPr lang="en-US" altLang="zh-TW" sz="3200" smtClean="0">
                <a:latin typeface="Times New Roman" panose="02020603050405020304" pitchFamily="18" charset="0"/>
                <a:ea typeface="新細明體" pitchFamily="18" charset="-120"/>
              </a:rPr>
              <a:t>) = </a:t>
            </a:r>
            <a:r>
              <a:rPr lang="en-US" altLang="zh-TW" sz="3200" i="1" smtClean="0">
                <a:latin typeface="Times New Roman" panose="02020603050405020304" pitchFamily="18" charset="0"/>
                <a:ea typeface="新細明體" pitchFamily="18" charset="-120"/>
              </a:rPr>
              <a:t>t x</a:t>
            </a:r>
            <a:r>
              <a:rPr lang="en-US" altLang="zh-TW" sz="3200" smtClean="0">
                <a:latin typeface="Times New Roman" panose="02020603050405020304" pitchFamily="18" charset="0"/>
                <a:ea typeface="新細明體" pitchFamily="18" charset="-120"/>
              </a:rPr>
              <a:t>(</a:t>
            </a:r>
            <a:r>
              <a:rPr lang="en-US" altLang="zh-TW" sz="3200" i="1" smtClean="0">
                <a:latin typeface="Times New Roman" panose="02020603050405020304" pitchFamily="18" charset="0"/>
                <a:ea typeface="新細明體" pitchFamily="18" charset="-120"/>
              </a:rPr>
              <a:t>t</a:t>
            </a:r>
            <a:r>
              <a:rPr lang="en-US" altLang="zh-TW" sz="3200" smtClean="0">
                <a:latin typeface="Times New Roman" panose="02020603050405020304" pitchFamily="18" charset="0"/>
                <a:ea typeface="新細明體" pitchFamily="18" charset="-120"/>
              </a:rPr>
              <a:t>).</a:t>
            </a:r>
            <a:r>
              <a:rPr lang="en-US" altLang="zh-TW" smtClean="0">
                <a:ea typeface="新細明體" pitchFamily="18" charset="-120"/>
              </a:rPr>
              <a:t> </a:t>
            </a:r>
          </a:p>
          <a:p>
            <a:pPr marL="533400" indent="-533400">
              <a:buFont typeface="Symbol" panose="05050102010706020507" pitchFamily="18" charset="2"/>
              <a:buNone/>
            </a:pPr>
            <a:r>
              <a:rPr lang="en-US" altLang="zh-TW" smtClean="0">
                <a:ea typeface="新細明體" pitchFamily="18" charset="-120"/>
              </a:rPr>
              <a:t>	Is it linear?</a:t>
            </a:r>
          </a:p>
          <a:p>
            <a:pPr marL="533400" indent="-533400">
              <a:buFont typeface="Symbol" panose="05050102010706020507" pitchFamily="18" charset="2"/>
              <a:buNone/>
            </a:pPr>
            <a:endParaRPr lang="en-US" altLang="zh-TW" smtClean="0">
              <a:ea typeface="新細明體" pitchFamily="18" charset="-120"/>
            </a:endParaRPr>
          </a:p>
          <a:p>
            <a:pPr marL="533400" indent="-533400"/>
            <a:r>
              <a:rPr lang="en-US" altLang="zh-TW" smtClean="0">
                <a:ea typeface="新細明體" pitchFamily="18" charset="-120"/>
              </a:rPr>
              <a:t>Hint: Procedure to test linearity: </a:t>
            </a:r>
          </a:p>
          <a:p>
            <a:pPr marL="914400" lvl="1" indent="-457200"/>
            <a:r>
              <a:rPr lang="en-US" altLang="zh-TW" smtClean="0">
                <a:ea typeface="新細明體" pitchFamily="18" charset="-120"/>
              </a:rPr>
              <a:t>Let y</a:t>
            </a:r>
            <a:r>
              <a:rPr lang="en-US" altLang="zh-TW" baseline="-25000" smtClean="0">
                <a:ea typeface="新細明體" pitchFamily="18" charset="-120"/>
              </a:rPr>
              <a:t>1</a:t>
            </a:r>
            <a:r>
              <a:rPr lang="en-US" altLang="zh-TW" smtClean="0">
                <a:ea typeface="新細明體" pitchFamily="18" charset="-120"/>
              </a:rPr>
              <a:t>(t) = t x</a:t>
            </a:r>
            <a:r>
              <a:rPr lang="en-US" altLang="zh-TW" baseline="-25000" smtClean="0">
                <a:ea typeface="新細明體" pitchFamily="18" charset="-120"/>
              </a:rPr>
              <a:t>1</a:t>
            </a:r>
            <a:r>
              <a:rPr lang="en-US" altLang="zh-TW" smtClean="0">
                <a:ea typeface="新細明體" pitchFamily="18" charset="-120"/>
              </a:rPr>
              <a:t>(t) and y</a:t>
            </a:r>
            <a:r>
              <a:rPr lang="en-US" altLang="zh-TW" baseline="-25000" smtClean="0">
                <a:ea typeface="新細明體" pitchFamily="18" charset="-120"/>
              </a:rPr>
              <a:t>2</a:t>
            </a:r>
            <a:r>
              <a:rPr lang="en-US" altLang="zh-TW" smtClean="0">
                <a:ea typeface="新細明體" pitchFamily="18" charset="-120"/>
              </a:rPr>
              <a:t>(t) = t x</a:t>
            </a:r>
            <a:r>
              <a:rPr lang="en-US" altLang="zh-TW" baseline="-25000" smtClean="0">
                <a:ea typeface="新細明體" pitchFamily="18" charset="-120"/>
              </a:rPr>
              <a:t>2</a:t>
            </a:r>
            <a:r>
              <a:rPr lang="en-US" altLang="zh-TW" smtClean="0">
                <a:ea typeface="新細明體" pitchFamily="18" charset="-120"/>
              </a:rPr>
              <a:t>(t).</a:t>
            </a:r>
          </a:p>
          <a:p>
            <a:pPr marL="914400" lvl="1" indent="-457200"/>
            <a:r>
              <a:rPr lang="en-US" altLang="zh-TW" smtClean="0">
                <a:ea typeface="新細明體" pitchFamily="18" charset="-120"/>
              </a:rPr>
              <a:t>Consider the input x(t) = a x</a:t>
            </a:r>
            <a:r>
              <a:rPr lang="en-US" altLang="zh-TW" baseline="-25000" smtClean="0">
                <a:ea typeface="新細明體" pitchFamily="18" charset="-120"/>
              </a:rPr>
              <a:t>1</a:t>
            </a:r>
            <a:r>
              <a:rPr lang="en-US" altLang="zh-TW" smtClean="0">
                <a:ea typeface="新細明體" pitchFamily="18" charset="-120"/>
              </a:rPr>
              <a:t>(t) + b x</a:t>
            </a:r>
            <a:r>
              <a:rPr lang="en-US" altLang="zh-TW" baseline="-25000" smtClean="0">
                <a:ea typeface="新細明體" pitchFamily="18" charset="-120"/>
              </a:rPr>
              <a:t>2</a:t>
            </a:r>
            <a:r>
              <a:rPr lang="en-US" altLang="zh-TW" smtClean="0">
                <a:ea typeface="新細明體" pitchFamily="18" charset="-120"/>
              </a:rPr>
              <a:t>(t).</a:t>
            </a:r>
          </a:p>
          <a:p>
            <a:pPr marL="914400" lvl="1" indent="-457200"/>
            <a:r>
              <a:rPr lang="en-US" altLang="zh-TW" smtClean="0">
                <a:ea typeface="新細明體" pitchFamily="18" charset="-120"/>
              </a:rPr>
              <a:t>Find the corresponding output y(t).</a:t>
            </a:r>
          </a:p>
          <a:p>
            <a:pPr marL="914400" lvl="1" indent="-457200"/>
            <a:r>
              <a:rPr lang="en-US" altLang="zh-TW" smtClean="0">
                <a:ea typeface="新細明體" pitchFamily="18" charset="-120"/>
              </a:rPr>
              <a:t>The system is linear iff y(t) = a y</a:t>
            </a:r>
            <a:r>
              <a:rPr lang="en-US" altLang="zh-TW" baseline="-25000" smtClean="0">
                <a:ea typeface="新細明體" pitchFamily="18" charset="-120"/>
              </a:rPr>
              <a:t>1</a:t>
            </a:r>
            <a:r>
              <a:rPr lang="en-US" altLang="zh-TW" smtClean="0">
                <a:ea typeface="新細明體" pitchFamily="18" charset="-120"/>
              </a:rPr>
              <a:t>(t) + b y</a:t>
            </a:r>
            <a:r>
              <a:rPr lang="en-US" altLang="zh-TW" baseline="-25000" smtClean="0">
                <a:ea typeface="新細明體" pitchFamily="18" charset="-120"/>
              </a:rPr>
              <a:t>2</a:t>
            </a:r>
            <a:r>
              <a:rPr lang="en-US" altLang="zh-TW" smtClean="0">
                <a:ea typeface="新細明體" pitchFamily="18" charset="-120"/>
              </a:rPr>
              <a:t>(t).</a:t>
            </a:r>
          </a:p>
        </p:txBody>
      </p:sp>
      <p:sp>
        <p:nvSpPr>
          <p:cNvPr id="24582" name="Text Box 4"/>
          <p:cNvSpPr txBox="1">
            <a:spLocks noChangeArrowheads="1"/>
          </p:cNvSpPr>
          <p:nvPr/>
        </p:nvSpPr>
        <p:spPr bwMode="auto">
          <a:xfrm>
            <a:off x="4465638" y="2973388"/>
            <a:ext cx="844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zh-TW" sz="2800" smtClean="0">
                <a:solidFill>
                  <a:srgbClr val="FF0000"/>
                </a:solidFill>
                <a:latin typeface="Comic Sans MS" panose="030F0702030302020204" pitchFamily="66" charset="0"/>
                <a:ea typeface="新細明體" pitchFamily="18" charset="-120"/>
              </a:rPr>
              <a:t>Yes</a:t>
            </a:r>
          </a:p>
        </p:txBody>
      </p:sp>
      <p:sp>
        <p:nvSpPr>
          <p:cNvPr id="1292293" name="Rectangle 5"/>
          <p:cNvSpPr>
            <a:spLocks noChangeArrowheads="1"/>
          </p:cNvSpPr>
          <p:nvPr/>
        </p:nvSpPr>
        <p:spPr bwMode="auto">
          <a:xfrm>
            <a:off x="4327525" y="2973388"/>
            <a:ext cx="1116013" cy="519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87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229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>
                <a:solidFill>
                  <a:srgbClr val="000000"/>
                </a:solidFill>
              </a:rPr>
              <a:t> Systems</a:t>
            </a:r>
          </a:p>
        </p:txBody>
      </p:sp>
      <p:sp>
        <p:nvSpPr>
          <p:cNvPr id="256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TW" sz="1400">
                <a:solidFill>
                  <a:srgbClr val="000000"/>
                </a:solidFill>
              </a:rPr>
              <a:t>2-</a:t>
            </a:r>
            <a:fld id="{22502F53-8A7C-4CDF-8156-BBB476E9816C}" type="slidenum">
              <a:rPr lang="en-US" altLang="zh-TW" sz="1400">
                <a:solidFill>
                  <a:srgbClr val="000000"/>
                </a:solidFill>
              </a:rPr>
              <a:pPr/>
              <a:t>59</a:t>
            </a:fld>
            <a:endParaRPr lang="en-US" altLang="zh-TW" sz="1400">
              <a:solidFill>
                <a:srgbClr val="000000"/>
              </a:solidFill>
            </a:endParaRPr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>
                <a:ea typeface="新細明體" pitchFamily="18" charset="-120"/>
              </a:rPr>
              <a:t>Example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Symbol" panose="05050102010706020507" pitchFamily="18" charset="2"/>
              <a:buAutoNum type="arabicPeriod" startAt="2"/>
            </a:pPr>
            <a:r>
              <a:rPr lang="en-US" altLang="zh-TW" smtClean="0">
                <a:ea typeface="新細明體" pitchFamily="18" charset="-120"/>
              </a:rPr>
              <a:t>Consider a system described by 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TW" sz="3200" i="1" smtClean="0">
                <a:latin typeface="Times New Roman" panose="02020603050405020304" pitchFamily="18" charset="0"/>
                <a:ea typeface="新細明體" pitchFamily="18" charset="-120"/>
              </a:rPr>
              <a:t>				y</a:t>
            </a:r>
            <a:r>
              <a:rPr lang="en-US" altLang="zh-TW" sz="3200" smtClean="0">
                <a:latin typeface="Times New Roman" panose="02020603050405020304" pitchFamily="18" charset="0"/>
                <a:ea typeface="新細明體" pitchFamily="18" charset="-120"/>
              </a:rPr>
              <a:t>[</a:t>
            </a:r>
            <a:r>
              <a:rPr lang="en-US" altLang="zh-TW" sz="3200" i="1" smtClean="0">
                <a:latin typeface="Times New Roman" panose="02020603050405020304" pitchFamily="18" charset="0"/>
                <a:ea typeface="新細明體" pitchFamily="18" charset="-120"/>
              </a:rPr>
              <a:t>n</a:t>
            </a:r>
            <a:r>
              <a:rPr lang="en-US" altLang="zh-TW" sz="3200" smtClean="0">
                <a:latin typeface="Times New Roman" panose="02020603050405020304" pitchFamily="18" charset="0"/>
                <a:ea typeface="新細明體" pitchFamily="18" charset="-120"/>
              </a:rPr>
              <a:t>] = 2</a:t>
            </a:r>
            <a:r>
              <a:rPr lang="en-US" altLang="zh-TW" sz="3200" i="1" smtClean="0">
                <a:latin typeface="Times New Roman" panose="02020603050405020304" pitchFamily="18" charset="0"/>
                <a:ea typeface="新細明體" pitchFamily="18" charset="-120"/>
              </a:rPr>
              <a:t> x</a:t>
            </a:r>
            <a:r>
              <a:rPr lang="en-US" altLang="zh-TW" sz="3200" smtClean="0">
                <a:latin typeface="Times New Roman" panose="02020603050405020304" pitchFamily="18" charset="0"/>
                <a:ea typeface="新細明體" pitchFamily="18" charset="-120"/>
              </a:rPr>
              <a:t>[</a:t>
            </a:r>
            <a:r>
              <a:rPr lang="en-US" altLang="zh-TW" sz="3200" i="1" smtClean="0">
                <a:latin typeface="Times New Roman" panose="02020603050405020304" pitchFamily="18" charset="0"/>
                <a:ea typeface="新細明體" pitchFamily="18" charset="-120"/>
              </a:rPr>
              <a:t>n</a:t>
            </a:r>
            <a:r>
              <a:rPr lang="en-US" altLang="zh-TW" sz="3200" smtClean="0">
                <a:latin typeface="Times New Roman" panose="02020603050405020304" pitchFamily="18" charset="0"/>
                <a:ea typeface="新細明體" pitchFamily="18" charset="-120"/>
              </a:rPr>
              <a:t>] + 3.</a:t>
            </a:r>
            <a:r>
              <a:rPr lang="en-US" altLang="zh-TW" smtClean="0">
                <a:ea typeface="新細明體" pitchFamily="18" charset="-120"/>
              </a:rPr>
              <a:t> 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en-US" altLang="zh-TW" smtClean="0">
                <a:ea typeface="新細明體" pitchFamily="18" charset="-120"/>
              </a:rPr>
              <a:t>	Is it linear?</a:t>
            </a:r>
          </a:p>
          <a:p>
            <a:pPr marL="533400" indent="-533400"/>
            <a:endParaRPr lang="zh-TW" altLang="en-US" smtClean="0">
              <a:ea typeface="新細明體" pitchFamily="18" charset="-120"/>
            </a:endParaRPr>
          </a:p>
        </p:txBody>
      </p:sp>
      <p:sp>
        <p:nvSpPr>
          <p:cNvPr id="25606" name="Text Box 4"/>
          <p:cNvSpPr txBox="1">
            <a:spLocks noChangeArrowheads="1"/>
          </p:cNvSpPr>
          <p:nvPr/>
        </p:nvSpPr>
        <p:spPr bwMode="auto">
          <a:xfrm>
            <a:off x="790575" y="5389563"/>
            <a:ext cx="76517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zh-TW" sz="2000" smtClean="0">
                <a:solidFill>
                  <a:srgbClr val="000000"/>
                </a:solidFill>
                <a:latin typeface="Comic Sans MS" panose="030F0702030302020204" pitchFamily="66" charset="0"/>
                <a:ea typeface="新細明體" pitchFamily="18" charset="-120"/>
              </a:rPr>
              <a:t>Note: This system belongs to a class called </a:t>
            </a:r>
            <a:r>
              <a:rPr lang="en-US" altLang="zh-CN" sz="2000" smtClean="0">
                <a:solidFill>
                  <a:srgbClr val="000000"/>
                </a:solidFill>
                <a:latin typeface="Comic Sans MS" panose="030F0702030302020204" pitchFamily="66" charset="0"/>
                <a:ea typeface="新細明體" pitchFamily="18" charset="-120"/>
              </a:rPr>
              <a:t>affine or </a:t>
            </a:r>
            <a:r>
              <a:rPr lang="en-US" altLang="zh-TW" sz="2000" smtClean="0">
                <a:solidFill>
                  <a:srgbClr val="000000"/>
                </a:solidFill>
                <a:latin typeface="Comic Sans MS" panose="030F0702030302020204" pitchFamily="66" charset="0"/>
                <a:ea typeface="新細明體" pitchFamily="18" charset="-120"/>
              </a:rPr>
              <a:t>incrementally linear system. </a:t>
            </a:r>
          </a:p>
        </p:txBody>
      </p:sp>
      <p:sp>
        <p:nvSpPr>
          <p:cNvPr id="25607" name="Text Box 5"/>
          <p:cNvSpPr txBox="1">
            <a:spLocks noChangeArrowheads="1"/>
          </p:cNvSpPr>
          <p:nvPr/>
        </p:nvSpPr>
        <p:spPr bwMode="auto">
          <a:xfrm>
            <a:off x="1858963" y="3617913"/>
            <a:ext cx="57546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FF0000"/>
                </a:solidFill>
                <a:latin typeface="Comic Sans MS" panose="030F0702030302020204" pitchFamily="66" charset="0"/>
                <a:ea typeface="新細明體" pitchFamily="18" charset="-120"/>
              </a:rPr>
              <a:t>No, because it does not have the zero-in zero-out property.</a:t>
            </a:r>
          </a:p>
        </p:txBody>
      </p:sp>
      <p:sp>
        <p:nvSpPr>
          <p:cNvPr id="1294342" name="Rectangle 6"/>
          <p:cNvSpPr>
            <a:spLocks noChangeArrowheads="1"/>
          </p:cNvSpPr>
          <p:nvPr/>
        </p:nvSpPr>
        <p:spPr bwMode="auto">
          <a:xfrm>
            <a:off x="1654175" y="3468688"/>
            <a:ext cx="6172200" cy="971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84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434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40468" y="994485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C00000"/>
                </a:solidFill>
              </a:rPr>
              <a:t>END </a:t>
            </a:r>
          </a:p>
        </p:txBody>
      </p:sp>
    </p:spTree>
    <p:extLst>
      <p:ext uri="{BB962C8B-B14F-4D97-AF65-F5344CB8AC3E}">
        <p14:creationId xmlns:p14="http://schemas.microsoft.com/office/powerpoint/2010/main" val="3776827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4075</TotalTime>
  <Words>1585</Words>
  <Application>Microsoft Office PowerPoint</Application>
  <PresentationFormat>On-screen Show (4:3)</PresentationFormat>
  <Paragraphs>598</Paragraphs>
  <Slides>60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60</vt:i4>
      </vt:variant>
    </vt:vector>
  </HeadingPairs>
  <TitlesOfParts>
    <vt:vector size="82" baseType="lpstr">
      <vt:lpstr>ＭＳ Ｐゴシック</vt:lpstr>
      <vt:lpstr>NewsGothic-Bold;NewsGothic</vt:lpstr>
      <vt:lpstr>新細明體</vt:lpstr>
      <vt:lpstr>SimSun</vt:lpstr>
      <vt:lpstr>Arial</vt:lpstr>
      <vt:lpstr>Calibri</vt:lpstr>
      <vt:lpstr>Cambria Math</vt:lpstr>
      <vt:lpstr>Comic Sans MS</vt:lpstr>
      <vt:lpstr>Symbol</vt:lpstr>
      <vt:lpstr>Times New Roman</vt:lpstr>
      <vt:lpstr>Wingdings</vt:lpstr>
      <vt:lpstr>ZapfDingbats</vt:lpstr>
      <vt:lpstr>Office Theme</vt:lpstr>
      <vt:lpstr>Default Design</vt:lpstr>
      <vt:lpstr>1_Default Design</vt:lpstr>
      <vt:lpstr>2_Default Design</vt:lpstr>
      <vt:lpstr>3_Default Design</vt:lpstr>
      <vt:lpstr>方程式</vt:lpstr>
      <vt:lpstr>Equation</vt:lpstr>
      <vt:lpstr>公式</vt:lpstr>
      <vt:lpstr>Microsoft Equation 3.0</vt:lpstr>
      <vt:lpstr>Microsoft 公式 3.0</vt:lpstr>
      <vt:lpstr>EE 3114 Systems and Control  2. Mathematical Modeling</vt:lpstr>
      <vt:lpstr>Mathematical Representation of a System</vt:lpstr>
      <vt:lpstr>1) Input-Output Representation</vt:lpstr>
      <vt:lpstr>Transfer Function</vt:lpstr>
      <vt:lpstr>PowerPoint Presentation</vt:lpstr>
      <vt:lpstr>Laplace Transform converts differential equation description to transfer function description:</vt:lpstr>
      <vt:lpstr>Computing Output Reponse</vt:lpstr>
      <vt:lpstr>PowerPoint Presentation</vt:lpstr>
      <vt:lpstr>Example: Mass-Spring-Damper System</vt:lpstr>
      <vt:lpstr>PowerPoint Presentation</vt:lpstr>
      <vt:lpstr>(1) Cascaded system  C/R = G1G2      (2) Parallel system  C/R = G1+G2      (3) Feedback (closed-loop) system  </vt:lpstr>
      <vt:lpstr>Block Diagram Operation</vt:lpstr>
      <vt:lpstr>Block Diagram Operation</vt:lpstr>
      <vt:lpstr>Verifying </vt:lpstr>
      <vt:lpstr>PowerPoint Presentation</vt:lpstr>
      <vt:lpstr>Linear Time-Invariant (LTI) Systems</vt:lpstr>
      <vt:lpstr>Case Study 1:</vt:lpstr>
      <vt:lpstr>Case Study 2:</vt:lpstr>
      <vt:lpstr>Models of Mechanical Structures: Pendulum</vt:lpstr>
      <vt:lpstr>PowerPoint Presentation</vt:lpstr>
      <vt:lpstr>Linear  Mechanical System: Mass-Spring-Damper</vt:lpstr>
      <vt:lpstr>Single-Input Single-Output (SISO) Systems</vt:lpstr>
      <vt:lpstr>Models of Electric Circuits</vt:lpstr>
      <vt:lpstr>PowerPoint Presentation</vt:lpstr>
      <vt:lpstr>Impedance</vt:lpstr>
      <vt:lpstr>RC Circuit</vt:lpstr>
      <vt:lpstr>PowerPoint Presentation</vt:lpstr>
      <vt:lpstr>LRC 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Framework of Lectures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Framework of Lectures</vt:lpstr>
      <vt:lpstr>Classification of Systems</vt:lpstr>
      <vt:lpstr>(1). Memoryless</vt:lpstr>
      <vt:lpstr>Examples</vt:lpstr>
      <vt:lpstr>(3). Causality</vt:lpstr>
      <vt:lpstr>Examples of Causal &amp; Non-Causal Systems</vt:lpstr>
      <vt:lpstr>Remarks on Causality</vt:lpstr>
      <vt:lpstr>(4). Stability</vt:lpstr>
      <vt:lpstr>(4). Stability (BIBO stable)</vt:lpstr>
      <vt:lpstr>Examples</vt:lpstr>
      <vt:lpstr>Examples of Stable Systems</vt:lpstr>
      <vt:lpstr>(5). Time Invariance</vt:lpstr>
      <vt:lpstr>Example</vt:lpstr>
      <vt:lpstr>Examples of Time-Invariant Systems</vt:lpstr>
      <vt:lpstr>(6). Linearity</vt:lpstr>
      <vt:lpstr>Superposition Property</vt:lpstr>
      <vt:lpstr>Example</vt:lpstr>
      <vt:lpstr>Example</vt:lpstr>
      <vt:lpstr>END </vt:lpstr>
    </vt:vector>
  </TitlesOfParts>
  <Company>University of Southern California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 3114 Systems and Control 2 – Mathematical Modeling</dc:title>
  <dc:creator>Rosa Chan</dc:creator>
  <cp:lastModifiedBy>Prof. CHEN Jie</cp:lastModifiedBy>
  <cp:revision>548</cp:revision>
  <cp:lastPrinted>2012-01-26T06:09:03Z</cp:lastPrinted>
  <dcterms:created xsi:type="dcterms:W3CDTF">2012-01-15T10:50:42Z</dcterms:created>
  <dcterms:modified xsi:type="dcterms:W3CDTF">2019-09-10T14:12:34Z</dcterms:modified>
</cp:coreProperties>
</file>