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31" r:id="rId1"/>
  </p:sldMasterIdLst>
  <p:notesMasterIdLst>
    <p:notesMasterId r:id="rId54"/>
  </p:notesMasterIdLst>
  <p:sldIdLst>
    <p:sldId id="437" r:id="rId2"/>
    <p:sldId id="462" r:id="rId3"/>
    <p:sldId id="463" r:id="rId4"/>
    <p:sldId id="403" r:id="rId5"/>
    <p:sldId id="424" r:id="rId6"/>
    <p:sldId id="339" r:id="rId7"/>
    <p:sldId id="428" r:id="rId8"/>
    <p:sldId id="425" r:id="rId9"/>
    <p:sldId id="464" r:id="rId10"/>
    <p:sldId id="465" r:id="rId11"/>
    <p:sldId id="429" r:id="rId12"/>
    <p:sldId id="427" r:id="rId13"/>
    <p:sldId id="386" r:id="rId14"/>
    <p:sldId id="391" r:id="rId15"/>
    <p:sldId id="392" r:id="rId16"/>
    <p:sldId id="393" r:id="rId17"/>
    <p:sldId id="400" r:id="rId18"/>
    <p:sldId id="469" r:id="rId19"/>
    <p:sldId id="471" r:id="rId20"/>
    <p:sldId id="472" r:id="rId21"/>
    <p:sldId id="473" r:id="rId22"/>
    <p:sldId id="475" r:id="rId23"/>
    <p:sldId id="394" r:id="rId24"/>
    <p:sldId id="404" r:id="rId25"/>
    <p:sldId id="419" r:id="rId26"/>
    <p:sldId id="451" r:id="rId27"/>
    <p:sldId id="452" r:id="rId28"/>
    <p:sldId id="395" r:id="rId29"/>
    <p:sldId id="346" r:id="rId30"/>
    <p:sldId id="396" r:id="rId31"/>
    <p:sldId id="409" r:id="rId32"/>
    <p:sldId id="410" r:id="rId33"/>
    <p:sldId id="374" r:id="rId34"/>
    <p:sldId id="375" r:id="rId35"/>
    <p:sldId id="376" r:id="rId36"/>
    <p:sldId id="460" r:id="rId37"/>
    <p:sldId id="461" r:id="rId38"/>
    <p:sldId id="467" r:id="rId39"/>
    <p:sldId id="468" r:id="rId40"/>
    <p:sldId id="383" r:id="rId41"/>
    <p:sldId id="435" r:id="rId42"/>
    <p:sldId id="436" r:id="rId43"/>
    <p:sldId id="384" r:id="rId44"/>
    <p:sldId id="379" r:id="rId45"/>
    <p:sldId id="442" r:id="rId46"/>
    <p:sldId id="431" r:id="rId47"/>
    <p:sldId id="433" r:id="rId48"/>
    <p:sldId id="418" r:id="rId49"/>
    <p:sldId id="434" r:id="rId50"/>
    <p:sldId id="443" r:id="rId51"/>
    <p:sldId id="380" r:id="rId52"/>
    <p:sldId id="282" r:id="rId53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FF66"/>
    <a:srgbClr val="003300"/>
    <a:srgbClr val="FF6600"/>
    <a:srgbClr val="CCFFCC"/>
    <a:srgbClr val="FF3300"/>
    <a:srgbClr val="FFCC00"/>
    <a:srgbClr val="FFCC99"/>
    <a:srgbClr val="FFCC66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7211" autoAdjust="0"/>
  </p:normalViewPr>
  <p:slideViewPr>
    <p:cSldViewPr>
      <p:cViewPr varScale="1">
        <p:scale>
          <a:sx n="111" d="100"/>
          <a:sy n="111" d="100"/>
        </p:scale>
        <p:origin x="222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83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 defTabSz="96662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3C66E60E-3DBB-4900-A03C-5A1932870983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834142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14196-70E2-4D90-A2E3-BFDED2C3A698}" type="slidenum">
              <a:rPr lang="en-US" altLang="zh-HK" smtClean="0"/>
              <a:pPr/>
              <a:t>1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4169123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59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59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59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59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FE7C43-56F4-49D3-93A1-DB337B1F13AB}" type="slidenum">
              <a:rPr lang="en-US" altLang="en-US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640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59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59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59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59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FE7C43-56F4-49D3-93A1-DB337B1F13AB}" type="slidenum">
              <a:rPr lang="en-US" altLang="en-US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5598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77453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08535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726569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314095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583083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59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59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59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59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2043C2C-3E7A-415F-9F4E-B0AFE16E7AA2}" type="slidenum">
              <a:rPr lang="en-US" altLang="en-US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4875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10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760621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609143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71127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13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75385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14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288981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219563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16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733283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8C047D7-D304-4A89-A937-24F1CBBE6A6A}" type="slidenum">
              <a:rPr lang="zh-TW" altLang="en-US" smtClean="0">
                <a:latin typeface="Arial" charset="0"/>
              </a:rPr>
              <a:pPr/>
              <a:t>17</a:t>
            </a:fld>
            <a:endParaRPr lang="en-US" altLang="zh-TW">
              <a:latin typeface="Arial" charset="0"/>
            </a:endParaRPr>
          </a:p>
        </p:txBody>
      </p:sp>
      <p:sp>
        <p:nvSpPr>
          <p:cNvPr id="59395" name="Text Box 2"/>
          <p:cNvSpPr txBox="1">
            <a:spLocks noChangeArrowheads="1"/>
          </p:cNvSpPr>
          <p:nvPr/>
        </p:nvSpPr>
        <p:spPr bwMode="auto">
          <a:xfrm>
            <a:off x="1020763" y="720725"/>
            <a:ext cx="5273675" cy="35988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851" tIns="47425" rIns="94851" bIns="47425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HK" altLang="en-US"/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/>
          </p:nvPr>
        </p:nvSpPr>
        <p:spPr>
          <a:xfrm>
            <a:off x="731838" y="4559300"/>
            <a:ext cx="5851525" cy="43227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020786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22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992678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23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50352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24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525290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25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88243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26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202646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F3C9BB5-5130-4497-896E-E5F3E2D679BB}" type="slidenum">
              <a:rPr lang="zh-TW" altLang="en-US">
                <a:ea typeface="PMingLiU" panose="02020500000000000000" pitchFamily="18" charset="-120"/>
              </a:rPr>
              <a:pPr>
                <a:spcBef>
                  <a:spcPct val="0"/>
                </a:spcBef>
              </a:pPr>
              <a:t>27</a:t>
            </a:fld>
            <a:endParaRPr lang="en-US" altLang="zh-TW">
              <a:ea typeface="PMingLiU" panose="02020500000000000000" pitchFamily="18" charset="-12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59300"/>
            <a:ext cx="5851525" cy="4322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zh-TW" altLang="en-US" dirty="0">
              <a:latin typeface="Arial" panose="020B0604020202020204" pitchFamily="34" charset="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264664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28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5283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7E02A7A-CBB0-4E15-B4D6-1A460B2055AA}" type="slidenum">
              <a:rPr lang="zh-TW" altLang="en-US" smtClean="0">
                <a:latin typeface="Arial" charset="0"/>
              </a:rPr>
              <a:pPr/>
              <a:t>29</a:t>
            </a:fld>
            <a:endParaRPr lang="en-US" altLang="zh-TW">
              <a:latin typeface="Arial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59300"/>
            <a:ext cx="5851525" cy="43227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113319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30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17815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31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862324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32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94214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DC0BBBC-4D97-41E5-B0D8-B398D40AA049}" type="slidenum">
              <a:rPr lang="zh-TW" altLang="en-US" smtClean="0">
                <a:latin typeface="Arial" charset="0"/>
              </a:rPr>
              <a:pPr/>
              <a:t>33</a:t>
            </a:fld>
            <a:endParaRPr lang="en-US" altLang="zh-TW">
              <a:latin typeface="Arial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59300"/>
            <a:ext cx="5851525" cy="43227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733383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34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70892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BA091BB-1D17-4B10-A6A3-BB4270588350}" type="slidenum">
              <a:rPr lang="zh-TW" altLang="en-US" smtClean="0">
                <a:latin typeface="Arial" charset="0"/>
              </a:rPr>
              <a:pPr/>
              <a:t>35</a:t>
            </a:fld>
            <a:endParaRPr lang="en-US" altLang="zh-TW">
              <a:latin typeface="Arial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71684" name="Text Box 3"/>
          <p:cNvSpPr>
            <a:spLocks noGrp="1" noChangeArrowheads="1"/>
          </p:cNvSpPr>
          <p:nvPr>
            <p:ph type="body" idx="1"/>
          </p:nvPr>
        </p:nvSpPr>
        <p:spPr>
          <a:xfrm>
            <a:off x="731838" y="4559300"/>
            <a:ext cx="5851525" cy="43227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6587884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36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061063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37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653388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38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745778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39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964028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40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0384104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41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572756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42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344634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43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8516259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44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8358844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45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9292451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46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7983635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47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8171055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48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9223581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49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2159642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50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8456947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51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2124809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66E60E-3DBB-4900-A03C-5A1932870983}" type="slidenum">
              <a:rPr lang="zh-TW" altLang="en-US" smtClean="0"/>
              <a:pPr>
                <a:defRPr/>
              </a:pPr>
              <a:t>52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31337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293BCF7-00D3-46BB-AA47-0BCB02029961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7174A4-7A9C-445E-8524-5F43DE629DAD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676400"/>
            <a:ext cx="7772400" cy="43434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051A4760-1321-4307-8B14-68731D44EA8E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E152E8-A256-4157-930C-FA59E86D731D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2333B7-E934-444B-AE31-C3AD639EC26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8AD0CA-057D-49ED-AD85-4B9E63FA72A9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4D7C27-1940-4177-AB31-BEF8F59DF3C8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09583-F53A-4F20-BD55-FC28176DF3D7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72C1073D-93FB-4784-94F7-87A339D930F8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F2BB0-3797-47CE-AB64-DF78D9AA6AE4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A9BF8-5E1C-40BD-9B13-C6FA82EDA568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509B0331-943A-4A17-A46B-9ED3E8967F87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2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1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9.emf"/><Relationship Id="rId4" Type="http://schemas.openxmlformats.org/officeDocument/2006/relationships/oleObject" Target="../embeddings/oleObject3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5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6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09600" y="4343400"/>
            <a:ext cx="7848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  <a:defRPr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en-US" altLang="zh-TW" sz="2400" dirty="0"/>
          </a:p>
          <a:p>
            <a:pPr eaLnBrk="1" hangingPunct="1"/>
            <a:r>
              <a:rPr lang="en-US" altLang="zh-TW" sz="2200" i="1" dirty="0"/>
              <a:t>Computer Science, City University of Hong Kong</a:t>
            </a:r>
          </a:p>
          <a:p>
            <a:pPr eaLnBrk="1" hangingPunct="1"/>
            <a:r>
              <a:rPr lang="en-US" altLang="zh-TW" sz="2200" i="1" dirty="0"/>
              <a:t>Semester </a:t>
            </a:r>
            <a:r>
              <a:rPr lang="en-US" altLang="zh-TW" sz="2200" i="1"/>
              <a:t>A 2021-22</a:t>
            </a:r>
            <a:endParaRPr lang="en-US" altLang="zh-TW" sz="2200" i="1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2425" y="1905000"/>
            <a:ext cx="87153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zh-TW" dirty="0"/>
              <a:t>CS2311 Computer Programming</a:t>
            </a:r>
            <a:br>
              <a:rPr lang="en-US" altLang="zh-TW" dirty="0"/>
            </a:br>
            <a:endParaRPr lang="en-US" altLang="zh-TW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447800" y="3286780"/>
            <a:ext cx="64472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TW" sz="28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LT4: Control Flow </a:t>
            </a:r>
            <a:r>
              <a:rPr lang="en-US" altLang="zh-TW" sz="2800" dirty="0">
                <a:solidFill>
                  <a:srgbClr val="D34817">
                    <a:lumMod val="75000"/>
                  </a:srgbClr>
                </a:solidFill>
                <a:latin typeface="Calibri"/>
              </a:rPr>
              <a:t>– Conditional Statements</a:t>
            </a:r>
            <a:endParaRPr lang="en-US" altLang="zh-HK" sz="2800" dirty="0">
              <a:solidFill>
                <a:srgbClr val="D34817">
                  <a:lumMod val="75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4873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DB61ED8-507F-4599-B152-C3B34A41460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i="1" dirty="0">
                <a:solidFill>
                  <a:srgbClr val="C00000"/>
                </a:solidFill>
              </a:rPr>
              <a:t>Sequential</a:t>
            </a:r>
            <a:r>
              <a:rPr lang="en-US" altLang="en-US" dirty="0">
                <a:solidFill>
                  <a:srgbClr val="C00000"/>
                </a:solidFill>
              </a:rPr>
              <a:t> </a:t>
            </a:r>
            <a:r>
              <a:rPr lang="en-US" altLang="en-US" dirty="0"/>
              <a:t>Flow of Control  </a:t>
            </a:r>
          </a:p>
        </p:txBody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/>
              <a:t>So far, the control flow is completely </a:t>
            </a:r>
            <a:r>
              <a:rPr lang="en-US" altLang="en-US" sz="2800" b="1" dirty="0"/>
              <a:t>sequential</a:t>
            </a:r>
          </a:p>
          <a:p>
            <a:pPr lvl="1"/>
            <a:r>
              <a:rPr lang="en-US" altLang="en-US" dirty="0"/>
              <a:t>Program </a:t>
            </a:r>
            <a:r>
              <a:rPr lang="en-US" altLang="en-US" b="1" dirty="0"/>
              <a:t>always</a:t>
            </a:r>
            <a:r>
              <a:rPr lang="en-US" altLang="en-US" dirty="0"/>
              <a:t> executes the </a:t>
            </a:r>
            <a:r>
              <a:rPr lang="en-US" altLang="en-US" b="1" dirty="0"/>
              <a:t>same sequence of statements </a:t>
            </a:r>
            <a:r>
              <a:rPr lang="en-US" altLang="en-US" dirty="0"/>
              <a:t>from the start of the program to the end</a:t>
            </a:r>
          </a:p>
        </p:txBody>
      </p:sp>
      <p:pic>
        <p:nvPicPr>
          <p:cNvPr id="15364" name="Picture 4" descr="queue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200400"/>
            <a:ext cx="4419600" cy="2941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6" descr="road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3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75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DB61ED8-507F-4599-B152-C3B34A41460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i="1" dirty="0">
                <a:solidFill>
                  <a:srgbClr val="C00000"/>
                </a:solidFill>
              </a:rPr>
              <a:t>But</a:t>
            </a:r>
            <a:endParaRPr lang="en-US" altLang="en-US" dirty="0"/>
          </a:p>
        </p:txBody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dirty="0"/>
              <a:t>In some situations, we want to our program to produce different effects based on different program conditions </a:t>
            </a:r>
            <a:endParaRPr lang="en-US" altLang="en-US" sz="2400" dirty="0"/>
          </a:p>
          <a:p>
            <a:pPr lvl="1"/>
            <a:r>
              <a:rPr lang="en-US" altLang="en-US" sz="2400" dirty="0"/>
              <a:t>In other words, we want our code to </a:t>
            </a:r>
            <a:r>
              <a:rPr lang="en-US" altLang="en-US" sz="2400" b="1" dirty="0"/>
              <a:t>produce different sequences of statements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86040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75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Decision and Action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435C418-2015-4BFA-B8C4-46592DB51C75}" type="slidenum">
              <a:rPr lang="zh-TW" altLang="en-US" smtClean="0">
                <a:ea typeface="新細明體" pitchFamily="18" charset="-120"/>
              </a:rPr>
              <a:pPr/>
              <a:t>4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00200"/>
            <a:ext cx="7772400" cy="4343400"/>
          </a:xfrm>
        </p:spPr>
        <p:txBody>
          <a:bodyPr/>
          <a:lstStyle/>
          <a:p>
            <a:r>
              <a:rPr lang="en-US" dirty="0"/>
              <a:t>We make </a:t>
            </a:r>
            <a:r>
              <a:rPr lang="en-US" dirty="0">
                <a:solidFill>
                  <a:srgbClr val="C00000"/>
                </a:solidFill>
              </a:rPr>
              <a:t>decisions</a:t>
            </a:r>
            <a:r>
              <a:rPr lang="en-US" dirty="0"/>
              <a:t> everyday</a:t>
            </a:r>
          </a:p>
          <a:p>
            <a:pPr lvl="2"/>
            <a:r>
              <a:rPr lang="en-US" dirty="0"/>
              <a:t>AC-1 canteen? AC-2? AC-3?</a:t>
            </a:r>
          </a:p>
          <a:p>
            <a:r>
              <a:rPr lang="en-US" dirty="0"/>
              <a:t>Decision will be followed by one or more </a:t>
            </a:r>
            <a:r>
              <a:rPr lang="en-US" dirty="0">
                <a:solidFill>
                  <a:srgbClr val="7030A0"/>
                </a:solidFill>
              </a:rPr>
              <a:t>action(s)</a:t>
            </a:r>
          </a:p>
          <a:p>
            <a:r>
              <a:rPr lang="en-US" dirty="0"/>
              <a:t>In programming: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Decision</a:t>
            </a:r>
            <a:r>
              <a:rPr lang="en-US" dirty="0"/>
              <a:t> is based on </a:t>
            </a:r>
            <a:r>
              <a:rPr lang="en-US" b="1" dirty="0">
                <a:solidFill>
                  <a:srgbClr val="7030A0"/>
                </a:solidFill>
              </a:rPr>
              <a:t>conditions</a:t>
            </a:r>
            <a:r>
              <a:rPr lang="en-US" dirty="0"/>
              <a:t>, e.g., </a:t>
            </a:r>
            <a:r>
              <a:rPr lang="en-US" b="1" dirty="0"/>
              <a:t>logical</a:t>
            </a:r>
            <a:r>
              <a:rPr lang="en-US" dirty="0"/>
              <a:t> </a:t>
            </a:r>
            <a:r>
              <a:rPr lang="en-US" b="1" dirty="0"/>
              <a:t>expressions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Action</a:t>
            </a:r>
            <a:r>
              <a:rPr lang="en-US" dirty="0"/>
              <a:t> is in the form of programming </a:t>
            </a:r>
            <a:r>
              <a:rPr lang="en-US" b="1" dirty="0"/>
              <a:t>statements</a:t>
            </a:r>
          </a:p>
        </p:txBody>
      </p:sp>
      <p:pic>
        <p:nvPicPr>
          <p:cNvPr id="6" name="Picture 2" descr="https://photos.travelblog.org/Photos/6222/56277/f/365323-Hong-Kong-road-sign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343400"/>
            <a:ext cx="1752600" cy="233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turn left的圖片搜尋結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572000"/>
            <a:ext cx="3505200" cy="196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/>
          <p:cNvSpPr/>
          <p:nvPr/>
        </p:nvSpPr>
        <p:spPr bwMode="auto">
          <a:xfrm>
            <a:off x="3429000" y="5715000"/>
            <a:ext cx="228600" cy="2286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5B9BD5"/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"/>
              <a:cs typeface="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Comparative Operators</a:t>
            </a: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9A3F5CF-550E-4B10-9100-052F8FB2C25D}" type="slidenum">
              <a:rPr lang="zh-TW" altLang="en-US" smtClean="0">
                <a:ea typeface="新細明體" pitchFamily="18" charset="-120"/>
              </a:rPr>
              <a:pPr/>
              <a:t>5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29699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Binary operators which accept </a:t>
            </a:r>
            <a:r>
              <a:rPr lang="en-US" dirty="0">
                <a:solidFill>
                  <a:srgbClr val="FF0000"/>
                </a:solidFill>
              </a:rPr>
              <a:t>two</a:t>
            </a:r>
            <a:r>
              <a:rPr lang="en-US" dirty="0"/>
              <a:t> operands and compare them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914023"/>
              </p:ext>
            </p:extLst>
          </p:nvPr>
        </p:nvGraphicFramePr>
        <p:xfrm>
          <a:off x="1143000" y="2819400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Relational</a:t>
                      </a:r>
                      <a:r>
                        <a:rPr lang="en-US" baseline="0" dirty="0"/>
                        <a:t> operators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Syntax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Example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Less than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&lt;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x&lt;y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Greater than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z&gt;1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Less than or equal 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&lt;=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b&lt;=1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Greater</a:t>
                      </a:r>
                      <a:r>
                        <a:rPr lang="en-US" b="1" baseline="0" dirty="0"/>
                        <a:t> than or equal to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&gt;=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c&gt;=2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862963"/>
              </p:ext>
            </p:extLst>
          </p:nvPr>
        </p:nvGraphicFramePr>
        <p:xfrm>
          <a:off x="1143000" y="5029200"/>
          <a:ext cx="6096000" cy="1112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r>
                        <a:rPr lang="en-US" sz="1800" dirty="0"/>
                        <a:t>Equality </a:t>
                      </a:r>
                      <a:r>
                        <a:rPr lang="en-US" sz="1800" baseline="0" dirty="0"/>
                        <a:t>operators</a:t>
                      </a:r>
                      <a:endParaRPr lang="en-US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Syntax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Example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800" b="1" dirty="0"/>
                        <a:t>Equal to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70C0"/>
                          </a:solidFill>
                        </a:rPr>
                        <a:t>=</a:t>
                      </a:r>
                      <a:r>
                        <a:rPr lang="en-US" sz="1800" dirty="0"/>
                        <a:t>=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a==b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70C0"/>
                          </a:solidFill>
                        </a:rPr>
                        <a:t>Not</a:t>
                      </a:r>
                      <a:r>
                        <a:rPr lang="en-US" sz="1800" b="1" dirty="0"/>
                        <a:t> equal to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70C0"/>
                          </a:solidFill>
                        </a:rPr>
                        <a:t>!</a:t>
                      </a:r>
                      <a:r>
                        <a:rPr lang="en-US" sz="1800" dirty="0"/>
                        <a:t>=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b!=3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704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Logical expression and operators</a:t>
            </a:r>
            <a:endParaRPr lang="en-GB" altLang="zh-TW" dirty="0"/>
          </a:p>
        </p:txBody>
      </p:sp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CEB66F4-6FF3-45F6-81B7-2340AFA3E3F7}" type="slidenum">
              <a:rPr lang="zh-TW" altLang="en-US" smtClean="0">
                <a:ea typeface="新細明體" pitchFamily="18" charset="-120"/>
              </a:rPr>
              <a:pPr/>
              <a:t>6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7172" name="AutoShape 3"/>
          <p:cNvSpPr>
            <a:spLocks noGrp="1" noChangeAspect="1" noChangeArrowheads="1"/>
          </p:cNvSpPr>
          <p:nvPr>
            <p:ph sz="quarter" idx="1"/>
          </p:nvPr>
        </p:nvSpPr>
        <p:spPr>
          <a:xfrm>
            <a:off x="947738" y="1524000"/>
            <a:ext cx="7586662" cy="370681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7000"/>
              </a:lnSpc>
              <a:defRPr/>
            </a:pPr>
            <a:r>
              <a:rPr lang="en-GB" altLang="zh-TW" dirty="0"/>
              <a:t>Logical expressions can be </a:t>
            </a:r>
            <a:r>
              <a:rPr lang="en-GB" altLang="zh-TW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true </a:t>
            </a:r>
            <a:r>
              <a:rPr lang="en-GB" altLang="zh-TW" dirty="0"/>
              <a:t>or </a:t>
            </a:r>
            <a:r>
              <a:rPr lang="en-GB" altLang="zh-TW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false</a:t>
            </a:r>
            <a:r>
              <a:rPr lang="en-GB" altLang="zh-TW" dirty="0"/>
              <a:t> only</a:t>
            </a:r>
          </a:p>
          <a:p>
            <a:pPr lvl="1" eaLnBrk="1" hangingPunct="1">
              <a:lnSpc>
                <a:spcPct val="97000"/>
              </a:lnSpc>
              <a:defRPr/>
            </a:pPr>
            <a:r>
              <a:rPr lang="en-GB" altLang="zh-TW" sz="2000" dirty="0">
                <a:ea typeface="新細明體" pitchFamily="18" charset="-120"/>
              </a:rPr>
              <a:t>x==3 	</a:t>
            </a:r>
            <a:endParaRPr lang="en-GB" altLang="zh-TW" sz="2000" b="1" dirty="0">
              <a:ea typeface="新細明體" pitchFamily="18" charset="-120"/>
            </a:endParaRPr>
          </a:p>
          <a:p>
            <a:pPr lvl="1" eaLnBrk="1" hangingPunct="1">
              <a:lnSpc>
                <a:spcPct val="97000"/>
              </a:lnSpc>
              <a:defRPr/>
            </a:pPr>
            <a:r>
              <a:rPr lang="en-GB" altLang="zh-TW" sz="2000" dirty="0">
                <a:ea typeface="新細明體" pitchFamily="18" charset="-120"/>
              </a:rPr>
              <a:t>y==x</a:t>
            </a:r>
          </a:p>
          <a:p>
            <a:pPr lvl="1" eaLnBrk="1" hangingPunct="1">
              <a:lnSpc>
                <a:spcPct val="97000"/>
              </a:lnSpc>
              <a:defRPr/>
            </a:pPr>
            <a:r>
              <a:rPr lang="en-GB" altLang="zh-TW" sz="2000" dirty="0">
                <a:ea typeface="新細明體" pitchFamily="18" charset="-120"/>
              </a:rPr>
              <a:t>x&gt;10</a:t>
            </a:r>
          </a:p>
          <a:p>
            <a:pPr eaLnBrk="1" hangingPunct="1">
              <a:lnSpc>
                <a:spcPct val="97000"/>
              </a:lnSpc>
              <a:defRPr/>
            </a:pPr>
            <a:r>
              <a:rPr lang="en-GB" altLang="zh-TW" dirty="0"/>
              <a:t>In C++, any </a:t>
            </a:r>
            <a:r>
              <a:rPr lang="en-GB" altLang="zh-TW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non-zero</a:t>
            </a:r>
            <a:r>
              <a:rPr lang="en-GB" altLang="zh-TW" dirty="0"/>
              <a:t> expression will be treated as logical </a:t>
            </a:r>
            <a:r>
              <a:rPr lang="en-GB" altLang="zh-TW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true</a:t>
            </a:r>
          </a:p>
          <a:p>
            <a:pPr lvl="1" eaLnBrk="1" hangingPunct="1">
              <a:lnSpc>
                <a:spcPct val="97000"/>
              </a:lnSpc>
              <a:defRPr/>
            </a:pPr>
            <a:r>
              <a:rPr lang="en-GB" altLang="zh-TW" sz="2000" dirty="0">
                <a:ea typeface="新細明體" pitchFamily="18" charset="-120"/>
              </a:rPr>
              <a:t>3-2 	</a:t>
            </a:r>
          </a:p>
          <a:p>
            <a:pPr lvl="1" eaLnBrk="1" hangingPunct="1">
              <a:lnSpc>
                <a:spcPct val="97000"/>
              </a:lnSpc>
              <a:defRPr/>
            </a:pPr>
            <a:r>
              <a:rPr lang="en-GB" altLang="zh-TW" sz="2000" dirty="0">
                <a:ea typeface="新細明體" pitchFamily="18" charset="-120"/>
              </a:rPr>
              <a:t>1-1		</a:t>
            </a:r>
          </a:p>
          <a:p>
            <a:pPr lvl="1" eaLnBrk="1" hangingPunct="1">
              <a:lnSpc>
                <a:spcPct val="97000"/>
              </a:lnSpc>
              <a:defRPr/>
            </a:pPr>
            <a:r>
              <a:rPr lang="en-GB" altLang="zh-TW" sz="2000" dirty="0">
                <a:ea typeface="新細明體" pitchFamily="18" charset="-120"/>
              </a:rPr>
              <a:t>x=0		</a:t>
            </a:r>
          </a:p>
          <a:p>
            <a:pPr lvl="1" eaLnBrk="1" hangingPunct="1">
              <a:lnSpc>
                <a:spcPct val="97000"/>
              </a:lnSpc>
              <a:defRPr/>
            </a:pPr>
            <a:r>
              <a:rPr lang="en-GB" altLang="zh-TW" sz="2000" dirty="0">
                <a:ea typeface="新細明體" pitchFamily="18" charset="-120"/>
              </a:rPr>
              <a:t>x=1		</a:t>
            </a:r>
          </a:p>
          <a:p>
            <a:pPr eaLnBrk="1" hangingPunct="1">
              <a:lnSpc>
                <a:spcPct val="97000"/>
              </a:lnSpc>
              <a:defRPr/>
            </a:pPr>
            <a:endParaRPr lang="en-GB" altLang="zh-TW" sz="2900" dirty="0"/>
          </a:p>
          <a:p>
            <a:pPr eaLnBrk="1" hangingPunct="1">
              <a:lnSpc>
                <a:spcPct val="97000"/>
              </a:lnSpc>
              <a:defRPr/>
            </a:pPr>
            <a:endParaRPr lang="en-GB" altLang="zh-TW" sz="2900" dirty="0"/>
          </a:p>
          <a:p>
            <a:pPr eaLnBrk="1" hangingPunct="1">
              <a:lnSpc>
                <a:spcPct val="97000"/>
              </a:lnSpc>
              <a:buFont typeface="Wingdings" pitchFamily="2" charset="2"/>
              <a:buNone/>
              <a:defRPr/>
            </a:pPr>
            <a:endParaRPr lang="en-GB" altLang="zh-TW" sz="2900" dirty="0"/>
          </a:p>
          <a:p>
            <a:pPr eaLnBrk="1" hangingPunct="1">
              <a:lnSpc>
                <a:spcPct val="97000"/>
              </a:lnSpc>
              <a:buFont typeface="Wingdings" pitchFamily="2" charset="2"/>
              <a:buNone/>
              <a:defRPr/>
            </a:pPr>
            <a:endParaRPr lang="en-GB" altLang="zh-TW" sz="2900" dirty="0"/>
          </a:p>
        </p:txBody>
      </p:sp>
      <p:pic>
        <p:nvPicPr>
          <p:cNvPr id="922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5257800"/>
            <a:ext cx="6934200" cy="144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6200" algn="ctr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zh-CN" dirty="0"/>
              <a:t>Assignment (=) and equality operator (==)</a:t>
            </a:r>
            <a:endParaRPr lang="en-US" dirty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D97E95A-4497-4B08-B2FE-75FA05D6238A}" type="slidenum">
              <a:rPr lang="zh-TW" altLang="en-US" smtClean="0">
                <a:ea typeface="新細明體" pitchFamily="18" charset="-120"/>
              </a:rPr>
              <a:pPr/>
              <a:t>7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914400" y="1916113"/>
            <a:ext cx="3727450" cy="45434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lIns="90000" tIns="46800" rIns="90000" bIns="46800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457200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800" dirty="0"/>
              <a:t>Example: </a:t>
            </a:r>
            <a:r>
              <a:rPr lang="en-GB" altLang="zh-CN" sz="1800" dirty="0">
                <a:latin typeface="Courier New" pitchFamily="49" charset="0"/>
              </a:rPr>
              <a:t>x </a:t>
            </a:r>
            <a:r>
              <a:rPr lang="en-GB" altLang="zh-CN" sz="1800" b="1" dirty="0">
                <a:solidFill>
                  <a:srgbClr val="FF3300"/>
                </a:solidFill>
                <a:latin typeface="Courier New" pitchFamily="49" charset="0"/>
              </a:rPr>
              <a:t>=</a:t>
            </a:r>
            <a:r>
              <a:rPr lang="en-GB" altLang="zh-CN" sz="1800" dirty="0">
                <a:latin typeface="Courier New" pitchFamily="49" charset="0"/>
              </a:rPr>
              <a:t> 1</a:t>
            </a:r>
            <a:endParaRPr lang="en-GB" altLang="zh-TW" sz="1800" dirty="0">
              <a:latin typeface="Courier New" pitchFamily="49" charset="0"/>
            </a:endParaRPr>
          </a:p>
          <a:p>
            <a:pPr marL="341313" indent="-341313" defTabSz="457200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altLang="zh-CN" sz="1800" dirty="0">
              <a:latin typeface="Courier New" pitchFamily="49" charset="0"/>
            </a:endParaRPr>
          </a:p>
          <a:p>
            <a:pPr marL="341313" indent="-341313" defTabSz="457200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800" dirty="0"/>
              <a:t>Assignment operator</a:t>
            </a:r>
          </a:p>
          <a:p>
            <a:pPr marL="341313" indent="-341313" defTabSz="457200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altLang="zh-CN" sz="1800" dirty="0"/>
          </a:p>
          <a:p>
            <a:pPr marL="341313" indent="-341313" defTabSz="457200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800" dirty="0"/>
              <a:t>variable on the left</a:t>
            </a:r>
            <a:endParaRPr lang="en-GB" altLang="zh-TW" sz="1800" dirty="0">
              <a:ea typeface="SimSun" pitchFamily="2" charset="-122"/>
            </a:endParaRPr>
          </a:p>
          <a:p>
            <a:pPr marL="341313" indent="-341313" defTabSz="457200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altLang="zh-CN" sz="1800" dirty="0"/>
          </a:p>
          <a:p>
            <a:pPr marL="341313" indent="-341313" defTabSz="457200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800" dirty="0"/>
              <a:t>The value of this expression will always equal to the value on the right (1)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sz="quarter" idx="4294967295"/>
          </p:nvPr>
        </p:nvSpPr>
        <p:spPr>
          <a:xfrm>
            <a:off x="4953000" y="1905000"/>
            <a:ext cx="3810000" cy="4699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 marL="341313" indent="-341313" defTabSz="457200"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800" dirty="0"/>
              <a:t>Example  </a:t>
            </a:r>
            <a:r>
              <a:rPr lang="en-GB" altLang="zh-CN" sz="1800" dirty="0">
                <a:latin typeface="Courier New" pitchFamily="49" charset="0"/>
              </a:rPr>
              <a:t>x</a:t>
            </a:r>
            <a:r>
              <a:rPr lang="en-GB" altLang="zh-CN" sz="1800" b="1" dirty="0">
                <a:solidFill>
                  <a:srgbClr val="FF3300"/>
                </a:solidFill>
                <a:latin typeface="Courier New" pitchFamily="49" charset="0"/>
              </a:rPr>
              <a:t>==</a:t>
            </a:r>
            <a:r>
              <a:rPr lang="en-GB" altLang="zh-CN" sz="1800" dirty="0">
                <a:latin typeface="Courier New" pitchFamily="49" charset="0"/>
              </a:rPr>
              <a:t>1</a:t>
            </a:r>
            <a:endParaRPr lang="en-GB" altLang="zh-TW" sz="1800" dirty="0">
              <a:latin typeface="Courier New" pitchFamily="49" charset="0"/>
            </a:endParaRPr>
          </a:p>
          <a:p>
            <a:pPr marL="341313" indent="-341313" defTabSz="457200"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altLang="zh-CN" sz="1800" dirty="0">
              <a:latin typeface="Courier New" pitchFamily="49" charset="0"/>
            </a:endParaRPr>
          </a:p>
          <a:p>
            <a:pPr marL="341313" indent="-341313" defTabSz="457200"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800" dirty="0"/>
              <a:t>Equality operator</a:t>
            </a:r>
            <a:endParaRPr lang="en-GB" altLang="zh-TW" sz="1800" dirty="0">
              <a:ea typeface="SimSun" pitchFamily="2" charset="-122"/>
            </a:endParaRPr>
          </a:p>
          <a:p>
            <a:pPr marL="341313" indent="-341313" defTabSz="457200"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altLang="zh-CN" sz="1800" dirty="0"/>
          </a:p>
          <a:p>
            <a:pPr marL="341313" indent="-341313" defTabSz="457200"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800" dirty="0"/>
              <a:t>True  (evaluates to 1)</a:t>
            </a:r>
          </a:p>
          <a:p>
            <a:pPr marL="741363" lvl="1" indent="-284163" defTabSz="457200" eaLnBrk="1" hangingPunct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700" dirty="0">
                <a:ea typeface="SimSun" pitchFamily="2" charset="-122"/>
              </a:rPr>
              <a:t>value of x is 1</a:t>
            </a:r>
            <a:endParaRPr lang="en-GB" altLang="zh-TW" sz="1700" dirty="0">
              <a:ea typeface="SimSun" pitchFamily="2" charset="-122"/>
            </a:endParaRPr>
          </a:p>
          <a:p>
            <a:pPr marL="741363" lvl="1" indent="-284163" defTabSz="457200" eaLnBrk="1" hangingPunct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altLang="zh-CN" sz="1700" dirty="0">
              <a:ea typeface="SimSun" pitchFamily="2" charset="-122"/>
            </a:endParaRPr>
          </a:p>
          <a:p>
            <a:pPr marL="341313" indent="-341313" defTabSz="457200"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800" dirty="0"/>
              <a:t>False (evaluates to 0)</a:t>
            </a:r>
          </a:p>
          <a:p>
            <a:pPr marL="741363" lvl="1" indent="-284163" defTabSz="457200" eaLnBrk="1" hangingPunct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700" dirty="0">
                <a:ea typeface="SimSun" pitchFamily="2" charset="-122"/>
              </a:rPr>
              <a:t>value of x is not 1</a:t>
            </a:r>
            <a:endParaRPr lang="en-GB" altLang="zh-TW" sz="1700" dirty="0">
              <a:ea typeface="SimSun" pitchFamily="2" charset="-122"/>
            </a:endParaRPr>
          </a:p>
          <a:p>
            <a:pPr marL="741363" lvl="1" indent="-284163" defTabSz="457200" eaLnBrk="1" hangingPunct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altLang="zh-CN" sz="1700" dirty="0">
              <a:ea typeface="SimSun" pitchFamily="2" charset="-122"/>
            </a:endParaRPr>
          </a:p>
          <a:p>
            <a:pPr marL="341313" indent="-341313" defTabSz="457200"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800" dirty="0"/>
              <a:t>No space between the two </a:t>
            </a:r>
            <a:r>
              <a:rPr lang="en-GB" altLang="zh-CN" sz="1800" dirty="0">
                <a:latin typeface="Courier New" pitchFamily="49" charset="0"/>
              </a:rPr>
              <a:t>'</a:t>
            </a:r>
            <a:r>
              <a:rPr lang="en-GB" altLang="zh-CN" sz="1800" b="1" dirty="0">
                <a:solidFill>
                  <a:srgbClr val="FF3300"/>
                </a:solidFill>
                <a:latin typeface="Courier New" pitchFamily="49" charset="0"/>
              </a:rPr>
              <a:t>=</a:t>
            </a:r>
            <a:r>
              <a:rPr lang="en-GB" altLang="zh-CN" sz="1800" dirty="0">
                <a:latin typeface="Courier New" pitchFamily="49" charset="0"/>
              </a:rPr>
              <a:t>'</a:t>
            </a:r>
          </a:p>
          <a:p>
            <a:pPr marL="741363" lvl="1" indent="-284163" defTabSz="457200" eaLnBrk="1" hangingPunct="1">
              <a:spcBef>
                <a:spcPts val="6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zh-CN" altLang="en-GB" sz="1700" dirty="0">
              <a:latin typeface="Courier New" pitchFamily="49" charset="0"/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657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Logical Operators</a:t>
            </a: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022BA2D-BCC6-4A65-9BA6-47F844526FAB}" type="slidenum">
              <a:rPr lang="zh-TW" altLang="en-US" smtClean="0">
                <a:ea typeface="新細明體" pitchFamily="18" charset="-120"/>
              </a:rPr>
              <a:pPr/>
              <a:t>8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31747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76400"/>
            <a:ext cx="7696200" cy="3124200"/>
          </a:xfrm>
        </p:spPr>
        <p:txBody>
          <a:bodyPr/>
          <a:lstStyle/>
          <a:p>
            <a:r>
              <a:rPr lang="en-US" sz="2000" dirty="0"/>
              <a:t>Used for combining </a:t>
            </a:r>
            <a:r>
              <a:rPr lang="en-US" sz="2000" b="1" dirty="0"/>
              <a:t>logical values</a:t>
            </a:r>
            <a:r>
              <a:rPr lang="en-US" sz="2000" dirty="0"/>
              <a:t> and create </a:t>
            </a:r>
            <a:r>
              <a:rPr lang="en-US" sz="2000" b="1" dirty="0"/>
              <a:t>new logical values</a:t>
            </a:r>
          </a:p>
          <a:p>
            <a:r>
              <a:rPr lang="en-US" sz="2000" dirty="0"/>
              <a:t>Logical AND (&amp;&amp;)</a:t>
            </a:r>
          </a:p>
          <a:p>
            <a:pPr lvl="1"/>
            <a:r>
              <a:rPr lang="en-US" sz="1800" dirty="0"/>
              <a:t>return </a:t>
            </a:r>
            <a:r>
              <a:rPr lang="en-US" sz="1800" b="1" dirty="0">
                <a:solidFill>
                  <a:srgbClr val="FF0000"/>
                </a:solidFill>
              </a:rPr>
              <a:t>true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/>
              <a:t>if </a:t>
            </a:r>
            <a:r>
              <a:rPr lang="en-US" sz="1800" b="1" dirty="0">
                <a:solidFill>
                  <a:srgbClr val="FF0000"/>
                </a:solidFill>
              </a:rPr>
              <a:t>both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/>
              <a:t>operands are </a:t>
            </a:r>
            <a:r>
              <a:rPr lang="en-US" sz="1800" b="1" dirty="0">
                <a:solidFill>
                  <a:srgbClr val="FF0000"/>
                </a:solidFill>
              </a:rPr>
              <a:t>true</a:t>
            </a:r>
            <a:r>
              <a:rPr lang="en-US" sz="1800" dirty="0"/>
              <a:t>, false otherwise (e.g., </a:t>
            </a:r>
            <a:r>
              <a:rPr lang="en-US" sz="1800" b="1" dirty="0">
                <a:solidFill>
                  <a:srgbClr val="0070C0"/>
                </a:solidFill>
              </a:rPr>
              <a:t>a&gt;1</a:t>
            </a:r>
            <a:r>
              <a:rPr lang="en-US" sz="1800" dirty="0"/>
              <a:t>&amp;&amp;</a:t>
            </a:r>
            <a:r>
              <a:rPr lang="en-US" sz="1800" b="1" dirty="0">
                <a:solidFill>
                  <a:srgbClr val="0070C0"/>
                </a:solidFill>
              </a:rPr>
              <a:t>b&lt;1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Example: 18 &lt; age &lt; 60 should be written as: 18 &lt; age &amp;&amp; age &lt; 60;</a:t>
            </a:r>
          </a:p>
          <a:p>
            <a:r>
              <a:rPr lang="en-US" sz="2000" dirty="0"/>
              <a:t>Logical OR (||)</a:t>
            </a:r>
          </a:p>
          <a:p>
            <a:pPr lvl="1"/>
            <a:r>
              <a:rPr lang="en-US" sz="1800" dirty="0"/>
              <a:t>return </a:t>
            </a:r>
            <a:r>
              <a:rPr lang="en-US" sz="1800" b="1" dirty="0">
                <a:solidFill>
                  <a:srgbClr val="FF0000"/>
                </a:solidFill>
              </a:rPr>
              <a:t>false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/>
              <a:t>if </a:t>
            </a:r>
            <a:r>
              <a:rPr lang="en-US" sz="1800" b="1" dirty="0">
                <a:solidFill>
                  <a:srgbClr val="FF0000"/>
                </a:solidFill>
              </a:rPr>
              <a:t>both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/>
              <a:t>operands are </a:t>
            </a:r>
            <a:r>
              <a:rPr lang="en-US" sz="1800" b="1" dirty="0">
                <a:solidFill>
                  <a:srgbClr val="FF0000"/>
                </a:solidFill>
              </a:rPr>
              <a:t>false</a:t>
            </a:r>
            <a:r>
              <a:rPr lang="en-US" sz="1800" dirty="0"/>
              <a:t>, true otherwise</a:t>
            </a:r>
          </a:p>
          <a:p>
            <a:r>
              <a:rPr lang="en-US" sz="2000" dirty="0"/>
              <a:t>Logical NOT (!)</a:t>
            </a:r>
          </a:p>
          <a:p>
            <a:pPr lvl="1"/>
            <a:r>
              <a:rPr lang="en-US" sz="1800" dirty="0"/>
              <a:t>invert the Boolean value of the operand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778626"/>
              </p:ext>
            </p:extLst>
          </p:nvPr>
        </p:nvGraphicFramePr>
        <p:xfrm>
          <a:off x="609600" y="4800600"/>
          <a:ext cx="3200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  <a:r>
                        <a:rPr lang="en-US" dirty="0">
                          <a:solidFill>
                            <a:srgbClr val="99FF66"/>
                          </a:solidFill>
                        </a:rPr>
                        <a:t>&amp;&amp;</a:t>
                      </a:r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true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520408"/>
              </p:ext>
            </p:extLst>
          </p:nvPr>
        </p:nvGraphicFramePr>
        <p:xfrm>
          <a:off x="3962400" y="4800600"/>
          <a:ext cx="3200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  <a:r>
                        <a:rPr lang="en-US" dirty="0">
                          <a:solidFill>
                            <a:srgbClr val="99FF66"/>
                          </a:solidFill>
                        </a:rPr>
                        <a:t>||</a:t>
                      </a:r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4511537"/>
              </p:ext>
            </p:extLst>
          </p:nvPr>
        </p:nvGraphicFramePr>
        <p:xfrm>
          <a:off x="7239000" y="4800600"/>
          <a:ext cx="1828800" cy="1112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r>
                        <a:rPr lang="en-US" sz="1800" dirty="0"/>
                        <a:t>x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99FF66"/>
                          </a:solidFill>
                        </a:rPr>
                        <a:t>!</a:t>
                      </a:r>
                      <a:r>
                        <a:rPr lang="en-US" sz="1800" dirty="0"/>
                        <a:t>x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800" dirty="0"/>
                        <a:t>true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false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800" dirty="0"/>
                        <a:t>false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true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053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C317835-618B-4D0D-8D73-A1023C215A4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399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The Logical-NOT Operator</a:t>
            </a:r>
          </a:p>
        </p:txBody>
      </p:sp>
      <p:sp>
        <p:nvSpPr>
          <p:cNvPr id="399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n-US" sz="2800" dirty="0"/>
              <a:t>Logical-NOT (!) is a </a:t>
            </a:r>
            <a:r>
              <a:rPr lang="en-US" altLang="en-US" sz="2800" b="1" dirty="0"/>
              <a:t>unary</a:t>
            </a:r>
            <a:r>
              <a:rPr lang="en-US" altLang="en-US" sz="2800" dirty="0"/>
              <a:t> operator (it only takes </a:t>
            </a:r>
            <a:r>
              <a:rPr lang="en-US" altLang="en-US" sz="2800" b="1" dirty="0"/>
              <a:t>one operand</a:t>
            </a:r>
            <a:r>
              <a:rPr lang="en-US" altLang="en-US" sz="2800" dirty="0"/>
              <a:t>). So how does it work?</a:t>
            </a:r>
          </a:p>
          <a:p>
            <a:pPr eaLnBrk="1" hangingPunct="1"/>
            <a:endParaRPr lang="en-US" altLang="en-US" sz="2800" dirty="0"/>
          </a:p>
          <a:p>
            <a:pPr eaLnBrk="1" hangingPunct="1"/>
            <a:r>
              <a:rPr lang="en-US" altLang="en-US" sz="2800" dirty="0"/>
              <a:t>To check if </a:t>
            </a:r>
            <a:r>
              <a:rPr lang="en-US" alt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age</a:t>
            </a:r>
            <a:r>
              <a:rPr lang="en-US" altLang="en-US" sz="2800" dirty="0"/>
              <a:t> is </a:t>
            </a:r>
            <a:r>
              <a:rPr lang="en-US" altLang="en-US" sz="2800" b="1" dirty="0"/>
              <a:t>not</a:t>
            </a:r>
            <a:r>
              <a:rPr lang="en-US" altLang="en-US" sz="2800" dirty="0"/>
              <a:t> between 18 and 65,  we simply write:</a:t>
            </a:r>
          </a:p>
          <a:p>
            <a:pPr eaLnBrk="1" hangingPunct="1">
              <a:buFontTx/>
              <a:buNone/>
            </a:pPr>
            <a:r>
              <a:rPr lang="en-US" altLang="en-US" sz="2400" b="1" dirty="0">
                <a:solidFill>
                  <a:schemeClr val="hlink"/>
                </a:solidFill>
                <a:latin typeface="Courier New" panose="02070309020205020404" pitchFamily="49" charset="0"/>
              </a:rPr>
              <a:t>	       </a:t>
            </a:r>
            <a:r>
              <a:rPr lang="en-US" altLang="en-US" sz="4800" b="1" dirty="0">
                <a:solidFill>
                  <a:schemeClr val="hlink"/>
                </a:solidFill>
                <a:latin typeface="Courier New" panose="02070309020205020404" pitchFamily="49" charset="0"/>
              </a:rPr>
              <a:t>!</a:t>
            </a:r>
            <a:r>
              <a:rPr lang="en-US" altLang="en-US" sz="2400" b="1" dirty="0">
                <a:solidFill>
                  <a:schemeClr val="hlink"/>
                </a:solidFill>
                <a:latin typeface="Courier New" panose="02070309020205020404" pitchFamily="49" charset="0"/>
              </a:rPr>
              <a:t>(age &gt;= 18 &amp;&amp; age &lt;= 65)</a:t>
            </a:r>
          </a:p>
          <a:p>
            <a:pPr eaLnBrk="1" hangingPunct="1"/>
            <a:endParaRPr lang="en-US" altLang="en-US" sz="2800" dirty="0"/>
          </a:p>
          <a:p>
            <a:r>
              <a:rPr lang="en-US" altLang="en-US" sz="2800" dirty="0"/>
              <a:t>The Logical-NOT operator only takes one operand, evaluates the operand to true or false, then flips </a:t>
            </a:r>
            <a:r>
              <a:rPr lang="en-US" altLang="en-US" sz="2800"/>
              <a:t>the result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4357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75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Logical-Not Operator</a:t>
            </a:r>
          </a:p>
        </p:txBody>
      </p:sp>
      <p:sp>
        <p:nvSpPr>
          <p:cNvPr id="3074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8109241-26AF-4DEB-89A1-61CD2872B332}" type="slidenum">
              <a:rPr lang="zh-TW" altLang="en-US" smtClean="0">
                <a:ea typeface="新細明體" pitchFamily="18" charset="-120"/>
              </a:rPr>
              <a:pPr/>
              <a:t>10</a:t>
            </a:fld>
            <a:endParaRPr lang="en-US" altLang="zh-TW">
              <a:ea typeface="新細明體" pitchFamily="18" charset="-12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533400" y="1752600"/>
          <a:ext cx="7772400" cy="3627036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795">
                <a:tc>
                  <a:txBody>
                    <a:bodyPr/>
                    <a:lstStyle/>
                    <a:p>
                      <a:r>
                        <a:rPr lang="en-US" sz="2800" dirty="0"/>
                        <a:t>Original Expression</a:t>
                      </a:r>
                    </a:p>
                  </a:txBody>
                  <a:tcPr marL="88827" marR="88827" marT="45714" marB="45714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Equivalent Expression</a:t>
                      </a:r>
                    </a:p>
                  </a:txBody>
                  <a:tcPr marL="88827" marR="88827" marT="45714" marB="4571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!(x&lt;y)</a:t>
                      </a:r>
                    </a:p>
                  </a:txBody>
                  <a:tcPr marL="88827" marR="88827" marT="45714" marB="45714"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x&gt;=y</a:t>
                      </a:r>
                    </a:p>
                  </a:txBody>
                  <a:tcPr marL="88827" marR="88827" marT="45714" marB="4571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!(x&gt;y)</a:t>
                      </a:r>
                    </a:p>
                  </a:txBody>
                  <a:tcPr marL="88827" marR="88827" marT="45714" marB="45714"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x&lt;=y</a:t>
                      </a:r>
                    </a:p>
                  </a:txBody>
                  <a:tcPr marL="88827" marR="88827" marT="45714" marB="4571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!(x!=y)</a:t>
                      </a:r>
                    </a:p>
                  </a:txBody>
                  <a:tcPr marL="88827" marR="88827" marT="45714" marB="45714"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x==y</a:t>
                      </a:r>
                    </a:p>
                  </a:txBody>
                  <a:tcPr marL="88827" marR="88827" marT="45714" marB="4571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!(x&lt;=y)</a:t>
                      </a:r>
                    </a:p>
                  </a:txBody>
                  <a:tcPr marL="88827" marR="88827" marT="45714" marB="45714"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x&gt;y</a:t>
                      </a:r>
                    </a:p>
                  </a:txBody>
                  <a:tcPr marL="88827" marR="88827" marT="45714" marB="4571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!(x&gt;=y)</a:t>
                      </a:r>
                    </a:p>
                  </a:txBody>
                  <a:tcPr marL="88827" marR="88827" marT="45714" marB="45714"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x&lt;y</a:t>
                      </a:r>
                    </a:p>
                  </a:txBody>
                  <a:tcPr marL="88827" marR="88827" marT="45714" marB="4571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795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!(x==y)</a:t>
                      </a:r>
                    </a:p>
                  </a:txBody>
                  <a:tcPr marL="88827" marR="88827" marT="45714" marB="45714"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x!=y</a:t>
                      </a:r>
                    </a:p>
                  </a:txBody>
                  <a:tcPr marL="88827" marR="88827" marT="45714" marB="4571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99887" y="5486400"/>
            <a:ext cx="83471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! (A &amp;&amp; B) is the same as (!A) || (!B)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9394" y="5910590"/>
            <a:ext cx="83471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! (A || B) is the same as (!A) &amp;&amp; (!B)</a:t>
            </a:r>
          </a:p>
        </p:txBody>
      </p:sp>
    </p:spTree>
    <p:extLst>
      <p:ext uri="{BB962C8B-B14F-4D97-AF65-F5344CB8AC3E}">
        <p14:creationId xmlns:p14="http://schemas.microsoft.com/office/powerpoint/2010/main" val="52699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75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000"/>
              <a:t>Relational, equality &amp; logical operators (Summary)</a:t>
            </a:r>
          </a:p>
        </p:txBody>
      </p:sp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EFB1AD8-95DB-474A-B698-CA60BE9672E6}" type="slidenum">
              <a:rPr lang="zh-TW" altLang="en-US" smtClean="0">
                <a:ea typeface="新細明體" pitchFamily="18" charset="-120"/>
              </a:rPr>
              <a:pPr/>
              <a:t>11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3482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193800" y="1752600"/>
            <a:ext cx="7373938" cy="4267200"/>
          </a:xfrm>
        </p:spPr>
        <p:txBody>
          <a:bodyPr/>
          <a:lstStyle/>
          <a:p>
            <a:pPr eaLnBrk="1" hangingPunct="1">
              <a:buFont typeface="Monotype Sorts" pitchFamily="2" charset="2"/>
              <a:buChar char="q"/>
            </a:pPr>
            <a:r>
              <a:rPr lang="en-US" altLang="zh-TW" sz="1700" dirty="0"/>
              <a:t>Relational operators</a:t>
            </a:r>
          </a:p>
          <a:p>
            <a:pPr lvl="1" eaLnBrk="1" hangingPunct="1"/>
            <a:r>
              <a:rPr lang="en-US" altLang="zh-TW" sz="1800" dirty="0">
                <a:ea typeface="新細明體" pitchFamily="18" charset="-120"/>
              </a:rPr>
              <a:t>less than 					&lt;</a:t>
            </a:r>
          </a:p>
          <a:p>
            <a:pPr lvl="1" eaLnBrk="1" hangingPunct="1"/>
            <a:r>
              <a:rPr lang="en-US" altLang="zh-TW" sz="1800" dirty="0">
                <a:ea typeface="新細明體" pitchFamily="18" charset="-120"/>
              </a:rPr>
              <a:t>greater than 					&gt;</a:t>
            </a:r>
          </a:p>
          <a:p>
            <a:pPr lvl="1" eaLnBrk="1" hangingPunct="1"/>
            <a:r>
              <a:rPr lang="en-US" altLang="zh-TW" sz="1800" dirty="0">
                <a:ea typeface="新細明體" pitchFamily="18" charset="-120"/>
              </a:rPr>
              <a:t>less than </a:t>
            </a:r>
            <a:r>
              <a:rPr lang="en-US" altLang="zh-TW" sz="1800" b="1" dirty="0">
                <a:solidFill>
                  <a:srgbClr val="FF3300"/>
                </a:solidFill>
                <a:ea typeface="新細明體" pitchFamily="18" charset="-120"/>
              </a:rPr>
              <a:t>or equal to </a:t>
            </a:r>
            <a:r>
              <a:rPr lang="en-US" altLang="zh-TW" sz="1800" dirty="0">
                <a:ea typeface="新細明體" pitchFamily="18" charset="-120"/>
              </a:rPr>
              <a:t>				&lt;</a:t>
            </a:r>
            <a:r>
              <a:rPr lang="en-US" altLang="zh-TW" sz="1800" b="1" dirty="0">
                <a:solidFill>
                  <a:srgbClr val="FF3300"/>
                </a:solidFill>
                <a:ea typeface="新細明體" pitchFamily="18" charset="-120"/>
              </a:rPr>
              <a:t>=</a:t>
            </a:r>
          </a:p>
          <a:p>
            <a:pPr lvl="1" eaLnBrk="1" hangingPunct="1"/>
            <a:r>
              <a:rPr lang="en-US" altLang="zh-TW" sz="1800" dirty="0">
                <a:ea typeface="新細明體" pitchFamily="18" charset="-120"/>
              </a:rPr>
              <a:t>greater than </a:t>
            </a:r>
            <a:r>
              <a:rPr lang="en-US" altLang="zh-TW" sz="1800" b="1" dirty="0">
                <a:solidFill>
                  <a:srgbClr val="FF3300"/>
                </a:solidFill>
                <a:ea typeface="新細明體" pitchFamily="18" charset="-120"/>
              </a:rPr>
              <a:t>or equal to</a:t>
            </a:r>
            <a:r>
              <a:rPr lang="en-US" altLang="zh-TW" sz="1800" dirty="0">
                <a:ea typeface="新細明體" pitchFamily="18" charset="-120"/>
              </a:rPr>
              <a:t>			&gt;</a:t>
            </a:r>
            <a:r>
              <a:rPr lang="en-US" altLang="zh-TW" sz="1800" b="1" dirty="0">
                <a:solidFill>
                  <a:srgbClr val="FF3300"/>
                </a:solidFill>
                <a:ea typeface="新細明體" pitchFamily="18" charset="-120"/>
              </a:rPr>
              <a:t>=</a:t>
            </a:r>
          </a:p>
          <a:p>
            <a:pPr eaLnBrk="1" hangingPunct="1">
              <a:buFont typeface="Monotype Sorts" pitchFamily="2" charset="2"/>
              <a:buChar char="q"/>
            </a:pPr>
            <a:r>
              <a:rPr lang="en-US" altLang="zh-TW" sz="1700" dirty="0"/>
              <a:t>Equality operators</a:t>
            </a:r>
          </a:p>
          <a:p>
            <a:pPr lvl="1" eaLnBrk="1" hangingPunct="1"/>
            <a:r>
              <a:rPr lang="en-US" altLang="zh-TW" sz="1800" dirty="0">
                <a:ea typeface="新細明體" pitchFamily="18" charset="-120"/>
              </a:rPr>
              <a:t>equal to					</a:t>
            </a: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==</a:t>
            </a:r>
            <a:endParaRPr lang="en-US" altLang="zh-TW" sz="1800" dirty="0">
              <a:ea typeface="新細明體" pitchFamily="18" charset="-120"/>
            </a:endParaRPr>
          </a:p>
          <a:p>
            <a:pPr lvl="1" eaLnBrk="1" hangingPunct="1"/>
            <a:r>
              <a:rPr lang="en-US" altLang="zh-TW" sz="1800" dirty="0">
                <a:ea typeface="新細明體" pitchFamily="18" charset="-120"/>
              </a:rPr>
              <a:t>not equal to					!=</a:t>
            </a:r>
          </a:p>
          <a:p>
            <a:pPr eaLnBrk="1" hangingPunct="1">
              <a:buFont typeface="Monotype Sorts" pitchFamily="2" charset="2"/>
              <a:buChar char="q"/>
            </a:pPr>
            <a:r>
              <a:rPr lang="en-US" altLang="zh-TW" sz="1700" dirty="0"/>
              <a:t>Logical operators</a:t>
            </a:r>
          </a:p>
          <a:p>
            <a:pPr lvl="1" eaLnBrk="1" hangingPunct="1"/>
            <a:r>
              <a:rPr lang="en-US" altLang="zh-TW" sz="1800" dirty="0">
                <a:ea typeface="新細明體" pitchFamily="18" charset="-120"/>
              </a:rPr>
              <a:t>logical not					!</a:t>
            </a:r>
          </a:p>
          <a:p>
            <a:pPr lvl="1" eaLnBrk="1" hangingPunct="1"/>
            <a:r>
              <a:rPr lang="en-US" altLang="zh-TW" sz="1800" dirty="0">
                <a:ea typeface="新細明體" pitchFamily="18" charset="-120"/>
              </a:rPr>
              <a:t>logical and					&amp;&amp;</a:t>
            </a:r>
          </a:p>
          <a:p>
            <a:pPr lvl="1" eaLnBrk="1" hangingPunct="1"/>
            <a:r>
              <a:rPr lang="en-US" altLang="zh-TW" sz="1800" dirty="0">
                <a:ea typeface="新細明體" pitchFamily="18" charset="-120"/>
              </a:rPr>
              <a:t>logical or					</a:t>
            </a: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||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500" b="1" i="1" dirty="0">
                <a:solidFill>
                  <a:srgbClr val="FF3300"/>
                </a:solidFill>
                <a:latin typeface="Book Antiqua" pitchFamily="18" charset="0"/>
              </a:rPr>
              <a:t>PS</a:t>
            </a:r>
            <a:r>
              <a:rPr lang="en-US" altLang="zh-TW" sz="1500" b="1" dirty="0">
                <a:solidFill>
                  <a:srgbClr val="FF3300"/>
                </a:solidFill>
              </a:rPr>
              <a:t>: Expressions with above operators have a </a:t>
            </a:r>
            <a:r>
              <a:rPr lang="en-US" altLang="zh-TW" sz="1500" b="1" i="1" dirty="0">
                <a:solidFill>
                  <a:srgbClr val="0070C0"/>
                </a:solidFill>
              </a:rPr>
              <a:t>true</a:t>
            </a:r>
            <a:r>
              <a:rPr lang="en-US" altLang="zh-TW" sz="1500" b="1" dirty="0">
                <a:solidFill>
                  <a:srgbClr val="0070C0"/>
                </a:solidFill>
              </a:rPr>
              <a:t> </a:t>
            </a:r>
            <a:r>
              <a:rPr lang="en-US" altLang="zh-TW" sz="1500" b="1" dirty="0">
                <a:solidFill>
                  <a:srgbClr val="FF3300"/>
                </a:solidFill>
              </a:rPr>
              <a:t>or </a:t>
            </a:r>
            <a:r>
              <a:rPr lang="en-US" altLang="zh-TW" sz="1500" b="1" i="1" dirty="0">
                <a:solidFill>
                  <a:srgbClr val="0070C0"/>
                </a:solidFill>
              </a:rPr>
              <a:t>false</a:t>
            </a:r>
            <a:r>
              <a:rPr lang="en-US" altLang="zh-TW" sz="1500" b="1" i="1" dirty="0">
                <a:solidFill>
                  <a:srgbClr val="FF3300"/>
                </a:solidFill>
              </a:rPr>
              <a:t> </a:t>
            </a:r>
            <a:r>
              <a:rPr lang="en-US" altLang="zh-TW" sz="1500" b="1" dirty="0">
                <a:solidFill>
                  <a:srgbClr val="FF3300"/>
                </a:solidFill>
              </a:rPr>
              <a:t>value.</a:t>
            </a:r>
          </a:p>
        </p:txBody>
      </p:sp>
    </p:spTree>
    <p:extLst>
      <p:ext uri="{BB962C8B-B14F-4D97-AF65-F5344CB8AC3E}">
        <p14:creationId xmlns:p14="http://schemas.microsoft.com/office/powerpoint/2010/main" val="1188381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8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zh-TW" sz="3400" dirty="0"/>
              <a:t>Precedence &amp; associativity of popular operators</a:t>
            </a:r>
            <a:endParaRPr lang="en-US" altLang="zh-TW" dirty="0"/>
          </a:p>
        </p:txBody>
      </p:sp>
      <p:sp>
        <p:nvSpPr>
          <p:cNvPr id="358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6BD33CA7-1249-442A-A88A-E314518EA4BA}" type="slidenum">
              <a:rPr lang="zh-TW" altLang="en-US" smtClean="0">
                <a:ea typeface="新細明體" pitchFamily="18" charset="-120"/>
              </a:rPr>
              <a:pPr/>
              <a:t>12</a:t>
            </a:fld>
            <a:endParaRPr lang="en-US" altLang="zh-TW">
              <a:ea typeface="新細明體" pitchFamily="18" charset="-12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45064"/>
              </p:ext>
            </p:extLst>
          </p:nvPr>
        </p:nvGraphicFramePr>
        <p:xfrm>
          <a:off x="914400" y="2138888"/>
          <a:ext cx="7772400" cy="296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53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88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14">
                <a:tc>
                  <a:txBody>
                    <a:bodyPr/>
                    <a:lstStyle/>
                    <a:p>
                      <a:r>
                        <a:rPr lang="en-US" sz="1800" dirty="0"/>
                        <a:t>Operator precedence (high to low)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Associativity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*	/	%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Left to right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+	-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Left to right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&lt;	&lt;=	&gt;	&gt;=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Left to right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==	!=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Left to right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&amp;&amp;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Left to right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||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Left to right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070C0"/>
                          </a:solidFill>
                        </a:rPr>
                        <a:t>?: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70C0"/>
                          </a:solidFill>
                        </a:rPr>
                        <a:t>Right to left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382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Conditional statements</a:t>
            </a:r>
          </a:p>
        </p:txBody>
      </p:sp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9819807-5711-4446-A98A-F439E5F383E6}" type="slidenum">
              <a:rPr lang="zh-TW" altLang="en-US" smtClean="0">
                <a:ea typeface="新細明體" pitchFamily="18" charset="-120"/>
              </a:rPr>
              <a:pPr/>
              <a:t>13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1024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200" dirty="0"/>
              <a:t>In </a:t>
            </a:r>
            <a:r>
              <a:rPr lang="en-US" altLang="zh-TW" sz="2200" dirty="0">
                <a:solidFill>
                  <a:srgbClr val="C00000"/>
                </a:solidFill>
              </a:rPr>
              <a:t>decision making</a:t>
            </a:r>
            <a:r>
              <a:rPr lang="en-US" altLang="zh-TW" sz="2200" dirty="0"/>
              <a:t> process, </a:t>
            </a:r>
            <a:r>
              <a:rPr lang="en-US" altLang="zh-TW" sz="2200" dirty="0">
                <a:solidFill>
                  <a:srgbClr val="0070C0"/>
                </a:solidFill>
              </a:rPr>
              <a:t>logical value</a:t>
            </a:r>
            <a:r>
              <a:rPr lang="en-US" altLang="zh-TW" sz="2200" dirty="0"/>
              <a:t> can be used to determine the actions to take.</a:t>
            </a:r>
          </a:p>
          <a:p>
            <a:pPr eaLnBrk="1" hangingPunct="1">
              <a:lnSpc>
                <a:spcPct val="90000"/>
              </a:lnSpc>
            </a:pPr>
            <a:endParaRPr lang="en-US" altLang="zh-TW" sz="2200" dirty="0"/>
          </a:p>
          <a:p>
            <a:pPr eaLnBrk="1" hangingPunct="1">
              <a:lnSpc>
                <a:spcPct val="90000"/>
              </a:lnSpc>
            </a:pPr>
            <a:r>
              <a:rPr lang="en-US" altLang="zh-TW" sz="2200" dirty="0"/>
              <a:t>Examples </a:t>
            </a:r>
          </a:p>
          <a:p>
            <a:pPr lvl="1">
              <a:lnSpc>
                <a:spcPct val="90000"/>
              </a:lnSpc>
            </a:pPr>
            <a:r>
              <a:rPr lang="en-US" altLang="zh-TW" sz="2000" dirty="0"/>
              <a:t>If AC2 canteen is too crowded, then go to AC1/AC3 for lunch</a:t>
            </a:r>
          </a:p>
          <a:p>
            <a:pPr lvl="1">
              <a:lnSpc>
                <a:spcPct val="90000"/>
              </a:lnSpc>
            </a:pPr>
            <a:endParaRPr lang="en-US" altLang="zh-TW" sz="2000" dirty="0">
              <a:ea typeface="新細明體" pitchFamily="18" charset="-120"/>
            </a:endParaRPr>
          </a:p>
          <a:p>
            <a:pPr lvl="1" eaLnBrk="1" hangingPunct="1">
              <a:lnSpc>
                <a:spcPct val="90000"/>
              </a:lnSpc>
            </a:pPr>
            <a:endParaRPr lang="en-US" altLang="zh-TW" sz="2000" dirty="0">
              <a:ea typeface="新細明體" pitchFamily="18" charset="-120"/>
            </a:endParaRPr>
          </a:p>
          <a:p>
            <a:pPr lvl="1" eaLnBrk="1" hangingPunct="1">
              <a:lnSpc>
                <a:spcPct val="90000"/>
              </a:lnSpc>
            </a:pPr>
            <a:endParaRPr lang="en-US" altLang="zh-TW" sz="2000" dirty="0">
              <a:ea typeface="新細明體" pitchFamily="18" charset="-12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200" dirty="0"/>
              <a:t>In programming, certain statements will </a:t>
            </a:r>
            <a:r>
              <a:rPr lang="en-US" altLang="zh-TW" sz="2200" dirty="0">
                <a:solidFill>
                  <a:srgbClr val="C00000"/>
                </a:solidFill>
              </a:rPr>
              <a:t>only</a:t>
            </a:r>
            <a:r>
              <a:rPr lang="en-US" altLang="zh-TW" sz="2200" dirty="0"/>
              <a:t> be executed when certain condition is fulfilled.  We call them </a:t>
            </a:r>
            <a:r>
              <a:rPr lang="en-US" altLang="zh-TW" sz="2200" b="1" dirty="0"/>
              <a:t>conditional statements</a:t>
            </a:r>
            <a:endParaRPr lang="en-US" altLang="zh-TW" sz="2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TW" dirty="0"/>
              <a:t>Conditional statement: </a:t>
            </a:r>
            <a:r>
              <a:rPr lang="en-US" altLang="zh-TW" dirty="0">
                <a:solidFill>
                  <a:srgbClr val="FF0000"/>
                </a:solidFill>
              </a:rPr>
              <a:t>if</a:t>
            </a:r>
          </a:p>
        </p:txBody>
      </p:sp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9B2F89F-0F2F-48E6-B295-90C96A47F497}" type="slidenum">
              <a:rPr lang="zh-TW" altLang="en-US" smtClean="0">
                <a:ea typeface="新細明體" pitchFamily="18" charset="-120"/>
              </a:rPr>
              <a:pPr/>
              <a:t>14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270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676400"/>
            <a:ext cx="3810000" cy="47244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zh-TW" sz="2200" dirty="0"/>
              <a:t>One statement will be executed if the condition is true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zh-TW" sz="2200" dirty="0">
                <a:ea typeface="新細明體" pitchFamily="18" charset="-120"/>
              </a:rPr>
              <a:t>Syntax:</a:t>
            </a:r>
            <a:endParaRPr lang="en-US" altLang="zh-TW" sz="1600" dirty="0">
              <a:ea typeface="新細明體" pitchFamily="18" charset="-12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zh-TW" sz="2000" dirty="0">
                <a:ea typeface="新細明體" pitchFamily="18" charset="-120"/>
              </a:rPr>
              <a:t>if (</a:t>
            </a:r>
            <a:r>
              <a:rPr lang="en-US" altLang="zh-TW" sz="2000" dirty="0">
                <a:solidFill>
                  <a:srgbClr val="FF3300"/>
                </a:solidFill>
                <a:ea typeface="新細明體" pitchFamily="18" charset="-120"/>
              </a:rPr>
              <a:t>logical expression</a:t>
            </a:r>
            <a:r>
              <a:rPr lang="en-US" altLang="zh-TW" sz="2000" dirty="0">
                <a:ea typeface="新細明體" pitchFamily="18" charset="-120"/>
              </a:rPr>
              <a:t>)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zh-TW" sz="2000" dirty="0">
                <a:ea typeface="新細明體" pitchFamily="18" charset="-120"/>
              </a:rPr>
              <a:t>	statement;</a:t>
            </a:r>
            <a:endParaRPr lang="en-US" altLang="zh-TW" sz="2000" dirty="0">
              <a:solidFill>
                <a:srgbClr val="FF3300"/>
              </a:solidFill>
              <a:ea typeface="新細明體" pitchFamily="18" charset="-12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altLang="zh-TW" sz="1600" dirty="0">
              <a:ea typeface="新細明體" pitchFamily="18" charset="-120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zh-TW" sz="2200" dirty="0">
                <a:solidFill>
                  <a:srgbClr val="FF0000"/>
                </a:solidFill>
              </a:rPr>
              <a:t>Only</a:t>
            </a:r>
            <a:r>
              <a:rPr lang="en-US" altLang="zh-TW" sz="2200" dirty="0"/>
              <a:t> one statement will be executed</a:t>
            </a:r>
          </a:p>
          <a:p>
            <a:pPr>
              <a:lnSpc>
                <a:spcPct val="80000"/>
              </a:lnSpc>
              <a:defRPr/>
            </a:pPr>
            <a:endParaRPr lang="en-US" altLang="zh-TW" sz="2200" dirty="0"/>
          </a:p>
          <a:p>
            <a:pPr>
              <a:lnSpc>
                <a:spcPct val="80000"/>
              </a:lnSpc>
              <a:defRPr/>
            </a:pPr>
            <a:r>
              <a:rPr lang="en-GB" altLang="zh-CN" sz="2200" dirty="0"/>
              <a:t>“</a:t>
            </a:r>
            <a:r>
              <a:rPr lang="en-GB" altLang="zh-CN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If (logical expression) statement</a:t>
            </a:r>
            <a:r>
              <a:rPr lang="en-GB" altLang="zh-CN" sz="2200" dirty="0"/>
              <a:t>” is </a:t>
            </a:r>
            <a:r>
              <a:rPr lang="en-GB" altLang="zh-CN" sz="2200" b="1" dirty="0"/>
              <a:t>one statement </a:t>
            </a:r>
            <a:r>
              <a:rPr lang="en-GB" altLang="zh-CN" sz="2200" dirty="0"/>
              <a:t>in C++. 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altLang="zh-TW" sz="2200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zh-TW" sz="2200" dirty="0"/>
              <a:t>C++ example: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altLang="zh-TW" sz="1600" dirty="0"/>
          </a:p>
          <a:p>
            <a:pPr marL="471487" lvl="1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zh-TW" sz="2000" dirty="0" err="1">
                <a:solidFill>
                  <a:srgbClr val="008000"/>
                </a:solidFill>
                <a:ea typeface="新細明體" pitchFamily="18" charset="-120"/>
              </a:rPr>
              <a:t>cin</a:t>
            </a:r>
            <a:r>
              <a:rPr lang="en-US" altLang="zh-TW" sz="2000" dirty="0">
                <a:solidFill>
                  <a:srgbClr val="008000"/>
                </a:solidFill>
                <a:ea typeface="新細明體" pitchFamily="18" charset="-120"/>
              </a:rPr>
              <a:t> &gt;&gt;x;</a:t>
            </a:r>
          </a:p>
          <a:p>
            <a:pPr marL="471487" lvl="1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zh-TW" sz="2000" dirty="0">
                <a:solidFill>
                  <a:srgbClr val="008000"/>
                </a:solidFill>
                <a:ea typeface="新細明體" pitchFamily="18" charset="-120"/>
              </a:rPr>
              <a:t>if (x&lt;0)	</a:t>
            </a:r>
          </a:p>
          <a:p>
            <a:pPr marL="471487" lvl="1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zh-TW" sz="2000" dirty="0">
                <a:solidFill>
                  <a:srgbClr val="008000"/>
                </a:solidFill>
                <a:ea typeface="新細明體" pitchFamily="18" charset="-120"/>
              </a:rPr>
              <a:t>	x = -x;</a:t>
            </a:r>
          </a:p>
          <a:p>
            <a:pPr marL="471487" lvl="1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zh-TW" sz="2000" dirty="0" err="1">
                <a:solidFill>
                  <a:srgbClr val="008000"/>
                </a:solidFill>
                <a:ea typeface="新細明體" pitchFamily="18" charset="-120"/>
              </a:rPr>
              <a:t>cout</a:t>
            </a:r>
            <a:r>
              <a:rPr lang="en-US" altLang="zh-TW" sz="2000" dirty="0">
                <a:solidFill>
                  <a:srgbClr val="008000"/>
                </a:solidFill>
                <a:ea typeface="新細明體" pitchFamily="18" charset="-120"/>
              </a:rPr>
              <a:t>  &lt;&lt; x &lt;&lt; </a:t>
            </a:r>
            <a:r>
              <a:rPr lang="en-US" altLang="zh-TW" sz="2000" dirty="0" err="1">
                <a:solidFill>
                  <a:srgbClr val="008000"/>
                </a:solidFill>
                <a:ea typeface="新細明體" pitchFamily="18" charset="-120"/>
              </a:rPr>
              <a:t>endl</a:t>
            </a:r>
            <a:r>
              <a:rPr lang="en-US" altLang="zh-TW" sz="2000" dirty="0">
                <a:solidFill>
                  <a:srgbClr val="008000"/>
                </a:solidFill>
                <a:ea typeface="新細明體" pitchFamily="18" charset="-120"/>
              </a:rPr>
              <a:t>;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105400" y="1676400"/>
            <a:ext cx="1752600" cy="914400"/>
          </a:xfrm>
          <a:prstGeom prst="roundRect">
            <a:avLst/>
          </a:prstGeom>
          <a:solidFill>
            <a:srgbClr val="6699FF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en-US" sz="2200" dirty="0">
                <a:solidFill>
                  <a:schemeClr val="tx1"/>
                </a:solidFill>
              </a:rPr>
              <a:t>Statement 1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105400" y="5257800"/>
            <a:ext cx="1752600" cy="914400"/>
          </a:xfrm>
          <a:prstGeom prst="roundRect">
            <a:avLst/>
          </a:prstGeom>
          <a:solidFill>
            <a:srgbClr val="6699FF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en-US" sz="2200" dirty="0">
                <a:solidFill>
                  <a:schemeClr val="tx1"/>
                </a:solidFill>
              </a:rPr>
              <a:t>Statement 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39000" y="4191000"/>
            <a:ext cx="1676400" cy="914400"/>
          </a:xfrm>
          <a:prstGeom prst="roundRect">
            <a:avLst/>
          </a:prstGeom>
          <a:solidFill>
            <a:srgbClr val="99FF6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en-US" sz="2200" dirty="0">
                <a:solidFill>
                  <a:schemeClr val="tx1"/>
                </a:solidFill>
              </a:rPr>
              <a:t>Statement 2</a:t>
            </a:r>
          </a:p>
        </p:txBody>
      </p:sp>
      <p:sp>
        <p:nvSpPr>
          <p:cNvPr id="17" name="Preparation 16"/>
          <p:cNvSpPr/>
          <p:nvPr/>
        </p:nvSpPr>
        <p:spPr>
          <a:xfrm>
            <a:off x="4724400" y="3124200"/>
            <a:ext cx="2514600" cy="914400"/>
          </a:xfrm>
          <a:prstGeom prst="flowChartPreparation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rgbClr val="000000"/>
                </a:solidFill>
              </a:rPr>
              <a:t>if (logical expression)</a:t>
            </a:r>
          </a:p>
        </p:txBody>
      </p:sp>
      <p:cxnSp>
        <p:nvCxnSpPr>
          <p:cNvPr id="18" name="Straight Arrow Connector 17"/>
          <p:cNvCxnSpPr>
            <a:stCxn id="14" idx="2"/>
            <a:endCxn id="17" idx="0"/>
          </p:cNvCxnSpPr>
          <p:nvPr/>
        </p:nvCxnSpPr>
        <p:spPr>
          <a:xfrm>
            <a:off x="5981700" y="2590800"/>
            <a:ext cx="0" cy="533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7" idx="2"/>
            <a:endCxn id="15" idx="0"/>
          </p:cNvCxnSpPr>
          <p:nvPr/>
        </p:nvCxnSpPr>
        <p:spPr>
          <a:xfrm>
            <a:off x="5981700" y="4038600"/>
            <a:ext cx="0" cy="1219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17" idx="3"/>
            <a:endCxn id="16" idx="0"/>
          </p:cNvCxnSpPr>
          <p:nvPr/>
        </p:nvCxnSpPr>
        <p:spPr>
          <a:xfrm>
            <a:off x="7239000" y="3581400"/>
            <a:ext cx="838200" cy="609600"/>
          </a:xfrm>
          <a:prstGeom prst="bentConnector2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16" idx="2"/>
            <a:endCxn id="15" idx="3"/>
          </p:cNvCxnSpPr>
          <p:nvPr/>
        </p:nvCxnSpPr>
        <p:spPr>
          <a:xfrm rot="5400000">
            <a:off x="7162800" y="4800600"/>
            <a:ext cx="609600" cy="1219200"/>
          </a:xfrm>
          <a:prstGeom prst="bentConnector2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343285" y="3200400"/>
            <a:ext cx="657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true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0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0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0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0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0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0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0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703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03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703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033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Two-way selection</a:t>
            </a:r>
          </a:p>
        </p:txBody>
      </p:sp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CE6E98A-FB39-4D62-9D00-E788FC2E1AE4}" type="slidenum">
              <a:rPr lang="zh-TW" altLang="en-US" smtClean="0">
                <a:ea typeface="新細明體" pitchFamily="18" charset="-120"/>
              </a:rPr>
              <a:pPr/>
              <a:t>15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9600" y="1676400"/>
            <a:ext cx="4114800" cy="4343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200" dirty="0"/>
              <a:t>If the condition is true, </a:t>
            </a:r>
            <a:r>
              <a:rPr lang="en-US" altLang="zh-TW" sz="2200" dirty="0">
                <a:solidFill>
                  <a:srgbClr val="FF0000"/>
                </a:solidFill>
              </a:rPr>
              <a:t>one</a:t>
            </a:r>
            <a:r>
              <a:rPr lang="en-US" altLang="zh-TW" sz="2200" dirty="0"/>
              <a:t> statement will be executed. 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200" dirty="0"/>
              <a:t>If the condition is false, </a:t>
            </a:r>
            <a:r>
              <a:rPr lang="en-US" altLang="zh-TW" sz="2200" dirty="0">
                <a:solidFill>
                  <a:srgbClr val="FF0000"/>
                </a:solidFill>
              </a:rPr>
              <a:t>another</a:t>
            </a:r>
            <a:r>
              <a:rPr lang="en-US" altLang="zh-TW" sz="2200" dirty="0"/>
              <a:t> statement will be executed.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1600" dirty="0">
              <a:ea typeface="新細明體" pitchFamily="18" charset="-12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1600" dirty="0">
              <a:ea typeface="新細明體" pitchFamily="18" charset="-12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dirty="0">
                <a:ea typeface="新細明體" pitchFamily="18" charset="-120"/>
              </a:rPr>
              <a:t>………………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>
                <a:ea typeface="新細明體" pitchFamily="18" charset="-120"/>
              </a:rPr>
              <a:t>if (</a:t>
            </a:r>
            <a:r>
              <a:rPr lang="en-US" altLang="zh-TW" sz="2000" dirty="0">
                <a:solidFill>
                  <a:srgbClr val="FF0000"/>
                </a:solidFill>
                <a:ea typeface="新細明體" pitchFamily="18" charset="-120"/>
              </a:rPr>
              <a:t>logical</a:t>
            </a:r>
            <a:r>
              <a:rPr lang="en-US" altLang="zh-TW" sz="2000" dirty="0">
                <a:solidFill>
                  <a:srgbClr val="FF3300"/>
                </a:solidFill>
                <a:ea typeface="新細明體" pitchFamily="18" charset="-120"/>
              </a:rPr>
              <a:t> expression</a:t>
            </a:r>
            <a:r>
              <a:rPr lang="en-US" altLang="zh-TW" sz="2000" dirty="0">
                <a:ea typeface="新細明體" pitchFamily="18" charset="-120"/>
              </a:rPr>
              <a:t>) </a:t>
            </a:r>
          </a:p>
          <a:p>
            <a:pPr lvl="1">
              <a:lnSpc>
                <a:spcPct val="80000"/>
              </a:lnSpc>
              <a:buNone/>
            </a:pPr>
            <a:r>
              <a:rPr lang="en-US" altLang="zh-TW" sz="2000" dirty="0">
                <a:ea typeface="新細明體" pitchFamily="18" charset="-120"/>
              </a:rPr>
              <a:t>	</a:t>
            </a:r>
            <a:r>
              <a:rPr lang="en-US" altLang="zh-TW" sz="2000" dirty="0">
                <a:solidFill>
                  <a:srgbClr val="00B050"/>
                </a:solidFill>
                <a:ea typeface="新細明體" pitchFamily="18" charset="-120"/>
              </a:rPr>
              <a:t>//action for true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>
                <a:ea typeface="新細明體" pitchFamily="18" charset="-120"/>
              </a:rPr>
              <a:t>	statement a;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>
                <a:ea typeface="新細明體" pitchFamily="18" charset="-120"/>
              </a:rPr>
              <a:t>else</a:t>
            </a:r>
          </a:p>
          <a:p>
            <a:pPr lvl="1">
              <a:lnSpc>
                <a:spcPct val="80000"/>
              </a:lnSpc>
              <a:buNone/>
            </a:pPr>
            <a:r>
              <a:rPr lang="en-US" altLang="zh-TW" sz="2000" dirty="0">
                <a:ea typeface="新細明體" pitchFamily="18" charset="-120"/>
              </a:rPr>
              <a:t>	</a:t>
            </a:r>
            <a:r>
              <a:rPr lang="en-US" altLang="zh-TW" sz="2000" dirty="0">
                <a:solidFill>
                  <a:srgbClr val="00B050"/>
                </a:solidFill>
                <a:ea typeface="新細明體" pitchFamily="18" charset="-120"/>
              </a:rPr>
              <a:t>//action for false</a:t>
            </a:r>
          </a:p>
          <a:p>
            <a:pPr lvl="1">
              <a:lnSpc>
                <a:spcPct val="80000"/>
              </a:lnSpc>
              <a:buNone/>
            </a:pPr>
            <a:r>
              <a:rPr lang="en-US" altLang="zh-TW" sz="2000" dirty="0">
                <a:solidFill>
                  <a:srgbClr val="00B050"/>
                </a:solidFill>
                <a:ea typeface="新細明體" pitchFamily="18" charset="-120"/>
              </a:rPr>
              <a:t>	</a:t>
            </a:r>
            <a:r>
              <a:rPr lang="en-US" altLang="zh-TW" sz="2000" dirty="0">
                <a:ea typeface="新細明體" pitchFamily="18" charset="-120"/>
              </a:rPr>
              <a:t>statement b;</a:t>
            </a:r>
            <a:endParaRPr lang="en-US" altLang="zh-TW" sz="2000" dirty="0">
              <a:solidFill>
                <a:srgbClr val="00B050"/>
              </a:solidFill>
              <a:ea typeface="新細明體" pitchFamily="18" charset="-12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altLang="zh-TW" sz="16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1600" dirty="0">
              <a:solidFill>
                <a:srgbClr val="0000FF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478483" y="1981200"/>
            <a:ext cx="1616034" cy="805912"/>
          </a:xfrm>
          <a:prstGeom prst="roundRect">
            <a:avLst/>
          </a:prstGeom>
          <a:solidFill>
            <a:srgbClr val="6699FF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Statement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78483" y="5137688"/>
            <a:ext cx="1616034" cy="805912"/>
          </a:xfrm>
          <a:prstGeom prst="roundRect">
            <a:avLst/>
          </a:prstGeom>
          <a:solidFill>
            <a:srgbClr val="6699FF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Statement 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45829" y="4197458"/>
            <a:ext cx="1545771" cy="805912"/>
          </a:xfrm>
          <a:prstGeom prst="roundRect">
            <a:avLst/>
          </a:prstGeom>
          <a:solidFill>
            <a:srgbClr val="99FF6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Statement a</a:t>
            </a:r>
          </a:p>
        </p:txBody>
      </p:sp>
      <p:sp>
        <p:nvSpPr>
          <p:cNvPr id="10" name="Preparation 9"/>
          <p:cNvSpPr/>
          <p:nvPr/>
        </p:nvSpPr>
        <p:spPr>
          <a:xfrm>
            <a:off x="5127171" y="3257227"/>
            <a:ext cx="2318657" cy="805912"/>
          </a:xfrm>
          <a:prstGeom prst="flowChartPreparation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000000"/>
                </a:solidFill>
              </a:rPr>
              <a:t>if (logical expression)</a:t>
            </a:r>
          </a:p>
        </p:txBody>
      </p:sp>
      <p:cxnSp>
        <p:nvCxnSpPr>
          <p:cNvPr id="11" name="Straight Arrow Connector 10"/>
          <p:cNvCxnSpPr>
            <a:stCxn id="7" idx="2"/>
            <a:endCxn id="10" idx="0"/>
          </p:cNvCxnSpPr>
          <p:nvPr/>
        </p:nvCxnSpPr>
        <p:spPr>
          <a:xfrm>
            <a:off x="6286500" y="2787112"/>
            <a:ext cx="0" cy="47011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>
            <a:stCxn id="10" idx="3"/>
            <a:endCxn id="9" idx="0"/>
          </p:cNvCxnSpPr>
          <p:nvPr/>
        </p:nvCxnSpPr>
        <p:spPr>
          <a:xfrm>
            <a:off x="7445829" y="3660183"/>
            <a:ext cx="772886" cy="537275"/>
          </a:xfrm>
          <a:prstGeom prst="bentConnector2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9" idx="2"/>
            <a:endCxn id="8" idx="3"/>
          </p:cNvCxnSpPr>
          <p:nvPr/>
        </p:nvCxnSpPr>
        <p:spPr>
          <a:xfrm rot="5400000">
            <a:off x="7387978" y="4709908"/>
            <a:ext cx="537275" cy="1124197"/>
          </a:xfrm>
          <a:prstGeom prst="bentConnector2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516091" y="3324386"/>
            <a:ext cx="606464" cy="3255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true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581400" y="4197458"/>
            <a:ext cx="1545771" cy="805912"/>
          </a:xfrm>
          <a:prstGeom prst="roundRect">
            <a:avLst/>
          </a:prstGeom>
          <a:solidFill>
            <a:srgbClr val="99FF6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Statement b</a:t>
            </a:r>
          </a:p>
        </p:txBody>
      </p:sp>
      <p:cxnSp>
        <p:nvCxnSpPr>
          <p:cNvPr id="17" name="Elbow Connector 16"/>
          <p:cNvCxnSpPr>
            <a:stCxn id="10" idx="1"/>
            <a:endCxn id="16" idx="0"/>
          </p:cNvCxnSpPr>
          <p:nvPr/>
        </p:nvCxnSpPr>
        <p:spPr>
          <a:xfrm rot="10800000" flipV="1">
            <a:off x="4354286" y="3660183"/>
            <a:ext cx="772886" cy="537275"/>
          </a:xfrm>
          <a:prstGeom prst="bentConnector2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16" idx="2"/>
            <a:endCxn id="8" idx="1"/>
          </p:cNvCxnSpPr>
          <p:nvPr/>
        </p:nvCxnSpPr>
        <p:spPr>
          <a:xfrm rot="16200000" flipH="1">
            <a:off x="4647747" y="4709908"/>
            <a:ext cx="537275" cy="1124197"/>
          </a:xfrm>
          <a:prstGeom prst="bentConnector2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424548" y="3334670"/>
            <a:ext cx="669029" cy="3255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false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2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2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2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29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/>
      <p:bldP spid="16" grpId="0" animBg="1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514600"/>
            <a:ext cx="6329363" cy="2393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zh-TW" dirty="0"/>
              <a:t>Some points to note</a:t>
            </a:r>
          </a:p>
        </p:txBody>
      </p:sp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5981700"/>
            <a:ext cx="457200" cy="457200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DD243FEE-B199-4C25-B010-C65672FE956E}" type="slidenum">
              <a:rPr lang="zh-TW" altLang="en-US" smtClean="0">
                <a:ea typeface="新細明體" pitchFamily="18" charset="-120"/>
              </a:rPr>
              <a:pPr/>
              <a:t>16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13317" name="AutoShape 4"/>
          <p:cNvSpPr>
            <a:spLocks/>
          </p:cNvSpPr>
          <p:nvPr/>
        </p:nvSpPr>
        <p:spPr bwMode="auto">
          <a:xfrm>
            <a:off x="304800" y="1600200"/>
            <a:ext cx="2895600" cy="838200"/>
          </a:xfrm>
          <a:prstGeom prst="borderCallout2">
            <a:avLst>
              <a:gd name="adj1" fmla="val 13634"/>
              <a:gd name="adj2" fmla="val 102630"/>
              <a:gd name="adj3" fmla="val 13634"/>
              <a:gd name="adj4" fmla="val 110032"/>
              <a:gd name="adj5" fmla="val 157764"/>
              <a:gd name="adj6" fmla="val 127523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zh-TW" dirty="0">
                <a:latin typeface="Comic Sans MS" pitchFamily="66" charset="0"/>
                <a:ea typeface="細明體" pitchFamily="49" charset="-120"/>
              </a:rPr>
              <a:t>The expression should be enclosed with parenthesis () </a:t>
            </a:r>
            <a:endParaRPr lang="en-GB" altLang="zh-TW" dirty="0">
              <a:latin typeface="Comic Sans MS" pitchFamily="66" charset="0"/>
              <a:ea typeface="細明體" pitchFamily="49" charset="-120"/>
            </a:endParaRPr>
          </a:p>
        </p:txBody>
      </p:sp>
      <p:sp>
        <p:nvSpPr>
          <p:cNvPr id="13318" name="Text Box 5"/>
          <p:cNvSpPr txBox="1">
            <a:spLocks noChangeArrowheads="1"/>
          </p:cNvSpPr>
          <p:nvPr/>
        </p:nvSpPr>
        <p:spPr bwMode="auto">
          <a:xfrm>
            <a:off x="3581400" y="2913063"/>
            <a:ext cx="527050" cy="4397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altLang="zh-TW" sz="2400">
                <a:latin typeface="Times New Roman" pitchFamily="18" charset="0"/>
                <a:ea typeface="細明體" pitchFamily="49" charset="-120"/>
              </a:rPr>
              <a:t>==</a:t>
            </a:r>
            <a:endParaRPr lang="en-GB" altLang="zh-TW" sz="2400">
              <a:latin typeface="Times New Roman" pitchFamily="18" charset="0"/>
              <a:ea typeface="細明體" pitchFamily="49" charset="-120"/>
            </a:endParaRPr>
          </a:p>
        </p:txBody>
      </p:sp>
      <p:sp>
        <p:nvSpPr>
          <p:cNvPr id="13319" name="AutoShape 6"/>
          <p:cNvSpPr>
            <a:spLocks/>
          </p:cNvSpPr>
          <p:nvPr/>
        </p:nvSpPr>
        <p:spPr bwMode="auto">
          <a:xfrm>
            <a:off x="6248400" y="1905000"/>
            <a:ext cx="2590800" cy="838200"/>
          </a:xfrm>
          <a:prstGeom prst="borderCallout2">
            <a:avLst>
              <a:gd name="adj1" fmla="val 13634"/>
              <a:gd name="adj2" fmla="val -2940"/>
              <a:gd name="adj3" fmla="val 13634"/>
              <a:gd name="adj4" fmla="val -22120"/>
              <a:gd name="adj5" fmla="val 139583"/>
              <a:gd name="adj6" fmla="val -6715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zh-TW">
                <a:latin typeface="Comic Sans MS" pitchFamily="66" charset="0"/>
                <a:ea typeface="細明體" pitchFamily="49" charset="-120"/>
              </a:rPr>
              <a:t>No semi-colon after if or else</a:t>
            </a:r>
            <a:endParaRPr lang="en-GB" altLang="zh-TW">
              <a:latin typeface="Comic Sans MS" pitchFamily="66" charset="0"/>
              <a:ea typeface="細明體" pitchFamily="49" charset="-120"/>
            </a:endParaRPr>
          </a:p>
        </p:txBody>
      </p:sp>
      <p:sp>
        <p:nvSpPr>
          <p:cNvPr id="13320" name="Line 7"/>
          <p:cNvSpPr>
            <a:spLocks noChangeShapeType="1"/>
          </p:cNvSpPr>
          <p:nvPr/>
        </p:nvSpPr>
        <p:spPr bwMode="auto">
          <a:xfrm flipH="1">
            <a:off x="3505200" y="2590800"/>
            <a:ext cx="2743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4" name="Rectangle 11"/>
          <p:cNvSpPr>
            <a:spLocks noChangeArrowheads="1"/>
          </p:cNvSpPr>
          <p:nvPr/>
        </p:nvSpPr>
        <p:spPr bwMode="auto">
          <a:xfrm>
            <a:off x="2514600" y="3733800"/>
            <a:ext cx="2057400" cy="914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/>
          </a:p>
        </p:txBody>
      </p:sp>
      <p:sp>
        <p:nvSpPr>
          <p:cNvPr id="13325" name="Text Box 12"/>
          <p:cNvSpPr txBox="1">
            <a:spLocks noChangeArrowheads="1"/>
          </p:cNvSpPr>
          <p:nvPr/>
        </p:nvSpPr>
        <p:spPr bwMode="auto">
          <a:xfrm>
            <a:off x="76200" y="3810000"/>
            <a:ext cx="2682875" cy="78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altLang="zh-TW" sz="2400" dirty="0">
                <a:solidFill>
                  <a:srgbClr val="FF0000"/>
                </a:solidFill>
                <a:latin typeface="Comic Sans MS" pitchFamily="66" charset="0"/>
                <a:ea typeface="細明體" pitchFamily="49" charset="-120"/>
              </a:rPr>
              <a:t>The else part is optional</a:t>
            </a:r>
            <a:endParaRPr lang="en-GB" altLang="zh-TW" sz="2400" dirty="0">
              <a:solidFill>
                <a:srgbClr val="FF0000"/>
              </a:solidFill>
              <a:latin typeface="Comic Sans MS" pitchFamily="66" charset="0"/>
              <a:ea typeface="細明體" pitchFamily="49" charset="-120"/>
            </a:endParaRPr>
          </a:p>
        </p:txBody>
      </p:sp>
      <p:sp>
        <p:nvSpPr>
          <p:cNvPr id="3" name="AutoShape 3"/>
          <p:cNvSpPr>
            <a:spLocks noChangeAspect="1" noChangeArrowheads="1" noTextEdit="1"/>
          </p:cNvSpPr>
          <p:nvPr/>
        </p:nvSpPr>
        <p:spPr bwMode="auto">
          <a:xfrm>
            <a:off x="2209800" y="2514600"/>
            <a:ext cx="6324600" cy="238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 animBg="1"/>
      <p:bldP spid="13324" grpId="0" animBg="1"/>
      <p:bldP spid="133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/>
          <a:p>
            <a:pPr defTabSz="457200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zh-CN" dirty="0"/>
              <a:t>Compound statement</a:t>
            </a:r>
          </a:p>
        </p:txBody>
      </p:sp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759C005-3614-4A34-9578-0C265162AA3F}" type="slidenum">
              <a:rPr lang="zh-TW" altLang="en-US" smtClean="0">
                <a:ea typeface="新細明體" pitchFamily="18" charset="-120"/>
              </a:rPr>
              <a:pPr/>
              <a:t>17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1434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52600"/>
            <a:ext cx="7654925" cy="49149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normAutofit fontScale="77500" lnSpcReduction="20000"/>
          </a:bodyPr>
          <a:lstStyle/>
          <a:p>
            <a:pPr marL="341313" indent="-341313" defTabSz="457200"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2400" dirty="0"/>
              <a:t>Group </a:t>
            </a:r>
            <a:r>
              <a:rPr lang="en-GB" altLang="zh-CN" sz="2400" dirty="0">
                <a:solidFill>
                  <a:srgbClr val="FF0000"/>
                </a:solidFill>
              </a:rPr>
              <a:t>multiple</a:t>
            </a:r>
            <a:r>
              <a:rPr lang="en-GB" altLang="zh-CN" sz="2400" dirty="0"/>
              <a:t> statements into one block using </a:t>
            </a:r>
            <a:r>
              <a:rPr lang="en-GB" altLang="zh-CN" sz="2400" dirty="0">
                <a:solidFill>
                  <a:srgbClr val="FF0000"/>
                </a:solidFill>
              </a:rPr>
              <a:t>{}</a:t>
            </a:r>
            <a:r>
              <a:rPr lang="en-GB" altLang="zh-CN" sz="2400" dirty="0"/>
              <a:t> to be executed for a certain if, else if, or else statement</a:t>
            </a:r>
          </a:p>
          <a:p>
            <a:pPr marL="341313" indent="-341313" defTabSz="457200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2400" dirty="0">
                <a:solidFill>
                  <a:srgbClr val="FF0000"/>
                </a:solidFill>
              </a:rPr>
              <a:t>Must use {} </a:t>
            </a:r>
            <a:r>
              <a:rPr lang="en-GB" altLang="zh-CN" sz="2400" dirty="0"/>
              <a:t>if there’re more than one statements for an if, else, or else if statement, </a:t>
            </a:r>
            <a:endParaRPr lang="en-US" altLang="en-US" b="1" dirty="0">
              <a:solidFill>
                <a:schemeClr val="hlink"/>
              </a:solidFill>
              <a:latin typeface="Courier New" panose="02070309020205020404" pitchFamily="49" charset="0"/>
            </a:endParaRPr>
          </a:p>
          <a:p>
            <a:pPr marL="320040" lvl="1" indent="0">
              <a:lnSpc>
                <a:spcPct val="90000"/>
              </a:lnSpc>
              <a:buNone/>
            </a:pPr>
            <a:r>
              <a:rPr lang="en-US" altLang="en-US" b="1" dirty="0">
                <a:solidFill>
                  <a:schemeClr val="hlink"/>
                </a:solidFill>
                <a:latin typeface="Courier New" panose="02070309020205020404" pitchFamily="49" charset="0"/>
              </a:rPr>
              <a:t>if (</a:t>
            </a:r>
            <a:r>
              <a:rPr lang="en-US" altLang="en-US" b="1" dirty="0">
                <a:solidFill>
                  <a:schemeClr val="accent6"/>
                </a:solidFill>
                <a:latin typeface="Courier New" panose="02070309020205020404" pitchFamily="49" charset="0"/>
              </a:rPr>
              <a:t>conditional expression</a:t>
            </a:r>
            <a:r>
              <a:rPr lang="en-US" altLang="en-US" b="1" dirty="0">
                <a:solidFill>
                  <a:schemeClr val="hlink"/>
                </a:solidFill>
                <a:latin typeface="Courier New" panose="02070309020205020404" pitchFamily="49" charset="0"/>
              </a:rPr>
              <a:t>)</a:t>
            </a:r>
          </a:p>
          <a:p>
            <a:pPr marL="320040" lvl="1" indent="0">
              <a:lnSpc>
                <a:spcPct val="90000"/>
              </a:lnSpc>
              <a:buNone/>
            </a:pPr>
            <a:r>
              <a:rPr lang="en-US" altLang="en-US" b="1" dirty="0">
                <a:solidFill>
                  <a:srgbClr val="FF0000"/>
                </a:solidFill>
                <a:latin typeface="Courier New" panose="02070309020205020404" pitchFamily="49" charset="0"/>
              </a:rPr>
              <a:t>{</a:t>
            </a:r>
          </a:p>
          <a:p>
            <a:pPr marL="320040" lvl="1" indent="0">
              <a:lnSpc>
                <a:spcPct val="90000"/>
              </a:lnSpc>
              <a:buNone/>
            </a:pPr>
            <a:r>
              <a:rPr lang="en-US" altLang="en-US" b="1" dirty="0">
                <a:solidFill>
                  <a:srgbClr val="FF0000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b="1" dirty="0" err="1">
                <a:solidFill>
                  <a:srgbClr val="FF0000"/>
                </a:solidFill>
                <a:latin typeface="Courier New" panose="02070309020205020404" pitchFamily="49" charset="0"/>
              </a:rPr>
              <a:t>statements</a:t>
            </a:r>
            <a:r>
              <a:rPr lang="en-US" altLang="en-US" b="1" baseline="-25000" dirty="0" err="1">
                <a:solidFill>
                  <a:srgbClr val="FF0000"/>
                </a:solidFill>
                <a:latin typeface="Courier New" panose="02070309020205020404" pitchFamily="49" charset="0"/>
              </a:rPr>
              <a:t>true</a:t>
            </a:r>
            <a:r>
              <a:rPr lang="en-US" altLang="en-US" b="1" baseline="-25000" dirty="0">
                <a:solidFill>
                  <a:srgbClr val="FF0000"/>
                </a:solidFill>
                <a:latin typeface="Courier New" panose="02070309020205020404" pitchFamily="49" charset="0"/>
              </a:rPr>
              <a:t> ...</a:t>
            </a:r>
            <a:endParaRPr lang="en-US" altLang="en-US" b="1" dirty="0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pPr marL="320040" lvl="1" indent="0">
              <a:lnSpc>
                <a:spcPct val="90000"/>
              </a:lnSpc>
              <a:buNone/>
            </a:pPr>
            <a:endParaRPr lang="en-US" altLang="en-US" b="1" dirty="0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pPr marL="320040" lvl="1" indent="0">
              <a:lnSpc>
                <a:spcPct val="90000"/>
              </a:lnSpc>
              <a:buNone/>
            </a:pPr>
            <a:r>
              <a:rPr lang="en-US" altLang="en-US" b="1" dirty="0">
                <a:solidFill>
                  <a:srgbClr val="FF0000"/>
                </a:solidFill>
                <a:latin typeface="Courier New" panose="02070309020205020404" pitchFamily="49" charset="0"/>
              </a:rPr>
              <a:t>}</a:t>
            </a:r>
          </a:p>
          <a:p>
            <a:pPr marL="320040" lvl="1" indent="0">
              <a:lnSpc>
                <a:spcPct val="90000"/>
              </a:lnSpc>
              <a:buNone/>
            </a:pPr>
            <a:endParaRPr lang="en-US" altLang="en-US" b="1" dirty="0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pPr>
              <a:lnSpc>
                <a:spcPct val="90000"/>
              </a:lnSpc>
            </a:pPr>
            <a:r>
              <a:rPr lang="en-GB" altLang="zh-CN" sz="2800" dirty="0"/>
              <a:t>“</a:t>
            </a:r>
            <a:r>
              <a:rPr lang="en-GB" altLang="zh-CN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If (condition) {statement; statement; ...}</a:t>
            </a:r>
            <a:r>
              <a:rPr lang="en-GB" altLang="zh-CN" sz="2800" dirty="0"/>
              <a:t>” is </a:t>
            </a:r>
            <a:r>
              <a:rPr lang="en-GB" altLang="zh-CN" sz="2800" b="1" dirty="0"/>
              <a:t>one statement</a:t>
            </a:r>
            <a:endParaRPr lang="en-GB" altLang="zh-CN" sz="2800" dirty="0"/>
          </a:p>
          <a:p>
            <a:pPr>
              <a:lnSpc>
                <a:spcPct val="90000"/>
              </a:lnSpc>
            </a:pPr>
            <a:endParaRPr lang="en-GB" altLang="zh-CN" sz="2600" dirty="0"/>
          </a:p>
          <a:p>
            <a:pPr marL="341313" indent="-341313" defTabSz="457200" eaLnBrk="1" hangingPunct="1">
              <a:spcBef>
                <a:spcPts val="7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2000" dirty="0">
                <a:latin typeface="Courier New" pitchFamily="49" charset="0"/>
              </a:rPr>
              <a:t>if (mark&gt;=90)</a:t>
            </a:r>
          </a:p>
          <a:p>
            <a:pPr marL="341313" indent="-341313" defTabSz="457200" eaLnBrk="1" hangingPunct="1">
              <a:spcBef>
                <a:spcPts val="7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2000" dirty="0">
                <a:solidFill>
                  <a:srgbClr val="FF0000"/>
                </a:solidFill>
                <a:latin typeface="Courier New" pitchFamily="49" charset="0"/>
              </a:rPr>
              <a:t>{</a:t>
            </a:r>
          </a:p>
          <a:p>
            <a:pPr marL="341313" indent="-341313" defTabSz="457200" eaLnBrk="1" hangingPunct="1">
              <a:spcBef>
                <a:spcPts val="7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2000" dirty="0">
                <a:latin typeface="Courier New" pitchFamily="49" charset="0"/>
              </a:rPr>
              <a:t>		</a:t>
            </a:r>
            <a:r>
              <a:rPr lang="en-GB" altLang="zh-CN" sz="2000" dirty="0" err="1">
                <a:latin typeface="Courier New" pitchFamily="49" charset="0"/>
              </a:rPr>
              <a:t>cout</a:t>
            </a:r>
            <a:r>
              <a:rPr lang="en-GB" altLang="zh-CN" sz="2000" dirty="0">
                <a:latin typeface="Courier New" pitchFamily="49" charset="0"/>
              </a:rPr>
              <a:t> &lt;&lt; “You get grade A.\n";</a:t>
            </a:r>
          </a:p>
          <a:p>
            <a:pPr marL="341313" indent="-341313" defTabSz="457200" eaLnBrk="1" hangingPunct="1">
              <a:spcBef>
                <a:spcPts val="7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2000" dirty="0">
                <a:latin typeface="Courier New" pitchFamily="49" charset="0"/>
              </a:rPr>
              <a:t>		</a:t>
            </a:r>
            <a:r>
              <a:rPr lang="en-GB" altLang="zh-CN" sz="2000" dirty="0" err="1">
                <a:latin typeface="Courier New" pitchFamily="49" charset="0"/>
              </a:rPr>
              <a:t>cout</a:t>
            </a:r>
            <a:r>
              <a:rPr lang="en-GB" altLang="zh-CN" sz="2000" dirty="0">
                <a:latin typeface="Courier New" pitchFamily="49" charset="0"/>
              </a:rPr>
              <a:t> &lt;&lt; "Excellent!\n";</a:t>
            </a:r>
          </a:p>
          <a:p>
            <a:pPr marL="341313" indent="-341313" defTabSz="457200" eaLnBrk="1" hangingPunct="1">
              <a:spcBef>
                <a:spcPts val="7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2000" dirty="0">
                <a:solidFill>
                  <a:srgbClr val="FF0000"/>
                </a:solidFill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dirty="0"/>
              <a:t>Example 1a: Pass or Fail?</a:t>
            </a:r>
            <a:endParaRPr lang="zh-CN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7174A4-7A9C-445E-8524-5F43DE629DAD}" type="slidenum">
              <a:rPr lang="zh-TW" altLang="en-US" smtClean="0"/>
              <a:pPr>
                <a:defRPr/>
              </a:pPr>
              <a:t>18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914400" y="1905000"/>
            <a:ext cx="7848600" cy="3429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lIns="90000" tIns="46800" rIns="90000" bIns="46800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 err="1">
                <a:latin typeface="Courier New" pitchFamily="49" charset="0"/>
              </a:rPr>
              <a:t>int</a:t>
            </a:r>
            <a:r>
              <a:rPr lang="en-US" altLang="zh-CN" sz="1500" dirty="0">
                <a:latin typeface="Courier New" pitchFamily="49" charset="0"/>
              </a:rPr>
              <a:t> mark;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 err="1">
                <a:latin typeface="Courier New" pitchFamily="49" charset="0"/>
              </a:rPr>
              <a:t>cout</a:t>
            </a:r>
            <a:r>
              <a:rPr lang="en-US" altLang="zh-CN" sz="1500" dirty="0">
                <a:latin typeface="Courier New" pitchFamily="49" charset="0"/>
              </a:rPr>
              <a:t> &lt;&lt; "What is your mark?\n";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 err="1">
                <a:latin typeface="Courier New" pitchFamily="49" charset="0"/>
              </a:rPr>
              <a:t>cin</a:t>
            </a:r>
            <a:r>
              <a:rPr lang="en-US" altLang="zh-CN" sz="1500" dirty="0">
                <a:latin typeface="Courier New" pitchFamily="49" charset="0"/>
              </a:rPr>
              <a:t> &gt;&gt; mark;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latin typeface="Courier New" pitchFamily="49" charset="0"/>
              </a:rPr>
              <a:t>if (mark &gt;= 34)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latin typeface="Courier New" pitchFamily="49" charset="0"/>
              </a:rPr>
              <a:t>	</a:t>
            </a:r>
            <a:r>
              <a:rPr lang="en-US" altLang="zh-CN" sz="1500" dirty="0" err="1">
                <a:solidFill>
                  <a:srgbClr val="0000FF"/>
                </a:solidFill>
                <a:latin typeface="Courier New" pitchFamily="49" charset="0"/>
              </a:rPr>
              <a:t>cout</a:t>
            </a:r>
            <a:r>
              <a:rPr lang="en-US" altLang="zh-CN" sz="1500" dirty="0">
                <a:solidFill>
                  <a:srgbClr val="0000FF"/>
                </a:solidFill>
                <a:latin typeface="Courier New" pitchFamily="49" charset="0"/>
              </a:rPr>
              <a:t> &lt;&lt; "You passed in CS2311!\n";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914400" y="3581400"/>
            <a:ext cx="7772400" cy="2438400"/>
          </a:xfrm>
        </p:spPr>
        <p:txBody>
          <a:bodyPr/>
          <a:lstStyle/>
          <a:p>
            <a:r>
              <a:rPr lang="en-US" altLang="zh-CN" dirty="0"/>
              <a:t>The condition should be enclosed within ()</a:t>
            </a:r>
          </a:p>
          <a:p>
            <a:r>
              <a:rPr lang="en-US" altLang="zh-CN" dirty="0"/>
              <a:t>If the input mark is greater than or equal to 34, the </a:t>
            </a:r>
            <a:r>
              <a:rPr lang="en-US" altLang="zh-CN" dirty="0">
                <a:solidFill>
                  <a:srgbClr val="0000FF"/>
                </a:solidFill>
              </a:rPr>
              <a:t>blue</a:t>
            </a:r>
            <a:r>
              <a:rPr lang="en-US" altLang="zh-CN" dirty="0"/>
              <a:t> statement is executed.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15443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dirty="0"/>
              <a:t>Example 1b: Pass or Fail?</a:t>
            </a:r>
            <a:endParaRPr lang="zh-CN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7174A4-7A9C-445E-8524-5F43DE629DAD}" type="slidenum">
              <a:rPr lang="zh-TW" altLang="en-US" smtClean="0"/>
              <a:pPr>
                <a:defRPr/>
              </a:pPr>
              <a:t>19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914400" y="1905000"/>
            <a:ext cx="7848600" cy="3429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lIns="90000" tIns="46800" rIns="90000" bIns="46800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 err="1">
                <a:latin typeface="Courier New" pitchFamily="49" charset="0"/>
              </a:rPr>
              <a:t>int</a:t>
            </a:r>
            <a:r>
              <a:rPr lang="en-US" altLang="zh-CN" sz="1500" dirty="0">
                <a:latin typeface="Courier New" pitchFamily="49" charset="0"/>
              </a:rPr>
              <a:t> mark;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 err="1">
                <a:latin typeface="Courier New" pitchFamily="49" charset="0"/>
              </a:rPr>
              <a:t>cout</a:t>
            </a:r>
            <a:r>
              <a:rPr lang="en-US" altLang="zh-CN" sz="1500" dirty="0">
                <a:latin typeface="Courier New" pitchFamily="49" charset="0"/>
              </a:rPr>
              <a:t> &lt;&lt; "What is your mark?\n";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 err="1">
                <a:latin typeface="Courier New" pitchFamily="49" charset="0"/>
              </a:rPr>
              <a:t>cin</a:t>
            </a:r>
            <a:r>
              <a:rPr lang="en-US" altLang="zh-CN" sz="1500" dirty="0">
                <a:latin typeface="Courier New" pitchFamily="49" charset="0"/>
              </a:rPr>
              <a:t> &gt;&gt; mark;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latin typeface="Courier New" pitchFamily="49" charset="0"/>
              </a:rPr>
              <a:t>if (mark &gt;= 34){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latin typeface="Courier New" pitchFamily="49" charset="0"/>
              </a:rPr>
              <a:t>	</a:t>
            </a:r>
            <a:r>
              <a:rPr lang="en-US" altLang="zh-CN" sz="1500" dirty="0" err="1">
                <a:solidFill>
                  <a:srgbClr val="0000FF"/>
                </a:solidFill>
                <a:latin typeface="Courier New" pitchFamily="49" charset="0"/>
              </a:rPr>
              <a:t>cout</a:t>
            </a:r>
            <a:r>
              <a:rPr lang="en-US" altLang="zh-CN" sz="1500" dirty="0">
                <a:solidFill>
                  <a:srgbClr val="0000FF"/>
                </a:solidFill>
                <a:latin typeface="Courier New" pitchFamily="49" charset="0"/>
              </a:rPr>
              <a:t> &lt;&lt; "You passed in CS2311!\n";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solidFill>
                  <a:srgbClr val="0000FF"/>
                </a:solidFill>
                <a:latin typeface="Courier New" pitchFamily="49" charset="0"/>
              </a:rPr>
              <a:t>	</a:t>
            </a:r>
            <a:r>
              <a:rPr lang="en-US" altLang="zh-CN" sz="1500" dirty="0" err="1">
                <a:solidFill>
                  <a:srgbClr val="0000FF"/>
                </a:solidFill>
                <a:latin typeface="Courier New" pitchFamily="49" charset="0"/>
              </a:rPr>
              <a:t>cout</a:t>
            </a:r>
            <a:r>
              <a:rPr lang="en-US" altLang="zh-CN" sz="1500" dirty="0">
                <a:solidFill>
                  <a:srgbClr val="0000FF"/>
                </a:solidFill>
                <a:latin typeface="Courier New" pitchFamily="49" charset="0"/>
              </a:rPr>
              <a:t> &lt;&lt; "Congratulations!\n";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latin typeface="Courier New" pitchFamily="49" charset="0"/>
              </a:rPr>
              <a:t>}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914400" y="4229100"/>
            <a:ext cx="7772400" cy="2438400"/>
          </a:xfrm>
        </p:spPr>
        <p:txBody>
          <a:bodyPr/>
          <a:lstStyle/>
          <a:p>
            <a:r>
              <a:rPr lang="en-US" altLang="zh-CN" dirty="0"/>
              <a:t>If more than 1 statements are specified within an if statement, group the statements in a pair of braces { }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450669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dirty="0"/>
              <a:t>Example 1c: Pass or Fail?</a:t>
            </a:r>
            <a:endParaRPr lang="zh-CN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7174A4-7A9C-445E-8524-5F43DE629DAD}" type="slidenum">
              <a:rPr lang="zh-TW" altLang="en-US" smtClean="0"/>
              <a:pPr>
                <a:defRPr/>
              </a:pPr>
              <a:t>20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914400" y="1905000"/>
            <a:ext cx="7848600" cy="3429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lIns="90000" tIns="46800" rIns="90000" bIns="46800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 err="1">
                <a:latin typeface="Courier New" pitchFamily="49" charset="0"/>
              </a:rPr>
              <a:t>int</a:t>
            </a:r>
            <a:r>
              <a:rPr lang="en-US" altLang="zh-CN" sz="1500" dirty="0">
                <a:latin typeface="Courier New" pitchFamily="49" charset="0"/>
              </a:rPr>
              <a:t> mark;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 err="1">
                <a:latin typeface="Courier New" pitchFamily="49" charset="0"/>
              </a:rPr>
              <a:t>cout</a:t>
            </a:r>
            <a:r>
              <a:rPr lang="en-US" altLang="zh-CN" sz="1500" dirty="0">
                <a:latin typeface="Courier New" pitchFamily="49" charset="0"/>
              </a:rPr>
              <a:t> &lt;&lt; "What is your mark?\n";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 err="1">
                <a:latin typeface="Courier New" pitchFamily="49" charset="0"/>
              </a:rPr>
              <a:t>cin</a:t>
            </a:r>
            <a:r>
              <a:rPr lang="en-US" altLang="zh-CN" sz="1500" dirty="0">
                <a:latin typeface="Courier New" pitchFamily="49" charset="0"/>
              </a:rPr>
              <a:t> &gt;&gt; mark;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latin typeface="Courier New" pitchFamily="49" charset="0"/>
              </a:rPr>
              <a:t>if (mark &gt;= 34){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latin typeface="Courier New" pitchFamily="49" charset="0"/>
              </a:rPr>
              <a:t>	</a:t>
            </a:r>
            <a:r>
              <a:rPr lang="en-US" altLang="zh-CN" sz="1500" dirty="0" err="1">
                <a:solidFill>
                  <a:srgbClr val="0000FF"/>
                </a:solidFill>
                <a:latin typeface="Courier New" pitchFamily="49" charset="0"/>
              </a:rPr>
              <a:t>cout</a:t>
            </a:r>
            <a:r>
              <a:rPr lang="en-US" altLang="zh-CN" sz="1500" dirty="0">
                <a:solidFill>
                  <a:srgbClr val="0000FF"/>
                </a:solidFill>
                <a:latin typeface="Courier New" pitchFamily="49" charset="0"/>
              </a:rPr>
              <a:t> &lt;&lt; "You passed in CS2311!\n";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solidFill>
                  <a:srgbClr val="0000FF"/>
                </a:solidFill>
                <a:latin typeface="Courier New" pitchFamily="49" charset="0"/>
              </a:rPr>
              <a:t>	</a:t>
            </a:r>
            <a:r>
              <a:rPr lang="en-US" altLang="zh-CN" sz="1500" dirty="0" err="1">
                <a:solidFill>
                  <a:srgbClr val="0000FF"/>
                </a:solidFill>
                <a:latin typeface="Courier New" pitchFamily="49" charset="0"/>
              </a:rPr>
              <a:t>cout</a:t>
            </a:r>
            <a:r>
              <a:rPr lang="en-US" altLang="zh-CN" sz="1500" dirty="0">
                <a:solidFill>
                  <a:srgbClr val="0000FF"/>
                </a:solidFill>
                <a:latin typeface="Courier New" pitchFamily="49" charset="0"/>
              </a:rPr>
              <a:t> &lt;&lt; "Congratulations!\n";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latin typeface="Courier New" pitchFamily="49" charset="0"/>
              </a:rPr>
              <a:t>}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latin typeface="Courier New" pitchFamily="49" charset="0"/>
              </a:rPr>
              <a:t>else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latin typeface="Courier New" pitchFamily="49" charset="0"/>
              </a:rPr>
              <a:t>	</a:t>
            </a:r>
            <a:r>
              <a:rPr lang="en-US" altLang="zh-CN" sz="1500" dirty="0" err="1">
                <a:latin typeface="Courier New" pitchFamily="49" charset="0"/>
              </a:rPr>
              <a:t>cout</a:t>
            </a:r>
            <a:r>
              <a:rPr lang="en-US" altLang="zh-CN" sz="1500" dirty="0">
                <a:latin typeface="Courier New" pitchFamily="49" charset="0"/>
              </a:rPr>
              <a:t> &lt;&lt; "You failed in CS2311…\n";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904875" y="4724400"/>
            <a:ext cx="7772400" cy="2438400"/>
          </a:xfrm>
        </p:spPr>
        <p:txBody>
          <a:bodyPr/>
          <a:lstStyle/>
          <a:p>
            <a:r>
              <a:rPr lang="en-US" altLang="zh-CN" dirty="0"/>
              <a:t>The </a:t>
            </a:r>
            <a:r>
              <a:rPr lang="en-US" altLang="zh-CN" b="1" dirty="0"/>
              <a:t>else</a:t>
            </a:r>
            <a:r>
              <a:rPr lang="en-US" altLang="zh-CN" dirty="0"/>
              <a:t> statement is executed when the condition </a:t>
            </a:r>
            <a:r>
              <a:rPr lang="en-US" altLang="zh-CN" dirty="0">
                <a:solidFill>
                  <a:schemeClr val="accent1"/>
                </a:solidFill>
              </a:rPr>
              <a:t>mark&gt;=34 </a:t>
            </a:r>
            <a:r>
              <a:rPr lang="en-US" altLang="zh-CN" dirty="0"/>
              <a:t>is </a:t>
            </a:r>
            <a:r>
              <a:rPr lang="en-US" altLang="zh-CN" b="1" dirty="0"/>
              <a:t>false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5864901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dirty="0"/>
              <a:t>Example 1c: Pass or Fail?</a:t>
            </a:r>
            <a:endParaRPr lang="zh-CN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7174A4-7A9C-445E-8524-5F43DE629DAD}" type="slidenum">
              <a:rPr lang="zh-TW" altLang="en-US" smtClean="0"/>
              <a:pPr>
                <a:defRPr/>
              </a:pPr>
              <a:t>21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914400" y="1905000"/>
            <a:ext cx="7848600" cy="3429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lIns="90000" tIns="46800" rIns="90000" bIns="46800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 err="1">
                <a:latin typeface="Courier New" pitchFamily="49" charset="0"/>
              </a:rPr>
              <a:t>int</a:t>
            </a:r>
            <a:r>
              <a:rPr lang="en-US" altLang="zh-CN" sz="1500" dirty="0">
                <a:latin typeface="Courier New" pitchFamily="49" charset="0"/>
              </a:rPr>
              <a:t> mark;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 err="1">
                <a:latin typeface="Courier New" pitchFamily="49" charset="0"/>
              </a:rPr>
              <a:t>cout</a:t>
            </a:r>
            <a:r>
              <a:rPr lang="en-US" altLang="zh-CN" sz="1500" dirty="0">
                <a:latin typeface="Courier New" pitchFamily="49" charset="0"/>
              </a:rPr>
              <a:t> &lt;&lt; "What is your mark?\n";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 err="1">
                <a:latin typeface="Courier New" pitchFamily="49" charset="0"/>
              </a:rPr>
              <a:t>cin</a:t>
            </a:r>
            <a:r>
              <a:rPr lang="en-US" altLang="zh-CN" sz="1500" dirty="0">
                <a:latin typeface="Courier New" pitchFamily="49" charset="0"/>
              </a:rPr>
              <a:t> &gt;&gt; mark;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latin typeface="Courier New" pitchFamily="49" charset="0"/>
              </a:rPr>
              <a:t>if (mark &gt;= 34){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latin typeface="Courier New" pitchFamily="49" charset="0"/>
              </a:rPr>
              <a:t>	</a:t>
            </a:r>
            <a:r>
              <a:rPr lang="en-US" altLang="zh-CN" sz="1500" dirty="0" err="1">
                <a:solidFill>
                  <a:srgbClr val="0000FF"/>
                </a:solidFill>
                <a:latin typeface="Courier New" pitchFamily="49" charset="0"/>
              </a:rPr>
              <a:t>cout</a:t>
            </a:r>
            <a:r>
              <a:rPr lang="en-US" altLang="zh-CN" sz="1500" dirty="0">
                <a:solidFill>
                  <a:srgbClr val="0000FF"/>
                </a:solidFill>
                <a:latin typeface="Courier New" pitchFamily="49" charset="0"/>
              </a:rPr>
              <a:t> &lt;&lt; "You passed in CS2311!\n";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solidFill>
                  <a:srgbClr val="0000FF"/>
                </a:solidFill>
                <a:latin typeface="Courier New" pitchFamily="49" charset="0"/>
              </a:rPr>
              <a:t>	</a:t>
            </a:r>
            <a:r>
              <a:rPr lang="en-US" altLang="zh-CN" sz="1500" dirty="0" err="1">
                <a:solidFill>
                  <a:srgbClr val="0000FF"/>
                </a:solidFill>
                <a:latin typeface="Courier New" pitchFamily="49" charset="0"/>
              </a:rPr>
              <a:t>cout</a:t>
            </a:r>
            <a:r>
              <a:rPr lang="en-US" altLang="zh-CN" sz="1500" dirty="0">
                <a:solidFill>
                  <a:srgbClr val="0000FF"/>
                </a:solidFill>
                <a:latin typeface="Courier New" pitchFamily="49" charset="0"/>
              </a:rPr>
              <a:t> &lt;&lt; "Congratulations!\n";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latin typeface="Courier New" pitchFamily="49" charset="0"/>
              </a:rPr>
              <a:t>}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latin typeface="Courier New" pitchFamily="49" charset="0"/>
              </a:rPr>
              <a:t>else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latin typeface="Courier New" pitchFamily="49" charset="0"/>
              </a:rPr>
              <a:t>	</a:t>
            </a:r>
            <a:r>
              <a:rPr lang="en-US" altLang="zh-CN" sz="1500" dirty="0" err="1">
                <a:latin typeface="Courier New" pitchFamily="49" charset="0"/>
              </a:rPr>
              <a:t>cout</a:t>
            </a:r>
            <a:r>
              <a:rPr lang="en-US" altLang="zh-CN" sz="1500" dirty="0">
                <a:latin typeface="Courier New" pitchFamily="49" charset="0"/>
              </a:rPr>
              <a:t> &lt;&lt; "You failed in CS2311…\n";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latin typeface="Courier New" pitchFamily="49" charset="0"/>
              </a:rPr>
              <a:t>	</a:t>
            </a:r>
            <a:r>
              <a:rPr lang="en-US" altLang="zh-CN" sz="1500" dirty="0" err="1">
                <a:latin typeface="Courier New" pitchFamily="49" charset="0"/>
              </a:rPr>
              <a:t>cout</a:t>
            </a:r>
            <a:r>
              <a:rPr lang="en-US" altLang="zh-CN" sz="1500" dirty="0">
                <a:latin typeface="Courier New" pitchFamily="49" charset="0"/>
              </a:rPr>
              <a:t> &lt;&lt; “You should retake the course.\n “;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914400" y="5105400"/>
            <a:ext cx="7772400" cy="2438400"/>
          </a:xfrm>
        </p:spPr>
        <p:txBody>
          <a:bodyPr/>
          <a:lstStyle/>
          <a:p>
            <a:r>
              <a:rPr lang="en-US" altLang="zh-CN" dirty="0"/>
              <a:t>Suppose the user inputs 35. The output is:</a:t>
            </a:r>
            <a:endParaRPr lang="zh-CN" altLang="en-US" b="1" dirty="0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8C9DB003-06FE-F348-ADDF-A32F1690102F}"/>
              </a:ext>
            </a:extLst>
          </p:cNvPr>
          <p:cNvSpPr txBox="1"/>
          <p:nvPr/>
        </p:nvSpPr>
        <p:spPr>
          <a:xfrm>
            <a:off x="2514600" y="5636478"/>
            <a:ext cx="3048000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25400" dir="5400000" algn="ctr" rotWithShape="0">
              <a:schemeClr val="accent5">
                <a:lumMod val="75000"/>
              </a:scheme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9pPr>
          </a:lstStyle>
          <a:p>
            <a:r>
              <a:rPr lang="en-GB" altLang="zh-TW" sz="1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You passed in CS2311!</a:t>
            </a:r>
          </a:p>
          <a:p>
            <a:r>
              <a:rPr lang="en-US" altLang="zh-TW" sz="1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Congratulations!</a:t>
            </a:r>
          </a:p>
          <a:p>
            <a:r>
              <a:rPr lang="en-US" altLang="zh-TW" sz="1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You should retake the course.</a:t>
            </a:r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5867400" y="5862637"/>
            <a:ext cx="3048000" cy="120967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altLang="zh-CN" b="1" dirty="0"/>
              <a:t>Why?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4312295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dirty="0"/>
              <a:t>Example 1c: Pass or Fail?</a:t>
            </a:r>
            <a:endParaRPr lang="zh-CN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7174A4-7A9C-445E-8524-5F43DE629DAD}" type="slidenum">
              <a:rPr lang="zh-TW" altLang="en-US" smtClean="0"/>
              <a:pPr>
                <a:defRPr/>
              </a:pPr>
              <a:t>22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914400" y="1905000"/>
            <a:ext cx="7848600" cy="3429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lIns="90000" tIns="46800" rIns="90000" bIns="46800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 err="1">
                <a:latin typeface="Courier New" pitchFamily="49" charset="0"/>
              </a:rPr>
              <a:t>int</a:t>
            </a:r>
            <a:r>
              <a:rPr lang="en-US" altLang="zh-CN" sz="1500" dirty="0">
                <a:latin typeface="Courier New" pitchFamily="49" charset="0"/>
              </a:rPr>
              <a:t> mark;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 err="1">
                <a:latin typeface="Courier New" pitchFamily="49" charset="0"/>
              </a:rPr>
              <a:t>cout</a:t>
            </a:r>
            <a:r>
              <a:rPr lang="en-US" altLang="zh-CN" sz="1500" dirty="0">
                <a:latin typeface="Courier New" pitchFamily="49" charset="0"/>
              </a:rPr>
              <a:t> &lt;&lt; "What is your mark?\n";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 err="1">
                <a:latin typeface="Courier New" pitchFamily="49" charset="0"/>
              </a:rPr>
              <a:t>cin</a:t>
            </a:r>
            <a:r>
              <a:rPr lang="en-US" altLang="zh-CN" sz="1500" dirty="0">
                <a:latin typeface="Courier New" pitchFamily="49" charset="0"/>
              </a:rPr>
              <a:t> &gt;&gt; mark;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latin typeface="Courier New" pitchFamily="49" charset="0"/>
              </a:rPr>
              <a:t>if (mark &gt;= 34){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latin typeface="Courier New" pitchFamily="49" charset="0"/>
              </a:rPr>
              <a:t>	</a:t>
            </a:r>
            <a:r>
              <a:rPr lang="en-US" altLang="zh-CN" sz="1500" dirty="0" err="1">
                <a:solidFill>
                  <a:srgbClr val="0000FF"/>
                </a:solidFill>
                <a:latin typeface="Courier New" pitchFamily="49" charset="0"/>
              </a:rPr>
              <a:t>cout</a:t>
            </a:r>
            <a:r>
              <a:rPr lang="en-US" altLang="zh-CN" sz="1500" dirty="0">
                <a:solidFill>
                  <a:srgbClr val="0000FF"/>
                </a:solidFill>
                <a:latin typeface="Courier New" pitchFamily="49" charset="0"/>
              </a:rPr>
              <a:t> &lt;&lt; "You passed in CS2311!\n";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solidFill>
                  <a:srgbClr val="0000FF"/>
                </a:solidFill>
                <a:latin typeface="Courier New" pitchFamily="49" charset="0"/>
              </a:rPr>
              <a:t>	</a:t>
            </a:r>
            <a:r>
              <a:rPr lang="en-US" altLang="zh-CN" sz="1500" dirty="0" err="1">
                <a:solidFill>
                  <a:srgbClr val="0000FF"/>
                </a:solidFill>
                <a:latin typeface="Courier New" pitchFamily="49" charset="0"/>
              </a:rPr>
              <a:t>cout</a:t>
            </a:r>
            <a:r>
              <a:rPr lang="en-US" altLang="zh-CN" sz="1500" dirty="0">
                <a:solidFill>
                  <a:srgbClr val="0000FF"/>
                </a:solidFill>
                <a:latin typeface="Courier New" pitchFamily="49" charset="0"/>
              </a:rPr>
              <a:t> &lt;&lt; "Congratulations!\n";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latin typeface="Courier New" pitchFamily="49" charset="0"/>
              </a:rPr>
              <a:t>}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latin typeface="Courier New" pitchFamily="49" charset="0"/>
              </a:rPr>
              <a:t>else{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latin typeface="Courier New" pitchFamily="49" charset="0"/>
              </a:rPr>
              <a:t>	</a:t>
            </a:r>
            <a:r>
              <a:rPr lang="en-US" altLang="zh-CN" sz="1500" dirty="0" err="1">
                <a:latin typeface="Courier New" pitchFamily="49" charset="0"/>
              </a:rPr>
              <a:t>cout</a:t>
            </a:r>
            <a:r>
              <a:rPr lang="en-US" altLang="zh-CN" sz="1500" dirty="0">
                <a:latin typeface="Courier New" pitchFamily="49" charset="0"/>
              </a:rPr>
              <a:t> &lt;&lt; "You failed in CS2311…\n";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latin typeface="Courier New" pitchFamily="49" charset="0"/>
              </a:rPr>
              <a:t>	</a:t>
            </a:r>
            <a:r>
              <a:rPr lang="en-US" altLang="zh-CN" sz="1500" dirty="0" err="1">
                <a:latin typeface="Courier New" pitchFamily="49" charset="0"/>
              </a:rPr>
              <a:t>cout</a:t>
            </a:r>
            <a:r>
              <a:rPr lang="en-US" altLang="zh-CN" sz="1500" dirty="0">
                <a:latin typeface="Courier New" pitchFamily="49" charset="0"/>
              </a:rPr>
              <a:t> &lt;&lt; “You should retake the course.\n “;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latin typeface="Courier New" pitchFamily="49" charset="0"/>
              </a:rPr>
              <a:t>}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914400" y="5334000"/>
            <a:ext cx="8001000" cy="2438400"/>
          </a:xfrm>
        </p:spPr>
        <p:txBody>
          <a:bodyPr/>
          <a:lstStyle/>
          <a:p>
            <a:r>
              <a:rPr lang="en-US" altLang="zh-TW" dirty="0"/>
              <a:t>Include a </a:t>
            </a:r>
            <a:r>
              <a:rPr lang="en-US" altLang="zh-TW" b="1" dirty="0">
                <a:solidFill>
                  <a:schemeClr val="accent5">
                    <a:lumMod val="50000"/>
                  </a:schemeClr>
                </a:solidFill>
              </a:rPr>
              <a:t>brace</a:t>
            </a:r>
            <a:r>
              <a:rPr lang="en-US" altLang="zh-TW" dirty="0"/>
              <a:t> to group the statements in the </a:t>
            </a:r>
            <a:r>
              <a:rPr lang="en-US" altLang="zh-TW" b="1" dirty="0"/>
              <a:t>else</a:t>
            </a:r>
            <a:r>
              <a:rPr lang="en-US" altLang="zh-TW" dirty="0"/>
              <a:t> part</a:t>
            </a:r>
          </a:p>
        </p:txBody>
      </p:sp>
    </p:spTree>
    <p:extLst>
      <p:ext uri="{BB962C8B-B14F-4D97-AF65-F5344CB8AC3E}">
        <p14:creationId xmlns:p14="http://schemas.microsoft.com/office/powerpoint/2010/main" val="28644810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owchart: Process 11"/>
          <p:cNvSpPr/>
          <p:nvPr/>
        </p:nvSpPr>
        <p:spPr>
          <a:xfrm>
            <a:off x="5791200" y="4343400"/>
            <a:ext cx="2514600" cy="1447800"/>
          </a:xfrm>
          <a:prstGeom prst="flowChartProcess">
            <a:avLst/>
          </a:prstGeom>
          <a:solidFill>
            <a:srgbClr val="FFCC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Flowchart: Process 10"/>
          <p:cNvSpPr/>
          <p:nvPr/>
        </p:nvSpPr>
        <p:spPr>
          <a:xfrm>
            <a:off x="5791200" y="2747513"/>
            <a:ext cx="2514600" cy="1367287"/>
          </a:xfrm>
          <a:prstGeom prst="flowChartProcess">
            <a:avLst/>
          </a:prstGeom>
          <a:solidFill>
            <a:srgbClr val="FFCC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Flowchart: Process 4"/>
          <p:cNvSpPr/>
          <p:nvPr/>
        </p:nvSpPr>
        <p:spPr>
          <a:xfrm>
            <a:off x="990600" y="3200400"/>
            <a:ext cx="2743200" cy="1143000"/>
          </a:xfrm>
          <a:prstGeom prst="flowChartProcess">
            <a:avLst/>
          </a:prstGeom>
          <a:solidFill>
            <a:srgbClr val="FFCC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/>
              <a:t>Compound statement</a:t>
            </a:r>
            <a:endParaRPr lang="en-GB" altLang="zh-TW"/>
          </a:p>
        </p:txBody>
      </p:sp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6C143DD1-AE95-401F-816A-368AC55D3CD7}" type="slidenum">
              <a:rPr lang="zh-TW" altLang="en-US" smtClean="0">
                <a:ea typeface="新細明體" pitchFamily="18" charset="-120"/>
              </a:rPr>
              <a:pPr/>
              <a:t>23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4400" y="2354282"/>
            <a:ext cx="2971800" cy="397031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altLang="zh-HK" dirty="0">
              <a:latin typeface="Courier New" pitchFamily="49" charset="0"/>
              <a:cs typeface="Courier New" pitchFamily="49" charset="0"/>
            </a:endParaRPr>
          </a:p>
          <a:p>
            <a:endParaRPr lang="en-US" altLang="zh-HK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if (j!=3)</a:t>
            </a: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  b++;</a:t>
            </a: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HK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altLang="zh-HK" dirty="0">
                <a:latin typeface="Courier New" pitchFamily="49" charset="0"/>
                <a:cs typeface="Courier New" pitchFamily="49" charset="0"/>
              </a:rPr>
              <a:t> &lt;&lt; b;</a:t>
            </a: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} </a:t>
            </a: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else</a:t>
            </a: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HK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altLang="zh-HK" dirty="0">
                <a:latin typeface="Courier New" pitchFamily="49" charset="0"/>
                <a:cs typeface="Courier New" pitchFamily="49" charset="0"/>
              </a:rPr>
              <a:t> &lt; j;</a:t>
            </a:r>
          </a:p>
          <a:p>
            <a:endParaRPr lang="en-US" altLang="zh-HK" dirty="0">
              <a:latin typeface="Courier New" pitchFamily="49" charset="0"/>
              <a:cs typeface="Courier New" pitchFamily="49" charset="0"/>
            </a:endParaRPr>
          </a:p>
          <a:p>
            <a:endParaRPr lang="en-US" altLang="zh-HK" dirty="0">
              <a:latin typeface="Courier New" pitchFamily="49" charset="0"/>
              <a:cs typeface="Courier New" pitchFamily="49" charset="0"/>
            </a:endParaRPr>
          </a:p>
          <a:p>
            <a:endParaRPr lang="en-US" altLang="zh-HK" dirty="0">
              <a:latin typeface="Courier New" pitchFamily="49" charset="0"/>
              <a:cs typeface="Courier New" pitchFamily="49" charset="0"/>
            </a:endParaRPr>
          </a:p>
          <a:p>
            <a:endParaRPr lang="en-US" altLang="zh-HK" dirty="0">
              <a:latin typeface="Courier New" pitchFamily="49" charset="0"/>
              <a:cs typeface="Courier New" pitchFamily="49" charset="0"/>
            </a:endParaRPr>
          </a:p>
          <a:p>
            <a:endParaRPr lang="en-US" altLang="zh-HK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0" y="2374880"/>
            <a:ext cx="2971800" cy="369331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if (j!=5 &amp;&amp; d==2)</a:t>
            </a: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  j++;</a:t>
            </a: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  d--;</a:t>
            </a: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HK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altLang="zh-HK" dirty="0">
                <a:latin typeface="Courier New" pitchFamily="49" charset="0"/>
                <a:cs typeface="Courier New" pitchFamily="49" charset="0"/>
              </a:rPr>
              <a:t> &lt;&lt; j &lt;&lt;d;</a:t>
            </a: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} </a:t>
            </a: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else</a:t>
            </a: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  j--;</a:t>
            </a: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  d++;</a:t>
            </a: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HK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altLang="zh-HK" dirty="0">
                <a:latin typeface="Courier New" pitchFamily="49" charset="0"/>
                <a:cs typeface="Courier New" pitchFamily="49" charset="0"/>
              </a:rPr>
              <a:t> &lt;&lt; j &lt;&lt; d;</a:t>
            </a: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endParaRPr lang="en-US" altLang="zh-HK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Rounded Rectangular Callout 2"/>
          <p:cNvSpPr/>
          <p:nvPr/>
        </p:nvSpPr>
        <p:spPr>
          <a:xfrm>
            <a:off x="2959579" y="1500996"/>
            <a:ext cx="4762500" cy="762000"/>
          </a:xfrm>
          <a:prstGeom prst="wedgeRoundRectCallout">
            <a:avLst>
              <a:gd name="adj1" fmla="val -46180"/>
              <a:gd name="adj2" fmla="val 19010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dirty="0"/>
              <a:t>We may group </a:t>
            </a:r>
            <a:r>
              <a:rPr lang="en-US" altLang="zh-HK" b="1" dirty="0">
                <a:solidFill>
                  <a:srgbClr val="CCFFCC"/>
                </a:solidFill>
              </a:rPr>
              <a:t>multiple statements</a:t>
            </a:r>
            <a:r>
              <a:rPr lang="en-US" altLang="zh-HK" dirty="0"/>
              <a:t> to form a </a:t>
            </a:r>
            <a:r>
              <a:rPr lang="en-US" altLang="zh-HK" b="1" dirty="0">
                <a:solidFill>
                  <a:srgbClr val="CCFFCC"/>
                </a:solidFill>
              </a:rPr>
              <a:t>compound statement</a:t>
            </a:r>
            <a:r>
              <a:rPr lang="en-US" altLang="zh-HK" dirty="0"/>
              <a:t> using a pair of braces {}</a:t>
            </a:r>
            <a:endParaRPr lang="zh-HK" altLang="en-US" dirty="0"/>
          </a:p>
        </p:txBody>
      </p:sp>
      <p:sp>
        <p:nvSpPr>
          <p:cNvPr id="4" name="Flowchart: Alternate Process 3"/>
          <p:cNvSpPr/>
          <p:nvPr/>
        </p:nvSpPr>
        <p:spPr>
          <a:xfrm>
            <a:off x="4038600" y="3754447"/>
            <a:ext cx="1580072" cy="1169987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sz="1600" b="1" dirty="0">
                <a:solidFill>
                  <a:srgbClr val="CCFFCC"/>
                </a:solidFill>
              </a:rPr>
              <a:t>Compound statements </a:t>
            </a:r>
            <a:r>
              <a:rPr lang="en-US" altLang="zh-HK" sz="1600" dirty="0"/>
              <a:t>are treated as </a:t>
            </a:r>
            <a:r>
              <a:rPr lang="en-US" altLang="zh-HK" sz="1600" b="1" dirty="0">
                <a:solidFill>
                  <a:srgbClr val="CCFFCC"/>
                </a:solidFill>
              </a:rPr>
              <a:t>one statement</a:t>
            </a:r>
            <a:endParaRPr lang="zh-HK" altLang="en-US" sz="1600" b="1" dirty="0">
              <a:solidFill>
                <a:srgbClr val="CCFFCC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562600" y="5000634"/>
            <a:ext cx="304800" cy="33336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524500" y="3375416"/>
            <a:ext cx="266700" cy="35838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3733800" y="3515524"/>
            <a:ext cx="342900" cy="23892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Beyond two way condition…</a:t>
            </a:r>
            <a:endParaRPr lang="en-US" dirty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0869C8D-EEDC-4E96-815F-82E3E359A629}" type="slidenum">
              <a:rPr lang="zh-TW" altLang="en-US" smtClean="0">
                <a:ea typeface="新細明體" pitchFamily="18" charset="-120"/>
              </a:rPr>
              <a:pPr/>
              <a:t>24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1638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2074825"/>
              </p:ext>
            </p:extLst>
          </p:nvPr>
        </p:nvGraphicFramePr>
        <p:xfrm>
          <a:off x="1752600" y="1752600"/>
          <a:ext cx="6400800" cy="48997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18" name="Visio" r:id="rId4" imgW="6908110" imgH="5287950" progId="Visio.Drawing.11">
                  <p:embed/>
                </p:oleObj>
              </mc:Choice>
              <mc:Fallback>
                <p:oleObj name="Visio" r:id="rId4" imgW="6908110" imgH="5287950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752600"/>
                        <a:ext cx="6400800" cy="48997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3587975" y="1780307"/>
            <a:ext cx="4419600" cy="3325093"/>
            <a:chOff x="-846117" y="2384156"/>
            <a:chExt cx="5410200" cy="3962400"/>
          </a:xfrm>
        </p:grpSpPr>
        <p:sp>
          <p:nvSpPr>
            <p:cNvPr id="45" name="Rounded Rectangle 44"/>
            <p:cNvSpPr/>
            <p:nvPr/>
          </p:nvSpPr>
          <p:spPr>
            <a:xfrm>
              <a:off x="1050966" y="2384156"/>
              <a:ext cx="1616034" cy="805912"/>
            </a:xfrm>
            <a:prstGeom prst="roundRect">
              <a:avLst/>
            </a:prstGeom>
            <a:solidFill>
              <a:srgbClr val="6699FF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Statement 1</a:t>
              </a:r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1050966" y="5540644"/>
              <a:ext cx="1616034" cy="805912"/>
            </a:xfrm>
            <a:prstGeom prst="roundRect">
              <a:avLst/>
            </a:prstGeom>
            <a:solidFill>
              <a:srgbClr val="6699FF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Statement 3</a:t>
              </a:r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3018312" y="4600414"/>
              <a:ext cx="1545771" cy="805912"/>
            </a:xfrm>
            <a:prstGeom prst="roundRect">
              <a:avLst/>
            </a:prstGeom>
            <a:solidFill>
              <a:srgbClr val="99FF66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Statement a</a:t>
              </a:r>
            </a:p>
          </p:txBody>
        </p:sp>
        <p:sp>
          <p:nvSpPr>
            <p:cNvPr id="48" name="Preparation 9"/>
            <p:cNvSpPr/>
            <p:nvPr/>
          </p:nvSpPr>
          <p:spPr>
            <a:xfrm>
              <a:off x="699654" y="3660183"/>
              <a:ext cx="2318657" cy="805912"/>
            </a:xfrm>
            <a:prstGeom prst="flowChartPreparation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rgbClr val="000000"/>
                  </a:solidFill>
                </a:rPr>
                <a:t>if (logical expression)</a:t>
              </a:r>
            </a:p>
          </p:txBody>
        </p:sp>
        <p:cxnSp>
          <p:nvCxnSpPr>
            <p:cNvPr id="49" name="Straight Arrow Connector 48"/>
            <p:cNvCxnSpPr>
              <a:stCxn id="45" idx="2"/>
              <a:endCxn id="48" idx="0"/>
            </p:cNvCxnSpPr>
            <p:nvPr/>
          </p:nvCxnSpPr>
          <p:spPr>
            <a:xfrm>
              <a:off x="1858983" y="3190068"/>
              <a:ext cx="0" cy="47011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>
              <a:stCxn id="48" idx="2"/>
              <a:endCxn id="46" idx="0"/>
            </p:cNvCxnSpPr>
            <p:nvPr/>
          </p:nvCxnSpPr>
          <p:spPr>
            <a:xfrm>
              <a:off x="1858983" y="4466095"/>
              <a:ext cx="0" cy="107454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Elbow Connector 50"/>
            <p:cNvCxnSpPr>
              <a:stCxn id="48" idx="3"/>
              <a:endCxn id="47" idx="0"/>
            </p:cNvCxnSpPr>
            <p:nvPr/>
          </p:nvCxnSpPr>
          <p:spPr>
            <a:xfrm>
              <a:off x="3018312" y="4063139"/>
              <a:ext cx="772886" cy="537275"/>
            </a:xfrm>
            <a:prstGeom prst="bentConnector2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Elbow Connector 51"/>
            <p:cNvCxnSpPr>
              <a:stCxn id="47" idx="2"/>
              <a:endCxn id="46" idx="3"/>
            </p:cNvCxnSpPr>
            <p:nvPr/>
          </p:nvCxnSpPr>
          <p:spPr>
            <a:xfrm rot="5400000">
              <a:off x="2960461" y="5112864"/>
              <a:ext cx="537275" cy="1124197"/>
            </a:xfrm>
            <a:prstGeom prst="bentConnector2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/>
            <p:cNvSpPr txBox="1"/>
            <p:nvPr/>
          </p:nvSpPr>
          <p:spPr>
            <a:xfrm>
              <a:off x="3088574" y="3727342"/>
              <a:ext cx="606464" cy="3255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true</a:t>
              </a:r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-846117" y="4600414"/>
              <a:ext cx="1545771" cy="805912"/>
            </a:xfrm>
            <a:prstGeom prst="roundRect">
              <a:avLst/>
            </a:prstGeom>
            <a:solidFill>
              <a:srgbClr val="99FF66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Statement b</a:t>
              </a:r>
            </a:p>
          </p:txBody>
        </p:sp>
        <p:cxnSp>
          <p:nvCxnSpPr>
            <p:cNvPr id="55" name="Elbow Connector 54"/>
            <p:cNvCxnSpPr>
              <a:stCxn id="48" idx="1"/>
              <a:endCxn id="54" idx="0"/>
            </p:cNvCxnSpPr>
            <p:nvPr/>
          </p:nvCxnSpPr>
          <p:spPr>
            <a:xfrm rot="10800000" flipV="1">
              <a:off x="-73231" y="4063139"/>
              <a:ext cx="772886" cy="537275"/>
            </a:xfrm>
            <a:prstGeom prst="bentConnector2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Elbow Connector 55"/>
            <p:cNvCxnSpPr>
              <a:stCxn id="54" idx="2"/>
              <a:endCxn id="46" idx="1"/>
            </p:cNvCxnSpPr>
            <p:nvPr/>
          </p:nvCxnSpPr>
          <p:spPr>
            <a:xfrm rot="16200000" flipH="1">
              <a:off x="220230" y="5112864"/>
              <a:ext cx="537275" cy="1124197"/>
            </a:xfrm>
            <a:prstGeom prst="bentConnector2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-2969" y="3737626"/>
              <a:ext cx="669029" cy="3255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false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</a:t>
            </a:r>
            <a:r>
              <a:rPr lang="en-US" dirty="0">
                <a:solidFill>
                  <a:srgbClr val="FF0000"/>
                </a:solidFill>
              </a:rPr>
              <a:t>else if</a:t>
            </a:r>
            <a:r>
              <a:rPr lang="en-US" dirty="0"/>
              <a:t> statements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7174A4-7A9C-445E-8524-5F43DE629DAD}" type="slidenum">
              <a:rPr lang="zh-TW" altLang="en-US" smtClean="0"/>
              <a:pPr>
                <a:defRPr/>
              </a:pPr>
              <a:t>25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676400"/>
            <a:ext cx="5638800" cy="4343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zh-TW" sz="2200" dirty="0">
                <a:ea typeface="新細明體" pitchFamily="18" charset="-120"/>
              </a:rPr>
              <a:t>You can have many </a:t>
            </a:r>
            <a:r>
              <a:rPr lang="en-US" altLang="zh-TW" sz="2200" dirty="0">
                <a:solidFill>
                  <a:srgbClr val="C00000"/>
                </a:solidFill>
                <a:ea typeface="新細明體" pitchFamily="18" charset="-120"/>
              </a:rPr>
              <a:t>nested</a:t>
            </a:r>
            <a:r>
              <a:rPr lang="en-US" altLang="zh-TW" sz="2200" dirty="0">
                <a:ea typeface="新細明體" pitchFamily="18" charset="-120"/>
              </a:rPr>
              <a:t> “else if” statements.</a:t>
            </a:r>
          </a:p>
          <a:p>
            <a:pPr>
              <a:lnSpc>
                <a:spcPct val="80000"/>
              </a:lnSpc>
            </a:pPr>
            <a:endParaRPr lang="en-US" altLang="zh-TW" sz="2200" dirty="0">
              <a:ea typeface="新細明體" pitchFamily="18" charset="-120"/>
            </a:endParaRPr>
          </a:p>
          <a:p>
            <a:pPr lvl="1">
              <a:lnSpc>
                <a:spcPct val="80000"/>
              </a:lnSpc>
              <a:buNone/>
            </a:pPr>
            <a:endParaRPr lang="en-US" altLang="zh-TW" sz="2000" dirty="0">
              <a:ea typeface="新細明體" pitchFamily="18" charset="-120"/>
            </a:endParaRPr>
          </a:p>
          <a:p>
            <a:pPr lvl="1">
              <a:lnSpc>
                <a:spcPct val="80000"/>
              </a:lnSpc>
              <a:buNone/>
            </a:pPr>
            <a:r>
              <a:rPr lang="en-US" altLang="zh-TW" sz="2000" dirty="0">
                <a:ea typeface="新細明體" pitchFamily="18" charset="-120"/>
              </a:rPr>
              <a:t>if (</a:t>
            </a:r>
            <a:r>
              <a:rPr lang="en-US" altLang="zh-TW" sz="2000" dirty="0">
                <a:solidFill>
                  <a:srgbClr val="FF0000"/>
                </a:solidFill>
                <a:ea typeface="新細明體" pitchFamily="18" charset="-120"/>
              </a:rPr>
              <a:t>logical</a:t>
            </a:r>
            <a:r>
              <a:rPr lang="en-US" altLang="zh-TW" sz="2000" dirty="0">
                <a:solidFill>
                  <a:srgbClr val="FF3300"/>
                </a:solidFill>
                <a:ea typeface="新細明體" pitchFamily="18" charset="-120"/>
              </a:rPr>
              <a:t> expression 1</a:t>
            </a:r>
            <a:r>
              <a:rPr lang="en-US" altLang="zh-TW" sz="2000" dirty="0">
                <a:ea typeface="新細明體" pitchFamily="18" charset="-120"/>
              </a:rPr>
              <a:t>) </a:t>
            </a:r>
          </a:p>
          <a:p>
            <a:pPr lvl="1">
              <a:lnSpc>
                <a:spcPct val="80000"/>
              </a:lnSpc>
              <a:buNone/>
            </a:pPr>
            <a:r>
              <a:rPr lang="en-US" altLang="zh-TW" sz="2000" dirty="0">
                <a:ea typeface="新細明體" pitchFamily="18" charset="-120"/>
              </a:rPr>
              <a:t>	</a:t>
            </a:r>
            <a:r>
              <a:rPr lang="en-US" altLang="zh-TW" sz="2000" dirty="0">
                <a:solidFill>
                  <a:srgbClr val="00B050"/>
                </a:solidFill>
                <a:ea typeface="新細明體" pitchFamily="18" charset="-120"/>
              </a:rPr>
              <a:t>//action for true</a:t>
            </a:r>
          </a:p>
          <a:p>
            <a:pPr lvl="1">
              <a:lnSpc>
                <a:spcPct val="80000"/>
              </a:lnSpc>
              <a:buNone/>
            </a:pPr>
            <a:r>
              <a:rPr lang="en-US" altLang="zh-TW" sz="2000" dirty="0">
                <a:ea typeface="新細明體" pitchFamily="18" charset="-120"/>
              </a:rPr>
              <a:t>	statement a;</a:t>
            </a:r>
          </a:p>
          <a:p>
            <a:pPr lvl="1">
              <a:lnSpc>
                <a:spcPct val="80000"/>
              </a:lnSpc>
              <a:buNone/>
            </a:pPr>
            <a:r>
              <a:rPr lang="en-US" altLang="zh-TW" sz="2000" dirty="0">
                <a:ea typeface="新細明體" pitchFamily="18" charset="-120"/>
              </a:rPr>
              <a:t>else if (</a:t>
            </a:r>
            <a:r>
              <a:rPr lang="en-US" altLang="zh-TW" sz="2000" dirty="0">
                <a:solidFill>
                  <a:srgbClr val="FF0000"/>
                </a:solidFill>
                <a:ea typeface="新細明體" pitchFamily="18" charset="-120"/>
              </a:rPr>
              <a:t>logical</a:t>
            </a:r>
            <a:r>
              <a:rPr lang="en-US" altLang="zh-TW" sz="2000" dirty="0">
                <a:solidFill>
                  <a:srgbClr val="FF3300"/>
                </a:solidFill>
                <a:ea typeface="新細明體" pitchFamily="18" charset="-120"/>
              </a:rPr>
              <a:t> expression 2</a:t>
            </a:r>
            <a:r>
              <a:rPr lang="en-US" altLang="zh-TW" sz="2000" dirty="0">
                <a:ea typeface="新細明體" pitchFamily="18" charset="-120"/>
              </a:rPr>
              <a:t>)</a:t>
            </a:r>
          </a:p>
          <a:p>
            <a:pPr lvl="1">
              <a:lnSpc>
                <a:spcPct val="80000"/>
              </a:lnSpc>
              <a:buNone/>
            </a:pPr>
            <a:r>
              <a:rPr lang="en-US" altLang="zh-TW" sz="2000" dirty="0">
                <a:ea typeface="新細明體" pitchFamily="18" charset="-120"/>
              </a:rPr>
              <a:t>	</a:t>
            </a:r>
            <a:r>
              <a:rPr lang="en-US" altLang="zh-TW" sz="2000" dirty="0">
                <a:solidFill>
                  <a:srgbClr val="00B050"/>
                </a:solidFill>
                <a:ea typeface="新細明體" pitchFamily="18" charset="-120"/>
              </a:rPr>
              <a:t>//action for true</a:t>
            </a:r>
          </a:p>
          <a:p>
            <a:pPr lvl="1">
              <a:lnSpc>
                <a:spcPct val="80000"/>
              </a:lnSpc>
              <a:buNone/>
            </a:pPr>
            <a:r>
              <a:rPr lang="en-US" altLang="zh-TW" sz="2000" dirty="0">
                <a:solidFill>
                  <a:srgbClr val="00B050"/>
                </a:solidFill>
                <a:ea typeface="新細明體" pitchFamily="18" charset="-120"/>
              </a:rPr>
              <a:t>	</a:t>
            </a:r>
            <a:r>
              <a:rPr lang="en-US" altLang="zh-TW" sz="2000" dirty="0">
                <a:ea typeface="新細明體" pitchFamily="18" charset="-120"/>
              </a:rPr>
              <a:t>statement b;</a:t>
            </a:r>
          </a:p>
          <a:p>
            <a:pPr lvl="1">
              <a:lnSpc>
                <a:spcPct val="80000"/>
              </a:lnSpc>
              <a:buNone/>
            </a:pPr>
            <a:r>
              <a:rPr lang="en-US" altLang="zh-TW" sz="2000" dirty="0">
                <a:ea typeface="新細明體" pitchFamily="18" charset="-120"/>
              </a:rPr>
              <a:t>else</a:t>
            </a:r>
          </a:p>
          <a:p>
            <a:pPr lvl="1">
              <a:lnSpc>
                <a:spcPct val="80000"/>
              </a:lnSpc>
              <a:buNone/>
            </a:pPr>
            <a:r>
              <a:rPr lang="en-US" altLang="zh-TW" sz="2000" dirty="0">
                <a:solidFill>
                  <a:srgbClr val="00B050"/>
                </a:solidFill>
                <a:ea typeface="新細明體" pitchFamily="18" charset="-120"/>
              </a:rPr>
              <a:t>	//action for false</a:t>
            </a:r>
          </a:p>
          <a:p>
            <a:pPr lvl="1">
              <a:lnSpc>
                <a:spcPct val="80000"/>
              </a:lnSpc>
              <a:buNone/>
            </a:pPr>
            <a:r>
              <a:rPr lang="en-US" altLang="zh-TW" sz="2000" dirty="0">
                <a:ea typeface="新細明體" pitchFamily="18" charset="-120"/>
              </a:rPr>
              <a:t>	statement;</a:t>
            </a:r>
          </a:p>
          <a:p>
            <a:pPr lvl="1">
              <a:lnSpc>
                <a:spcPct val="80000"/>
              </a:lnSpc>
              <a:buNone/>
            </a:pPr>
            <a:endParaRPr lang="en-US" altLang="zh-TW" sz="2000" dirty="0">
              <a:solidFill>
                <a:srgbClr val="000000"/>
              </a:solidFill>
              <a:ea typeface="新細明體" pitchFamily="18" charset="-120"/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5029200" y="2362200"/>
            <a:ext cx="3657600" cy="3810000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en-US" altLang="zh-TW" sz="2200" dirty="0">
                <a:ea typeface="新細明體" pitchFamily="18" charset="-120"/>
              </a:rPr>
              <a:t>An example: input a </a:t>
            </a:r>
            <a:r>
              <a:rPr lang="en-US" altLang="zh-TW" sz="2200" dirty="0">
                <a:solidFill>
                  <a:srgbClr val="C00000"/>
                </a:solidFill>
                <a:ea typeface="新細明體" pitchFamily="18" charset="-120"/>
              </a:rPr>
              <a:t>score</a:t>
            </a:r>
            <a:r>
              <a:rPr lang="en-US" altLang="zh-TW" sz="2200" dirty="0">
                <a:ea typeface="新細明體" pitchFamily="18" charset="-120"/>
              </a:rPr>
              <a:t>, display </a:t>
            </a:r>
            <a:r>
              <a:rPr lang="en-US" altLang="zh-TW" sz="2200" dirty="0">
                <a:solidFill>
                  <a:srgbClr val="C00000"/>
                </a:solidFill>
                <a:ea typeface="新細明體" pitchFamily="18" charset="-120"/>
              </a:rPr>
              <a:t>grade</a:t>
            </a:r>
            <a:r>
              <a:rPr lang="en-US" altLang="zh-TW" sz="2200" dirty="0">
                <a:ea typeface="新細明體" pitchFamily="18" charset="-120"/>
              </a:rPr>
              <a:t> according to: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zh-TW" sz="2200" dirty="0">
                <a:ea typeface="新細明體" pitchFamily="18" charset="-120"/>
              </a:rPr>
              <a:t>A: 100 ~ 90, B: 89 ~ 75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zh-TW" sz="2200" dirty="0">
                <a:ea typeface="新細明體" pitchFamily="18" charset="-120"/>
              </a:rPr>
              <a:t>C: 74 ~ 55, D: 54 ~0</a:t>
            </a:r>
          </a:p>
          <a:p>
            <a:pPr>
              <a:lnSpc>
                <a:spcPct val="80000"/>
              </a:lnSpc>
            </a:pPr>
            <a:endParaRPr lang="en-US" altLang="zh-TW" sz="2200" dirty="0">
              <a:ea typeface="新細明體" pitchFamily="18" charset="-120"/>
            </a:endParaRPr>
          </a:p>
          <a:p>
            <a:pPr lvl="1">
              <a:lnSpc>
                <a:spcPct val="80000"/>
              </a:lnSpc>
              <a:buFont typeface="Wingdings 2"/>
              <a:buNone/>
            </a:pPr>
            <a:r>
              <a:rPr lang="en-US" altLang="zh-TW" sz="2000" dirty="0">
                <a:ea typeface="新細明體" pitchFamily="18" charset="-120"/>
              </a:rPr>
              <a:t>if (score &gt;= 90) </a:t>
            </a:r>
          </a:p>
          <a:p>
            <a:pPr lvl="1">
              <a:lnSpc>
                <a:spcPct val="80000"/>
              </a:lnSpc>
              <a:buFont typeface="Wingdings 2"/>
              <a:buNone/>
            </a:pPr>
            <a:r>
              <a:rPr lang="en-US" altLang="zh-TW" sz="2000" dirty="0">
                <a:ea typeface="新細明體" pitchFamily="18" charset="-120"/>
              </a:rPr>
              <a:t>	grade = ‘A’;</a:t>
            </a:r>
          </a:p>
          <a:p>
            <a:pPr lvl="1">
              <a:lnSpc>
                <a:spcPct val="80000"/>
              </a:lnSpc>
              <a:buFont typeface="Wingdings 2"/>
              <a:buNone/>
            </a:pPr>
            <a:r>
              <a:rPr lang="en-US" altLang="zh-TW" sz="2000" dirty="0">
                <a:ea typeface="新細明體" pitchFamily="18" charset="-120"/>
              </a:rPr>
              <a:t>else if (score &gt;=75)</a:t>
            </a:r>
          </a:p>
          <a:p>
            <a:pPr lvl="1">
              <a:lnSpc>
                <a:spcPct val="80000"/>
              </a:lnSpc>
              <a:buFont typeface="Wingdings 2"/>
              <a:buNone/>
            </a:pPr>
            <a:r>
              <a:rPr lang="en-US" altLang="zh-TW" sz="2000" dirty="0">
                <a:solidFill>
                  <a:srgbClr val="00B050"/>
                </a:solidFill>
                <a:ea typeface="新細明體" pitchFamily="18" charset="-120"/>
              </a:rPr>
              <a:t>	</a:t>
            </a:r>
            <a:r>
              <a:rPr lang="en-US" altLang="zh-TW" sz="2000" dirty="0">
                <a:ea typeface="新細明體" pitchFamily="18" charset="-120"/>
              </a:rPr>
              <a:t>grade = ‘B’;</a:t>
            </a:r>
          </a:p>
          <a:p>
            <a:pPr lvl="1">
              <a:lnSpc>
                <a:spcPct val="80000"/>
              </a:lnSpc>
              <a:buNone/>
            </a:pPr>
            <a:r>
              <a:rPr lang="en-US" altLang="zh-TW" sz="2000" dirty="0">
                <a:ea typeface="新細明體" pitchFamily="18" charset="-120"/>
              </a:rPr>
              <a:t>else if (score &gt;=55)</a:t>
            </a:r>
          </a:p>
          <a:p>
            <a:pPr lvl="1">
              <a:lnSpc>
                <a:spcPct val="80000"/>
              </a:lnSpc>
              <a:buNone/>
            </a:pPr>
            <a:r>
              <a:rPr lang="en-US" altLang="zh-TW" sz="2000" dirty="0">
                <a:solidFill>
                  <a:srgbClr val="00B050"/>
                </a:solidFill>
                <a:ea typeface="新細明體" pitchFamily="18" charset="-120"/>
              </a:rPr>
              <a:t>	</a:t>
            </a:r>
            <a:r>
              <a:rPr lang="en-US" altLang="zh-TW" sz="2000" dirty="0">
                <a:ea typeface="新細明體" pitchFamily="18" charset="-120"/>
              </a:rPr>
              <a:t>grade = ‘C’;</a:t>
            </a:r>
          </a:p>
          <a:p>
            <a:pPr lvl="1">
              <a:lnSpc>
                <a:spcPct val="80000"/>
              </a:lnSpc>
              <a:buFont typeface="Wingdings 2"/>
              <a:buNone/>
            </a:pPr>
            <a:r>
              <a:rPr lang="en-US" altLang="zh-TW" sz="2000" dirty="0">
                <a:ea typeface="新細明體" pitchFamily="18" charset="-120"/>
              </a:rPr>
              <a:t>else</a:t>
            </a:r>
          </a:p>
          <a:p>
            <a:pPr lvl="1">
              <a:lnSpc>
                <a:spcPct val="80000"/>
              </a:lnSpc>
              <a:buFont typeface="Wingdings 2"/>
              <a:buNone/>
            </a:pPr>
            <a:r>
              <a:rPr lang="en-US" altLang="zh-TW" sz="2000" dirty="0">
                <a:ea typeface="新細明體" pitchFamily="18" charset="-120"/>
              </a:rPr>
              <a:t>	grade = ‘D’;</a:t>
            </a:r>
          </a:p>
          <a:p>
            <a:pPr lvl="1">
              <a:lnSpc>
                <a:spcPct val="80000"/>
              </a:lnSpc>
              <a:buFont typeface="Wingdings 2"/>
              <a:buNone/>
            </a:pPr>
            <a:endParaRPr lang="en-US" altLang="zh-TW" sz="2000" dirty="0">
              <a:solidFill>
                <a:srgbClr val="000000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301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 to grade conversion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889A7E8-4388-4A3E-89F6-3A06E1F9E000}" type="slidenum">
              <a:rPr lang="zh-TW" altLang="en-US" smtClean="0">
                <a:ea typeface="新細明體" pitchFamily="18" charset="-120"/>
              </a:rPr>
              <a:pPr/>
              <a:t>26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45059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5061" name="Object 4"/>
          <p:cNvGraphicFramePr>
            <a:graphicFrameLocks noChangeAspect="1"/>
          </p:cNvGraphicFramePr>
          <p:nvPr/>
        </p:nvGraphicFramePr>
        <p:xfrm>
          <a:off x="609600" y="1828800"/>
          <a:ext cx="8305800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41" name="Visio" r:id="rId4" imgW="10679976" imgH="5193450" progId="Visio.Drawing.11">
                  <p:embed/>
                </p:oleObj>
              </mc:Choice>
              <mc:Fallback>
                <p:oleObj name="Visio" r:id="rId4" imgW="10679976" imgH="519345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828800"/>
                        <a:ext cx="8305800" cy="403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175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050"/>
            <a:ext cx="7772400" cy="11430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zh-CN" sz="3000" dirty="0">
                <a:ea typeface="SimSun" panose="02010600030101010101" pitchFamily="2" charset="-122"/>
              </a:rPr>
              <a:t>Mark to grade conversion</a:t>
            </a:r>
          </a:p>
        </p:txBody>
      </p:sp>
      <p:sp>
        <p:nvSpPr>
          <p:cNvPr id="57347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647E346-2F15-45A0-A8FE-A82C854395B8}" type="slidenum">
              <a:rPr lang="zh-TW" altLang="en-US" sz="1200">
                <a:latin typeface="Verdana" panose="020B0604030504040204" pitchFamily="34" charset="0"/>
                <a:ea typeface="PMingLiU" panose="02020500000000000000" pitchFamily="18" charset="-120"/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zh-TW" sz="1200">
              <a:latin typeface="Verdana" panose="020B0604030504040204" pitchFamily="34" charset="0"/>
              <a:ea typeface="PMingLiU" panose="02020500000000000000" pitchFamily="18" charset="-12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733800" y="1752600"/>
            <a:ext cx="4953000" cy="4191000"/>
          </a:xfrm>
          <a:ln>
            <a:solidFill>
              <a:schemeClr val="bg1">
                <a:lumMod val="85000"/>
              </a:schemeClr>
            </a:solidFill>
            <a:round/>
            <a:headEnd/>
            <a:tailEnd/>
          </a:ln>
        </p:spPr>
        <p:txBody>
          <a:bodyPr lIns="90000" tIns="46800" rIns="90000" bIns="46800">
            <a:normAutofit lnSpcReduction="10000"/>
          </a:bodyPr>
          <a:lstStyle/>
          <a:p>
            <a:pPr marL="341313" indent="-341313" defTabSz="457200" eaLnBrk="1" hangingPunct="1">
              <a:lnSpc>
                <a:spcPct val="80000"/>
              </a:lnSpc>
              <a:spcBef>
                <a:spcPts val="6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altLang="zh-CN" sz="2100" dirty="0">
              <a:latin typeface="Courier New" pitchFamily="49" charset="0"/>
            </a:endParaRPr>
          </a:p>
          <a:p>
            <a:pPr marL="341313" indent="-341313" defTabSz="457200" eaLnBrk="1" hangingPunct="1">
              <a:lnSpc>
                <a:spcPct val="80000"/>
              </a:lnSpc>
              <a:spcBef>
                <a:spcPts val="6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2100" dirty="0">
                <a:latin typeface="Courier New" pitchFamily="49" charset="0"/>
              </a:rPr>
              <a:t>if (mark&gt;=70 </a:t>
            </a:r>
            <a:r>
              <a:rPr lang="en-GB" altLang="zh-CN" sz="2100" b="1" dirty="0">
                <a:solidFill>
                  <a:srgbClr val="FF6600"/>
                </a:solidFill>
                <a:latin typeface="Courier New" pitchFamily="49" charset="0"/>
              </a:rPr>
              <a:t>&amp;&amp;</a:t>
            </a:r>
            <a:r>
              <a:rPr lang="en-GB" altLang="zh-CN" sz="2100" dirty="0">
                <a:latin typeface="Courier New" pitchFamily="49" charset="0"/>
              </a:rPr>
              <a:t> mark&lt;=100)</a:t>
            </a:r>
          </a:p>
          <a:p>
            <a:pPr marL="341313" indent="-341313" defTabSz="457200" eaLnBrk="1" hangingPunct="1">
              <a:lnSpc>
                <a:spcPct val="80000"/>
              </a:lnSpc>
              <a:spcBef>
                <a:spcPts val="6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2100" dirty="0">
                <a:latin typeface="Courier New" pitchFamily="49" charset="0"/>
              </a:rPr>
              <a:t>		</a:t>
            </a:r>
            <a:r>
              <a:rPr lang="en-GB" altLang="zh-CN" sz="2100" dirty="0" err="1">
                <a:latin typeface="Courier New" pitchFamily="49" charset="0"/>
              </a:rPr>
              <a:t>cout</a:t>
            </a:r>
            <a:r>
              <a:rPr lang="en-GB" altLang="zh-CN" sz="2100" dirty="0">
                <a:latin typeface="Courier New" pitchFamily="49" charset="0"/>
              </a:rPr>
              <a:t> &lt;&lt; "A";</a:t>
            </a:r>
          </a:p>
          <a:p>
            <a:pPr marL="341313" indent="-341313" defTabSz="457200" eaLnBrk="1" hangingPunct="1">
              <a:lnSpc>
                <a:spcPct val="80000"/>
              </a:lnSpc>
              <a:spcBef>
                <a:spcPts val="6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2100" dirty="0">
                <a:latin typeface="Courier New" pitchFamily="49" charset="0"/>
              </a:rPr>
              <a:t>if (mark&gt;=55 </a:t>
            </a:r>
            <a:r>
              <a:rPr lang="en-GB" altLang="zh-CN" sz="2100" b="1" dirty="0">
                <a:solidFill>
                  <a:srgbClr val="FF6600"/>
                </a:solidFill>
                <a:latin typeface="Courier New" pitchFamily="49" charset="0"/>
              </a:rPr>
              <a:t>&amp;&amp;</a:t>
            </a:r>
            <a:r>
              <a:rPr lang="en-GB" altLang="zh-CN" sz="2100" dirty="0">
                <a:latin typeface="Courier New" pitchFamily="49" charset="0"/>
              </a:rPr>
              <a:t> mark&lt;70)</a:t>
            </a:r>
          </a:p>
          <a:p>
            <a:pPr marL="341313" indent="-341313" defTabSz="457200" eaLnBrk="1" hangingPunct="1">
              <a:lnSpc>
                <a:spcPct val="80000"/>
              </a:lnSpc>
              <a:spcBef>
                <a:spcPts val="6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2100" dirty="0">
                <a:latin typeface="Courier New" pitchFamily="49" charset="0"/>
              </a:rPr>
              <a:t>		</a:t>
            </a:r>
            <a:r>
              <a:rPr lang="en-GB" altLang="zh-CN" sz="2100" dirty="0" err="1">
                <a:latin typeface="Courier New" pitchFamily="49" charset="0"/>
              </a:rPr>
              <a:t>cout</a:t>
            </a:r>
            <a:r>
              <a:rPr lang="en-GB" altLang="zh-CN" sz="2100" dirty="0">
                <a:latin typeface="Courier New" pitchFamily="49" charset="0"/>
              </a:rPr>
              <a:t> &lt;&lt; "B";</a:t>
            </a:r>
          </a:p>
          <a:p>
            <a:pPr marL="341313" indent="-341313" defTabSz="457200" eaLnBrk="1" hangingPunct="1">
              <a:lnSpc>
                <a:spcPct val="80000"/>
              </a:lnSpc>
              <a:spcBef>
                <a:spcPts val="6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2100" dirty="0">
                <a:latin typeface="Courier New" pitchFamily="49" charset="0"/>
              </a:rPr>
              <a:t>if (mark&gt;=45 </a:t>
            </a:r>
            <a:r>
              <a:rPr lang="en-GB" altLang="zh-CN" sz="2100" b="1" dirty="0">
                <a:solidFill>
                  <a:srgbClr val="FF6600"/>
                </a:solidFill>
                <a:latin typeface="Courier New" pitchFamily="49" charset="0"/>
              </a:rPr>
              <a:t>&amp;&amp;</a:t>
            </a:r>
            <a:r>
              <a:rPr lang="en-GB" altLang="zh-CN" sz="2100" dirty="0">
                <a:latin typeface="Courier New" pitchFamily="49" charset="0"/>
              </a:rPr>
              <a:t> mark&lt;55)</a:t>
            </a:r>
          </a:p>
          <a:p>
            <a:pPr marL="341313" indent="-341313" defTabSz="457200" eaLnBrk="1" hangingPunct="1">
              <a:lnSpc>
                <a:spcPct val="80000"/>
              </a:lnSpc>
              <a:spcBef>
                <a:spcPts val="6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2100" dirty="0">
                <a:latin typeface="Courier New" pitchFamily="49" charset="0"/>
              </a:rPr>
              <a:t>		</a:t>
            </a:r>
            <a:r>
              <a:rPr lang="en-GB" altLang="zh-CN" sz="2100" dirty="0" err="1">
                <a:latin typeface="Courier New" pitchFamily="49" charset="0"/>
              </a:rPr>
              <a:t>cout</a:t>
            </a:r>
            <a:r>
              <a:rPr lang="en-GB" altLang="zh-CN" sz="2100" dirty="0">
                <a:latin typeface="Courier New" pitchFamily="49" charset="0"/>
              </a:rPr>
              <a:t> &lt;&lt; "C";</a:t>
            </a:r>
          </a:p>
          <a:p>
            <a:pPr marL="341313" indent="-341313" defTabSz="457200" eaLnBrk="1" hangingPunct="1">
              <a:lnSpc>
                <a:spcPct val="80000"/>
              </a:lnSpc>
              <a:spcBef>
                <a:spcPts val="6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2100" dirty="0">
                <a:latin typeface="Courier New" pitchFamily="49" charset="0"/>
              </a:rPr>
              <a:t>if (mark&gt;=34 </a:t>
            </a:r>
            <a:r>
              <a:rPr lang="en-GB" altLang="zh-CN" sz="2100" b="1" dirty="0">
                <a:solidFill>
                  <a:srgbClr val="FF6600"/>
                </a:solidFill>
                <a:latin typeface="Courier New" pitchFamily="49" charset="0"/>
              </a:rPr>
              <a:t>&amp;&amp;</a:t>
            </a:r>
            <a:r>
              <a:rPr lang="en-GB" altLang="zh-CN" sz="2100" dirty="0">
                <a:latin typeface="Courier New" pitchFamily="49" charset="0"/>
              </a:rPr>
              <a:t> mark&lt;45)</a:t>
            </a:r>
          </a:p>
          <a:p>
            <a:pPr marL="341313" indent="-341313" defTabSz="457200" eaLnBrk="1" hangingPunct="1">
              <a:lnSpc>
                <a:spcPct val="80000"/>
              </a:lnSpc>
              <a:spcBef>
                <a:spcPts val="6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2100" dirty="0">
                <a:latin typeface="Courier New" pitchFamily="49" charset="0"/>
              </a:rPr>
              <a:t>		</a:t>
            </a:r>
            <a:r>
              <a:rPr lang="en-GB" altLang="zh-CN" sz="2100" dirty="0" err="1">
                <a:latin typeface="Courier New" pitchFamily="49" charset="0"/>
              </a:rPr>
              <a:t>cout</a:t>
            </a:r>
            <a:r>
              <a:rPr lang="en-GB" altLang="zh-CN" sz="2100" dirty="0">
                <a:latin typeface="Courier New" pitchFamily="49" charset="0"/>
              </a:rPr>
              <a:t> &lt;&lt; "D";</a:t>
            </a:r>
          </a:p>
          <a:p>
            <a:pPr marL="341313" indent="-341313" defTabSz="457200" eaLnBrk="1" hangingPunct="1">
              <a:lnSpc>
                <a:spcPct val="80000"/>
              </a:lnSpc>
              <a:spcBef>
                <a:spcPts val="6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2100" dirty="0">
                <a:latin typeface="Courier New" pitchFamily="49" charset="0"/>
              </a:rPr>
              <a:t>if (mark&lt;34 </a:t>
            </a:r>
            <a:r>
              <a:rPr lang="en-GB" altLang="zh-CN" sz="2100" b="1" dirty="0">
                <a:solidFill>
                  <a:srgbClr val="FF6600"/>
                </a:solidFill>
                <a:latin typeface="Courier New" pitchFamily="49" charset="0"/>
              </a:rPr>
              <a:t>&amp;&amp;</a:t>
            </a:r>
            <a:r>
              <a:rPr lang="en-GB" altLang="zh-CN" sz="2100" dirty="0">
                <a:latin typeface="Courier New" pitchFamily="49" charset="0"/>
              </a:rPr>
              <a:t> mark&gt;0)</a:t>
            </a:r>
          </a:p>
          <a:p>
            <a:pPr marL="341313" indent="-341313" defTabSz="457200" eaLnBrk="1" hangingPunct="1">
              <a:lnSpc>
                <a:spcPct val="80000"/>
              </a:lnSpc>
              <a:spcBef>
                <a:spcPts val="6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2100" dirty="0">
                <a:latin typeface="Courier New" pitchFamily="49" charset="0"/>
              </a:rPr>
              <a:t>		</a:t>
            </a:r>
            <a:r>
              <a:rPr lang="en-GB" altLang="zh-CN" sz="2100" dirty="0" err="1">
                <a:latin typeface="Courier New" pitchFamily="49" charset="0"/>
              </a:rPr>
              <a:t>cout</a:t>
            </a:r>
            <a:r>
              <a:rPr lang="en-GB" altLang="zh-CN" sz="2100" dirty="0">
                <a:latin typeface="Courier New" pitchFamily="49" charset="0"/>
              </a:rPr>
              <a:t> &lt;&lt; "F";</a:t>
            </a:r>
          </a:p>
          <a:p>
            <a:pPr marL="341313" indent="-341313" defTabSz="457200" eaLnBrk="1" hangingPunct="1">
              <a:lnSpc>
                <a:spcPct val="80000"/>
              </a:lnSpc>
              <a:spcBef>
                <a:spcPts val="6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2100" dirty="0">
                <a:latin typeface="Courier New" pitchFamily="49" charset="0"/>
              </a:rPr>
              <a:t>if (mark&lt;0 </a:t>
            </a:r>
            <a:r>
              <a:rPr lang="en-GB" altLang="zh-CN" sz="2100" b="1" dirty="0">
                <a:solidFill>
                  <a:srgbClr val="FF6600"/>
                </a:solidFill>
                <a:latin typeface="Courier New" pitchFamily="49" charset="0"/>
              </a:rPr>
              <a:t>||</a:t>
            </a:r>
            <a:r>
              <a:rPr lang="en-GB" altLang="zh-CN" sz="2100" dirty="0">
                <a:latin typeface="Courier New" pitchFamily="49" charset="0"/>
              </a:rPr>
              <a:t> mark&gt;100)</a:t>
            </a:r>
          </a:p>
          <a:p>
            <a:pPr marL="341313" indent="-341313" defTabSz="457200" eaLnBrk="1" hangingPunct="1">
              <a:lnSpc>
                <a:spcPct val="80000"/>
              </a:lnSpc>
              <a:spcBef>
                <a:spcPts val="6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2100" dirty="0">
                <a:latin typeface="Courier New" pitchFamily="49" charset="0"/>
              </a:rPr>
              <a:t>		</a:t>
            </a:r>
            <a:r>
              <a:rPr lang="en-GB" altLang="zh-CN" sz="2100" dirty="0" err="1">
                <a:latin typeface="Courier New" pitchFamily="49" charset="0"/>
              </a:rPr>
              <a:t>cout</a:t>
            </a:r>
            <a:r>
              <a:rPr lang="en-GB" altLang="zh-CN" sz="2100" dirty="0">
                <a:latin typeface="Courier New" pitchFamily="49" charset="0"/>
              </a:rPr>
              <a:t> &lt;&lt; "Invalid Grade";</a:t>
            </a:r>
          </a:p>
          <a:p>
            <a:pPr marL="341313" indent="-341313" defTabSz="457200" eaLnBrk="1" hangingPunct="1">
              <a:lnSpc>
                <a:spcPct val="80000"/>
              </a:lnSpc>
              <a:spcBef>
                <a:spcPts val="6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zh-CN" altLang="en-GB" sz="2100" dirty="0">
              <a:latin typeface="Courier New" pitchFamily="49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28600" y="1905001"/>
            <a:ext cx="3429000" cy="3505200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  <a:round/>
            <a:headEnd/>
            <a:tailEnd/>
          </a:ln>
        </p:spPr>
        <p:txBody>
          <a:bodyPr vert="horz" lIns="90000" tIns="46800" rIns="90000" bIns="46800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457200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600" dirty="0">
                <a:latin typeface="Courier New" pitchFamily="49" charset="0"/>
              </a:rPr>
              <a:t>if (mark&lt;0 || mark&gt;100)</a:t>
            </a:r>
          </a:p>
          <a:p>
            <a:pPr marL="341313" indent="-341313" defTabSz="457200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TW" sz="1600" dirty="0">
                <a:latin typeface="Courier New" pitchFamily="49" charset="0"/>
              </a:rPr>
              <a:t>	</a:t>
            </a:r>
            <a:r>
              <a:rPr lang="en-US" altLang="zh-TW" sz="1600" dirty="0" err="1">
                <a:latin typeface="Courier New" pitchFamily="49" charset="0"/>
              </a:rPr>
              <a:t>cout</a:t>
            </a:r>
            <a:r>
              <a:rPr lang="en-US" altLang="zh-TW" sz="1600" dirty="0">
                <a:latin typeface="Courier New" pitchFamily="49" charset="0"/>
              </a:rPr>
              <a:t> &lt;&lt; </a:t>
            </a:r>
            <a:r>
              <a:rPr lang="en-GB" altLang="zh-CN" sz="1600" dirty="0">
                <a:latin typeface="Courier New" pitchFamily="49" charset="0"/>
              </a:rPr>
              <a:t>"Invalid Grade";</a:t>
            </a:r>
          </a:p>
          <a:p>
            <a:pPr marL="341313" indent="-341313" defTabSz="457200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600" dirty="0">
                <a:latin typeface="Courier New" pitchFamily="49" charset="0"/>
              </a:rPr>
              <a:t>else if (mark&gt;=70)</a:t>
            </a:r>
          </a:p>
          <a:p>
            <a:pPr marL="341313" indent="-341313" defTabSz="457200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600" dirty="0">
                <a:latin typeface="Courier New" pitchFamily="49" charset="0"/>
              </a:rPr>
              <a:t>	</a:t>
            </a:r>
            <a:r>
              <a:rPr lang="en-GB" altLang="zh-CN" sz="1600" dirty="0" err="1">
                <a:latin typeface="Courier New" pitchFamily="49" charset="0"/>
              </a:rPr>
              <a:t>cout</a:t>
            </a:r>
            <a:r>
              <a:rPr lang="en-GB" altLang="zh-CN" sz="1600" dirty="0">
                <a:latin typeface="Courier New" pitchFamily="49" charset="0"/>
              </a:rPr>
              <a:t> &lt;&lt; "A";</a:t>
            </a:r>
          </a:p>
          <a:p>
            <a:pPr marL="341313" indent="-341313" defTabSz="457200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600" dirty="0">
                <a:latin typeface="Courier New" pitchFamily="49" charset="0"/>
              </a:rPr>
              <a:t>else if (mark&gt;=55)</a:t>
            </a:r>
          </a:p>
          <a:p>
            <a:pPr marL="341313" indent="-341313" defTabSz="457200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600" dirty="0">
                <a:latin typeface="Courier New" pitchFamily="49" charset="0"/>
              </a:rPr>
              <a:t>	</a:t>
            </a:r>
            <a:r>
              <a:rPr lang="en-GB" altLang="zh-CN" sz="1600" dirty="0" err="1">
                <a:latin typeface="Courier New" pitchFamily="49" charset="0"/>
              </a:rPr>
              <a:t>cout</a:t>
            </a:r>
            <a:r>
              <a:rPr lang="en-GB" altLang="zh-CN" sz="1600" dirty="0">
                <a:latin typeface="Courier New" pitchFamily="49" charset="0"/>
              </a:rPr>
              <a:t> &lt;&lt; "B";</a:t>
            </a:r>
          </a:p>
          <a:p>
            <a:pPr marL="341313" indent="-341313" defTabSz="457200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600" dirty="0">
                <a:latin typeface="Courier New" pitchFamily="49" charset="0"/>
              </a:rPr>
              <a:t>else if (mark&gt;=45)</a:t>
            </a:r>
          </a:p>
          <a:p>
            <a:pPr marL="341313" indent="-341313" defTabSz="457200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600" dirty="0">
                <a:latin typeface="Courier New" pitchFamily="49" charset="0"/>
              </a:rPr>
              <a:t>	</a:t>
            </a:r>
            <a:r>
              <a:rPr lang="en-GB" altLang="zh-CN" sz="1600" dirty="0" err="1">
                <a:latin typeface="Courier New" pitchFamily="49" charset="0"/>
              </a:rPr>
              <a:t>cout</a:t>
            </a:r>
            <a:r>
              <a:rPr lang="en-GB" altLang="zh-CN" sz="1600" dirty="0">
                <a:latin typeface="Courier New" pitchFamily="49" charset="0"/>
              </a:rPr>
              <a:t> &lt;&lt; "C";</a:t>
            </a:r>
          </a:p>
          <a:p>
            <a:pPr marL="341313" indent="-341313" defTabSz="457200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600" dirty="0">
                <a:latin typeface="Courier New" pitchFamily="49" charset="0"/>
              </a:rPr>
              <a:t>else if (mark&gt;=34)</a:t>
            </a:r>
          </a:p>
          <a:p>
            <a:pPr marL="341313" indent="-341313" defTabSz="457200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600" dirty="0">
                <a:latin typeface="Courier New" pitchFamily="49" charset="0"/>
              </a:rPr>
              <a:t>	</a:t>
            </a:r>
            <a:r>
              <a:rPr lang="en-GB" altLang="zh-CN" sz="1600" dirty="0" err="1">
                <a:latin typeface="Courier New" pitchFamily="49" charset="0"/>
              </a:rPr>
              <a:t>cout</a:t>
            </a:r>
            <a:r>
              <a:rPr lang="en-GB" altLang="zh-CN" sz="1600" dirty="0">
                <a:latin typeface="Courier New" pitchFamily="49" charset="0"/>
              </a:rPr>
              <a:t> &lt;&lt; "D";</a:t>
            </a:r>
          </a:p>
          <a:p>
            <a:pPr marL="341313" indent="-341313" defTabSz="457200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600" dirty="0">
                <a:latin typeface="Courier New" pitchFamily="49" charset="0"/>
              </a:rPr>
              <a:t>else 		</a:t>
            </a:r>
          </a:p>
          <a:p>
            <a:pPr marL="341313" indent="-341313" defTabSz="457200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600" dirty="0">
                <a:latin typeface="Courier New" pitchFamily="49" charset="0"/>
              </a:rPr>
              <a:t>	</a:t>
            </a:r>
            <a:r>
              <a:rPr lang="en-GB" altLang="zh-CN" sz="1600" dirty="0" err="1">
                <a:latin typeface="Courier New" pitchFamily="49" charset="0"/>
              </a:rPr>
              <a:t>cout</a:t>
            </a:r>
            <a:r>
              <a:rPr lang="en-GB" altLang="zh-CN" sz="1600" dirty="0">
                <a:latin typeface="Courier New" pitchFamily="49" charset="0"/>
              </a:rPr>
              <a:t> &lt;&lt; "F";</a:t>
            </a:r>
          </a:p>
        </p:txBody>
      </p:sp>
    </p:spTree>
    <p:extLst>
      <p:ext uri="{BB962C8B-B14F-4D97-AF65-F5344CB8AC3E}">
        <p14:creationId xmlns:p14="http://schemas.microsoft.com/office/powerpoint/2010/main" val="1916459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Beyond two way condition…</a:t>
            </a:r>
          </a:p>
        </p:txBody>
      </p:sp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3C54426-8F0A-43DD-A43E-68411275DA17}" type="slidenum">
              <a:rPr lang="zh-TW" altLang="en-US" smtClean="0">
                <a:ea typeface="新細明體" pitchFamily="18" charset="-120"/>
              </a:rPr>
              <a:pPr/>
              <a:t>28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1741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676400"/>
            <a:ext cx="7772400" cy="48768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zh-TW" sz="2000" dirty="0"/>
              <a:t>In C++, conditional statements have the following format:</a:t>
            </a:r>
          </a:p>
          <a:p>
            <a:pPr eaLnBrk="1" hangingPunct="1">
              <a:lnSpc>
                <a:spcPct val="80000"/>
              </a:lnSpc>
            </a:pPr>
            <a:endParaRPr lang="en-US" altLang="zh-TW" sz="2000" dirty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>
                <a:ea typeface="新細明體" pitchFamily="18" charset="-120"/>
              </a:rPr>
              <a:t>if (</a:t>
            </a:r>
            <a:r>
              <a:rPr lang="en-US" altLang="zh-TW" sz="2000" dirty="0">
                <a:solidFill>
                  <a:srgbClr val="000000"/>
                </a:solidFill>
                <a:ea typeface="新細明體" pitchFamily="18" charset="-120"/>
              </a:rPr>
              <a:t>logical expression 1</a:t>
            </a:r>
            <a:r>
              <a:rPr lang="en-US" altLang="zh-TW" sz="2000" dirty="0">
                <a:ea typeface="新細明體" pitchFamily="18" charset="-120"/>
              </a:rPr>
              <a:t>) {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>
                <a:ea typeface="新細明體" pitchFamily="18" charset="-120"/>
              </a:rPr>
              <a:t>	statements when expression 1 is </a:t>
            </a:r>
            <a:r>
              <a:rPr lang="en-US" altLang="zh-TW" sz="2000" dirty="0">
                <a:solidFill>
                  <a:srgbClr val="FF3300"/>
                </a:solidFill>
                <a:ea typeface="新細明體" pitchFamily="18" charset="-120"/>
              </a:rPr>
              <a:t>true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>
                <a:ea typeface="新細明體" pitchFamily="18" charset="-120"/>
              </a:rPr>
              <a:t>}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>
                <a:solidFill>
                  <a:srgbClr val="0000FF"/>
                </a:solidFill>
                <a:ea typeface="新細明體" pitchFamily="18" charset="-120"/>
              </a:rPr>
              <a:t>else if (logical expression 2){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>
                <a:ea typeface="新細明體" pitchFamily="18" charset="-120"/>
              </a:rPr>
              <a:t>	</a:t>
            </a:r>
            <a:r>
              <a:rPr lang="en-US" altLang="zh-TW" sz="2000" dirty="0">
                <a:solidFill>
                  <a:srgbClr val="0000FF"/>
                </a:solidFill>
                <a:ea typeface="新細明體" pitchFamily="18" charset="-120"/>
              </a:rPr>
              <a:t>statements when expression 1 is</a:t>
            </a:r>
            <a:r>
              <a:rPr lang="en-US" altLang="zh-TW" sz="2000" dirty="0">
                <a:ea typeface="新細明體" pitchFamily="18" charset="-120"/>
              </a:rPr>
              <a:t> </a:t>
            </a:r>
            <a:r>
              <a:rPr lang="en-US" altLang="zh-TW" sz="2000" dirty="0">
                <a:solidFill>
                  <a:srgbClr val="FF3300"/>
                </a:solidFill>
                <a:ea typeface="新細明體" pitchFamily="18" charset="-120"/>
              </a:rPr>
              <a:t>false </a:t>
            </a:r>
            <a:r>
              <a:rPr lang="en-US" altLang="zh-TW" sz="2000" dirty="0">
                <a:solidFill>
                  <a:srgbClr val="0000FF"/>
                </a:solidFill>
                <a:ea typeface="新細明體" pitchFamily="18" charset="-120"/>
              </a:rPr>
              <a:t>and expression 2 is </a:t>
            </a:r>
            <a:r>
              <a:rPr lang="en-US" altLang="zh-TW" sz="2000" dirty="0">
                <a:solidFill>
                  <a:srgbClr val="FF3300"/>
                </a:solidFill>
                <a:ea typeface="新細明體" pitchFamily="18" charset="-120"/>
              </a:rPr>
              <a:t>true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>
                <a:solidFill>
                  <a:srgbClr val="0000FF"/>
                </a:solidFill>
                <a:ea typeface="新細明體" pitchFamily="18" charset="-120"/>
              </a:rPr>
              <a:t>}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>
                <a:solidFill>
                  <a:srgbClr val="0000FF"/>
                </a:solidFill>
                <a:ea typeface="新細明體" pitchFamily="18" charset="-120"/>
              </a:rPr>
              <a:t>else if (…){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>
                <a:solidFill>
                  <a:srgbClr val="0000FF"/>
                </a:solidFill>
                <a:ea typeface="新細明體" pitchFamily="18" charset="-120"/>
              </a:rPr>
              <a:t>…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>
                <a:solidFill>
                  <a:srgbClr val="0000FF"/>
                </a:solidFill>
                <a:ea typeface="新細明體" pitchFamily="18" charset="-120"/>
              </a:rPr>
              <a:t>}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>
                <a:solidFill>
                  <a:srgbClr val="0000FF"/>
                </a:solidFill>
                <a:ea typeface="新細明體" pitchFamily="18" charset="-120"/>
              </a:rPr>
              <a:t>else{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>
                <a:ea typeface="新細明體" pitchFamily="18" charset="-120"/>
              </a:rPr>
              <a:t>	</a:t>
            </a:r>
            <a:r>
              <a:rPr lang="en-US" altLang="zh-TW" sz="2000" dirty="0">
                <a:solidFill>
                  <a:srgbClr val="0000FF"/>
                </a:solidFill>
                <a:ea typeface="新細明體" pitchFamily="18" charset="-120"/>
              </a:rPr>
              <a:t>statements when all the logical expressions are</a:t>
            </a:r>
            <a:r>
              <a:rPr lang="en-US" altLang="zh-TW" sz="2000" dirty="0">
                <a:ea typeface="新細明體" pitchFamily="18" charset="-120"/>
              </a:rPr>
              <a:t> </a:t>
            </a:r>
            <a:r>
              <a:rPr lang="en-US" altLang="zh-TW" sz="2000" dirty="0">
                <a:solidFill>
                  <a:srgbClr val="FF3300"/>
                </a:solidFill>
                <a:ea typeface="新細明體" pitchFamily="18" charset="-120"/>
              </a:rPr>
              <a:t>false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>
                <a:solidFill>
                  <a:srgbClr val="0000FF"/>
                </a:solidFill>
                <a:ea typeface="新細明體" pitchFamily="18" charset="-120"/>
              </a:rPr>
              <a:t>}</a:t>
            </a:r>
          </a:p>
          <a:p>
            <a:pPr eaLnBrk="1" hangingPunct="1">
              <a:lnSpc>
                <a:spcPct val="80000"/>
              </a:lnSpc>
            </a:pPr>
            <a:endParaRPr lang="en-US" altLang="zh-TW" sz="2000" dirty="0"/>
          </a:p>
          <a:p>
            <a:pPr eaLnBrk="1" hangingPunct="1">
              <a:lnSpc>
                <a:spcPct val="80000"/>
              </a:lnSpc>
            </a:pPr>
            <a:r>
              <a:rPr lang="en-US" altLang="zh-TW" sz="2000" dirty="0"/>
              <a:t>The </a:t>
            </a:r>
            <a:r>
              <a:rPr lang="en-US" altLang="zh-TW" sz="2000" i="1" dirty="0"/>
              <a:t>else if </a:t>
            </a:r>
            <a:r>
              <a:rPr lang="en-US" altLang="zh-TW" sz="2000" dirty="0"/>
              <a:t>and </a:t>
            </a:r>
            <a:r>
              <a:rPr lang="en-US" altLang="zh-TW" sz="2000" i="1" dirty="0"/>
              <a:t>else </a:t>
            </a:r>
            <a:r>
              <a:rPr lang="en-US" altLang="zh-TW" sz="2000" dirty="0"/>
              <a:t>part is </a:t>
            </a:r>
            <a:r>
              <a:rPr lang="en-US" altLang="zh-TW" sz="2000" dirty="0">
                <a:solidFill>
                  <a:srgbClr val="FF0000"/>
                </a:solidFill>
              </a:rPr>
              <a:t>optional</a:t>
            </a:r>
          </a:p>
          <a:p>
            <a:pPr eaLnBrk="1" hangingPunct="1">
              <a:lnSpc>
                <a:spcPct val="80000"/>
              </a:lnSpc>
            </a:pPr>
            <a:endParaRPr lang="en-US" altLang="zh-TW" sz="2000" dirty="0"/>
          </a:p>
          <a:p>
            <a:pPr eaLnBrk="1" hangingPunct="1">
              <a:lnSpc>
                <a:spcPct val="80000"/>
              </a:lnSpc>
            </a:pPr>
            <a:r>
              <a:rPr lang="en-US" altLang="zh-TW" sz="2000" dirty="0"/>
              <a:t>The curly brackets {} can be omitted if the block contains </a:t>
            </a:r>
            <a:r>
              <a:rPr lang="en-US" altLang="zh-TW" sz="2000" b="1" dirty="0"/>
              <a:t>one</a:t>
            </a:r>
            <a:r>
              <a:rPr lang="en-US" altLang="zh-TW" sz="2000" dirty="0"/>
              <a:t> statement only.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599"/>
            <a:ext cx="7772400" cy="11448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/>
          <a:p>
            <a:pPr defTabSz="457200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zh-CN" dirty="0"/>
              <a:t>Beware of empty statements!</a:t>
            </a:r>
          </a:p>
        </p:txBody>
      </p:sp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15A4BCE-7DBB-4DF6-8C86-1C143B51CB0D}" type="slidenum">
              <a:rPr lang="zh-TW" altLang="en-US" smtClean="0">
                <a:ea typeface="新細明體" pitchFamily="18" charset="-120"/>
              </a:rPr>
              <a:pPr/>
              <a:t>29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2355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35037" y="1828800"/>
            <a:ext cx="3789363" cy="2439988"/>
          </a:xfrm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marL="341313" indent="-341313" defTabSz="457200" eaLnBrk="1" hangingPunct="1">
              <a:spcBef>
                <a:spcPts val="7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2400" dirty="0" err="1">
                <a:latin typeface="Courier New" pitchFamily="49" charset="0"/>
              </a:rPr>
              <a:t>int</a:t>
            </a:r>
            <a:r>
              <a:rPr lang="en-GB" altLang="zh-CN" sz="2400" dirty="0">
                <a:latin typeface="Courier New" pitchFamily="49" charset="0"/>
              </a:rPr>
              <a:t> x=5;</a:t>
            </a:r>
          </a:p>
          <a:p>
            <a:pPr marL="341313" indent="-341313" defTabSz="457200" eaLnBrk="1" hangingPunct="1">
              <a:spcBef>
                <a:spcPts val="7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2400" dirty="0">
                <a:latin typeface="Courier New" pitchFamily="49" charset="0"/>
              </a:rPr>
              <a:t>if (x!=5);</a:t>
            </a:r>
          </a:p>
          <a:p>
            <a:pPr marL="341313" indent="-341313" defTabSz="457200" eaLnBrk="1" hangingPunct="1">
              <a:spcBef>
                <a:spcPts val="7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2400" b="1" dirty="0">
                <a:solidFill>
                  <a:srgbClr val="FF0000"/>
                </a:solidFill>
                <a:latin typeface="Courier New" pitchFamily="49" charset="0"/>
              </a:rPr>
              <a:t>	x=3;</a:t>
            </a:r>
          </a:p>
          <a:p>
            <a:pPr marL="341313" indent="-341313" defTabSz="457200" eaLnBrk="1" hangingPunct="1">
              <a:spcBef>
                <a:spcPts val="7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2400" dirty="0" err="1">
                <a:latin typeface="Courier New" pitchFamily="49" charset="0"/>
              </a:rPr>
              <a:t>cout</a:t>
            </a:r>
            <a:r>
              <a:rPr lang="en-GB" altLang="zh-CN" sz="2400" dirty="0">
                <a:latin typeface="Courier New" pitchFamily="49" charset="0"/>
              </a:rPr>
              <a:t> &lt;&lt; x;</a:t>
            </a:r>
          </a:p>
          <a:p>
            <a:pPr marL="341313" indent="-341313" defTabSz="457200" eaLnBrk="1" hangingPunct="1">
              <a:spcBef>
                <a:spcPts val="7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2400" dirty="0">
                <a:solidFill>
                  <a:srgbClr val="00B050"/>
                </a:solidFill>
                <a:latin typeface="Courier New" pitchFamily="49" charset="0"/>
              </a:rPr>
              <a:t>/*output is 3*/</a:t>
            </a:r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4876800" y="1828800"/>
            <a:ext cx="3810000" cy="24384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pPr marL="341313" indent="-341313" defTabSz="457200" eaLnBrk="1" hangingPunct="1">
              <a:spcBef>
                <a:spcPts val="700"/>
              </a:spcBef>
              <a:buClr>
                <a:srgbClr val="000000"/>
              </a:buClr>
              <a:buSzPct val="100000"/>
              <a:buFont typeface="Courier New" pitchFamily="49" charset="0"/>
              <a:buNone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altLang="zh-TW" sz="24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GB" altLang="zh-TW" sz="2400" dirty="0">
                <a:solidFill>
                  <a:srgbClr val="000000"/>
                </a:solidFill>
                <a:latin typeface="Courier New" pitchFamily="49" charset="0"/>
              </a:rPr>
              <a:t> x=5;</a:t>
            </a:r>
          </a:p>
          <a:p>
            <a:pPr marL="341313" indent="-341313" defTabSz="457200" eaLnBrk="1" hangingPunct="1">
              <a:spcBef>
                <a:spcPts val="700"/>
              </a:spcBef>
              <a:buClr>
                <a:srgbClr val="000000"/>
              </a:buClr>
              <a:buSzPct val="100000"/>
              <a:buFont typeface="Courier New" pitchFamily="49" charset="0"/>
              <a:buNone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altLang="zh-TW" sz="2400" dirty="0">
                <a:solidFill>
                  <a:srgbClr val="000000"/>
                </a:solidFill>
                <a:latin typeface="Courier New" pitchFamily="49" charset="0"/>
              </a:rPr>
              <a:t>if (x!=5) </a:t>
            </a:r>
          </a:p>
          <a:p>
            <a:pPr marL="341313" indent="-341313" defTabSz="457200" eaLnBrk="1" hangingPunct="1">
              <a:spcBef>
                <a:spcPts val="700"/>
              </a:spcBef>
              <a:buClr>
                <a:srgbClr val="000000"/>
              </a:buClr>
              <a:buSzPct val="100000"/>
              <a:buFont typeface="Courier New" pitchFamily="49" charset="0"/>
              <a:buNone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altLang="zh-TW" sz="2400" b="1" dirty="0">
                <a:solidFill>
                  <a:srgbClr val="0070C0"/>
                </a:solidFill>
                <a:latin typeface="Courier New" pitchFamily="49" charset="0"/>
              </a:rPr>
              <a:t>	x=3;</a:t>
            </a:r>
          </a:p>
          <a:p>
            <a:pPr marL="341313" indent="-341313" defTabSz="457200" eaLnBrk="1" hangingPunct="1">
              <a:spcBef>
                <a:spcPts val="700"/>
              </a:spcBef>
              <a:buClr>
                <a:srgbClr val="000000"/>
              </a:buClr>
              <a:buSzPct val="100000"/>
              <a:buFont typeface="Courier New" pitchFamily="49" charset="0"/>
              <a:buNone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altLang="zh-TW" sz="24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GB" altLang="zh-TW" sz="2400" dirty="0">
                <a:solidFill>
                  <a:srgbClr val="000000"/>
                </a:solidFill>
                <a:latin typeface="Courier New" pitchFamily="49" charset="0"/>
              </a:rPr>
              <a:t> &lt;&lt; x;</a:t>
            </a:r>
          </a:p>
          <a:p>
            <a:pPr marL="341313" indent="-341313" defTabSz="457200" eaLnBrk="1" hangingPunct="1">
              <a:spcBef>
                <a:spcPts val="700"/>
              </a:spcBef>
              <a:buClr>
                <a:srgbClr val="000000"/>
              </a:buClr>
              <a:buSzPct val="100000"/>
              <a:buFont typeface="Courier New" pitchFamily="49" charset="0"/>
              <a:buNone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GB" altLang="zh-TW" sz="2400" dirty="0">
                <a:solidFill>
                  <a:srgbClr val="00B050"/>
                </a:solidFill>
                <a:latin typeface="Courier New" pitchFamily="49" charset="0"/>
              </a:rPr>
              <a:t>/*output is 5*/</a:t>
            </a:r>
          </a:p>
        </p:txBody>
      </p:sp>
      <p:sp>
        <p:nvSpPr>
          <p:cNvPr id="17414" name="Rectangle 5"/>
          <p:cNvSpPr>
            <a:spLocks noChangeArrowheads="1"/>
          </p:cNvSpPr>
          <p:nvPr/>
        </p:nvSpPr>
        <p:spPr bwMode="auto">
          <a:xfrm>
            <a:off x="914400" y="4419600"/>
            <a:ext cx="8001000" cy="2033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defTabSz="457200">
              <a:buClr>
                <a:srgbClr val="000000"/>
              </a:buClr>
              <a:buSzPct val="100000"/>
              <a:buFont typeface="Comic Sans MS" pitchFamily="6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altLang="zh-TW" dirty="0">
                <a:solidFill>
                  <a:srgbClr val="FF0000"/>
                </a:solidFill>
                <a:latin typeface="+mn-lt"/>
                <a:ea typeface="細明體" pitchFamily="49" charset="-120"/>
              </a:rPr>
              <a:t>An empty statement can be specified by a semi-colon ';'</a:t>
            </a:r>
            <a:r>
              <a:rPr lang="en-GB" altLang="zh-TW" dirty="0">
                <a:solidFill>
                  <a:srgbClr val="000000"/>
                </a:solidFill>
                <a:latin typeface="+mn-lt"/>
                <a:ea typeface="細明體" pitchFamily="49" charset="-120"/>
              </a:rPr>
              <a:t>. Empty statement specifies that </a:t>
            </a:r>
            <a:r>
              <a:rPr lang="en-GB" altLang="zh-TW" b="1" dirty="0">
                <a:solidFill>
                  <a:srgbClr val="FF0000"/>
                </a:solidFill>
                <a:latin typeface="+mn-lt"/>
                <a:ea typeface="細明體" pitchFamily="49" charset="-120"/>
              </a:rPr>
              <a:t>no action should be performed</a:t>
            </a:r>
            <a:r>
              <a:rPr lang="en-GB" altLang="zh-TW" dirty="0">
                <a:solidFill>
                  <a:srgbClr val="000000"/>
                </a:solidFill>
                <a:latin typeface="+mn-lt"/>
                <a:ea typeface="細明體" pitchFamily="49" charset="-120"/>
              </a:rPr>
              <a:t>.</a:t>
            </a:r>
          </a:p>
          <a:p>
            <a:pPr defTabSz="457200">
              <a:buClr>
                <a:srgbClr val="000000"/>
              </a:buClr>
              <a:buSzPct val="100000"/>
              <a:buFont typeface="Comic Sans MS" pitchFamily="6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GB" altLang="zh-TW" dirty="0">
              <a:solidFill>
                <a:srgbClr val="000000"/>
              </a:solidFill>
              <a:latin typeface="+mn-lt"/>
              <a:ea typeface="細明體" pitchFamily="49" charset="-120"/>
            </a:endParaRPr>
          </a:p>
          <a:p>
            <a:pPr defTabSz="457200">
              <a:buClr>
                <a:srgbClr val="000000"/>
              </a:buClr>
              <a:buSzPct val="100000"/>
              <a:buFont typeface="Comic Sans MS" pitchFamily="6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altLang="zh-TW" dirty="0">
                <a:solidFill>
                  <a:srgbClr val="000000"/>
                </a:solidFill>
                <a:latin typeface="+mn-lt"/>
                <a:ea typeface="細明體" pitchFamily="49" charset="-120"/>
              </a:rPr>
              <a:t>For program on the right, </a:t>
            </a:r>
            <a:r>
              <a:rPr lang="en-GB" altLang="zh-TW" b="1" dirty="0">
                <a:solidFill>
                  <a:srgbClr val="0070C0"/>
                </a:solidFill>
                <a:latin typeface="+mn-lt"/>
                <a:ea typeface="細明體" pitchFamily="49" charset="-120"/>
              </a:rPr>
              <a:t>x=3 statement will NOT be executed</a:t>
            </a:r>
            <a:r>
              <a:rPr lang="en-GB" altLang="zh-TW" dirty="0">
                <a:solidFill>
                  <a:srgbClr val="000000"/>
                </a:solidFill>
                <a:latin typeface="+mn-lt"/>
                <a:ea typeface="細明體" pitchFamily="49" charset="-120"/>
              </a:rPr>
              <a:t> if x is equals to 5.</a:t>
            </a:r>
          </a:p>
          <a:p>
            <a:pPr defTabSz="457200">
              <a:buClr>
                <a:srgbClr val="000000"/>
              </a:buClr>
              <a:buSzPct val="100000"/>
              <a:buFont typeface="Comic Sans MS" pitchFamily="6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GB" altLang="zh-TW" dirty="0">
              <a:solidFill>
                <a:srgbClr val="000000"/>
              </a:solidFill>
              <a:latin typeface="+mn-lt"/>
              <a:ea typeface="細明體" pitchFamily="49" charset="-120"/>
            </a:endParaRPr>
          </a:p>
          <a:p>
            <a:pPr defTabSz="457200">
              <a:buClr>
                <a:srgbClr val="000000"/>
              </a:buClr>
              <a:buSzPct val="100000"/>
              <a:buFont typeface="Comic Sans MS" pitchFamily="6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altLang="zh-TW" dirty="0">
                <a:solidFill>
                  <a:srgbClr val="000000"/>
                </a:solidFill>
                <a:latin typeface="+mn-lt"/>
                <a:ea typeface="細明體" pitchFamily="49" charset="-120"/>
              </a:rPr>
              <a:t>For the program on the left, </a:t>
            </a:r>
            <a:r>
              <a:rPr lang="en-GB" altLang="zh-TW" b="1" dirty="0">
                <a:solidFill>
                  <a:srgbClr val="FF0000"/>
                </a:solidFill>
                <a:latin typeface="+mn-lt"/>
                <a:ea typeface="細明體" pitchFamily="49" charset="-120"/>
              </a:rPr>
              <a:t>x=3 statement will be always executed</a:t>
            </a:r>
            <a:r>
              <a:rPr lang="en-GB" altLang="zh-TW" dirty="0">
                <a:solidFill>
                  <a:srgbClr val="000000"/>
                </a:solidFill>
                <a:latin typeface="+mn-lt"/>
                <a:ea typeface="細明體" pitchFamily="49" charset="-120"/>
              </a:rPr>
              <a:t>.</a:t>
            </a:r>
          </a:p>
          <a:p>
            <a:pPr defTabSz="457200">
              <a:buClr>
                <a:srgbClr val="000000"/>
              </a:buClr>
              <a:buSzPct val="100000"/>
              <a:buFont typeface="Comic Sans MS" pitchFamily="6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GB" altLang="zh-TW" dirty="0">
              <a:solidFill>
                <a:srgbClr val="000000"/>
              </a:solidFill>
              <a:latin typeface="+mn-lt"/>
              <a:ea typeface="細明體" pitchFamily="49" charset="-120"/>
            </a:endParaRPr>
          </a:p>
        </p:txBody>
      </p:sp>
      <p:sp>
        <p:nvSpPr>
          <p:cNvPr id="23559" name="Oval 6"/>
          <p:cNvSpPr>
            <a:spLocks noChangeArrowheads="1"/>
          </p:cNvSpPr>
          <p:nvPr/>
        </p:nvSpPr>
        <p:spPr bwMode="auto">
          <a:xfrm>
            <a:off x="2438400" y="2209800"/>
            <a:ext cx="609600" cy="60960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en-US">
              <a:ln>
                <a:solidFill>
                  <a:srgbClr val="000000"/>
                </a:solidFill>
              </a:ln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5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5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4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5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55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4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uiExpand="1" build="p" animBg="1"/>
      <p:bldP spid="2355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Nested </a:t>
            </a:r>
            <a:r>
              <a:rPr lang="en-US" altLang="zh-TW" dirty="0">
                <a:solidFill>
                  <a:srgbClr val="FF0000"/>
                </a:solidFill>
              </a:rPr>
              <a:t>if</a:t>
            </a:r>
            <a:r>
              <a:rPr lang="en-US" altLang="zh-TW" dirty="0"/>
              <a:t> statement</a:t>
            </a:r>
            <a:endParaRPr lang="en-GB" altLang="zh-TW" dirty="0"/>
          </a:p>
        </p:txBody>
      </p:sp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621740C-0411-4694-89FC-8B232754B9F2}" type="slidenum">
              <a:rPr lang="zh-TW" altLang="en-US" smtClean="0">
                <a:ea typeface="新細明體" pitchFamily="18" charset="-120"/>
              </a:rPr>
              <a:pPr/>
              <a:t>30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24580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914400" y="1752600"/>
            <a:ext cx="7848600" cy="6858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normAutofit fontScale="92500"/>
          </a:bodyPr>
          <a:lstStyle/>
          <a:p>
            <a:pPr marL="341313" indent="-341313" defTabSz="457200" eaLnBrk="1" hangingPunct="1">
              <a:lnSpc>
                <a:spcPct val="107000"/>
              </a:lnSpc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2400" dirty="0"/>
              <a:t>An </a:t>
            </a:r>
            <a:r>
              <a:rPr lang="en-US" altLang="zh-CN" sz="2400" dirty="0">
                <a:solidFill>
                  <a:srgbClr val="FF0000"/>
                </a:solidFill>
              </a:rPr>
              <a:t>if-else</a:t>
            </a:r>
            <a:r>
              <a:rPr lang="en-US" altLang="zh-CN" sz="2400" dirty="0"/>
              <a:t> statement is included with another </a:t>
            </a:r>
            <a:r>
              <a:rPr lang="en-US" altLang="zh-CN" sz="2400" dirty="0">
                <a:solidFill>
                  <a:srgbClr val="FF0000"/>
                </a:solidFill>
              </a:rPr>
              <a:t>if or else</a:t>
            </a:r>
            <a:r>
              <a:rPr lang="en-US" altLang="zh-CN" sz="2400" dirty="0"/>
              <a:t> statement</a:t>
            </a:r>
            <a:endParaRPr lang="en-GB" altLang="zh-CN" sz="2400" dirty="0"/>
          </a:p>
        </p:txBody>
      </p:sp>
      <p:graphicFrame>
        <p:nvGraphicFramePr>
          <p:cNvPr id="2458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1506023"/>
              </p:ext>
            </p:extLst>
          </p:nvPr>
        </p:nvGraphicFramePr>
        <p:xfrm>
          <a:off x="990600" y="2286000"/>
          <a:ext cx="4495800" cy="3894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04" name="Visio" r:id="rId4" imgW="5993710" imgH="5193450" progId="Visio.Drawing.11">
                  <p:embed/>
                </p:oleObj>
              </mc:Choice>
              <mc:Fallback>
                <p:oleObj name="Visio" r:id="rId4" imgW="5993710" imgH="5193450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286000"/>
                        <a:ext cx="4495800" cy="3894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9660226"/>
              </p:ext>
            </p:extLst>
          </p:nvPr>
        </p:nvGraphicFramePr>
        <p:xfrm>
          <a:off x="5867400" y="2667000"/>
          <a:ext cx="2590800" cy="326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05" name="Visio" r:id="rId6" imgW="2203474" imgH="2775060" progId="Visio.Drawing.11">
                  <p:embed/>
                </p:oleObj>
              </mc:Choice>
              <mc:Fallback>
                <p:oleObj name="Visio" r:id="rId6" imgW="2203474" imgH="2775060" progId="Visio.Drawing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2667000"/>
                        <a:ext cx="2590800" cy="3262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34C639E-5F82-4F1C-B1C7-182A294C0C7D}" type="slidenum">
              <a:rPr lang="zh-TW" altLang="en-US" smtClean="0">
                <a:ea typeface="新細明體" pitchFamily="18" charset="-120"/>
              </a:rPr>
              <a:pPr/>
              <a:t>31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752600"/>
            <a:ext cx="7772400" cy="938213"/>
          </a:xfrm>
        </p:spPr>
        <p:txBody>
          <a:bodyPr/>
          <a:lstStyle/>
          <a:p>
            <a:r>
              <a:rPr lang="en-US" dirty="0"/>
              <a:t>With which “if” </a:t>
            </a:r>
            <a:r>
              <a:rPr lang="en-US" b="1" dirty="0"/>
              <a:t>the “else” part</a:t>
            </a:r>
            <a:r>
              <a:rPr lang="en-US" dirty="0"/>
              <a:t> is associated?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4724400" y="2895600"/>
            <a:ext cx="3886200" cy="2031325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endParaRPr lang="en-US" dirty="0">
              <a:latin typeface="Courier New" pitchFamily="49" charset="0"/>
              <a:cs typeface="Courier New" pitchFamily="49" charset="0"/>
            </a:endParaRP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if (a==1)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    if (b==2)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&lt;&lt; “***\n”;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else</a:t>
            </a:r>
          </a:p>
          <a:p>
            <a:r>
              <a:rPr lang="en-US" b="1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&lt;&lt; “###\n”;</a:t>
            </a:r>
          </a:p>
          <a:p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6" name="Rectangle 5"/>
          <p:cNvSpPr>
            <a:spLocks noChangeArrowheads="1"/>
          </p:cNvSpPr>
          <p:nvPr/>
        </p:nvSpPr>
        <p:spPr bwMode="auto">
          <a:xfrm>
            <a:off x="838200" y="2895600"/>
            <a:ext cx="3810000" cy="2031325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endParaRPr lang="en-US" dirty="0">
              <a:latin typeface="Courier New" pitchFamily="49" charset="0"/>
              <a:cs typeface="Courier New" pitchFamily="49" charset="0"/>
            </a:endParaRP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if (a==1)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    if (b==2)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      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&lt;&lt; “***\n”;</a:t>
            </a:r>
          </a:p>
          <a:p>
            <a:r>
              <a:rPr lang="en-US" b="1" dirty="0">
                <a:latin typeface="Courier New" pitchFamily="49" charset="0"/>
                <a:cs typeface="Courier New" pitchFamily="49" charset="0"/>
              </a:rPr>
              <a:t>else</a:t>
            </a:r>
          </a:p>
          <a:p>
            <a:r>
              <a:rPr lang="en-US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&lt;&lt; “###\n”;</a:t>
            </a:r>
          </a:p>
          <a:p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zh-TW"/>
              <a:t>Nested if statement</a:t>
            </a:r>
            <a:endParaRPr lang="en-GB" altLang="zh-TW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 animBg="1"/>
      <p:bldP spid="2560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DD6199D-480A-44B1-8137-74914F07757C}" type="slidenum">
              <a:rPr lang="zh-TW" altLang="en-US" smtClean="0">
                <a:ea typeface="新細明體" pitchFamily="18" charset="-120"/>
              </a:rPr>
              <a:pPr/>
              <a:t>32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752600"/>
            <a:ext cx="7653338" cy="938213"/>
          </a:xfrm>
        </p:spPr>
        <p:txBody>
          <a:bodyPr/>
          <a:lstStyle/>
          <a:p>
            <a:r>
              <a:rPr lang="en-US" dirty="0"/>
              <a:t>An else attached to the </a:t>
            </a:r>
            <a:r>
              <a:rPr lang="en-US" dirty="0">
                <a:solidFill>
                  <a:srgbClr val="FF0000"/>
                </a:solidFill>
              </a:rPr>
              <a:t>nearest</a:t>
            </a:r>
            <a:r>
              <a:rPr lang="en-US" dirty="0"/>
              <a:t> if.</a:t>
            </a:r>
          </a:p>
        </p:txBody>
      </p:sp>
      <p:graphicFrame>
        <p:nvGraphicFramePr>
          <p:cNvPr id="266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0479004"/>
              </p:ext>
            </p:extLst>
          </p:nvPr>
        </p:nvGraphicFramePr>
        <p:xfrm>
          <a:off x="4924425" y="2590800"/>
          <a:ext cx="3686175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60" name="Visio" r:id="rId4" imgW="2795876" imgH="2142990" progId="Visio.Drawing.11">
                  <p:embed/>
                </p:oleObj>
              </mc:Choice>
              <mc:Fallback>
                <p:oleObj name="Visio" r:id="rId4" imgW="2795876" imgH="2142990" progId="Visio.Drawing.11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4425" y="2590800"/>
                        <a:ext cx="3686175" cy="281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38200" y="2895600"/>
            <a:ext cx="3810000" cy="2031325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endParaRPr lang="en-US" dirty="0">
              <a:latin typeface="Courier New" pitchFamily="49" charset="0"/>
              <a:cs typeface="Courier New" pitchFamily="49" charset="0"/>
            </a:endParaRP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if (a==1)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    if (b==2)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      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&lt;&lt; “***\n”;</a:t>
            </a:r>
          </a:p>
          <a:p>
            <a:r>
              <a:rPr lang="en-US" b="1" dirty="0">
                <a:latin typeface="Courier New" pitchFamily="49" charset="0"/>
                <a:cs typeface="Courier New" pitchFamily="49" charset="0"/>
              </a:rPr>
              <a:t>else</a:t>
            </a:r>
          </a:p>
          <a:p>
            <a:r>
              <a:rPr lang="en-US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&lt;&lt; “###\n”;</a:t>
            </a:r>
          </a:p>
          <a:p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30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/>
          <a:p>
            <a:pPr defTabSz="457200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zh-CN" dirty="0"/>
              <a:t>Nested-if</a:t>
            </a:r>
          </a:p>
        </p:txBody>
      </p:sp>
      <p:sp>
        <p:nvSpPr>
          <p:cNvPr id="471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7A21BCE-3825-4CB8-A06E-ECC824EE3CB0}" type="slidenum">
              <a:rPr lang="zh-TW" altLang="en-US" smtClean="0">
                <a:ea typeface="新細明體" pitchFamily="18" charset="-120"/>
              </a:rPr>
              <a:pPr/>
              <a:t>33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4710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05000"/>
            <a:ext cx="7848600" cy="34290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normAutofit/>
          </a:bodyPr>
          <a:lstStyle/>
          <a:p>
            <a:pPr marL="341313" indent="-341313" defTabSz="457200"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2000" dirty="0"/>
              <a:t>An if statement can be nested within another if statement</a:t>
            </a:r>
          </a:p>
          <a:p>
            <a:pPr marL="341313" indent="-341313" defTabSz="457200">
              <a:spcBef>
                <a:spcPts val="500"/>
              </a:spcBef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if(</a:t>
            </a:r>
            <a:r>
              <a:rPr lang="en-GB" altLang="zh-CN" sz="1500" b="1" dirty="0">
                <a:solidFill>
                  <a:srgbClr val="FF0000"/>
                </a:solidFill>
                <a:latin typeface="Courier New" pitchFamily="49" charset="0"/>
              </a:rPr>
              <a:t>mark&gt;=70 &amp;&amp; mark &lt;=100</a:t>
            </a:r>
            <a:r>
              <a:rPr lang="en-GB" altLang="zh-CN" sz="1500" dirty="0">
                <a:latin typeface="Courier New" pitchFamily="49" charset="0"/>
              </a:rPr>
              <a:t>)</a:t>
            </a:r>
            <a:r>
              <a:rPr lang="en-GB" altLang="zh-CN" sz="1500" b="1" dirty="0">
                <a:solidFill>
                  <a:srgbClr val="00B050"/>
                </a:solidFill>
                <a:latin typeface="Courier New" pitchFamily="49" charset="0"/>
              </a:rPr>
              <a:t> //get an A grade but can be A-, A or A+</a:t>
            </a:r>
            <a:endParaRPr lang="en-GB" altLang="zh-CN" sz="1500" dirty="0">
              <a:latin typeface="Courier New" pitchFamily="49" charset="0"/>
            </a:endParaRP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{</a:t>
            </a:r>
            <a:endParaRPr lang="en-GB" altLang="zh-CN" sz="1500" b="1" dirty="0">
              <a:solidFill>
                <a:srgbClr val="00B050"/>
              </a:solidFill>
              <a:latin typeface="Courier New" pitchFamily="49" charset="0"/>
            </a:endParaRP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if (mark&gt;90)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	</a:t>
            </a:r>
            <a:r>
              <a:rPr lang="en-GB" altLang="zh-CN" sz="1500" dirty="0" err="1">
                <a:latin typeface="Courier New" pitchFamily="49" charset="0"/>
              </a:rPr>
              <a:t>cout</a:t>
            </a:r>
            <a:r>
              <a:rPr lang="en-GB" altLang="zh-CN" sz="1500" dirty="0">
                <a:latin typeface="Courier New" pitchFamily="49" charset="0"/>
              </a:rPr>
              <a:t> &lt;&lt; "You get grade A+.\n";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else if (</a:t>
            </a:r>
            <a:r>
              <a:rPr lang="en-GB" altLang="zh-CN" sz="1500" b="1" dirty="0">
                <a:solidFill>
                  <a:srgbClr val="FF0000"/>
                </a:solidFill>
                <a:latin typeface="Courier New" pitchFamily="49" charset="0"/>
              </a:rPr>
              <a:t>mark&gt;80</a:t>
            </a:r>
            <a:r>
              <a:rPr lang="en-GB" altLang="zh-CN" sz="1500" dirty="0">
                <a:latin typeface="Courier New" pitchFamily="49" charset="0"/>
              </a:rPr>
              <a:t>)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	</a:t>
            </a:r>
            <a:r>
              <a:rPr lang="en-GB" altLang="zh-CN" sz="1500" dirty="0" err="1">
                <a:latin typeface="Courier New" pitchFamily="49" charset="0"/>
              </a:rPr>
              <a:t>cout</a:t>
            </a:r>
            <a:r>
              <a:rPr lang="en-GB" altLang="zh-CN" sz="1500" dirty="0">
                <a:latin typeface="Courier New" pitchFamily="49" charset="0"/>
              </a:rPr>
              <a:t> &lt;&lt; "You get grade A.\n";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else 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	</a:t>
            </a:r>
            <a:r>
              <a:rPr lang="en-GB" altLang="zh-CN" sz="1500" dirty="0" err="1">
                <a:latin typeface="Courier New" pitchFamily="49" charset="0"/>
              </a:rPr>
              <a:t>cout</a:t>
            </a:r>
            <a:r>
              <a:rPr lang="en-GB" altLang="zh-CN" sz="1500" dirty="0">
                <a:latin typeface="Courier New" pitchFamily="49" charset="0"/>
              </a:rPr>
              <a:t> &lt;&lt; You get grade </a:t>
            </a:r>
            <a:r>
              <a:rPr lang="en-GB" altLang="zh-CN" sz="1500" b="1" dirty="0">
                <a:solidFill>
                  <a:srgbClr val="0070C0"/>
                </a:solidFill>
                <a:latin typeface="Courier New" pitchFamily="49" charset="0"/>
              </a:rPr>
              <a:t>A-</a:t>
            </a:r>
            <a:r>
              <a:rPr lang="en-GB" altLang="zh-CN" sz="1500" dirty="0">
                <a:latin typeface="Courier New" pitchFamily="49" charset="0"/>
              </a:rPr>
              <a:t>.\n";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}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else if ……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Example 2b</a:t>
            </a:r>
            <a:endParaRPr lang="en-GB" altLang="zh-CN"/>
          </a:p>
        </p:txBody>
      </p:sp>
      <p:sp>
        <p:nvSpPr>
          <p:cNvPr id="481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9AB7832-1DAD-482B-B144-789D09FD40C5}" type="slidenum">
              <a:rPr lang="zh-TW" altLang="en-US" smtClean="0">
                <a:ea typeface="新細明體" pitchFamily="18" charset="-120"/>
              </a:rPr>
              <a:pPr/>
              <a:t>34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48132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dirty="0"/>
              <a:t>Modify the program so that if the mark is 100, </a:t>
            </a:r>
            <a:r>
              <a:rPr lang="en-US" altLang="zh-TW" dirty="0">
                <a:latin typeface="Courier New" pitchFamily="49" charset="0"/>
              </a:rPr>
              <a:t>"Full mark!"</a:t>
            </a:r>
            <a:r>
              <a:rPr lang="en-US" altLang="zh-TW" dirty="0"/>
              <a:t> will be printed (in addition to the grade).</a:t>
            </a:r>
            <a:endParaRPr lang="en-GB" altLang="zh-CN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914400" y="2971800"/>
            <a:ext cx="7848600" cy="3429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lIns="90000" tIns="46800" rIns="90000" bIns="46800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Font typeface="Wingdings 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if(mark&gt;=70 &amp;&amp; mark &lt;=100)</a:t>
            </a:r>
            <a:r>
              <a:rPr lang="en-GB" altLang="zh-CN" sz="1500" b="1" dirty="0">
                <a:solidFill>
                  <a:srgbClr val="00B050"/>
                </a:solidFill>
                <a:latin typeface="Courier New" pitchFamily="49" charset="0"/>
              </a:rPr>
              <a:t> //get an A grade but can be A-, A or A+</a:t>
            </a:r>
            <a:endParaRPr lang="en-GB" altLang="zh-CN" sz="1500" dirty="0">
              <a:latin typeface="Courier New" pitchFamily="49" charset="0"/>
            </a:endParaRP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{</a:t>
            </a:r>
            <a:endParaRPr lang="en-GB" altLang="zh-CN" sz="1500" b="1" dirty="0">
              <a:solidFill>
                <a:srgbClr val="00B050"/>
              </a:solidFill>
              <a:latin typeface="Courier New" pitchFamily="49" charset="0"/>
            </a:endParaRP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if (</a:t>
            </a:r>
            <a:r>
              <a:rPr lang="en-GB" altLang="zh-CN" sz="1500" b="1" dirty="0">
                <a:latin typeface="Courier New" pitchFamily="49" charset="0"/>
              </a:rPr>
              <a:t>mark&gt;90</a:t>
            </a:r>
            <a:r>
              <a:rPr lang="en-GB" altLang="zh-CN" sz="1500" dirty="0">
                <a:latin typeface="Courier New" pitchFamily="49" charset="0"/>
              </a:rPr>
              <a:t>)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	</a:t>
            </a:r>
            <a:r>
              <a:rPr lang="en-GB" altLang="zh-CN" sz="1500" b="1" dirty="0" err="1">
                <a:solidFill>
                  <a:srgbClr val="7030A0"/>
                </a:solidFill>
                <a:latin typeface="Courier New" pitchFamily="49" charset="0"/>
              </a:rPr>
              <a:t>cout</a:t>
            </a:r>
            <a:r>
              <a:rPr lang="en-GB" altLang="zh-CN" sz="1500" b="1" dirty="0">
                <a:solidFill>
                  <a:srgbClr val="7030A0"/>
                </a:solidFill>
                <a:latin typeface="Courier New" pitchFamily="49" charset="0"/>
              </a:rPr>
              <a:t> &lt;&lt; "You get grade A+.\n";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else if (mark&gt;80)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	</a:t>
            </a:r>
            <a:r>
              <a:rPr lang="en-GB" altLang="zh-CN" sz="1500" dirty="0" err="1">
                <a:latin typeface="Courier New" pitchFamily="49" charset="0"/>
              </a:rPr>
              <a:t>cout</a:t>
            </a:r>
            <a:r>
              <a:rPr lang="en-GB" altLang="zh-CN" sz="1500" dirty="0">
                <a:latin typeface="Courier New" pitchFamily="49" charset="0"/>
              </a:rPr>
              <a:t> &lt;&lt; "You get grade A.\n";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else 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	</a:t>
            </a:r>
            <a:r>
              <a:rPr lang="en-GB" altLang="zh-CN" sz="1500" dirty="0" err="1">
                <a:latin typeface="Courier New" pitchFamily="49" charset="0"/>
              </a:rPr>
              <a:t>cout</a:t>
            </a:r>
            <a:r>
              <a:rPr lang="en-GB" altLang="zh-CN" sz="1500" dirty="0">
                <a:latin typeface="Courier New" pitchFamily="49" charset="0"/>
              </a:rPr>
              <a:t> &lt;&lt; You get grade </a:t>
            </a:r>
            <a:r>
              <a:rPr lang="en-GB" altLang="zh-CN" sz="1500" b="1" dirty="0">
                <a:solidFill>
                  <a:srgbClr val="0070C0"/>
                </a:solidFill>
                <a:latin typeface="Courier New" pitchFamily="49" charset="0"/>
              </a:rPr>
              <a:t>A-</a:t>
            </a:r>
            <a:r>
              <a:rPr lang="en-GB" altLang="zh-CN" sz="1500" dirty="0">
                <a:latin typeface="Courier New" pitchFamily="49" charset="0"/>
              </a:rPr>
              <a:t>.\n";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}</a:t>
            </a:r>
          </a:p>
          <a:p>
            <a:pPr marL="341313" indent="-341313" defTabSz="457200" fontAlgn="auto">
              <a:spcBef>
                <a:spcPts val="500"/>
              </a:spcBef>
              <a:spcAft>
                <a:spcPts val="0"/>
              </a:spcAft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else if ……</a:t>
            </a:r>
          </a:p>
        </p:txBody>
      </p:sp>
      <p:sp>
        <p:nvSpPr>
          <p:cNvPr id="2" name="Rectangle 1"/>
          <p:cNvSpPr/>
          <p:nvPr/>
        </p:nvSpPr>
        <p:spPr>
          <a:xfrm>
            <a:off x="1752600" y="3505200"/>
            <a:ext cx="4724400" cy="685800"/>
          </a:xfrm>
          <a:prstGeom prst="rect">
            <a:avLst/>
          </a:prstGeom>
          <a:noFill/>
          <a:ln w="254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30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/>
          <a:p>
            <a:pPr defTabSz="457200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zh-CN" sz="3000" dirty="0"/>
              <a:t>The program</a:t>
            </a:r>
          </a:p>
        </p:txBody>
      </p:sp>
      <p:sp>
        <p:nvSpPr>
          <p:cNvPr id="491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742D570-43CF-42D2-AB68-C17519922765}" type="slidenum">
              <a:rPr lang="zh-TW" altLang="en-US" smtClean="0">
                <a:ea typeface="新細明體" pitchFamily="18" charset="-120"/>
              </a:rPr>
              <a:pPr/>
              <a:t>35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4915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676400"/>
            <a:ext cx="7924800" cy="4343400"/>
          </a:xfrm>
          <a:ln>
            <a:solidFill>
              <a:schemeClr val="bg1">
                <a:lumMod val="85000"/>
              </a:schemeClr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if (mark&gt;=70 &amp;&amp; mark &lt;=100){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if (</a:t>
            </a:r>
            <a:r>
              <a:rPr lang="en-GB" altLang="zh-CN" sz="1500" b="1" dirty="0">
                <a:solidFill>
                  <a:srgbClr val="7030A0"/>
                </a:solidFill>
                <a:latin typeface="Courier New" pitchFamily="49" charset="0"/>
              </a:rPr>
              <a:t>mark&gt;90</a:t>
            </a:r>
            <a:r>
              <a:rPr lang="en-GB" altLang="zh-CN" sz="1500" dirty="0">
                <a:latin typeface="Courier New" pitchFamily="49" charset="0"/>
              </a:rPr>
              <a:t>)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b="1" dirty="0">
                <a:solidFill>
                  <a:srgbClr val="FF0000"/>
                </a:solidFill>
                <a:latin typeface="Courier New" pitchFamily="49" charset="0"/>
              </a:rPr>
              <a:t>		{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	</a:t>
            </a:r>
            <a:r>
              <a:rPr lang="en-GB" altLang="zh-CN" sz="1500" dirty="0" err="1">
                <a:latin typeface="Courier New" pitchFamily="49" charset="0"/>
              </a:rPr>
              <a:t>cout</a:t>
            </a:r>
            <a:r>
              <a:rPr lang="en-GB" altLang="zh-CN" sz="1500" dirty="0">
                <a:latin typeface="Courier New" pitchFamily="49" charset="0"/>
              </a:rPr>
              <a:t> &lt;&lt; "You get grade A+.\n";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latin typeface="Courier New" pitchFamily="49" charset="0"/>
              </a:rPr>
              <a:t>			</a:t>
            </a:r>
            <a:r>
              <a:rPr lang="en-US" altLang="zh-TW" sz="1500" b="1" dirty="0">
                <a:solidFill>
                  <a:srgbClr val="0070C0"/>
                </a:solidFill>
                <a:latin typeface="Courier New" pitchFamily="49" charset="0"/>
              </a:rPr>
              <a:t>if (mark==100)</a:t>
            </a:r>
          </a:p>
          <a:p>
            <a:pPr marL="341313" indent="-341313" defTabSz="457200" eaLnBrk="1" hangingPunct="1">
              <a:lnSpc>
                <a:spcPct val="80000"/>
              </a:lnSpc>
              <a:spcBef>
                <a:spcPts val="6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TW" sz="1500" dirty="0">
                <a:solidFill>
                  <a:srgbClr val="0070C0"/>
                </a:solidFill>
                <a:latin typeface="Courier New" pitchFamily="49" charset="0"/>
              </a:rPr>
              <a:t>				</a:t>
            </a:r>
            <a:r>
              <a:rPr lang="en-US" altLang="zh-TW" sz="1500" b="1" dirty="0" err="1">
                <a:solidFill>
                  <a:srgbClr val="0070C0"/>
                </a:solidFill>
                <a:latin typeface="Courier New" pitchFamily="49" charset="0"/>
              </a:rPr>
              <a:t>cout</a:t>
            </a:r>
            <a:r>
              <a:rPr lang="en-US" altLang="zh-TW" sz="1500" b="1" dirty="0">
                <a:solidFill>
                  <a:srgbClr val="0070C0"/>
                </a:solidFill>
                <a:latin typeface="Courier New" pitchFamily="49" charset="0"/>
              </a:rPr>
              <a:t> &lt;&lt; "Full mark!\n";</a:t>
            </a:r>
            <a:endParaRPr lang="en-GB" altLang="zh-CN" sz="1500" dirty="0">
              <a:solidFill>
                <a:srgbClr val="0070C0"/>
              </a:solidFill>
              <a:latin typeface="Courier New" pitchFamily="49" charset="0"/>
            </a:endParaRP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1500" dirty="0">
                <a:latin typeface="Courier New" pitchFamily="49" charset="0"/>
              </a:rPr>
              <a:t>		</a:t>
            </a:r>
            <a:r>
              <a:rPr lang="en-US" altLang="zh-CN" sz="1500" b="1" dirty="0">
                <a:solidFill>
                  <a:srgbClr val="FF0000"/>
                </a:solidFill>
                <a:latin typeface="Courier New" pitchFamily="49" charset="0"/>
              </a:rPr>
              <a:t>}</a:t>
            </a:r>
            <a:endParaRPr lang="en-GB" altLang="zh-CN" sz="1500" b="1" dirty="0">
              <a:solidFill>
                <a:srgbClr val="FF0000"/>
              </a:solidFill>
              <a:latin typeface="Courier New" pitchFamily="49" charset="0"/>
            </a:endParaRP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else if (mark&gt;80)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	</a:t>
            </a:r>
            <a:r>
              <a:rPr lang="en-GB" altLang="zh-CN" sz="1500" dirty="0" err="1">
                <a:latin typeface="Courier New" pitchFamily="49" charset="0"/>
              </a:rPr>
              <a:t>cout</a:t>
            </a:r>
            <a:r>
              <a:rPr lang="en-GB" altLang="zh-CN" sz="1500" dirty="0">
                <a:latin typeface="Courier New" pitchFamily="49" charset="0"/>
              </a:rPr>
              <a:t> &lt;&lt; "You get grade A.\n";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else 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	</a:t>
            </a:r>
            <a:r>
              <a:rPr lang="en-GB" altLang="zh-CN" sz="1500" dirty="0" err="1">
                <a:latin typeface="Courier New" pitchFamily="49" charset="0"/>
              </a:rPr>
              <a:t>cout</a:t>
            </a:r>
            <a:r>
              <a:rPr lang="en-GB" altLang="zh-CN" sz="1500" dirty="0">
                <a:latin typeface="Courier New" pitchFamily="49" charset="0"/>
              </a:rPr>
              <a:t> &lt;&lt; "You get grade A-.\n";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}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else if ……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9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1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1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91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 not mix == and =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D97E95A-4497-4B08-B2FE-75FA05D6238A}" type="slidenum">
              <a:rPr lang="zh-TW" altLang="en-US" smtClean="0">
                <a:ea typeface="新細明體" pitchFamily="18" charset="-120"/>
              </a:rPr>
              <a:pPr/>
              <a:t>36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32771" name="Content Placeholder 2"/>
          <p:cNvSpPr>
            <a:spLocks noGrp="1"/>
          </p:cNvSpPr>
          <p:nvPr>
            <p:ph sz="quarter" idx="1"/>
          </p:nvPr>
        </p:nvSpPr>
        <p:spPr>
          <a:xfrm>
            <a:off x="990600" y="3810000"/>
            <a:ext cx="7577138" cy="2209800"/>
          </a:xfrm>
        </p:spPr>
        <p:txBody>
          <a:bodyPr/>
          <a:lstStyle/>
          <a:p>
            <a:pPr defTabSz="457200">
              <a:buClr>
                <a:srgbClr val="000000"/>
              </a:buClr>
              <a:buFont typeface="Comic Sans MS" pitchFamily="6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zh-TW" sz="1800" dirty="0">
                <a:solidFill>
                  <a:srgbClr val="000000"/>
                </a:solidFill>
                <a:ea typeface="細明體" pitchFamily="49" charset="-120"/>
              </a:rPr>
              <a:t>Output: </a:t>
            </a:r>
            <a:r>
              <a:rPr lang="en-US" altLang="zh-TW" sz="1800" dirty="0">
                <a:latin typeface="Courier New" pitchFamily="49" charset="0"/>
              </a:rPr>
              <a:t>“x and y are equal"</a:t>
            </a:r>
            <a:endParaRPr lang="en-GB" altLang="zh-TW" sz="1800" dirty="0">
              <a:solidFill>
                <a:srgbClr val="000000"/>
              </a:solidFill>
              <a:ea typeface="細明體" pitchFamily="49" charset="-120"/>
            </a:endParaRPr>
          </a:p>
          <a:p>
            <a:pPr defTabSz="457200">
              <a:buClr>
                <a:srgbClr val="000000"/>
              </a:buClr>
              <a:buFont typeface="Comic Sans MS" pitchFamily="66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zh-TW" sz="1800" dirty="0">
                <a:solidFill>
                  <a:srgbClr val="000000"/>
                </a:solidFill>
                <a:ea typeface="細明體" pitchFamily="49" charset="-120"/>
              </a:rPr>
              <a:t>The expression </a:t>
            </a:r>
            <a:r>
              <a:rPr lang="en-GB" altLang="zh-TW" sz="2000" b="1" dirty="0">
                <a:solidFill>
                  <a:srgbClr val="FF0000"/>
                </a:solidFill>
              </a:rPr>
              <a:t>x = y </a:t>
            </a:r>
            <a:r>
              <a:rPr lang="en-GB" altLang="zh-TW" sz="1800" dirty="0">
                <a:solidFill>
                  <a:srgbClr val="FF0000"/>
                </a:solidFill>
                <a:ea typeface="細明體" pitchFamily="49" charset="-120"/>
              </a:rPr>
              <a:t> </a:t>
            </a:r>
            <a:r>
              <a:rPr lang="en-GB" altLang="zh-TW" sz="1800" dirty="0">
                <a:solidFill>
                  <a:srgbClr val="000000"/>
                </a:solidFill>
                <a:ea typeface="細明體" pitchFamily="49" charset="-120"/>
              </a:rPr>
              <a:t> </a:t>
            </a:r>
          </a:p>
          <a:p>
            <a:pPr defTabSz="457200">
              <a:buClr>
                <a:srgbClr val="000000"/>
              </a:buClr>
              <a:buFont typeface="Comic Sans MS" pitchFamily="66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zh-TW" sz="1800" dirty="0">
                <a:solidFill>
                  <a:srgbClr val="000000"/>
                </a:solidFill>
                <a:ea typeface="細明體" pitchFamily="49" charset="-120"/>
              </a:rPr>
              <a:t> Assign the value of y to x: </a:t>
            </a:r>
            <a:r>
              <a:rPr lang="en-US" altLang="zh-TW" sz="1800" b="1" dirty="0">
                <a:solidFill>
                  <a:srgbClr val="FF0000"/>
                </a:solidFill>
                <a:ea typeface="細明體" pitchFamily="49" charset="-120"/>
              </a:rPr>
              <a:t>x becomes 1</a:t>
            </a:r>
          </a:p>
          <a:p>
            <a:pPr defTabSz="457200">
              <a:buClr>
                <a:srgbClr val="000000"/>
              </a:buClr>
              <a:buFont typeface="Comic Sans MS" pitchFamily="66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zh-TW" sz="1800" dirty="0">
                <a:solidFill>
                  <a:srgbClr val="000000"/>
                </a:solidFill>
                <a:ea typeface="細明體" pitchFamily="49" charset="-120"/>
              </a:rPr>
              <a:t> The value of this expression is the value of </a:t>
            </a:r>
            <a:r>
              <a:rPr lang="en-US" altLang="zh-TW" sz="1800" b="1" dirty="0">
                <a:solidFill>
                  <a:srgbClr val="FF0000"/>
                </a:solidFill>
                <a:ea typeface="細明體" pitchFamily="49" charset="-120"/>
              </a:rPr>
              <a:t>x</a:t>
            </a:r>
            <a:r>
              <a:rPr lang="en-US" altLang="zh-TW" sz="1800" dirty="0">
                <a:solidFill>
                  <a:srgbClr val="000000"/>
                </a:solidFill>
                <a:ea typeface="細明體" pitchFamily="49" charset="-120"/>
              </a:rPr>
              <a:t> (which represents 1/TRUE)</a:t>
            </a:r>
          </a:p>
          <a:p>
            <a:pPr lvl="1" defTabSz="457200">
              <a:buClr>
                <a:srgbClr val="000000"/>
              </a:buClr>
              <a:buFont typeface="Comic Sans MS" pitchFamily="66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zh-TW" sz="1800" dirty="0">
                <a:solidFill>
                  <a:srgbClr val="000000"/>
                </a:solidFill>
                <a:ea typeface="細明體" pitchFamily="49" charset="-120"/>
              </a:rPr>
              <a:t>False is represented by 0</a:t>
            </a:r>
          </a:p>
          <a:p>
            <a:pPr lvl="1" defTabSz="457200">
              <a:buClr>
                <a:srgbClr val="000000"/>
              </a:buClr>
              <a:buFont typeface="Comic Sans MS" pitchFamily="66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zh-TW" sz="1800" dirty="0">
                <a:solidFill>
                  <a:srgbClr val="000000"/>
                </a:solidFill>
                <a:ea typeface="細明體" pitchFamily="49" charset="-120"/>
              </a:rPr>
              <a:t>Non-zero represents TRUE</a:t>
            </a:r>
          </a:p>
          <a:p>
            <a:pPr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90600" y="1752600"/>
            <a:ext cx="7696200" cy="1973263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97000"/>
              </a:lnSpc>
              <a:buFont typeface="Wingdings" pitchFamily="2" charset="2"/>
              <a:buNone/>
              <a:defRPr/>
            </a:pPr>
            <a:r>
              <a:rPr lang="en-US" altLang="zh-TW" dirty="0">
                <a:latin typeface="Courier New" pitchFamily="49" charset="0"/>
              </a:rPr>
              <a:t>x=0;</a:t>
            </a:r>
          </a:p>
          <a:p>
            <a:pPr eaLnBrk="1" hangingPunct="1">
              <a:lnSpc>
                <a:spcPct val="97000"/>
              </a:lnSpc>
              <a:buFont typeface="Wingdings" pitchFamily="2" charset="2"/>
              <a:buNone/>
              <a:defRPr/>
            </a:pPr>
            <a:r>
              <a:rPr lang="en-US" altLang="zh-TW" dirty="0">
                <a:latin typeface="Courier New" pitchFamily="49" charset="0"/>
              </a:rPr>
              <a:t>y=1;</a:t>
            </a:r>
          </a:p>
          <a:p>
            <a:pPr eaLnBrk="1" hangingPunct="1">
              <a:lnSpc>
                <a:spcPct val="97000"/>
              </a:lnSpc>
              <a:buFont typeface="Wingdings" pitchFamily="2" charset="2"/>
              <a:buNone/>
              <a:defRPr/>
            </a:pPr>
            <a:r>
              <a:rPr lang="en-US" altLang="zh-TW" dirty="0">
                <a:latin typeface="Courier New" pitchFamily="49" charset="0"/>
              </a:rPr>
              <a:t>if (</a:t>
            </a:r>
            <a:r>
              <a:rPr lang="en-US" altLang="zh-TW" b="1" dirty="0">
                <a:solidFill>
                  <a:srgbClr val="FF0000"/>
                </a:solidFill>
                <a:latin typeface="Courier New" pitchFamily="49" charset="0"/>
              </a:rPr>
              <a:t>x = y</a:t>
            </a:r>
            <a:r>
              <a:rPr lang="en-US" altLang="zh-TW" dirty="0">
                <a:latin typeface="Courier New" pitchFamily="49" charset="0"/>
              </a:rPr>
              <a:t>){</a:t>
            </a:r>
          </a:p>
          <a:p>
            <a:pPr eaLnBrk="1" hangingPunct="1">
              <a:lnSpc>
                <a:spcPct val="97000"/>
              </a:lnSpc>
              <a:buFont typeface="Wingdings" pitchFamily="2" charset="2"/>
              <a:buNone/>
              <a:defRPr/>
            </a:pPr>
            <a:r>
              <a:rPr lang="en-US" altLang="zh-TW" dirty="0">
                <a:latin typeface="Courier New" pitchFamily="49" charset="0"/>
              </a:rPr>
              <a:t>	</a:t>
            </a:r>
            <a:r>
              <a:rPr lang="en-US" altLang="zh-TW" dirty="0" err="1">
                <a:latin typeface="Courier New" pitchFamily="49" charset="0"/>
              </a:rPr>
              <a:t>cout</a:t>
            </a:r>
            <a:r>
              <a:rPr lang="en-US" altLang="zh-TW" dirty="0">
                <a:latin typeface="Courier New" pitchFamily="49" charset="0"/>
              </a:rPr>
              <a:t> &lt;&lt; “x and y are equal"; </a:t>
            </a:r>
          </a:p>
          <a:p>
            <a:pPr eaLnBrk="1" hangingPunct="1">
              <a:lnSpc>
                <a:spcPct val="97000"/>
              </a:lnSpc>
              <a:buFont typeface="Wingdings" pitchFamily="2" charset="2"/>
              <a:buNone/>
              <a:defRPr/>
            </a:pPr>
            <a:r>
              <a:rPr lang="en-US" altLang="zh-TW" dirty="0">
                <a:latin typeface="Courier New" pitchFamily="49" charset="0"/>
              </a:rPr>
              <a:t>}</a:t>
            </a:r>
          </a:p>
          <a:p>
            <a:pPr eaLnBrk="1" hangingPunct="1">
              <a:lnSpc>
                <a:spcPct val="97000"/>
              </a:lnSpc>
              <a:buFont typeface="Wingdings" pitchFamily="2" charset="2"/>
              <a:buNone/>
              <a:defRPr/>
            </a:pPr>
            <a:r>
              <a:rPr lang="en-US" altLang="zh-TW" dirty="0">
                <a:latin typeface="Courier New" pitchFamily="49" charset="0"/>
              </a:rPr>
              <a:t>else</a:t>
            </a:r>
          </a:p>
          <a:p>
            <a:pPr eaLnBrk="1" hangingPunct="1">
              <a:lnSpc>
                <a:spcPct val="97000"/>
              </a:lnSpc>
              <a:buFont typeface="Wingdings" pitchFamily="2" charset="2"/>
              <a:buNone/>
              <a:defRPr/>
            </a:pPr>
            <a:r>
              <a:rPr lang="en-US" altLang="zh-TW" dirty="0">
                <a:latin typeface="Courier New" pitchFamily="49" charset="0"/>
              </a:rPr>
              <a:t>	</a:t>
            </a:r>
            <a:r>
              <a:rPr lang="en-US" altLang="zh-TW" dirty="0" err="1">
                <a:latin typeface="Courier New" pitchFamily="49" charset="0"/>
              </a:rPr>
              <a:t>cout</a:t>
            </a:r>
            <a:r>
              <a:rPr lang="en-US" altLang="zh-TW" dirty="0">
                <a:latin typeface="Courier New" pitchFamily="49" charset="0"/>
              </a:rPr>
              <a:t> &lt;&lt; "unequal";</a:t>
            </a:r>
            <a:endParaRPr lang="en-GB" altLang="zh-CN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22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TW" sz="3400" dirty="0"/>
              <a:t>C++ syntax is different from the math syntax </a:t>
            </a:r>
            <a:endParaRPr lang="en-GB" altLang="zh-CN" sz="3400" dirty="0"/>
          </a:p>
        </p:txBody>
      </p:sp>
      <p:sp>
        <p:nvSpPr>
          <p:cNvPr id="460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C87E708-302D-45D4-BE91-385573D8C76D}" type="slidenum">
              <a:rPr lang="zh-TW" altLang="en-US" smtClean="0">
                <a:ea typeface="新細明體" pitchFamily="18" charset="-120"/>
              </a:rPr>
              <a:pPr/>
              <a:t>37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4608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107000"/>
              </a:lnSpc>
              <a:buFont typeface="Wingdings" pitchFamily="2" charset="2"/>
              <a:buNone/>
            </a:pPr>
            <a:r>
              <a:rPr lang="en-GB" altLang="zh-CN" sz="2600" dirty="0">
                <a:latin typeface="Courier New" pitchFamily="49" charset="0"/>
              </a:rPr>
              <a:t>if (mark&gt;=70 &amp;&amp; mark&lt;=100)</a:t>
            </a:r>
          </a:p>
          <a:p>
            <a:pPr eaLnBrk="1" hangingPunct="1">
              <a:lnSpc>
                <a:spcPct val="107000"/>
              </a:lnSpc>
              <a:buFont typeface="Wingdings" pitchFamily="2" charset="2"/>
              <a:buNone/>
            </a:pPr>
            <a:r>
              <a:rPr lang="en-US" altLang="zh-TW" sz="2600" dirty="0">
                <a:latin typeface="Courier New" pitchFamily="49" charset="0"/>
              </a:rPr>
              <a:t>	……</a:t>
            </a:r>
            <a:endParaRPr lang="en-GB" altLang="zh-CN" sz="2600" dirty="0">
              <a:latin typeface="Courier New" pitchFamily="49" charset="0"/>
            </a:endParaRPr>
          </a:p>
          <a:p>
            <a:pPr eaLnBrk="1" hangingPunct="1">
              <a:lnSpc>
                <a:spcPct val="107000"/>
              </a:lnSpc>
              <a:buFont typeface="Wingdings" pitchFamily="2" charset="2"/>
              <a:buNone/>
            </a:pPr>
            <a:r>
              <a:rPr lang="en-US" altLang="zh-TW" sz="2600" dirty="0"/>
              <a:t>Can we express the above condition as follows?</a:t>
            </a:r>
          </a:p>
          <a:p>
            <a:pPr eaLnBrk="1" hangingPunct="1">
              <a:lnSpc>
                <a:spcPct val="107000"/>
              </a:lnSpc>
              <a:buFont typeface="Wingdings" pitchFamily="2" charset="2"/>
              <a:buNone/>
            </a:pPr>
            <a:r>
              <a:rPr lang="en-US" altLang="zh-TW" sz="2600" dirty="0">
                <a:latin typeface="Courier New" pitchFamily="49" charset="0"/>
              </a:rPr>
              <a:t>if (70&lt;=mark&lt;=100)</a:t>
            </a:r>
          </a:p>
          <a:p>
            <a:pPr eaLnBrk="1" hangingPunct="1">
              <a:lnSpc>
                <a:spcPct val="107000"/>
              </a:lnSpc>
              <a:buFont typeface="Wingdings" pitchFamily="2" charset="2"/>
              <a:buNone/>
            </a:pPr>
            <a:r>
              <a:rPr lang="en-US" altLang="zh-TW" sz="2600" dirty="0">
                <a:latin typeface="Courier New" pitchFamily="49" charset="0"/>
              </a:rPr>
              <a:t>	……</a:t>
            </a:r>
          </a:p>
          <a:p>
            <a:pPr eaLnBrk="1" hangingPunct="1">
              <a:lnSpc>
                <a:spcPct val="107000"/>
              </a:lnSpc>
              <a:buFont typeface="Wingdings" pitchFamily="2" charset="2"/>
              <a:buNone/>
            </a:pPr>
            <a:r>
              <a:rPr lang="en-US" altLang="zh-TW" sz="2600" dirty="0" err="1"/>
              <a:t>Ans</a:t>
            </a:r>
            <a:r>
              <a:rPr lang="en-US" altLang="zh-TW" sz="2600" dirty="0"/>
              <a:t>: </a:t>
            </a:r>
            <a:r>
              <a:rPr lang="en-US" altLang="zh-TW" sz="2600" dirty="0">
                <a:solidFill>
                  <a:srgbClr val="FF0000"/>
                </a:solidFill>
              </a:rPr>
              <a:t>No</a:t>
            </a:r>
            <a:endParaRPr lang="en-GB" altLang="zh-CN" sz="2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70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0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0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60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E.g.</a:t>
            </a:r>
            <a:r>
              <a:rPr lang="en-US" altLang="zh-CN" dirty="0"/>
              <a:t>: check if a year is a leap year</a:t>
            </a:r>
            <a:endParaRPr lang="en-GB" altLang="zh-TW" dirty="0"/>
          </a:p>
        </p:txBody>
      </p:sp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621740C-0411-4694-89FC-8B232754B9F2}" type="slidenum">
              <a:rPr lang="zh-TW" altLang="en-US" smtClean="0">
                <a:ea typeface="新細明體" pitchFamily="18" charset="-120"/>
              </a:rPr>
              <a:pPr/>
              <a:t>38</a:t>
            </a:fld>
            <a:endParaRPr lang="en-US" altLang="zh-TW">
              <a:ea typeface="新細明體" pitchFamily="18" charset="-120"/>
            </a:endParaRPr>
          </a:p>
        </p:txBody>
      </p:sp>
      <p:graphicFrame>
        <p:nvGraphicFramePr>
          <p:cNvPr id="2458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473735"/>
              </p:ext>
            </p:extLst>
          </p:nvPr>
        </p:nvGraphicFramePr>
        <p:xfrm>
          <a:off x="914400" y="1828800"/>
          <a:ext cx="7767699" cy="422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83" name="Visio" r:id="rId4" imgW="9553485" imgH="5181729" progId="Visio.Drawing.11">
                  <p:embed/>
                </p:oleObj>
              </mc:Choice>
              <mc:Fallback>
                <p:oleObj name="Visio" r:id="rId4" imgW="9553485" imgH="5181729" progId="Visio.Drawing.11">
                  <p:embed/>
                  <p:pic>
                    <p:nvPicPr>
                      <p:cNvPr id="24581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828800"/>
                        <a:ext cx="7767699" cy="422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3639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E.g.</a:t>
            </a:r>
            <a:r>
              <a:rPr lang="en-US" altLang="zh-CN" dirty="0"/>
              <a:t>: check if a year is a leap year</a:t>
            </a:r>
            <a:endParaRPr lang="en-GB" altLang="zh-TW" dirty="0"/>
          </a:p>
        </p:txBody>
      </p:sp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621740C-0411-4694-89FC-8B232754B9F2}" type="slidenum">
              <a:rPr lang="zh-TW" altLang="en-US" smtClean="0">
                <a:ea typeface="新細明體" pitchFamily="18" charset="-120"/>
              </a:rPr>
              <a:pPr/>
              <a:t>39</a:t>
            </a:fld>
            <a:endParaRPr lang="en-US" altLang="zh-TW">
              <a:ea typeface="新細明體" pitchFamily="18" charset="-120"/>
            </a:endParaRPr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FBD9A144-9AD1-4AE2-B9B5-AE02BFA050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8"/>
          <a:stretch/>
        </p:blipFill>
        <p:spPr>
          <a:xfrm>
            <a:off x="1337811" y="1760538"/>
            <a:ext cx="6468378" cy="444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26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102"/>
          <p:cNvSpPr>
            <a:spLocks noChangeArrowheads="1"/>
          </p:cNvSpPr>
          <p:nvPr/>
        </p:nvSpPr>
        <p:spPr bwMode="auto">
          <a:xfrm>
            <a:off x="6858000" y="3411855"/>
            <a:ext cx="1066800" cy="369888"/>
          </a:xfrm>
          <a:prstGeom prst="rect">
            <a:avLst/>
          </a:prstGeom>
          <a:solidFill>
            <a:srgbClr val="EFC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true</a:t>
            </a:r>
          </a:p>
        </p:txBody>
      </p:sp>
      <p:sp>
        <p:nvSpPr>
          <p:cNvPr id="83" name="Rectangle 82"/>
          <p:cNvSpPr>
            <a:spLocks noChangeArrowheads="1"/>
          </p:cNvSpPr>
          <p:nvPr/>
        </p:nvSpPr>
        <p:spPr bwMode="auto">
          <a:xfrm>
            <a:off x="3349752" y="3432651"/>
            <a:ext cx="1066800" cy="369888"/>
          </a:xfrm>
          <a:prstGeom prst="rect">
            <a:avLst/>
          </a:prstGeom>
          <a:solidFill>
            <a:srgbClr val="EFC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Short-circuit evaluation</a:t>
            </a:r>
          </a:p>
        </p:txBody>
      </p:sp>
      <p:sp>
        <p:nvSpPr>
          <p:cNvPr id="512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4999A34-C66C-465F-8835-9FCB11FDBEA6}" type="slidenum">
              <a:rPr lang="zh-TW" altLang="en-US" smtClean="0">
                <a:ea typeface="新細明體" pitchFamily="18" charset="-120"/>
              </a:rPr>
              <a:pPr/>
              <a:t>40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5120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676400"/>
            <a:ext cx="7772400" cy="1143000"/>
          </a:xfrm>
        </p:spPr>
        <p:txBody>
          <a:bodyPr/>
          <a:lstStyle/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200" dirty="0"/>
              <a:t>Evaluation of expressions containing </a:t>
            </a:r>
            <a:r>
              <a:rPr lang="en-US" altLang="zh-TW" sz="2200" dirty="0">
                <a:latin typeface="Courier New" pitchFamily="49" charset="0"/>
              </a:rPr>
              <a:t>&amp;&amp;</a:t>
            </a:r>
            <a:r>
              <a:rPr lang="en-US" altLang="zh-TW" sz="2200" dirty="0"/>
              <a:t> and </a:t>
            </a:r>
            <a:r>
              <a:rPr lang="en-US" altLang="zh-TW" sz="2200" dirty="0">
                <a:latin typeface="Courier New" pitchFamily="49" charset="0"/>
              </a:rPr>
              <a:t>|| </a:t>
            </a:r>
            <a:r>
              <a:rPr lang="en-US" altLang="zh-TW" sz="2200" dirty="0"/>
              <a:t>stops as soon as the outcome </a:t>
            </a:r>
            <a:r>
              <a:rPr lang="en-US" altLang="zh-TW" sz="2200" b="1" i="1" dirty="0">
                <a:solidFill>
                  <a:srgbClr val="7030A0"/>
                </a:solidFill>
              </a:rPr>
              <a:t>true</a:t>
            </a:r>
            <a:r>
              <a:rPr lang="en-US" altLang="zh-TW" sz="2200" dirty="0">
                <a:solidFill>
                  <a:srgbClr val="7030A0"/>
                </a:solidFill>
              </a:rPr>
              <a:t> </a:t>
            </a:r>
            <a:r>
              <a:rPr lang="en-US" altLang="zh-TW" sz="2200" dirty="0"/>
              <a:t>or </a:t>
            </a:r>
            <a:r>
              <a:rPr lang="en-US" altLang="zh-TW" sz="2200" b="1" i="1" dirty="0">
                <a:solidFill>
                  <a:srgbClr val="7030A0"/>
                </a:solidFill>
              </a:rPr>
              <a:t>false</a:t>
            </a:r>
            <a:r>
              <a:rPr lang="en-US" altLang="zh-TW" sz="2200" dirty="0">
                <a:solidFill>
                  <a:srgbClr val="7030A0"/>
                </a:solidFill>
              </a:rPr>
              <a:t> </a:t>
            </a:r>
            <a:r>
              <a:rPr lang="en-US" altLang="zh-TW" sz="2200" dirty="0"/>
              <a:t>is known and this is called </a:t>
            </a:r>
            <a:r>
              <a:rPr lang="en-US" altLang="zh-TW" sz="2200" i="1" dirty="0"/>
              <a:t>short-circuit evaluation </a:t>
            </a:r>
          </a:p>
          <a:p>
            <a:pPr eaLnBrk="1" hangingPunct="1">
              <a:buSzPct val="80000"/>
              <a:buFont typeface="Monotype Sorts" pitchFamily="2" charset="2"/>
              <a:buChar char="q"/>
            </a:pPr>
            <a:endParaRPr lang="en-US" altLang="zh-TW" sz="2200" i="1" dirty="0"/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>
            <a:off x="1162494" y="3179763"/>
            <a:ext cx="0" cy="186690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29"/>
          <p:cNvSpPr>
            <a:spLocks noChangeShapeType="1"/>
          </p:cNvSpPr>
          <p:nvPr/>
        </p:nvSpPr>
        <p:spPr bwMode="auto">
          <a:xfrm>
            <a:off x="1156144" y="3186113"/>
            <a:ext cx="3213101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170432" y="3017520"/>
            <a:ext cx="1066800" cy="371475"/>
          </a:xfrm>
          <a:prstGeom prst="rect">
            <a:avLst/>
          </a:prstGeom>
          <a:solidFill>
            <a:srgbClr val="D348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170432" y="3440112"/>
            <a:ext cx="1066800" cy="369888"/>
          </a:xfrm>
          <a:prstGeom prst="rect">
            <a:avLst/>
          </a:prstGeom>
          <a:solidFill>
            <a:srgbClr val="EFC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true</a:t>
            </a:r>
          </a:p>
        </p:txBody>
      </p:sp>
      <p:sp>
        <p:nvSpPr>
          <p:cNvPr id="79" name="Rectangle 78"/>
          <p:cNvSpPr>
            <a:spLocks noChangeArrowheads="1"/>
          </p:cNvSpPr>
          <p:nvPr/>
        </p:nvSpPr>
        <p:spPr bwMode="auto">
          <a:xfrm>
            <a:off x="2252472" y="3440112"/>
            <a:ext cx="1066800" cy="369888"/>
          </a:xfrm>
          <a:prstGeom prst="rect">
            <a:avLst/>
          </a:prstGeom>
          <a:solidFill>
            <a:srgbClr val="EFC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true</a:t>
            </a:r>
          </a:p>
        </p:txBody>
      </p:sp>
      <p:sp>
        <p:nvSpPr>
          <p:cNvPr id="80" name="Rectangle 6"/>
          <p:cNvSpPr>
            <a:spLocks noChangeArrowheads="1"/>
          </p:cNvSpPr>
          <p:nvPr/>
        </p:nvSpPr>
        <p:spPr bwMode="auto">
          <a:xfrm>
            <a:off x="2252472" y="3017520"/>
            <a:ext cx="1066800" cy="371475"/>
          </a:xfrm>
          <a:prstGeom prst="rect">
            <a:avLst/>
          </a:prstGeom>
          <a:solidFill>
            <a:srgbClr val="D348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y</a:t>
            </a:r>
          </a:p>
        </p:txBody>
      </p:sp>
      <p:sp>
        <p:nvSpPr>
          <p:cNvPr id="81" name="Rectangle 6"/>
          <p:cNvSpPr>
            <a:spLocks noChangeArrowheads="1"/>
          </p:cNvSpPr>
          <p:nvPr/>
        </p:nvSpPr>
        <p:spPr bwMode="auto">
          <a:xfrm>
            <a:off x="3349752" y="3017520"/>
            <a:ext cx="1066800" cy="371475"/>
          </a:xfrm>
          <a:prstGeom prst="rect">
            <a:avLst/>
          </a:prstGeom>
          <a:solidFill>
            <a:srgbClr val="D348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x&amp;&amp;y</a:t>
            </a:r>
          </a:p>
        </p:txBody>
      </p:sp>
      <p:sp>
        <p:nvSpPr>
          <p:cNvPr id="82" name="Rectangle 81"/>
          <p:cNvSpPr>
            <a:spLocks noChangeArrowheads="1"/>
          </p:cNvSpPr>
          <p:nvPr/>
        </p:nvSpPr>
        <p:spPr bwMode="auto">
          <a:xfrm>
            <a:off x="3349752" y="3429000"/>
            <a:ext cx="1066800" cy="369888"/>
          </a:xfrm>
          <a:prstGeom prst="rect">
            <a:avLst/>
          </a:prstGeom>
          <a:solidFill>
            <a:srgbClr val="EFC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true</a:t>
            </a:r>
          </a:p>
        </p:txBody>
      </p:sp>
      <p:sp>
        <p:nvSpPr>
          <p:cNvPr id="84" name="Rectangle 83"/>
          <p:cNvSpPr>
            <a:spLocks noChangeArrowheads="1"/>
          </p:cNvSpPr>
          <p:nvPr/>
        </p:nvSpPr>
        <p:spPr bwMode="auto">
          <a:xfrm>
            <a:off x="2252472" y="3832224"/>
            <a:ext cx="1066800" cy="369888"/>
          </a:xfrm>
          <a:prstGeom prst="rect">
            <a:avLst/>
          </a:prstGeom>
          <a:solidFill>
            <a:srgbClr val="EFC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false</a:t>
            </a:r>
          </a:p>
        </p:txBody>
      </p:sp>
      <p:sp>
        <p:nvSpPr>
          <p:cNvPr id="88" name="Rectangle 87"/>
          <p:cNvSpPr>
            <a:spLocks noChangeArrowheads="1"/>
          </p:cNvSpPr>
          <p:nvPr/>
        </p:nvSpPr>
        <p:spPr bwMode="auto">
          <a:xfrm>
            <a:off x="1170432" y="3832224"/>
            <a:ext cx="1066800" cy="369888"/>
          </a:xfrm>
          <a:prstGeom prst="rect">
            <a:avLst/>
          </a:prstGeom>
          <a:solidFill>
            <a:srgbClr val="EFC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true</a:t>
            </a:r>
          </a:p>
        </p:txBody>
      </p:sp>
      <p:sp>
        <p:nvSpPr>
          <p:cNvPr id="90" name="Rectangle 89"/>
          <p:cNvSpPr>
            <a:spLocks noChangeArrowheads="1"/>
          </p:cNvSpPr>
          <p:nvPr/>
        </p:nvSpPr>
        <p:spPr bwMode="auto">
          <a:xfrm>
            <a:off x="3349752" y="3821112"/>
            <a:ext cx="1066800" cy="369888"/>
          </a:xfrm>
          <a:prstGeom prst="rect">
            <a:avLst/>
          </a:prstGeom>
          <a:solidFill>
            <a:srgbClr val="EFC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false</a:t>
            </a:r>
          </a:p>
        </p:txBody>
      </p:sp>
      <p:sp>
        <p:nvSpPr>
          <p:cNvPr id="86" name="Rectangle 85"/>
          <p:cNvSpPr>
            <a:spLocks noChangeArrowheads="1"/>
          </p:cNvSpPr>
          <p:nvPr/>
        </p:nvSpPr>
        <p:spPr bwMode="auto">
          <a:xfrm>
            <a:off x="1173480" y="4206240"/>
            <a:ext cx="1066800" cy="369888"/>
          </a:xfrm>
          <a:prstGeom prst="rect">
            <a:avLst/>
          </a:prstGeom>
          <a:solidFill>
            <a:srgbClr val="EFC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false</a:t>
            </a:r>
          </a:p>
        </p:txBody>
      </p:sp>
      <p:sp>
        <p:nvSpPr>
          <p:cNvPr id="87" name="Rectangle 86"/>
          <p:cNvSpPr>
            <a:spLocks noChangeArrowheads="1"/>
          </p:cNvSpPr>
          <p:nvPr/>
        </p:nvSpPr>
        <p:spPr bwMode="auto">
          <a:xfrm>
            <a:off x="1173480" y="4587240"/>
            <a:ext cx="1066800" cy="369888"/>
          </a:xfrm>
          <a:prstGeom prst="rect">
            <a:avLst/>
          </a:prstGeom>
          <a:solidFill>
            <a:srgbClr val="EFC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false</a:t>
            </a:r>
          </a:p>
        </p:txBody>
      </p:sp>
      <p:sp>
        <p:nvSpPr>
          <p:cNvPr id="89" name="Rectangle 88"/>
          <p:cNvSpPr>
            <a:spLocks noChangeArrowheads="1"/>
          </p:cNvSpPr>
          <p:nvPr/>
        </p:nvSpPr>
        <p:spPr bwMode="auto">
          <a:xfrm>
            <a:off x="2255520" y="4206240"/>
            <a:ext cx="1066800" cy="369888"/>
          </a:xfrm>
          <a:prstGeom prst="rect">
            <a:avLst/>
          </a:prstGeom>
          <a:solidFill>
            <a:srgbClr val="EFC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/>
              <a:t>true</a:t>
            </a:r>
          </a:p>
        </p:txBody>
      </p:sp>
      <p:sp>
        <p:nvSpPr>
          <p:cNvPr id="91" name="Rectangle 90"/>
          <p:cNvSpPr>
            <a:spLocks noChangeArrowheads="1"/>
          </p:cNvSpPr>
          <p:nvPr/>
        </p:nvSpPr>
        <p:spPr bwMode="auto">
          <a:xfrm>
            <a:off x="2255520" y="4587240"/>
            <a:ext cx="1066800" cy="369888"/>
          </a:xfrm>
          <a:prstGeom prst="rect">
            <a:avLst/>
          </a:prstGeom>
          <a:solidFill>
            <a:srgbClr val="EFC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/>
              <a:t>false</a:t>
            </a:r>
          </a:p>
        </p:txBody>
      </p:sp>
      <p:sp>
        <p:nvSpPr>
          <p:cNvPr id="92" name="Rectangle 91"/>
          <p:cNvSpPr>
            <a:spLocks noChangeArrowheads="1"/>
          </p:cNvSpPr>
          <p:nvPr/>
        </p:nvSpPr>
        <p:spPr bwMode="auto">
          <a:xfrm>
            <a:off x="3352800" y="4206240"/>
            <a:ext cx="1066800" cy="369888"/>
          </a:xfrm>
          <a:prstGeom prst="rect">
            <a:avLst/>
          </a:prstGeom>
          <a:solidFill>
            <a:srgbClr val="EFC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false</a:t>
            </a:r>
          </a:p>
        </p:txBody>
      </p:sp>
      <p:sp>
        <p:nvSpPr>
          <p:cNvPr id="93" name="Rectangle 92"/>
          <p:cNvSpPr>
            <a:spLocks noChangeArrowheads="1"/>
          </p:cNvSpPr>
          <p:nvPr/>
        </p:nvSpPr>
        <p:spPr bwMode="auto">
          <a:xfrm>
            <a:off x="3352800" y="4587240"/>
            <a:ext cx="1066800" cy="369888"/>
          </a:xfrm>
          <a:prstGeom prst="rect">
            <a:avLst/>
          </a:prstGeom>
          <a:solidFill>
            <a:srgbClr val="EFC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false</a:t>
            </a:r>
          </a:p>
        </p:txBody>
      </p:sp>
      <p:sp>
        <p:nvSpPr>
          <p:cNvPr id="96" name="Line 27"/>
          <p:cNvSpPr>
            <a:spLocks noChangeShapeType="1"/>
          </p:cNvSpPr>
          <p:nvPr/>
        </p:nvSpPr>
        <p:spPr bwMode="auto">
          <a:xfrm>
            <a:off x="4670742" y="3162618"/>
            <a:ext cx="0" cy="186690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Line 29"/>
          <p:cNvSpPr>
            <a:spLocks noChangeShapeType="1"/>
          </p:cNvSpPr>
          <p:nvPr/>
        </p:nvSpPr>
        <p:spPr bwMode="auto">
          <a:xfrm>
            <a:off x="4664392" y="3168968"/>
            <a:ext cx="3213101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Rectangle 6"/>
          <p:cNvSpPr>
            <a:spLocks noChangeArrowheads="1"/>
          </p:cNvSpPr>
          <p:nvPr/>
        </p:nvSpPr>
        <p:spPr bwMode="auto">
          <a:xfrm>
            <a:off x="4678680" y="3000375"/>
            <a:ext cx="1066800" cy="371475"/>
          </a:xfrm>
          <a:prstGeom prst="rect">
            <a:avLst/>
          </a:prstGeom>
          <a:solidFill>
            <a:srgbClr val="D348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99" name="Rectangle 98"/>
          <p:cNvSpPr>
            <a:spLocks noChangeArrowheads="1"/>
          </p:cNvSpPr>
          <p:nvPr/>
        </p:nvSpPr>
        <p:spPr bwMode="auto">
          <a:xfrm>
            <a:off x="4678680" y="3422967"/>
            <a:ext cx="1066800" cy="369888"/>
          </a:xfrm>
          <a:prstGeom prst="rect">
            <a:avLst/>
          </a:prstGeom>
          <a:solidFill>
            <a:srgbClr val="EFC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true</a:t>
            </a:r>
          </a:p>
        </p:txBody>
      </p:sp>
      <p:sp>
        <p:nvSpPr>
          <p:cNvPr id="100" name="Rectangle 99"/>
          <p:cNvSpPr>
            <a:spLocks noChangeArrowheads="1"/>
          </p:cNvSpPr>
          <p:nvPr/>
        </p:nvSpPr>
        <p:spPr bwMode="auto">
          <a:xfrm>
            <a:off x="5760720" y="3422967"/>
            <a:ext cx="1066800" cy="369888"/>
          </a:xfrm>
          <a:prstGeom prst="rect">
            <a:avLst/>
          </a:prstGeom>
          <a:solidFill>
            <a:srgbClr val="EFC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/>
              <a:t>true</a:t>
            </a:r>
          </a:p>
        </p:txBody>
      </p:sp>
      <p:sp>
        <p:nvSpPr>
          <p:cNvPr id="101" name="Rectangle 6"/>
          <p:cNvSpPr>
            <a:spLocks noChangeArrowheads="1"/>
          </p:cNvSpPr>
          <p:nvPr/>
        </p:nvSpPr>
        <p:spPr bwMode="auto">
          <a:xfrm>
            <a:off x="5760720" y="3000375"/>
            <a:ext cx="1066800" cy="371475"/>
          </a:xfrm>
          <a:prstGeom prst="rect">
            <a:avLst/>
          </a:prstGeom>
          <a:solidFill>
            <a:srgbClr val="D348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y</a:t>
            </a:r>
          </a:p>
        </p:txBody>
      </p:sp>
      <p:sp>
        <p:nvSpPr>
          <p:cNvPr id="102" name="Rectangle 6"/>
          <p:cNvSpPr>
            <a:spLocks noChangeArrowheads="1"/>
          </p:cNvSpPr>
          <p:nvPr/>
        </p:nvSpPr>
        <p:spPr bwMode="auto">
          <a:xfrm>
            <a:off x="6858000" y="3000375"/>
            <a:ext cx="1066800" cy="371475"/>
          </a:xfrm>
          <a:prstGeom prst="rect">
            <a:avLst/>
          </a:prstGeom>
          <a:solidFill>
            <a:srgbClr val="D348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x||y</a:t>
            </a:r>
          </a:p>
        </p:txBody>
      </p:sp>
      <p:sp>
        <p:nvSpPr>
          <p:cNvPr id="104" name="Rectangle 103"/>
          <p:cNvSpPr>
            <a:spLocks noChangeArrowheads="1"/>
          </p:cNvSpPr>
          <p:nvPr/>
        </p:nvSpPr>
        <p:spPr bwMode="auto">
          <a:xfrm>
            <a:off x="5760720" y="3815079"/>
            <a:ext cx="1066800" cy="369888"/>
          </a:xfrm>
          <a:prstGeom prst="rect">
            <a:avLst/>
          </a:prstGeom>
          <a:solidFill>
            <a:srgbClr val="EFC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/>
              <a:t>false</a:t>
            </a:r>
          </a:p>
        </p:txBody>
      </p:sp>
      <p:sp>
        <p:nvSpPr>
          <p:cNvPr id="105" name="Rectangle 104"/>
          <p:cNvSpPr>
            <a:spLocks noChangeArrowheads="1"/>
          </p:cNvSpPr>
          <p:nvPr/>
        </p:nvSpPr>
        <p:spPr bwMode="auto">
          <a:xfrm>
            <a:off x="4678680" y="3815079"/>
            <a:ext cx="1066800" cy="369888"/>
          </a:xfrm>
          <a:prstGeom prst="rect">
            <a:avLst/>
          </a:prstGeom>
          <a:solidFill>
            <a:srgbClr val="EFC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true</a:t>
            </a:r>
          </a:p>
        </p:txBody>
      </p:sp>
      <p:sp>
        <p:nvSpPr>
          <p:cNvPr id="106" name="Rectangle 105"/>
          <p:cNvSpPr>
            <a:spLocks noChangeArrowheads="1"/>
          </p:cNvSpPr>
          <p:nvPr/>
        </p:nvSpPr>
        <p:spPr bwMode="auto">
          <a:xfrm>
            <a:off x="6858000" y="3803967"/>
            <a:ext cx="1066800" cy="369888"/>
          </a:xfrm>
          <a:prstGeom prst="rect">
            <a:avLst/>
          </a:prstGeom>
          <a:solidFill>
            <a:srgbClr val="EFC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true</a:t>
            </a:r>
          </a:p>
        </p:txBody>
      </p:sp>
      <p:sp>
        <p:nvSpPr>
          <p:cNvPr id="107" name="Rectangle 106"/>
          <p:cNvSpPr>
            <a:spLocks noChangeArrowheads="1"/>
          </p:cNvSpPr>
          <p:nvPr/>
        </p:nvSpPr>
        <p:spPr bwMode="auto">
          <a:xfrm>
            <a:off x="4681728" y="4189095"/>
            <a:ext cx="1066800" cy="369888"/>
          </a:xfrm>
          <a:prstGeom prst="rect">
            <a:avLst/>
          </a:prstGeom>
          <a:solidFill>
            <a:srgbClr val="EFC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false</a:t>
            </a:r>
          </a:p>
        </p:txBody>
      </p:sp>
      <p:sp>
        <p:nvSpPr>
          <p:cNvPr id="108" name="Rectangle 107"/>
          <p:cNvSpPr>
            <a:spLocks noChangeArrowheads="1"/>
          </p:cNvSpPr>
          <p:nvPr/>
        </p:nvSpPr>
        <p:spPr bwMode="auto">
          <a:xfrm>
            <a:off x="4681728" y="4570095"/>
            <a:ext cx="1066800" cy="369888"/>
          </a:xfrm>
          <a:prstGeom prst="rect">
            <a:avLst/>
          </a:prstGeom>
          <a:solidFill>
            <a:srgbClr val="EFC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false</a:t>
            </a:r>
          </a:p>
        </p:txBody>
      </p:sp>
      <p:sp>
        <p:nvSpPr>
          <p:cNvPr id="109" name="Rectangle 108"/>
          <p:cNvSpPr>
            <a:spLocks noChangeArrowheads="1"/>
          </p:cNvSpPr>
          <p:nvPr/>
        </p:nvSpPr>
        <p:spPr bwMode="auto">
          <a:xfrm>
            <a:off x="5763768" y="4189095"/>
            <a:ext cx="1066800" cy="369888"/>
          </a:xfrm>
          <a:prstGeom prst="rect">
            <a:avLst/>
          </a:prstGeom>
          <a:solidFill>
            <a:srgbClr val="EFC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true</a:t>
            </a:r>
          </a:p>
        </p:txBody>
      </p:sp>
      <p:sp>
        <p:nvSpPr>
          <p:cNvPr id="110" name="Rectangle 109"/>
          <p:cNvSpPr>
            <a:spLocks noChangeArrowheads="1"/>
          </p:cNvSpPr>
          <p:nvPr/>
        </p:nvSpPr>
        <p:spPr bwMode="auto">
          <a:xfrm>
            <a:off x="5763768" y="4570095"/>
            <a:ext cx="1066800" cy="369888"/>
          </a:xfrm>
          <a:prstGeom prst="rect">
            <a:avLst/>
          </a:prstGeom>
          <a:solidFill>
            <a:srgbClr val="EFC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false</a:t>
            </a:r>
          </a:p>
        </p:txBody>
      </p:sp>
      <p:sp>
        <p:nvSpPr>
          <p:cNvPr id="111" name="Rectangle 110"/>
          <p:cNvSpPr>
            <a:spLocks noChangeArrowheads="1"/>
          </p:cNvSpPr>
          <p:nvPr/>
        </p:nvSpPr>
        <p:spPr bwMode="auto">
          <a:xfrm>
            <a:off x="6861048" y="4189095"/>
            <a:ext cx="1066800" cy="369888"/>
          </a:xfrm>
          <a:prstGeom prst="rect">
            <a:avLst/>
          </a:prstGeom>
          <a:solidFill>
            <a:srgbClr val="EFC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true</a:t>
            </a:r>
          </a:p>
        </p:txBody>
      </p:sp>
      <p:sp>
        <p:nvSpPr>
          <p:cNvPr id="112" name="Rectangle 111"/>
          <p:cNvSpPr>
            <a:spLocks noChangeArrowheads="1"/>
          </p:cNvSpPr>
          <p:nvPr/>
        </p:nvSpPr>
        <p:spPr bwMode="auto">
          <a:xfrm>
            <a:off x="6861048" y="4570095"/>
            <a:ext cx="1066800" cy="369888"/>
          </a:xfrm>
          <a:prstGeom prst="rect">
            <a:avLst/>
          </a:prstGeom>
          <a:solidFill>
            <a:srgbClr val="EFC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false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83" grpId="0" animBg="1"/>
      <p:bldP spid="4" grpId="0" animBg="1"/>
      <p:bldP spid="10" grpId="0" animBg="1"/>
      <p:bldP spid="79" grpId="0" animBg="1"/>
      <p:bldP spid="80" grpId="0" animBg="1"/>
      <p:bldP spid="81" grpId="0" animBg="1"/>
      <p:bldP spid="82" grpId="0" animBg="1"/>
      <p:bldP spid="84" grpId="0" animBg="1"/>
      <p:bldP spid="88" grpId="0" animBg="1"/>
      <p:bldP spid="90" grpId="0" animBg="1"/>
      <p:bldP spid="86" grpId="0" animBg="1"/>
      <p:bldP spid="87" grpId="0" animBg="1"/>
      <p:bldP spid="89" grpId="0" animBg="1"/>
      <p:bldP spid="91" grpId="0" animBg="1"/>
      <p:bldP spid="92" grpId="0" animBg="1"/>
      <p:bldP spid="93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Short-circuit evaluation</a:t>
            </a:r>
          </a:p>
        </p:txBody>
      </p:sp>
      <p:sp>
        <p:nvSpPr>
          <p:cNvPr id="512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4999A34-C66C-465F-8835-9FCB11FDBEA6}" type="slidenum">
              <a:rPr lang="zh-TW" altLang="en-US" smtClean="0">
                <a:ea typeface="新細明體" pitchFamily="18" charset="-120"/>
              </a:rPr>
              <a:pPr/>
              <a:t>41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5120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200" dirty="0">
                <a:solidFill>
                  <a:schemeClr val="bg1">
                    <a:lumMod val="50000"/>
                  </a:schemeClr>
                </a:solidFill>
              </a:rPr>
              <a:t>Evaluation of expressions containing </a:t>
            </a:r>
            <a:r>
              <a:rPr lang="en-US" altLang="zh-TW" sz="22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</a:rPr>
              <a:t>&amp;&amp;</a:t>
            </a:r>
            <a:r>
              <a:rPr lang="en-US" altLang="zh-TW" sz="2200" dirty="0">
                <a:solidFill>
                  <a:schemeClr val="bg1">
                    <a:lumMod val="50000"/>
                  </a:schemeClr>
                </a:solidFill>
              </a:rPr>
              <a:t> and </a:t>
            </a:r>
            <a:r>
              <a:rPr lang="en-US" altLang="zh-TW" sz="22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</a:rPr>
              <a:t>|| </a:t>
            </a:r>
            <a:r>
              <a:rPr lang="en-US" altLang="zh-TW" sz="2200" dirty="0">
                <a:solidFill>
                  <a:schemeClr val="bg1">
                    <a:lumMod val="50000"/>
                  </a:schemeClr>
                </a:solidFill>
              </a:rPr>
              <a:t>stops as soon as the outcome </a:t>
            </a:r>
            <a:r>
              <a:rPr lang="en-US" altLang="zh-TW" sz="2200" i="1" dirty="0">
                <a:solidFill>
                  <a:schemeClr val="bg1">
                    <a:lumMod val="50000"/>
                  </a:schemeClr>
                </a:solidFill>
              </a:rPr>
              <a:t>true</a:t>
            </a:r>
            <a:r>
              <a:rPr lang="en-US" altLang="zh-TW" sz="2200" dirty="0">
                <a:solidFill>
                  <a:schemeClr val="bg1">
                    <a:lumMod val="50000"/>
                  </a:schemeClr>
                </a:solidFill>
              </a:rPr>
              <a:t> or </a:t>
            </a:r>
            <a:r>
              <a:rPr lang="en-US" altLang="zh-TW" sz="2200" i="1" dirty="0">
                <a:solidFill>
                  <a:schemeClr val="bg1">
                    <a:lumMod val="50000"/>
                  </a:schemeClr>
                </a:solidFill>
              </a:rPr>
              <a:t>false</a:t>
            </a:r>
            <a:r>
              <a:rPr lang="en-US" altLang="zh-TW" sz="2200" dirty="0">
                <a:solidFill>
                  <a:schemeClr val="bg1">
                    <a:lumMod val="50000"/>
                  </a:schemeClr>
                </a:solidFill>
              </a:rPr>
              <a:t> is known and this is called </a:t>
            </a:r>
            <a:r>
              <a:rPr lang="en-US" altLang="zh-TW" sz="2200" i="1" dirty="0">
                <a:solidFill>
                  <a:schemeClr val="bg1">
                    <a:lumMod val="50000"/>
                  </a:schemeClr>
                </a:solidFill>
              </a:rPr>
              <a:t>short-circuit evaluation, </a:t>
            </a:r>
          </a:p>
          <a:p>
            <a:pPr eaLnBrk="1" hangingPunct="1">
              <a:buSzPct val="80000"/>
              <a:buFont typeface="Monotype Sorts" pitchFamily="2" charset="2"/>
              <a:buChar char="q"/>
            </a:pPr>
            <a:endParaRPr lang="en-US" altLang="zh-TW" sz="2200" i="1" dirty="0"/>
          </a:p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200" i="1" dirty="0"/>
              <a:t>E.g., if( </a:t>
            </a:r>
            <a:r>
              <a:rPr lang="en-US" altLang="zh-TW" sz="2200" b="1" i="1" dirty="0">
                <a:solidFill>
                  <a:srgbClr val="7030A0"/>
                </a:solidFill>
              </a:rPr>
              <a:t>1&lt;0</a:t>
            </a:r>
            <a:r>
              <a:rPr lang="en-US" altLang="zh-TW" sz="2200" i="1" dirty="0"/>
              <a:t> </a:t>
            </a:r>
            <a:r>
              <a:rPr lang="en-US" altLang="zh-TW" sz="2200" i="1" dirty="0">
                <a:solidFill>
                  <a:srgbClr val="0070C0"/>
                </a:solidFill>
              </a:rPr>
              <a:t>&amp;&amp;</a:t>
            </a:r>
            <a:r>
              <a:rPr lang="en-US" altLang="zh-TW" sz="2200" i="1" dirty="0"/>
              <a:t> </a:t>
            </a:r>
            <a:r>
              <a:rPr lang="en-US" altLang="zh-TW" sz="2200" b="1" i="1" dirty="0"/>
              <a:t>y=2</a:t>
            </a:r>
            <a:r>
              <a:rPr lang="en-US" altLang="zh-TW" sz="2200" i="1" dirty="0"/>
              <a:t> ) is the same as if (</a:t>
            </a:r>
            <a:r>
              <a:rPr lang="en-US" altLang="zh-TW" sz="2200" b="1" i="1" dirty="0">
                <a:solidFill>
                  <a:srgbClr val="7030A0"/>
                </a:solidFill>
              </a:rPr>
              <a:t>false</a:t>
            </a:r>
            <a:r>
              <a:rPr lang="en-US" altLang="zh-TW" sz="2200" i="1" dirty="0">
                <a:solidFill>
                  <a:srgbClr val="7030A0"/>
                </a:solidFill>
              </a:rPr>
              <a:t> </a:t>
            </a:r>
            <a:r>
              <a:rPr lang="en-US" altLang="zh-TW" sz="2200" i="1" dirty="0">
                <a:solidFill>
                  <a:srgbClr val="0070C0"/>
                </a:solidFill>
              </a:rPr>
              <a:t>&amp;&amp;</a:t>
            </a:r>
            <a:r>
              <a:rPr lang="en-US" altLang="zh-TW" sz="2200" i="1" dirty="0"/>
              <a:t> </a:t>
            </a:r>
            <a:r>
              <a:rPr lang="en-US" altLang="zh-TW" sz="2200" b="1" i="1" dirty="0"/>
              <a:t>true</a:t>
            </a:r>
            <a:r>
              <a:rPr lang="en-US" altLang="zh-TW" sz="2200" i="1" dirty="0"/>
              <a:t>), and thus </a:t>
            </a:r>
            <a:r>
              <a:rPr lang="en-US" altLang="zh-TW" sz="2200" b="1" i="1" dirty="0"/>
              <a:t>y=2 is not executed</a:t>
            </a:r>
            <a:r>
              <a:rPr lang="en-US" altLang="zh-TW" sz="2200" i="1" dirty="0"/>
              <a:t>!</a:t>
            </a:r>
          </a:p>
          <a:p>
            <a:pPr marL="0" indent="0" eaLnBrk="1" hangingPunct="1">
              <a:buSzPct val="80000"/>
              <a:buNone/>
            </a:pPr>
            <a:endParaRPr lang="en-US" altLang="zh-TW" sz="2200" i="1" dirty="0"/>
          </a:p>
        </p:txBody>
      </p:sp>
      <p:grpSp>
        <p:nvGrpSpPr>
          <p:cNvPr id="2" name="Group 1"/>
          <p:cNvGrpSpPr/>
          <p:nvPr/>
        </p:nvGrpSpPr>
        <p:grpSpPr>
          <a:xfrm>
            <a:off x="1156144" y="4114800"/>
            <a:ext cx="6771704" cy="2046288"/>
            <a:chOff x="1156144" y="4114800"/>
            <a:chExt cx="6771704" cy="2046288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6858000" y="4526280"/>
              <a:ext cx="1066800" cy="369888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</a:rPr>
                <a:t>true</a:t>
              </a: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3349752" y="4547076"/>
              <a:ext cx="1066800" cy="369888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7" name="Line 27"/>
            <p:cNvSpPr>
              <a:spLocks noChangeShapeType="1"/>
            </p:cNvSpPr>
            <p:nvPr/>
          </p:nvSpPr>
          <p:spPr bwMode="auto">
            <a:xfrm>
              <a:off x="1162494" y="4294188"/>
              <a:ext cx="0" cy="1866900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9"/>
            <p:cNvSpPr>
              <a:spLocks noChangeShapeType="1"/>
            </p:cNvSpPr>
            <p:nvPr/>
          </p:nvSpPr>
          <p:spPr bwMode="auto">
            <a:xfrm>
              <a:off x="1156144" y="4300538"/>
              <a:ext cx="3213101" cy="0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1170432" y="4131945"/>
              <a:ext cx="1066800" cy="371475"/>
            </a:xfrm>
            <a:prstGeom prst="rect">
              <a:avLst/>
            </a:prstGeom>
            <a:solidFill>
              <a:srgbClr val="D348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x</a:t>
              </a: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170432" y="4554537"/>
              <a:ext cx="1066800" cy="369888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</a:rPr>
                <a:t>true</a:t>
              </a: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2252472" y="4554537"/>
              <a:ext cx="1066800" cy="369888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</a:rPr>
                <a:t>true</a:t>
              </a:r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2252472" y="4131945"/>
              <a:ext cx="1066800" cy="371475"/>
            </a:xfrm>
            <a:prstGeom prst="rect">
              <a:avLst/>
            </a:prstGeom>
            <a:solidFill>
              <a:srgbClr val="D348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y</a:t>
              </a:r>
            </a:p>
          </p:txBody>
        </p:sp>
        <p:sp>
          <p:nvSpPr>
            <p:cNvPr id="13" name="Rectangle 6"/>
            <p:cNvSpPr>
              <a:spLocks noChangeArrowheads="1"/>
            </p:cNvSpPr>
            <p:nvPr/>
          </p:nvSpPr>
          <p:spPr bwMode="auto">
            <a:xfrm>
              <a:off x="3349752" y="4131945"/>
              <a:ext cx="1066800" cy="371475"/>
            </a:xfrm>
            <a:prstGeom prst="rect">
              <a:avLst/>
            </a:prstGeom>
            <a:solidFill>
              <a:srgbClr val="D348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x&amp;&amp;y</a:t>
              </a: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3349752" y="4543425"/>
              <a:ext cx="1066800" cy="369888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</a:rPr>
                <a:t>true</a:t>
              </a: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2252472" y="4946649"/>
              <a:ext cx="1066800" cy="369888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>
                  <a:solidFill>
                    <a:srgbClr val="00B050"/>
                  </a:solidFill>
                </a:rPr>
                <a:t>false</a:t>
              </a: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1170432" y="4946649"/>
              <a:ext cx="1066800" cy="369888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</a:rPr>
                <a:t>true</a:t>
              </a: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349752" y="4935537"/>
              <a:ext cx="1066800" cy="369888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>
                  <a:solidFill>
                    <a:srgbClr val="00B050"/>
                  </a:solidFill>
                </a:rPr>
                <a:t>false</a:t>
              </a: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173480" y="5320665"/>
              <a:ext cx="1066800" cy="369888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</a:rPr>
                <a:t>false</a:t>
              </a: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1173480" y="5701665"/>
              <a:ext cx="1066800" cy="369888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</a:rPr>
                <a:t>false</a:t>
              </a: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352800" y="5320665"/>
              <a:ext cx="1066800" cy="369888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</a:rPr>
                <a:t>false</a:t>
              </a: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3352800" y="5701665"/>
              <a:ext cx="1066800" cy="369888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</a:rPr>
                <a:t>false</a:t>
              </a:r>
            </a:p>
          </p:txBody>
        </p:sp>
        <p:sp>
          <p:nvSpPr>
            <p:cNvPr id="24" name="Line 27"/>
            <p:cNvSpPr>
              <a:spLocks noChangeShapeType="1"/>
            </p:cNvSpPr>
            <p:nvPr/>
          </p:nvSpPr>
          <p:spPr bwMode="auto">
            <a:xfrm>
              <a:off x="4670742" y="4277043"/>
              <a:ext cx="0" cy="1866900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9"/>
            <p:cNvSpPr>
              <a:spLocks noChangeShapeType="1"/>
            </p:cNvSpPr>
            <p:nvPr/>
          </p:nvSpPr>
          <p:spPr bwMode="auto">
            <a:xfrm>
              <a:off x="4664392" y="4283393"/>
              <a:ext cx="3213101" cy="0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6"/>
            <p:cNvSpPr>
              <a:spLocks noChangeArrowheads="1"/>
            </p:cNvSpPr>
            <p:nvPr/>
          </p:nvSpPr>
          <p:spPr bwMode="auto">
            <a:xfrm>
              <a:off x="4678680" y="4114800"/>
              <a:ext cx="1066800" cy="371475"/>
            </a:xfrm>
            <a:prstGeom prst="rect">
              <a:avLst/>
            </a:prstGeom>
            <a:solidFill>
              <a:srgbClr val="D348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x</a:t>
              </a:r>
            </a:p>
          </p:txBody>
        </p:sp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4678680" y="4537392"/>
              <a:ext cx="1066800" cy="369888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</a:rPr>
                <a:t>true</a:t>
              </a:r>
            </a:p>
          </p:txBody>
        </p:sp>
        <p:sp>
          <p:nvSpPr>
            <p:cNvPr id="29" name="Rectangle 6"/>
            <p:cNvSpPr>
              <a:spLocks noChangeArrowheads="1"/>
            </p:cNvSpPr>
            <p:nvPr/>
          </p:nvSpPr>
          <p:spPr bwMode="auto">
            <a:xfrm>
              <a:off x="5760720" y="4114800"/>
              <a:ext cx="1066800" cy="371475"/>
            </a:xfrm>
            <a:prstGeom prst="rect">
              <a:avLst/>
            </a:prstGeom>
            <a:solidFill>
              <a:srgbClr val="D348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y</a:t>
              </a:r>
            </a:p>
          </p:txBody>
        </p:sp>
        <p:sp>
          <p:nvSpPr>
            <p:cNvPr id="30" name="Rectangle 6"/>
            <p:cNvSpPr>
              <a:spLocks noChangeArrowheads="1"/>
            </p:cNvSpPr>
            <p:nvPr/>
          </p:nvSpPr>
          <p:spPr bwMode="auto">
            <a:xfrm>
              <a:off x="6858000" y="4114800"/>
              <a:ext cx="1066800" cy="371475"/>
            </a:xfrm>
            <a:prstGeom prst="rect">
              <a:avLst/>
            </a:prstGeom>
            <a:solidFill>
              <a:srgbClr val="D348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x||y</a:t>
              </a:r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4678680" y="4929504"/>
              <a:ext cx="1066800" cy="369888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</a:rPr>
                <a:t>true</a:t>
              </a: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6858000" y="4918392"/>
              <a:ext cx="1066800" cy="369888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</a:rPr>
                <a:t>true</a:t>
              </a:r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4681728" y="5303520"/>
              <a:ext cx="1066800" cy="369888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>
                  <a:solidFill>
                    <a:srgbClr val="00B050"/>
                  </a:solidFill>
                </a:rPr>
                <a:t>false</a:t>
              </a:r>
            </a:p>
          </p:txBody>
        </p:sp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4681728" y="5684520"/>
              <a:ext cx="1066800" cy="369888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>
                  <a:solidFill>
                    <a:srgbClr val="00B050"/>
                  </a:solidFill>
                </a:rPr>
                <a:t>false</a:t>
              </a:r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5763768" y="5303520"/>
              <a:ext cx="1066800" cy="369888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</a:rPr>
                <a:t>true</a:t>
              </a:r>
            </a:p>
          </p:txBody>
        </p:sp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5763768" y="5684520"/>
              <a:ext cx="1066800" cy="369888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>
                  <a:solidFill>
                    <a:srgbClr val="00B050"/>
                  </a:solidFill>
                </a:rPr>
                <a:t>false</a:t>
              </a:r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6861048" y="5303520"/>
              <a:ext cx="1066800" cy="369888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</a:rPr>
                <a:t>true</a:t>
              </a:r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6861048" y="5684520"/>
              <a:ext cx="1066800" cy="369888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dirty="0">
                  <a:solidFill>
                    <a:srgbClr val="00B050"/>
                  </a:solidFill>
                </a:rPr>
                <a:t>false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445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Short-circuit evaluation</a:t>
            </a:r>
          </a:p>
        </p:txBody>
      </p:sp>
      <p:sp>
        <p:nvSpPr>
          <p:cNvPr id="512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4999A34-C66C-465F-8835-9FCB11FDBEA6}" type="slidenum">
              <a:rPr lang="zh-TW" altLang="en-US" smtClean="0">
                <a:ea typeface="新細明體" pitchFamily="18" charset="-120"/>
              </a:rPr>
              <a:pPr/>
              <a:t>42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5120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200" dirty="0">
                <a:solidFill>
                  <a:schemeClr val="bg1">
                    <a:lumMod val="50000"/>
                  </a:schemeClr>
                </a:solidFill>
              </a:rPr>
              <a:t>Evaluation of expressions containing </a:t>
            </a:r>
            <a:r>
              <a:rPr lang="en-US" altLang="zh-TW" sz="22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</a:rPr>
              <a:t>&amp;&amp;</a:t>
            </a:r>
            <a:r>
              <a:rPr lang="en-US" altLang="zh-TW" sz="2200" dirty="0">
                <a:solidFill>
                  <a:schemeClr val="bg1">
                    <a:lumMod val="50000"/>
                  </a:schemeClr>
                </a:solidFill>
              </a:rPr>
              <a:t> and </a:t>
            </a:r>
            <a:r>
              <a:rPr lang="en-US" altLang="zh-TW" sz="22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</a:rPr>
              <a:t>|| </a:t>
            </a:r>
            <a:r>
              <a:rPr lang="en-US" altLang="zh-TW" sz="2200" dirty="0">
                <a:solidFill>
                  <a:schemeClr val="bg1">
                    <a:lumMod val="50000"/>
                  </a:schemeClr>
                </a:solidFill>
              </a:rPr>
              <a:t>stops as soon as the outcome </a:t>
            </a:r>
            <a:r>
              <a:rPr lang="en-US" altLang="zh-TW" sz="2200" i="1" dirty="0">
                <a:solidFill>
                  <a:schemeClr val="bg1">
                    <a:lumMod val="50000"/>
                  </a:schemeClr>
                </a:solidFill>
              </a:rPr>
              <a:t>true</a:t>
            </a:r>
            <a:r>
              <a:rPr lang="en-US" altLang="zh-TW" sz="2200" dirty="0">
                <a:solidFill>
                  <a:schemeClr val="bg1">
                    <a:lumMod val="50000"/>
                  </a:schemeClr>
                </a:solidFill>
              </a:rPr>
              <a:t> or </a:t>
            </a:r>
            <a:r>
              <a:rPr lang="en-US" altLang="zh-TW" sz="2200" i="1" dirty="0">
                <a:solidFill>
                  <a:schemeClr val="bg1">
                    <a:lumMod val="50000"/>
                  </a:schemeClr>
                </a:solidFill>
              </a:rPr>
              <a:t>false</a:t>
            </a:r>
            <a:r>
              <a:rPr lang="en-US" altLang="zh-TW" sz="2200" dirty="0">
                <a:solidFill>
                  <a:schemeClr val="bg1">
                    <a:lumMod val="50000"/>
                  </a:schemeClr>
                </a:solidFill>
              </a:rPr>
              <a:t> is known and this is called </a:t>
            </a:r>
            <a:r>
              <a:rPr lang="en-US" altLang="zh-TW" sz="2200" i="1" dirty="0">
                <a:solidFill>
                  <a:schemeClr val="bg1">
                    <a:lumMod val="50000"/>
                  </a:schemeClr>
                </a:solidFill>
              </a:rPr>
              <a:t>short-circuit evaluation, </a:t>
            </a:r>
          </a:p>
          <a:p>
            <a:pPr eaLnBrk="1" hangingPunct="1">
              <a:buSzPct val="80000"/>
              <a:buFont typeface="Monotype Sorts" pitchFamily="2" charset="2"/>
              <a:buChar char="q"/>
            </a:pPr>
            <a:endParaRPr lang="en-US" altLang="zh-TW" sz="2200" i="1" dirty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200" i="1" dirty="0">
                <a:solidFill>
                  <a:schemeClr val="bg1">
                    <a:lumMod val="50000"/>
                  </a:schemeClr>
                </a:solidFill>
              </a:rPr>
              <a:t>E.g., if( 1&lt;0 &amp;&amp; y==2 ) is the same as if (false &amp;&amp; true/false), and thus ….</a:t>
            </a:r>
          </a:p>
          <a:p>
            <a:pPr eaLnBrk="1" hangingPunct="1">
              <a:buSzPct val="80000"/>
              <a:buFont typeface="Monotype Sorts" pitchFamily="2" charset="2"/>
              <a:buChar char="q"/>
            </a:pPr>
            <a:endParaRPr lang="en-US" altLang="zh-TW" sz="2200" i="1" dirty="0"/>
          </a:p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200" dirty="0"/>
              <a:t>Short-circuit evaluation can improve program </a:t>
            </a:r>
            <a:r>
              <a:rPr lang="en-US" altLang="zh-TW" sz="2200" dirty="0">
                <a:solidFill>
                  <a:srgbClr val="C00000"/>
                </a:solidFill>
              </a:rPr>
              <a:t>efficiency</a:t>
            </a:r>
          </a:p>
          <a:p>
            <a:pPr eaLnBrk="1" hangingPunct="1">
              <a:buSzPct val="80000"/>
              <a:buFont typeface="Monotype Sorts" pitchFamily="2" charset="2"/>
              <a:buChar char="q"/>
            </a:pPr>
            <a:endParaRPr lang="en-US" altLang="zh-TW" sz="2200" i="1" dirty="0"/>
          </a:p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200" dirty="0"/>
              <a:t>Short-circuit evaluation exists in some other programming languages, e.g., C and Java</a:t>
            </a:r>
          </a:p>
        </p:txBody>
      </p:sp>
    </p:spTree>
    <p:extLst>
      <p:ext uri="{BB962C8B-B14F-4D97-AF65-F5344CB8AC3E}">
        <p14:creationId xmlns:p14="http://schemas.microsoft.com/office/powerpoint/2010/main" val="99194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Short-circuit evaluation</a:t>
            </a:r>
          </a:p>
        </p:txBody>
      </p:sp>
      <p:sp>
        <p:nvSpPr>
          <p:cNvPr id="522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241E56E-4248-4CA0-BC05-158FD3AAB31F}" type="slidenum">
              <a:rPr lang="zh-TW" altLang="en-US" smtClean="0">
                <a:ea typeface="新細明體" pitchFamily="18" charset="-120"/>
              </a:rPr>
              <a:pPr/>
              <a:t>43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5222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828800"/>
            <a:ext cx="7848600" cy="4267200"/>
          </a:xfrm>
        </p:spPr>
        <p:txBody>
          <a:bodyPr>
            <a:normAutofit lnSpcReduction="10000"/>
          </a:bodyPr>
          <a:lstStyle/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200" dirty="0"/>
              <a:t>Given </a:t>
            </a:r>
            <a:r>
              <a:rPr lang="en-US" altLang="zh-TW" sz="2200" dirty="0">
                <a:solidFill>
                  <a:srgbClr val="0070C0"/>
                </a:solidFill>
              </a:rPr>
              <a:t>integer variables</a:t>
            </a:r>
            <a:r>
              <a:rPr lang="en-US" altLang="zh-TW" sz="2200" dirty="0"/>
              <a:t> </a:t>
            </a:r>
            <a:r>
              <a:rPr lang="en-US" altLang="zh-TW" sz="2200" dirty="0" err="1"/>
              <a:t>i</a:t>
            </a:r>
            <a:r>
              <a:rPr lang="en-US" altLang="zh-TW" sz="2200" dirty="0"/>
              <a:t>, j and k, what are the outputs when running the program below?</a:t>
            </a:r>
            <a:endParaRPr lang="en-US" altLang="zh-TW" sz="2000" dirty="0"/>
          </a:p>
          <a:p>
            <a:pPr eaLnBrk="1" hangingPunct="1">
              <a:buFont typeface="Wingdings" pitchFamily="2" charset="2"/>
              <a:buNone/>
            </a:pPr>
            <a:endParaRPr lang="en-US" altLang="zh-TW" sz="1100" dirty="0"/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k = (</a:t>
            </a:r>
            <a:r>
              <a:rPr lang="en-US" altLang="zh-TW" sz="2000" dirty="0" err="1">
                <a:latin typeface="Courier New" pitchFamily="49" charset="0"/>
              </a:rPr>
              <a:t>i</a:t>
            </a:r>
            <a:r>
              <a:rPr lang="en-US" altLang="zh-TW" sz="2000" dirty="0">
                <a:latin typeface="Courier New" pitchFamily="49" charset="0"/>
              </a:rPr>
              <a:t>=2) &amp;&amp; (</a:t>
            </a:r>
            <a:r>
              <a:rPr lang="en-US" altLang="zh-TW" sz="2000" b="1" dirty="0">
                <a:solidFill>
                  <a:srgbClr val="7030A0"/>
                </a:solidFill>
                <a:latin typeface="Courier New" pitchFamily="49" charset="0"/>
              </a:rPr>
              <a:t>j=2</a:t>
            </a:r>
            <a:r>
              <a:rPr lang="en-US" altLang="zh-TW" sz="2000" dirty="0">
                <a:latin typeface="Courier New" pitchFamily="49" charset="0"/>
              </a:rPr>
              <a:t>);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dirty="0" err="1">
                <a:latin typeface="Courier New" pitchFamily="49" charset="0"/>
              </a:rPr>
              <a:t>cout</a:t>
            </a:r>
            <a:r>
              <a:rPr lang="en-US" altLang="zh-TW" sz="2000" dirty="0">
                <a:latin typeface="Courier New" pitchFamily="49" charset="0"/>
              </a:rPr>
              <a:t> &lt;&lt; </a:t>
            </a:r>
            <a:r>
              <a:rPr lang="en-US" altLang="zh-TW" sz="2000" dirty="0" err="1">
                <a:latin typeface="Courier New" pitchFamily="49" charset="0"/>
              </a:rPr>
              <a:t>i</a:t>
            </a:r>
            <a:r>
              <a:rPr lang="en-US" altLang="zh-TW" sz="2000" dirty="0">
                <a:latin typeface="Courier New" pitchFamily="49" charset="0"/>
              </a:rPr>
              <a:t> &lt;&lt; j &lt;&lt; </a:t>
            </a:r>
            <a:r>
              <a:rPr lang="en-US" altLang="zh-TW" sz="2000" dirty="0" err="1">
                <a:latin typeface="Courier New" pitchFamily="49" charset="0"/>
              </a:rPr>
              <a:t>endl</a:t>
            </a:r>
            <a:r>
              <a:rPr lang="en-US" altLang="zh-TW" sz="2000" dirty="0">
                <a:latin typeface="Courier New" pitchFamily="49" charset="0"/>
              </a:rPr>
              <a:t>;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solidFill>
                  <a:srgbClr val="00B050"/>
                </a:solidFill>
                <a:latin typeface="Courier New" pitchFamily="49" charset="0"/>
              </a:rPr>
              <a:t>/* 2  2 */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k = (</a:t>
            </a:r>
            <a:r>
              <a:rPr lang="en-US" altLang="zh-TW" sz="2000" dirty="0" err="1">
                <a:latin typeface="Courier New" pitchFamily="49" charset="0"/>
              </a:rPr>
              <a:t>i</a:t>
            </a:r>
            <a:r>
              <a:rPr lang="en-US" altLang="zh-TW" sz="2000" dirty="0">
                <a:latin typeface="Courier New" pitchFamily="49" charset="0"/>
              </a:rPr>
              <a:t>=0) &amp;&amp; (</a:t>
            </a:r>
            <a:r>
              <a:rPr lang="en-US" altLang="zh-TW" sz="2000" b="1" dirty="0">
                <a:solidFill>
                  <a:srgbClr val="7030A0"/>
                </a:solidFill>
                <a:latin typeface="Courier New" pitchFamily="49" charset="0"/>
              </a:rPr>
              <a:t>j=3</a:t>
            </a:r>
            <a:r>
              <a:rPr lang="en-US" altLang="zh-TW" sz="2000" dirty="0">
                <a:latin typeface="Courier New" pitchFamily="49" charset="0"/>
              </a:rPr>
              <a:t>);</a:t>
            </a:r>
          </a:p>
          <a:p>
            <a:pPr>
              <a:buNone/>
            </a:pPr>
            <a:r>
              <a:rPr lang="en-US" altLang="zh-TW" sz="2000" dirty="0" err="1">
                <a:latin typeface="Courier New" pitchFamily="49" charset="0"/>
              </a:rPr>
              <a:t>cout</a:t>
            </a:r>
            <a:r>
              <a:rPr lang="en-US" altLang="zh-TW" sz="2000" dirty="0">
                <a:latin typeface="Courier New" pitchFamily="49" charset="0"/>
              </a:rPr>
              <a:t> &lt;&lt; </a:t>
            </a:r>
            <a:r>
              <a:rPr lang="en-US" altLang="zh-TW" sz="2000" dirty="0" err="1">
                <a:latin typeface="Courier New" pitchFamily="49" charset="0"/>
              </a:rPr>
              <a:t>i</a:t>
            </a:r>
            <a:r>
              <a:rPr lang="en-US" altLang="zh-TW" sz="2000" dirty="0">
                <a:latin typeface="Courier New" pitchFamily="49" charset="0"/>
              </a:rPr>
              <a:t> &lt;&lt; j &lt;&lt; </a:t>
            </a:r>
            <a:r>
              <a:rPr lang="en-US" altLang="zh-TW" sz="2000" dirty="0" err="1">
                <a:latin typeface="Courier New" pitchFamily="49" charset="0"/>
              </a:rPr>
              <a:t>endl</a:t>
            </a:r>
            <a:r>
              <a:rPr lang="en-US" altLang="zh-TW" sz="2000" dirty="0">
                <a:latin typeface="Courier New" pitchFamily="49" charset="0"/>
              </a:rPr>
              <a:t>; </a:t>
            </a:r>
            <a:r>
              <a:rPr lang="en-US" altLang="zh-TW" sz="2000" b="1" dirty="0">
                <a:solidFill>
                  <a:srgbClr val="00B050"/>
                </a:solidFill>
                <a:latin typeface="Courier New" pitchFamily="49" charset="0"/>
              </a:rPr>
              <a:t>/* 0  2 */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k = </a:t>
            </a:r>
            <a:r>
              <a:rPr lang="en-US" altLang="zh-TW" sz="2000" dirty="0" err="1">
                <a:latin typeface="Courier New" pitchFamily="49" charset="0"/>
              </a:rPr>
              <a:t>i</a:t>
            </a:r>
            <a:r>
              <a:rPr lang="en-US" altLang="zh-TW" sz="2000" dirty="0">
                <a:latin typeface="Courier New" pitchFamily="49" charset="0"/>
              </a:rPr>
              <a:t> || (</a:t>
            </a:r>
            <a:r>
              <a:rPr lang="en-US" altLang="zh-TW" sz="2000" b="1" dirty="0">
                <a:solidFill>
                  <a:srgbClr val="7030A0"/>
                </a:solidFill>
                <a:latin typeface="Courier New" pitchFamily="49" charset="0"/>
              </a:rPr>
              <a:t>j=4</a:t>
            </a:r>
            <a:r>
              <a:rPr lang="en-US" altLang="zh-TW" sz="2000" dirty="0">
                <a:latin typeface="Courier New" pitchFamily="49" charset="0"/>
              </a:rPr>
              <a:t>);	</a:t>
            </a:r>
          </a:p>
          <a:p>
            <a:pPr>
              <a:buNone/>
            </a:pPr>
            <a:r>
              <a:rPr lang="en-US" altLang="zh-TW" sz="2000" dirty="0" err="1">
                <a:latin typeface="Courier New" pitchFamily="49" charset="0"/>
              </a:rPr>
              <a:t>cout</a:t>
            </a:r>
            <a:r>
              <a:rPr lang="en-US" altLang="zh-TW" sz="2000" dirty="0">
                <a:latin typeface="Courier New" pitchFamily="49" charset="0"/>
              </a:rPr>
              <a:t> &lt;&lt; </a:t>
            </a:r>
            <a:r>
              <a:rPr lang="en-US" altLang="zh-TW" sz="2000" dirty="0" err="1">
                <a:latin typeface="Courier New" pitchFamily="49" charset="0"/>
              </a:rPr>
              <a:t>i</a:t>
            </a:r>
            <a:r>
              <a:rPr lang="en-US" altLang="zh-TW" sz="2000" dirty="0">
                <a:latin typeface="Courier New" pitchFamily="49" charset="0"/>
              </a:rPr>
              <a:t> &lt;&lt; j &lt;&lt; </a:t>
            </a:r>
            <a:r>
              <a:rPr lang="en-US" altLang="zh-TW" sz="2000" dirty="0" err="1">
                <a:latin typeface="Courier New" pitchFamily="49" charset="0"/>
              </a:rPr>
              <a:t>endl</a:t>
            </a:r>
            <a:r>
              <a:rPr lang="en-US" altLang="zh-TW" sz="2000" dirty="0">
                <a:latin typeface="Courier New" pitchFamily="49" charset="0"/>
              </a:rPr>
              <a:t>; </a:t>
            </a:r>
            <a:r>
              <a:rPr lang="en-US" altLang="zh-TW" sz="2000" b="1" dirty="0">
                <a:solidFill>
                  <a:srgbClr val="00B050"/>
                </a:solidFill>
                <a:latin typeface="Courier New" pitchFamily="49" charset="0"/>
              </a:rPr>
              <a:t>/* 0  4 */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k = (</a:t>
            </a:r>
            <a:r>
              <a:rPr lang="en-US" altLang="zh-TW" sz="2000" dirty="0" err="1">
                <a:latin typeface="Courier New" pitchFamily="49" charset="0"/>
              </a:rPr>
              <a:t>i</a:t>
            </a:r>
            <a:r>
              <a:rPr lang="en-US" altLang="zh-TW" sz="2000" dirty="0">
                <a:latin typeface="Courier New" pitchFamily="49" charset="0"/>
              </a:rPr>
              <a:t>=2) || (</a:t>
            </a:r>
            <a:r>
              <a:rPr lang="en-US" altLang="zh-TW" sz="2000" b="1" dirty="0">
                <a:solidFill>
                  <a:srgbClr val="7030A0"/>
                </a:solidFill>
                <a:latin typeface="Courier New" pitchFamily="49" charset="0"/>
              </a:rPr>
              <a:t>j=5</a:t>
            </a:r>
            <a:r>
              <a:rPr lang="en-US" altLang="zh-TW" sz="2000" dirty="0">
                <a:latin typeface="Courier New" pitchFamily="49" charset="0"/>
              </a:rPr>
              <a:t>);</a:t>
            </a:r>
          </a:p>
          <a:p>
            <a:pPr>
              <a:buNone/>
            </a:pPr>
            <a:r>
              <a:rPr lang="en-US" altLang="zh-TW" sz="2000" dirty="0" err="1">
                <a:latin typeface="Courier New" pitchFamily="49" charset="0"/>
              </a:rPr>
              <a:t>cout</a:t>
            </a:r>
            <a:r>
              <a:rPr lang="en-US" altLang="zh-TW" sz="2000" dirty="0">
                <a:latin typeface="Courier New" pitchFamily="49" charset="0"/>
              </a:rPr>
              <a:t> &lt;&lt; </a:t>
            </a:r>
            <a:r>
              <a:rPr lang="en-US" altLang="zh-TW" sz="2000" dirty="0" err="1">
                <a:latin typeface="Courier New" pitchFamily="49" charset="0"/>
              </a:rPr>
              <a:t>i</a:t>
            </a:r>
            <a:r>
              <a:rPr lang="en-US" altLang="zh-TW" sz="2000" dirty="0">
                <a:latin typeface="Courier New" pitchFamily="49" charset="0"/>
              </a:rPr>
              <a:t> &lt;&lt; j &lt;&lt; </a:t>
            </a:r>
            <a:r>
              <a:rPr lang="en-US" altLang="zh-TW" sz="2000" dirty="0" err="1">
                <a:latin typeface="Courier New" pitchFamily="49" charset="0"/>
              </a:rPr>
              <a:t>endl</a:t>
            </a:r>
            <a:r>
              <a:rPr lang="en-US" altLang="zh-TW" sz="2000" dirty="0">
                <a:latin typeface="Courier New" pitchFamily="49" charset="0"/>
              </a:rPr>
              <a:t>; </a:t>
            </a:r>
            <a:r>
              <a:rPr lang="en-US" altLang="zh-TW" sz="2000" b="1" dirty="0">
                <a:solidFill>
                  <a:srgbClr val="00B050"/>
                </a:solidFill>
                <a:latin typeface="Courier New" pitchFamily="49" charset="0"/>
              </a:rPr>
              <a:t>/* 2  4 */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324600" y="2573075"/>
            <a:ext cx="2543691" cy="1533329"/>
            <a:chOff x="9448800" y="2695688"/>
            <a:chExt cx="2543691" cy="1533329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1158601" y="3023863"/>
              <a:ext cx="831514" cy="292410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dirty="0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9" name="Line 29"/>
            <p:cNvSpPr>
              <a:spLocks noChangeShapeType="1"/>
            </p:cNvSpPr>
            <p:nvPr/>
          </p:nvSpPr>
          <p:spPr bwMode="auto">
            <a:xfrm>
              <a:off x="9448800" y="2828966"/>
              <a:ext cx="2504442" cy="0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9459937" y="2695688"/>
              <a:ext cx="831514" cy="293664"/>
            </a:xfrm>
            <a:prstGeom prst="rect">
              <a:avLst/>
            </a:prstGeom>
            <a:solidFill>
              <a:srgbClr val="D348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x</a:t>
              </a: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9459937" y="3029762"/>
              <a:ext cx="831514" cy="292410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dirty="0">
                  <a:solidFill>
                    <a:srgbClr val="FF0000"/>
                  </a:solidFill>
                </a:rPr>
                <a:t>true</a:t>
              </a: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10303330" y="3029762"/>
              <a:ext cx="831514" cy="292410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dirty="0">
                  <a:solidFill>
                    <a:srgbClr val="FF0000"/>
                  </a:solidFill>
                </a:rPr>
                <a:t>true</a:t>
              </a:r>
            </a:p>
          </p:txBody>
        </p:sp>
        <p:sp>
          <p:nvSpPr>
            <p:cNvPr id="13" name="Rectangle 6"/>
            <p:cNvSpPr>
              <a:spLocks noChangeArrowheads="1"/>
            </p:cNvSpPr>
            <p:nvPr/>
          </p:nvSpPr>
          <p:spPr bwMode="auto">
            <a:xfrm>
              <a:off x="10303330" y="2695688"/>
              <a:ext cx="831514" cy="293664"/>
            </a:xfrm>
            <a:prstGeom prst="rect">
              <a:avLst/>
            </a:prstGeom>
            <a:solidFill>
              <a:srgbClr val="D348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y</a:t>
              </a:r>
            </a:p>
          </p:txBody>
        </p:sp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11158601" y="2695688"/>
              <a:ext cx="831514" cy="293664"/>
            </a:xfrm>
            <a:prstGeom prst="rect">
              <a:avLst/>
            </a:prstGeom>
            <a:solidFill>
              <a:srgbClr val="D348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x&amp;&amp;y</a:t>
              </a: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11158601" y="3020977"/>
              <a:ext cx="831514" cy="292410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dirty="0">
                  <a:solidFill>
                    <a:srgbClr val="FF0000"/>
                  </a:solidFill>
                </a:rPr>
                <a:t>true</a:t>
              </a: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10303330" y="3339740"/>
              <a:ext cx="831514" cy="292410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dirty="0">
                  <a:solidFill>
                    <a:srgbClr val="00B050"/>
                  </a:solidFill>
                </a:rPr>
                <a:t>false</a:t>
              </a: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9459937" y="3339740"/>
              <a:ext cx="831514" cy="292410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dirty="0">
                  <a:solidFill>
                    <a:srgbClr val="FF0000"/>
                  </a:solidFill>
                </a:rPr>
                <a:t>true</a:t>
              </a: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1158601" y="3330956"/>
              <a:ext cx="831514" cy="292410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dirty="0">
                  <a:solidFill>
                    <a:srgbClr val="00B050"/>
                  </a:solidFill>
                </a:rPr>
                <a:t>false</a:t>
              </a: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9462312" y="3635413"/>
              <a:ext cx="831514" cy="292410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dirty="0">
                  <a:solidFill>
                    <a:srgbClr val="7030A0"/>
                  </a:solidFill>
                </a:rPr>
                <a:t>false</a:t>
              </a: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9462312" y="3936607"/>
              <a:ext cx="831514" cy="292410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dirty="0">
                  <a:solidFill>
                    <a:srgbClr val="7030A0"/>
                  </a:solidFill>
                </a:rPr>
                <a:t>false</a:t>
              </a: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11160977" y="3635413"/>
              <a:ext cx="831514" cy="292410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dirty="0">
                  <a:solidFill>
                    <a:srgbClr val="7030A0"/>
                  </a:solidFill>
                </a:rPr>
                <a:t>false</a:t>
              </a: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1160977" y="3936607"/>
              <a:ext cx="831514" cy="292410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dirty="0">
                  <a:solidFill>
                    <a:srgbClr val="7030A0"/>
                  </a:solidFill>
                </a:rPr>
                <a:t>false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324600" y="4220787"/>
            <a:ext cx="2543691" cy="1533329"/>
            <a:chOff x="12183293" y="2682134"/>
            <a:chExt cx="2543691" cy="1533329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3893094" y="3007423"/>
              <a:ext cx="831514" cy="292410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dirty="0">
                  <a:solidFill>
                    <a:srgbClr val="7030A0"/>
                  </a:solidFill>
                </a:rPr>
                <a:t>true</a:t>
              </a:r>
            </a:p>
          </p:txBody>
        </p:sp>
        <p:sp>
          <p:nvSpPr>
            <p:cNvPr id="24" name="Line 29"/>
            <p:cNvSpPr>
              <a:spLocks noChangeShapeType="1"/>
            </p:cNvSpPr>
            <p:nvPr/>
          </p:nvSpPr>
          <p:spPr bwMode="auto">
            <a:xfrm>
              <a:off x="12183293" y="2815413"/>
              <a:ext cx="2504442" cy="0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5" name="Rectangle 6"/>
            <p:cNvSpPr>
              <a:spLocks noChangeArrowheads="1"/>
            </p:cNvSpPr>
            <p:nvPr/>
          </p:nvSpPr>
          <p:spPr bwMode="auto">
            <a:xfrm>
              <a:off x="12194430" y="2682134"/>
              <a:ext cx="831514" cy="293664"/>
            </a:xfrm>
            <a:prstGeom prst="rect">
              <a:avLst/>
            </a:prstGeom>
            <a:solidFill>
              <a:srgbClr val="D348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x</a:t>
              </a:r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12194430" y="3016208"/>
              <a:ext cx="831514" cy="292410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dirty="0">
                  <a:solidFill>
                    <a:srgbClr val="7030A0"/>
                  </a:solidFill>
                </a:rPr>
                <a:t>true</a:t>
              </a:r>
            </a:p>
          </p:txBody>
        </p:sp>
        <p:sp>
          <p:nvSpPr>
            <p:cNvPr id="27" name="Rectangle 6"/>
            <p:cNvSpPr>
              <a:spLocks noChangeArrowheads="1"/>
            </p:cNvSpPr>
            <p:nvPr/>
          </p:nvSpPr>
          <p:spPr bwMode="auto">
            <a:xfrm>
              <a:off x="13037823" y="2682134"/>
              <a:ext cx="831514" cy="293664"/>
            </a:xfrm>
            <a:prstGeom prst="rect">
              <a:avLst/>
            </a:prstGeom>
            <a:solidFill>
              <a:srgbClr val="D348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y</a:t>
              </a:r>
            </a:p>
          </p:txBody>
        </p:sp>
        <p:sp>
          <p:nvSpPr>
            <p:cNvPr id="28" name="Rectangle 6"/>
            <p:cNvSpPr>
              <a:spLocks noChangeArrowheads="1"/>
            </p:cNvSpPr>
            <p:nvPr/>
          </p:nvSpPr>
          <p:spPr bwMode="auto">
            <a:xfrm>
              <a:off x="13893094" y="2682134"/>
              <a:ext cx="831514" cy="293664"/>
            </a:xfrm>
            <a:prstGeom prst="rect">
              <a:avLst/>
            </a:prstGeom>
            <a:solidFill>
              <a:srgbClr val="D348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x||y</a:t>
              </a:r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12194430" y="3326186"/>
              <a:ext cx="831514" cy="292410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dirty="0">
                  <a:solidFill>
                    <a:srgbClr val="7030A0"/>
                  </a:solidFill>
                </a:rPr>
                <a:t>true</a:t>
              </a:r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13893094" y="3317402"/>
              <a:ext cx="831514" cy="292410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dirty="0">
                  <a:solidFill>
                    <a:srgbClr val="7030A0"/>
                  </a:solidFill>
                </a:rPr>
                <a:t>true</a:t>
              </a:r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12196806" y="3621859"/>
              <a:ext cx="831514" cy="292410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dirty="0">
                  <a:solidFill>
                    <a:srgbClr val="00B050"/>
                  </a:solidFill>
                </a:rPr>
                <a:t>false</a:t>
              </a:r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12196806" y="3923053"/>
              <a:ext cx="831514" cy="292410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dirty="0">
                  <a:solidFill>
                    <a:srgbClr val="00B050"/>
                  </a:solidFill>
                </a:rPr>
                <a:t>false</a:t>
              </a: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13040198" y="3621859"/>
              <a:ext cx="831514" cy="292410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dirty="0">
                  <a:solidFill>
                    <a:srgbClr val="FF0000"/>
                  </a:solidFill>
                </a:rPr>
                <a:t>true</a:t>
              </a:r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13040198" y="3923053"/>
              <a:ext cx="831514" cy="292410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dirty="0">
                  <a:solidFill>
                    <a:srgbClr val="00B050"/>
                  </a:solidFill>
                </a:rPr>
                <a:t>false</a:t>
              </a:r>
            </a:p>
          </p:txBody>
        </p:sp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13895470" y="3621859"/>
              <a:ext cx="831514" cy="292410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dirty="0">
                  <a:solidFill>
                    <a:srgbClr val="FF0000"/>
                  </a:solidFill>
                </a:rPr>
                <a:t>true</a:t>
              </a:r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13895470" y="3923053"/>
              <a:ext cx="831514" cy="292410"/>
            </a:xfrm>
            <a:prstGeom prst="rect">
              <a:avLst/>
            </a:prstGeom>
            <a:solidFill>
              <a:srgbClr val="E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 dirty="0">
                  <a:solidFill>
                    <a:srgbClr val="00B050"/>
                  </a:solidFill>
                </a:rPr>
                <a:t>false</a:t>
              </a:r>
            </a:p>
          </p:txBody>
        </p:sp>
      </p:grpSp>
      <p:sp>
        <p:nvSpPr>
          <p:cNvPr id="44" name="Rectangle 6"/>
          <p:cNvSpPr>
            <a:spLocks noChangeArrowheads="1"/>
          </p:cNvSpPr>
          <p:nvPr/>
        </p:nvSpPr>
        <p:spPr bwMode="auto">
          <a:xfrm>
            <a:off x="1600200" y="2461711"/>
            <a:ext cx="2133600" cy="293664"/>
          </a:xfrm>
          <a:prstGeom prst="rect">
            <a:avLst/>
          </a:prstGeom>
          <a:solidFill>
            <a:srgbClr val="D348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x     &amp;&amp;      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2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22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22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2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22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www.tutorialspoint.com/cplusplus/images/cpp_switch_stateme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600200"/>
            <a:ext cx="287655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r>
              <a:rPr lang="en-US" altLang="zh-TW" dirty="0">
                <a:latin typeface="Courier New" pitchFamily="49" charset="0"/>
              </a:rPr>
              <a:t>switch</a:t>
            </a:r>
            <a:r>
              <a:rPr lang="en-US" altLang="zh-TW" dirty="0"/>
              <a:t> statement: Syntax</a:t>
            </a:r>
          </a:p>
        </p:txBody>
      </p:sp>
      <p:sp>
        <p:nvSpPr>
          <p:cNvPr id="552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D225D00C-06E0-46EA-A936-B1CA7A8FA013}" type="slidenum">
              <a:rPr lang="zh-TW" altLang="en-US" smtClean="0">
                <a:ea typeface="新細明體" pitchFamily="18" charset="-120"/>
              </a:rPr>
              <a:pPr/>
              <a:t>44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1443841"/>
            <a:ext cx="6781800" cy="5038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/>
              <a:t>switch(</a:t>
            </a:r>
            <a:r>
              <a:rPr lang="en-US" b="1" dirty="0">
                <a:solidFill>
                  <a:srgbClr val="0070C0"/>
                </a:solidFill>
              </a:rPr>
              <a:t>expression</a:t>
            </a:r>
            <a:r>
              <a:rPr lang="en-US" dirty="0"/>
              <a:t>) </a:t>
            </a:r>
            <a:r>
              <a:rPr lang="en-US" dirty="0">
                <a:solidFill>
                  <a:srgbClr val="00B050"/>
                </a:solidFill>
              </a:rPr>
              <a:t>//similar to if(expression)</a:t>
            </a:r>
          </a:p>
          <a:p>
            <a:pPr>
              <a:lnSpc>
                <a:spcPct val="150000"/>
              </a:lnSpc>
              <a:buNone/>
            </a:pPr>
            <a:r>
              <a:rPr lang="en-US" dirty="0"/>
              <a:t>{ </a:t>
            </a:r>
          </a:p>
          <a:p>
            <a:pPr>
              <a:lnSpc>
                <a:spcPct val="15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	case </a:t>
            </a:r>
            <a:r>
              <a:rPr lang="en-US" b="1" dirty="0">
                <a:solidFill>
                  <a:schemeClr val="bg1"/>
                </a:solidFill>
              </a:rPr>
              <a:t>constant</a:t>
            </a:r>
            <a:r>
              <a:rPr lang="en-US" dirty="0">
                <a:solidFill>
                  <a:schemeClr val="bg1"/>
                </a:solidFill>
              </a:rPr>
              <a:t>-expression: </a:t>
            </a:r>
          </a:p>
          <a:p>
            <a:pPr>
              <a:lnSpc>
                <a:spcPct val="15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		statement(s); </a:t>
            </a:r>
          </a:p>
          <a:p>
            <a:pPr>
              <a:lnSpc>
                <a:spcPct val="15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		break; //optional</a:t>
            </a:r>
          </a:p>
          <a:p>
            <a:pPr>
              <a:lnSpc>
                <a:spcPct val="15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	 case </a:t>
            </a:r>
            <a:r>
              <a:rPr lang="en-US" b="1" dirty="0">
                <a:solidFill>
                  <a:schemeClr val="bg1"/>
                </a:solidFill>
              </a:rPr>
              <a:t>constant</a:t>
            </a:r>
            <a:r>
              <a:rPr lang="en-US" dirty="0">
                <a:solidFill>
                  <a:schemeClr val="bg1"/>
                </a:solidFill>
              </a:rPr>
              <a:t>-expression: </a:t>
            </a:r>
          </a:p>
          <a:p>
            <a:pPr>
              <a:lnSpc>
                <a:spcPct val="15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		statement(s); </a:t>
            </a:r>
          </a:p>
          <a:p>
            <a:pPr>
              <a:lnSpc>
                <a:spcPct val="15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		break; //optional </a:t>
            </a:r>
          </a:p>
          <a:p>
            <a:pPr>
              <a:lnSpc>
                <a:spcPct val="15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	// you can have any number of case statements. </a:t>
            </a:r>
          </a:p>
          <a:p>
            <a:pPr>
              <a:lnSpc>
                <a:spcPct val="15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	default : //Optional </a:t>
            </a:r>
          </a:p>
          <a:p>
            <a:pPr>
              <a:lnSpc>
                <a:spcPct val="15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		statement(s); </a:t>
            </a:r>
          </a:p>
          <a:p>
            <a:pPr>
              <a:lnSpc>
                <a:spcPct val="150000"/>
              </a:lnSpc>
              <a:buNone/>
            </a:pPr>
            <a:r>
              <a:rPr lang="en-US" dirty="0"/>
              <a:t>}</a:t>
            </a:r>
            <a:endParaRPr lang="en-US" altLang="zh-TW" sz="1700" dirty="0">
              <a:latin typeface="Courier New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latin typeface="Courier New" panose="02070309020205020404" pitchFamily="49" charset="0"/>
                <a:ea typeface="PMingLiU" panose="02020500000000000000" pitchFamily="18" charset="-120"/>
              </a:rPr>
              <a:t>switch</a:t>
            </a:r>
            <a:r>
              <a:rPr lang="en-US" altLang="zh-TW">
                <a:ea typeface="PMingLiU" panose="02020500000000000000" pitchFamily="18" charset="-120"/>
              </a:rPr>
              <a:t> statement</a:t>
            </a:r>
          </a:p>
        </p:txBody>
      </p:sp>
      <p:sp>
        <p:nvSpPr>
          <p:cNvPr id="6963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Pct val="80000"/>
              <a:buFont typeface="Monotype Sorts" charset="2"/>
              <a:buChar char="q"/>
            </a:pPr>
            <a:r>
              <a:rPr lang="en-US" altLang="zh-TW" sz="2200" dirty="0">
                <a:ea typeface="PMingLiU" panose="02020500000000000000" pitchFamily="18" charset="-120"/>
              </a:rPr>
              <a:t>Syntax (</a:t>
            </a:r>
            <a:r>
              <a:rPr lang="en-US" altLang="zh-TW" sz="2200" i="1" dirty="0">
                <a:ea typeface="PMingLiU" panose="02020500000000000000" pitchFamily="18" charset="-120"/>
              </a:rPr>
              <a:t>selection</a:t>
            </a:r>
            <a:r>
              <a:rPr lang="en-US" altLang="zh-TW" sz="2200" dirty="0">
                <a:ea typeface="PMingLiU" panose="02020500000000000000" pitchFamily="18" charset="-120"/>
              </a:rPr>
              <a:t> statement)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endParaRPr lang="en-US" altLang="zh-TW" sz="1600" dirty="0">
              <a:ea typeface="PMingLiU" panose="02020500000000000000" pitchFamily="18" charset="-120"/>
            </a:endParaRP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zh-TW" sz="2000" dirty="0">
                <a:latin typeface="Courier New" panose="02070309020205020404" pitchFamily="49" charset="0"/>
                <a:ea typeface="PMingLiU" panose="02020500000000000000" pitchFamily="18" charset="-120"/>
              </a:rPr>
              <a:t> switch (</a:t>
            </a:r>
            <a:r>
              <a:rPr lang="en-US" altLang="zh-TW" sz="2000" dirty="0">
                <a:solidFill>
                  <a:srgbClr val="FF0000"/>
                </a:solidFill>
                <a:latin typeface="Courier New" panose="02070309020205020404" pitchFamily="49" charset="0"/>
                <a:ea typeface="PMingLiU" panose="02020500000000000000" pitchFamily="18" charset="-120"/>
              </a:rPr>
              <a:t>expression</a:t>
            </a:r>
            <a:r>
              <a:rPr lang="en-US" altLang="zh-TW" sz="2000" dirty="0">
                <a:latin typeface="Courier New" panose="02070309020205020404" pitchFamily="49" charset="0"/>
                <a:ea typeface="PMingLiU" panose="02020500000000000000" pitchFamily="18" charset="-120"/>
              </a:rPr>
              <a:t>) {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zh-TW" sz="2000" dirty="0">
                <a:latin typeface="Courier New" panose="02070309020205020404" pitchFamily="49" charset="0"/>
                <a:ea typeface="PMingLiU" panose="02020500000000000000" pitchFamily="18" charset="-120"/>
              </a:rPr>
              <a:t>    case </a:t>
            </a:r>
            <a:r>
              <a:rPr lang="en-US" altLang="zh-TW" sz="2000" dirty="0">
                <a:solidFill>
                  <a:srgbClr val="7030A0"/>
                </a:solidFill>
                <a:latin typeface="Courier New" panose="02070309020205020404" pitchFamily="49" charset="0"/>
                <a:ea typeface="PMingLiU" panose="02020500000000000000" pitchFamily="18" charset="-120"/>
              </a:rPr>
              <a:t>constant-expr1</a:t>
            </a:r>
            <a:r>
              <a:rPr lang="en-US" altLang="zh-TW" sz="2000" dirty="0">
                <a:latin typeface="Courier New" panose="02070309020205020404" pitchFamily="49" charset="0"/>
                <a:ea typeface="PMingLiU" panose="02020500000000000000" pitchFamily="18" charset="-120"/>
              </a:rPr>
              <a:t>: statement1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zh-TW" sz="2000" dirty="0">
                <a:latin typeface="Courier New" panose="02070309020205020404" pitchFamily="49" charset="0"/>
                <a:ea typeface="PMingLiU" panose="02020500000000000000" pitchFamily="18" charset="-120"/>
              </a:rPr>
              <a:t>    case </a:t>
            </a:r>
            <a:r>
              <a:rPr lang="en-US" altLang="zh-TW" sz="2000" dirty="0">
                <a:solidFill>
                  <a:srgbClr val="7030A0"/>
                </a:solidFill>
                <a:latin typeface="Courier New" panose="02070309020205020404" pitchFamily="49" charset="0"/>
                <a:ea typeface="PMingLiU" panose="02020500000000000000" pitchFamily="18" charset="-120"/>
              </a:rPr>
              <a:t>constant-expr2</a:t>
            </a:r>
            <a:r>
              <a:rPr lang="en-US" altLang="zh-TW" sz="2000" dirty="0">
                <a:latin typeface="Courier New" panose="02070309020205020404" pitchFamily="49" charset="0"/>
                <a:ea typeface="PMingLiU" panose="02020500000000000000" pitchFamily="18" charset="-120"/>
              </a:rPr>
              <a:t>: statement2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zh-TW" sz="2000" dirty="0">
                <a:latin typeface="Courier New" panose="02070309020205020404" pitchFamily="49" charset="0"/>
                <a:ea typeface="PMingLiU" panose="02020500000000000000" pitchFamily="18" charset="-120"/>
              </a:rPr>
              <a:t>    </a:t>
            </a:r>
            <a:r>
              <a:rPr lang="en-US" altLang="zh-TW" sz="1800" dirty="0">
                <a:latin typeface="Courier New" panose="02070309020205020404" pitchFamily="49" charset="0"/>
                <a:ea typeface="PMingLiU" panose="02020500000000000000" pitchFamily="18" charset="-120"/>
              </a:rPr>
              <a:t>...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zh-TW" sz="1800" dirty="0">
                <a:latin typeface="Courier New" panose="02070309020205020404" pitchFamily="49" charset="0"/>
                <a:ea typeface="PMingLiU" panose="02020500000000000000" pitchFamily="18" charset="-120"/>
              </a:rPr>
              <a:t>     ...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zh-TW" sz="2000" dirty="0">
                <a:latin typeface="Courier New" panose="02070309020205020404" pitchFamily="49" charset="0"/>
                <a:ea typeface="PMingLiU" panose="02020500000000000000" pitchFamily="18" charset="-120"/>
              </a:rPr>
              <a:t>    case </a:t>
            </a:r>
            <a:r>
              <a:rPr lang="en-US" altLang="zh-TW" sz="2000" dirty="0">
                <a:solidFill>
                  <a:srgbClr val="7030A0"/>
                </a:solidFill>
                <a:latin typeface="Courier New" panose="02070309020205020404" pitchFamily="49" charset="0"/>
                <a:ea typeface="PMingLiU" panose="02020500000000000000" pitchFamily="18" charset="-120"/>
              </a:rPr>
              <a:t>constant-</a:t>
            </a:r>
            <a:r>
              <a:rPr lang="en-US" altLang="zh-TW" sz="2000" dirty="0" err="1">
                <a:solidFill>
                  <a:srgbClr val="7030A0"/>
                </a:solidFill>
                <a:latin typeface="Courier New" panose="02070309020205020404" pitchFamily="49" charset="0"/>
                <a:ea typeface="PMingLiU" panose="02020500000000000000" pitchFamily="18" charset="-120"/>
              </a:rPr>
              <a:t>expr</a:t>
            </a:r>
            <a:r>
              <a:rPr lang="en-US" altLang="zh-TW" sz="2000" i="1" dirty="0" err="1">
                <a:solidFill>
                  <a:srgbClr val="7030A0"/>
                </a:solidFill>
                <a:latin typeface="Courier New" panose="02070309020205020404" pitchFamily="49" charset="0"/>
                <a:ea typeface="PMingLiU" panose="02020500000000000000" pitchFamily="18" charset="-120"/>
              </a:rPr>
              <a:t>N</a:t>
            </a:r>
            <a:r>
              <a:rPr lang="en-US" altLang="zh-TW" sz="2000" dirty="0">
                <a:latin typeface="Courier New" panose="02070309020205020404" pitchFamily="49" charset="0"/>
                <a:ea typeface="PMingLiU" panose="02020500000000000000" pitchFamily="18" charset="-120"/>
              </a:rPr>
              <a:t>: </a:t>
            </a:r>
            <a:r>
              <a:rPr lang="en-US" altLang="zh-TW" sz="2000" dirty="0" err="1">
                <a:latin typeface="Courier New" panose="02070309020205020404" pitchFamily="49" charset="0"/>
                <a:ea typeface="PMingLiU" panose="02020500000000000000" pitchFamily="18" charset="-120"/>
              </a:rPr>
              <a:t>statement</a:t>
            </a:r>
            <a:r>
              <a:rPr lang="en-US" altLang="zh-TW" sz="2000" i="1" dirty="0" err="1">
                <a:latin typeface="Courier New" panose="02070309020205020404" pitchFamily="49" charset="0"/>
                <a:ea typeface="PMingLiU" panose="02020500000000000000" pitchFamily="18" charset="-120"/>
              </a:rPr>
              <a:t>N</a:t>
            </a:r>
            <a:endParaRPr lang="en-US" altLang="zh-TW" sz="2000" dirty="0">
              <a:latin typeface="Courier New" panose="02070309020205020404" pitchFamily="49" charset="0"/>
              <a:ea typeface="PMingLiU" panose="02020500000000000000" pitchFamily="18" charset="-120"/>
            </a:endParaRP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zh-TW" sz="2000" dirty="0">
                <a:latin typeface="Courier New" panose="02070309020205020404" pitchFamily="49" charset="0"/>
                <a:ea typeface="PMingLiU" panose="02020500000000000000" pitchFamily="18" charset="-120"/>
              </a:rPr>
              <a:t>    default: statement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zh-TW" sz="2000" dirty="0">
                <a:latin typeface="Courier New" panose="02070309020205020404" pitchFamily="49" charset="0"/>
                <a:ea typeface="PMingLiU" panose="02020500000000000000" pitchFamily="18" charset="-120"/>
              </a:rPr>
              <a:t> }</a:t>
            </a:r>
          </a:p>
        </p:txBody>
      </p:sp>
      <p:sp>
        <p:nvSpPr>
          <p:cNvPr id="69635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C2146D-837E-4655-9CF3-0067233EAF9F}" type="slidenum">
              <a:rPr lang="zh-TW" altLang="en-US" sz="1200">
                <a:latin typeface="Verdana" panose="020B0604030504040204" pitchFamily="34" charset="0"/>
                <a:ea typeface="PMingLiU" panose="02020500000000000000" pitchFamily="18" charset="-120"/>
              </a:rPr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zh-TW" sz="1200">
              <a:latin typeface="Verdana" panose="020B0604030504040204" pitchFamily="34" charset="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90686528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www.tutorialspoint.com/cplusplus/images/cpp_switch_stateme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600200"/>
            <a:ext cx="287655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r>
              <a:rPr lang="en-US" altLang="zh-TW" dirty="0">
                <a:latin typeface="Courier New" pitchFamily="49" charset="0"/>
              </a:rPr>
              <a:t>switch</a:t>
            </a:r>
            <a:r>
              <a:rPr lang="en-US" altLang="zh-TW" dirty="0"/>
              <a:t> statement: Syntax</a:t>
            </a:r>
          </a:p>
        </p:txBody>
      </p:sp>
      <p:sp>
        <p:nvSpPr>
          <p:cNvPr id="552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D225D00C-06E0-46EA-A936-B1CA7A8FA013}" type="slidenum">
              <a:rPr lang="zh-TW" altLang="en-US" smtClean="0">
                <a:ea typeface="新細明體" pitchFamily="18" charset="-120"/>
              </a:rPr>
              <a:pPr/>
              <a:t>46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1443841"/>
            <a:ext cx="6781800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/>
              <a:t>switch(</a:t>
            </a:r>
            <a:r>
              <a:rPr lang="en-US" b="1" dirty="0">
                <a:solidFill>
                  <a:srgbClr val="0070C0"/>
                </a:solidFill>
              </a:rPr>
              <a:t>expression</a:t>
            </a:r>
            <a:r>
              <a:rPr lang="en-US" dirty="0"/>
              <a:t>) </a:t>
            </a:r>
            <a:r>
              <a:rPr lang="en-US" dirty="0">
                <a:solidFill>
                  <a:srgbClr val="00B050"/>
                </a:solidFill>
              </a:rPr>
              <a:t>//e.g., switch(x)</a:t>
            </a:r>
          </a:p>
          <a:p>
            <a:pPr>
              <a:lnSpc>
                <a:spcPct val="150000"/>
              </a:lnSpc>
              <a:buNone/>
            </a:pPr>
            <a:r>
              <a:rPr lang="en-US" dirty="0"/>
              <a:t>{ </a:t>
            </a:r>
          </a:p>
          <a:p>
            <a:pPr>
              <a:lnSpc>
                <a:spcPct val="150000"/>
              </a:lnSpc>
              <a:buNone/>
            </a:pPr>
            <a:r>
              <a:rPr lang="en-US" dirty="0"/>
              <a:t>	case </a:t>
            </a:r>
            <a:r>
              <a:rPr lang="en-US" b="1" dirty="0">
                <a:solidFill>
                  <a:srgbClr val="FF0000"/>
                </a:solidFill>
              </a:rPr>
              <a:t>constant</a:t>
            </a:r>
            <a:r>
              <a:rPr lang="en-US" dirty="0"/>
              <a:t>-expression:</a:t>
            </a:r>
            <a:r>
              <a:rPr lang="en-US" dirty="0">
                <a:solidFill>
                  <a:srgbClr val="00B050"/>
                </a:solidFill>
              </a:rPr>
              <a:t>//case 1:</a:t>
            </a:r>
          </a:p>
          <a:p>
            <a:pPr>
              <a:lnSpc>
                <a:spcPct val="150000"/>
              </a:lnSpc>
              <a:buNone/>
            </a:pPr>
            <a:r>
              <a:rPr lang="en-US" dirty="0"/>
              <a:t>		statement(s); </a:t>
            </a:r>
          </a:p>
          <a:p>
            <a:pPr>
              <a:lnSpc>
                <a:spcPct val="15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		</a:t>
            </a:r>
            <a:r>
              <a:rPr lang="en-US" dirty="0">
                <a:solidFill>
                  <a:srgbClr val="7030A0"/>
                </a:solidFill>
              </a:rPr>
              <a:t>break</a:t>
            </a:r>
            <a:r>
              <a:rPr lang="en-US" dirty="0"/>
              <a:t>; </a:t>
            </a:r>
            <a:r>
              <a:rPr lang="en-US" dirty="0">
                <a:solidFill>
                  <a:srgbClr val="00B050"/>
                </a:solidFill>
              </a:rPr>
              <a:t>//optional</a:t>
            </a:r>
          </a:p>
          <a:p>
            <a:pPr>
              <a:lnSpc>
                <a:spcPct val="15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err="1">
                <a:solidFill>
                  <a:schemeClr val="bg1"/>
                </a:solidFill>
              </a:rPr>
              <a:t>tatement</a:t>
            </a:r>
            <a:r>
              <a:rPr lang="en-US" dirty="0">
                <a:solidFill>
                  <a:schemeClr val="bg1"/>
                </a:solidFill>
              </a:rPr>
              <a:t>(s); </a:t>
            </a:r>
          </a:p>
          <a:p>
            <a:pPr>
              <a:lnSpc>
                <a:spcPct val="15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		break; //optional </a:t>
            </a:r>
          </a:p>
          <a:p>
            <a:pPr>
              <a:lnSpc>
                <a:spcPct val="15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	// you can have any number of case statements</a:t>
            </a:r>
            <a:r>
              <a:rPr lang="en-US" dirty="0">
                <a:solidFill>
                  <a:srgbClr val="00B050"/>
                </a:solidFill>
              </a:rPr>
              <a:t>.</a:t>
            </a:r>
            <a:r>
              <a:rPr lang="en-US" dirty="0"/>
              <a:t> </a:t>
            </a:r>
          </a:p>
          <a:p>
            <a:pPr>
              <a:lnSpc>
                <a:spcPct val="150000"/>
              </a:lnSpc>
              <a:buNone/>
            </a:pPr>
            <a:r>
              <a:rPr lang="en-US" dirty="0"/>
              <a:t>	default : </a:t>
            </a:r>
            <a:r>
              <a:rPr lang="en-US" dirty="0">
                <a:solidFill>
                  <a:srgbClr val="00B050"/>
                </a:solidFill>
              </a:rPr>
              <a:t>//Optional </a:t>
            </a:r>
          </a:p>
          <a:p>
            <a:pPr>
              <a:lnSpc>
                <a:spcPct val="150000"/>
              </a:lnSpc>
              <a:buNone/>
            </a:pPr>
            <a:r>
              <a:rPr lang="en-US" dirty="0"/>
              <a:t>		statement(s); </a:t>
            </a:r>
          </a:p>
          <a:p>
            <a:pPr>
              <a:lnSpc>
                <a:spcPct val="150000"/>
              </a:lnSpc>
              <a:buNone/>
            </a:pPr>
            <a:r>
              <a:rPr lang="en-US" dirty="0"/>
              <a:t>}</a:t>
            </a:r>
            <a:endParaRPr lang="en-US" altLang="zh-TW" sz="1700" dirty="0">
              <a:latin typeface="Courier New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1050" y="5638800"/>
            <a:ext cx="82105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zh-TW" i="1" dirty="0">
                <a:ea typeface="新細明體" pitchFamily="18" charset="-120"/>
              </a:rPr>
              <a:t>Go to the case label having a constant value that matches the value of </a:t>
            </a:r>
            <a:r>
              <a:rPr lang="en-US" altLang="zh-TW" b="1" i="1" dirty="0">
                <a:solidFill>
                  <a:srgbClr val="0070C0"/>
                </a:solidFill>
                <a:ea typeface="新細明體" pitchFamily="18" charset="-120"/>
              </a:rPr>
              <a:t>the switch expression</a:t>
            </a:r>
            <a:r>
              <a:rPr lang="en-US" altLang="zh-TW" i="1" dirty="0">
                <a:ea typeface="新細明體" pitchFamily="18" charset="-120"/>
              </a:rPr>
              <a:t>; </a:t>
            </a:r>
          </a:p>
          <a:p>
            <a:pPr marL="0" lvl="1"/>
            <a:r>
              <a:rPr lang="en-US" altLang="zh-TW" i="1" dirty="0">
                <a:ea typeface="新細明體" pitchFamily="18" charset="-120"/>
              </a:rPr>
              <a:t>if a match is not found, go to the default label; if default label does not exist, terminate the switch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371601" y="3793821"/>
            <a:ext cx="4571999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 eaLnBrk="1" hangingPunct="1"/>
            <a:r>
              <a:rPr lang="en-US" altLang="zh-TW" i="1" dirty="0">
                <a:ea typeface="新細明體" pitchFamily="18" charset="-120"/>
              </a:rPr>
              <a:t>Terminate the switch when a </a:t>
            </a:r>
            <a:r>
              <a:rPr lang="en-US" altLang="zh-TW" b="1" i="1" dirty="0">
                <a:solidFill>
                  <a:srgbClr val="7030A0"/>
                </a:solidFill>
                <a:ea typeface="新細明體" pitchFamily="18" charset="-120"/>
              </a:rPr>
              <a:t>break</a:t>
            </a:r>
            <a:r>
              <a:rPr lang="en-US" altLang="zh-TW" i="1" dirty="0">
                <a:ea typeface="新細明體" pitchFamily="18" charset="-120"/>
              </a:rPr>
              <a:t> statement is encountered</a:t>
            </a:r>
          </a:p>
        </p:txBody>
      </p:sp>
    </p:spTree>
    <p:extLst>
      <p:ext uri="{BB962C8B-B14F-4D97-AF65-F5344CB8AC3E}">
        <p14:creationId xmlns:p14="http://schemas.microsoft.com/office/powerpoint/2010/main" val="339739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www.tutorialspoint.com/cplusplus/images/cpp_switch_stateme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600200"/>
            <a:ext cx="287655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r>
              <a:rPr lang="en-US" altLang="zh-TW" dirty="0">
                <a:latin typeface="Courier New" pitchFamily="49" charset="0"/>
              </a:rPr>
              <a:t>switch</a:t>
            </a:r>
            <a:r>
              <a:rPr lang="en-US" altLang="zh-TW" dirty="0"/>
              <a:t> statement: Syntax</a:t>
            </a:r>
          </a:p>
        </p:txBody>
      </p:sp>
      <p:sp>
        <p:nvSpPr>
          <p:cNvPr id="552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D225D00C-06E0-46EA-A936-B1CA7A8FA013}" type="slidenum">
              <a:rPr lang="zh-TW" altLang="en-US" smtClean="0">
                <a:ea typeface="新細明體" pitchFamily="18" charset="-120"/>
              </a:rPr>
              <a:pPr/>
              <a:t>47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1443841"/>
            <a:ext cx="6781800" cy="5038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/>
              <a:t>switch(</a:t>
            </a:r>
            <a:r>
              <a:rPr lang="en-US" b="1" dirty="0">
                <a:solidFill>
                  <a:srgbClr val="0070C0"/>
                </a:solidFill>
              </a:rPr>
              <a:t>expression</a:t>
            </a:r>
            <a:r>
              <a:rPr lang="en-US" dirty="0"/>
              <a:t>) </a:t>
            </a:r>
            <a:r>
              <a:rPr lang="en-US" dirty="0">
                <a:solidFill>
                  <a:srgbClr val="00B050"/>
                </a:solidFill>
              </a:rPr>
              <a:t>//similar to if(expression)</a:t>
            </a:r>
          </a:p>
          <a:p>
            <a:pPr>
              <a:lnSpc>
                <a:spcPct val="150000"/>
              </a:lnSpc>
              <a:buNone/>
            </a:pPr>
            <a:r>
              <a:rPr lang="en-US" dirty="0"/>
              <a:t>{ </a:t>
            </a:r>
          </a:p>
          <a:p>
            <a:pPr>
              <a:lnSpc>
                <a:spcPct val="150000"/>
              </a:lnSpc>
              <a:buNone/>
            </a:pPr>
            <a:r>
              <a:rPr lang="en-US" dirty="0"/>
              <a:t>	case </a:t>
            </a:r>
            <a:r>
              <a:rPr lang="en-US" b="1" dirty="0">
                <a:solidFill>
                  <a:srgbClr val="FF0000"/>
                </a:solidFill>
              </a:rPr>
              <a:t>constant</a:t>
            </a:r>
            <a:r>
              <a:rPr lang="en-US" dirty="0"/>
              <a:t>-expression:</a:t>
            </a:r>
            <a:r>
              <a:rPr lang="en-US" dirty="0">
                <a:solidFill>
                  <a:srgbClr val="00B050"/>
                </a:solidFill>
              </a:rPr>
              <a:t>//case 1:</a:t>
            </a:r>
            <a:r>
              <a:rPr lang="en-US" dirty="0"/>
              <a:t> </a:t>
            </a:r>
          </a:p>
          <a:p>
            <a:pPr>
              <a:lnSpc>
                <a:spcPct val="150000"/>
              </a:lnSpc>
              <a:buNone/>
            </a:pPr>
            <a:r>
              <a:rPr lang="en-US" dirty="0"/>
              <a:t>		statement(s); </a:t>
            </a:r>
          </a:p>
          <a:p>
            <a:pPr>
              <a:lnSpc>
                <a:spcPct val="150000"/>
              </a:lnSpc>
              <a:buNone/>
            </a:pPr>
            <a:r>
              <a:rPr lang="en-US" dirty="0"/>
              <a:t>		</a:t>
            </a:r>
            <a:r>
              <a:rPr lang="en-US" dirty="0">
                <a:solidFill>
                  <a:srgbClr val="7030A0"/>
                </a:solidFill>
              </a:rPr>
              <a:t>break</a:t>
            </a:r>
            <a:r>
              <a:rPr lang="en-US" dirty="0"/>
              <a:t>; </a:t>
            </a:r>
            <a:r>
              <a:rPr lang="en-US" dirty="0">
                <a:solidFill>
                  <a:srgbClr val="00B050"/>
                </a:solidFill>
              </a:rPr>
              <a:t>//optional</a:t>
            </a:r>
          </a:p>
          <a:p>
            <a:pPr>
              <a:lnSpc>
                <a:spcPct val="150000"/>
              </a:lnSpc>
              <a:buNone/>
            </a:pPr>
            <a:r>
              <a:rPr lang="en-US" dirty="0"/>
              <a:t>	 case </a:t>
            </a:r>
            <a:r>
              <a:rPr lang="en-US" b="1" dirty="0">
                <a:solidFill>
                  <a:srgbClr val="FF0000"/>
                </a:solidFill>
              </a:rPr>
              <a:t>constant</a:t>
            </a:r>
            <a:r>
              <a:rPr lang="en-US" dirty="0"/>
              <a:t>-expression:</a:t>
            </a:r>
            <a:r>
              <a:rPr lang="en-US" dirty="0">
                <a:solidFill>
                  <a:srgbClr val="00B050"/>
                </a:solidFill>
              </a:rPr>
              <a:t>//case 2:</a:t>
            </a:r>
            <a:r>
              <a:rPr lang="en-US" dirty="0"/>
              <a:t> </a:t>
            </a:r>
          </a:p>
          <a:p>
            <a:pPr>
              <a:lnSpc>
                <a:spcPct val="150000"/>
              </a:lnSpc>
              <a:buNone/>
            </a:pPr>
            <a:r>
              <a:rPr lang="en-US" dirty="0"/>
              <a:t>		statement(s); </a:t>
            </a:r>
          </a:p>
          <a:p>
            <a:pPr>
              <a:lnSpc>
                <a:spcPct val="150000"/>
              </a:lnSpc>
              <a:buNone/>
            </a:pPr>
            <a:r>
              <a:rPr lang="en-US" dirty="0"/>
              <a:t>		</a:t>
            </a:r>
            <a:r>
              <a:rPr lang="en-US" dirty="0">
                <a:solidFill>
                  <a:srgbClr val="7030A0"/>
                </a:solidFill>
              </a:rPr>
              <a:t>break</a:t>
            </a:r>
            <a:r>
              <a:rPr lang="en-US" dirty="0"/>
              <a:t>; </a:t>
            </a:r>
            <a:r>
              <a:rPr lang="en-US" dirty="0">
                <a:solidFill>
                  <a:srgbClr val="00B050"/>
                </a:solidFill>
              </a:rPr>
              <a:t>//optional </a:t>
            </a:r>
          </a:p>
          <a:p>
            <a:pPr>
              <a:lnSpc>
                <a:spcPct val="150000"/>
              </a:lnSpc>
              <a:buNone/>
            </a:pPr>
            <a:r>
              <a:rPr lang="en-US" dirty="0"/>
              <a:t>	</a:t>
            </a:r>
            <a:r>
              <a:rPr lang="en-US" dirty="0">
                <a:solidFill>
                  <a:srgbClr val="00B050"/>
                </a:solidFill>
              </a:rPr>
              <a:t>// you can have any number of case statements.</a:t>
            </a:r>
            <a:r>
              <a:rPr lang="en-US" dirty="0"/>
              <a:t> </a:t>
            </a:r>
          </a:p>
          <a:p>
            <a:pPr>
              <a:lnSpc>
                <a:spcPct val="150000"/>
              </a:lnSpc>
              <a:buNone/>
            </a:pPr>
            <a:r>
              <a:rPr lang="en-US" dirty="0"/>
              <a:t>	default : </a:t>
            </a:r>
            <a:r>
              <a:rPr lang="en-US" dirty="0">
                <a:solidFill>
                  <a:srgbClr val="00B050"/>
                </a:solidFill>
              </a:rPr>
              <a:t>//Optional </a:t>
            </a:r>
          </a:p>
          <a:p>
            <a:pPr>
              <a:lnSpc>
                <a:spcPct val="150000"/>
              </a:lnSpc>
              <a:buNone/>
            </a:pPr>
            <a:r>
              <a:rPr lang="en-US" dirty="0"/>
              <a:t>		statement(s); </a:t>
            </a:r>
          </a:p>
          <a:p>
            <a:pPr>
              <a:lnSpc>
                <a:spcPct val="150000"/>
              </a:lnSpc>
              <a:buNone/>
            </a:pPr>
            <a:r>
              <a:rPr lang="en-US" dirty="0"/>
              <a:t>}</a:t>
            </a:r>
            <a:endParaRPr lang="en-US" altLang="zh-TW" sz="1700" dirty="0">
              <a:latin typeface="Courier New" pitchFamily="49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86200" y="5485117"/>
            <a:ext cx="4800600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 eaLnBrk="1" hangingPunct="1"/>
            <a:r>
              <a:rPr lang="en-US" altLang="zh-TW" dirty="0">
                <a:ea typeface="新細明體" pitchFamily="18" charset="-120"/>
              </a:rPr>
              <a:t>If there is no break statement,</a:t>
            </a:r>
          </a:p>
          <a:p>
            <a:pPr lvl="1" eaLnBrk="1" hangingPunct="1"/>
            <a:r>
              <a:rPr lang="en-US" altLang="zh-TW" dirty="0">
                <a:ea typeface="新細明體" pitchFamily="18" charset="-120"/>
              </a:rPr>
              <a:t>execution </a:t>
            </a:r>
            <a:r>
              <a:rPr lang="en-US" altLang="zh-TW" dirty="0">
                <a:latin typeface="Times New Roman" pitchFamily="18" charset="0"/>
                <a:ea typeface="新細明體" pitchFamily="18" charset="-120"/>
              </a:rPr>
              <a:t>“</a:t>
            </a:r>
            <a:r>
              <a:rPr lang="en-US" altLang="zh-TW" i="1" dirty="0">
                <a:ea typeface="新細明體" pitchFamily="18" charset="-120"/>
              </a:rPr>
              <a:t>falls through</a:t>
            </a:r>
            <a:r>
              <a:rPr lang="en-US" altLang="zh-TW" dirty="0">
                <a:latin typeface="Times New Roman" pitchFamily="18" charset="0"/>
                <a:ea typeface="新細明體" pitchFamily="18" charset="-120"/>
              </a:rPr>
              <a:t>”</a:t>
            </a:r>
            <a:r>
              <a:rPr lang="en-US" altLang="zh-TW" dirty="0">
                <a:ea typeface="新細明體" pitchFamily="18" charset="-120"/>
              </a:rPr>
              <a:t> to the next statement in the succeeding case</a:t>
            </a:r>
          </a:p>
        </p:txBody>
      </p:sp>
    </p:spTree>
    <p:extLst>
      <p:ext uri="{BB962C8B-B14F-4D97-AF65-F5344CB8AC3E}">
        <p14:creationId xmlns:p14="http://schemas.microsoft.com/office/powerpoint/2010/main" val="84431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7174A4-7A9C-445E-8524-5F43DE629DAD}" type="slidenum">
              <a:rPr lang="zh-TW" altLang="en-US" smtClean="0"/>
              <a:pPr>
                <a:defRPr/>
              </a:pPr>
              <a:t>48</a:t>
            </a:fld>
            <a:endParaRPr lang="en-US" altLang="zh-TW"/>
          </a:p>
        </p:txBody>
      </p:sp>
      <p:sp>
        <p:nvSpPr>
          <p:cNvPr id="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600200"/>
            <a:ext cx="7924800" cy="5029200"/>
          </a:xfrm>
          <a:ln>
            <a:solidFill>
              <a:schemeClr val="bg1">
                <a:lumMod val="85000"/>
              </a:schemeClr>
            </a:solidFill>
            <a:round/>
            <a:headEnd/>
            <a:tailEnd/>
          </a:ln>
        </p:spPr>
        <p:txBody>
          <a:bodyPr lIns="90000" tIns="46800" rIns="90000" bIns="46800">
            <a:normAutofit fontScale="92500" lnSpcReduction="10000"/>
          </a:bodyPr>
          <a:lstStyle/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#include &lt;</a:t>
            </a:r>
            <a:r>
              <a:rPr lang="en-GB" altLang="zh-CN" sz="1500" dirty="0" err="1">
                <a:latin typeface="Courier New" pitchFamily="49" charset="0"/>
              </a:rPr>
              <a:t>iostream</a:t>
            </a:r>
            <a:r>
              <a:rPr lang="en-GB" altLang="zh-CN" sz="1500" dirty="0">
                <a:latin typeface="Courier New" pitchFamily="49" charset="0"/>
              </a:rPr>
              <a:t>&gt;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using namespace </a:t>
            </a:r>
            <a:r>
              <a:rPr lang="en-GB" altLang="zh-CN" sz="1500" dirty="0" err="1">
                <a:latin typeface="Courier New" pitchFamily="49" charset="0"/>
              </a:rPr>
              <a:t>std</a:t>
            </a:r>
            <a:r>
              <a:rPr lang="en-GB" altLang="zh-CN" sz="1500" dirty="0">
                <a:latin typeface="Courier New" pitchFamily="49" charset="0"/>
              </a:rPr>
              <a:t>;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void main(){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</a:t>
            </a:r>
            <a:r>
              <a:rPr lang="en-GB" altLang="zh-CN" sz="1500" dirty="0" err="1">
                <a:latin typeface="Courier New" pitchFamily="49" charset="0"/>
              </a:rPr>
              <a:t>int</a:t>
            </a:r>
            <a:r>
              <a:rPr lang="en-GB" altLang="zh-CN" sz="1500" dirty="0">
                <a:latin typeface="Courier New" pitchFamily="49" charset="0"/>
              </a:rPr>
              <a:t> x;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</a:t>
            </a:r>
            <a:r>
              <a:rPr lang="en-GB" altLang="zh-CN" sz="1500" dirty="0" err="1">
                <a:latin typeface="Courier New" pitchFamily="49" charset="0"/>
              </a:rPr>
              <a:t>cin</a:t>
            </a:r>
            <a:r>
              <a:rPr lang="en-GB" altLang="zh-CN" sz="1500" dirty="0">
                <a:latin typeface="Courier New" pitchFamily="49" charset="0"/>
              </a:rPr>
              <a:t> &gt;&gt; x;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switch (x){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case 0: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  </a:t>
            </a:r>
            <a:r>
              <a:rPr lang="en-GB" altLang="zh-CN" sz="1500" dirty="0" err="1">
                <a:latin typeface="Courier New" pitchFamily="49" charset="0"/>
              </a:rPr>
              <a:t>cout</a:t>
            </a:r>
            <a:r>
              <a:rPr lang="en-GB" altLang="zh-CN" sz="1500" dirty="0">
                <a:latin typeface="Courier New" pitchFamily="49" charset="0"/>
              </a:rPr>
              <a:t> &lt;&lt; “Zero”;</a:t>
            </a:r>
          </a:p>
          <a:p>
            <a:pPr marL="341313" indent="-341313" defTabSz="457200">
              <a:spcBef>
                <a:spcPts val="500"/>
              </a:spcBef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  break; </a:t>
            </a:r>
            <a:r>
              <a:rPr lang="en-US" altLang="zh-TW" sz="1600" b="1" dirty="0">
                <a:solidFill>
                  <a:srgbClr val="00B050"/>
                </a:solidFill>
                <a:latin typeface="Courier New" pitchFamily="49" charset="0"/>
              </a:rPr>
              <a:t>/* no braces is needed */</a:t>
            </a:r>
            <a:endParaRPr lang="en-GB" altLang="zh-CN" sz="1500" b="1" dirty="0">
              <a:solidFill>
                <a:srgbClr val="00B050"/>
              </a:solidFill>
              <a:latin typeface="Courier New" pitchFamily="49" charset="0"/>
            </a:endParaRP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case 1: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  </a:t>
            </a:r>
            <a:r>
              <a:rPr lang="en-GB" altLang="zh-CN" sz="1500" dirty="0" err="1">
                <a:latin typeface="Courier New" pitchFamily="49" charset="0"/>
              </a:rPr>
              <a:t>cout</a:t>
            </a:r>
            <a:r>
              <a:rPr lang="en-GB" altLang="zh-CN" sz="1500" dirty="0">
                <a:latin typeface="Courier New" pitchFamily="49" charset="0"/>
              </a:rPr>
              <a:t> &lt;&lt; “One”;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  break;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case 2: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  </a:t>
            </a:r>
            <a:r>
              <a:rPr lang="en-GB" altLang="zh-CN" sz="1500" dirty="0" err="1">
                <a:latin typeface="Courier New" pitchFamily="49" charset="0"/>
              </a:rPr>
              <a:t>cout</a:t>
            </a:r>
            <a:r>
              <a:rPr lang="en-GB" altLang="zh-CN" sz="1500" dirty="0">
                <a:latin typeface="Courier New" pitchFamily="49" charset="0"/>
              </a:rPr>
              <a:t> &lt;&lt; “Two”;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  break;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default: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  </a:t>
            </a:r>
            <a:r>
              <a:rPr lang="en-GB" altLang="zh-CN" sz="1500" dirty="0" err="1">
                <a:latin typeface="Courier New" pitchFamily="49" charset="0"/>
              </a:rPr>
              <a:t>cout</a:t>
            </a:r>
            <a:r>
              <a:rPr lang="en-GB" altLang="zh-CN" sz="1500" dirty="0">
                <a:latin typeface="Courier New" pitchFamily="49" charset="0"/>
              </a:rPr>
              <a:t> &lt;&lt; “Greater than two”;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}  </a:t>
            </a:r>
            <a:r>
              <a:rPr lang="en-GB" altLang="zh-CN" sz="1500" dirty="0">
                <a:solidFill>
                  <a:srgbClr val="00B050"/>
                </a:solidFill>
                <a:latin typeface="Courier New" pitchFamily="49" charset="0"/>
              </a:rPr>
              <a:t>//end switch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3781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7174A4-7A9C-445E-8524-5F43DE629DAD}" type="slidenum">
              <a:rPr lang="zh-TW" altLang="en-US" smtClean="0"/>
              <a:pPr>
                <a:defRPr/>
              </a:pPr>
              <a:t>49</a:t>
            </a:fld>
            <a:endParaRPr lang="en-US" altLang="zh-TW"/>
          </a:p>
        </p:txBody>
      </p:sp>
      <p:sp>
        <p:nvSpPr>
          <p:cNvPr id="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600200"/>
            <a:ext cx="7924800" cy="5029200"/>
          </a:xfrm>
          <a:ln>
            <a:solidFill>
              <a:schemeClr val="bg1">
                <a:lumMod val="85000"/>
              </a:schemeClr>
            </a:solidFill>
            <a:round/>
            <a:headEnd/>
            <a:tailEnd/>
          </a:ln>
        </p:spPr>
        <p:txBody>
          <a:bodyPr lIns="90000" tIns="46800" rIns="90000" bIns="46800">
            <a:normAutofit fontScale="92500" lnSpcReduction="10000"/>
          </a:bodyPr>
          <a:lstStyle/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#include &lt;</a:t>
            </a:r>
            <a:r>
              <a:rPr lang="en-GB" altLang="zh-CN" sz="1500" dirty="0" err="1">
                <a:latin typeface="Courier New" pitchFamily="49" charset="0"/>
              </a:rPr>
              <a:t>iostream</a:t>
            </a:r>
            <a:r>
              <a:rPr lang="en-GB" altLang="zh-CN" sz="1500" dirty="0">
                <a:latin typeface="Courier New" pitchFamily="49" charset="0"/>
              </a:rPr>
              <a:t>&gt;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using namespace </a:t>
            </a:r>
            <a:r>
              <a:rPr lang="en-GB" altLang="zh-CN" sz="1500" dirty="0" err="1">
                <a:latin typeface="Courier New" pitchFamily="49" charset="0"/>
              </a:rPr>
              <a:t>std</a:t>
            </a:r>
            <a:r>
              <a:rPr lang="en-GB" altLang="zh-CN" sz="1500" dirty="0">
                <a:latin typeface="Courier New" pitchFamily="49" charset="0"/>
              </a:rPr>
              <a:t>;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void main(){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b="1" dirty="0">
                <a:solidFill>
                  <a:srgbClr val="0070C0"/>
                </a:solidFill>
                <a:latin typeface="Courier New" pitchFamily="49" charset="0"/>
              </a:rPr>
              <a:t>	</a:t>
            </a:r>
            <a:r>
              <a:rPr lang="en-GB" altLang="zh-CN" sz="1500" b="1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GB" altLang="zh-CN" sz="1500" b="1" dirty="0">
                <a:solidFill>
                  <a:srgbClr val="0070C0"/>
                </a:solidFill>
                <a:latin typeface="Courier New" pitchFamily="49" charset="0"/>
              </a:rPr>
              <a:t> x=0;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switch (x){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case 0: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  </a:t>
            </a:r>
            <a:r>
              <a:rPr lang="en-GB" altLang="zh-CN" sz="1500" dirty="0" err="1">
                <a:latin typeface="Courier New" pitchFamily="49" charset="0"/>
              </a:rPr>
              <a:t>cout</a:t>
            </a:r>
            <a:r>
              <a:rPr lang="en-GB" altLang="zh-CN" sz="1500" dirty="0">
                <a:latin typeface="Courier New" pitchFamily="49" charset="0"/>
              </a:rPr>
              <a:t> &lt;&lt; “Zero”;</a:t>
            </a:r>
          </a:p>
          <a:p>
            <a:pPr marL="341313" indent="-341313" defTabSz="457200">
              <a:spcBef>
                <a:spcPts val="500"/>
              </a:spcBef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</a:t>
            </a:r>
            <a:r>
              <a:rPr lang="en-US" altLang="zh-CN" sz="1400" b="1" dirty="0">
                <a:solidFill>
                  <a:srgbClr val="FF0000"/>
                </a:solidFill>
                <a:latin typeface="Courier New" pitchFamily="49" charset="0"/>
              </a:rPr>
              <a:t> 	  x=1;</a:t>
            </a:r>
            <a:endParaRPr lang="en-GB" altLang="zh-CN" sz="1500" dirty="0">
              <a:latin typeface="Courier New" pitchFamily="49" charset="0"/>
            </a:endParaRPr>
          </a:p>
          <a:p>
            <a:pPr marL="341313" indent="-341313" defTabSz="457200">
              <a:spcBef>
                <a:spcPts val="500"/>
              </a:spcBef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  	  break; </a:t>
            </a:r>
            <a:r>
              <a:rPr lang="en-US" altLang="zh-TW" sz="1600" b="1" dirty="0">
                <a:solidFill>
                  <a:srgbClr val="00B050"/>
                </a:solidFill>
                <a:latin typeface="Courier New" pitchFamily="49" charset="0"/>
              </a:rPr>
              <a:t>/* no braces is needed */</a:t>
            </a:r>
            <a:endParaRPr lang="en-GB" altLang="zh-CN" sz="1500" b="1" dirty="0">
              <a:solidFill>
                <a:srgbClr val="FF0000"/>
              </a:solidFill>
              <a:latin typeface="Courier New" pitchFamily="49" charset="0"/>
            </a:endParaRP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case 1: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  </a:t>
            </a:r>
            <a:r>
              <a:rPr lang="en-GB" altLang="zh-CN" sz="1500" dirty="0" err="1">
                <a:latin typeface="Courier New" pitchFamily="49" charset="0"/>
              </a:rPr>
              <a:t>cout</a:t>
            </a:r>
            <a:r>
              <a:rPr lang="en-GB" altLang="zh-CN" sz="1500" dirty="0">
                <a:latin typeface="Courier New" pitchFamily="49" charset="0"/>
              </a:rPr>
              <a:t> &lt;&lt; “One”;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  break;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case 2: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  </a:t>
            </a:r>
            <a:r>
              <a:rPr lang="en-GB" altLang="zh-CN" sz="1500" dirty="0" err="1">
                <a:latin typeface="Courier New" pitchFamily="49" charset="0"/>
              </a:rPr>
              <a:t>cout</a:t>
            </a:r>
            <a:r>
              <a:rPr lang="en-GB" altLang="zh-CN" sz="1500" dirty="0">
                <a:latin typeface="Courier New" pitchFamily="49" charset="0"/>
              </a:rPr>
              <a:t> &lt;&lt; “Two”;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  break;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default: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	  </a:t>
            </a:r>
            <a:r>
              <a:rPr lang="en-GB" altLang="zh-CN" sz="1500" dirty="0" err="1">
                <a:latin typeface="Courier New" pitchFamily="49" charset="0"/>
              </a:rPr>
              <a:t>cout</a:t>
            </a:r>
            <a:r>
              <a:rPr lang="en-GB" altLang="zh-CN" sz="1500" dirty="0">
                <a:latin typeface="Courier New" pitchFamily="49" charset="0"/>
              </a:rPr>
              <a:t> &lt;&lt; “Greater than two”;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	}  </a:t>
            </a:r>
            <a:r>
              <a:rPr lang="en-GB" altLang="zh-CN" sz="1500" dirty="0">
                <a:solidFill>
                  <a:srgbClr val="00B050"/>
                </a:solidFill>
                <a:latin typeface="Courier New" pitchFamily="49" charset="0"/>
              </a:rPr>
              <a:t>//end switch</a:t>
            </a:r>
          </a:p>
          <a:p>
            <a:pPr marL="341313" indent="-341313" defTabSz="457200" eaLnBrk="1" hangingPunct="1">
              <a:spcBef>
                <a:spcPts val="500"/>
              </a:spcBef>
              <a:buFont typeface="Courier New" pitchFamily="49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CN" sz="150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55290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latin typeface="Courier New" panose="02070309020205020404" pitchFamily="49" charset="0"/>
                <a:ea typeface="PMingLiU" panose="02020500000000000000" pitchFamily="18" charset="-120"/>
              </a:rPr>
              <a:t>switch</a:t>
            </a:r>
            <a:r>
              <a:rPr lang="en-US" altLang="zh-TW">
                <a:ea typeface="PMingLiU" panose="02020500000000000000" pitchFamily="18" charset="-120"/>
              </a:rPr>
              <a:t> statement</a:t>
            </a:r>
          </a:p>
        </p:txBody>
      </p:sp>
      <p:sp>
        <p:nvSpPr>
          <p:cNvPr id="71682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371600"/>
            <a:ext cx="8077200" cy="4724400"/>
          </a:xfrm>
        </p:spPr>
        <p:txBody>
          <a:bodyPr/>
          <a:lstStyle/>
          <a:p>
            <a:pPr eaLnBrk="1" hangingPunct="1">
              <a:buSzPct val="80000"/>
              <a:buFont typeface="Monotype Sorts" charset="2"/>
              <a:buChar char="q"/>
            </a:pPr>
            <a:r>
              <a:rPr lang="en-US" altLang="zh-TW" sz="2400" dirty="0">
                <a:ea typeface="PMingLiU" panose="02020500000000000000" pitchFamily="18" charset="-120"/>
              </a:rPr>
              <a:t>Semantics</a:t>
            </a:r>
          </a:p>
          <a:p>
            <a:pPr lvl="1" eaLnBrk="1" hangingPunct="1"/>
            <a:r>
              <a:rPr lang="en-US" altLang="zh-TW" sz="2400" dirty="0">
                <a:ea typeface="PMingLiU" panose="02020500000000000000" pitchFamily="18" charset="-120"/>
              </a:rPr>
              <a:t>Evaluate the </a:t>
            </a:r>
            <a:r>
              <a:rPr lang="en-US" altLang="zh-TW" sz="2400" i="1" dirty="0">
                <a:solidFill>
                  <a:srgbClr val="C00000"/>
                </a:solidFill>
                <a:ea typeface="PMingLiU" panose="02020500000000000000" pitchFamily="18" charset="-120"/>
              </a:rPr>
              <a:t>switch expression</a:t>
            </a:r>
            <a:r>
              <a:rPr lang="en-US" altLang="zh-TW" sz="2400" dirty="0">
                <a:ea typeface="PMingLiU" panose="02020500000000000000" pitchFamily="18" charset="-120"/>
              </a:rPr>
              <a:t> which results in an </a:t>
            </a:r>
            <a:r>
              <a:rPr lang="en-US" altLang="zh-TW" sz="2400" dirty="0">
                <a:solidFill>
                  <a:srgbClr val="FF0000"/>
                </a:solidFill>
                <a:ea typeface="PMingLiU" panose="02020500000000000000" pitchFamily="18" charset="-120"/>
              </a:rPr>
              <a:t>integer</a:t>
            </a:r>
            <a:r>
              <a:rPr lang="en-US" altLang="zh-TW" sz="2400" dirty="0">
                <a:ea typeface="PMingLiU" panose="02020500000000000000" pitchFamily="18" charset="-120"/>
              </a:rPr>
              <a:t> type (</a:t>
            </a:r>
            <a:r>
              <a:rPr lang="en-US" altLang="zh-TW" sz="2400" dirty="0" err="1">
                <a:latin typeface="Courier New" panose="02070309020205020404" pitchFamily="49" charset="0"/>
                <a:ea typeface="PMingLiU" panose="02020500000000000000" pitchFamily="18" charset="-120"/>
              </a:rPr>
              <a:t>int</a:t>
            </a:r>
            <a:r>
              <a:rPr lang="en-US" altLang="zh-TW" sz="2400" dirty="0">
                <a:ea typeface="PMingLiU" panose="02020500000000000000" pitchFamily="18" charset="-120"/>
              </a:rPr>
              <a:t>, </a:t>
            </a:r>
            <a:r>
              <a:rPr lang="en-US" altLang="zh-TW" sz="2400" dirty="0">
                <a:latin typeface="Courier New" panose="02070309020205020404" pitchFamily="49" charset="0"/>
                <a:ea typeface="PMingLiU" panose="02020500000000000000" pitchFamily="18" charset="-120"/>
              </a:rPr>
              <a:t>long</a:t>
            </a:r>
            <a:r>
              <a:rPr lang="en-US" altLang="zh-TW" sz="2400" dirty="0">
                <a:ea typeface="PMingLiU" panose="02020500000000000000" pitchFamily="18" charset="-120"/>
              </a:rPr>
              <a:t>, </a:t>
            </a:r>
            <a:r>
              <a:rPr lang="en-US" altLang="zh-TW" sz="2400" dirty="0">
                <a:latin typeface="Courier New" panose="02070309020205020404" pitchFamily="49" charset="0"/>
                <a:ea typeface="PMingLiU" panose="02020500000000000000" pitchFamily="18" charset="-120"/>
              </a:rPr>
              <a:t>short</a:t>
            </a:r>
            <a:r>
              <a:rPr lang="en-US" altLang="zh-TW" sz="2400" dirty="0">
                <a:ea typeface="PMingLiU" panose="02020500000000000000" pitchFamily="18" charset="-120"/>
              </a:rPr>
              <a:t>, </a:t>
            </a:r>
            <a:r>
              <a:rPr lang="en-US" altLang="zh-TW" sz="2400" dirty="0">
                <a:latin typeface="Courier New" panose="02070309020205020404" pitchFamily="49" charset="0"/>
                <a:ea typeface="PMingLiU" panose="02020500000000000000" pitchFamily="18" charset="-120"/>
              </a:rPr>
              <a:t>char</a:t>
            </a:r>
            <a:r>
              <a:rPr lang="en-US" altLang="zh-TW" sz="2400" dirty="0">
                <a:ea typeface="PMingLiU" panose="02020500000000000000" pitchFamily="18" charset="-120"/>
              </a:rPr>
              <a:t>)</a:t>
            </a:r>
          </a:p>
          <a:p>
            <a:pPr lvl="1" eaLnBrk="1" hangingPunct="1"/>
            <a:r>
              <a:rPr lang="en-US" altLang="zh-TW" sz="2400" dirty="0">
                <a:ea typeface="PMingLiU" panose="02020500000000000000" pitchFamily="18" charset="-120"/>
              </a:rPr>
              <a:t>Go to the </a:t>
            </a:r>
            <a:r>
              <a:rPr lang="en-US" altLang="zh-TW" sz="2400" b="1" i="1" dirty="0">
                <a:ea typeface="PMingLiU" panose="02020500000000000000" pitchFamily="18" charset="-120"/>
              </a:rPr>
              <a:t>case</a:t>
            </a:r>
            <a:r>
              <a:rPr lang="en-US" altLang="zh-TW" sz="2400" i="1" dirty="0">
                <a:ea typeface="PMingLiU" panose="02020500000000000000" pitchFamily="18" charset="-120"/>
              </a:rPr>
              <a:t> </a:t>
            </a:r>
            <a:r>
              <a:rPr lang="en-US" altLang="zh-TW" sz="2400" dirty="0">
                <a:ea typeface="PMingLiU" panose="02020500000000000000" pitchFamily="18" charset="-120"/>
              </a:rPr>
              <a:t>label having a </a:t>
            </a:r>
            <a:r>
              <a:rPr lang="en-US" altLang="zh-TW" sz="2400" dirty="0">
                <a:solidFill>
                  <a:srgbClr val="FF0000"/>
                </a:solidFill>
                <a:ea typeface="PMingLiU" panose="02020500000000000000" pitchFamily="18" charset="-120"/>
              </a:rPr>
              <a:t>constant</a:t>
            </a:r>
            <a:r>
              <a:rPr lang="en-US" altLang="zh-TW" sz="2400" dirty="0">
                <a:ea typeface="PMingLiU" panose="02020500000000000000" pitchFamily="18" charset="-120"/>
              </a:rPr>
              <a:t> value that matches the value of the switch expression; if a match is not found, go to the </a:t>
            </a:r>
            <a:r>
              <a:rPr lang="en-US" altLang="zh-TW" sz="2400" i="1" dirty="0">
                <a:ea typeface="PMingLiU" panose="02020500000000000000" pitchFamily="18" charset="-120"/>
              </a:rPr>
              <a:t>default </a:t>
            </a:r>
            <a:r>
              <a:rPr lang="en-US" altLang="zh-TW" sz="2400" dirty="0">
                <a:ea typeface="PMingLiU" panose="02020500000000000000" pitchFamily="18" charset="-120"/>
              </a:rPr>
              <a:t>label; if </a:t>
            </a:r>
            <a:r>
              <a:rPr lang="en-US" altLang="zh-TW" sz="2400" i="1" dirty="0">
                <a:ea typeface="PMingLiU" panose="02020500000000000000" pitchFamily="18" charset="-120"/>
              </a:rPr>
              <a:t>default</a:t>
            </a:r>
            <a:r>
              <a:rPr lang="en-US" altLang="zh-TW" sz="2400" dirty="0">
                <a:ea typeface="PMingLiU" panose="02020500000000000000" pitchFamily="18" charset="-120"/>
              </a:rPr>
              <a:t> label does not exist, terminate the switch</a:t>
            </a:r>
          </a:p>
          <a:p>
            <a:pPr lvl="1" eaLnBrk="1" hangingPunct="1"/>
            <a:r>
              <a:rPr lang="en-US" altLang="zh-TW" sz="2400" dirty="0">
                <a:ea typeface="PMingLiU" panose="02020500000000000000" pitchFamily="18" charset="-120"/>
              </a:rPr>
              <a:t>Terminate the switch when a </a:t>
            </a:r>
            <a:r>
              <a:rPr lang="en-US" altLang="zh-TW" sz="2400" b="1" i="1" dirty="0">
                <a:ea typeface="PMingLiU" panose="02020500000000000000" pitchFamily="18" charset="-120"/>
              </a:rPr>
              <a:t>break</a:t>
            </a:r>
            <a:r>
              <a:rPr lang="en-US" altLang="zh-TW" sz="2400" dirty="0">
                <a:ea typeface="PMingLiU" panose="02020500000000000000" pitchFamily="18" charset="-120"/>
              </a:rPr>
              <a:t> statement is encountered</a:t>
            </a:r>
          </a:p>
          <a:p>
            <a:pPr lvl="1" eaLnBrk="1" hangingPunct="1"/>
            <a:r>
              <a:rPr lang="en-US" altLang="zh-TW" sz="2400" dirty="0">
                <a:ea typeface="PMingLiU" panose="02020500000000000000" pitchFamily="18" charset="-120"/>
              </a:rPr>
              <a:t>If there is no break statement, execution </a:t>
            </a:r>
            <a:r>
              <a:rPr lang="en-US" altLang="zh-TW" sz="2400" dirty="0">
                <a:latin typeface="Times New Roman" panose="02020603050405020304" pitchFamily="18" charset="0"/>
                <a:ea typeface="PMingLiU" panose="02020500000000000000" pitchFamily="18" charset="-120"/>
              </a:rPr>
              <a:t>“</a:t>
            </a:r>
            <a:r>
              <a:rPr lang="en-US" altLang="zh-TW" sz="2400" i="1" dirty="0">
                <a:ea typeface="PMingLiU" panose="02020500000000000000" pitchFamily="18" charset="-120"/>
              </a:rPr>
              <a:t>falls through</a:t>
            </a:r>
            <a:r>
              <a:rPr lang="en-US" altLang="zh-TW" sz="2400" dirty="0">
                <a:latin typeface="Times New Roman" panose="02020603050405020304" pitchFamily="18" charset="0"/>
                <a:ea typeface="PMingLiU" panose="02020500000000000000" pitchFamily="18" charset="-120"/>
              </a:rPr>
              <a:t>”</a:t>
            </a:r>
            <a:r>
              <a:rPr lang="en-US" altLang="zh-TW" sz="2400" dirty="0">
                <a:ea typeface="PMingLiU" panose="02020500000000000000" pitchFamily="18" charset="-120"/>
              </a:rPr>
              <a:t> to the next statement in the successful case</a:t>
            </a:r>
          </a:p>
        </p:txBody>
      </p:sp>
      <p:sp>
        <p:nvSpPr>
          <p:cNvPr id="71683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F2477CF-EA8A-4012-B194-943CDA4E8D96}" type="slidenum">
              <a:rPr lang="zh-TW" altLang="en-US" sz="1200">
                <a:latin typeface="Verdana" panose="020B0604030504040204" pitchFamily="34" charset="0"/>
                <a:ea typeface="PMingLiU" panose="02020500000000000000" pitchFamily="18" charset="-120"/>
              </a:rPr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zh-TW" sz="1200">
              <a:latin typeface="Verdana" panose="020B0604030504040204" pitchFamily="34" charset="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732761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/>
              <a:t>conditional (</a:t>
            </a:r>
            <a:r>
              <a:rPr lang="en-US" altLang="zh-TW">
                <a:latin typeface="Courier New" pitchFamily="49" charset="0"/>
              </a:rPr>
              <a:t>?:</a:t>
            </a:r>
            <a:r>
              <a:rPr lang="en-US" altLang="zh-TW"/>
              <a:t>) operator</a:t>
            </a:r>
          </a:p>
        </p:txBody>
      </p:sp>
      <p:sp>
        <p:nvSpPr>
          <p:cNvPr id="563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7256ACE-02A3-465A-AAB4-F30626255265}" type="slidenum">
              <a:rPr lang="zh-TW" altLang="en-US" smtClean="0">
                <a:ea typeface="新細明體" pitchFamily="18" charset="-120"/>
              </a:rPr>
              <a:pPr/>
              <a:t>51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5632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676400"/>
            <a:ext cx="7772400" cy="4724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SzPct val="80000"/>
              <a:buFont typeface="Monotype Sorts" pitchFamily="2" charset="2"/>
              <a:buChar char="q"/>
            </a:pPr>
            <a:r>
              <a:rPr lang="en-US" altLang="zh-TW" sz="2000" dirty="0"/>
              <a:t>Syntax of </a:t>
            </a:r>
            <a:r>
              <a:rPr lang="en-US" altLang="zh-TW" sz="2000" dirty="0">
                <a:latin typeface="Courier New" pitchFamily="49" charset="0"/>
              </a:rPr>
              <a:t>?:</a:t>
            </a:r>
            <a:r>
              <a:rPr lang="en-US" altLang="zh-TW" sz="2000" dirty="0"/>
              <a:t> operator is</a:t>
            </a:r>
          </a:p>
          <a:p>
            <a:pPr eaLnBrk="1" hangingPunct="1">
              <a:lnSpc>
                <a:spcPct val="90000"/>
              </a:lnSpc>
              <a:buSzPct val="80000"/>
              <a:buFont typeface="Monotype Sorts" pitchFamily="2" charset="2"/>
              <a:buChar char="q"/>
            </a:pPr>
            <a:endParaRPr lang="en-US" altLang="zh-TW" sz="100" dirty="0"/>
          </a:p>
          <a:p>
            <a:pPr lvl="1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expr1</a:t>
            </a: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 ? </a:t>
            </a:r>
            <a:r>
              <a:rPr lang="en-US" altLang="zh-TW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expr2</a:t>
            </a: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 : </a:t>
            </a:r>
            <a:r>
              <a:rPr lang="en-US" altLang="zh-TW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expr3</a:t>
            </a: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 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E.g., </a:t>
            </a:r>
            <a:r>
              <a:rPr lang="en-US" altLang="zh-TW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(a&gt;b)</a:t>
            </a: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 ? </a:t>
            </a:r>
            <a:r>
              <a:rPr lang="en-US" altLang="zh-TW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a=1</a:t>
            </a: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 : </a:t>
            </a:r>
            <a:r>
              <a:rPr lang="en-US" altLang="zh-TW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a=0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sz="800" dirty="0"/>
          </a:p>
          <a:p>
            <a:pPr eaLnBrk="1" hangingPunct="1">
              <a:lnSpc>
                <a:spcPct val="90000"/>
              </a:lnSpc>
              <a:buSzPct val="80000"/>
              <a:buFont typeface="Monotype Sorts" pitchFamily="2" charset="2"/>
              <a:buChar char="q"/>
            </a:pPr>
            <a:r>
              <a:rPr lang="en-US" altLang="zh-TW" sz="2000" dirty="0"/>
              <a:t>Semantics</a:t>
            </a:r>
          </a:p>
          <a:p>
            <a:pPr lvl="1" eaLnBrk="1" hangingPunct="1">
              <a:lnSpc>
                <a:spcPct val="150000"/>
              </a:lnSpc>
            </a:pPr>
            <a:r>
              <a:rPr lang="en-US" altLang="zh-TW" sz="1800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expr1</a:t>
            </a:r>
            <a:r>
              <a:rPr lang="en-US" altLang="zh-TW" sz="1800" dirty="0">
                <a:solidFill>
                  <a:srgbClr val="FF0000"/>
                </a:solidFill>
                <a:ea typeface="新細明體" pitchFamily="18" charset="-120"/>
              </a:rPr>
              <a:t> </a:t>
            </a:r>
            <a:r>
              <a:rPr lang="en-US" altLang="zh-TW" sz="2000" dirty="0">
                <a:ea typeface="新細明體" pitchFamily="18" charset="-120"/>
              </a:rPr>
              <a:t>is evaluated</a:t>
            </a:r>
          </a:p>
          <a:p>
            <a:pPr lvl="1" eaLnBrk="1" hangingPunct="1">
              <a:lnSpc>
                <a:spcPct val="150000"/>
              </a:lnSpc>
            </a:pPr>
            <a:r>
              <a:rPr lang="en-US" altLang="zh-TW" sz="2000" dirty="0">
                <a:ea typeface="新細明體" pitchFamily="18" charset="-120"/>
              </a:rPr>
              <a:t>If  the result is non-zero/true, then execute </a:t>
            </a:r>
            <a:r>
              <a:rPr lang="en-US" altLang="zh-TW" sz="2000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expr2</a:t>
            </a:r>
            <a:r>
              <a:rPr lang="en-US" altLang="zh-TW" sz="2000" dirty="0">
                <a:ea typeface="新細明體" pitchFamily="18" charset="-120"/>
              </a:rPr>
              <a:t>; </a:t>
            </a:r>
          </a:p>
          <a:p>
            <a:pPr lvl="1" eaLnBrk="1" hangingPunct="1">
              <a:lnSpc>
                <a:spcPct val="150000"/>
              </a:lnSpc>
            </a:pPr>
            <a:r>
              <a:rPr lang="en-US" altLang="zh-TW" sz="2000" dirty="0">
                <a:ea typeface="新細明體" pitchFamily="18" charset="-120"/>
              </a:rPr>
              <a:t>else </a:t>
            </a:r>
            <a:r>
              <a:rPr lang="en-US" altLang="zh-TW" sz="2000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expr3</a:t>
            </a:r>
            <a:r>
              <a:rPr lang="en-US" altLang="zh-TW" sz="2000" dirty="0">
                <a:solidFill>
                  <a:srgbClr val="0070C0"/>
                </a:solidFill>
                <a:ea typeface="新細明體" pitchFamily="18" charset="-120"/>
              </a:rPr>
              <a:t> </a:t>
            </a:r>
            <a:r>
              <a:rPr lang="en-US" altLang="zh-TW" sz="2000" dirty="0">
                <a:ea typeface="新細明體" pitchFamily="18" charset="-120"/>
              </a:rPr>
              <a:t>is executed</a:t>
            </a:r>
          </a:p>
          <a:p>
            <a:pPr lvl="1" eaLnBrk="1" hangingPunct="1">
              <a:lnSpc>
                <a:spcPct val="150000"/>
              </a:lnSpc>
            </a:pPr>
            <a:r>
              <a:rPr lang="en-US" altLang="zh-TW" sz="2000" dirty="0">
                <a:ea typeface="新細明體" pitchFamily="18" charset="-120"/>
              </a:rPr>
              <a:t>The value of the whole 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?:</a:t>
            </a:r>
            <a:r>
              <a:rPr lang="en-US" altLang="zh-TW" sz="2000" dirty="0">
                <a:ea typeface="新細明體" pitchFamily="18" charset="-120"/>
              </a:rPr>
              <a:t> expression is the value of expression evaluated at the end</a:t>
            </a:r>
          </a:p>
          <a:p>
            <a:pPr lvl="1">
              <a:lnSpc>
                <a:spcPct val="150000"/>
              </a:lnSpc>
            </a:pPr>
            <a:r>
              <a:rPr lang="en-US" altLang="zh-TW" sz="2000" dirty="0">
                <a:ea typeface="新細明體" pitchFamily="18" charset="-120"/>
              </a:rPr>
              <a:t>E.g., </a:t>
            </a:r>
            <a:r>
              <a:rPr lang="en-US" altLang="zh-TW" sz="1800" b="1" dirty="0">
                <a:solidFill>
                  <a:srgbClr val="00B050"/>
                </a:solidFill>
                <a:ea typeface="新細明體" pitchFamily="18" charset="-120"/>
              </a:rPr>
              <a:t>finds the maximum value of x and y</a:t>
            </a:r>
            <a:endParaRPr lang="en-US" altLang="zh-TW" sz="1800" dirty="0">
              <a:ea typeface="新細明體" pitchFamily="18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3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3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3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63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63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63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63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Summary</a:t>
            </a:r>
          </a:p>
        </p:txBody>
      </p:sp>
      <p:sp>
        <p:nvSpPr>
          <p:cNvPr id="573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891AF72-D9C6-4B80-AFE5-19F10FDA4AF7}" type="slidenum">
              <a:rPr lang="zh-TW" altLang="en-US" smtClean="0">
                <a:ea typeface="新細明體" pitchFamily="18" charset="-120"/>
              </a:rPr>
              <a:pPr/>
              <a:t>52</a:t>
            </a:fld>
            <a:endParaRPr lang="en-US" altLang="zh-TW">
              <a:ea typeface="新細明體" pitchFamily="18" charset="-120"/>
            </a:endParaRPr>
          </a:p>
        </p:txBody>
      </p:sp>
      <p:sp>
        <p:nvSpPr>
          <p:cNvPr id="5734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dirty="0">
                <a:solidFill>
                  <a:srgbClr val="C00000"/>
                </a:solidFill>
              </a:rPr>
              <a:t>Boolean logic</a:t>
            </a:r>
            <a:r>
              <a:rPr lang="en-US" altLang="zh-TW" dirty="0"/>
              <a:t> has two values only; true or false.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/>
          </a:p>
          <a:p>
            <a:pPr eaLnBrk="1" hangingPunct="1">
              <a:lnSpc>
                <a:spcPct val="90000"/>
              </a:lnSpc>
            </a:pPr>
            <a:r>
              <a:rPr lang="en-US" altLang="zh-TW" dirty="0">
                <a:solidFill>
                  <a:srgbClr val="00B050"/>
                </a:solidFill>
              </a:rPr>
              <a:t>Conditional statements</a:t>
            </a:r>
            <a:r>
              <a:rPr lang="en-US" altLang="zh-TW" dirty="0"/>
              <a:t> are the statements that only execute under certain conditions.</a:t>
            </a:r>
          </a:p>
          <a:p>
            <a:pPr eaLnBrk="1" hangingPunct="1">
              <a:lnSpc>
                <a:spcPct val="90000"/>
              </a:lnSpc>
            </a:pPr>
            <a:endParaRPr lang="en-US" altLang="zh-TW" dirty="0"/>
          </a:p>
          <a:p>
            <a:pPr eaLnBrk="1" hangingPunct="1">
              <a:lnSpc>
                <a:spcPct val="90000"/>
              </a:lnSpc>
            </a:pPr>
            <a:r>
              <a:rPr lang="en-US" altLang="zh-TW" dirty="0"/>
              <a:t>In C++, there are </a:t>
            </a:r>
            <a:r>
              <a:rPr lang="en-US" altLang="zh-TW" b="1" dirty="0"/>
              <a:t>two</a:t>
            </a:r>
            <a:r>
              <a:rPr lang="en-US" altLang="zh-TW" dirty="0"/>
              <a:t> approaches to construct conditional statement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>
                <a:ea typeface="新細明體" pitchFamily="18" charset="-120"/>
              </a:rPr>
              <a:t>if (…){…}else{…}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dirty="0">
                <a:ea typeface="新細明體" pitchFamily="18" charset="-120"/>
              </a:rPr>
              <a:t>switch(…){…</a:t>
            </a:r>
            <a:r>
              <a:rPr lang="en-US" altLang="zh-TW" dirty="0" err="1">
                <a:ea typeface="新細明體" pitchFamily="18" charset="-120"/>
              </a:rPr>
              <a:t>case:break</a:t>
            </a:r>
            <a:r>
              <a:rPr lang="en-US" altLang="zh-TW" dirty="0">
                <a:ea typeface="新細明體" pitchFamily="18" charset="-120"/>
              </a:rPr>
              <a:t>}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14618</TotalTime>
  <Words>3940</Words>
  <PresentationFormat>On-screen Show (4:3)</PresentationFormat>
  <Paragraphs>839</Paragraphs>
  <Slides>52</Slides>
  <Notes>48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4" baseType="lpstr">
      <vt:lpstr>Arial</vt:lpstr>
      <vt:lpstr>Book Antiqua</vt:lpstr>
      <vt:lpstr>Calibri</vt:lpstr>
      <vt:lpstr>Comic Sans MS</vt:lpstr>
      <vt:lpstr>Courier New</vt:lpstr>
      <vt:lpstr>Monotype Sorts</vt:lpstr>
      <vt:lpstr>Times New Roman</vt:lpstr>
      <vt:lpstr>Verdana</vt:lpstr>
      <vt:lpstr>Wingdings</vt:lpstr>
      <vt:lpstr>Wingdings 2</vt:lpstr>
      <vt:lpstr>Equity</vt:lpstr>
      <vt:lpstr>Visio</vt:lpstr>
      <vt:lpstr>PowerPoint Presentation</vt:lpstr>
      <vt:lpstr>Sequential Flow of Control  </vt:lpstr>
      <vt:lpstr>But</vt:lpstr>
      <vt:lpstr>Decision and Action</vt:lpstr>
      <vt:lpstr>Comparative Operators</vt:lpstr>
      <vt:lpstr>Logical expression and operators</vt:lpstr>
      <vt:lpstr>Assignment (=) and equality operator (==)</vt:lpstr>
      <vt:lpstr>Logical Operators</vt:lpstr>
      <vt:lpstr>The Logical-NOT Operator</vt:lpstr>
      <vt:lpstr>Effect of Logical-Not Operator</vt:lpstr>
      <vt:lpstr>Relational, equality &amp; logical operators (Summary)</vt:lpstr>
      <vt:lpstr>Precedence &amp; associativity of popular operators</vt:lpstr>
      <vt:lpstr>Conditional statements</vt:lpstr>
      <vt:lpstr>Conditional statement: if</vt:lpstr>
      <vt:lpstr>Two-way selection</vt:lpstr>
      <vt:lpstr>Some points to note</vt:lpstr>
      <vt:lpstr>Compound statement</vt:lpstr>
      <vt:lpstr>Example 1a: Pass or Fail?</vt:lpstr>
      <vt:lpstr>Example 1b: Pass or Fail?</vt:lpstr>
      <vt:lpstr>Example 1c: Pass or Fail?</vt:lpstr>
      <vt:lpstr>Example 1c: Pass or Fail?</vt:lpstr>
      <vt:lpstr>Example 1c: Pass or Fail?</vt:lpstr>
      <vt:lpstr>Compound statement</vt:lpstr>
      <vt:lpstr>Beyond two way condition…</vt:lpstr>
      <vt:lpstr>Multiple else if statements</vt:lpstr>
      <vt:lpstr>Mark to grade conversion</vt:lpstr>
      <vt:lpstr>Mark to grade conversion</vt:lpstr>
      <vt:lpstr>Beyond two way condition…</vt:lpstr>
      <vt:lpstr>Beware of empty statements!</vt:lpstr>
      <vt:lpstr>Nested if statement</vt:lpstr>
      <vt:lpstr>Nested if statement</vt:lpstr>
      <vt:lpstr>PowerPoint Presentation</vt:lpstr>
      <vt:lpstr>Nested-if</vt:lpstr>
      <vt:lpstr>Example 2b</vt:lpstr>
      <vt:lpstr>The program</vt:lpstr>
      <vt:lpstr>Do not mix == and =</vt:lpstr>
      <vt:lpstr>C++ syntax is different from the math syntax </vt:lpstr>
      <vt:lpstr>E.g.: check if a year is a leap year</vt:lpstr>
      <vt:lpstr>E.g.: check if a year is a leap year</vt:lpstr>
      <vt:lpstr>Short-circuit evaluation</vt:lpstr>
      <vt:lpstr>Short-circuit evaluation</vt:lpstr>
      <vt:lpstr>Short-circuit evaluation</vt:lpstr>
      <vt:lpstr>Short-circuit evaluation</vt:lpstr>
      <vt:lpstr>switch statement: Syntax</vt:lpstr>
      <vt:lpstr>switch statement</vt:lpstr>
      <vt:lpstr>switch statement: Syntax</vt:lpstr>
      <vt:lpstr>switch statement: Syntax</vt:lpstr>
      <vt:lpstr>Example</vt:lpstr>
      <vt:lpstr>Example</vt:lpstr>
      <vt:lpstr>switch statement</vt:lpstr>
      <vt:lpstr>conditional (?:) operator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2011-09-06T06:56:23Z</cp:lastPrinted>
  <dcterms:created xsi:type="dcterms:W3CDTF">2009-04-30T13:38:41Z</dcterms:created>
  <dcterms:modified xsi:type="dcterms:W3CDTF">2021-09-19T04:42:40Z</dcterms:modified>
</cp:coreProperties>
</file>